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2" r:id="rId9"/>
    <p:sldId id="266" r:id="rId10"/>
    <p:sldId id="267" r:id="rId11"/>
    <p:sldId id="271" r:id="rId12"/>
    <p:sldId id="272" r:id="rId13"/>
    <p:sldId id="270" r:id="rId14"/>
    <p:sldId id="265" r:id="rId15"/>
    <p:sldId id="273" r:id="rId16"/>
    <p:sldId id="275" r:id="rId17"/>
    <p:sldId id="276" r:id="rId18"/>
    <p:sldId id="279" r:id="rId19"/>
    <p:sldId id="280" r:id="rId20"/>
    <p:sldId id="281" r:id="rId21"/>
    <p:sldId id="283" r:id="rId22"/>
    <p:sldId id="284" r:id="rId23"/>
    <p:sldId id="285" r:id="rId24"/>
    <p:sldId id="286" r:id="rId25"/>
    <p:sldId id="268" r:id="rId26"/>
    <p:sldId id="287" r:id="rId27"/>
    <p:sldId id="269" r:id="rId28"/>
    <p:sldId id="277" r:id="rId29"/>
    <p:sldId id="278" r:id="rId30"/>
    <p:sldId id="27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2800"/>
    <a:srgbClr val="D2850B"/>
    <a:srgbClr val="E18B28"/>
    <a:srgbClr val="EB8129"/>
    <a:srgbClr val="F3983E"/>
    <a:srgbClr val="D28A0B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06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5.wmf"/><Relationship Id="rId5" Type="http://schemas.openxmlformats.org/officeDocument/2006/relationships/image" Target="../media/image16.wmf"/><Relationship Id="rId6" Type="http://schemas.openxmlformats.org/officeDocument/2006/relationships/image" Target="../media/image17.wmf"/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1" Type="http://schemas.openxmlformats.org/officeDocument/2006/relationships/image" Target="../media/image102.emf"/><Relationship Id="rId2" Type="http://schemas.openxmlformats.org/officeDocument/2006/relationships/image" Target="../media/image10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Relationship Id="rId2" Type="http://schemas.openxmlformats.org/officeDocument/2006/relationships/image" Target="../media/image1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85526-207D-493E-ABC7-E2F35E6B7925}" type="datetimeFigureOut">
              <a:rPr lang="en-GB" smtClean="0"/>
              <a:t>21/6/12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85BE3-C85B-4D69-AECD-8F3682DDD0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2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85BE3-C85B-4D69-AECD-8F3682DDD0E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04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  <a:prstGeom prst="rect">
            <a:avLst/>
          </a:prstGeo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0013" y="1827213"/>
            <a:ext cx="7313612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Peter-Raymond Kettle</a:t>
            </a: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PSI2010 Conference 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289FF-9880-4AA2-B78E-6A731D69D7E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90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720080"/>
          </a:xfrm>
        </p:spPr>
        <p:txBody>
          <a:bodyPr/>
          <a:lstStyle>
            <a:lvl1pPr>
              <a:defRPr sz="2800"/>
            </a:lvl1pPr>
            <a:extLst/>
          </a:lstStyle>
          <a:p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3608" y="6376243"/>
            <a:ext cx="1512168" cy="365125"/>
          </a:xfrm>
        </p:spPr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/>
          <p:cNvSpPr txBox="1">
            <a:spLocks/>
          </p:cNvSpPr>
          <p:nvPr userDrawn="1"/>
        </p:nvSpPr>
        <p:spPr>
          <a:xfrm>
            <a:off x="4283968" y="6381328"/>
            <a:ext cx="1386136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 smtClean="0"/>
              <a:t>SSP2012 Groningen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  <a:prstGeom prst="rect">
            <a:avLst/>
          </a:prstGeo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  <a:prstGeom prst="rect">
            <a:avLst/>
          </a:prstGeo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  <a:prstGeom prst="rect">
            <a:avLst/>
          </a:prstGeo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720080"/>
          </a:xfrm>
        </p:spPr>
        <p:txBody>
          <a:bodyPr/>
          <a:lstStyle>
            <a:lvl1pPr>
              <a:defRPr sz="2800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  <a:prstGeom prst="rect">
            <a:avLst/>
          </a:prstGeo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  <a:prstGeom prst="rect">
            <a:avLst/>
          </a:prstGeo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805FE742-CD0D-426B-BA0A-FB4FADFB45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043608" y="6402382"/>
            <a:ext cx="144016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i="1" strike="noStrike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extLst/>
          </a:lstStyle>
          <a:p>
            <a:r>
              <a:rPr lang="en-GB" dirty="0" smtClean="0"/>
              <a:t>Peter-Raymond Kettle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337992" y="6378137"/>
            <a:ext cx="1386136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i="1" strike="noStrike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extLst/>
          </a:lstStyle>
          <a:p>
            <a:r>
              <a:rPr lang="de-CH" dirty="0" smtClean="0"/>
              <a:t>SSP2012 Groningen</a:t>
            </a:r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i="1" strike="noStrike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extLst/>
          </a:lstStyle>
          <a:p>
            <a:fld id="{805FE742-CD0D-426B-BA0A-FB4FADFB454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3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7544" y="6526800"/>
            <a:ext cx="504056" cy="2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71842" dir="2700000" algn="ctr" rotWithShape="0">
              <a:schemeClr val="bg1"/>
            </a:outerShdw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28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4" Type="http://schemas.openxmlformats.org/officeDocument/2006/relationships/image" Target="../media/image77.png"/><Relationship Id="rId5" Type="http://schemas.openxmlformats.org/officeDocument/2006/relationships/image" Target="../media/image78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4.png"/><Relationship Id="rId9" Type="http://schemas.openxmlformats.org/officeDocument/2006/relationships/image" Target="../media/image40.png"/><Relationship Id="rId10" Type="http://schemas.openxmlformats.org/officeDocument/2006/relationships/image" Target="../media/image100.jpeg"/><Relationship Id="rId11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emf"/><Relationship Id="rId20" Type="http://schemas.openxmlformats.org/officeDocument/2006/relationships/image" Target="../media/image107.emf"/><Relationship Id="rId21" Type="http://schemas.openxmlformats.org/officeDocument/2006/relationships/oleObject" Target="../embeddings/oleObject18.bin"/><Relationship Id="rId22" Type="http://schemas.openxmlformats.org/officeDocument/2006/relationships/image" Target="../media/image108.emf"/><Relationship Id="rId10" Type="http://schemas.openxmlformats.org/officeDocument/2006/relationships/oleObject" Target="../embeddings/oleObject14.bin"/><Relationship Id="rId11" Type="http://schemas.openxmlformats.org/officeDocument/2006/relationships/image" Target="../media/image104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105.emf"/><Relationship Id="rId14" Type="http://schemas.openxmlformats.org/officeDocument/2006/relationships/image" Target="../media/image111.jpeg"/><Relationship Id="rId15" Type="http://schemas.microsoft.com/office/2007/relationships/hdphoto" Target="../media/hdphoto1.wdp"/><Relationship Id="rId16" Type="http://schemas.openxmlformats.org/officeDocument/2006/relationships/image" Target="../media/image112.png"/><Relationship Id="rId17" Type="http://schemas.openxmlformats.org/officeDocument/2006/relationships/oleObject" Target="../embeddings/oleObject16.bin"/><Relationship Id="rId18" Type="http://schemas.openxmlformats.org/officeDocument/2006/relationships/image" Target="../media/image106.emf"/><Relationship Id="rId19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102.emf"/><Relationship Id="rId5" Type="http://schemas.openxmlformats.org/officeDocument/2006/relationships/image" Target="../media/image109.png"/><Relationship Id="rId6" Type="http://schemas.openxmlformats.org/officeDocument/2006/relationships/image" Target="../media/image48.png"/><Relationship Id="rId7" Type="http://schemas.openxmlformats.org/officeDocument/2006/relationships/image" Target="../media/image110.png"/><Relationship Id="rId8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03.emf"/><Relationship Id="rId6" Type="http://schemas.openxmlformats.org/officeDocument/2006/relationships/image" Target="../media/image11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emf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jpe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4" Type="http://schemas.openxmlformats.org/officeDocument/2006/relationships/image" Target="../media/image145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4" Type="http://schemas.openxmlformats.org/officeDocument/2006/relationships/image" Target="../media/image148.gif"/><Relationship Id="rId5" Type="http://schemas.openxmlformats.org/officeDocument/2006/relationships/image" Target="../media/image149.gif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53.wmf"/><Relationship Id="rId6" Type="http://schemas.openxmlformats.org/officeDocument/2006/relationships/image" Target="../media/image156.png"/><Relationship Id="rId7" Type="http://schemas.openxmlformats.org/officeDocument/2006/relationships/oleObject" Target="../embeddings/oleObject21.bin"/><Relationship Id="rId8" Type="http://schemas.openxmlformats.org/officeDocument/2006/relationships/image" Target="../media/image154.wmf"/><Relationship Id="rId9" Type="http://schemas.openxmlformats.org/officeDocument/2006/relationships/image" Target="../media/image15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6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7.wmf"/><Relationship Id="rId15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jpeg"/><Relationship Id="rId14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wmf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oleObject" Target="../embeddings/oleObject11.bin"/><Relationship Id="rId14" Type="http://schemas.openxmlformats.org/officeDocument/2006/relationships/image" Target="../media/image47.wmf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7.bin"/><Relationship Id="rId4" Type="http://schemas.openxmlformats.org/officeDocument/2006/relationships/image" Target="../media/image43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44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45.w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4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SSP2012 Groningen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7772400" cy="2304256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T</a:t>
            </a: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he</a:t>
            </a:r>
            <a:r>
              <a:rPr lang="en-GB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“G</a:t>
            </a: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olden”</a:t>
            </a:r>
            <a:r>
              <a:rPr lang="en-GB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en-GB" i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c</a:t>
            </a:r>
            <a:r>
              <a:rPr lang="en-GB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LFV</a:t>
            </a:r>
            <a:r>
              <a:rPr lang="en-GB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C</a:t>
            </a: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hannels</a:t>
            </a:r>
            <a:b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</a:br>
            <a:r>
              <a:rPr lang="en-GB" sz="9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 </a:t>
            </a: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/>
            </a:r>
            <a:b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</a:b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      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µ→</a:t>
            </a:r>
            <a:r>
              <a:rPr lang="en-GB" i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eγ</a:t>
            </a:r>
            <a:r>
              <a:rPr lang="en-GB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>  </a:t>
            </a:r>
            <a:r>
              <a:rPr lang="en-GB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>&amp;</a:t>
            </a:r>
            <a:r>
              <a:rPr lang="en-GB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> 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>µ→3</a:t>
            </a: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>e</a:t>
            </a:r>
            <a:b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</a:b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/>
            </a:r>
            <a:b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</a:br>
            <a:r>
              <a:rPr lang="en-GB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>   -</a:t>
            </a:r>
            <a:r>
              <a:rPr lang="en-GB" sz="32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  <a:sym typeface="Symbol"/>
              </a:rPr>
              <a:t>the High-intensity Frontier</a:t>
            </a:r>
            <a:endParaRPr lang="en-GB" sz="3200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</a:endParaRPr>
          </a:p>
        </p:txBody>
      </p:sp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9333" y="5642298"/>
            <a:ext cx="1584176" cy="6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71842" dir="27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5870"/>
            <a:ext cx="1440160" cy="46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  <a:outerShdw dist="71842" dir="2700000" algn="ctr" rotWithShape="0">
              <a:schemeClr val="bg1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791" r="51996" b="31637"/>
          <a:stretch/>
        </p:blipFill>
        <p:spPr>
          <a:xfrm>
            <a:off x="8028384" y="145870"/>
            <a:ext cx="832360" cy="5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  <a:outerShdw dist="71842" dir="2700000" algn="ctr" rotWithShape="0">
              <a:schemeClr val="bg1"/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6672"/>
            <a:ext cx="7226003" cy="151216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12" name="TextBox 11"/>
          <p:cNvSpPr txBox="1"/>
          <p:nvPr/>
        </p:nvSpPr>
        <p:spPr>
          <a:xfrm>
            <a:off x="3275856" y="4869160"/>
            <a:ext cx="2491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Peter-Raymond Kettle</a:t>
            </a:r>
          </a:p>
          <a:p>
            <a:pPr algn="ctr"/>
            <a:r>
              <a:rPr lang="de-CH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Scherrer Institut PSI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918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Chronology &amp; Statistics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SSP2012 Groningen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10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30774" y="1443072"/>
            <a:ext cx="4800290" cy="50021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11213" indent="-811213">
              <a:buFont typeface="Wingdings"/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11213" indent="-811213">
              <a:buFont typeface="Wingdings"/>
              <a:buNone/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/>
              <a:buNone/>
            </a:pPr>
            <a:r>
              <a:rPr lang="en-US" sz="1600" i="1" dirty="0" smtClean="0"/>
              <a:t>: </a:t>
            </a: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submitted to PSI                                         </a:t>
            </a:r>
          </a:p>
          <a:p>
            <a:pPr marL="0" indent="0">
              <a:buFont typeface="Wingdings"/>
              <a:buNone/>
            </a:pP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Detector R&amp;D and construction</a:t>
            </a:r>
          </a:p>
          <a:p>
            <a:pPr marL="811213" indent="-811213">
              <a:buFont typeface="Wingdings"/>
              <a:buNone/>
            </a:pP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Engineering run</a:t>
            </a:r>
          </a:p>
          <a:p>
            <a:pPr marL="811213" indent="-811213">
              <a:buFont typeface="Wingdings"/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 run I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182563">
              <a:buFont typeface="Wingdings"/>
              <a:buNone/>
            </a:pPr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performance not optimal</a:t>
            </a:r>
          </a:p>
          <a:p>
            <a:pPr marL="811213" indent="-811213">
              <a:buFont typeface="Wingdings"/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run II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182563">
              <a:buFont typeface="Wingdings"/>
              <a:buNone/>
            </a:pPr>
            <a:r>
              <a:rPr lang="en-US" sz="1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physics DAQ time: 43</a:t>
            </a:r>
          </a:p>
          <a:p>
            <a:pPr marL="811213" indent="-811213">
              <a:buFont typeface="Wingdings"/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run III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182563">
              <a:buFont typeface="Wingdings"/>
              <a:buNone/>
            </a:pPr>
            <a:r>
              <a:rPr lang="en-US" sz="1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physics DAQ time: 67</a:t>
            </a:r>
          </a:p>
          <a:p>
            <a:pPr marL="811213" indent="-811213">
              <a:buFont typeface="Wingdings"/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run IV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182563">
              <a:buFont typeface="Wingdings"/>
              <a:buNone/>
            </a:pPr>
            <a:r>
              <a:rPr lang="en-US" sz="1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physics DAQ time: 113</a:t>
            </a:r>
          </a:p>
          <a:p>
            <a:pPr marL="811213" indent="-811213">
              <a:buFont typeface="Wingdings"/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run V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182563">
              <a:buFont typeface="Wingdings"/>
              <a:buNone/>
            </a:pPr>
            <a:r>
              <a:rPr lang="en-US" sz="16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 1.1 x 2011  121D</a:t>
            </a:r>
          </a:p>
          <a:p>
            <a:pPr marL="811213" indent="-811213">
              <a:buFont typeface="Wingdings"/>
              <a:buNone/>
            </a:pPr>
            <a:endParaRPr lang="en-US" sz="2000" dirty="0" smtClean="0"/>
          </a:p>
        </p:txBody>
      </p:sp>
      <p:sp>
        <p:nvSpPr>
          <p:cNvPr id="7" name="Down Arrow 6"/>
          <p:cNvSpPr/>
          <p:nvPr/>
        </p:nvSpPr>
        <p:spPr>
          <a:xfrm>
            <a:off x="183305" y="2012812"/>
            <a:ext cx="1178393" cy="4165727"/>
          </a:xfrm>
          <a:prstGeom prst="downArrow">
            <a:avLst>
              <a:gd name="adj1" fmla="val 74445"/>
              <a:gd name="adj2" fmla="val 233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1998</a:t>
            </a:r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‘99 - ‘06</a:t>
            </a:r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2008</a:t>
            </a:r>
          </a:p>
          <a:p>
            <a:pPr algn="ctr"/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2009</a:t>
            </a:r>
          </a:p>
          <a:p>
            <a:pPr algn="ctr"/>
            <a:endParaRPr lang="en-US" sz="2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2010</a:t>
            </a:r>
          </a:p>
          <a:p>
            <a:pPr algn="ctr"/>
            <a:endParaRPr lang="en-US" sz="2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2011</a:t>
            </a:r>
          </a:p>
          <a:p>
            <a:pPr algn="ctr"/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2012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061" y="1196752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  <a:p>
            <a:pPr algn="ctr"/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Chronology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56176" y="404664"/>
            <a:ext cx="2808312" cy="1584176"/>
            <a:chOff x="6516216" y="188640"/>
            <a:chExt cx="2467875" cy="1368152"/>
          </a:xfrm>
        </p:grpSpPr>
        <p:pic>
          <p:nvPicPr>
            <p:cNvPr id="9" name="Picture 2" descr="L:\Physics Main G\Physics\Present Experiment\Muegamma\Talks\APS2011\delmu2009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88640"/>
              <a:ext cx="2467875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6884640" y="582253"/>
              <a:ext cx="12859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6.5</a:t>
              </a:r>
              <a:r>
                <a:rPr lang="en-US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·10</a:t>
              </a:r>
              <a:r>
                <a:rPr lang="en-US" sz="1400" baseline="300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13 </a:t>
              </a:r>
              <a:r>
                <a:rPr lang="en-US" sz="1400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muons</a:t>
              </a:r>
              <a:endParaRPr lang="en-US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" name="Text Box 58"/>
            <p:cNvSpPr txBox="1">
              <a:spLocks noChangeArrowheads="1"/>
            </p:cNvSpPr>
            <p:nvPr/>
          </p:nvSpPr>
          <p:spPr bwMode="auto">
            <a:xfrm>
              <a:off x="6732240" y="253521"/>
              <a:ext cx="20758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Accumalated</a:t>
              </a:r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 err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muons</a:t>
              </a:r>
              <a:r>
                <a:rPr lang="en-GB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2009</a:t>
              </a:r>
              <a:endParaRPr lang="en-GB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96136" y="2132856"/>
            <a:ext cx="3168352" cy="1944216"/>
            <a:chOff x="6645655" y="1844824"/>
            <a:chExt cx="2588778" cy="1456041"/>
          </a:xfrm>
        </p:grpSpPr>
        <p:pic>
          <p:nvPicPr>
            <p:cNvPr id="10" name="Picture 3" descr="L:\Physics Main G\Physics\Present Experiment\Muegamma\Talks\APS2011\delmu2010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655" y="1844824"/>
              <a:ext cx="2588778" cy="1456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6967748" y="2213077"/>
              <a:ext cx="12586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1.1</a:t>
              </a:r>
              <a:r>
                <a:rPr lang="en-US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·10</a:t>
              </a:r>
              <a:r>
                <a:rPr lang="en-US" sz="1400" baseline="300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14</a:t>
              </a:r>
              <a:r>
                <a:rPr lang="en-US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muons</a:t>
              </a:r>
              <a:endParaRPr lang="en-US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Text Box 58"/>
            <p:cNvSpPr txBox="1">
              <a:spLocks noChangeArrowheads="1"/>
            </p:cNvSpPr>
            <p:nvPr/>
          </p:nvSpPr>
          <p:spPr bwMode="auto">
            <a:xfrm>
              <a:off x="6884640" y="1893189"/>
              <a:ext cx="20758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Accumalated</a:t>
              </a:r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 err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muons</a:t>
              </a:r>
              <a:r>
                <a:rPr lang="en-GB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2010</a:t>
              </a:r>
              <a:endParaRPr lang="en-GB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36096" y="4293096"/>
            <a:ext cx="3528392" cy="2232248"/>
            <a:chOff x="6516216" y="3429000"/>
            <a:chExt cx="2588778" cy="194421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3429000"/>
              <a:ext cx="2588778" cy="1944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6768078" y="3819552"/>
              <a:ext cx="124745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1.8</a:t>
              </a:r>
              <a:r>
                <a:rPr lang="en-US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·10</a:t>
              </a:r>
              <a:r>
                <a:rPr lang="en-US" sz="1400" baseline="300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14</a:t>
              </a:r>
              <a:r>
                <a:rPr lang="en-US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muons</a:t>
              </a:r>
              <a:endParaRPr lang="en-US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6684970" y="3499664"/>
              <a:ext cx="207582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dirty="0" err="1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Accumalated</a:t>
              </a:r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 err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muons</a:t>
              </a:r>
              <a:r>
                <a:rPr lang="en-GB" sz="1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2011</a:t>
              </a:r>
              <a:endParaRPr lang="en-GB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115615" y="5517232"/>
            <a:ext cx="2736305" cy="928018"/>
          </a:xfrm>
          <a:prstGeom prst="ellipse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923928" y="3646765"/>
            <a:ext cx="1924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    2011 = </a:t>
            </a:r>
          </a:p>
          <a:p>
            <a:r>
              <a:rPr lang="en-GB" dirty="0" smtClean="0"/>
              <a:t>1.1 x (2009 + 2010)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851920" y="5661248"/>
            <a:ext cx="158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expect  2012 = </a:t>
            </a:r>
          </a:p>
          <a:p>
            <a:r>
              <a:rPr lang="en-GB" dirty="0" smtClean="0"/>
              <a:t>    1.1 x (2011)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427984" y="1988840"/>
            <a:ext cx="1091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Constant </a:t>
            </a:r>
          </a:p>
          <a:p>
            <a:r>
              <a:rPr lang="en-GB" dirty="0" smtClean="0"/>
              <a:t>Progress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06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219FAD2B-9207-4283-A91C-E0FEE8A0D537}" type="slidenum">
              <a:rPr lang="en-GB"/>
              <a:pPr/>
              <a:t>11</a:t>
            </a:fld>
            <a:endParaRPr lang="en-GB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85725"/>
            <a:ext cx="7313612" cy="67945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Principle &amp; Data Sample</a:t>
            </a:r>
          </a:p>
        </p:txBody>
      </p:sp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101600" y="692696"/>
            <a:ext cx="3624518" cy="241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it-IT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0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Blind likelihood Analysis</a:t>
            </a:r>
            <a:r>
              <a:rPr lang="it-IT" sz="20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endParaRPr lang="it-IT" sz="2000" b="1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it-IT" dirty="0"/>
              <a:t> </a:t>
            </a:r>
            <a:endParaRPr lang="it-IT" dirty="0" smtClean="0"/>
          </a:p>
          <a:p>
            <a:endParaRPr lang="it-IT" dirty="0"/>
          </a:p>
          <a:p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Sample defined by 5 Observables:</a:t>
            </a:r>
          </a:p>
          <a:p>
            <a:r>
              <a:rPr lang="it-IT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          E</a:t>
            </a:r>
            <a:r>
              <a:rPr lang="it-IT" sz="1600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</a:t>
            </a:r>
            <a:r>
              <a:rPr lang="it-IT" sz="1600" baseline="30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+</a:t>
            </a:r>
            <a:r>
              <a:rPr lang="it-IT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E</a:t>
            </a:r>
            <a:r>
              <a:rPr lang="it-IT" sz="1600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 </a:t>
            </a:r>
            <a:r>
              <a:rPr lang="it-IT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,</a:t>
            </a:r>
            <a:r>
              <a:rPr lang="it-IT" sz="1600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e</a:t>
            </a:r>
            <a:r>
              <a:rPr lang="it-IT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,</a:t>
            </a:r>
            <a:r>
              <a:rPr lang="it-IT" sz="1600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e</a:t>
            </a:r>
            <a:r>
              <a:rPr lang="it-IT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T</a:t>
            </a:r>
            <a:r>
              <a:rPr lang="it-IT" sz="1600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</a:t>
            </a:r>
            <a:r>
              <a:rPr lang="it-IT" sz="1600" baseline="-25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</a:t>
            </a:r>
          </a:p>
          <a:p>
            <a:endParaRPr lang="it-IT" sz="1600" baseline="-250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Analysis-box for Likelihood fit</a:t>
            </a:r>
          </a:p>
          <a:p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efined in 5D-space and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sp>
        <p:nvSpPr>
          <p:cNvPr id="123928" name="Rectangle 24"/>
          <p:cNvSpPr>
            <a:spLocks/>
          </p:cNvSpPr>
          <p:nvPr/>
        </p:nvSpPr>
        <p:spPr bwMode="auto">
          <a:xfrm>
            <a:off x="-36512" y="2894796"/>
            <a:ext cx="3528392" cy="1110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0" tIns="0" rIns="0" bIns="0" anchor="ctr"/>
          <a:lstStyle/>
          <a:p>
            <a:pPr algn="ctr"/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“</a:t>
            </a:r>
            <a:r>
              <a: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Blinded” 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in the</a:t>
            </a:r>
          </a:p>
          <a:p>
            <a:pPr algn="ctr"/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 E</a:t>
            </a:r>
            <a:r>
              <a:rPr lang="en-US" sz="1600" baseline="-25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 </a:t>
            </a:r>
            <a:r>
              <a:rPr lang="en-US" sz="16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vs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T</a:t>
            </a:r>
            <a:r>
              <a:rPr lang="en-US" sz="1600" baseline="-25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e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plane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 during calibration </a:t>
            </a:r>
            <a:r>
              <a: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and</a:t>
            </a:r>
          </a:p>
          <a:p>
            <a:pPr algn="ctr"/>
            <a:r>
              <a: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 optimization of physics 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analysis</a:t>
            </a:r>
          </a:p>
        </p:txBody>
      </p:sp>
      <p:sp>
        <p:nvSpPr>
          <p:cNvPr id="123932" name="Text Box 28"/>
          <p:cNvSpPr txBox="1">
            <a:spLocks noChangeArrowheads="1"/>
          </p:cNvSpPr>
          <p:nvPr/>
        </p:nvSpPr>
        <p:spPr bwMode="auto">
          <a:xfrm>
            <a:off x="4211960" y="5029856"/>
            <a:ext cx="48965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!!!  Timing &amp; </a:t>
            </a:r>
            <a:r>
              <a:rPr lang="en-US" sz="1600" dirty="0" err="1"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E</a:t>
            </a:r>
            <a:r>
              <a:rPr lang="en-US" sz="16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γ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 sidebands &amp;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Helvetica" pitchFamily="34" charset="0"/>
              </a:rPr>
              <a:t> angular sidebands  used to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sym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estimate </a:t>
            </a:r>
            <a:r>
              <a: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 background in the signal 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region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check of experimental sensitivity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measure the timing resolution 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(RMD </a:t>
            </a:r>
            <a:r>
              <a:rPr lang="en-US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in 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the E</a:t>
            </a:r>
            <a:r>
              <a:rPr lang="en-US" sz="1600" baseline="-25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</a:t>
            </a:r>
            <a:r>
              <a:rPr lang="en-US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-SB)</a:t>
            </a: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       Since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our background is dominated by “accidentals”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572000" y="2325779"/>
            <a:ext cx="1017112" cy="16711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679950" y="2261394"/>
            <a:ext cx="2876694" cy="2315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629396" y="620688"/>
            <a:ext cx="5330330" cy="4337010"/>
            <a:chOff x="3629396" y="620688"/>
            <a:chExt cx="5330330" cy="4337010"/>
          </a:xfrm>
        </p:grpSpPr>
        <p:grpSp>
          <p:nvGrpSpPr>
            <p:cNvPr id="123936" name="Group 32"/>
            <p:cNvGrpSpPr>
              <a:grpSpLocks/>
            </p:cNvGrpSpPr>
            <p:nvPr/>
          </p:nvGrpSpPr>
          <p:grpSpPr bwMode="auto">
            <a:xfrm>
              <a:off x="4891212" y="685312"/>
              <a:ext cx="4068514" cy="3448050"/>
              <a:chOff x="2948" y="527"/>
              <a:chExt cx="2744" cy="2314"/>
            </a:xfrm>
          </p:grpSpPr>
          <p:grpSp>
            <p:nvGrpSpPr>
              <p:cNvPr id="123935" name="Group 31"/>
              <p:cNvGrpSpPr>
                <a:grpSpLocks/>
              </p:cNvGrpSpPr>
              <p:nvPr/>
            </p:nvGrpSpPr>
            <p:grpSpPr bwMode="auto">
              <a:xfrm>
                <a:off x="2948" y="527"/>
                <a:ext cx="2744" cy="2314"/>
                <a:chOff x="2948" y="527"/>
                <a:chExt cx="2744" cy="2314"/>
              </a:xfrm>
            </p:grpSpPr>
            <p:grpSp>
              <p:nvGrpSpPr>
                <p:cNvPr id="123931" name="Group 27"/>
                <p:cNvGrpSpPr>
                  <a:grpSpLocks/>
                </p:cNvGrpSpPr>
                <p:nvPr/>
              </p:nvGrpSpPr>
              <p:grpSpPr bwMode="auto">
                <a:xfrm>
                  <a:off x="2948" y="527"/>
                  <a:ext cx="2744" cy="2314"/>
                  <a:chOff x="2880" y="527"/>
                  <a:chExt cx="2744" cy="2314"/>
                </a:xfrm>
              </p:grpSpPr>
              <p:pic>
                <p:nvPicPr>
                  <p:cNvPr id="123913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2880" y="527"/>
                    <a:ext cx="2744" cy="2314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>
                    <a:outerShdw dist="71842" dir="2700000" algn="ctr" rotWithShape="0">
                      <a:srgbClr val="000000"/>
                    </a:outerShdw>
                  </a:effectLst>
                </p:spPr>
              </p:pic>
              <p:grpSp>
                <p:nvGrpSpPr>
                  <p:cNvPr id="123930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3312" y="1376"/>
                    <a:ext cx="2054" cy="1177"/>
                    <a:chOff x="3312" y="1376"/>
                    <a:chExt cx="2054" cy="1177"/>
                  </a:xfrm>
                </p:grpSpPr>
                <p:sp>
                  <p:nvSpPr>
                    <p:cNvPr id="123914" name="Rectangle 10"/>
                    <p:cNvSpPr>
                      <a:spLocks/>
                    </p:cNvSpPr>
                    <p:nvPr/>
                  </p:nvSpPr>
                  <p:spPr bwMode="auto">
                    <a:xfrm>
                      <a:off x="4138" y="1376"/>
                      <a:ext cx="410" cy="845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 w="25400">
                      <a:solidFill>
                        <a:srgbClr val="FF0000"/>
                      </a:solidFill>
                      <a:miter lim="800000"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endParaRPr lang="en-US" sz="100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3915" name="Rectangle 11"/>
                    <p:cNvSpPr>
                      <a:spLocks/>
                    </p:cNvSpPr>
                    <p:nvPr/>
                  </p:nvSpPr>
                  <p:spPr bwMode="auto">
                    <a:xfrm>
                      <a:off x="4565" y="1376"/>
                      <a:ext cx="796" cy="845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bg1"/>
                      </a:solidFill>
                      <a:prstDash val="sysDot"/>
                      <a:miter lim="800000"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916" name="Rectangle 12"/>
                    <p:cNvSpPr>
                      <a:spLocks/>
                    </p:cNvSpPr>
                    <p:nvPr/>
                  </p:nvSpPr>
                  <p:spPr bwMode="auto">
                    <a:xfrm>
                      <a:off x="3312" y="1376"/>
                      <a:ext cx="809" cy="845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bg1"/>
                      </a:solidFill>
                      <a:prstDash val="sysDot"/>
                      <a:miter lim="800000"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917" name="Rectangle 13"/>
                    <p:cNvSpPr>
                      <a:spLocks/>
                    </p:cNvSpPr>
                    <p:nvPr/>
                  </p:nvSpPr>
                  <p:spPr bwMode="auto">
                    <a:xfrm>
                      <a:off x="3316" y="2241"/>
                      <a:ext cx="2050" cy="312"/>
                    </a:xfrm>
                    <a:prstGeom prst="rect">
                      <a:avLst/>
                    </a:prstGeom>
                    <a:noFill/>
                    <a:ln w="31750">
                      <a:solidFill>
                        <a:schemeClr val="bg1"/>
                      </a:solidFill>
                      <a:prstDash val="sysDot"/>
                      <a:miter lim="800000"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1239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442" y="1480"/>
                  <a:ext cx="543" cy="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Left</a:t>
                  </a:r>
                </a:p>
                <a:p>
                  <a:pPr algn="ctr"/>
                  <a:r>
                    <a:rPr lang="de-CH" sz="1400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Time</a:t>
                  </a:r>
                  <a:endParaRPr lang="en-GB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algn="ctr"/>
                  <a:r>
                    <a:rPr lang="en-GB" sz="1400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Sideband</a:t>
                  </a:r>
                </a:p>
              </p:txBody>
            </p:sp>
            <p:sp>
              <p:nvSpPr>
                <p:cNvPr id="12392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679" y="1434"/>
                  <a:ext cx="543" cy="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Right</a:t>
                  </a:r>
                </a:p>
                <a:p>
                  <a:pPr algn="ctr"/>
                  <a:r>
                    <a:rPr lang="de-CH" sz="1400" dirty="0" smtClean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Time</a:t>
                  </a:r>
                  <a:endParaRPr lang="en-GB" sz="1400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algn="ctr"/>
                  <a:r>
                    <a:rPr lang="en-GB" sz="1400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Sideband</a:t>
                  </a:r>
                </a:p>
              </p:txBody>
            </p:sp>
            <p:sp>
              <p:nvSpPr>
                <p:cNvPr id="12392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014" y="2296"/>
                  <a:ext cx="73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4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E</a:t>
                  </a:r>
                  <a:r>
                    <a:rPr lang="en-GB" sz="1400" baseline="-25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Symbol" pitchFamily="18" charset="2"/>
                    </a:rPr>
                    <a:t></a:t>
                  </a:r>
                  <a:r>
                    <a:rPr lang="en-GB" sz="14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sym typeface="Symbol" pitchFamily="18" charset="2"/>
                    </a:rPr>
                    <a:t>-Sideband</a:t>
                  </a:r>
                </a:p>
              </p:txBody>
            </p:sp>
          </p:grpSp>
          <p:sp>
            <p:nvSpPr>
              <p:cNvPr id="123920" name="Text Box 16"/>
              <p:cNvSpPr txBox="1">
                <a:spLocks noChangeArrowheads="1"/>
              </p:cNvSpPr>
              <p:nvPr/>
            </p:nvSpPr>
            <p:spPr bwMode="auto">
              <a:xfrm rot="-25831071">
                <a:off x="3945" y="1540"/>
                <a:ext cx="992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GB" sz="140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 Blinding &amp;</a:t>
                </a:r>
              </a:p>
              <a:p>
                <a:r>
                  <a:rPr lang="en-GB" sz="140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Analysis-box</a:t>
                </a:r>
              </a:p>
            </p:txBody>
          </p:sp>
        </p:grpSp>
        <p:sp>
          <p:nvSpPr>
            <p:cNvPr id="123925" name="Text Box 21"/>
            <p:cNvSpPr txBox="1">
              <a:spLocks noChangeArrowheads="1"/>
            </p:cNvSpPr>
            <p:nvPr/>
          </p:nvSpPr>
          <p:spPr bwMode="auto">
            <a:xfrm>
              <a:off x="5713652" y="620688"/>
              <a:ext cx="2602764" cy="510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Analysis Region shown in 2D</a:t>
              </a:r>
            </a:p>
            <a:p>
              <a:pPr>
                <a:lnSpc>
                  <a:spcPct val="70000"/>
                </a:lnSpc>
              </a:pPr>
              <a:r>
                <a:rPr lang="en-GB" sz="16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        (No Selection)</a:t>
              </a: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396" y="2022475"/>
              <a:ext cx="1590676" cy="1262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303" y="3950206"/>
              <a:ext cx="1314862" cy="100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7050088" y="3429000"/>
              <a:ext cx="506556" cy="7619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896044" y="20224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BG E</a:t>
              </a:r>
              <a:r>
                <a:rPr lang="de-CH" sz="1400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</a:t>
              </a:r>
              <a:r>
                <a:rPr lang="de-CH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 spect.</a:t>
              </a:r>
              <a:endParaRPr lang="en-GB" sz="14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77625" y="4567149"/>
              <a:ext cx="1176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de-CH" sz="1400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de-CH" sz="1400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 </a:t>
              </a:r>
              <a:r>
                <a:rPr lang="de-CH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 </a:t>
              </a:r>
              <a:r>
                <a:rPr lang="de-CH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resolution</a:t>
              </a:r>
              <a:endParaRPr lang="en-GB" sz="14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5624" y="6356350"/>
            <a:ext cx="1586136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4337992" y="6378137"/>
            <a:ext cx="1386136" cy="365125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SSP2012 Groningen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179512" y="3933056"/>
            <a:ext cx="3990975" cy="2035018"/>
            <a:chOff x="571723" y="3382674"/>
            <a:chExt cx="3990975" cy="2035018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23" y="3382674"/>
              <a:ext cx="3990975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3" name="Group 18"/>
            <p:cNvGrpSpPr>
              <a:grpSpLocks/>
            </p:cNvGrpSpPr>
            <p:nvPr/>
          </p:nvGrpSpPr>
          <p:grpSpPr bwMode="auto">
            <a:xfrm>
              <a:off x="1291803" y="4966850"/>
              <a:ext cx="2354262" cy="450842"/>
              <a:chOff x="2973" y="890"/>
              <a:chExt cx="1483" cy="322"/>
            </a:xfrm>
          </p:grpSpPr>
          <p:pic>
            <p:nvPicPr>
              <p:cNvPr id="35" name="Picture 11"/>
              <p:cNvPicPr>
                <a:picLocks noChangeAspect="1" noChangeArrowheads="1"/>
              </p:cNvPicPr>
              <p:nvPr/>
            </p:nvPicPr>
            <p:blipFill rotWithShape="1">
              <a:blip r:embed="rId6" cstate="print"/>
              <a:srcRect l="62693" r="6107" b="58296"/>
              <a:stretch/>
            </p:blipFill>
            <p:spPr bwMode="auto">
              <a:xfrm>
                <a:off x="3239" y="890"/>
                <a:ext cx="1217" cy="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rgbClr val="000000"/>
                </a:outerShdw>
              </a:effectLst>
            </p:spPr>
          </p:pic>
          <p:sp>
            <p:nvSpPr>
              <p:cNvPr id="37" name="Text Box 17"/>
              <p:cNvSpPr txBox="1">
                <a:spLocks noChangeArrowheads="1"/>
              </p:cNvSpPr>
              <p:nvPr/>
            </p:nvSpPr>
            <p:spPr bwMode="auto">
              <a:xfrm>
                <a:off x="2973" y="935"/>
                <a:ext cx="116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GB" sz="14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443931" y="3474616"/>
              <a:ext cx="8130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sidebands</a:t>
              </a:r>
              <a:endParaRPr lang="en-GB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2011883" y="3613115"/>
              <a:ext cx="483319" cy="138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3236019" y="3598698"/>
              <a:ext cx="331749" cy="138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47787" y="4678818"/>
              <a:ext cx="939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µ</a:t>
              </a:r>
              <a:r>
                <a:rPr lang="de-CH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3"/>
                </a:rPr>
                <a:t>e</a:t>
              </a:r>
              <a:r>
                <a:rPr lang="de-CH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 signal</a:t>
              </a:r>
              <a:endParaRPr lang="en-GB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180703" y="4680699"/>
              <a:ext cx="988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Rad. µ-decay</a:t>
              </a:r>
              <a:endParaRPr lang="en-GB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13792" y="4648207"/>
              <a:ext cx="10518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Accidental BG</a:t>
              </a:r>
              <a:endParaRPr lang="en-GB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1600" y="1131597"/>
            <a:ext cx="4455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frequentist approach (Feldman-Cousins) with</a:t>
            </a:r>
          </a:p>
          <a:p>
            <a:r>
              <a:rPr lang="de-CH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 likelihood ratio ordering</a:t>
            </a:r>
            <a:endParaRPr lang="en-GB" sz="1600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5888267"/>
            <a:ext cx="413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event types + 2 nuisance parameters </a:t>
            </a:r>
          </a:p>
          <a:p>
            <a:r>
              <a:rPr lang="de-CH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constrain background  PDF mainly </a:t>
            </a:r>
            <a:r>
              <a:rPr lang="de-CH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SB data</a:t>
            </a:r>
            <a:endParaRPr lang="en-GB" sz="1600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892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914400"/>
          </a:xfrm>
        </p:spPr>
        <p:txBody>
          <a:bodyPr/>
          <a:lstStyle/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 Fit Results &amp; Sensitivities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Peter-Raymond Kettle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89FF-9880-4AA2-B78E-6A731D69D7E0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337992" y="6378137"/>
            <a:ext cx="1386136" cy="365125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SSP2012 Groningen</a:t>
            </a:r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298384" cy="17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2264831" cy="173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2520280" cy="194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3348581" y="1124026"/>
            <a:ext cx="461665" cy="305538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  90% C.L. Upper Limit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496" y="3295131"/>
            <a:ext cx="5445358" cy="3014189"/>
            <a:chOff x="107504" y="2996952"/>
            <a:chExt cx="5445358" cy="30141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4" y="2996952"/>
              <a:ext cx="5445358" cy="301418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5896" y="4869160"/>
              <a:ext cx="1379984" cy="75639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536" y="2996952"/>
              <a:ext cx="4716016" cy="2595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23928" y="4570981"/>
              <a:ext cx="1123950" cy="1905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10208" y="3284984"/>
              <a:ext cx="897896" cy="709627"/>
            </a:xfrm>
            <a:prstGeom prst="rect">
              <a:avLst/>
            </a:prstGeom>
          </p:spPr>
        </p:pic>
      </p:grpSp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5868144" y="2924944"/>
            <a:ext cx="2954655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GB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Sensitivity definition</a:t>
            </a:r>
            <a:endParaRPr lang="en-GB" b="1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30000"/>
              </a:lnSpc>
            </a:pPr>
            <a:endParaRPr lang="en-GB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Median</a:t>
            </a:r>
            <a:r>
              <a:rPr lang="en-GB" sz="1600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n-GB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90</a:t>
            </a: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 C.L. 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 Limit</a:t>
            </a:r>
          </a:p>
          <a:p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distribution </a:t>
            </a: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BR.</a:t>
            </a:r>
          </a:p>
          <a:p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taken </a:t>
            </a: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a toy MC  </a:t>
            </a:r>
          </a:p>
          <a:p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 Ensemble</a:t>
            </a:r>
          </a:p>
          <a:p>
            <a:r>
              <a:rPr lang="en-GB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assuming “Null </a:t>
            </a:r>
            <a:r>
              <a:rPr lang="en-GB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hypothesis”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8144" y="4797152"/>
            <a:ext cx="2499252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glow rad="101600">
              <a:srgbClr val="92D050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 2009-2010 </a:t>
            </a:r>
          </a:p>
          <a:p>
            <a:r>
              <a:rPr lang="de-CH" sz="20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  <a:r>
              <a:rPr lang="de-CH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1.6</a:t>
            </a:r>
            <a:r>
              <a:rPr lang="de-CH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10</a:t>
            </a:r>
            <a:r>
              <a:rPr lang="de-CH" sz="2000" b="1" baseline="30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</a:t>
            </a:r>
            <a:endParaRPr lang="en-GB" sz="2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3888" y="5805264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Expected (Side Bands)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Background  = 961 ± 17.6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2924944"/>
            <a:ext cx="399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Likelihood Fit Results to Combined Data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580112" y="5733256"/>
            <a:ext cx="3458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Sensitivity 8 x better than previous</a:t>
            </a:r>
          </a:p>
          <a:p>
            <a:r>
              <a:rPr lang="en-GB" sz="1600" dirty="0" smtClean="0"/>
              <a:t>Best U.L. MEGA </a:t>
            </a:r>
            <a:r>
              <a:rPr lang="en-GB" sz="2000" dirty="0" smtClean="0">
                <a:latin typeface="Monotype Corsiva"/>
                <a:cs typeface="Monotype Corsiva"/>
              </a:rPr>
              <a:t>B</a:t>
            </a:r>
            <a:r>
              <a:rPr lang="en-GB" sz="2000" dirty="0" smtClean="0"/>
              <a:t> </a:t>
            </a:r>
            <a:r>
              <a:rPr lang="en-GB" sz="1600" dirty="0" smtClean="0"/>
              <a:t>≤ 1.2⋅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-11</a:t>
            </a:r>
            <a:r>
              <a:rPr lang="en-GB" sz="1600" dirty="0" smtClean="0"/>
              <a:t> </a:t>
            </a:r>
            <a:r>
              <a:rPr lang="en-GB" sz="1600" dirty="0" smtClean="0"/>
              <a:t>90% C.L.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894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706090"/>
          </a:xfrm>
        </p:spPr>
        <p:txBody>
          <a:bodyPr/>
          <a:lstStyle/>
          <a:p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 Analysis 2009 + 2010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89FF-9880-4AA2-B78E-6A731D69D7E0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5624" y="6356350"/>
            <a:ext cx="1586136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pic>
        <p:nvPicPr>
          <p:cNvPr id="15362" name="Picture 2" descr="L:\Physics Main G\Physics\Present Experiment\Muegamma\Talks\APS2011\MEGBox2009-2010_Jul11_AnalysisWindowTimePositronGammaVsCosThetaPositronGamma_blackdo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30" y="980728"/>
            <a:ext cx="2525204" cy="2423518"/>
          </a:xfrm>
          <a:prstGeom prst="rect">
            <a:avLst/>
          </a:prstGeom>
          <a:noFill/>
          <a:effectLst>
            <a:glow rad="101600">
              <a:srgbClr val="92D05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L:\Physics Main G\Physics\Present Experiment\Muegamma\Talks\APS2011\MEGBox2009-2010_Jul11_AnalysisWindowEGammaVsEPositron_blackdo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478410" cy="2378608"/>
          </a:xfrm>
          <a:prstGeom prst="rect">
            <a:avLst/>
          </a:prstGeom>
          <a:noFill/>
          <a:effectLst>
            <a:glow rad="101600">
              <a:srgbClr val="92D05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8338" y="869484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+ 2010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1115452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+ 2010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7" y="4697313"/>
            <a:ext cx="5095875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6158" y="4725144"/>
            <a:ext cx="3600400" cy="1723549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de-C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 Fit Results give:</a:t>
            </a:r>
          </a:p>
          <a:p>
            <a:endParaRPr lang="de-CH" sz="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Symbol"/>
              </a:rPr>
              <a:t> </a:t>
            </a:r>
            <a:r>
              <a:rPr lang="de-CH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Symbol"/>
              </a:rPr>
              <a:t>B  </a:t>
            </a:r>
            <a:r>
              <a:rPr lang="de-CH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  </a:t>
            </a:r>
            <a:r>
              <a:rPr lang="de-CH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2.4</a:t>
            </a:r>
            <a:r>
              <a:rPr lang="de-CH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10</a:t>
            </a:r>
            <a:r>
              <a:rPr lang="de-CH" sz="24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 </a:t>
            </a:r>
            <a:r>
              <a:rPr lang="de-CH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(90% C.L.)</a:t>
            </a:r>
            <a:endParaRPr lang="de-CH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de-CH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 Sensitivity : </a:t>
            </a:r>
            <a:r>
              <a:rPr lang="de-CH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1.610</a:t>
            </a:r>
            <a:r>
              <a:rPr lang="de-CH" sz="2000" b="1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</a:t>
            </a:r>
          </a:p>
          <a:p>
            <a:r>
              <a:rPr lang="de-CH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  Phys. Rev. Lett 107 (2011) 171801</a:t>
            </a:r>
          </a:p>
          <a:p>
            <a:r>
              <a:rPr lang="de-CH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Factor 5 improvement on  MEGA- Limit</a:t>
            </a:r>
            <a:endParaRPr lang="de-CH" sz="1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5" name="Picture 5" descr="L:\Physics Main G\Physics\Present Experiment\Muegamma\Talks\APS2011\MEGLFACL_Jul11_All_BrCLCurveFitRegionColor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3364902" cy="2664296"/>
          </a:xfrm>
          <a:prstGeom prst="rect">
            <a:avLst/>
          </a:prstGeom>
          <a:noFill/>
          <a:effectLst>
            <a:glow rad="101600">
              <a:srgbClr val="92D05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2432" y="3501008"/>
            <a:ext cx="45886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 fitting on “combined” data-set done in one go</a:t>
            </a: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into account  different resolutions, conditions etc.via</a:t>
            </a:r>
          </a:p>
          <a:p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vent-by-event  method signal &amp; background calculated </a:t>
            </a:r>
          </a:p>
          <a:p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combined data-set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4337992" y="6378137"/>
            <a:ext cx="1386136" cy="365125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SSP2012 Groningen</a:t>
            </a:r>
            <a:endParaRPr lang="en-GB" dirty="0"/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662633" y="1238816"/>
            <a:ext cx="16561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100" i="1" u="sng" dirty="0" smtClean="0">
                <a:solidFill>
                  <a:srgbClr val="000000"/>
                </a:solidFill>
                <a:latin typeface="Arial" charset="0"/>
              </a:rPr>
              <a:t>Signal </a:t>
            </a:r>
            <a:r>
              <a:rPr lang="en-GB" sz="1100" i="1" u="sng" dirty="0" err="1" smtClean="0">
                <a:solidFill>
                  <a:srgbClr val="000000"/>
                </a:solidFill>
                <a:latin typeface="Arial" charset="0"/>
              </a:rPr>
              <a:t>PDf</a:t>
            </a:r>
            <a:r>
              <a:rPr lang="en-GB" sz="1100" i="1" u="sng" dirty="0" smtClean="0">
                <a:solidFill>
                  <a:srgbClr val="000000"/>
                </a:solidFill>
                <a:latin typeface="Arial" charset="0"/>
              </a:rPr>
              <a:t>  Contours</a:t>
            </a:r>
            <a:r>
              <a:rPr lang="en-GB" sz="1100" i="1" u="sng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r>
              <a:rPr lang="en-GB" sz="1100" i="1" dirty="0">
                <a:solidFill>
                  <a:srgbClr val="000000"/>
                </a:solidFill>
                <a:latin typeface="Arial" charset="0"/>
              </a:rPr>
              <a:t> 1, 1.64, 2 </a:t>
            </a:r>
            <a:r>
              <a:rPr lang="en-GB" sz="1100" i="1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 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3918738" y="2348880"/>
            <a:ext cx="12715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100" i="1" dirty="0">
                <a:solidFill>
                  <a:srgbClr val="000000"/>
                </a:solidFill>
                <a:latin typeface="Arial" charset="0"/>
              </a:rPr>
              <a:t>Each plot, cut on </a:t>
            </a:r>
          </a:p>
          <a:p>
            <a:r>
              <a:rPr lang="en-GB" sz="1100" i="1" dirty="0">
                <a:solidFill>
                  <a:srgbClr val="000000"/>
                </a:solidFill>
                <a:latin typeface="Arial" charset="0"/>
              </a:rPr>
              <a:t>other variables ~</a:t>
            </a:r>
          </a:p>
          <a:p>
            <a:r>
              <a:rPr lang="en-GB" sz="1100" i="1" dirty="0">
                <a:solidFill>
                  <a:srgbClr val="000000"/>
                </a:solidFill>
                <a:latin typeface="Arial" charset="0"/>
              </a:rPr>
              <a:t>to contain 90% </a:t>
            </a:r>
          </a:p>
          <a:p>
            <a:r>
              <a:rPr lang="en-GB" sz="1100" i="1" dirty="0">
                <a:solidFill>
                  <a:srgbClr val="000000"/>
                </a:solidFill>
                <a:latin typeface="Arial" charset="0"/>
              </a:rPr>
              <a:t>of signal region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580112" y="797034"/>
            <a:ext cx="33771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en-GB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Events ranked according to their</a:t>
            </a:r>
          </a:p>
          <a:p>
            <a:r>
              <a:rPr lang="en-GB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Relative Signal Likelihoods</a:t>
            </a:r>
          </a:p>
          <a:p>
            <a:r>
              <a:rPr lang="en-GB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“signal/noise”</a:t>
            </a:r>
          </a:p>
          <a:p>
            <a:endParaRPr lang="en-GB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Ranking = S /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(0.1R+0.9B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5724128" y="1557040"/>
            <a:ext cx="2088232" cy="287784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148338" y="6057940"/>
            <a:ext cx="394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 Uncertainty (in total) 2% UL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28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46" y="-30729"/>
            <a:ext cx="7772400" cy="720080"/>
          </a:xfrm>
        </p:spPr>
        <p:txBody>
          <a:bodyPr/>
          <a:lstStyle/>
          <a:p>
            <a:r>
              <a:rPr lang="de-CH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 Constraints 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SSP2012 Groningen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14</a:t>
            </a:fld>
            <a:endParaRPr lang="en-GB"/>
          </a:p>
        </p:txBody>
      </p:sp>
      <p:grpSp>
        <p:nvGrpSpPr>
          <p:cNvPr id="79" name="Group 78"/>
          <p:cNvGrpSpPr/>
          <p:nvPr/>
        </p:nvGrpSpPr>
        <p:grpSpPr>
          <a:xfrm>
            <a:off x="190850" y="548680"/>
            <a:ext cx="3693523" cy="3064453"/>
            <a:chOff x="190850" y="548680"/>
            <a:chExt cx="3693523" cy="3064453"/>
          </a:xfrm>
        </p:grpSpPr>
        <p:grpSp>
          <p:nvGrpSpPr>
            <p:cNvPr id="38" name="Group 37"/>
            <p:cNvGrpSpPr/>
            <p:nvPr/>
          </p:nvGrpSpPr>
          <p:grpSpPr>
            <a:xfrm>
              <a:off x="190850" y="548680"/>
              <a:ext cx="3693523" cy="3064453"/>
              <a:chOff x="20805" y="796595"/>
              <a:chExt cx="3388301" cy="2760056"/>
            </a:xfr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6" name="TextBox 5"/>
              <p:cNvSpPr txBox="1"/>
              <p:nvPr/>
            </p:nvSpPr>
            <p:spPr>
              <a:xfrm>
                <a:off x="20805" y="796595"/>
                <a:ext cx="1032610" cy="748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SUSY –</a:t>
                </a:r>
              </a:p>
              <a:p>
                <a:pPr algn="ctr"/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GUT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898924" y="956388"/>
                <a:ext cx="2510182" cy="2600263"/>
                <a:chOff x="1782430" y="3726811"/>
                <a:chExt cx="2510182" cy="2600263"/>
              </a:xfrm>
            </p:grpSpPr>
            <p:sp>
              <p:nvSpPr>
                <p:cNvPr id="7" name="Rectangle 6"/>
                <p:cNvSpPr/>
                <p:nvPr/>
              </p:nvSpPr>
              <p:spPr>
                <a:xfrm rot="16200000">
                  <a:off x="1492745" y="4424857"/>
                  <a:ext cx="990600" cy="1888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55704" y="6107886"/>
                  <a:ext cx="697822" cy="219188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825112" y="3726811"/>
                  <a:ext cx="228607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100" i="1" dirty="0" err="1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G.Isidori</a:t>
                  </a:r>
                  <a:r>
                    <a:rPr lang="en-US" sz="1100" i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et al., PRD 75 (2007) 115019</a:t>
                  </a:r>
                  <a:endParaRPr lang="en-US" sz="11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 rot="16200000">
                  <a:off x="2902730" y="4691872"/>
                  <a:ext cx="1864783" cy="617505"/>
                </a:xfrm>
                <a:prstGeom prst="rect">
                  <a:avLst/>
                </a:prstGeom>
                <a:solidFill>
                  <a:srgbClr val="660066">
                    <a:alpha val="50000"/>
                  </a:srgbClr>
                </a:solidFill>
                <a:ln>
                  <a:solidFill>
                    <a:srgbClr val="660066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g-2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 rot="16200000">
                  <a:off x="1697722" y="4647418"/>
                  <a:ext cx="1864783" cy="706412"/>
                </a:xfrm>
                <a:prstGeom prst="rect">
                  <a:avLst/>
                </a:prstGeom>
                <a:solidFill>
                  <a:srgbClr val="660066">
                    <a:alpha val="50000"/>
                  </a:srgbClr>
                </a:solidFill>
                <a:ln>
                  <a:solidFill>
                    <a:srgbClr val="660066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g-2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2276907" y="4057170"/>
                  <a:ext cx="1866967" cy="1452734"/>
                </a:xfrm>
                <a:prstGeom prst="rect">
                  <a:avLst/>
                </a:prstGeom>
                <a:solidFill>
                  <a:srgbClr val="E79E48">
                    <a:alpha val="50000"/>
                  </a:srgbClr>
                </a:solidFill>
                <a:ln>
                  <a:solidFill>
                    <a:srgbClr val="FF66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 </a:t>
                  </a:r>
                  <a:r>
                    <a:rPr lang="en-US" sz="20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MEG</a:t>
                  </a:r>
                </a:p>
              </p:txBody>
            </p:sp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49356"/>
                <a:stretch/>
              </p:blipFill>
              <p:spPr>
                <a:xfrm>
                  <a:off x="1937110" y="4024004"/>
                  <a:ext cx="2355502" cy="2248038"/>
                </a:xfrm>
                <a:prstGeom prst="rect">
                  <a:avLst/>
                </a:prstGeom>
              </p:spPr>
            </p:pic>
            <p:sp>
              <p:nvSpPr>
                <p:cNvPr id="11" name="Rounded Rectangle 10"/>
                <p:cNvSpPr/>
                <p:nvPr/>
              </p:nvSpPr>
              <p:spPr>
                <a:xfrm rot="16200000">
                  <a:off x="1261253" y="4532106"/>
                  <a:ext cx="1307181" cy="26482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1322980" y="4563133"/>
                  <a:ext cx="1205562" cy="2069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FF0000"/>
                  </a:solidFill>
                </a:ln>
              </p:spPr>
            </p:pic>
            <p:sp>
              <p:nvSpPr>
                <p:cNvPr id="19" name="Rectangle 18"/>
                <p:cNvSpPr/>
                <p:nvPr/>
              </p:nvSpPr>
              <p:spPr>
                <a:xfrm rot="16200000">
                  <a:off x="2935134" y="4744413"/>
                  <a:ext cx="1872000" cy="537732"/>
                </a:xfrm>
                <a:prstGeom prst="rect">
                  <a:avLst/>
                </a:prstGeom>
                <a:solidFill>
                  <a:srgbClr val="660066">
                    <a:alpha val="50000"/>
                  </a:srgbClr>
                </a:solidFill>
                <a:ln>
                  <a:solidFill>
                    <a:srgbClr val="660066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g-2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16200000">
                  <a:off x="1674947" y="4682534"/>
                  <a:ext cx="1864783" cy="668706"/>
                </a:xfrm>
                <a:prstGeom prst="rect">
                  <a:avLst/>
                </a:prstGeom>
                <a:solidFill>
                  <a:srgbClr val="660066">
                    <a:alpha val="50000"/>
                  </a:srgbClr>
                </a:solidFill>
                <a:ln>
                  <a:solidFill>
                    <a:srgbClr val="660066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g-2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272985" y="4073434"/>
                  <a:ext cx="1866967" cy="1452734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rgbClr val="FF66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 </a:t>
                  </a:r>
                  <a:r>
                    <a:rPr lang="en-US" sz="2000" b="1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MEG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 rot="760575">
                  <a:off x="2976348" y="5655996"/>
                  <a:ext cx="67385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0000"/>
                      </a:solidFill>
                    </a:rPr>
                    <a:t>b-physics</a:t>
                  </a:r>
                  <a:endParaRPr lang="en-US" sz="900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40" name="Straight Connector 39"/>
            <p:cNvCxnSpPr/>
            <p:nvPr/>
          </p:nvCxnSpPr>
          <p:spPr>
            <a:xfrm>
              <a:off x="1682816" y="3084342"/>
              <a:ext cx="2049942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953780" y="2863969"/>
            <a:ext cx="835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 Goal</a:t>
            </a:r>
            <a:endParaRPr lang="en-GB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050184" y="548680"/>
            <a:ext cx="4827972" cy="3312368"/>
            <a:chOff x="4050184" y="764704"/>
            <a:chExt cx="4827972" cy="3312368"/>
          </a:xfrm>
        </p:grpSpPr>
        <p:grpSp>
          <p:nvGrpSpPr>
            <p:cNvPr id="37" name="Group 36"/>
            <p:cNvGrpSpPr/>
            <p:nvPr/>
          </p:nvGrpSpPr>
          <p:grpSpPr>
            <a:xfrm>
              <a:off x="4050184" y="764704"/>
              <a:ext cx="4827972" cy="3312368"/>
              <a:chOff x="4327252" y="1380308"/>
              <a:chExt cx="4550904" cy="3080043"/>
            </a:xfr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6077" y="1655061"/>
                <a:ext cx="3199703" cy="22820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327252" y="1390161"/>
                <a:ext cx="1091251" cy="772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SUSY –</a:t>
                </a:r>
              </a:p>
              <a:p>
                <a:pPr algn="ctr"/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Seesaw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16200000">
                <a:off x="5017651" y="2631282"/>
                <a:ext cx="990600" cy="1888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656741" y="3807966"/>
                <a:ext cx="990600" cy="1291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2319" y="3754125"/>
                <a:ext cx="849338" cy="183006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076056" y="3937131"/>
                <a:ext cx="38021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                                    </a:t>
                </a:r>
                <a:r>
                  <a:rPr lang="el-GR" sz="14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Θ</a:t>
                </a:r>
                <a:r>
                  <a:rPr lang="en-US" sz="1400" b="1" baseline="-25000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13</a:t>
                </a:r>
                <a:r>
                  <a:rPr lang="en-US" sz="14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~ 10</a:t>
                </a:r>
                <a:r>
                  <a:rPr lang="en-US" sz="14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</a:t>
                </a:r>
              </a:p>
              <a:p>
                <a:r>
                  <a:rPr lang="en-US" sz="1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                  </a:t>
                </a:r>
                <a:r>
                  <a:rPr lang="en-US" sz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(</a:t>
                </a:r>
                <a:r>
                  <a:rPr lang="en-US" sz="12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Daya</a:t>
                </a:r>
                <a:r>
                  <a:rPr lang="en-US" sz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/>
                  </a:rPr>
                  <a:t> Bay, RENO, Double Chooz,T2K, MINOS)</a:t>
                </a:r>
                <a:endPara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859303" y="1380308"/>
                <a:ext cx="249537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S. </a:t>
                </a:r>
                <a:r>
                  <a:rPr lang="en-US" sz="1100" i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Antusch</a:t>
                </a:r>
                <a:r>
                  <a:rPr lang="en-US" sz="1100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et al., JHEP 11 (2006) 090</a:t>
                </a:r>
                <a:endParaRPr lang="en-US" sz="11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rot="16200000">
                <a:off x="4923640" y="2539923"/>
                <a:ext cx="1012910" cy="22501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5004269" y="2547856"/>
                <a:ext cx="849338" cy="187142"/>
              </a:xfrm>
              <a:prstGeom prst="rect">
                <a:avLst/>
              </a:prstGeom>
              <a:solidFill>
                <a:schemeClr val="tx1"/>
              </a:solidFill>
            </p:spPr>
          </p:pic>
          <p:sp>
            <p:nvSpPr>
              <p:cNvPr id="33" name="Rectangle 32"/>
              <p:cNvSpPr/>
              <p:nvPr/>
            </p:nvSpPr>
            <p:spPr>
              <a:xfrm rot="16200000">
                <a:off x="7542256" y="2602755"/>
                <a:ext cx="1964739" cy="177297"/>
              </a:xfrm>
              <a:prstGeom prst="rect">
                <a:avLst/>
              </a:prstGeom>
              <a:solidFill>
                <a:srgbClr val="660066">
                  <a:alpha val="50000"/>
                </a:srgbClr>
              </a:solidFill>
              <a:ln>
                <a:solidFill>
                  <a:srgbClr val="660066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/>
                  <a:t>      </a:t>
                </a:r>
                <a:r>
                  <a:rPr lang="en-US" sz="1200" b="1" dirty="0" err="1" smtClean="0"/>
                  <a:t>BaBar</a:t>
                </a:r>
                <a:r>
                  <a:rPr lang="en-US" sz="1200" b="1" dirty="0" smtClean="0"/>
                  <a:t>, Belle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830144" y="1705859"/>
                <a:ext cx="2783129" cy="101669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>
                <a:solidFill>
                  <a:srgbClr val="FF66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MEG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8082706" y="3464225"/>
                <a:ext cx="419944" cy="146050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V="1">
                <a:off x="7531657" y="3541736"/>
                <a:ext cx="551049" cy="535336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/>
            <p:cNvCxnSpPr/>
            <p:nvPr/>
          </p:nvCxnSpPr>
          <p:spPr>
            <a:xfrm>
              <a:off x="5644575" y="2438786"/>
              <a:ext cx="2952571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4421" y="3708524"/>
            <a:ext cx="4095531" cy="2672804"/>
            <a:chOff x="44421" y="3708524"/>
            <a:chExt cx="4095531" cy="2672804"/>
          </a:xfrm>
        </p:grpSpPr>
        <p:grpSp>
          <p:nvGrpSpPr>
            <p:cNvPr id="60" name="Group 59"/>
            <p:cNvGrpSpPr/>
            <p:nvPr/>
          </p:nvGrpSpPr>
          <p:grpSpPr>
            <a:xfrm>
              <a:off x="44421" y="3708524"/>
              <a:ext cx="4095531" cy="2672804"/>
              <a:chOff x="44421" y="3708524"/>
              <a:chExt cx="4095531" cy="2672804"/>
            </a:xfr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45" name="TextBox 44"/>
              <p:cNvSpPr txBox="1"/>
              <p:nvPr/>
            </p:nvSpPr>
            <p:spPr>
              <a:xfrm>
                <a:off x="44421" y="3708524"/>
                <a:ext cx="91884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Little </a:t>
                </a:r>
              </a:p>
              <a:p>
                <a:pPr algn="ctr"/>
                <a:r>
                  <a:rPr 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Higgs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20133" y="3841681"/>
                <a:ext cx="300135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i="1" dirty="0" err="1" smtClean="0"/>
                  <a:t>M.Blanke</a:t>
                </a:r>
                <a:r>
                  <a:rPr lang="en-US" sz="1100" i="1" dirty="0" smtClean="0"/>
                  <a:t> et al., </a:t>
                </a:r>
                <a:r>
                  <a:rPr lang="en-US" sz="1100" i="1" dirty="0" err="1" smtClean="0"/>
                  <a:t>Acta</a:t>
                </a:r>
                <a:r>
                  <a:rPr lang="en-US" sz="1100" i="1" dirty="0" smtClean="0"/>
                  <a:t> Phys. </a:t>
                </a:r>
                <a:r>
                  <a:rPr lang="en-US" sz="1100" i="1" dirty="0" err="1" smtClean="0"/>
                  <a:t>Polon</a:t>
                </a:r>
                <a:r>
                  <a:rPr lang="en-US" sz="1100" i="1" dirty="0" smtClean="0"/>
                  <a:t>. B41 (2010) 657</a:t>
                </a: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944186" y="4096428"/>
                <a:ext cx="3195766" cy="2284900"/>
                <a:chOff x="755576" y="3839474"/>
                <a:chExt cx="3195766" cy="2284900"/>
              </a:xfrm>
            </p:grpSpPr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64935" y="3851353"/>
                  <a:ext cx="3186407" cy="2254087"/>
                </a:xfrm>
                <a:prstGeom prst="rect">
                  <a:avLst/>
                </a:prstGeom>
              </p:spPr>
            </p:pic>
            <p:sp>
              <p:nvSpPr>
                <p:cNvPr id="46" name="Rectangle 45"/>
                <p:cNvSpPr/>
                <p:nvPr/>
              </p:nvSpPr>
              <p:spPr>
                <a:xfrm>
                  <a:off x="1975394" y="5972467"/>
                  <a:ext cx="990600" cy="13297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6200000">
                  <a:off x="358604" y="4847731"/>
                  <a:ext cx="979356" cy="185412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1316685" y="3839933"/>
                  <a:ext cx="2374848" cy="19175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6200000">
                  <a:off x="3723141" y="3778393"/>
                  <a:ext cx="104831" cy="22699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971600" y="3851354"/>
                  <a:ext cx="345085" cy="8445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754455" y="5899363"/>
                  <a:ext cx="1062361" cy="225011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84404" y="5918298"/>
                  <a:ext cx="849338" cy="187142"/>
                </a:xfrm>
                <a:prstGeom prst="rect">
                  <a:avLst/>
                </a:prstGeom>
                <a:solidFill>
                  <a:schemeClr val="tx1"/>
                </a:solidFill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1182505" y="4048657"/>
                  <a:ext cx="2509028" cy="727351"/>
                </a:xfrm>
                <a:prstGeom prst="rect">
                  <a:avLst/>
                </a:prstGeom>
                <a:solidFill>
                  <a:srgbClr val="660066">
                    <a:alpha val="50000"/>
                  </a:srgbClr>
                </a:solidFill>
                <a:ln>
                  <a:solidFill>
                    <a:srgbClr val="660066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000" dirty="0" smtClean="0"/>
                    <a:t>  SINDRUM II</a:t>
                  </a: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 rot="16200000">
                  <a:off x="2231339" y="4334402"/>
                  <a:ext cx="1741707" cy="1170214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>
                  <a:solidFill>
                    <a:srgbClr val="FF6600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000" dirty="0" smtClean="0"/>
                    <a:t>   </a:t>
                  </a:r>
                  <a:r>
                    <a:rPr lang="en-US" sz="20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MEG</a:t>
                  </a:r>
                </a:p>
              </p:txBody>
            </p:sp>
          </p:grpSp>
        </p:grpSp>
        <p:cxnSp>
          <p:nvCxnSpPr>
            <p:cNvPr id="61" name="Straight Connector 60"/>
            <p:cNvCxnSpPr/>
            <p:nvPr/>
          </p:nvCxnSpPr>
          <p:spPr>
            <a:xfrm flipV="1">
              <a:off x="2426103" y="4288643"/>
              <a:ext cx="0" cy="1758674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4139952" y="3887470"/>
            <a:ext cx="4615082" cy="2637874"/>
            <a:chOff x="3838164" y="3815462"/>
            <a:chExt cx="4615082" cy="2637874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90634" y="4077558"/>
              <a:ext cx="3062612" cy="2302956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6528420" y="6193322"/>
              <a:ext cx="990600" cy="1888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 rot="16200000">
              <a:off x="4989781" y="5044134"/>
              <a:ext cx="990600" cy="188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4914984" y="5126633"/>
              <a:ext cx="1143001" cy="19878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68" name="Rectangle 67"/>
            <p:cNvSpPr/>
            <p:nvPr/>
          </p:nvSpPr>
          <p:spPr>
            <a:xfrm>
              <a:off x="6073276" y="4256650"/>
              <a:ext cx="57821" cy="1805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131097" y="4388159"/>
              <a:ext cx="790575" cy="18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582649" y="4251064"/>
              <a:ext cx="45719" cy="12388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888209" y="5410509"/>
              <a:ext cx="790575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6528421" y="6165304"/>
              <a:ext cx="1355948" cy="28803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00052" y="3815462"/>
              <a:ext cx="23723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 err="1" smtClean="0"/>
                <a:t>K.Agashe</a:t>
              </a:r>
              <a:r>
                <a:rPr lang="en-US" sz="1100" i="1" dirty="0" smtClean="0"/>
                <a:t> et al., PRD 74 (2006) 053011</a:t>
              </a:r>
              <a:endParaRPr lang="en-US" sz="1100" i="1" dirty="0"/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1037" y="6210334"/>
              <a:ext cx="1205563" cy="2069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75" name="Rectangle 74"/>
            <p:cNvSpPr/>
            <p:nvPr/>
          </p:nvSpPr>
          <p:spPr>
            <a:xfrm>
              <a:off x="5868144" y="4239319"/>
              <a:ext cx="2454658" cy="1171190"/>
            </a:xfrm>
            <a:prstGeom prst="rect">
              <a:avLst/>
            </a:prstGeom>
            <a:solidFill>
              <a:srgbClr val="660066">
                <a:alpha val="50000"/>
              </a:srgbClr>
            </a:solidFill>
            <a:ln>
              <a:solidFill>
                <a:srgbClr val="66006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/>
                <a:t>  SINDRUM II</a:t>
              </a:r>
            </a:p>
          </p:txBody>
        </p:sp>
        <p:sp>
          <p:nvSpPr>
            <p:cNvPr id="76" name="Rectangle 75"/>
            <p:cNvSpPr/>
            <p:nvPr/>
          </p:nvSpPr>
          <p:spPr>
            <a:xfrm rot="16200000">
              <a:off x="6472283" y="4249163"/>
              <a:ext cx="1811084" cy="1877182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66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/>
                <a:t>     </a:t>
              </a:r>
              <a:r>
                <a:rPr lang="en-US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MEG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38164" y="3815462"/>
              <a:ext cx="16401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</a:t>
              </a:r>
            </a:p>
            <a:p>
              <a:pPr algn="ctr"/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dimensions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83" name="Straight Connector 82"/>
          <p:cNvCxnSpPr/>
          <p:nvPr/>
        </p:nvCxnSpPr>
        <p:spPr>
          <a:xfrm>
            <a:off x="6516216" y="4323072"/>
            <a:ext cx="0" cy="182915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9512" y="1988840"/>
            <a:ext cx="4320480" cy="7200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1271" y="764704"/>
            <a:ext cx="813313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 smtClean="0"/>
              <a:t>2011 Run Very Successful  doubled 2009+ 2010 Stats.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2011 Data  analysis on-going ready to “</a:t>
            </a:r>
            <a:r>
              <a:rPr lang="en-GB" sz="1600" dirty="0" err="1" smtClean="0"/>
              <a:t>unblind</a:t>
            </a:r>
            <a:r>
              <a:rPr lang="en-GB" sz="1600" dirty="0" smtClean="0"/>
              <a:t>” soon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2012 Run about to start &gt; </a:t>
            </a: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beam intensity increase</a:t>
            </a:r>
          </a:p>
          <a:p>
            <a:r>
              <a:rPr lang="en-GB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accent3">
                    <a:lumMod val="75000"/>
                  </a:schemeClr>
                </a:solidFill>
              </a:rPr>
              <a:t>    expect some improved resolutions + efficiencies</a:t>
            </a:r>
          </a:p>
          <a:p>
            <a:endParaRPr lang="en-GB" sz="16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Expect to explore Branching Ratio Region </a:t>
            </a:r>
            <a:r>
              <a:rPr lang="en-GB" sz="1600" b="1" dirty="0" smtClean="0">
                <a:solidFill>
                  <a:schemeClr val="bg1"/>
                </a:solidFill>
                <a:latin typeface="Monotype Corsiva"/>
                <a:cs typeface="Monotype Corsiva"/>
              </a:rPr>
              <a:t>O</a:t>
            </a:r>
            <a:r>
              <a:rPr lang="en-GB" sz="1600" b="1" dirty="0" smtClean="0">
                <a:solidFill>
                  <a:schemeClr val="bg1"/>
                </a:solidFill>
              </a:rPr>
              <a:t> (10</a:t>
            </a:r>
            <a:r>
              <a:rPr lang="en-GB" sz="1600" b="1" baseline="30000" dirty="0" smtClean="0">
                <a:solidFill>
                  <a:schemeClr val="bg1"/>
                </a:solidFill>
              </a:rPr>
              <a:t>-13</a:t>
            </a:r>
            <a:r>
              <a:rPr lang="en-GB" sz="16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                  with 2011 + 2012 data-sets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FFFFFF"/>
                </a:solidFill>
              </a:rPr>
              <a:t>Still 3σ discovery possible if </a:t>
            </a:r>
            <a:r>
              <a:rPr lang="en-GB" sz="2000" dirty="0" smtClean="0">
                <a:solidFill>
                  <a:srgbClr val="FFFFFF"/>
                </a:solidFill>
                <a:latin typeface="Monotype Corsiva"/>
                <a:cs typeface="Monotype Corsiva"/>
              </a:rPr>
              <a:t>B&gt; 10</a:t>
            </a:r>
            <a:r>
              <a:rPr lang="en-GB" sz="2000" baseline="30000" dirty="0" smtClean="0">
                <a:solidFill>
                  <a:srgbClr val="FFFFFF"/>
                </a:solidFill>
                <a:latin typeface="Monotype Corsiva"/>
                <a:cs typeface="Monotype Corsiva"/>
              </a:rPr>
              <a:t>-12</a:t>
            </a:r>
            <a:r>
              <a:rPr lang="en-GB" sz="2000" dirty="0" smtClean="0">
                <a:solidFill>
                  <a:srgbClr val="FFFFFF"/>
                </a:solidFill>
                <a:latin typeface="Monotype Corsiva"/>
                <a:cs typeface="Monotype Corsiva"/>
              </a:rPr>
              <a:t> 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Monotype Corsiva"/>
                <a:cs typeface="Monotype Corsiva"/>
              </a:rPr>
              <a:t>                     </a:t>
            </a:r>
            <a:r>
              <a:rPr lang="en-GB" sz="1600" dirty="0" smtClean="0">
                <a:solidFill>
                  <a:srgbClr val="FFFFFF"/>
                </a:solidFill>
                <a:cs typeface="Monotype Corsiva"/>
              </a:rPr>
              <a:t>though Sensitivity reach slowing down due to background and detector resolutions  </a:t>
            </a:r>
          </a:p>
          <a:p>
            <a:r>
              <a:rPr lang="en-GB" sz="1600" dirty="0">
                <a:solidFill>
                  <a:srgbClr val="FFFFFF"/>
                </a:solidFill>
                <a:cs typeface="Monotype Corsiva"/>
              </a:rPr>
              <a:t> </a:t>
            </a:r>
            <a:r>
              <a:rPr lang="en-GB" sz="1600" dirty="0" smtClean="0">
                <a:solidFill>
                  <a:srgbClr val="FFFFFF"/>
                </a:solidFill>
                <a:cs typeface="Monotype Corsiva"/>
              </a:rPr>
              <a:t>         </a:t>
            </a:r>
            <a:r>
              <a:rPr lang="en-GB" sz="2000" dirty="0" smtClean="0">
                <a:solidFill>
                  <a:srgbClr val="F273AF"/>
                </a:solidFill>
                <a:cs typeface="Monotype Corsiva"/>
              </a:rPr>
              <a:t>Upgrade</a:t>
            </a:r>
            <a:r>
              <a:rPr lang="en-GB" sz="2400" dirty="0" smtClean="0">
                <a:solidFill>
                  <a:srgbClr val="FFFFFF"/>
                </a:solidFill>
                <a:cs typeface="Monotype Corsiva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GB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MEG II </a:t>
            </a:r>
            <a:r>
              <a:rPr lang="en-GB" sz="2000" dirty="0" smtClean="0">
                <a:solidFill>
                  <a:srgbClr val="FFFFFF"/>
                </a:solidFill>
                <a:sym typeface="Wingdings"/>
              </a:rPr>
              <a:t>in the planning: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86731">
            <a:off x="4671673" y="3943541"/>
            <a:ext cx="2442096" cy="21391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772400" cy="720080"/>
          </a:xfrm>
        </p:spPr>
        <p:txBody>
          <a:bodyPr/>
          <a:lstStyle/>
          <a:p>
            <a:r>
              <a:rPr lang="de-CH" dirty="0" smtClean="0"/>
              <a:t>Status &amp; Perpectives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15</a:t>
            </a:fld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4768514" y="318588"/>
            <a:ext cx="4190111" cy="1861935"/>
            <a:chOff x="4198312" y="1628800"/>
            <a:chExt cx="4190111" cy="1861935"/>
          </a:xfrm>
        </p:grpSpPr>
        <p:sp>
          <p:nvSpPr>
            <p:cNvPr id="6" name="Rectangle 5"/>
            <p:cNvSpPr/>
            <p:nvPr/>
          </p:nvSpPr>
          <p:spPr>
            <a:xfrm>
              <a:off x="4207044" y="2808087"/>
              <a:ext cx="418137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 smtClean="0"/>
                <a:t> </a:t>
              </a:r>
              <a:r>
                <a:rPr lang="en-GB" sz="1400" b="1" dirty="0" smtClean="0"/>
                <a:t>2008       2009       2010          </a:t>
              </a:r>
              <a:r>
                <a:rPr lang="en-GB" sz="1400" b="1" dirty="0"/>
                <a:t>2011 </a:t>
              </a:r>
              <a:r>
                <a:rPr lang="en-GB" sz="1400" b="1" dirty="0" smtClean="0"/>
                <a:t>   2012(</a:t>
              </a:r>
              <a:r>
                <a:rPr lang="en-GB" sz="1400" b="1" dirty="0" err="1" smtClean="0"/>
                <a:t>exp</a:t>
              </a:r>
              <a:r>
                <a:rPr lang="en-GB" sz="1400" b="1" dirty="0" smtClean="0"/>
                <a:t>)  2013(?)</a:t>
              </a:r>
              <a:endParaRPr lang="en-GB" sz="1400" b="1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198312" y="1628800"/>
              <a:ext cx="3898647" cy="1861935"/>
              <a:chOff x="4198312" y="1628800"/>
              <a:chExt cx="3898647" cy="186193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903820" y="1628800"/>
                <a:ext cx="21355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MEG Data </a:t>
                </a:r>
                <a:r>
                  <a:rPr lang="en-GB" b="1" dirty="0"/>
                  <a:t>statistics</a:t>
                </a:r>
              </a:p>
              <a:p>
                <a:endParaRPr lang="en-GB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4937902" y="3146642"/>
                <a:ext cx="1146473" cy="8394"/>
              </a:xfrm>
              <a:prstGeom prst="straightConnector1">
                <a:avLst/>
              </a:prstGeom>
              <a:ln w="28575"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455663" y="3152181"/>
                <a:ext cx="10583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B2E389"/>
                    </a:solidFill>
                  </a:rPr>
                  <a:t>Published</a:t>
                </a:r>
                <a:endParaRPr lang="en-GB" sz="1600" b="1" dirty="0">
                  <a:solidFill>
                    <a:srgbClr val="B2E389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198312" y="2060848"/>
                <a:ext cx="3898647" cy="754798"/>
                <a:chOff x="4198312" y="1911913"/>
                <a:chExt cx="4181191" cy="903733"/>
              </a:xfrm>
            </p:grpSpPr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08003" y="1911913"/>
                  <a:ext cx="571500" cy="896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76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70050" y="1911913"/>
                  <a:ext cx="571500" cy="896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77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54151" y="1983920"/>
                  <a:ext cx="571500" cy="8241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78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56891" y="2343960"/>
                  <a:ext cx="571500" cy="4716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79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247" y="2504017"/>
                  <a:ext cx="571500" cy="3112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80" name="Picture 8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8312" y="2631991"/>
                  <a:ext cx="571500" cy="1760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7952528" y="2262659"/>
                  <a:ext cx="2888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?</a:t>
                  </a:r>
                  <a:endParaRPr lang="en-GB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9028" t="15516" r="17155" b="14060"/>
          <a:stretch/>
        </p:blipFill>
        <p:spPr>
          <a:xfrm rot="19155187">
            <a:off x="7642167" y="5333521"/>
            <a:ext cx="1337333" cy="11053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3590879"/>
            <a:ext cx="2377054" cy="20825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408" y="3158831"/>
            <a:ext cx="816744" cy="6877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0" name="Straight Arrow Connector 19"/>
          <p:cNvCxnSpPr/>
          <p:nvPr/>
        </p:nvCxnSpPr>
        <p:spPr>
          <a:xfrm flipV="1">
            <a:off x="7812360" y="3429000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1520" y="3956863"/>
            <a:ext cx="4416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New single volume e</a:t>
            </a:r>
            <a:r>
              <a:rPr lang="en-GB" baseline="30000" dirty="0" smtClean="0"/>
              <a:t>+ </a:t>
            </a:r>
            <a:r>
              <a:rPr lang="en-GB" dirty="0" smtClean="0"/>
              <a:t>tracker stereo wires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Active target Si or fibres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MPPCs  for inner-face </a:t>
            </a:r>
            <a:r>
              <a:rPr lang="en-GB" dirty="0" err="1" smtClean="0"/>
              <a:t>LXe</a:t>
            </a:r>
            <a:r>
              <a:rPr lang="en-GB" dirty="0" smtClean="0"/>
              <a:t> detector </a:t>
            </a:r>
          </a:p>
          <a:p>
            <a:r>
              <a:rPr lang="en-GB" dirty="0"/>
              <a:t> </a:t>
            </a:r>
            <a:r>
              <a:rPr lang="en-GB" dirty="0" smtClean="0"/>
              <a:t>     (higher granularity)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Tile-structured TC 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467544" y="5517232"/>
            <a:ext cx="3586579" cy="738664"/>
          </a:xfrm>
          <a:prstGeom prst="rect">
            <a:avLst/>
          </a:prstGeom>
          <a:solidFill>
            <a:srgbClr val="00192F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273AF"/>
                </a:solidFill>
              </a:rPr>
              <a:t>MEG II Sensitivity Reach</a:t>
            </a:r>
          </a:p>
          <a:p>
            <a:r>
              <a:rPr lang="en-GB" dirty="0">
                <a:solidFill>
                  <a:srgbClr val="F273AF"/>
                </a:solidFill>
              </a:rPr>
              <a:t> </a:t>
            </a:r>
            <a:r>
              <a:rPr lang="en-GB" dirty="0" smtClean="0">
                <a:solidFill>
                  <a:srgbClr val="F273AF"/>
                </a:solidFill>
              </a:rPr>
              <a:t>       </a:t>
            </a:r>
            <a:r>
              <a:rPr lang="en-GB" sz="2400" dirty="0" smtClean="0">
                <a:solidFill>
                  <a:srgbClr val="F273AF"/>
                </a:solidFill>
                <a:latin typeface="Monotype Corsiva"/>
                <a:cs typeface="Monotype Corsiva"/>
              </a:rPr>
              <a:t>O (10</a:t>
            </a:r>
            <a:r>
              <a:rPr lang="en-GB" dirty="0" smtClean="0">
                <a:solidFill>
                  <a:srgbClr val="F273AF"/>
                </a:solidFill>
              </a:rPr>
              <a:t> </a:t>
            </a:r>
            <a:r>
              <a:rPr lang="en-GB" sz="2400" baseline="30000" dirty="0" smtClean="0">
                <a:solidFill>
                  <a:srgbClr val="F273AF"/>
                </a:solidFill>
                <a:latin typeface="Monotype Corsiva"/>
                <a:cs typeface="Monotype Corsiva"/>
              </a:rPr>
              <a:t>-14</a:t>
            </a:r>
            <a:r>
              <a:rPr lang="en-GB" sz="2400" dirty="0" smtClean="0">
                <a:solidFill>
                  <a:srgbClr val="F273AF"/>
                </a:solidFill>
                <a:latin typeface="Monotype Corsiva"/>
                <a:cs typeface="Monotype Corsiva"/>
              </a:rPr>
              <a:t>)  3yrs Data-taking</a:t>
            </a:r>
            <a:endParaRPr lang="en-GB" sz="2400" dirty="0">
              <a:solidFill>
                <a:srgbClr val="F273AF"/>
              </a:solidFill>
              <a:latin typeface="Monotype Corsiva"/>
              <a:cs typeface="Monotype Corsiv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5533" y="1846565"/>
            <a:ext cx="3008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Symbol"/>
              </a:rPr>
              <a:t>B  </a:t>
            </a:r>
            <a:r>
              <a:rPr lang="de-CH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  2.410</a:t>
            </a:r>
            <a:r>
              <a:rPr lang="de-CH" b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 </a:t>
            </a:r>
            <a:r>
              <a:rPr lang="de-CH" sz="1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(90% C.L.</a:t>
            </a:r>
            <a:r>
              <a:rPr lang="de-CH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)</a:t>
            </a:r>
          </a:p>
          <a:p>
            <a:r>
              <a:rPr lang="de-CH" sz="1600" dirty="0">
                <a:solidFill>
                  <a:srgbClr val="B2E3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Phys. </a:t>
            </a:r>
            <a:r>
              <a:rPr lang="de-CH" sz="1600" dirty="0" err="1">
                <a:solidFill>
                  <a:srgbClr val="B2E3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Rev</a:t>
            </a:r>
            <a:r>
              <a:rPr lang="de-CH" sz="1600" dirty="0">
                <a:solidFill>
                  <a:srgbClr val="B2E3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. </a:t>
            </a:r>
            <a:r>
              <a:rPr lang="de-CH" sz="1600" dirty="0" err="1">
                <a:solidFill>
                  <a:srgbClr val="B2E3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Lett</a:t>
            </a:r>
            <a:r>
              <a:rPr lang="de-CH" sz="1600" dirty="0">
                <a:solidFill>
                  <a:srgbClr val="B2E3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107 (2011) 171801</a:t>
            </a:r>
          </a:p>
          <a:p>
            <a:endParaRPr lang="de-CH" sz="1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96136" y="2636912"/>
            <a:ext cx="3096344" cy="0"/>
          </a:xfrm>
          <a:prstGeom prst="lin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788024" y="1844824"/>
            <a:ext cx="570409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83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354182">
            <a:off x="768905" y="1023886"/>
            <a:ext cx="7607777" cy="4718881"/>
          </a:xfrm>
        </p:spPr>
        <p:txBody>
          <a:bodyPr vert="horz" anchor="t">
            <a:noAutofit/>
          </a:bodyPr>
          <a:lstStyle/>
          <a:p>
            <a:pPr algn="ctr"/>
            <a:r>
              <a:rPr lang="el-GR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μ</a:t>
            </a: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→3e  </a:t>
            </a:r>
            <a:b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b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The Mu3e Experiment</a:t>
            </a:r>
            <a:b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de-CH" sz="5400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at</a:t>
            </a: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PSI</a:t>
            </a:r>
            <a:endParaRPr lang="en-GB" sz="54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16</a:t>
            </a:fld>
            <a:endParaRPr lang="en-GB"/>
          </a:p>
        </p:txBody>
      </p:sp>
      <p:sp>
        <p:nvSpPr>
          <p:cNvPr id="43" name="Rectangle 1045"/>
          <p:cNvSpPr>
            <a:spLocks noChangeArrowheads="1"/>
          </p:cNvSpPr>
          <p:nvPr/>
        </p:nvSpPr>
        <p:spPr bwMode="auto">
          <a:xfrm>
            <a:off x="4513263" y="13296900"/>
            <a:ext cx="30162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" name="Rectangle 1046"/>
          <p:cNvSpPr>
            <a:spLocks noChangeArrowheads="1"/>
          </p:cNvSpPr>
          <p:nvPr/>
        </p:nvSpPr>
        <p:spPr bwMode="auto">
          <a:xfrm>
            <a:off x="4718050" y="13296900"/>
            <a:ext cx="61912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Rectangle 1047"/>
          <p:cNvSpPr>
            <a:spLocks noChangeArrowheads="1"/>
          </p:cNvSpPr>
          <p:nvPr/>
        </p:nvSpPr>
        <p:spPr bwMode="auto">
          <a:xfrm>
            <a:off x="4945063" y="13296900"/>
            <a:ext cx="60325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Rectangle 1048"/>
          <p:cNvSpPr>
            <a:spLocks noChangeArrowheads="1"/>
          </p:cNvSpPr>
          <p:nvPr/>
        </p:nvSpPr>
        <p:spPr bwMode="auto">
          <a:xfrm>
            <a:off x="5170488" y="13296900"/>
            <a:ext cx="50800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Rectangle 1049"/>
          <p:cNvSpPr>
            <a:spLocks noChangeArrowheads="1"/>
          </p:cNvSpPr>
          <p:nvPr/>
        </p:nvSpPr>
        <p:spPr bwMode="auto">
          <a:xfrm>
            <a:off x="5386388" y="13296900"/>
            <a:ext cx="61912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Rectangle 1050"/>
          <p:cNvSpPr>
            <a:spLocks noChangeArrowheads="1"/>
          </p:cNvSpPr>
          <p:nvPr/>
        </p:nvSpPr>
        <p:spPr bwMode="auto">
          <a:xfrm>
            <a:off x="5632450" y="13296900"/>
            <a:ext cx="31750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60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022" y="160660"/>
            <a:ext cx="5394906" cy="720080"/>
          </a:xfrm>
        </p:spPr>
        <p:txBody>
          <a:bodyPr/>
          <a:lstStyle/>
          <a:p>
            <a:r>
              <a:rPr lang="de-CH" dirty="0" smtClean="0"/>
              <a:t>Mu3e Proto-Collaboration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17</a:t>
            </a:fld>
            <a:endParaRPr lang="en-GB"/>
          </a:p>
        </p:txBody>
      </p:sp>
      <p:pic>
        <p:nvPicPr>
          <p:cNvPr id="4106" name="Picture 10" descr="http://www.ethz.ch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79425"/>
            <a:ext cx="20955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82413" y="932690"/>
            <a:ext cx="6513784" cy="3493721"/>
            <a:chOff x="886851" y="2117071"/>
            <a:chExt cx="6513784" cy="3493721"/>
          </a:xfrm>
        </p:grpSpPr>
        <p:grpSp>
          <p:nvGrpSpPr>
            <p:cNvPr id="13" name="Group 12"/>
            <p:cNvGrpSpPr/>
            <p:nvPr/>
          </p:nvGrpSpPr>
          <p:grpSpPr>
            <a:xfrm>
              <a:off x="2380942" y="2855567"/>
              <a:ext cx="3596905" cy="2051522"/>
              <a:chOff x="1677042" y="2183394"/>
              <a:chExt cx="3596905" cy="2051522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1910" y="2183394"/>
                <a:ext cx="1080120" cy="39040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1309" y="2207892"/>
                <a:ext cx="859532" cy="8595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3473" y="3876213"/>
                <a:ext cx="997074" cy="358703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7042" y="3717032"/>
                <a:ext cx="1208166" cy="411425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7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7147" y="3007967"/>
                <a:ext cx="1066800" cy="457200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9791" r="51996" b="31637"/>
              <a:stretch/>
            </p:blipFill>
            <p:spPr>
              <a:xfrm>
                <a:off x="2757860" y="2838078"/>
                <a:ext cx="1166068" cy="796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01600">
                  <a:schemeClr val="accent2">
                    <a:lumMod val="60000"/>
                    <a:lumOff val="40000"/>
                    <a:alpha val="60000"/>
                  </a:schemeClr>
                </a:glow>
                <a:outerShdw dist="71842" dir="27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  <p:sp>
          <p:nvSpPr>
            <p:cNvPr id="6" name="TextBox 5"/>
            <p:cNvSpPr txBox="1"/>
            <p:nvPr/>
          </p:nvSpPr>
          <p:spPr>
            <a:xfrm rot="1220219">
              <a:off x="6275583" y="4051834"/>
              <a:ext cx="11250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ETH Zürich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7" name="Picture 10" descr="SWIT00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50742" y="4495830"/>
              <a:ext cx="33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8" name="Picture 10" descr="SWIT00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26080" y="4575337"/>
              <a:ext cx="33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9" name="Picture 10" descr="SWIT00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77847" y="3739597"/>
              <a:ext cx="33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0" name="Picture 10" descr="SWIT00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25930" y="2855567"/>
              <a:ext cx="33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4109" name="Picture 13" descr="http://files.myopera.com/hoacomay70/albums/3177991/german-flag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1117" y="3237979"/>
              <a:ext cx="371314" cy="2242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20035786">
              <a:off x="4359300" y="2117071"/>
              <a:ext cx="19437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University of Genève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1263216">
              <a:off x="915480" y="2149935"/>
              <a:ext cx="22429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University of Heidelberg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1527224">
              <a:off x="4968288" y="5272238"/>
              <a:ext cx="228921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Paul Scherrer Institut PSI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9828794">
              <a:off x="886851" y="5111813"/>
              <a:ext cx="18383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University of Zürich</a:t>
              </a:r>
            </a:p>
          </p:txBody>
        </p:sp>
      </p:grp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25" y="126965"/>
            <a:ext cx="2347896" cy="29068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5536" y="4509120"/>
            <a:ext cx="82638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 18 persons from 6 Institutes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 submitted to PSI PAC January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Beam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envisaged to PSI PAC Jan 2013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 4-orders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magnitude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SINDRUM 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cs typeface="Monotype Corsiva"/>
              </a:rPr>
              <a:t>B ≤ 1.0 ⋅10</a:t>
            </a:r>
            <a:r>
              <a:rPr lang="de-CH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cs typeface="Monotype Corsiva"/>
              </a:rPr>
              <a:t>-12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cs typeface="Monotype Corsiva"/>
              </a:rPr>
              <a:t> 1988</a:t>
            </a:r>
            <a:endParaRPr lang="de-CH" sz="1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Staged approach – 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I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PSI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E5 Area 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O(10</a:t>
            </a:r>
            <a:r>
              <a:rPr lang="de-CH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-15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) </a:t>
            </a:r>
            <a:r>
              <a:rPr lang="de-CH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Sensitivity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Experiment  </a:t>
            </a:r>
            <a:r>
              <a:rPr lang="de-CH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~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2014-2017</a:t>
            </a:r>
            <a:endParaRPr lang="de-CH" sz="1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Stage II planning PSI SINQ beam 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O(10</a:t>
            </a:r>
            <a:r>
              <a:rPr lang="de-CH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-16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) </a:t>
            </a:r>
            <a:r>
              <a:rPr lang="de-CH" sz="16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Sensitivity</a:t>
            </a:r>
            <a:r>
              <a:rPr lang="de-CH" sz="1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CH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Experiment </a:t>
            </a:r>
            <a:r>
              <a:rPr lang="de-CH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post</a:t>
            </a:r>
            <a:r>
              <a:rPr lang="de-CH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2017</a:t>
            </a:r>
          </a:p>
          <a:p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365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74"/>
          <p:cNvGrpSpPr>
            <a:grpSpLocks/>
          </p:cNvGrpSpPr>
          <p:nvPr/>
        </p:nvGrpSpPr>
        <p:grpSpPr bwMode="auto">
          <a:xfrm>
            <a:off x="5364088" y="2583488"/>
            <a:ext cx="3600400" cy="3384376"/>
            <a:chOff x="204" y="2296"/>
            <a:chExt cx="1814" cy="1586"/>
          </a:xfrm>
        </p:grpSpPr>
        <p:sp>
          <p:nvSpPr>
            <p:cNvPr id="55" name="Rectangle 65"/>
            <p:cNvSpPr>
              <a:spLocks noChangeArrowheads="1"/>
            </p:cNvSpPr>
            <p:nvPr/>
          </p:nvSpPr>
          <p:spPr bwMode="auto">
            <a:xfrm>
              <a:off x="204" y="2296"/>
              <a:ext cx="1814" cy="15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6" name="Group 73"/>
            <p:cNvGrpSpPr>
              <a:grpSpLocks/>
            </p:cNvGrpSpPr>
            <p:nvPr/>
          </p:nvGrpSpPr>
          <p:grpSpPr bwMode="auto">
            <a:xfrm>
              <a:off x="900" y="2977"/>
              <a:ext cx="583" cy="596"/>
              <a:chOff x="900" y="2977"/>
              <a:chExt cx="583" cy="596"/>
            </a:xfrm>
          </p:grpSpPr>
          <p:sp>
            <p:nvSpPr>
              <p:cNvPr id="58" name="Text Box 57"/>
              <p:cNvSpPr txBox="1">
                <a:spLocks noChangeArrowheads="1"/>
              </p:cNvSpPr>
              <p:nvPr/>
            </p:nvSpPr>
            <p:spPr bwMode="auto">
              <a:xfrm>
                <a:off x="953" y="3113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GB" sz="24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59" name="Text Box 61"/>
              <p:cNvSpPr txBox="1">
                <a:spLocks noChangeArrowheads="1"/>
              </p:cNvSpPr>
              <p:nvPr/>
            </p:nvSpPr>
            <p:spPr bwMode="auto">
              <a:xfrm>
                <a:off x="1367" y="2977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GB" b="1" dirty="0">
                  <a:solidFill>
                    <a:srgbClr val="63CB9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60" name="Text Box 67"/>
              <p:cNvSpPr txBox="1">
                <a:spLocks noChangeArrowheads="1"/>
              </p:cNvSpPr>
              <p:nvPr/>
            </p:nvSpPr>
            <p:spPr bwMode="auto">
              <a:xfrm>
                <a:off x="1270" y="3290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GB" b="1" dirty="0">
                  <a:solidFill>
                    <a:srgbClr val="FF99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61" name="Text Box 68"/>
              <p:cNvSpPr txBox="1">
                <a:spLocks noChangeArrowheads="1"/>
              </p:cNvSpPr>
              <p:nvPr/>
            </p:nvSpPr>
            <p:spPr bwMode="auto">
              <a:xfrm>
                <a:off x="900" y="3340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GB" b="1" dirty="0">
                  <a:solidFill>
                    <a:srgbClr val="FF99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35"/>
            <a:ext cx="7772400" cy="720080"/>
          </a:xfrm>
        </p:spPr>
        <p:txBody>
          <a:bodyPr/>
          <a:lstStyle/>
          <a:p>
            <a:r>
              <a:rPr lang="en-GB" dirty="0" smtClean="0"/>
              <a:t>Experimental Signature &amp; Backgrounds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18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07504" y="3348955"/>
            <a:ext cx="3456384" cy="2816349"/>
            <a:chOff x="107504" y="3348955"/>
            <a:chExt cx="3456384" cy="2816349"/>
          </a:xfrm>
        </p:grpSpPr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107504" y="3428999"/>
              <a:ext cx="3456384" cy="273630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" name="Group 73"/>
            <p:cNvGrpSpPr>
              <a:grpSpLocks/>
            </p:cNvGrpSpPr>
            <p:nvPr/>
          </p:nvGrpSpPr>
          <p:grpSpPr bwMode="auto">
            <a:xfrm>
              <a:off x="1433658" y="4696676"/>
              <a:ext cx="1110844" cy="1109450"/>
              <a:chOff x="900" y="2977"/>
              <a:chExt cx="583" cy="596"/>
            </a:xfrm>
          </p:grpSpPr>
          <p:sp>
            <p:nvSpPr>
              <p:cNvPr id="13" name="Text Box 57"/>
              <p:cNvSpPr txBox="1">
                <a:spLocks noChangeArrowheads="1"/>
              </p:cNvSpPr>
              <p:nvPr/>
            </p:nvSpPr>
            <p:spPr bwMode="auto">
              <a:xfrm>
                <a:off x="953" y="3113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GB" sz="2400" dirty="0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7" name="Text Box 61"/>
              <p:cNvSpPr txBox="1">
                <a:spLocks noChangeArrowheads="1"/>
              </p:cNvSpPr>
              <p:nvPr/>
            </p:nvSpPr>
            <p:spPr bwMode="auto">
              <a:xfrm>
                <a:off x="1367" y="2977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GB" b="1" dirty="0">
                  <a:solidFill>
                    <a:srgbClr val="63CB9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21" name="Text Box 67"/>
              <p:cNvSpPr txBox="1">
                <a:spLocks noChangeArrowheads="1"/>
              </p:cNvSpPr>
              <p:nvPr/>
            </p:nvSpPr>
            <p:spPr bwMode="auto">
              <a:xfrm>
                <a:off x="1270" y="3290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GB" b="1" dirty="0">
                  <a:solidFill>
                    <a:srgbClr val="FF99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22" name="Text Box 68"/>
              <p:cNvSpPr txBox="1">
                <a:spLocks noChangeArrowheads="1"/>
              </p:cNvSpPr>
              <p:nvPr/>
            </p:nvSpPr>
            <p:spPr bwMode="auto">
              <a:xfrm>
                <a:off x="900" y="3340"/>
                <a:ext cx="116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GB" b="1" dirty="0">
                  <a:solidFill>
                    <a:srgbClr val="FF99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</p:grpSp>
        <p:sp>
          <p:nvSpPr>
            <p:cNvPr id="10" name="Text Box 70"/>
            <p:cNvSpPr txBox="1">
              <a:spLocks noChangeArrowheads="1"/>
            </p:cNvSpPr>
            <p:nvPr/>
          </p:nvSpPr>
          <p:spPr bwMode="auto">
            <a:xfrm>
              <a:off x="107504" y="3348955"/>
              <a:ext cx="295984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</a:t>
              </a:r>
              <a:r>
                <a:rPr lang="en-GB" sz="2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Physics” </a:t>
              </a:r>
              <a:r>
                <a:rPr lang="en-GB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Background</a:t>
              </a:r>
            </a:p>
            <a:p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GB" sz="1600" dirty="0" err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Radiative</a:t>
              </a:r>
              <a:r>
                <a:rPr lang="en-GB" sz="1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600" dirty="0" err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</a:t>
              </a:r>
              <a:r>
                <a:rPr lang="en-GB" sz="1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decay </a:t>
              </a:r>
              <a:r>
                <a:rPr lang="en-GB" sz="16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RMD</a:t>
              </a:r>
              <a:endPara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r>
                <a:rPr lang="en-GB" sz="16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With Internal or External </a:t>
              </a:r>
            </a:p>
            <a:p>
              <a:r>
                <a:rPr lang="en-GB" sz="16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Conversion</a:t>
              </a:r>
              <a:endPara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25" name="Group 89"/>
          <p:cNvGrpSpPr>
            <a:grpSpLocks/>
          </p:cNvGrpSpPr>
          <p:nvPr/>
        </p:nvGrpSpPr>
        <p:grpSpPr bwMode="auto">
          <a:xfrm>
            <a:off x="1619672" y="589955"/>
            <a:ext cx="3600451" cy="2117726"/>
            <a:chOff x="1610" y="1370"/>
            <a:chExt cx="2268" cy="1334"/>
          </a:xfrm>
        </p:grpSpPr>
        <p:sp>
          <p:nvSpPr>
            <p:cNvPr id="26" name="Text Box 40"/>
            <p:cNvSpPr txBox="1">
              <a:spLocks noChangeArrowheads="1"/>
            </p:cNvSpPr>
            <p:nvPr/>
          </p:nvSpPr>
          <p:spPr bwMode="auto">
            <a:xfrm>
              <a:off x="1610" y="1389"/>
              <a:ext cx="2268" cy="131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 3" pitchFamily="18" charset="2"/>
              </a:endParaRPr>
            </a:p>
          </p:txBody>
        </p:sp>
        <p:sp>
          <p:nvSpPr>
            <p:cNvPr id="27" name="Text Box 39"/>
            <p:cNvSpPr txBox="1">
              <a:spLocks noChangeArrowheads="1"/>
            </p:cNvSpPr>
            <p:nvPr/>
          </p:nvSpPr>
          <p:spPr bwMode="auto">
            <a:xfrm>
              <a:off x="1610" y="1843"/>
              <a:ext cx="2255" cy="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GB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GB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n-GB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r>
                <a:rPr lang="en-GB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coincident in time</a:t>
              </a:r>
              <a:r>
                <a:rPr lang="en-GB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(measure</a:t>
              </a:r>
              <a:r>
                <a:rPr lang="en-GB" sz="1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time </a:t>
              </a:r>
              <a:r>
                <a:rPr lang="en-GB" sz="14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</a:t>
              </a:r>
              <a:r>
                <a:rPr lang="en-GB" sz="1400" i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eee</a:t>
              </a:r>
              <a:r>
                <a:rPr lang="en-GB" sz="1400" i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 </a:t>
              </a:r>
              <a:r>
                <a:rPr lang="en-GB" sz="1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)</a:t>
              </a:r>
            </a:p>
            <a:p>
              <a:pPr>
                <a:defRPr/>
              </a:pPr>
              <a:r>
                <a:rPr lang="en-GB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(ii) Coplanar + same vertex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endParaRPr>
            </a:p>
            <a:p>
              <a:pPr>
                <a:defRPr/>
              </a:pPr>
              <a:r>
                <a:rPr lang="en-GB" sz="16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(iii) </a:t>
              </a:r>
              <a:r>
                <a:rPr lang="en-GB" sz="1600" dirty="0" err="1" smtClean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ΣEnergy</a:t>
              </a:r>
              <a:r>
                <a:rPr lang="en-GB" sz="1600" dirty="0" smtClean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 </a:t>
              </a:r>
              <a:r>
                <a:rPr lang="en-GB" sz="16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= </a:t>
              </a:r>
              <a:r>
                <a:rPr lang="en-US" sz="1600" dirty="0" smtClean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M</a:t>
              </a:r>
              <a:r>
                <a:rPr lang="en-US" sz="1600" baseline="-25000" dirty="0" smtClean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</a:t>
              </a:r>
              <a:r>
                <a:rPr lang="en-US" sz="1600" dirty="0" smtClean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(measure </a:t>
              </a:r>
              <a:r>
                <a:rPr lang="en-US" sz="14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E</a:t>
              </a:r>
              <a:r>
                <a:rPr lang="en-US" sz="1400" i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e</a:t>
              </a:r>
              <a:r>
                <a:rPr lang="en-US" sz="1400" i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 </a:t>
              </a:r>
              <a:r>
                <a:rPr lang="en-US" sz="1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)</a:t>
              </a:r>
            </a:p>
            <a:p>
              <a:pPr>
                <a:defRPr/>
              </a:pP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(iv) </a:t>
              </a:r>
              <a:r>
                <a:rPr lang="en-US" sz="14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Σ</a:t>
              </a: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 p</a:t>
              </a:r>
              <a:r>
                <a:rPr lang="en-US" sz="1400" baseline="-25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i</a:t>
              </a: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 = 0 </a:t>
              </a:r>
              <a:r>
                <a:rPr lang="en-US" sz="1400" i="1" dirty="0">
                  <a:solidFill>
                    <a:prstClr val="black"/>
                  </a:solidFill>
                  <a:latin typeface="Arial" charset="0"/>
                  <a:sym typeface="Symbol" pitchFamily="18" charset="2"/>
                </a:rPr>
                <a:t>(measure </a:t>
              </a:r>
              <a:r>
                <a:rPr lang="en-US" sz="1400" i="1" dirty="0" err="1">
                  <a:solidFill>
                    <a:prstClr val="black"/>
                  </a:solidFill>
                  <a:latin typeface="Arial" charset="0"/>
                  <a:sym typeface="Symbol" pitchFamily="18" charset="2"/>
                </a:rPr>
                <a:t>P</a:t>
              </a:r>
              <a:r>
                <a:rPr lang="en-US" sz="1400" i="1" baseline="-25000" dirty="0" err="1">
                  <a:solidFill>
                    <a:prstClr val="black"/>
                  </a:solidFill>
                  <a:latin typeface="Arial" charset="0"/>
                  <a:sym typeface="Symbol" pitchFamily="18" charset="2"/>
                </a:rPr>
                <a:t>e</a:t>
              </a:r>
              <a:r>
                <a:rPr lang="en-US" sz="1400" i="1" dirty="0">
                  <a:solidFill>
                    <a:prstClr val="black"/>
                  </a:solidFill>
                  <a:latin typeface="Arial" charset="0"/>
                  <a:sym typeface="Symbol" pitchFamily="18" charset="2"/>
                </a:rPr>
                <a:t> </a:t>
              </a:r>
              <a:r>
                <a:rPr lang="en-US" sz="1400" i="1" dirty="0" smtClean="0">
                  <a:solidFill>
                    <a:prstClr val="black"/>
                  </a:solidFill>
                  <a:latin typeface="Arial" charset="0"/>
                  <a:sym typeface="Symbol" pitchFamily="18" charset="2"/>
                </a:rPr>
                <a:t>)</a:t>
              </a:r>
            </a:p>
            <a:p>
              <a:pPr>
                <a:defRPr/>
              </a:pPr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(v) Track curvature in </a:t>
              </a:r>
              <a:r>
                <a:rPr lang="en-US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Bfield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Symbol" pitchFamily="18" charset="2"/>
              </a:endParaRPr>
            </a:p>
          </p:txBody>
        </p:sp>
        <p:graphicFrame>
          <p:nvGraphicFramePr>
            <p:cNvPr id="28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2690697"/>
                </p:ext>
              </p:extLst>
            </p:nvPr>
          </p:nvGraphicFramePr>
          <p:xfrm>
            <a:off x="2468" y="1370"/>
            <a:ext cx="1183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87" name="Equation" r:id="rId3" imgW="774700" imgH="228600" progId="Equation.3">
                    <p:embed/>
                  </p:oleObj>
                </mc:Choice>
                <mc:Fallback>
                  <p:oleObj name="Equation" r:id="rId3" imgW="7747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8" y="1370"/>
                          <a:ext cx="1183" cy="342"/>
                        </a:xfrm>
                        <a:prstGeom prst="rect">
                          <a:avLst/>
                        </a:prstGeom>
                        <a:noFill/>
                        <a:effectLst>
                          <a:outerShdw dist="17961" dir="2700000" algn="ctr" rotWithShape="0">
                            <a:srgbClr val="000000"/>
                          </a:outerShdw>
                        </a:effectLst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 Box 42"/>
            <p:cNvSpPr txBox="1">
              <a:spLocks noChangeArrowheads="1"/>
            </p:cNvSpPr>
            <p:nvPr/>
          </p:nvSpPr>
          <p:spPr bwMode="auto">
            <a:xfrm>
              <a:off x="3279" y="1788"/>
              <a:ext cx="3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en-GB" sz="24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" name="Text Box 88"/>
            <p:cNvSpPr txBox="1">
              <a:spLocks noChangeArrowheads="1"/>
            </p:cNvSpPr>
            <p:nvPr/>
          </p:nvSpPr>
          <p:spPr bwMode="auto">
            <a:xfrm>
              <a:off x="1655" y="1389"/>
              <a:ext cx="1856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Signal:</a:t>
              </a:r>
            </a:p>
            <a:p>
              <a:pPr>
                <a:defRPr/>
              </a:pPr>
              <a:r>
                <a:rPr lang="en-GB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GB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 charged Particles:   2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en-US" baseline="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&amp; e</a:t>
              </a:r>
              <a:r>
                <a:rPr lang="en-US" baseline="30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 </a:t>
              </a:r>
              <a:endParaRPr lang="en-GB" baseline="300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076056" y="764704"/>
            <a:ext cx="1944216" cy="1512168"/>
            <a:chOff x="3419872" y="1268760"/>
            <a:chExt cx="2232248" cy="175789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872" y="1268760"/>
              <a:ext cx="2232248" cy="175789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4427984" y="1829397"/>
              <a:ext cx="476807" cy="457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buFontTx/>
                <a:buBlip>
                  <a:blip r:embed="rId6"/>
                </a:buBlip>
                <a:defRPr/>
              </a:pPr>
              <a:r>
                <a:rPr lang="en-GB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</a:p>
          </p:txBody>
        </p:sp>
        <p:sp>
          <p:nvSpPr>
            <p:cNvPr id="43" name="Text Box 46"/>
            <p:cNvSpPr txBox="1">
              <a:spLocks noChangeArrowheads="1"/>
            </p:cNvSpPr>
            <p:nvPr/>
          </p:nvSpPr>
          <p:spPr bwMode="auto">
            <a:xfrm>
              <a:off x="4427984" y="1628800"/>
              <a:ext cx="437700" cy="367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algn="ctr" rotWithShape="0">
                <a:srgbClr val="000000"/>
              </a:outerShdw>
            </a:effectLst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</a:t>
              </a:r>
              <a:r>
                <a:rPr lang="en-GB" b="1" baseline="300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 +</a:t>
              </a:r>
              <a:endParaRPr lang="en-GB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59832" y="3429000"/>
            <a:ext cx="2016224" cy="1467081"/>
            <a:chOff x="3203848" y="4365104"/>
            <a:chExt cx="2376264" cy="175511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03848" y="4365104"/>
              <a:ext cx="2376264" cy="175511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4211960" y="4915973"/>
              <a:ext cx="476807" cy="457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buFontTx/>
                <a:buBlip>
                  <a:blip r:embed="rId6"/>
                </a:buBlip>
                <a:defRPr/>
              </a:pPr>
              <a:r>
                <a:rPr lang="en-GB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</a:p>
          </p:txBody>
        </p:sp>
        <p:sp>
          <p:nvSpPr>
            <p:cNvPr id="45" name="Text Box 46"/>
            <p:cNvSpPr txBox="1">
              <a:spLocks noChangeArrowheads="1"/>
            </p:cNvSpPr>
            <p:nvPr/>
          </p:nvSpPr>
          <p:spPr bwMode="auto">
            <a:xfrm>
              <a:off x="4350324" y="4715376"/>
              <a:ext cx="437700" cy="367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5400" algn="ctr" rotWithShape="0">
                <a:srgbClr val="000000"/>
              </a:outerShdw>
            </a:effectLst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</a:t>
              </a:r>
              <a:r>
                <a:rPr lang="en-GB" b="1" baseline="300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 +</a:t>
              </a:r>
              <a:endParaRPr lang="en-GB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endParaRPr>
            </a:p>
          </p:txBody>
        </p:sp>
      </p:grpSp>
      <p:graphicFrame>
        <p:nvGraphicFramePr>
          <p:cNvPr id="4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552851"/>
              </p:ext>
            </p:extLst>
          </p:nvPr>
        </p:nvGraphicFramePr>
        <p:xfrm>
          <a:off x="270098" y="4653136"/>
          <a:ext cx="2069654" cy="5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" name="Equation" r:id="rId8" imgW="1041400" imgH="254000" progId="Equation.3">
                  <p:embed/>
                </p:oleObj>
              </mc:Choice>
              <mc:Fallback>
                <p:oleObj name="Equation" r:id="rId8" imgW="1041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98" y="4653136"/>
                        <a:ext cx="2069654" cy="50465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70"/>
          <p:cNvSpPr txBox="1">
            <a:spLocks noChangeArrowheads="1"/>
          </p:cNvSpPr>
          <p:nvPr/>
        </p:nvSpPr>
        <p:spPr bwMode="auto">
          <a:xfrm>
            <a:off x="5220072" y="2492896"/>
            <a:ext cx="383348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“Combinatorial” </a:t>
            </a:r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Background</a:t>
            </a: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 )    2 x Michel + Fake e</a:t>
            </a:r>
            <a:r>
              <a:rPr lang="en-GB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309148"/>
              </p:ext>
            </p:extLst>
          </p:nvPr>
        </p:nvGraphicFramePr>
        <p:xfrm>
          <a:off x="300740" y="5157192"/>
          <a:ext cx="1894996" cy="549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9" name="Equation" r:id="rId10" imgW="876300" imgH="254000" progId="Equation.3">
                  <p:embed/>
                </p:oleObj>
              </mc:Choice>
              <mc:Fallback>
                <p:oleObj name="Equation" r:id="rId10" imgW="876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740" y="5157192"/>
                        <a:ext cx="1894996" cy="54900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85684"/>
              </p:ext>
            </p:extLst>
          </p:nvPr>
        </p:nvGraphicFramePr>
        <p:xfrm>
          <a:off x="1835697" y="5621440"/>
          <a:ext cx="1152127" cy="45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0" name="Equation" r:id="rId12" imgW="571500" imgH="228600" progId="Equation.3">
                  <p:embed/>
                </p:oleObj>
              </mc:Choice>
              <mc:Fallback>
                <p:oleObj name="Equation" r:id="rId12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7" y="5621440"/>
                        <a:ext cx="1152127" cy="459931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D2850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2924944"/>
            <a:ext cx="3384376" cy="3668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0272" y="5247784"/>
            <a:ext cx="1850996" cy="12357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6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656077"/>
              </p:ext>
            </p:extLst>
          </p:nvPr>
        </p:nvGraphicFramePr>
        <p:xfrm>
          <a:off x="6207907" y="3239572"/>
          <a:ext cx="1502197" cy="476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1" name="Equation" r:id="rId17" imgW="800100" imgH="254000" progId="Equation.3">
                  <p:embed/>
                </p:oleObj>
              </mc:Choice>
              <mc:Fallback>
                <p:oleObj name="Equation" r:id="rId17" imgW="800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907" y="3239572"/>
                        <a:ext cx="1502197" cy="47680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5292080" y="3620631"/>
            <a:ext cx="380181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Fake e</a:t>
            </a:r>
            <a:r>
              <a:rPr lang="en-GB" sz="1600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from  wrong charge </a:t>
            </a:r>
            <a:r>
              <a:rPr lang="en-GB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en-GB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 </a:t>
            </a:r>
            <a:r>
              <a:rPr lang="en-GB" sz="1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Bhabha</a:t>
            </a: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or Back</a:t>
            </a: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GB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curl</a:t>
            </a:r>
          </a:p>
          <a:p>
            <a:endParaRPr lang="en-GB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B)  RMD (IC) + Michel 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Fake e</a:t>
            </a:r>
            <a:r>
              <a:rPr lang="en-GB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GB" baseline="30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baseline="30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baseline="30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baseline="30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baseline="30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baseline="30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dirty="0"/>
          </a:p>
        </p:txBody>
      </p:sp>
      <p:graphicFrame>
        <p:nvGraphicFramePr>
          <p:cNvPr id="6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193498"/>
              </p:ext>
            </p:extLst>
          </p:nvPr>
        </p:nvGraphicFramePr>
        <p:xfrm>
          <a:off x="5637213" y="4651536"/>
          <a:ext cx="2175147" cy="477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2" name="Equation" r:id="rId19" imgW="1155700" imgH="254000" progId="Equation.3">
                  <p:embed/>
                </p:oleObj>
              </mc:Choice>
              <mc:Fallback>
                <p:oleObj name="Equation" r:id="rId19" imgW="1155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7213" y="4651536"/>
                        <a:ext cx="2175147" cy="47799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652120" y="3183359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rgbClr val="000000"/>
                </a:solidFill>
              </a:rPr>
              <a:t>2x</a:t>
            </a:r>
            <a:endParaRPr lang="en-GB" sz="2400" i="1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740352" y="3255367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bg1"/>
                </a:solidFill>
              </a:rPr>
              <a:t>+ e</a:t>
            </a:r>
            <a:r>
              <a:rPr lang="en-GB" sz="2400" i="1" baseline="30000" dirty="0" smtClean="0">
                <a:solidFill>
                  <a:schemeClr val="bg1"/>
                </a:solidFill>
              </a:rPr>
              <a:t>-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580112" y="5045114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solidFill>
                  <a:schemeClr val="bg1"/>
                </a:solidFill>
              </a:rPr>
              <a:t>+ Michel 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059832" y="3429000"/>
            <a:ext cx="2016224" cy="132343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Energy</a:t>
            </a:r>
          </a:p>
          <a:p>
            <a:pPr algn="ctr"/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</a:t>
            </a:r>
          </a:p>
          <a:p>
            <a:pPr algn="ctr"/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endParaRPr lang="en-GB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020272" y="5229200"/>
            <a:ext cx="194421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</a:t>
            </a:r>
          </a:p>
          <a:p>
            <a:pPr algn="ctr"/>
            <a:r>
              <a:rPr lang="en-GB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Vertexing</a:t>
            </a:r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TOF,</a:t>
            </a:r>
          </a:p>
          <a:p>
            <a:pPr algn="ctr"/>
            <a:r>
              <a:rPr lang="en-GB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79912" y="4869160"/>
            <a:ext cx="1409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 Decays: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negligible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480875"/>
              </p:ext>
            </p:extLst>
          </p:nvPr>
        </p:nvGraphicFramePr>
        <p:xfrm>
          <a:off x="3745521" y="5517232"/>
          <a:ext cx="1690575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3" name="Equation" r:id="rId21" imgW="914400" imgH="508000" progId="Equation.3">
                  <p:embed/>
                </p:oleObj>
              </mc:Choice>
              <mc:Fallback>
                <p:oleObj name="Equation" r:id="rId21" imgW="914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521" y="5517232"/>
                        <a:ext cx="1690575" cy="93610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766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2266"/>
            <a:ext cx="5256584" cy="720080"/>
          </a:xfrm>
        </p:spPr>
        <p:txBody>
          <a:bodyPr/>
          <a:lstStyle/>
          <a:p>
            <a:r>
              <a:rPr lang="en-GB" dirty="0" smtClean="0"/>
              <a:t>Experimental Considerations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563241"/>
            <a:ext cx="3506476" cy="3009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084674"/>
            <a:ext cx="4693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                                   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one of the most serious 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considerations !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need precise momentum measurement &amp; 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energy resolution for missing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670279"/>
              </p:ext>
            </p:extLst>
          </p:nvPr>
        </p:nvGraphicFramePr>
        <p:xfrm>
          <a:off x="611560" y="1084674"/>
          <a:ext cx="1728192" cy="421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4" imgW="1041400" imgH="254000" progId="Equation.3">
                  <p:embed/>
                </p:oleObj>
              </mc:Choice>
              <mc:Fallback>
                <p:oleObj name="Equation" r:id="rId4" imgW="10414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084674"/>
                        <a:ext cx="1728192" cy="4213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2380818"/>
            <a:ext cx="4461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reach </a:t>
            </a:r>
            <a:r>
              <a:rPr lang="en-GB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cs typeface="Monotype Corsiva"/>
              </a:rPr>
              <a:t>B (μ→3e) ≤ 10</a:t>
            </a:r>
            <a:r>
              <a:rPr lang="en-GB" sz="20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cs typeface="Monotype Corsiva"/>
              </a:rPr>
              <a:t>-16</a:t>
            </a:r>
            <a:r>
              <a:rPr lang="en-GB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cs typeface="Monotype Corsiva"/>
              </a:rPr>
              <a:t>    need  </a:t>
            </a:r>
            <a:r>
              <a:rPr lang="en-GB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  <a:cs typeface="Monotype Corsiva"/>
              </a:rPr>
              <a:t>σ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otype Corsiva"/>
              </a:rPr>
              <a:t>E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otype Corsiva"/>
              </a:rPr>
              <a:t>  &lt; 1 MeV</a:t>
            </a:r>
            <a:endParaRPr lang="en-GB" sz="2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084674"/>
            <a:ext cx="357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3501008"/>
            <a:ext cx="37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3429000"/>
            <a:ext cx="5510117" cy="2554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High-rate, high-precision tracking ➯ Si</a:t>
            </a:r>
          </a:p>
          <a:p>
            <a:pPr marL="285750" indent="-285750">
              <a:buFont typeface="Arial"/>
              <a:buChar char="•"/>
            </a:pPr>
            <a:endParaRPr lang="en-GB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Granularity of tracker is high  then momentum 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resolution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GB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 dominated only by Multiple Scattering    </a:t>
            </a:r>
          </a:p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GB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GB" baseline="-25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 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∝ √N</a:t>
            </a:r>
            <a:r>
              <a:rPr lang="en-GB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LAYERS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FEW but THIN Layers!  </a:t>
            </a:r>
          </a:p>
          <a:p>
            <a:endParaRPr lang="en-GB" sz="8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momentum resolution NEED  </a:t>
            </a:r>
          </a:p>
          <a:p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  large lever-arm</a:t>
            </a:r>
          </a:p>
          <a:p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  best precision as with 180</a:t>
            </a:r>
            <a:r>
              <a:rPr lang="en-GB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∘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spectrometer </a:t>
            </a:r>
          </a:p>
          <a:p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½-turn ➯ Re-curl stations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264" y="3936812"/>
            <a:ext cx="1714128" cy="21564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0059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26" y="764704"/>
            <a:ext cx="2808312" cy="21062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54135"/>
            <a:ext cx="7772400" cy="890847"/>
          </a:xfrm>
        </p:spPr>
        <p:txBody>
          <a:bodyPr/>
          <a:lstStyle/>
          <a:p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 a Benchmark for the High-Intensity                 </a:t>
            </a:r>
            <a:b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Precision Frontier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229051" y="2132856"/>
            <a:ext cx="168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Routine 1.3 MW </a:t>
            </a:r>
          </a:p>
          <a:p>
            <a:pPr algn="ctr"/>
            <a:r>
              <a:rPr lang="de-CH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Power</a:t>
            </a:r>
            <a:endParaRPr lang="en-GB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7813" y="2996951"/>
            <a:ext cx="4632236" cy="3458675"/>
            <a:chOff x="155789" y="2420888"/>
            <a:chExt cx="5064284" cy="3823403"/>
          </a:xfrm>
          <a:effectLst/>
        </p:grpSpPr>
        <p:grpSp>
          <p:nvGrpSpPr>
            <p:cNvPr id="12" name="Group 11"/>
            <p:cNvGrpSpPr/>
            <p:nvPr/>
          </p:nvGrpSpPr>
          <p:grpSpPr>
            <a:xfrm>
              <a:off x="155789" y="2420888"/>
              <a:ext cx="5064284" cy="3823403"/>
              <a:chOff x="1447587" y="1414517"/>
              <a:chExt cx="4608512" cy="3391355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7587" y="1414517"/>
                <a:ext cx="4608512" cy="339135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4" name="Oval 13"/>
              <p:cNvSpPr/>
              <p:nvPr/>
            </p:nvSpPr>
            <p:spPr>
              <a:xfrm>
                <a:off x="2745756" y="1879087"/>
                <a:ext cx="497570" cy="360040"/>
              </a:xfrm>
              <a:prstGeom prst="ellipse">
                <a:avLst/>
              </a:prstGeom>
              <a:noFill/>
              <a:ln w="38100">
                <a:solidFill>
                  <a:schemeClr val="tx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1498599" y="2980266"/>
              <a:ext cx="1303867" cy="2726267"/>
            </a:xfrm>
            <a:custGeom>
              <a:avLst/>
              <a:gdLst>
                <a:gd name="connsiteX0" fmla="*/ 0 w 1397000"/>
                <a:gd name="connsiteY0" fmla="*/ 2717800 h 2751666"/>
                <a:gd name="connsiteX1" fmla="*/ 33867 w 1397000"/>
                <a:gd name="connsiteY1" fmla="*/ 0 h 2751666"/>
                <a:gd name="connsiteX2" fmla="*/ 347133 w 1397000"/>
                <a:gd name="connsiteY2" fmla="*/ 237066 h 2751666"/>
                <a:gd name="connsiteX3" fmla="*/ 347133 w 1397000"/>
                <a:gd name="connsiteY3" fmla="*/ 567266 h 2751666"/>
                <a:gd name="connsiteX4" fmla="*/ 702733 w 1397000"/>
                <a:gd name="connsiteY4" fmla="*/ 584200 h 2751666"/>
                <a:gd name="connsiteX5" fmla="*/ 677333 w 1397000"/>
                <a:gd name="connsiteY5" fmla="*/ 1354666 h 2751666"/>
                <a:gd name="connsiteX6" fmla="*/ 1397000 w 1397000"/>
                <a:gd name="connsiteY6" fmla="*/ 1752600 h 2751666"/>
                <a:gd name="connsiteX7" fmla="*/ 1371600 w 1397000"/>
                <a:gd name="connsiteY7" fmla="*/ 2751666 h 2751666"/>
                <a:gd name="connsiteX8" fmla="*/ 0 w 1397000"/>
                <a:gd name="connsiteY8" fmla="*/ 2717800 h 2751666"/>
                <a:gd name="connsiteX0" fmla="*/ 0 w 1397000"/>
                <a:gd name="connsiteY0" fmla="*/ 2717800 h 2751666"/>
                <a:gd name="connsiteX1" fmla="*/ 33867 w 1397000"/>
                <a:gd name="connsiteY1" fmla="*/ 0 h 2751666"/>
                <a:gd name="connsiteX2" fmla="*/ 347133 w 1397000"/>
                <a:gd name="connsiteY2" fmla="*/ 237066 h 2751666"/>
                <a:gd name="connsiteX3" fmla="*/ 347133 w 1397000"/>
                <a:gd name="connsiteY3" fmla="*/ 567266 h 2751666"/>
                <a:gd name="connsiteX4" fmla="*/ 702733 w 1397000"/>
                <a:gd name="connsiteY4" fmla="*/ 584200 h 2751666"/>
                <a:gd name="connsiteX5" fmla="*/ 677333 w 1397000"/>
                <a:gd name="connsiteY5" fmla="*/ 1354666 h 2751666"/>
                <a:gd name="connsiteX6" fmla="*/ 1397000 w 1397000"/>
                <a:gd name="connsiteY6" fmla="*/ 1752600 h 2751666"/>
                <a:gd name="connsiteX7" fmla="*/ 1371600 w 1397000"/>
                <a:gd name="connsiteY7" fmla="*/ 2751666 h 2751666"/>
                <a:gd name="connsiteX8" fmla="*/ 0 w 1397000"/>
                <a:gd name="connsiteY8" fmla="*/ 2717800 h 2751666"/>
                <a:gd name="connsiteX0" fmla="*/ 0 w 1397000"/>
                <a:gd name="connsiteY0" fmla="*/ 2717800 h 2751666"/>
                <a:gd name="connsiteX1" fmla="*/ 33867 w 1397000"/>
                <a:gd name="connsiteY1" fmla="*/ 0 h 2751666"/>
                <a:gd name="connsiteX2" fmla="*/ 347133 w 1397000"/>
                <a:gd name="connsiteY2" fmla="*/ 237066 h 2751666"/>
                <a:gd name="connsiteX3" fmla="*/ 347133 w 1397000"/>
                <a:gd name="connsiteY3" fmla="*/ 567266 h 2751666"/>
                <a:gd name="connsiteX4" fmla="*/ 719666 w 1397000"/>
                <a:gd name="connsiteY4" fmla="*/ 609600 h 2751666"/>
                <a:gd name="connsiteX5" fmla="*/ 677333 w 1397000"/>
                <a:gd name="connsiteY5" fmla="*/ 1354666 h 2751666"/>
                <a:gd name="connsiteX6" fmla="*/ 1397000 w 1397000"/>
                <a:gd name="connsiteY6" fmla="*/ 1752600 h 2751666"/>
                <a:gd name="connsiteX7" fmla="*/ 1371600 w 1397000"/>
                <a:gd name="connsiteY7" fmla="*/ 2751666 h 2751666"/>
                <a:gd name="connsiteX8" fmla="*/ 0 w 1397000"/>
                <a:gd name="connsiteY8" fmla="*/ 2717800 h 2751666"/>
                <a:gd name="connsiteX0" fmla="*/ 0 w 1371600"/>
                <a:gd name="connsiteY0" fmla="*/ 2717800 h 2751666"/>
                <a:gd name="connsiteX1" fmla="*/ 33867 w 1371600"/>
                <a:gd name="connsiteY1" fmla="*/ 0 h 2751666"/>
                <a:gd name="connsiteX2" fmla="*/ 347133 w 1371600"/>
                <a:gd name="connsiteY2" fmla="*/ 237066 h 2751666"/>
                <a:gd name="connsiteX3" fmla="*/ 347133 w 1371600"/>
                <a:gd name="connsiteY3" fmla="*/ 567266 h 2751666"/>
                <a:gd name="connsiteX4" fmla="*/ 719666 w 1371600"/>
                <a:gd name="connsiteY4" fmla="*/ 609600 h 2751666"/>
                <a:gd name="connsiteX5" fmla="*/ 677333 w 1371600"/>
                <a:gd name="connsiteY5" fmla="*/ 1354666 h 2751666"/>
                <a:gd name="connsiteX6" fmla="*/ 1303867 w 1371600"/>
                <a:gd name="connsiteY6" fmla="*/ 1667934 h 2751666"/>
                <a:gd name="connsiteX7" fmla="*/ 1371600 w 1371600"/>
                <a:gd name="connsiteY7" fmla="*/ 2751666 h 2751666"/>
                <a:gd name="connsiteX8" fmla="*/ 0 w 1371600"/>
                <a:gd name="connsiteY8" fmla="*/ 2717800 h 2751666"/>
                <a:gd name="connsiteX0" fmla="*/ 0 w 1303867"/>
                <a:gd name="connsiteY0" fmla="*/ 2717800 h 2743199"/>
                <a:gd name="connsiteX1" fmla="*/ 33867 w 1303867"/>
                <a:gd name="connsiteY1" fmla="*/ 0 h 2743199"/>
                <a:gd name="connsiteX2" fmla="*/ 347133 w 1303867"/>
                <a:gd name="connsiteY2" fmla="*/ 237066 h 2743199"/>
                <a:gd name="connsiteX3" fmla="*/ 347133 w 1303867"/>
                <a:gd name="connsiteY3" fmla="*/ 567266 h 2743199"/>
                <a:gd name="connsiteX4" fmla="*/ 719666 w 1303867"/>
                <a:gd name="connsiteY4" fmla="*/ 609600 h 2743199"/>
                <a:gd name="connsiteX5" fmla="*/ 677333 w 1303867"/>
                <a:gd name="connsiteY5" fmla="*/ 1354666 h 2743199"/>
                <a:gd name="connsiteX6" fmla="*/ 1303867 w 1303867"/>
                <a:gd name="connsiteY6" fmla="*/ 1667934 h 2743199"/>
                <a:gd name="connsiteX7" fmla="*/ 1270000 w 1303867"/>
                <a:gd name="connsiteY7" fmla="*/ 2743199 h 2743199"/>
                <a:gd name="connsiteX8" fmla="*/ 0 w 1303867"/>
                <a:gd name="connsiteY8" fmla="*/ 2717800 h 274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3867" h="2743199">
                  <a:moveTo>
                    <a:pt x="0" y="2717800"/>
                  </a:moveTo>
                  <a:lnTo>
                    <a:pt x="33867" y="0"/>
                  </a:lnTo>
                  <a:lnTo>
                    <a:pt x="347133" y="237066"/>
                  </a:lnTo>
                  <a:lnTo>
                    <a:pt x="347133" y="567266"/>
                  </a:lnTo>
                  <a:lnTo>
                    <a:pt x="719666" y="609600"/>
                  </a:lnTo>
                  <a:lnTo>
                    <a:pt x="677333" y="1354666"/>
                  </a:lnTo>
                  <a:lnTo>
                    <a:pt x="1303867" y="1667934"/>
                  </a:lnTo>
                  <a:lnTo>
                    <a:pt x="1270000" y="2743199"/>
                  </a:lnTo>
                  <a:lnTo>
                    <a:pt x="0" y="2717800"/>
                  </a:lnTo>
                  <a:close/>
                </a:path>
              </a:pathLst>
            </a:custGeom>
            <a:solidFill>
              <a:schemeClr val="tx2">
                <a:lumMod val="25000"/>
                <a:alpha val="32000"/>
              </a:schemeClr>
            </a:solidFill>
            <a:ln>
              <a:solidFill>
                <a:schemeClr val="tx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endParaRPr lang="de-CH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endParaRPr lang="de-CH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endParaRPr lang="de-CH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endParaRPr lang="de-CH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de-CH" dirty="0" smtClean="0">
                  <a:solidFill>
                    <a:schemeClr val="tx2">
                      <a:lumMod val="25000"/>
                    </a:schemeClr>
                  </a:solidFill>
                </a:rPr>
                <a:t>‘NOW’</a:t>
              </a:r>
              <a:endParaRPr lang="en-GB" dirty="0">
                <a:solidFill>
                  <a:schemeClr val="tx2">
                    <a:lumMod val="25000"/>
                  </a:schemeClr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540933" y="2489200"/>
              <a:ext cx="2887134" cy="3225800"/>
            </a:xfrm>
            <a:custGeom>
              <a:avLst/>
              <a:gdLst>
                <a:gd name="connsiteX0" fmla="*/ 8467 w 2887134"/>
                <a:gd name="connsiteY0" fmla="*/ 0 h 3225800"/>
                <a:gd name="connsiteX1" fmla="*/ 0 w 2887134"/>
                <a:gd name="connsiteY1" fmla="*/ 499533 h 3225800"/>
                <a:gd name="connsiteX2" fmla="*/ 313267 w 2887134"/>
                <a:gd name="connsiteY2" fmla="*/ 711200 h 3225800"/>
                <a:gd name="connsiteX3" fmla="*/ 304800 w 2887134"/>
                <a:gd name="connsiteY3" fmla="*/ 1083733 h 3225800"/>
                <a:gd name="connsiteX4" fmla="*/ 694267 w 2887134"/>
                <a:gd name="connsiteY4" fmla="*/ 1100667 h 3225800"/>
                <a:gd name="connsiteX5" fmla="*/ 635000 w 2887134"/>
                <a:gd name="connsiteY5" fmla="*/ 1820333 h 3225800"/>
                <a:gd name="connsiteX6" fmla="*/ 1371600 w 2887134"/>
                <a:gd name="connsiteY6" fmla="*/ 2235200 h 3225800"/>
                <a:gd name="connsiteX7" fmla="*/ 1337734 w 2887134"/>
                <a:gd name="connsiteY7" fmla="*/ 3225800 h 3225800"/>
                <a:gd name="connsiteX8" fmla="*/ 2887134 w 2887134"/>
                <a:gd name="connsiteY8" fmla="*/ 3217333 h 3225800"/>
                <a:gd name="connsiteX9" fmla="*/ 2887134 w 2887134"/>
                <a:gd name="connsiteY9" fmla="*/ 1921933 h 3225800"/>
                <a:gd name="connsiteX10" fmla="*/ 558800 w 2887134"/>
                <a:gd name="connsiteY10" fmla="*/ 25400 h 3225800"/>
                <a:gd name="connsiteX11" fmla="*/ 8467 w 2887134"/>
                <a:gd name="connsiteY11" fmla="*/ 0 h 3225800"/>
                <a:gd name="connsiteX0" fmla="*/ 8467 w 2887134"/>
                <a:gd name="connsiteY0" fmla="*/ 0 h 3225800"/>
                <a:gd name="connsiteX1" fmla="*/ 0 w 2887134"/>
                <a:gd name="connsiteY1" fmla="*/ 499533 h 3225800"/>
                <a:gd name="connsiteX2" fmla="*/ 313267 w 2887134"/>
                <a:gd name="connsiteY2" fmla="*/ 711200 h 3225800"/>
                <a:gd name="connsiteX3" fmla="*/ 304800 w 2887134"/>
                <a:gd name="connsiteY3" fmla="*/ 1083733 h 3225800"/>
                <a:gd name="connsiteX4" fmla="*/ 694267 w 2887134"/>
                <a:gd name="connsiteY4" fmla="*/ 1100667 h 3225800"/>
                <a:gd name="connsiteX5" fmla="*/ 635000 w 2887134"/>
                <a:gd name="connsiteY5" fmla="*/ 1820333 h 3225800"/>
                <a:gd name="connsiteX6" fmla="*/ 1270000 w 2887134"/>
                <a:gd name="connsiteY6" fmla="*/ 2175933 h 3225800"/>
                <a:gd name="connsiteX7" fmla="*/ 1337734 w 2887134"/>
                <a:gd name="connsiteY7" fmla="*/ 3225800 h 3225800"/>
                <a:gd name="connsiteX8" fmla="*/ 2887134 w 2887134"/>
                <a:gd name="connsiteY8" fmla="*/ 3217333 h 3225800"/>
                <a:gd name="connsiteX9" fmla="*/ 2887134 w 2887134"/>
                <a:gd name="connsiteY9" fmla="*/ 1921933 h 3225800"/>
                <a:gd name="connsiteX10" fmla="*/ 558800 w 2887134"/>
                <a:gd name="connsiteY10" fmla="*/ 25400 h 3225800"/>
                <a:gd name="connsiteX11" fmla="*/ 8467 w 2887134"/>
                <a:gd name="connsiteY11" fmla="*/ 0 h 3225800"/>
                <a:gd name="connsiteX0" fmla="*/ 8467 w 2887134"/>
                <a:gd name="connsiteY0" fmla="*/ 0 h 3225800"/>
                <a:gd name="connsiteX1" fmla="*/ 0 w 2887134"/>
                <a:gd name="connsiteY1" fmla="*/ 499533 h 3225800"/>
                <a:gd name="connsiteX2" fmla="*/ 313267 w 2887134"/>
                <a:gd name="connsiteY2" fmla="*/ 711200 h 3225800"/>
                <a:gd name="connsiteX3" fmla="*/ 304800 w 2887134"/>
                <a:gd name="connsiteY3" fmla="*/ 1083733 h 3225800"/>
                <a:gd name="connsiteX4" fmla="*/ 694267 w 2887134"/>
                <a:gd name="connsiteY4" fmla="*/ 1100667 h 3225800"/>
                <a:gd name="connsiteX5" fmla="*/ 635000 w 2887134"/>
                <a:gd name="connsiteY5" fmla="*/ 1820333 h 3225800"/>
                <a:gd name="connsiteX6" fmla="*/ 1270000 w 2887134"/>
                <a:gd name="connsiteY6" fmla="*/ 2175933 h 3225800"/>
                <a:gd name="connsiteX7" fmla="*/ 1227667 w 2887134"/>
                <a:gd name="connsiteY7" fmla="*/ 3225800 h 3225800"/>
                <a:gd name="connsiteX8" fmla="*/ 2887134 w 2887134"/>
                <a:gd name="connsiteY8" fmla="*/ 3217333 h 3225800"/>
                <a:gd name="connsiteX9" fmla="*/ 2887134 w 2887134"/>
                <a:gd name="connsiteY9" fmla="*/ 1921933 h 3225800"/>
                <a:gd name="connsiteX10" fmla="*/ 558800 w 2887134"/>
                <a:gd name="connsiteY10" fmla="*/ 25400 h 3225800"/>
                <a:gd name="connsiteX11" fmla="*/ 8467 w 2887134"/>
                <a:gd name="connsiteY11" fmla="*/ 0 h 322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87134" h="3225800">
                  <a:moveTo>
                    <a:pt x="8467" y="0"/>
                  </a:moveTo>
                  <a:lnTo>
                    <a:pt x="0" y="499533"/>
                  </a:lnTo>
                  <a:lnTo>
                    <a:pt x="313267" y="711200"/>
                  </a:lnTo>
                  <a:lnTo>
                    <a:pt x="304800" y="1083733"/>
                  </a:lnTo>
                  <a:lnTo>
                    <a:pt x="694267" y="1100667"/>
                  </a:lnTo>
                  <a:lnTo>
                    <a:pt x="635000" y="1820333"/>
                  </a:lnTo>
                  <a:lnTo>
                    <a:pt x="1270000" y="2175933"/>
                  </a:lnTo>
                  <a:lnTo>
                    <a:pt x="1227667" y="3225800"/>
                  </a:lnTo>
                  <a:lnTo>
                    <a:pt x="2887134" y="3217333"/>
                  </a:lnTo>
                  <a:lnTo>
                    <a:pt x="2887134" y="1921933"/>
                  </a:lnTo>
                  <a:lnTo>
                    <a:pt x="558800" y="25400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C00000">
                <a:alpha val="15000"/>
              </a:srgbClr>
            </a:solidFill>
            <a:ln>
              <a:solidFill>
                <a:schemeClr val="tx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 smtClean="0">
                <a:solidFill>
                  <a:srgbClr val="C00000"/>
                </a:solidFill>
              </a:endParaRPr>
            </a:p>
            <a:p>
              <a:pPr algn="ctr"/>
              <a:endParaRPr lang="de-CH" dirty="0">
                <a:solidFill>
                  <a:srgbClr val="C00000"/>
                </a:solidFill>
              </a:endParaRPr>
            </a:p>
            <a:p>
              <a:pPr algn="ctr"/>
              <a:r>
                <a:rPr lang="de-CH" dirty="0">
                  <a:solidFill>
                    <a:srgbClr val="C00000"/>
                  </a:solidFill>
                </a:rPr>
                <a:t> </a:t>
              </a:r>
              <a:r>
                <a:rPr lang="de-CH" dirty="0" smtClean="0">
                  <a:solidFill>
                    <a:srgbClr val="C00000"/>
                  </a:solidFill>
                </a:rPr>
                <a:t>                           ‘FUTURE’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490012" y="3320116"/>
            <a:ext cx="3478079" cy="28623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explore the </a:t>
            </a: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Predicted realm 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endParaRPr lang="de-CH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‘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Physics</a:t>
            </a: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through precision experiments</a:t>
            </a: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allowing insight 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into </a:t>
            </a: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mediating particle mass 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scales </a:t>
            </a:r>
            <a:endParaRPr lang="de-CH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even 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beyond </a:t>
            </a:r>
            <a:endParaRPr lang="de-CH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reach 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‘High-Energy </a:t>
            </a: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Frontier’</a:t>
            </a:r>
          </a:p>
          <a:p>
            <a:pPr algn="ctr">
              <a:defRPr/>
            </a:pPr>
            <a:r>
              <a:rPr lang="de-CH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machines</a:t>
            </a:r>
            <a:endParaRPr lang="de-CH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91593" y="897412"/>
            <a:ext cx="5656933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 unique high-intensity proton cyclotron complex </a:t>
            </a:r>
            <a:r>
              <a:rPr lang="en-GB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HIPA</a:t>
            </a:r>
          </a:p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at PSI is at the “Intensity Frontier”  </a:t>
            </a:r>
          </a:p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&amp; </a:t>
            </a:r>
            <a:r>
              <a:rPr lang="de-CH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Enables:</a:t>
            </a:r>
            <a:endParaRPr lang="en-GB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GB" sz="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" name="Right Arrow 21"/>
          <p:cNvSpPr/>
          <p:nvPr/>
        </p:nvSpPr>
        <p:spPr>
          <a:xfrm rot="2175262">
            <a:off x="5490804" y="2763450"/>
            <a:ext cx="978408" cy="32298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521378" y="1724615"/>
            <a:ext cx="4701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World’d highest intensity DC</a:t>
            </a:r>
          </a:p>
          <a:p>
            <a:pPr>
              <a:defRPr/>
            </a:pP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Surface Muon Beams &gt; 10</a:t>
            </a:r>
            <a:r>
              <a:rPr lang="de-CH" baseline="30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µ</a:t>
            </a:r>
            <a:r>
              <a:rPr lang="de-CH" baseline="30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de-CH" baseline="30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Optimal machine duty-cycle for coincidence </a:t>
            </a:r>
          </a:p>
          <a:p>
            <a:pPr>
              <a:defRPr/>
            </a:pPr>
            <a:r>
              <a:rPr lang="de-CH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experiments </a:t>
            </a:r>
            <a:r>
              <a:rPr lang="de-CH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(100% macro duty-cycle</a:t>
            </a:r>
            <a:r>
              <a:rPr lang="de-CH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Right Arrow 23"/>
          <p:cNvSpPr/>
          <p:nvPr/>
        </p:nvSpPr>
        <p:spPr>
          <a:xfrm rot="6710700">
            <a:off x="585605" y="1891511"/>
            <a:ext cx="1197773" cy="24573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93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4248472" cy="64807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Mu3e Detector Concept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548680"/>
            <a:ext cx="7128793" cy="30882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428431" y="3645024"/>
            <a:ext cx="8392041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High-intensity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Beam:    Phase I 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2⋅10</a:t>
            </a:r>
            <a:r>
              <a:rPr lang="en-GB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Hz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Phase II  </a:t>
            </a:r>
            <a:r>
              <a:rPr lang="en-GB" sz="1600" dirty="0" smtClean="0">
                <a:solidFill>
                  <a:srgbClr val="F273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GHz </a:t>
            </a:r>
          </a:p>
          <a:p>
            <a:pPr marL="285750" indent="-285750">
              <a:buFont typeface="Arial"/>
              <a:buChar char="•"/>
            </a:pPr>
            <a:endParaRPr lang="en-GB" sz="800" dirty="0" smtClean="0">
              <a:solidFill>
                <a:srgbClr val="F273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geometrical coverage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suppression, low material </a:t>
            </a: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(MS) + He</a:t>
            </a:r>
          </a:p>
          <a:p>
            <a:pPr marL="285750" indent="-285750">
              <a:buFont typeface="Arial"/>
              <a:buChar char="•"/>
            </a:pPr>
            <a:endParaRPr lang="en-GB" sz="800" dirty="0" smtClean="0">
              <a:solidFill>
                <a:srgbClr val="F273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Tracking: 2 central double layers Si pixel + double layer forward/backward Si Re-curl  Stations</a:t>
            </a:r>
          </a:p>
          <a:p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250 M channels  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precise energy, momentum, topology (vertex), &gt; acceptance</a:t>
            </a:r>
          </a:p>
          <a:p>
            <a:endParaRPr lang="en-GB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scintillating-fibre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hodoscope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4000 </a:t>
            </a:r>
            <a:r>
              <a:rPr lang="en-GB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chs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track timing + Re-curl scintillating tile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hodos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for re-curl track precision timing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6000 </a:t>
            </a:r>
            <a:r>
              <a:rPr lang="en-GB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chs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both for accidental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reduction!</a:t>
            </a:r>
          </a:p>
          <a:p>
            <a:endParaRPr lang="en-GB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Hollow, thin, double-cone target, high stopping efficiency – spread vertices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Vertex  res. 150μm</a:t>
            </a:r>
          </a:p>
          <a:p>
            <a:r>
              <a:rPr lang="en-GB" sz="1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possibly active target?</a:t>
            </a:r>
            <a:endParaRPr lang="en-GB" sz="16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800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Homogeneous solenoidal spectrometer magnet 1 – 1.2 T</a:t>
            </a: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endParaRPr lang="en-GB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331640" y="2420888"/>
            <a:ext cx="45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He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7708" y="1484784"/>
            <a:ext cx="45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B0105C"/>
                </a:solidFill>
              </a:rPr>
              <a:t>He</a:t>
            </a:r>
            <a:endParaRPr lang="en-GB" dirty="0">
              <a:solidFill>
                <a:srgbClr val="B0105C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2690545" cy="29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59832" y="692696"/>
            <a:ext cx="110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Side View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764704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Front View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4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720080"/>
          </a:xfrm>
        </p:spPr>
        <p:txBody>
          <a:bodyPr/>
          <a:lstStyle/>
          <a:p>
            <a:r>
              <a:rPr lang="en-GB" dirty="0" smtClean="0"/>
              <a:t>Tracker Design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61" y="3442062"/>
            <a:ext cx="2595487" cy="19775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814" y="4772496"/>
            <a:ext cx="1100827" cy="6727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16632"/>
            <a:ext cx="2957253" cy="1376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960" y="3429000"/>
            <a:ext cx="3135039" cy="164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7949" y="5375085"/>
            <a:ext cx="2013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Sensor tested:</a:t>
            </a:r>
          </a:p>
          <a:p>
            <a:endParaRPr lang="en-GB" sz="800" dirty="0"/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Low noise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Radiation tolerant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High efficiency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764704"/>
            <a:ext cx="606602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HV-MAPS – High Voltage Monolithic Active Pixel Sensors</a:t>
            </a:r>
          </a:p>
          <a:p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sensor + readout functionality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same device </a:t>
            </a:r>
            <a:endParaRPr lang="de-CH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 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 80 x 80 µm</a:t>
            </a:r>
            <a:r>
              <a:rPr lang="de-CH" sz="1600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marL="285750" indent="-285750">
              <a:buFont typeface="Arial"/>
              <a:buChar char="•"/>
            </a:pP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‘’thinned’’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to 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µm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 (0.0004 X</a:t>
            </a:r>
            <a:r>
              <a:rPr lang="de-CH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cost (standard  HV-CMOS process 60v)</a:t>
            </a:r>
          </a:p>
          <a:p>
            <a:pPr marL="285750" indent="-285750">
              <a:buFont typeface="Arial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Triggerless fast readout (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time-frames 50 ns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250 M channels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ns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resolution</a:t>
            </a:r>
            <a:endParaRPr lang="de-CH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endParaRPr lang="de-CH" sz="1600" dirty="0" smtClean="0"/>
          </a:p>
          <a:p>
            <a:r>
              <a:rPr lang="de-CH" sz="1600" dirty="0" smtClean="0"/>
              <a:t>   </a:t>
            </a:r>
            <a:r>
              <a:rPr lang="de-CH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Occupacy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inner layer highest – 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max. 3kHz/channel </a:t>
            </a:r>
            <a:r>
              <a:rPr lang="de-CH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2GHz µ</a:t>
            </a:r>
            <a:r>
              <a:rPr lang="de-CH" sz="16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de-CH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Pixel timing info used to ease track reconstruction &amp; reduce </a:t>
            </a:r>
          </a:p>
          <a:p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combinatorial background – to keep to reconstruction of 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100 decay</a:t>
            </a:r>
          </a:p>
          <a:p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electrons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readout frame a 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 resolution of ≤ 50 ns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required:</a:t>
            </a:r>
            <a:endParaRPr lang="de-CH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sz="1600" dirty="0" smtClean="0"/>
              <a:t>  </a:t>
            </a:r>
            <a:r>
              <a:rPr lang="de-CH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</a:t>
            </a:r>
            <a:r>
              <a:rPr lang="de-CH" sz="1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2GHz µ</a:t>
            </a:r>
            <a:r>
              <a:rPr lang="de-CH" sz="1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de-CH" sz="1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de-CH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s:</a:t>
            </a:r>
            <a:endParaRPr lang="de-CH" sz="1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212680" y="155312"/>
            <a:ext cx="1455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CMOS HV-MAPS</a:t>
            </a:r>
          </a:p>
          <a:p>
            <a:r>
              <a:rPr lang="de-CH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integrated</a:t>
            </a:r>
          </a:p>
          <a:p>
            <a:r>
              <a:rPr lang="de-CH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readout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17085" b="9764"/>
          <a:stretch/>
        </p:blipFill>
        <p:spPr bwMode="auto">
          <a:xfrm>
            <a:off x="6012160" y="1556792"/>
            <a:ext cx="3027957" cy="17677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44650" y="1569822"/>
            <a:ext cx="2919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 double-layer Support structure </a:t>
            </a:r>
          </a:p>
          <a:p>
            <a:r>
              <a:rPr lang="de-CH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µm+ flex print mock-up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56631" y="4570947"/>
            <a:ext cx="3478679" cy="1820021"/>
            <a:chOff x="467544" y="4633315"/>
            <a:chExt cx="3478679" cy="182002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7544" y="4633315"/>
              <a:ext cx="3478679" cy="182002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1560" y="4724544"/>
              <a:ext cx="7349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 Si</a:t>
              </a:r>
            </a:p>
            <a:p>
              <a:r>
                <a:rPr lang="de-CH" sz="1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50 ns</a:t>
              </a:r>
              <a:endParaRPr lang="en-GB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86626" y="4570947"/>
            <a:ext cx="3459061" cy="1800200"/>
            <a:chOff x="5145387" y="4545124"/>
            <a:chExt cx="3459061" cy="18002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5387" y="4545124"/>
              <a:ext cx="3459061" cy="1800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47529" y="4633315"/>
              <a:ext cx="908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TOF</a:t>
              </a:r>
            </a:p>
            <a:p>
              <a:r>
                <a:rPr lang="de-CH" sz="14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1ns</a:t>
              </a:r>
              <a:endParaRPr lang="en-GB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72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87" y="3532584"/>
            <a:ext cx="277336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536504" cy="720080"/>
          </a:xfrm>
        </p:spPr>
        <p:txBody>
          <a:bodyPr/>
          <a:lstStyle/>
          <a:p>
            <a:r>
              <a:rPr lang="en-GB" sz="3200" dirty="0" err="1" smtClean="0"/>
              <a:t>Hodoscope</a:t>
            </a:r>
            <a:r>
              <a:rPr lang="en-GB" sz="3200" dirty="0" smtClean="0"/>
              <a:t> Design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042" y="2852937"/>
            <a:ext cx="2427096" cy="23488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825500"/>
            <a:ext cx="3149600" cy="2603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188640"/>
            <a:ext cx="2458492" cy="2220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4" name="Straight Arrow Connector 13"/>
          <p:cNvCxnSpPr/>
          <p:nvPr/>
        </p:nvCxnSpPr>
        <p:spPr>
          <a:xfrm flipH="1">
            <a:off x="6084168" y="4293096"/>
            <a:ext cx="1080120" cy="57606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3848" y="1905620"/>
            <a:ext cx="127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Re-curl</a:t>
            </a:r>
          </a:p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Tile Station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224" y="2780928"/>
            <a:ext cx="249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Central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SciFi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Hodoscope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9892" y="388105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250 </a:t>
            </a:r>
            <a:r>
              <a:rPr lang="en-GB" dirty="0" err="1" smtClean="0">
                <a:solidFill>
                  <a:schemeClr val="accent1">
                    <a:lumMod val="50000"/>
                  </a:schemeClr>
                </a:solidFill>
              </a:rPr>
              <a:t>μm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Fibres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980728"/>
            <a:ext cx="3187091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Central </a:t>
            </a:r>
            <a:r>
              <a:rPr lang="en-GB" dirty="0" err="1" smtClean="0"/>
              <a:t>SciFI</a:t>
            </a:r>
            <a:r>
              <a:rPr lang="en-GB" dirty="0" smtClean="0"/>
              <a:t> </a:t>
            </a:r>
            <a:r>
              <a:rPr lang="en-GB" dirty="0" err="1" smtClean="0"/>
              <a:t>Hodoscope</a:t>
            </a:r>
            <a:r>
              <a:rPr lang="en-GB" dirty="0" smtClean="0"/>
              <a:t>:</a:t>
            </a:r>
          </a:p>
          <a:p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4000 </a:t>
            </a:r>
            <a:r>
              <a:rPr lang="en-GB" sz="1600" dirty="0" err="1" smtClean="0"/>
              <a:t>chs</a:t>
            </a:r>
            <a:r>
              <a:rPr lang="en-GB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5 layers 250μm fibres</a:t>
            </a:r>
          </a:p>
          <a:p>
            <a:pPr marL="285750" indent="-285750">
              <a:buFont typeface="Arial"/>
              <a:buChar char="•"/>
            </a:pPr>
            <a:r>
              <a:rPr lang="el-GR" sz="1600" dirty="0" smtClean="0"/>
              <a:t>σ</a:t>
            </a:r>
            <a:r>
              <a:rPr lang="el-GR" sz="1600" baseline="-25000" dirty="0" smtClean="0"/>
              <a:t>t</a:t>
            </a:r>
            <a:r>
              <a:rPr lang="en-GB" sz="1600" dirty="0" smtClean="0"/>
              <a:t> ~ few hundred </a:t>
            </a:r>
            <a:r>
              <a:rPr lang="en-GB" sz="1600" dirty="0" err="1" smtClean="0"/>
              <a:t>ps</a:t>
            </a:r>
            <a:endParaRPr lang="en-GB" sz="1600" dirty="0" smtClean="0"/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Use </a:t>
            </a:r>
            <a:r>
              <a:rPr lang="en-GB" sz="1600" dirty="0" err="1" smtClean="0"/>
              <a:t>SiPM</a:t>
            </a:r>
            <a:r>
              <a:rPr lang="en-GB" sz="1600" dirty="0" smtClean="0"/>
              <a:t> arrays both ends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Waveform digitizing DRS5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5Gs/s 12-bit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r>
              <a:rPr lang="en-GB" dirty="0" smtClean="0"/>
              <a:t>Re-curl Tile Stations:</a:t>
            </a:r>
          </a:p>
          <a:p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US &amp; DS each 3000 Tiles</a:t>
            </a:r>
          </a:p>
          <a:p>
            <a:pPr marL="285750" indent="-285750">
              <a:buFont typeface="Arial"/>
              <a:buChar char="•"/>
            </a:pPr>
            <a:r>
              <a:rPr lang="el-GR" sz="1600" dirty="0"/>
              <a:t>σ</a:t>
            </a:r>
            <a:r>
              <a:rPr lang="el-GR" sz="1600" baseline="-25000" dirty="0"/>
              <a:t>t</a:t>
            </a:r>
            <a:r>
              <a:rPr lang="en-GB" sz="1600" dirty="0"/>
              <a:t> ~ </a:t>
            </a:r>
            <a:r>
              <a:rPr lang="en-GB" sz="1600" dirty="0" smtClean="0"/>
              <a:t>50 </a:t>
            </a:r>
            <a:r>
              <a:rPr lang="en-GB" sz="1600" dirty="0" err="1" smtClean="0"/>
              <a:t>ps</a:t>
            </a:r>
            <a:endParaRPr lang="en-GB" sz="1600" dirty="0"/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(10x10x5) mm</a:t>
            </a:r>
            <a:r>
              <a:rPr lang="en-GB" sz="1600" baseline="30000" dirty="0"/>
              <a:t>3</a:t>
            </a:r>
            <a:r>
              <a:rPr lang="en-GB" sz="1600" dirty="0" smtClean="0"/>
              <a:t> with light-guides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Use  </a:t>
            </a:r>
            <a:r>
              <a:rPr lang="en-GB" sz="1600" dirty="0" err="1" smtClean="0"/>
              <a:t>SiPMs</a:t>
            </a:r>
            <a:endParaRPr lang="en-GB" sz="1600" dirty="0" smtClean="0"/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Waveform digitizing DRS5 (PSI)</a:t>
            </a:r>
            <a:endParaRPr lang="en-GB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5445224"/>
            <a:ext cx="2209028" cy="113818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308304" y="4869160"/>
            <a:ext cx="936104" cy="1008112"/>
          </a:xfrm>
          <a:prstGeom prst="straightConnector1">
            <a:avLst/>
          </a:prstGeom>
          <a:ln w="28575"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6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/>
          <p:nvPr/>
        </p:nvSpPr>
        <p:spPr>
          <a:xfrm>
            <a:off x="179512" y="5837147"/>
            <a:ext cx="3384376" cy="400165"/>
          </a:xfrm>
          <a:prstGeom prst="roundRect">
            <a:avLst/>
          </a:prstGeom>
          <a:solidFill>
            <a:srgbClr val="502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720080"/>
          </a:xfrm>
        </p:spPr>
        <p:txBody>
          <a:bodyPr/>
          <a:lstStyle/>
          <a:p>
            <a:r>
              <a:rPr lang="en-GB" sz="3200" dirty="0" smtClean="0"/>
              <a:t>Beam Line – High Intensity Possibilities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774467"/>
            <a:ext cx="364555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Mu3e Stage I Solutions:</a:t>
            </a:r>
          </a:p>
          <a:p>
            <a:endParaRPr lang="de-CH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Require ~ 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210</a:t>
            </a:r>
            <a:r>
              <a:rPr lang="de-CH" sz="16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8 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µ</a:t>
            </a:r>
            <a:r>
              <a:rPr lang="de-CH" sz="16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/s   </a:t>
            </a:r>
          </a:p>
          <a:p>
            <a:pPr marL="285750" indent="-285750">
              <a:buFont typeface="Symbol"/>
              <a:buChar char="Þ"/>
            </a:pP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Only E5 Area PSI </a:t>
            </a:r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feasible, </a:t>
            </a:r>
          </a:p>
          <a:p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one of most intense DC µ</a:t>
            </a:r>
            <a:r>
              <a:rPr lang="de-CH" sz="1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beams in the</a:t>
            </a:r>
          </a:p>
          <a:p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world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Share with MEG II Experiment</a:t>
            </a: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07904" y="783779"/>
            <a:ext cx="5184576" cy="1976364"/>
            <a:chOff x="5324370" y="2957789"/>
            <a:chExt cx="3631468" cy="1556012"/>
          </a:xfrm>
        </p:grpSpPr>
        <p:grpSp>
          <p:nvGrpSpPr>
            <p:cNvPr id="7" name="Group 6"/>
            <p:cNvGrpSpPr/>
            <p:nvPr/>
          </p:nvGrpSpPr>
          <p:grpSpPr>
            <a:xfrm>
              <a:off x="5324370" y="2957789"/>
              <a:ext cx="3631468" cy="1551331"/>
              <a:chOff x="1049193" y="2866323"/>
              <a:chExt cx="7344811" cy="3096341"/>
            </a:xfrm>
          </p:grpSpPr>
          <p:pic>
            <p:nvPicPr>
              <p:cNvPr id="9" name="Picture 3" descr="L:\P-R PatriotMS\Physics Main G\Physics\Present Experiment\Muegamma\BeamLines\PiE5 beamline\TestBeam Layout\2007+\megpie5full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68" b="23350"/>
              <a:stretch/>
            </p:blipFill>
            <p:spPr bwMode="auto">
              <a:xfrm>
                <a:off x="1049193" y="2866323"/>
                <a:ext cx="7344811" cy="3096341"/>
              </a:xfrm>
              <a:prstGeom prst="rect">
                <a:avLst/>
              </a:prstGeom>
              <a:effectLst>
                <a:outerShdw dist="71842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5257288" y="3190971"/>
                <a:ext cx="1453848" cy="2011505"/>
                <a:chOff x="5257288" y="3190971"/>
                <a:chExt cx="1453848" cy="2011505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5459385" y="4149080"/>
                  <a:ext cx="1251751" cy="105339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5257288" y="3190971"/>
                  <a:ext cx="774053" cy="1916217"/>
                  <a:chOff x="4821606" y="1448461"/>
                  <a:chExt cx="774053" cy="1916217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 rot="1200000">
                    <a:off x="5013523" y="2196363"/>
                    <a:ext cx="582136" cy="1168315"/>
                    <a:chOff x="4948458" y="2115409"/>
                    <a:chExt cx="582136" cy="1168315"/>
                  </a:xfrm>
                </p:grpSpPr>
                <p:sp>
                  <p:nvSpPr>
                    <p:cNvPr id="17" name="Isosceles Triangle 16"/>
                    <p:cNvSpPr/>
                    <p:nvPr/>
                  </p:nvSpPr>
                  <p:spPr>
                    <a:xfrm rot="-3120000">
                      <a:off x="4914675" y="2817893"/>
                      <a:ext cx="499614" cy="432048"/>
                    </a:xfrm>
                    <a:prstGeom prst="triangle">
                      <a:avLst>
                        <a:gd name="adj" fmla="val 52179"/>
                      </a:avLst>
                    </a:prstGeom>
                    <a:solidFill>
                      <a:srgbClr val="0101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8" name="Isosceles Triangle 17"/>
                    <p:cNvSpPr/>
                    <p:nvPr/>
                  </p:nvSpPr>
                  <p:spPr>
                    <a:xfrm rot="-6600000">
                      <a:off x="5055193" y="2160758"/>
                      <a:ext cx="497462" cy="406763"/>
                    </a:xfrm>
                    <a:prstGeom prst="triangle">
                      <a:avLst>
                        <a:gd name="adj" fmla="val 52179"/>
                      </a:avLst>
                    </a:prstGeom>
                    <a:solidFill>
                      <a:srgbClr val="0101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9" name="Rectangle 18"/>
                    <p:cNvSpPr/>
                    <p:nvPr/>
                  </p:nvSpPr>
                  <p:spPr>
                    <a:xfrm rot="720000">
                      <a:off x="5037892" y="2756267"/>
                      <a:ext cx="440689" cy="1440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" name="Rectangle 19"/>
                    <p:cNvSpPr/>
                    <p:nvPr/>
                  </p:nvSpPr>
                  <p:spPr>
                    <a:xfrm rot="720000">
                      <a:off x="5089905" y="2554346"/>
                      <a:ext cx="440689" cy="1440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5" name="Rectangle 14"/>
                  <p:cNvSpPr/>
                  <p:nvPr/>
                </p:nvSpPr>
                <p:spPr>
                  <a:xfrm rot="3332486">
                    <a:off x="5307003" y="2251705"/>
                    <a:ext cx="184078" cy="119161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 rot="3498667">
                    <a:off x="4660230" y="1609837"/>
                    <a:ext cx="889816" cy="567063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270" rtlCol="0" anchor="ctr"/>
                  <a:lstStyle/>
                  <a:p>
                    <a:pPr algn="ctr"/>
                    <a:r>
                      <a:rPr lang="de-CH" sz="1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Mu3e</a:t>
                    </a:r>
                    <a:endParaRPr lang="en-GB" sz="1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13" name="Rectangle 12"/>
                <p:cNvSpPr/>
                <p:nvPr/>
              </p:nvSpPr>
              <p:spPr>
                <a:xfrm>
                  <a:off x="6180740" y="4149081"/>
                  <a:ext cx="265021" cy="1039078"/>
                </a:xfrm>
                <a:prstGeom prst="rect">
                  <a:avLst/>
                </a:prstGeom>
                <a:blipFill>
                  <a:blip r:embed="rId3" cstate="print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5459385" y="4144469"/>
              <a:ext cx="1103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Z-Branch</a:t>
              </a:r>
              <a:endParaRPr lang="en-GB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07904" y="785489"/>
            <a:ext cx="5184576" cy="1995439"/>
            <a:chOff x="5292080" y="4684454"/>
            <a:chExt cx="3703476" cy="1552858"/>
          </a:xfrm>
        </p:grpSpPr>
        <p:grpSp>
          <p:nvGrpSpPr>
            <p:cNvPr id="22" name="Group 21"/>
            <p:cNvGrpSpPr/>
            <p:nvPr/>
          </p:nvGrpSpPr>
          <p:grpSpPr>
            <a:xfrm>
              <a:off x="5292080" y="4684454"/>
              <a:ext cx="3703476" cy="1552858"/>
              <a:chOff x="5535685" y="3941356"/>
              <a:chExt cx="3396668" cy="1575050"/>
            </a:xfrm>
          </p:grpSpPr>
          <p:pic>
            <p:nvPicPr>
              <p:cNvPr id="24" name="Picture 3" descr="L:\P-R PatriotMS\Physics Main G\Physics\Present Experiment\Muegamma\BeamLines\PiE5 beamline\TestBeam Layout\2007+\megpie5full-2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68" b="23350"/>
              <a:stretch/>
            </p:blipFill>
            <p:spPr bwMode="auto">
              <a:xfrm>
                <a:off x="5535685" y="3941356"/>
                <a:ext cx="3396668" cy="1575050"/>
              </a:xfrm>
              <a:prstGeom prst="rect">
                <a:avLst/>
              </a:prstGeom>
              <a:effectLst>
                <a:outerShdw dist="71842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7915411" y="4588947"/>
                <a:ext cx="122561" cy="52856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978172" y="4618578"/>
                <a:ext cx="937238" cy="5358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817015" y="4068498"/>
                <a:ext cx="1098396" cy="936369"/>
                <a:chOff x="1637725" y="995005"/>
                <a:chExt cx="2237387" cy="1658504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365961" y="1779314"/>
                  <a:ext cx="509151" cy="874195"/>
                  <a:chOff x="5177987" y="2339003"/>
                  <a:chExt cx="509151" cy="874195"/>
                </a:xfrm>
              </p:grpSpPr>
              <p:sp>
                <p:nvSpPr>
                  <p:cNvPr id="36" name="Rectangle 35"/>
                  <p:cNvSpPr/>
                  <p:nvPr/>
                </p:nvSpPr>
                <p:spPr>
                  <a:xfrm>
                    <a:off x="5356220" y="2339003"/>
                    <a:ext cx="109281" cy="169494"/>
                  </a:xfrm>
                  <a:prstGeom prst="rect">
                    <a:avLst/>
                  </a:prstGeom>
                  <a:solidFill>
                    <a:schemeClr val="tx1">
                      <a:lumMod val="6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5177987" y="2464589"/>
                    <a:ext cx="509151" cy="748609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vert" rtlCol="0" anchor="ctr"/>
                  <a:lstStyle/>
                  <a:p>
                    <a:pPr algn="ctr"/>
                    <a:r>
                      <a:rPr lang="de-CH" sz="1000" dirty="0" smtClean="0"/>
                      <a:t>Mu3e</a:t>
                    </a:r>
                    <a:endParaRPr lang="en-GB" sz="1000" dirty="0"/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1637725" y="995005"/>
                  <a:ext cx="2202609" cy="950178"/>
                  <a:chOff x="3444741" y="4724512"/>
                  <a:chExt cx="2202609" cy="950178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 rot="17704843">
                    <a:off x="4847005" y="4745529"/>
                    <a:ext cx="519907" cy="1080782"/>
                    <a:chOff x="4677046" y="2149530"/>
                    <a:chExt cx="519907" cy="1080782"/>
                  </a:xfrm>
                </p:grpSpPr>
                <p:sp>
                  <p:nvSpPr>
                    <p:cNvPr id="32" name="Isosceles Triangle 31"/>
                    <p:cNvSpPr/>
                    <p:nvPr/>
                  </p:nvSpPr>
                  <p:spPr>
                    <a:xfrm rot="18480000">
                      <a:off x="4655963" y="2828046"/>
                      <a:ext cx="423349" cy="381183"/>
                    </a:xfrm>
                    <a:prstGeom prst="triangle">
                      <a:avLst>
                        <a:gd name="adj" fmla="val 52179"/>
                      </a:avLst>
                    </a:prstGeom>
                    <a:solidFill>
                      <a:srgbClr val="0101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" name="Isosceles Triangle 32"/>
                    <p:cNvSpPr/>
                    <p:nvPr/>
                  </p:nvSpPr>
                  <p:spPr>
                    <a:xfrm rot="15000000">
                      <a:off x="4794073" y="2196644"/>
                      <a:ext cx="438899" cy="344672"/>
                    </a:xfrm>
                    <a:prstGeom prst="triangle">
                      <a:avLst>
                        <a:gd name="adj" fmla="val 52179"/>
                      </a:avLst>
                    </a:prstGeom>
                    <a:solidFill>
                      <a:srgbClr val="0101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" name="Rectangle 33"/>
                    <p:cNvSpPr/>
                    <p:nvPr/>
                  </p:nvSpPr>
                  <p:spPr>
                    <a:xfrm rot="720000">
                      <a:off x="4797822" y="2761598"/>
                      <a:ext cx="388808" cy="12202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5" name="Rectangle 34"/>
                    <p:cNvSpPr/>
                    <p:nvPr/>
                  </p:nvSpPr>
                  <p:spPr>
                    <a:xfrm rot="720000">
                      <a:off x="4808145" y="2556904"/>
                      <a:ext cx="388808" cy="122021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pic>
                <p:nvPicPr>
                  <p:cNvPr id="31" name="Picture 3" descr="L:\P-R PatriotMS\Physics Main G\Physics\Present Experiment\Muegamma\BeamLines\PiE5 beamline\TestBeam Layout\2007+\megpie5full-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588" t="38489" r="41147" b="40189"/>
                  <a:stretch/>
                </p:blipFill>
                <p:spPr bwMode="auto">
                  <a:xfrm rot="19860000">
                    <a:off x="3444741" y="4724512"/>
                    <a:ext cx="1268084" cy="950178"/>
                  </a:xfrm>
                  <a:prstGeom prst="rect">
                    <a:avLst/>
                  </a:prstGeom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23" name="TextBox 22"/>
            <p:cNvSpPr txBox="1"/>
            <p:nvPr/>
          </p:nvSpPr>
          <p:spPr>
            <a:xfrm>
              <a:off x="5389328" y="5741928"/>
              <a:ext cx="1125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</a:t>
              </a:r>
              <a:r>
                <a:rPr lang="de-CH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-Branch</a:t>
              </a:r>
              <a:endParaRPr lang="en-GB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179" y="4509120"/>
            <a:ext cx="5363195" cy="21677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179512" y="3140968"/>
            <a:ext cx="3663884" cy="3077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Mu3e Stage II Solution:</a:t>
            </a:r>
          </a:p>
          <a:p>
            <a:endParaRPr lang="de-CH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Require ~ 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210</a:t>
            </a:r>
            <a:r>
              <a:rPr lang="de-CH" sz="16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9</a:t>
            </a:r>
            <a:r>
              <a:rPr lang="de-CH" sz="16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µ</a:t>
            </a:r>
            <a:r>
              <a:rPr lang="de-CH" sz="16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/s   </a:t>
            </a:r>
          </a:p>
          <a:p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New Concept </a:t>
            </a:r>
            <a:r>
              <a:rPr lang="de-CH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(Kettle)</a:t>
            </a:r>
            <a:r>
              <a:rPr lang="de-CH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 use SINQ </a:t>
            </a:r>
          </a:p>
          <a:p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Spallation Neutron Source window </a:t>
            </a:r>
          </a:p>
          <a:p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as a target</a:t>
            </a:r>
          </a:p>
          <a:p>
            <a:pPr marL="285750" indent="-285750">
              <a:buFont typeface="Symbol"/>
              <a:buChar char="Þ"/>
            </a:pP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Use solenoidal extraction channel +</a:t>
            </a:r>
          </a:p>
          <a:p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coventional beam </a:t>
            </a:r>
            <a:r>
              <a:rPr lang="de-CH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line</a:t>
            </a:r>
            <a:endParaRPr lang="de-CH" sz="1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el-GR" sz="1600" b="1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π</a:t>
            </a:r>
            <a:r>
              <a:rPr lang="de-CH" sz="1600" b="1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-suppression ~ 10</a:t>
            </a:r>
            <a:r>
              <a:rPr lang="de-CH" sz="1600" b="1" baseline="300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 </a:t>
            </a:r>
            <a:r>
              <a:rPr lang="de-CH" sz="1600" b="1" dirty="0" err="1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level</a:t>
            </a:r>
            <a:endParaRPr lang="de-CH" sz="1600" b="1" dirty="0" smtClean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endParaRPr lang="de-CH" sz="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Proposal for feasibility study submitted</a:t>
            </a:r>
          </a:p>
          <a:p>
            <a:endParaRPr lang="de-CH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Intensity &gt; 10</a:t>
            </a:r>
            <a:r>
              <a:rPr lang="de-CH" sz="16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10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µ</a:t>
            </a:r>
            <a:r>
              <a:rPr lang="de-CH" sz="1600" b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/s seems possible</a:t>
            </a: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02" y="2996952"/>
            <a:ext cx="2153161" cy="16806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68" y="3452226"/>
            <a:ext cx="2099776" cy="18808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4529719" y="814925"/>
            <a:ext cx="968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Schematic</a:t>
            </a:r>
          </a:p>
          <a:p>
            <a:r>
              <a:rPr lang="de-CH" sz="1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only</a:t>
            </a:r>
            <a:endParaRPr lang="en-GB" sz="1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Expectation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74" y="2869296"/>
            <a:ext cx="4819037" cy="33470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395536" y="883459"/>
            <a:ext cx="58280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 digitized, zero-suppressed channel readout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 FE read-out (no trigger)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FPGAs &amp; GPUs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data-rate </a:t>
            </a:r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(15) Gbyte/s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2 (0.2) GHz muon stops &lt; LHC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On-line track reconstruction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reduction factor 1000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tape  100Mbyte/s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93856"/>
            <a:ext cx="1641986" cy="12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20" y="613631"/>
            <a:ext cx="2026638" cy="8782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58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002078">
            <a:off x="812693" y="1013820"/>
            <a:ext cx="6910393" cy="4139374"/>
          </a:xfrm>
        </p:spPr>
        <p:txBody>
          <a:bodyPr/>
          <a:lstStyle/>
          <a:p>
            <a:pPr algn="ctr"/>
            <a:r>
              <a:rPr lang="de-C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On with the </a:t>
            </a:r>
            <a:br>
              <a:rPr lang="de-C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</a:br>
            <a:r>
              <a:rPr lang="de-C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Next Generation</a:t>
            </a:r>
            <a:br>
              <a:rPr lang="de-C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</a:br>
            <a:r>
              <a:rPr lang="de-CH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Experiments!</a:t>
            </a:r>
            <a:r>
              <a:rPr lang="de-C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/>
            </a:r>
            <a:br>
              <a:rPr lang="de-C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</a:br>
            <a:r>
              <a:rPr lang="de-C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/>
            </a:r>
            <a:br>
              <a:rPr lang="de-C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</a:br>
            <a:r>
              <a:rPr lang="de-CH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Thank You!</a:t>
            </a:r>
            <a:endParaRPr lang="en-GB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95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062"/>
          <a:stretch/>
        </p:blipFill>
        <p:spPr>
          <a:xfrm>
            <a:off x="251520" y="188640"/>
            <a:ext cx="6476706" cy="55230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9672" y="5877272"/>
            <a:ext cx="5687525" cy="4616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GB" sz="2400" dirty="0"/>
              <a:t>http://</a:t>
            </a:r>
            <a:r>
              <a:rPr lang="en-GB" sz="2400" dirty="0" err="1"/>
              <a:t>ltpth.web.psi.ch</a:t>
            </a:r>
            <a:r>
              <a:rPr lang="en-GB" sz="2400" dirty="0"/>
              <a:t>/zuoz2012/</a:t>
            </a:r>
            <a:r>
              <a:rPr lang="en-GB" sz="2400" dirty="0" err="1"/>
              <a:t>index.htm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698654" y="764704"/>
            <a:ext cx="225708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 wonderful</a:t>
            </a:r>
          </a:p>
          <a:p>
            <a:pPr algn="ctr"/>
            <a:r>
              <a:rPr lang="en-GB" dirty="0" smtClean="0"/>
              <a:t>Opportunity to </a:t>
            </a:r>
          </a:p>
          <a:p>
            <a:pPr algn="ctr"/>
            <a:r>
              <a:rPr lang="en-GB" dirty="0" smtClean="0"/>
              <a:t>Both </a:t>
            </a:r>
          </a:p>
          <a:p>
            <a:pPr algn="ctr"/>
            <a:r>
              <a:rPr lang="en-GB" dirty="0" smtClean="0"/>
              <a:t>Learn/Discuss Physics </a:t>
            </a:r>
          </a:p>
          <a:p>
            <a:pPr algn="ctr"/>
            <a:r>
              <a:rPr lang="en-GB" dirty="0"/>
              <a:t> </a:t>
            </a:r>
            <a:r>
              <a:rPr lang="en-GB" dirty="0" smtClean="0"/>
              <a:t>and enjoy</a:t>
            </a:r>
          </a:p>
          <a:p>
            <a:pPr algn="ctr"/>
            <a:r>
              <a:rPr lang="en-GB" dirty="0" smtClean="0"/>
              <a:t>the atmosphere</a:t>
            </a:r>
          </a:p>
          <a:p>
            <a:pPr algn="ctr"/>
            <a:r>
              <a:rPr lang="en-GB" dirty="0" smtClean="0"/>
              <a:t>in the famous</a:t>
            </a:r>
          </a:p>
          <a:p>
            <a:pPr algn="ctr"/>
            <a:r>
              <a:rPr lang="en-GB" dirty="0" smtClean="0"/>
              <a:t>Private School </a:t>
            </a:r>
          </a:p>
          <a:p>
            <a:pPr algn="ctr"/>
            <a:r>
              <a:rPr lang="en-GB" dirty="0" smtClean="0"/>
              <a:t>“Lyceum </a:t>
            </a:r>
            <a:r>
              <a:rPr lang="en-GB" dirty="0" err="1" smtClean="0"/>
              <a:t>Alpinum</a:t>
            </a:r>
            <a:r>
              <a:rPr lang="en-GB" dirty="0" smtClean="0"/>
              <a:t>”</a:t>
            </a:r>
          </a:p>
          <a:p>
            <a:pPr algn="ctr"/>
            <a:r>
              <a:rPr lang="en-GB" dirty="0" smtClean="0"/>
              <a:t>in </a:t>
            </a:r>
            <a:r>
              <a:rPr lang="en-GB" dirty="0" err="1" smtClean="0"/>
              <a:t>Zuoz</a:t>
            </a:r>
            <a:endParaRPr lang="en-GB" dirty="0" smtClean="0"/>
          </a:p>
          <a:p>
            <a:pPr algn="ctr"/>
            <a:r>
              <a:rPr lang="en-GB" dirty="0" smtClean="0"/>
              <a:t>at 1750 m in</a:t>
            </a:r>
          </a:p>
          <a:p>
            <a:pPr algn="ctr"/>
            <a:r>
              <a:rPr lang="en-GB" dirty="0" smtClean="0"/>
              <a:t>the Swiss Alps!</a:t>
            </a: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Please VISIT</a:t>
            </a:r>
          </a:p>
          <a:p>
            <a:pPr algn="ctr"/>
            <a:r>
              <a:rPr lang="en-GB" dirty="0"/>
              <a:t>f</a:t>
            </a:r>
            <a:r>
              <a:rPr lang="en-GB" dirty="0" smtClean="0"/>
              <a:t>or full details</a:t>
            </a:r>
            <a:endParaRPr lang="en-GB" dirty="0"/>
          </a:p>
        </p:txBody>
      </p:sp>
      <p:sp>
        <p:nvSpPr>
          <p:cNvPr id="2" name="Rounded Rectangle 1"/>
          <p:cNvSpPr/>
          <p:nvPr/>
        </p:nvSpPr>
        <p:spPr>
          <a:xfrm>
            <a:off x="2987824" y="5445224"/>
            <a:ext cx="2304256" cy="288032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868144" y="4581128"/>
            <a:ext cx="1296144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556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84" y="116632"/>
            <a:ext cx="4178424" cy="576064"/>
          </a:xfrm>
        </p:spPr>
        <p:txBody>
          <a:bodyPr/>
          <a:lstStyle/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2009 &amp; 2010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89FF-9880-4AA2-B78E-6A731D69D7E0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5624" y="6356350"/>
            <a:ext cx="1586136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764704"/>
            <a:ext cx="880311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 2009 Results presented at </a:t>
            </a:r>
            <a:r>
              <a:rPr lang="de-CH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ICHEP 2010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Impovements untertaken post ICHEP – leading to a better understanding of the detector:</a:t>
            </a:r>
          </a:p>
          <a:p>
            <a:pPr marL="742950" lvl="1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alignment technique</a:t>
            </a:r>
          </a:p>
          <a:p>
            <a:pPr marL="742950" lvl="1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magnetic field map using measured field</a:t>
            </a:r>
          </a:p>
          <a:p>
            <a:pPr marL="742950" lvl="1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of correlation amongst e</a:t>
            </a:r>
            <a:r>
              <a:rPr lang="de-CH" baseline="30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de-CH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-observables (reduction of systematics) </a:t>
            </a:r>
            <a:endParaRPr lang="de-CH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Likelihood analysis technique</a:t>
            </a:r>
          </a:p>
          <a:p>
            <a:pPr marL="742950" lvl="1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Constrained background from sidebands (nuisance parameters)</a:t>
            </a:r>
          </a:p>
          <a:p>
            <a:pPr marL="742950" lvl="1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Profile-likelihood interval calculated with Feldman-Cousins method </a:t>
            </a:r>
          </a:p>
          <a:p>
            <a:pPr marL="742950" lvl="1" indent="-285750">
              <a:buFontTx/>
              <a:buChar char="-"/>
            </a:pPr>
            <a:endParaRPr lang="de-CH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Decided on combined Analysis 2009 + 2010 (statistics x2</a:t>
            </a:r>
            <a:r>
              <a:rPr lang="de-CH" b="1" baseline="-25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de-CH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consisent analysis methods used for both data-sets </a:t>
            </a:r>
            <a:endParaRPr lang="de-CH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9632" y="3212976"/>
            <a:ext cx="5760640" cy="79208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293096"/>
            <a:ext cx="1919870" cy="1877582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11238"/>
            <a:ext cx="1928327" cy="1936785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14" y="4323429"/>
            <a:ext cx="1919870" cy="1894497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5231887"/>
            <a:ext cx="1041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149±10 ps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1403" y="5110353"/>
            <a:ext cx="937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143±7 ps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5131134"/>
            <a:ext cx="937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124±5 ps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555776" y="5231887"/>
            <a:ext cx="576064" cy="169277"/>
          </a:xfrm>
          <a:prstGeom prst="rightArrow">
            <a:avLst/>
          </a:prstGeom>
          <a:solidFill>
            <a:srgbClr val="92D050"/>
          </a:solidFill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5436096" y="5229200"/>
            <a:ext cx="576064" cy="169277"/>
          </a:xfrm>
          <a:prstGeom prst="rightArrow">
            <a:avLst/>
          </a:prstGeom>
          <a:solidFill>
            <a:srgbClr val="92D050"/>
          </a:solidFill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4337992" y="6378137"/>
            <a:ext cx="1386136" cy="365125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SSP2012 Groningen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26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706090"/>
          </a:xfrm>
        </p:spPr>
        <p:txBody>
          <a:bodyPr/>
          <a:lstStyle/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Event-</a:t>
            </a:r>
            <a:r>
              <a:rPr lang="de-CH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distributions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de-CH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89FF-9880-4AA2-B78E-6A731D69D7E0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7632" y="6356350"/>
            <a:ext cx="1586136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pic>
        <p:nvPicPr>
          <p:cNvPr id="13314" name="Picture 2" descr="L:\Physics Main G\Physics\Present Experiment\Muegamma\Talks\APS2011\MEGBox2009_Jul11_AnalysisWindowTimePositronGammaVsCosThetaPositronGamma_blackdo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87752"/>
            <a:ext cx="2448272" cy="23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L:\Physics Main G\Physics\Present Experiment\Muegamma\Talks\APS2011\MEGBox2009_Jul11_AnalysisWindowEGammaVsEPositron_blackdo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6266"/>
            <a:ext cx="2448272" cy="23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4067944" y="838994"/>
            <a:ext cx="1360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Each plot, cut on 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other variables ~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to contain 90% 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of signal region</a:t>
            </a: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827584" y="980728"/>
            <a:ext cx="1656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i="1" u="sng" dirty="0" smtClean="0">
                <a:solidFill>
                  <a:srgbClr val="000000"/>
                </a:solidFill>
                <a:latin typeface="Arial" charset="0"/>
              </a:rPr>
              <a:t>Signal </a:t>
            </a:r>
            <a:r>
              <a:rPr lang="en-GB" sz="1200" i="1" u="sng" dirty="0" err="1" smtClean="0">
                <a:solidFill>
                  <a:srgbClr val="000000"/>
                </a:solidFill>
                <a:latin typeface="Arial" charset="0"/>
              </a:rPr>
              <a:t>PDf</a:t>
            </a:r>
            <a:r>
              <a:rPr lang="en-GB" sz="1200" i="1" u="sng" dirty="0" smtClean="0">
                <a:solidFill>
                  <a:srgbClr val="000000"/>
                </a:solidFill>
                <a:latin typeface="Arial" charset="0"/>
              </a:rPr>
              <a:t>  Contours</a:t>
            </a:r>
            <a:r>
              <a:rPr lang="en-GB" sz="1200" i="1" u="sng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 1, 1.64, 2 </a:t>
            </a:r>
            <a:r>
              <a:rPr lang="en-GB" sz="1200" i="1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 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5652120" y="1250454"/>
            <a:ext cx="337716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Events ranked according to their</a:t>
            </a:r>
          </a:p>
          <a:p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Relative Signal Likelihoods</a:t>
            </a:r>
          </a:p>
          <a:p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“signal/noise”</a:t>
            </a:r>
          </a:p>
          <a:p>
            <a:endParaRPr lang="en-GB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Ranking = S / 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(0.1R+0.9B</a:t>
            </a:r>
            <a:r>
              <a:rPr lang="en-GB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5868144" y="2133104"/>
            <a:ext cx="2376264" cy="4318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892832" y="3208697"/>
            <a:ext cx="4136453" cy="923330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de-CH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Best Fit: 3.0 (preliminary ICHEP) </a:t>
            </a:r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 3.4</a:t>
            </a:r>
          </a:p>
          <a:p>
            <a:endParaRPr lang="de-C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 3"/>
            </a:endParaRPr>
          </a:p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/>
              </a:rPr>
              <a:t>No Significant change RESULT ROBUST!!!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8857" y="4269200"/>
            <a:ext cx="2664296" cy="2109563"/>
            <a:chOff x="5940152" y="838994"/>
            <a:chExt cx="2664296" cy="2109563"/>
          </a:xfrm>
        </p:grpSpPr>
        <p:pic>
          <p:nvPicPr>
            <p:cNvPr id="13316" name="Picture 4" descr="L:\Physics Main G\Physics\Present Experiment\Muegamma\Talks\APS2011\MEGLFACL_Jul11_2009_NsignalCLCurveFitRegion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838994"/>
              <a:ext cx="2664296" cy="210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76256" y="1432110"/>
              <a:ext cx="16454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GB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0.2&lt;</a:t>
              </a:r>
              <a:r>
                <a:rPr lang="en-GB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Nsig</a:t>
              </a:r>
              <a:r>
                <a:rPr lang="en-GB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10.4 </a:t>
              </a:r>
            </a:p>
            <a:p>
              <a:r>
                <a:rPr lang="en-GB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@ 90% C.L.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504" y="3356992"/>
            <a:ext cx="356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Interval – ’’Frequenist ‘’ </a:t>
            </a:r>
          </a:p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Feldmann-Cousins</a:t>
            </a:r>
          </a:p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profile likelihood ordering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4437112"/>
            <a:ext cx="3166251" cy="1661993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de-CH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Result 90% C:L.</a:t>
            </a:r>
          </a:p>
          <a:p>
            <a:endParaRPr lang="de-CH" sz="12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</a:t>
            </a:r>
            <a:r>
              <a:rPr lang="de-CH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10</a:t>
            </a:r>
            <a:r>
              <a:rPr lang="de-CH" sz="2400" b="1" baseline="30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-13 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 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Symbol"/>
              </a:rPr>
              <a:t>B 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 </a:t>
            </a:r>
            <a:r>
              <a:rPr lang="de-CH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9.610</a:t>
            </a:r>
            <a:r>
              <a:rPr lang="de-CH" sz="2400" b="1" baseline="30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 </a:t>
            </a:r>
          </a:p>
          <a:p>
            <a:r>
              <a:rPr lang="de-CH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  Sensitivity : 3.310</a:t>
            </a:r>
            <a:r>
              <a:rPr lang="de-CH" sz="2000" b="1" baseline="30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</a:t>
            </a:r>
            <a:endParaRPr lang="de-CH" sz="20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de-CH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P-value for ‘’Null-signal’’ – 8%</a:t>
            </a:r>
            <a:endParaRPr lang="en-GB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4337992" y="6378137"/>
            <a:ext cx="1386136" cy="365125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SSP2012 Groningen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77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8424936" cy="648072"/>
          </a:xfrm>
        </p:spPr>
        <p:txBody>
          <a:bodyPr/>
          <a:lstStyle/>
          <a:p>
            <a:r>
              <a:rPr lang="de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Results </a:t>
            </a:r>
            <a:r>
              <a:rPr lang="de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(Blind-box ‘’OPENED’’  5th July 2011)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89FF-9880-4AA2-B78E-6A731D69D7E0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5624" y="6356350"/>
            <a:ext cx="1586136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pic>
        <p:nvPicPr>
          <p:cNvPr id="14338" name="Picture 2" descr="L:\Physics Main G\Physics\Present Experiment\Muegamma\Talks\APS2011\MEGLFACL_Jul11_2010_NsignalCLCurveFitRegio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26432"/>
            <a:ext cx="2232248" cy="17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L:\Physics Main G\Physics\Present Experiment\Muegamma\Talks\APS2011\MEGBox2010_Jul11_AnalysisWindowEGammaVsEPositron_blackdo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8" y="692696"/>
            <a:ext cx="2313245" cy="222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L:\Physics Main G\Physics\Present Experiment\Muegamma\Talks\APS2011\MEGBox2010_Jul11_AnalysisWindowTimePositronGammaVsCosThetaPositronGamma_blackdo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313244" cy="222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971600" y="3068960"/>
            <a:ext cx="1360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Each plot, cut on 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other variables ~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to contain 90% 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of signal region</a:t>
            </a: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611560" y="862091"/>
            <a:ext cx="1656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i="1" u="sng" dirty="0" smtClean="0">
                <a:solidFill>
                  <a:srgbClr val="000000"/>
                </a:solidFill>
                <a:latin typeface="Arial" charset="0"/>
              </a:rPr>
              <a:t>Signal </a:t>
            </a:r>
            <a:r>
              <a:rPr lang="en-GB" sz="1200" i="1" u="sng" dirty="0" err="1" smtClean="0">
                <a:solidFill>
                  <a:srgbClr val="000000"/>
                </a:solidFill>
                <a:latin typeface="Arial" charset="0"/>
              </a:rPr>
              <a:t>PDf</a:t>
            </a:r>
            <a:r>
              <a:rPr lang="en-GB" sz="1200" i="1" u="sng" dirty="0" smtClean="0">
                <a:solidFill>
                  <a:srgbClr val="000000"/>
                </a:solidFill>
                <a:latin typeface="Arial" charset="0"/>
              </a:rPr>
              <a:t>  Contours</a:t>
            </a:r>
            <a:r>
              <a:rPr lang="en-GB" sz="1200" i="1" u="sng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r>
              <a:rPr lang="en-GB" sz="1200" i="1" dirty="0">
                <a:solidFill>
                  <a:srgbClr val="000000"/>
                </a:solidFill>
                <a:latin typeface="Arial" charset="0"/>
              </a:rPr>
              <a:t> 1, 1.64, 2 </a:t>
            </a:r>
            <a:r>
              <a:rPr lang="en-GB" sz="1200" i="1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 </a:t>
            </a:r>
          </a:p>
        </p:txBody>
      </p:sp>
      <p:pic>
        <p:nvPicPr>
          <p:cNvPr id="14341" name="Picture 5" descr="L:\Physics Main G\Physics\Present Experiment\Muegamma\Talks\APS2011\MEGLFAFitResult_Jul11_2010AllWithoutPhysicsConstrain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6394732" cy="34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61453" y="476672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Likelihood Fit 2010 DATA</a:t>
            </a:r>
            <a:endParaRPr lang="en-GB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52320" y="911666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Entries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645 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719" y="2547789"/>
            <a:ext cx="888797" cy="80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56992"/>
            <a:ext cx="2189219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41133" y="4149080"/>
            <a:ext cx="5979340" cy="383777"/>
            <a:chOff x="2841133" y="4197351"/>
            <a:chExt cx="5979340" cy="383777"/>
          </a:xfrm>
        </p:grpSpPr>
        <p:pic>
          <p:nvPicPr>
            <p:cNvPr id="14343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7" t="50000"/>
            <a:stretch/>
          </p:blipFill>
          <p:spPr bwMode="auto">
            <a:xfrm>
              <a:off x="4616718" y="4214130"/>
              <a:ext cx="4203754" cy="321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0" t="-1" r="50000" b="40397"/>
            <a:stretch/>
          </p:blipFill>
          <p:spPr bwMode="auto">
            <a:xfrm>
              <a:off x="2897554" y="4197351"/>
              <a:ext cx="1818462" cy="383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841133" y="4214129"/>
              <a:ext cx="5979340" cy="366999"/>
            </a:xfrm>
            <a:prstGeom prst="rect">
              <a:avLst/>
            </a:prstGeom>
            <a:noFill/>
            <a:ln w="38100"/>
            <a:effectLst>
              <a:glow rad="101600">
                <a:srgbClr val="92D05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079588" y="4862316"/>
            <a:ext cx="1645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Nsig</a:t>
            </a:r>
            <a:r>
              <a:rPr lang="en-GB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3.8 </a:t>
            </a:r>
            <a:endParaRPr lang="en-GB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90% C.L.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4197" y="4865814"/>
            <a:ext cx="3011081" cy="1323439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e-CH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Result 90% C:L.</a:t>
            </a:r>
          </a:p>
          <a:p>
            <a:endParaRPr lang="de-CH" sz="1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Symbol"/>
              </a:rPr>
              <a:t>     B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sym typeface="Symbol"/>
              </a:rPr>
              <a:t>  </a:t>
            </a:r>
            <a:r>
              <a:rPr lang="de-CH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  1.710</a:t>
            </a:r>
            <a:r>
              <a:rPr lang="de-CH" sz="2400" b="1" baseline="30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 </a:t>
            </a:r>
          </a:p>
          <a:p>
            <a:r>
              <a:rPr lang="de-CH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   Sensitivity : 2.210</a:t>
            </a:r>
            <a:r>
              <a:rPr lang="de-CH" b="1" baseline="30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-12</a:t>
            </a:r>
            <a:endParaRPr lang="en-GB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5542922"/>
            <a:ext cx="172399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101600">
              <a:schemeClr val="tx2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effect NOT</a:t>
            </a:r>
          </a:p>
          <a:p>
            <a:r>
              <a:rPr lang="de-CH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Reproduced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4337992" y="6378137"/>
            <a:ext cx="1386136" cy="365125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SSP2012 Groningen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765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67544" y="4548343"/>
            <a:ext cx="3384376" cy="464834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620228" y="3992944"/>
            <a:ext cx="3486849" cy="352557"/>
            <a:chOff x="285250" y="4149080"/>
            <a:chExt cx="3486849" cy="352557"/>
          </a:xfrm>
          <a:solidFill>
            <a:schemeClr val="accent3"/>
          </a:solidFill>
        </p:grpSpPr>
        <p:sp>
          <p:nvSpPr>
            <p:cNvPr id="18" name="Rounded Rectangle 17"/>
            <p:cNvSpPr/>
            <p:nvPr/>
          </p:nvSpPr>
          <p:spPr>
            <a:xfrm>
              <a:off x="2797717" y="4151245"/>
              <a:ext cx="974382" cy="333139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451036" y="4168498"/>
              <a:ext cx="1073226" cy="333139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85250" y="4149080"/>
              <a:ext cx="974382" cy="333139"/>
            </a:xfrm>
            <a:prstGeom prst="round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55576" y="1859340"/>
            <a:ext cx="3744416" cy="777572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470" y="44624"/>
            <a:ext cx="7772400" cy="673224"/>
          </a:xfrm>
        </p:spPr>
        <p:txBody>
          <a:bodyPr/>
          <a:lstStyle/>
          <a:p>
            <a:r>
              <a:rPr lang="de-CH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 for cLF-Physics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67544" y="836712"/>
            <a:ext cx="52245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unravel the puzzle of </a:t>
            </a:r>
            <a:r>
              <a:rPr lang="de-CH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FLAVOUR MIXING 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de-CH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CP-VIOLATION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de-CH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</a:t>
            </a:r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between the 3 generations of Fermions </a:t>
            </a:r>
          </a:p>
          <a:p>
            <a:r>
              <a:rPr lang="de-CH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de-CH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quark &amp; lepton </a:t>
            </a:r>
            <a:r>
              <a:rPr lang="de-CH" sz="1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  <a:r>
              <a:rPr lang="de-CH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de-CH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de-CH" sz="1600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needs the complementarity of </a:t>
            </a:r>
          </a:p>
          <a:p>
            <a:r>
              <a:rPr lang="de-CH" sz="1600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the </a:t>
            </a:r>
            <a:r>
              <a:rPr lang="de-CH" sz="1600" b="1" i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High-energy</a:t>
            </a:r>
            <a:r>
              <a:rPr lang="de-CH" sz="1600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CH" sz="1600" b="1" i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High-intensity</a:t>
            </a:r>
            <a:r>
              <a:rPr lang="de-CH" sz="1600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frontiers </a:t>
            </a:r>
          </a:p>
          <a:p>
            <a:r>
              <a:rPr lang="de-CH" sz="1600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LHC, PSI, Super-B</a:t>
            </a:r>
            <a:endParaRPr lang="en-GB" sz="1600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36296" y="332656"/>
            <a:ext cx="1656184" cy="1413966"/>
            <a:chOff x="4283968" y="2886803"/>
            <a:chExt cx="2646363" cy="2244196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15625"/>
            <a:stretch/>
          </p:blipFill>
          <p:spPr>
            <a:xfrm>
              <a:off x="4283968" y="3208867"/>
              <a:ext cx="2646363" cy="1922132"/>
            </a:xfrm>
            <a:prstGeom prst="rect">
              <a:avLst/>
            </a:prstGeom>
            <a:effectLst>
              <a:outerShdw dist="71842" dir="2700000" algn="ctr" rotWithShape="0">
                <a:srgbClr val="000000"/>
              </a:outerShdw>
            </a:effectLst>
          </p:spPr>
        </p:pic>
        <p:pic>
          <p:nvPicPr>
            <p:cNvPr id="10" name="Picture 1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-372" r="38706" b="86234"/>
            <a:stretch/>
          </p:blipFill>
          <p:spPr>
            <a:xfrm>
              <a:off x="4716016" y="2886803"/>
              <a:ext cx="1622062" cy="322064"/>
            </a:xfrm>
            <a:prstGeom prst="rect">
              <a:avLst/>
            </a:prstGeom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4283968" y="2886803"/>
              <a:ext cx="504056" cy="343107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38077" y="2899214"/>
              <a:ext cx="592253" cy="322064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ectangle 176"/>
          <p:cNvSpPr>
            <a:spLocks noChangeArrowheads="1"/>
          </p:cNvSpPr>
          <p:nvPr/>
        </p:nvSpPr>
        <p:spPr bwMode="auto">
          <a:xfrm>
            <a:off x="660253" y="2780928"/>
            <a:ext cx="6039112" cy="22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GB" sz="16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uons</a:t>
            </a:r>
            <a:r>
              <a:rPr lang="en-GB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seem to provide the most sensitive limits </a:t>
            </a:r>
          </a:p>
          <a:p>
            <a:pPr>
              <a:defRPr/>
            </a:pPr>
            <a:r>
              <a:rPr lang="en-GB" sz="16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</a:t>
            </a:r>
            <a:r>
              <a:rPr lang="en-GB" sz="16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(copious source, small mass, long life)</a:t>
            </a:r>
          </a:p>
          <a:p>
            <a:pPr>
              <a:lnSpc>
                <a:spcPct val="40000"/>
              </a:lnSpc>
              <a:defRPr/>
            </a:pPr>
            <a:endParaRPr lang="en-GB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“GOLDEN CHANNEL”   </a:t>
            </a:r>
          </a:p>
          <a:p>
            <a:pPr>
              <a:defRPr/>
            </a:pPr>
            <a:r>
              <a:rPr lang="en-GB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in </a:t>
            </a:r>
            <a:r>
              <a:rPr lang="en-GB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Charged </a:t>
            </a:r>
            <a:r>
              <a:rPr lang="en-GB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Lepton </a:t>
            </a:r>
            <a:r>
              <a:rPr lang="en-GB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Sector:</a:t>
            </a:r>
            <a:r>
              <a:rPr lang="en-GB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GB" b="1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e  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N </a:t>
            </a:r>
            <a:r>
              <a:rPr lang="en-GB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eN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  3e</a:t>
            </a:r>
          </a:p>
          <a:p>
            <a:pPr>
              <a:defRPr/>
            </a:pPr>
            <a:endParaRPr lang="de-CH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defRPr/>
            </a:pPr>
            <a:r>
              <a:rPr lang="de-CH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All 3 channels are </a:t>
            </a:r>
            <a:r>
              <a:rPr lang="de-CH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needed</a:t>
            </a:r>
            <a:r>
              <a:rPr lang="de-CH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de-CH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since</a:t>
            </a:r>
            <a:r>
              <a:rPr lang="de-CH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</a:p>
          <a:p>
            <a:pPr>
              <a:defRPr/>
            </a:pPr>
            <a:r>
              <a:rPr lang="de-CH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subject</a:t>
            </a:r>
            <a:r>
              <a:rPr lang="de-CH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to different couplings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934617"/>
            <a:ext cx="2632772" cy="36627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93039"/>
            <a:ext cx="1656184" cy="42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390643" y="2104200"/>
            <a:ext cx="2232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de Gouvêa</a:t>
            </a:r>
          </a:p>
          <a:p>
            <a:r>
              <a:rPr lang="de-CH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Nucl. Phys. B 188 (2009) 303-308</a:t>
            </a:r>
            <a:endParaRPr lang="en-GB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9115" y="2565865"/>
            <a:ext cx="426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to new BSM mediating mass-scales </a:t>
            </a:r>
            <a:r>
              <a:rPr lang="el-GR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GB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7" y="5384512"/>
            <a:ext cx="4270873" cy="9968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4974267"/>
            <a:ext cx="4429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e.g. 3e    </a:t>
            </a:r>
            <a:r>
              <a:rPr lang="en-GB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(also </a:t>
            </a:r>
            <a:r>
              <a:rPr lang="en-GB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N </a:t>
            </a:r>
            <a:r>
              <a:rPr lang="en-GB" sz="1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eN</a:t>
            </a:r>
            <a:r>
              <a:rPr lang="en-GB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GB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+</a:t>
            </a:r>
            <a:r>
              <a:rPr lang="en-GB" sz="1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GB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 e</a:t>
            </a:r>
            <a:r>
              <a:rPr lang="en-GB" sz="1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  not 4-fermion) </a:t>
            </a:r>
          </a:p>
          <a:p>
            <a:endParaRPr lang="en-GB" sz="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r>
              <a:rPr lang="de-CH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 </a:t>
            </a:r>
            <a:r>
              <a:rPr lang="de-CH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SM                     BSM (SUSY)          BSM (Exotic)</a:t>
            </a:r>
            <a:endParaRPr lang="de-CH" sz="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r>
              <a:rPr lang="de-CH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        neutrinos                                                    sleptons                                                 new heavy particles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3418142"/>
            <a:ext cx="18726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mediating </a:t>
            </a:r>
          </a:p>
          <a:p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mass scale</a:t>
            </a:r>
          </a:p>
          <a:p>
            <a:r>
              <a:rPr lang="el-GR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dimensionless</a:t>
            </a:r>
          </a:p>
          <a:p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parameter giving</a:t>
            </a:r>
          </a:p>
          <a:p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relative contribution</a:t>
            </a:r>
          </a:p>
          <a:p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of </a:t>
            </a:r>
            <a:r>
              <a:rPr lang="de-CH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 </a:t>
            </a:r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de-CH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1</a:t>
            </a:r>
          </a:p>
          <a:p>
            <a:r>
              <a:rPr lang="de-CH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or </a:t>
            </a:r>
            <a:r>
              <a:rPr lang="de-CH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4-fermion </a:t>
            </a:r>
            <a:r>
              <a:rPr lang="el-G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de-CH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&gt;&gt;1</a:t>
            </a:r>
          </a:p>
          <a:p>
            <a:r>
              <a:rPr lang="de-CH" sz="1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contribution</a:t>
            </a:r>
            <a:endParaRPr lang="en-GB" sz="1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620688"/>
            <a:ext cx="11873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LF violated in </a:t>
            </a:r>
          </a:p>
          <a:p>
            <a:r>
              <a:rPr lang="en-GB" sz="1400" dirty="0" smtClean="0"/>
              <a:t>the neutral </a:t>
            </a:r>
          </a:p>
          <a:p>
            <a:r>
              <a:rPr lang="en-GB" sz="1400" dirty="0" smtClean="0"/>
              <a:t>     sector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7570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5472608" cy="620688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Normalization of Signal Events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89FF-9880-4AA2-B78E-6A731D69D7E0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5624" y="6356350"/>
            <a:ext cx="1586136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7255" y="677510"/>
            <a:ext cx="87852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lang="en-GB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Normalization –      </a:t>
            </a:r>
            <a:r>
              <a:rPr lang="en-GB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 methods employed as cross-check:</a:t>
            </a:r>
          </a:p>
          <a:p>
            <a:endParaRPr lang="de-CH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de-CH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sz="2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Method 1</a:t>
            </a:r>
            <a:r>
              <a:rPr lang="en-GB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  <a:r>
              <a:rPr lang="en-GB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Normailize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relative to “Michel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 e</a:t>
            </a:r>
            <a:r>
              <a:rPr lang="en-GB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decays </a:t>
            </a: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(BR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~ 100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%) - </a:t>
            </a:r>
            <a:r>
              <a:rPr lang="en-GB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measured </a:t>
            </a:r>
            <a:r>
              <a:rPr lang="en-GB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using                      </a:t>
            </a:r>
            <a:endParaRPr lang="en-GB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</a:t>
            </a:r>
            <a:r>
              <a:rPr lang="en-GB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unbiased Michel trigger data mixed </a:t>
            </a: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</a:t>
            </a:r>
            <a:r>
              <a:rPr 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physics data using </a:t>
            </a: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</a:t>
            </a:r>
            <a:r>
              <a:rPr 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pre-scaled </a:t>
            </a: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trigger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5536" y="3023472"/>
            <a:ext cx="5818187" cy="865188"/>
            <a:chOff x="684213" y="3429000"/>
            <a:chExt cx="5818187" cy="865188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4213" y="3717925"/>
              <a:ext cx="5767387" cy="54927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000000"/>
              </a:outerShdw>
            </a:effectLst>
          </p:spPr>
        </p:pic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052638" y="4005263"/>
              <a:ext cx="647700" cy="288925"/>
            </a:xfrm>
            <a:prstGeom prst="ellipse">
              <a:avLst/>
            </a:prstGeom>
            <a:noFill/>
            <a:ln w="25400">
              <a:solidFill>
                <a:srgbClr val="FF0066"/>
              </a:solidFill>
              <a:round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973388" y="3429000"/>
              <a:ext cx="7334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trigger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852863" y="3429000"/>
              <a:ext cx="12525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spectrometer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5364163" y="3429000"/>
              <a:ext cx="11382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calorimeter</a:t>
              </a: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286500" y="3251536"/>
            <a:ext cx="21840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Normalization </a:t>
            </a:r>
            <a:r>
              <a:rPr lang="en-GB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GB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GB" baseline="-250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</a:t>
            </a:r>
            <a:r>
              <a:rPr lang="en-GB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with respect to</a:t>
            </a:r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GB" baseline="-250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baseline="-250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 </a:t>
            </a:r>
          </a:p>
        </p:txBody>
      </p: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197853" y="1268760"/>
            <a:ext cx="2519363" cy="792162"/>
            <a:chOff x="1202" y="1117"/>
            <a:chExt cx="1587" cy="499"/>
          </a:xfrm>
        </p:grpSpPr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1202" y="1117"/>
              <a:ext cx="1587" cy="4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18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7315989"/>
                </p:ext>
              </p:extLst>
            </p:nvPr>
          </p:nvGraphicFramePr>
          <p:xfrm>
            <a:off x="1286" y="1151"/>
            <a:ext cx="13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2" name="Equation" r:id="rId4" imgW="1333440" imgH="419040" progId="Equation.3">
                    <p:embed/>
                  </p:oleObj>
                </mc:Choice>
                <mc:Fallback>
                  <p:oleObj name="Equation" r:id="rId4" imgW="13334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" y="1151"/>
                          <a:ext cx="1373" cy="4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2973388" y="1341675"/>
            <a:ext cx="47284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  is the normalization factor &amp; contains ratios of</a:t>
            </a:r>
          </a:p>
          <a:p>
            <a:r>
              <a:rPr lang="en-GB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acceptances &amp; efficiencies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853" y="4221088"/>
            <a:ext cx="845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(Method </a:t>
            </a:r>
            <a:r>
              <a:rPr lang="en-GB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GB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Normalize </a:t>
            </a: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relative 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 </a:t>
            </a:r>
            <a:r>
              <a:rPr lang="en-GB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Radiative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Muon</a:t>
            </a: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Decays (RMD) - </a:t>
            </a:r>
            <a:r>
              <a:rPr lang="en-GB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count RMD events in </a:t>
            </a:r>
          </a:p>
          <a:p>
            <a:r>
              <a:rPr lang="de-CH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CH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the E</a:t>
            </a:r>
            <a:r>
              <a:rPr lang="de-CH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</a:t>
            </a:r>
            <a:r>
              <a:rPr lang="de-CH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-sideband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7255" y="2132856"/>
            <a:ext cx="8785225" cy="1872208"/>
          </a:xfrm>
          <a:prstGeom prst="round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197853" y="4149080"/>
            <a:ext cx="8334587" cy="718339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4621"/>
            <a:ext cx="13144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1763961" y="5085186"/>
            <a:ext cx="4032175" cy="792163"/>
            <a:chOff x="675" y="1117"/>
            <a:chExt cx="2686" cy="499"/>
          </a:xfrm>
          <a:effectLst>
            <a:glow rad="101600">
              <a:srgbClr val="92D050">
                <a:alpha val="60000"/>
              </a:srgbClr>
            </a:glow>
          </a:effectLst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675" y="1117"/>
              <a:ext cx="2686" cy="499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24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272275"/>
                </p:ext>
              </p:extLst>
            </p:nvPr>
          </p:nvGraphicFramePr>
          <p:xfrm>
            <a:off x="698" y="1117"/>
            <a:ext cx="2632" cy="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3" name="Equation" r:id="rId7" imgW="2476440" imgH="558720" progId="Equation.3">
                    <p:embed/>
                  </p:oleObj>
                </mc:Choice>
                <mc:Fallback>
                  <p:oleObj name="Equation" r:id="rId7" imgW="2476440" imgH="558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8" y="1117"/>
                          <a:ext cx="2632" cy="4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Oval 20"/>
          <p:cNvSpPr/>
          <p:nvPr/>
        </p:nvSpPr>
        <p:spPr>
          <a:xfrm>
            <a:off x="4067944" y="5481268"/>
            <a:ext cx="1728192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19"/>
          <a:stretch/>
        </p:blipFill>
        <p:spPr bwMode="auto">
          <a:xfrm>
            <a:off x="6444208" y="5122721"/>
            <a:ext cx="1589417" cy="333375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5" r="3964"/>
          <a:stretch/>
        </p:blipFill>
        <p:spPr bwMode="auto">
          <a:xfrm>
            <a:off x="6451206" y="5579941"/>
            <a:ext cx="1582420" cy="333375"/>
          </a:xfrm>
          <a:prstGeom prst="rect">
            <a:avLst/>
          </a:prstGeom>
          <a:noFill/>
          <a:ln>
            <a:noFill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3528" y="5229200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Combined</a:t>
            </a:r>
          </a:p>
          <a:p>
            <a:r>
              <a:rPr lang="en-GB" b="1" dirty="0" smtClean="0"/>
              <a:t>2009 + 2010</a:t>
            </a:r>
            <a:endParaRPr lang="en-GB" b="1" dirty="0"/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>
            <a:off x="4337992" y="6378137"/>
            <a:ext cx="1386136" cy="365125"/>
          </a:xfrm>
          <a:prstGeom prst="rect">
            <a:avLst/>
          </a:prstGeom>
          <a:ln/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i="1" strike="noStrike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SSP2012 Groningen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07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3615" y="4509120"/>
            <a:ext cx="263265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Very Highly </a:t>
            </a:r>
            <a:r>
              <a:rPr lang="en-GB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GB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uppressed! </a:t>
            </a:r>
          </a:p>
          <a:p>
            <a:r>
              <a:rPr lang="en-GB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-   </a:t>
            </a:r>
            <a:r>
              <a:rPr lang="en-GB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GB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redictions Far Beyond </a:t>
            </a:r>
          </a:p>
          <a:p>
            <a:r>
              <a:rPr lang="en-GB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Experimental  Reach</a:t>
            </a:r>
            <a:r>
              <a:rPr lang="en-GB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! </a:t>
            </a:r>
            <a:r>
              <a:rPr lang="en-GB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GB" sz="1600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GB" sz="16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</a:t>
            </a:r>
            <a:r>
              <a:rPr lang="en-GB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  </a:t>
            </a:r>
            <a:r>
              <a:rPr lang="en-GB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 </a:t>
            </a:r>
            <a:r>
              <a:rPr lang="en-GB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processes  are</a:t>
            </a:r>
          </a:p>
          <a:p>
            <a:r>
              <a:rPr lang="en-GB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GB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non-contaminating</a:t>
            </a:r>
            <a:r>
              <a:rPr lang="en-GB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  <a:p>
            <a:endParaRPr lang="en-GB" dirty="0"/>
          </a:p>
        </p:txBody>
      </p:sp>
      <p:sp>
        <p:nvSpPr>
          <p:cNvPr id="93" name="Oval 92"/>
          <p:cNvSpPr/>
          <p:nvPr/>
        </p:nvSpPr>
        <p:spPr>
          <a:xfrm>
            <a:off x="683568" y="5373216"/>
            <a:ext cx="2571900" cy="792088"/>
          </a:xfrm>
          <a:prstGeom prst="ellipse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ounded Rectangle 89"/>
          <p:cNvSpPr/>
          <p:nvPr/>
        </p:nvSpPr>
        <p:spPr>
          <a:xfrm>
            <a:off x="5148064" y="5949280"/>
            <a:ext cx="2952328" cy="58477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709" y="44624"/>
            <a:ext cx="8568952" cy="1008112"/>
          </a:xfrm>
        </p:spPr>
        <p:txBody>
          <a:bodyPr/>
          <a:lstStyle/>
          <a:p>
            <a:r>
              <a:rPr lang="de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 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Benchmark </a:t>
            </a:r>
            <a:r>
              <a:rPr lang="de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next Generation 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cLFV </a:t>
            </a:r>
            <a:b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Experiments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4</a:t>
            </a:fld>
            <a:endParaRPr lang="en-GB"/>
          </a:p>
        </p:txBody>
      </p:sp>
      <p:sp>
        <p:nvSpPr>
          <p:cNvPr id="11" name="Text Box 177"/>
          <p:cNvSpPr txBox="1">
            <a:spLocks noChangeArrowheads="1"/>
          </p:cNvSpPr>
          <p:nvPr/>
        </p:nvSpPr>
        <p:spPr bwMode="auto">
          <a:xfrm>
            <a:off x="4378925" y="4077072"/>
            <a:ext cx="338727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Theory:  </a:t>
            </a:r>
            <a:r>
              <a:rPr lang="en-GB" sz="2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B</a:t>
            </a:r>
            <a:r>
              <a:rPr lang="en-GB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e) </a:t>
            </a:r>
            <a:r>
              <a:rPr lang="en-US" sz="1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~ 200x </a:t>
            </a:r>
            <a:r>
              <a:rPr lang="en-US" sz="2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sym typeface="Symbol" pitchFamily="18" charset="2"/>
              </a:rPr>
              <a:t>B</a:t>
            </a:r>
            <a:r>
              <a:rPr lang="en-US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</a:t>
            </a:r>
            <a:r>
              <a:rPr lang="en-GB" sz="1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e)</a:t>
            </a:r>
          </a:p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    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</a:t>
            </a:r>
            <a:r>
              <a:rPr lang="en-GB" sz="2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B</a:t>
            </a:r>
            <a:r>
              <a:rPr lang="en-GB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e</a:t>
            </a:r>
            <a:r>
              <a:rPr lang="en-GB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</a:t>
            </a:r>
            <a:r>
              <a:rPr lang="en-GB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 </a:t>
            </a:r>
            <a:r>
              <a:rPr lang="en-US" sz="1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~ 150x </a:t>
            </a:r>
            <a:r>
              <a:rPr lang="en-US" sz="2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sym typeface="Symbol" pitchFamily="18" charset="2"/>
              </a:rPr>
              <a:t>B</a:t>
            </a:r>
            <a:r>
              <a:rPr lang="en-US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</a:t>
            </a:r>
            <a:r>
              <a:rPr lang="en-GB" sz="1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3e)</a:t>
            </a:r>
          </a:p>
          <a:p>
            <a:pPr>
              <a:defRPr/>
            </a:pPr>
            <a:endParaRPr lang="en-GB" sz="8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If Sensitivity </a:t>
            </a:r>
            <a:r>
              <a:rPr lang="en-US" sz="16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(MEG) O(10</a:t>
            </a:r>
            <a:r>
              <a:rPr lang="en-US" sz="1600" baseline="300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-13</a:t>
            </a: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</a:t>
            </a:r>
          </a:p>
          <a:p>
            <a:pPr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Then to be competitive with MEG </a:t>
            </a:r>
            <a:endParaRPr lang="en-US" sz="160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     Sensitivity(</a:t>
            </a:r>
            <a:r>
              <a:rPr lang="en-US" sz="16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3e or e) </a:t>
            </a:r>
            <a:endParaRPr lang="en-US" sz="1600" dirty="0" smtClean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16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SHOULD BE BETTER  </a:t>
            </a:r>
            <a:r>
              <a:rPr lang="en-US" sz="1600" dirty="0">
                <a:solidFill>
                  <a:srgbClr val="16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than 7</a:t>
            </a:r>
            <a:r>
              <a:rPr lang="en-US" sz="1600" dirty="0" smtClean="0">
                <a:solidFill>
                  <a:srgbClr val="16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olidFill>
                  <a:srgbClr val="16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10</a:t>
            </a:r>
            <a:r>
              <a:rPr lang="en-US" sz="1600" baseline="30000" dirty="0" smtClean="0">
                <a:solidFill>
                  <a:srgbClr val="16FF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-16</a:t>
            </a:r>
            <a:endParaRPr lang="en-US" sz="1600" dirty="0">
              <a:solidFill>
                <a:srgbClr val="16FF2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6199" y="4130496"/>
            <a:ext cx="8819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Radiative</a:t>
            </a:r>
          </a:p>
          <a:p>
            <a:r>
              <a:rPr lang="de-CH" sz="14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Coupling</a:t>
            </a:r>
          </a:p>
          <a:p>
            <a:r>
              <a:rPr lang="de-CH" sz="1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only </a:t>
            </a:r>
            <a:r>
              <a:rPr lang="el-GR" sz="1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</a:t>
            </a:r>
            <a:r>
              <a:rPr lang="de-CH" sz="1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&lt;1</a:t>
            </a:r>
            <a:endParaRPr lang="en-GB" sz="14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" name="Group 126"/>
          <p:cNvGrpSpPr>
            <a:grpSpLocks/>
          </p:cNvGrpSpPr>
          <p:nvPr/>
        </p:nvGrpSpPr>
        <p:grpSpPr bwMode="auto">
          <a:xfrm>
            <a:off x="519709" y="2924944"/>
            <a:ext cx="3168650" cy="1150937"/>
            <a:chOff x="1655" y="2115"/>
            <a:chExt cx="2041" cy="816"/>
          </a:xfrm>
        </p:grpSpPr>
        <p:sp>
          <p:nvSpPr>
            <p:cNvPr id="10" name="Rectangle 123"/>
            <p:cNvSpPr>
              <a:spLocks noChangeArrowheads="1"/>
            </p:cNvSpPr>
            <p:nvPr/>
          </p:nvSpPr>
          <p:spPr bwMode="auto">
            <a:xfrm>
              <a:off x="1655" y="2115"/>
              <a:ext cx="2041" cy="816"/>
            </a:xfrm>
            <a:prstGeom prst="rect">
              <a:avLst/>
            </a:prstGeom>
            <a:solidFill>
              <a:srgbClr val="C0E1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13" name="Object 1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4302838"/>
                </p:ext>
              </p:extLst>
            </p:nvPr>
          </p:nvGraphicFramePr>
          <p:xfrm>
            <a:off x="1928" y="2115"/>
            <a:ext cx="1588" cy="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6" name="Equation" r:id="rId3" imgW="1574640" imgH="736560" progId="Equation.3">
                    <p:embed/>
                  </p:oleObj>
                </mc:Choice>
                <mc:Fallback>
                  <p:oleObj name="Equation" r:id="rId3" imgW="1574640" imgH="736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8" y="2115"/>
                          <a:ext cx="1588" cy="744"/>
                        </a:xfrm>
                        <a:prstGeom prst="rect">
                          <a:avLst/>
                        </a:prstGeom>
                        <a:solidFill>
                          <a:srgbClr val="C0E1E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16"/>
          <p:cNvGrpSpPr>
            <a:grpSpLocks/>
          </p:cNvGrpSpPr>
          <p:nvPr/>
        </p:nvGrpSpPr>
        <p:grpSpPr bwMode="auto">
          <a:xfrm>
            <a:off x="747217" y="1340768"/>
            <a:ext cx="2508250" cy="1508125"/>
            <a:chOff x="431" y="799"/>
            <a:chExt cx="1580" cy="950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31" y="801"/>
              <a:ext cx="1542" cy="948"/>
            </a:xfrm>
            <a:prstGeom prst="rect">
              <a:avLst/>
            </a:prstGeom>
            <a:solidFill>
              <a:srgbClr val="C0E1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Arc 15"/>
            <p:cNvSpPr>
              <a:spLocks/>
            </p:cNvSpPr>
            <p:nvPr/>
          </p:nvSpPr>
          <p:spPr bwMode="auto">
            <a:xfrm>
              <a:off x="883" y="1169"/>
              <a:ext cx="602" cy="370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43197"/>
                <a:gd name="T1" fmla="*/ 21221 h 21600"/>
                <a:gd name="T2" fmla="*/ 43197 w 43197"/>
                <a:gd name="T3" fmla="*/ 21600 h 21600"/>
                <a:gd name="T4" fmla="*/ 21597 w 431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0"/>
                  </a:cubicBezTo>
                  <a:cubicBezTo>
                    <a:pt x="33526" y="0"/>
                    <a:pt x="43197" y="9670"/>
                    <a:pt x="43197" y="21600"/>
                  </a:cubicBezTo>
                </a:path>
                <a:path w="431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0"/>
                  </a:cubicBezTo>
                  <a:cubicBezTo>
                    <a:pt x="33526" y="0"/>
                    <a:pt x="43197" y="9670"/>
                    <a:pt x="43197" y="21600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wrap="none"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 rot="19573028" flipH="1">
              <a:off x="1135" y="969"/>
              <a:ext cx="525" cy="4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619" y="1497"/>
              <a:ext cx="76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46"/>
                </a:cxn>
                <a:cxn ang="0">
                  <a:pos x="0" y="91"/>
                </a:cxn>
                <a:cxn ang="0">
                  <a:pos x="0" y="0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469" y="1539"/>
              <a:ext cx="71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1184" y="1539"/>
              <a:ext cx="75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996" y="1497"/>
              <a:ext cx="75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46"/>
                </a:cxn>
                <a:cxn ang="0">
                  <a:pos x="0" y="91"/>
                </a:cxn>
                <a:cxn ang="0">
                  <a:pos x="0" y="0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1297" y="1497"/>
              <a:ext cx="75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46"/>
                </a:cxn>
                <a:cxn ang="0">
                  <a:pos x="0" y="91"/>
                </a:cxn>
                <a:cxn ang="0">
                  <a:pos x="0" y="0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1672" y="1497"/>
              <a:ext cx="77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" y="46"/>
                </a:cxn>
                <a:cxn ang="0">
                  <a:pos x="0" y="91"/>
                </a:cxn>
                <a:cxn ang="0">
                  <a:pos x="0" y="0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1146" y="1497"/>
              <a:ext cx="74" cy="8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V="1">
              <a:off x="1146" y="1497"/>
              <a:ext cx="74" cy="8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 Box 28"/>
            <p:cNvSpPr txBox="1">
              <a:spLocks noChangeArrowheads="1"/>
            </p:cNvSpPr>
            <p:nvPr/>
          </p:nvSpPr>
          <p:spPr bwMode="auto">
            <a:xfrm>
              <a:off x="1550" y="894"/>
              <a:ext cx="1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g</a:t>
              </a:r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845" y="1061"/>
              <a:ext cx="2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W</a:t>
              </a:r>
              <a:r>
                <a:rPr lang="en-US" sz="1600" baseline="30000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-</a:t>
              </a: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431" y="1503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  <a:r>
                <a:rPr lang="en-US" baseline="30000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-</a:t>
              </a:r>
            </a:p>
          </p:txBody>
        </p:sp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1784" y="1503"/>
              <a:ext cx="22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</a:t>
              </a:r>
              <a:r>
                <a:rPr lang="en-US" baseline="30000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-</a:t>
              </a:r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957" y="1495"/>
              <a:ext cx="2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baseline="-25000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1245" y="1495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baseline="-25000">
                  <a:solidFill>
                    <a:srgbClr val="3E3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</a:t>
              </a:r>
            </a:p>
          </p:txBody>
        </p:sp>
        <p:sp>
          <p:nvSpPr>
            <p:cNvPr id="33" name="Text Box 34"/>
            <p:cNvSpPr txBox="1">
              <a:spLocks noChangeArrowheads="1"/>
            </p:cNvSpPr>
            <p:nvPr/>
          </p:nvSpPr>
          <p:spPr bwMode="auto">
            <a:xfrm>
              <a:off x="741" y="799"/>
              <a:ext cx="6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GB" b="1" i="1">
                  <a:solidFill>
                    <a:srgbClr val="63CB9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</a:t>
              </a:r>
              <a:r>
                <a:rPr lang="en-GB" b="1">
                  <a:solidFill>
                    <a:srgbClr val="63CB9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-mixing</a:t>
              </a:r>
            </a:p>
          </p:txBody>
        </p:sp>
        <p:sp>
          <p:nvSpPr>
            <p:cNvPr id="34" name="Text Box 110"/>
            <p:cNvSpPr txBox="1">
              <a:spLocks noChangeArrowheads="1"/>
            </p:cNvSpPr>
            <p:nvPr/>
          </p:nvSpPr>
          <p:spPr bwMode="auto">
            <a:xfrm>
              <a:off x="788" y="1298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</a:t>
              </a:r>
            </a:p>
          </p:txBody>
        </p:sp>
        <p:sp>
          <p:nvSpPr>
            <p:cNvPr id="35" name="Text Box 111"/>
            <p:cNvSpPr txBox="1">
              <a:spLocks noChangeArrowheads="1"/>
            </p:cNvSpPr>
            <p:nvPr/>
          </p:nvSpPr>
          <p:spPr bwMode="auto">
            <a:xfrm>
              <a:off x="1378" y="1298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</a:t>
              </a:r>
            </a:p>
          </p:txBody>
        </p:sp>
        <p:sp>
          <p:nvSpPr>
            <p:cNvPr id="36" name="Text Box 112"/>
            <p:cNvSpPr txBox="1">
              <a:spLocks noChangeArrowheads="1"/>
            </p:cNvSpPr>
            <p:nvPr/>
          </p:nvSpPr>
          <p:spPr bwMode="auto">
            <a:xfrm>
              <a:off x="1105" y="935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</a:t>
              </a:r>
            </a:p>
          </p:txBody>
        </p:sp>
      </p:grpSp>
      <p:graphicFrame>
        <p:nvGraphicFramePr>
          <p:cNvPr id="60" name="Object 5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18264191"/>
              </p:ext>
            </p:extLst>
          </p:nvPr>
        </p:nvGraphicFramePr>
        <p:xfrm>
          <a:off x="5432425" y="2757488"/>
          <a:ext cx="22431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" name="Equation" r:id="rId5" imgW="1460160" imgH="253800" progId="Equation.3">
                  <p:embed/>
                </p:oleObj>
              </mc:Choice>
              <mc:Fallback>
                <p:oleObj name="Equation" r:id="rId5" imgW="1460160" imgH="253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2757488"/>
                        <a:ext cx="2243138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Line 136"/>
          <p:cNvSpPr>
            <a:spLocks noChangeShapeType="1"/>
          </p:cNvSpPr>
          <p:nvPr/>
        </p:nvSpPr>
        <p:spPr bwMode="auto">
          <a:xfrm>
            <a:off x="4139952" y="2053778"/>
            <a:ext cx="0" cy="42566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62" name="TextBox 61"/>
          <p:cNvSpPr txBox="1"/>
          <p:nvPr/>
        </p:nvSpPr>
        <p:spPr>
          <a:xfrm>
            <a:off x="323528" y="868650"/>
            <a:ext cx="336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Model (SM) Prediction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48403" y="909547"/>
            <a:ext cx="470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the Standard Model (BSM) Prediction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ctangle 131"/>
          <p:cNvSpPr>
            <a:spLocks noChangeArrowheads="1"/>
          </p:cNvSpPr>
          <p:nvPr/>
        </p:nvSpPr>
        <p:spPr bwMode="auto">
          <a:xfrm>
            <a:off x="4932041" y="2564904"/>
            <a:ext cx="3528392" cy="1561158"/>
          </a:xfrm>
          <a:prstGeom prst="rect">
            <a:avLst/>
          </a:prstGeom>
          <a:solidFill>
            <a:srgbClr val="C0E1E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GB" sz="1600" b="1" dirty="0">
              <a:solidFill>
                <a:schemeClr val="bg1"/>
              </a:solidFill>
              <a:sym typeface="Symbol" pitchFamily="18" charset="2"/>
            </a:endParaRPr>
          </a:p>
          <a:p>
            <a:pPr algn="ctr"/>
            <a:endParaRPr lang="de-CH" sz="1600" b="1" dirty="0" smtClean="0">
              <a:solidFill>
                <a:schemeClr val="bg1"/>
              </a:solidFill>
              <a:sym typeface="Symbol" pitchFamily="18" charset="2"/>
            </a:endParaRPr>
          </a:p>
          <a:p>
            <a:pPr algn="ctr"/>
            <a:endParaRPr lang="en-GB" sz="800" b="1" dirty="0" smtClean="0">
              <a:solidFill>
                <a:schemeClr val="bg1"/>
              </a:solidFill>
              <a:sym typeface="Symbol" pitchFamily="18" charset="2"/>
            </a:endParaRP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sym typeface="Symbol" pitchFamily="18" charset="2"/>
              </a:rPr>
              <a:t>SUSY/SUSY-GUT </a:t>
            </a:r>
            <a:endParaRPr lang="en-GB" sz="1600" b="1" dirty="0">
              <a:solidFill>
                <a:schemeClr val="bg1"/>
              </a:solidFill>
              <a:sym typeface="Symbol" pitchFamily="18" charset="2"/>
            </a:endParaRPr>
          </a:p>
          <a:p>
            <a:pPr algn="ctr"/>
            <a:r>
              <a:rPr lang="en-GB" sz="1600" b="1" dirty="0">
                <a:solidFill>
                  <a:schemeClr val="bg1"/>
                </a:solidFill>
                <a:sym typeface="Symbol" pitchFamily="18" charset="2"/>
              </a:rPr>
              <a:t>Model </a:t>
            </a:r>
            <a:r>
              <a:rPr lang="en-GB" sz="1600" b="1" dirty="0" smtClean="0">
                <a:solidFill>
                  <a:schemeClr val="bg1"/>
                </a:solidFill>
                <a:sym typeface="Symbol" pitchFamily="18" charset="2"/>
              </a:rPr>
              <a:t>Ranges</a:t>
            </a:r>
            <a:endParaRPr lang="en-GB" sz="1600" dirty="0">
              <a:solidFill>
                <a:schemeClr val="bg1"/>
              </a:solidFill>
              <a:sym typeface="Symbol" pitchFamily="18" charset="2"/>
            </a:endParaRPr>
          </a:p>
          <a:p>
            <a:pPr algn="ctr">
              <a:lnSpc>
                <a:spcPct val="80000"/>
              </a:lnSpc>
            </a:pPr>
            <a:r>
              <a:rPr lang="en-GB" sz="1600" i="1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GB" sz="1600" dirty="0">
                <a:solidFill>
                  <a:schemeClr val="bg1"/>
                </a:solidFill>
                <a:sym typeface="Symbol" pitchFamily="18" charset="2"/>
              </a:rPr>
              <a:t>≈ O(10</a:t>
            </a:r>
            <a:r>
              <a:rPr lang="en-GB" sz="1600" baseline="30000" dirty="0">
                <a:solidFill>
                  <a:schemeClr val="bg1"/>
                </a:solidFill>
                <a:sym typeface="Symbol" pitchFamily="18" charset="2"/>
              </a:rPr>
              <a:t>-11</a:t>
            </a:r>
            <a:r>
              <a:rPr lang="en-GB" sz="1600" dirty="0">
                <a:solidFill>
                  <a:schemeClr val="bg1"/>
                </a:solidFill>
                <a:sym typeface="Symbol" pitchFamily="18" charset="2"/>
              </a:rPr>
              <a:t> – 10</a:t>
            </a:r>
            <a:r>
              <a:rPr lang="en-GB" sz="1600" baseline="30000" dirty="0">
                <a:solidFill>
                  <a:schemeClr val="bg1"/>
                </a:solidFill>
                <a:sym typeface="Symbol" pitchFamily="18" charset="2"/>
              </a:rPr>
              <a:t>-15</a:t>
            </a:r>
            <a:r>
              <a:rPr lang="en-GB" sz="1600" dirty="0">
                <a:solidFill>
                  <a:schemeClr val="bg1"/>
                </a:solidFill>
                <a:sym typeface="Symbol" pitchFamily="18" charset="2"/>
              </a:rPr>
              <a:t>)</a:t>
            </a:r>
          </a:p>
        </p:txBody>
      </p:sp>
      <p:grpSp>
        <p:nvGrpSpPr>
          <p:cNvPr id="65" name="Group 117"/>
          <p:cNvGrpSpPr>
            <a:grpSpLocks/>
          </p:cNvGrpSpPr>
          <p:nvPr/>
        </p:nvGrpSpPr>
        <p:grpSpPr bwMode="auto">
          <a:xfrm>
            <a:off x="5448448" y="1268760"/>
            <a:ext cx="2447925" cy="1504950"/>
            <a:chOff x="3560" y="1207"/>
            <a:chExt cx="1542" cy="948"/>
          </a:xfrm>
        </p:grpSpPr>
        <p:grpSp>
          <p:nvGrpSpPr>
            <p:cNvPr id="66" name="Group 109"/>
            <p:cNvGrpSpPr>
              <a:grpSpLocks/>
            </p:cNvGrpSpPr>
            <p:nvPr/>
          </p:nvGrpSpPr>
          <p:grpSpPr bwMode="auto">
            <a:xfrm>
              <a:off x="3560" y="1207"/>
              <a:ext cx="1542" cy="948"/>
              <a:chOff x="3560" y="1207"/>
              <a:chExt cx="1542" cy="948"/>
            </a:xfrm>
          </p:grpSpPr>
          <p:sp>
            <p:nvSpPr>
              <p:cNvPr id="70" name="Rectangle 37"/>
              <p:cNvSpPr>
                <a:spLocks noChangeArrowheads="1"/>
              </p:cNvSpPr>
              <p:nvPr/>
            </p:nvSpPr>
            <p:spPr bwMode="auto">
              <a:xfrm>
                <a:off x="3560" y="1248"/>
                <a:ext cx="1542" cy="907"/>
              </a:xfrm>
              <a:prstGeom prst="rect">
                <a:avLst/>
              </a:prstGeom>
              <a:solidFill>
                <a:srgbClr val="C0E1E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1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 rot="19573028" flipH="1">
                <a:off x="4405" y="1362"/>
                <a:ext cx="509" cy="36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04"/>
                  <a:gd name="T40" fmla="*/ 0 h 192"/>
                  <a:gd name="T41" fmla="*/ 2304 w 2304"/>
                  <a:gd name="T42" fmla="*/ 192 h 1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3742" y="1798"/>
                <a:ext cx="73" cy="78"/>
              </a:xfrm>
              <a:custGeom>
                <a:avLst/>
                <a:gdLst>
                  <a:gd name="T0" fmla="*/ 0 w 91"/>
                  <a:gd name="T1" fmla="*/ 0 h 91"/>
                  <a:gd name="T2" fmla="*/ 91 w 91"/>
                  <a:gd name="T3" fmla="*/ 46 h 91"/>
                  <a:gd name="T4" fmla="*/ 0 w 91"/>
                  <a:gd name="T5" fmla="*/ 91 h 91"/>
                  <a:gd name="T6" fmla="*/ 0 w 91"/>
                  <a:gd name="T7" fmla="*/ 0 h 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"/>
                  <a:gd name="T13" fmla="*/ 0 h 91"/>
                  <a:gd name="T14" fmla="*/ 91 w 91"/>
                  <a:gd name="T15" fmla="*/ 91 h 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" h="91">
                    <a:moveTo>
                      <a:pt x="0" y="0"/>
                    </a:moveTo>
                    <a:lnTo>
                      <a:pt x="91" y="46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Line 41"/>
              <p:cNvSpPr>
                <a:spLocks noChangeShapeType="1"/>
              </p:cNvSpPr>
              <p:nvPr/>
            </p:nvSpPr>
            <p:spPr bwMode="auto">
              <a:xfrm>
                <a:off x="3596" y="1837"/>
                <a:ext cx="401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Line 42"/>
              <p:cNvSpPr>
                <a:spLocks noChangeShapeType="1"/>
              </p:cNvSpPr>
              <p:nvPr/>
            </p:nvSpPr>
            <p:spPr bwMode="auto">
              <a:xfrm>
                <a:off x="4581" y="1837"/>
                <a:ext cx="439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252" y="1798"/>
                <a:ext cx="73" cy="78"/>
              </a:xfrm>
              <a:custGeom>
                <a:avLst/>
                <a:gdLst>
                  <a:gd name="T0" fmla="*/ 0 w 91"/>
                  <a:gd name="T1" fmla="*/ 0 h 91"/>
                  <a:gd name="T2" fmla="*/ 91 w 91"/>
                  <a:gd name="T3" fmla="*/ 46 h 91"/>
                  <a:gd name="T4" fmla="*/ 0 w 91"/>
                  <a:gd name="T5" fmla="*/ 91 h 91"/>
                  <a:gd name="T6" fmla="*/ 0 w 91"/>
                  <a:gd name="T7" fmla="*/ 0 h 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"/>
                  <a:gd name="T13" fmla="*/ 0 h 91"/>
                  <a:gd name="T14" fmla="*/ 91 w 91"/>
                  <a:gd name="T15" fmla="*/ 91 h 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" h="91">
                    <a:moveTo>
                      <a:pt x="0" y="0"/>
                    </a:moveTo>
                    <a:lnTo>
                      <a:pt x="91" y="46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764" y="1798"/>
                <a:ext cx="73" cy="78"/>
              </a:xfrm>
              <a:custGeom>
                <a:avLst/>
                <a:gdLst>
                  <a:gd name="T0" fmla="*/ 0 w 91"/>
                  <a:gd name="T1" fmla="*/ 0 h 91"/>
                  <a:gd name="T2" fmla="*/ 91 w 91"/>
                  <a:gd name="T3" fmla="*/ 46 h 91"/>
                  <a:gd name="T4" fmla="*/ 0 w 91"/>
                  <a:gd name="T5" fmla="*/ 91 h 91"/>
                  <a:gd name="T6" fmla="*/ 0 w 91"/>
                  <a:gd name="T7" fmla="*/ 0 h 9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"/>
                  <a:gd name="T13" fmla="*/ 0 h 91"/>
                  <a:gd name="T14" fmla="*/ 91 w 91"/>
                  <a:gd name="T15" fmla="*/ 91 h 9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" h="91">
                    <a:moveTo>
                      <a:pt x="0" y="0"/>
                    </a:moveTo>
                    <a:lnTo>
                      <a:pt x="91" y="46"/>
                    </a:lnTo>
                    <a:lnTo>
                      <a:pt x="0" y="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Text Box 45"/>
              <p:cNvSpPr txBox="1">
                <a:spLocks noChangeArrowheads="1"/>
              </p:cNvSpPr>
              <p:nvPr/>
            </p:nvSpPr>
            <p:spPr bwMode="auto">
              <a:xfrm>
                <a:off x="4800" y="1293"/>
                <a:ext cx="1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3E3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</a:rPr>
                  <a:t>g</a:t>
                </a:r>
              </a:p>
            </p:txBody>
          </p:sp>
          <p:sp>
            <p:nvSpPr>
              <p:cNvPr id="78" name="Text Box 46"/>
              <p:cNvSpPr txBox="1">
                <a:spLocks noChangeArrowheads="1"/>
              </p:cNvSpPr>
              <p:nvPr/>
            </p:nvSpPr>
            <p:spPr bwMode="auto">
              <a:xfrm>
                <a:off x="3560" y="1798"/>
                <a:ext cx="25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3E3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</a:rPr>
                  <a:t>m</a:t>
                </a:r>
                <a:r>
                  <a:rPr lang="en-US" baseline="30000">
                    <a:solidFill>
                      <a:srgbClr val="3E3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79" name="Text Box 47"/>
              <p:cNvSpPr txBox="1">
                <a:spLocks noChangeArrowheads="1"/>
              </p:cNvSpPr>
              <p:nvPr/>
            </p:nvSpPr>
            <p:spPr bwMode="auto">
              <a:xfrm>
                <a:off x="4873" y="1798"/>
                <a:ext cx="22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3E3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e</a:t>
                </a:r>
                <a:r>
                  <a:rPr lang="en-US" baseline="30000">
                    <a:solidFill>
                      <a:srgbClr val="3E3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-</a:t>
                </a:r>
              </a:p>
            </p:txBody>
          </p:sp>
          <p:sp>
            <p:nvSpPr>
              <p:cNvPr id="80" name="Line 48"/>
              <p:cNvSpPr>
                <a:spLocks noChangeShapeType="1"/>
              </p:cNvSpPr>
              <p:nvPr/>
            </p:nvSpPr>
            <p:spPr bwMode="auto">
              <a:xfrm>
                <a:off x="3998" y="1837"/>
                <a:ext cx="583" cy="0"/>
              </a:xfrm>
              <a:prstGeom prst="line">
                <a:avLst/>
              </a:prstGeom>
              <a:noFill/>
              <a:ln w="28575">
                <a:solidFill>
                  <a:srgbClr val="3E3D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graphicFrame>
            <p:nvGraphicFramePr>
              <p:cNvPr id="81" name="Object 80"/>
              <p:cNvGraphicFramePr>
                <a:graphicFrameLocks noChangeAspect="1"/>
              </p:cNvGraphicFramePr>
              <p:nvPr/>
            </p:nvGraphicFramePr>
            <p:xfrm>
              <a:off x="4216" y="1914"/>
              <a:ext cx="162" cy="1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18" name="Equation" r:id="rId7" imgW="203112" imgH="228501" progId="Equation.3">
                      <p:embed/>
                    </p:oleObj>
                  </mc:Choice>
                  <mc:Fallback>
                    <p:oleObj name="Equation" r:id="rId7" imgW="203112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6" y="1914"/>
                            <a:ext cx="162" cy="195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28398" dir="3806097" algn="ctr" rotWithShape="0">
                                    <a:schemeClr val="bg1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2" name="Object 81"/>
              <p:cNvGraphicFramePr>
                <a:graphicFrameLocks noChangeAspect="1"/>
              </p:cNvGraphicFramePr>
              <p:nvPr/>
            </p:nvGraphicFramePr>
            <p:xfrm>
              <a:off x="3924" y="1448"/>
              <a:ext cx="123" cy="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19" name="Equation" r:id="rId9" imgW="152268" imgH="203024" progId="Equation.3">
                      <p:embed/>
                    </p:oleObj>
                  </mc:Choice>
                  <mc:Fallback>
                    <p:oleObj name="Equation" r:id="rId9" imgW="152268" imgH="20302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24" y="1448"/>
                            <a:ext cx="123" cy="173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28398" dir="6993903" algn="ctr" rotWithShape="0">
                                    <a:schemeClr val="bg1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3" name="Object 82"/>
              <p:cNvGraphicFramePr>
                <a:graphicFrameLocks noChangeAspect="1"/>
              </p:cNvGraphicFramePr>
              <p:nvPr/>
            </p:nvGraphicFramePr>
            <p:xfrm>
              <a:off x="4581" y="1565"/>
              <a:ext cx="113" cy="1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20" name="Equation" r:id="rId11" imgW="139579" imgH="177646" progId="Equation.3">
                      <p:embed/>
                    </p:oleObj>
                  </mc:Choice>
                  <mc:Fallback>
                    <p:oleObj name="Equation" r:id="rId11" imgW="139579" imgH="17764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81" y="1565"/>
                            <a:ext cx="113" cy="151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28398" dir="3806097" algn="ctr" rotWithShape="0">
                                    <a:schemeClr val="bg1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4" name="Line 52"/>
              <p:cNvSpPr>
                <a:spLocks noChangeShapeType="1"/>
              </p:cNvSpPr>
              <p:nvPr/>
            </p:nvSpPr>
            <p:spPr bwMode="auto">
              <a:xfrm>
                <a:off x="4253" y="1448"/>
                <a:ext cx="73" cy="7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53"/>
              <p:cNvSpPr>
                <a:spLocks noChangeShapeType="1"/>
              </p:cNvSpPr>
              <p:nvPr/>
            </p:nvSpPr>
            <p:spPr bwMode="auto">
              <a:xfrm flipV="1">
                <a:off x="4253" y="1448"/>
                <a:ext cx="73" cy="7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Arc 54"/>
              <p:cNvSpPr>
                <a:spLocks/>
              </p:cNvSpPr>
              <p:nvPr/>
            </p:nvSpPr>
            <p:spPr bwMode="auto">
              <a:xfrm>
                <a:off x="3998" y="1487"/>
                <a:ext cx="584" cy="351"/>
              </a:xfrm>
              <a:custGeom>
                <a:avLst/>
                <a:gdLst>
                  <a:gd name="T0" fmla="*/ 0 w 43197"/>
                  <a:gd name="T1" fmla="*/ 403 h 21600"/>
                  <a:gd name="T2" fmla="*/ 726 w 43197"/>
                  <a:gd name="T3" fmla="*/ 410 h 21600"/>
                  <a:gd name="T4" fmla="*/ 363 w 43197"/>
                  <a:gd name="T5" fmla="*/ 410 h 21600"/>
                  <a:gd name="T6" fmla="*/ 0 60000 65536"/>
                  <a:gd name="T7" fmla="*/ 0 60000 65536"/>
                  <a:gd name="T8" fmla="*/ 0 60000 65536"/>
                  <a:gd name="T9" fmla="*/ 0 w 43197"/>
                  <a:gd name="T10" fmla="*/ 0 h 21600"/>
                  <a:gd name="T11" fmla="*/ 43197 w 4319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7" h="21600" fill="none" extrusionOk="0">
                    <a:moveTo>
                      <a:pt x="0" y="21221"/>
                    </a:moveTo>
                    <a:cubicBezTo>
                      <a:pt x="207" y="9441"/>
                      <a:pt x="9815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21"/>
                    </a:moveTo>
                    <a:cubicBezTo>
                      <a:pt x="207" y="9441"/>
                      <a:pt x="9815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Text Box 58"/>
              <p:cNvSpPr txBox="1">
                <a:spLocks noChangeArrowheads="1"/>
              </p:cNvSpPr>
              <p:nvPr/>
            </p:nvSpPr>
            <p:spPr bwMode="auto">
              <a:xfrm>
                <a:off x="3605" y="1207"/>
                <a:ext cx="110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63CB97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slepton-mixing</a:t>
                </a:r>
              </a:p>
            </p:txBody>
          </p:sp>
        </p:grpSp>
        <p:sp>
          <p:nvSpPr>
            <p:cNvPr id="67" name="Text Box 113"/>
            <p:cNvSpPr txBox="1">
              <a:spLocks noChangeArrowheads="1"/>
            </p:cNvSpPr>
            <p:nvPr/>
          </p:nvSpPr>
          <p:spPr bwMode="auto">
            <a:xfrm>
              <a:off x="4371" y="1344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</a:t>
              </a:r>
            </a:p>
          </p:txBody>
        </p:sp>
        <p:sp>
          <p:nvSpPr>
            <p:cNvPr id="68" name="Text Box 114"/>
            <p:cNvSpPr txBox="1">
              <a:spLocks noChangeArrowheads="1"/>
            </p:cNvSpPr>
            <p:nvPr/>
          </p:nvSpPr>
          <p:spPr bwMode="auto">
            <a:xfrm>
              <a:off x="3918" y="1614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</a:t>
              </a:r>
            </a:p>
          </p:txBody>
        </p:sp>
        <p:sp>
          <p:nvSpPr>
            <p:cNvPr id="69" name="Text Box 115"/>
            <p:cNvSpPr txBox="1">
              <a:spLocks noChangeArrowheads="1"/>
            </p:cNvSpPr>
            <p:nvPr/>
          </p:nvSpPr>
          <p:spPr bwMode="auto">
            <a:xfrm>
              <a:off x="4468" y="1614"/>
              <a:ext cx="18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·</a:t>
              </a:r>
            </a:p>
          </p:txBody>
        </p:sp>
      </p:grpSp>
      <p:graphicFrame>
        <p:nvGraphicFramePr>
          <p:cNvPr id="7" name="Objec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15195227"/>
              </p:ext>
            </p:extLst>
          </p:nvPr>
        </p:nvGraphicFramePr>
        <p:xfrm>
          <a:off x="5097463" y="2840484"/>
          <a:ext cx="321786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" name="Equation" r:id="rId13" imgW="2095200" imgH="291960" progId="Equation.3">
                  <p:embed/>
                </p:oleObj>
              </mc:Choice>
              <mc:Fallback>
                <p:oleObj name="Equation" r:id="rId13" imgW="2095200" imgH="291960" progId="Equation.3">
                  <p:embed/>
                  <p:pic>
                    <p:nvPicPr>
                      <p:cNvPr id="0" name="Object 5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463" y="2840484"/>
                        <a:ext cx="321786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5225654" y="5949280"/>
            <a:ext cx="2851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</a:t>
            </a:r>
            <a:r>
              <a:rPr lang="en-GB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 3"/>
              </a:rPr>
              <a:t></a:t>
            </a:r>
            <a:r>
              <a:rPr lang="en-GB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e</a:t>
            </a:r>
            <a:r>
              <a:rPr lang="en-GB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GB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Signal </a:t>
            </a:r>
            <a:r>
              <a:rPr lang="en-GB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is Clear Evidence</a:t>
            </a:r>
          </a:p>
          <a:p>
            <a:r>
              <a:rPr lang="en-GB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     for “New Physics”  </a:t>
            </a:r>
          </a:p>
        </p:txBody>
      </p:sp>
      <p:pic>
        <p:nvPicPr>
          <p:cNvPr id="1100" name="Picture 7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9" y="1052067"/>
            <a:ext cx="1736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6768752" cy="720080"/>
          </a:xfrm>
        </p:spPr>
        <p:txBody>
          <a:bodyPr vert="horz" anchor="t">
            <a:noAutofit/>
          </a:bodyPr>
          <a:lstStyle/>
          <a:p>
            <a:r>
              <a:rPr lang="en-GB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cLFV</a:t>
            </a: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-Experimental Chronology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87624" y="6448251"/>
            <a:ext cx="1512168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5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7042">
            <a:off x="6918544" y="943570"/>
            <a:ext cx="1963168" cy="15567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7196">
            <a:off x="6929252" y="223287"/>
            <a:ext cx="1975000" cy="1319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85201">
            <a:off x="1170932" y="215845"/>
            <a:ext cx="1453428" cy="27809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Box 16"/>
          <p:cNvSpPr txBox="1"/>
          <p:nvPr/>
        </p:nvSpPr>
        <p:spPr>
          <a:xfrm>
            <a:off x="6015476" y="548680"/>
            <a:ext cx="10768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BaBar</a:t>
            </a:r>
            <a:endParaRPr lang="en-GB" sz="1600" dirty="0" smtClean="0"/>
          </a:p>
          <a:p>
            <a:r>
              <a:rPr lang="en-GB" sz="1600" dirty="0"/>
              <a:t> </a:t>
            </a:r>
            <a:r>
              <a:rPr lang="en-GB" sz="1600" dirty="0" smtClean="0"/>
              <a:t>(SLAC)</a:t>
            </a:r>
          </a:p>
          <a:p>
            <a:r>
              <a:rPr lang="el-GR" sz="1600" dirty="0" smtClean="0">
                <a:solidFill>
                  <a:srgbClr val="F273AF"/>
                </a:solidFill>
              </a:rPr>
              <a:t>τ</a:t>
            </a:r>
            <a:r>
              <a:rPr lang="de-CH" sz="1600" dirty="0" smtClean="0">
                <a:solidFill>
                  <a:srgbClr val="F273AF"/>
                </a:solidFill>
              </a:rPr>
              <a:t> </a:t>
            </a:r>
            <a:r>
              <a:rPr lang="en-GB" sz="1600" dirty="0" smtClean="0">
                <a:solidFill>
                  <a:srgbClr val="F273AF"/>
                </a:solidFill>
              </a:rPr>
              <a:t>→ </a:t>
            </a:r>
            <a:r>
              <a:rPr lang="en-GB" sz="1600" dirty="0" err="1" smtClean="0">
                <a:solidFill>
                  <a:srgbClr val="F273AF"/>
                </a:solidFill>
              </a:rPr>
              <a:t>μγ</a:t>
            </a:r>
            <a:endParaRPr lang="en-GB" sz="1600" dirty="0" smtClean="0">
              <a:solidFill>
                <a:srgbClr val="F273AF"/>
              </a:solidFill>
            </a:endParaRPr>
          </a:p>
          <a:p>
            <a:r>
              <a:rPr lang="en-GB" sz="1600" dirty="0" smtClean="0">
                <a:solidFill>
                  <a:srgbClr val="F273AF"/>
                </a:solidFill>
              </a:rPr>
              <a:t>&lt; 4.4⋅ 10</a:t>
            </a:r>
            <a:r>
              <a:rPr lang="en-GB" sz="1600" baseline="30000" dirty="0" smtClean="0">
                <a:solidFill>
                  <a:srgbClr val="F273AF"/>
                </a:solidFill>
              </a:rPr>
              <a:t>-8</a:t>
            </a:r>
            <a:endParaRPr lang="en-GB" sz="1600" dirty="0">
              <a:solidFill>
                <a:srgbClr val="F273A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20688"/>
            <a:ext cx="2019300" cy="1346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/>
          <p:cNvSpPr txBox="1"/>
          <p:nvPr/>
        </p:nvSpPr>
        <p:spPr>
          <a:xfrm>
            <a:off x="3203848" y="692696"/>
            <a:ext cx="18655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Belle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(KEKB)</a:t>
            </a:r>
          </a:p>
          <a:p>
            <a:r>
              <a:rPr lang="el-G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τ</a:t>
            </a:r>
            <a:r>
              <a:rPr lang="de-CH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→ 3μ (3e)</a:t>
            </a:r>
          </a:p>
          <a:p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&lt; 2.1⋅10</a:t>
            </a:r>
            <a:r>
              <a:rPr lang="en-GB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-8</a:t>
            </a: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600">
                <a:solidFill>
                  <a:schemeClr val="accent2">
                    <a:lumMod val="60000"/>
                    <a:lumOff val="40000"/>
                  </a:schemeClr>
                </a:solidFill>
              </a:rPr>
              <a:t>(2.7⋅10</a:t>
            </a:r>
            <a:r>
              <a:rPr lang="en-GB" sz="1600" baseline="30000">
                <a:solidFill>
                  <a:schemeClr val="accent2">
                    <a:lumMod val="60000"/>
                    <a:lumOff val="40000"/>
                  </a:schemeClr>
                </a:solidFill>
              </a:rPr>
              <a:t>-8</a:t>
            </a:r>
            <a:r>
              <a:rPr lang="en-GB" sz="160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6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lang="en-GB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GB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21546" r="14272"/>
          <a:stretch/>
        </p:blipFill>
        <p:spPr>
          <a:xfrm>
            <a:off x="2123728" y="5589240"/>
            <a:ext cx="2592288" cy="917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6" name="TextBox 35"/>
          <p:cNvSpPr txBox="1"/>
          <p:nvPr/>
        </p:nvSpPr>
        <p:spPr>
          <a:xfrm>
            <a:off x="107504" y="2852936"/>
            <a:ext cx="16430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MEG (PSI)</a:t>
            </a:r>
          </a:p>
          <a:p>
            <a:r>
              <a:rPr lang="de-CH" sz="1600" dirty="0">
                <a:solidFill>
                  <a:srgbClr val="F273AF"/>
                </a:solidFill>
              </a:rPr>
              <a:t>𝜇</a:t>
            </a:r>
            <a:r>
              <a:rPr lang="de-CH" sz="1600" dirty="0" smtClean="0">
                <a:solidFill>
                  <a:srgbClr val="F273AF"/>
                </a:solidFill>
              </a:rPr>
              <a:t> </a:t>
            </a:r>
            <a:r>
              <a:rPr lang="en-GB" sz="1600" dirty="0" smtClean="0">
                <a:solidFill>
                  <a:srgbClr val="F273AF"/>
                </a:solidFill>
              </a:rPr>
              <a:t>→ </a:t>
            </a:r>
            <a:r>
              <a:rPr lang="en-GB" sz="1600" dirty="0" err="1">
                <a:solidFill>
                  <a:srgbClr val="F273AF"/>
                </a:solidFill>
              </a:rPr>
              <a:t>e</a:t>
            </a:r>
            <a:r>
              <a:rPr lang="en-GB" sz="1600" dirty="0" err="1" smtClean="0">
                <a:solidFill>
                  <a:srgbClr val="F273AF"/>
                </a:solidFill>
              </a:rPr>
              <a:t>γ</a:t>
            </a:r>
            <a:endParaRPr lang="en-GB" sz="1600" dirty="0" smtClean="0">
              <a:solidFill>
                <a:srgbClr val="F273AF"/>
              </a:solidFill>
            </a:endParaRPr>
          </a:p>
          <a:p>
            <a:r>
              <a:rPr lang="en-GB" sz="1600" dirty="0" smtClean="0">
                <a:solidFill>
                  <a:srgbClr val="F273AF"/>
                </a:solidFill>
              </a:rPr>
              <a:t>&lt; 2.4⋅ 10</a:t>
            </a:r>
            <a:r>
              <a:rPr lang="en-GB" sz="1600" baseline="30000" dirty="0" smtClean="0">
                <a:solidFill>
                  <a:srgbClr val="F273AF"/>
                </a:solidFill>
              </a:rPr>
              <a:t>-12</a:t>
            </a:r>
          </a:p>
          <a:p>
            <a:r>
              <a:rPr lang="en-GB" sz="1600" dirty="0" smtClean="0"/>
              <a:t>SINDRUM (PSI)</a:t>
            </a:r>
          </a:p>
          <a:p>
            <a:r>
              <a:rPr lang="de-CH" sz="1600" dirty="0">
                <a:solidFill>
                  <a:srgbClr val="F273AF"/>
                </a:solidFill>
              </a:rPr>
              <a:t>𝜇 </a:t>
            </a:r>
            <a:r>
              <a:rPr lang="en-GB" sz="1600" dirty="0">
                <a:solidFill>
                  <a:srgbClr val="F273AF"/>
                </a:solidFill>
              </a:rPr>
              <a:t>→ </a:t>
            </a:r>
            <a:r>
              <a:rPr lang="en-GB" sz="1600" dirty="0" smtClean="0">
                <a:solidFill>
                  <a:srgbClr val="F273AF"/>
                </a:solidFill>
              </a:rPr>
              <a:t>3e</a:t>
            </a:r>
            <a:endParaRPr lang="en-GB" sz="1600" dirty="0">
              <a:solidFill>
                <a:srgbClr val="F273AF"/>
              </a:solidFill>
            </a:endParaRPr>
          </a:p>
          <a:p>
            <a:r>
              <a:rPr lang="en-GB" sz="1600" dirty="0">
                <a:solidFill>
                  <a:srgbClr val="F273AF"/>
                </a:solidFill>
              </a:rPr>
              <a:t>&lt; </a:t>
            </a:r>
            <a:r>
              <a:rPr lang="en-GB" sz="1600" dirty="0" smtClean="0">
                <a:solidFill>
                  <a:srgbClr val="F273AF"/>
                </a:solidFill>
              </a:rPr>
              <a:t>1.0⋅ </a:t>
            </a:r>
            <a:r>
              <a:rPr lang="en-GB" sz="1600" dirty="0">
                <a:solidFill>
                  <a:srgbClr val="F273AF"/>
                </a:solidFill>
              </a:rPr>
              <a:t>10</a:t>
            </a:r>
            <a:r>
              <a:rPr lang="en-GB" sz="1600" baseline="30000" dirty="0">
                <a:solidFill>
                  <a:srgbClr val="F273AF"/>
                </a:solidFill>
              </a:rPr>
              <a:t>-12</a:t>
            </a:r>
            <a:endParaRPr lang="en-GB" sz="1600" dirty="0">
              <a:solidFill>
                <a:srgbClr val="F273AF"/>
              </a:solidFill>
            </a:endParaRPr>
          </a:p>
          <a:p>
            <a:r>
              <a:rPr lang="de-CH" sz="1600" dirty="0" smtClean="0">
                <a:solidFill>
                  <a:srgbClr val="FFFFFF"/>
                </a:solidFill>
              </a:rPr>
              <a:t>SINDRUM II (PSI)</a:t>
            </a:r>
          </a:p>
          <a:p>
            <a:r>
              <a:rPr lang="de-CH" sz="1600" dirty="0" smtClean="0">
                <a:solidFill>
                  <a:srgbClr val="F273AF"/>
                </a:solidFill>
              </a:rPr>
              <a:t>𝜇 Au</a:t>
            </a:r>
            <a:r>
              <a:rPr lang="en-GB" sz="1600" dirty="0" smtClean="0">
                <a:solidFill>
                  <a:srgbClr val="F273AF"/>
                </a:solidFill>
              </a:rPr>
              <a:t>→ </a:t>
            </a:r>
            <a:r>
              <a:rPr lang="en-GB" sz="1600" dirty="0" err="1" smtClean="0">
                <a:solidFill>
                  <a:srgbClr val="F273AF"/>
                </a:solidFill>
              </a:rPr>
              <a:t>eAu</a:t>
            </a:r>
            <a:endParaRPr lang="en-GB" sz="1600" dirty="0">
              <a:solidFill>
                <a:srgbClr val="F273AF"/>
              </a:solidFill>
            </a:endParaRPr>
          </a:p>
          <a:p>
            <a:r>
              <a:rPr lang="en-GB" sz="1600" dirty="0">
                <a:solidFill>
                  <a:srgbClr val="F273AF"/>
                </a:solidFill>
              </a:rPr>
              <a:t>&lt; 7</a:t>
            </a:r>
            <a:r>
              <a:rPr lang="en-GB" sz="1600" dirty="0" smtClean="0">
                <a:solidFill>
                  <a:srgbClr val="F273AF"/>
                </a:solidFill>
              </a:rPr>
              <a:t>⋅ </a:t>
            </a:r>
            <a:r>
              <a:rPr lang="en-GB" sz="1600" dirty="0">
                <a:solidFill>
                  <a:srgbClr val="F273AF"/>
                </a:solidFill>
              </a:rPr>
              <a:t>10</a:t>
            </a:r>
            <a:r>
              <a:rPr lang="en-GB" sz="1600" baseline="30000" dirty="0">
                <a:solidFill>
                  <a:srgbClr val="F273AF"/>
                </a:solidFill>
              </a:rPr>
              <a:t>-</a:t>
            </a:r>
            <a:r>
              <a:rPr lang="en-GB" sz="1600" baseline="30000" dirty="0" smtClean="0">
                <a:solidFill>
                  <a:srgbClr val="F273AF"/>
                </a:solidFill>
              </a:rPr>
              <a:t>13</a:t>
            </a:r>
            <a:endParaRPr lang="en-GB" sz="1600" dirty="0">
              <a:solidFill>
                <a:srgbClr val="F273A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96727">
            <a:off x="6844086" y="3367663"/>
            <a:ext cx="1956859" cy="15712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6054">
            <a:off x="6974968" y="2855625"/>
            <a:ext cx="1875764" cy="131261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956376" y="4869160"/>
            <a:ext cx="10951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MEGA</a:t>
            </a:r>
          </a:p>
          <a:p>
            <a:r>
              <a:rPr lang="en-GB" sz="1600" dirty="0" smtClean="0"/>
              <a:t>( LAMPF)</a:t>
            </a:r>
          </a:p>
          <a:p>
            <a:r>
              <a:rPr lang="de-CH" sz="1600" dirty="0" smtClean="0">
                <a:solidFill>
                  <a:srgbClr val="F273AF"/>
                </a:solidFill>
              </a:rPr>
              <a:t>μ </a:t>
            </a:r>
            <a:r>
              <a:rPr lang="en-GB" sz="1600" dirty="0" smtClean="0">
                <a:solidFill>
                  <a:srgbClr val="F273AF"/>
                </a:solidFill>
              </a:rPr>
              <a:t>→ </a:t>
            </a:r>
            <a:r>
              <a:rPr lang="en-GB" sz="1600" dirty="0" err="1">
                <a:solidFill>
                  <a:srgbClr val="F273AF"/>
                </a:solidFill>
              </a:rPr>
              <a:t>e</a:t>
            </a:r>
            <a:r>
              <a:rPr lang="en-GB" sz="1600" dirty="0" err="1" smtClean="0">
                <a:solidFill>
                  <a:srgbClr val="F273AF"/>
                </a:solidFill>
              </a:rPr>
              <a:t>γ</a:t>
            </a:r>
            <a:endParaRPr lang="en-GB" sz="1600" dirty="0" smtClean="0">
              <a:solidFill>
                <a:srgbClr val="F273AF"/>
              </a:solidFill>
            </a:endParaRPr>
          </a:p>
          <a:p>
            <a:r>
              <a:rPr lang="en-GB" sz="1600" dirty="0" smtClean="0">
                <a:solidFill>
                  <a:srgbClr val="F273AF"/>
                </a:solidFill>
              </a:rPr>
              <a:t>&lt; 1.2 ⋅10</a:t>
            </a:r>
            <a:r>
              <a:rPr lang="en-GB" sz="1600" baseline="30000" dirty="0" smtClean="0">
                <a:solidFill>
                  <a:srgbClr val="F273AF"/>
                </a:solidFill>
              </a:rPr>
              <a:t>-11</a:t>
            </a:r>
            <a:endParaRPr lang="en-GB" sz="1600" dirty="0">
              <a:solidFill>
                <a:srgbClr val="F273AF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555776" y="2276872"/>
            <a:ext cx="4341579" cy="3205865"/>
            <a:chOff x="2339752" y="2204864"/>
            <a:chExt cx="4557603" cy="3421889"/>
          </a:xfrm>
        </p:grpSpPr>
        <p:grpSp>
          <p:nvGrpSpPr>
            <p:cNvPr id="12" name="Group 11"/>
            <p:cNvGrpSpPr/>
            <p:nvPr/>
          </p:nvGrpSpPr>
          <p:grpSpPr>
            <a:xfrm>
              <a:off x="2339752" y="2204864"/>
              <a:ext cx="4557603" cy="3421889"/>
              <a:chOff x="899592" y="2132856"/>
              <a:chExt cx="4557603" cy="342188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9592" y="2132856"/>
                <a:ext cx="4557603" cy="342188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4" name="Isosceles Triangle 3"/>
              <p:cNvSpPr/>
              <p:nvPr/>
            </p:nvSpPr>
            <p:spPr>
              <a:xfrm>
                <a:off x="4716016" y="3789040"/>
                <a:ext cx="144016" cy="122312"/>
              </a:xfrm>
              <a:prstGeom prst="triangle">
                <a:avLst/>
              </a:prstGeom>
              <a:noFill/>
              <a:ln>
                <a:solidFill>
                  <a:srgbClr val="B0105C"/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>
                <a:bevelT/>
                <a:contourClr>
                  <a:schemeClr val="accent1">
                    <a:tint val="70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Diamond 7"/>
              <p:cNvSpPr/>
              <p:nvPr/>
            </p:nvSpPr>
            <p:spPr>
              <a:xfrm>
                <a:off x="4644008" y="3738736"/>
                <a:ext cx="144016" cy="122312"/>
              </a:xfrm>
              <a:prstGeom prst="diamond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>
                <a:bevelT/>
                <a:contourClr>
                  <a:schemeClr val="accent1">
                    <a:tint val="70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>
                <a:off x="4572000" y="4725144"/>
                <a:ext cx="144016" cy="122312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B0105C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>
                <a:bevelT/>
                <a:contourClr>
                  <a:schemeClr val="accent1">
                    <a:tint val="70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759232" y="4653136"/>
                <a:ext cx="100800" cy="1008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B0105C"/>
                </a:solidFill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>
                <a:bevelT/>
                <a:contourClr>
                  <a:schemeClr val="accent1">
                    <a:tint val="70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07904" y="4674840"/>
                <a:ext cx="144016" cy="122312"/>
              </a:xfrm>
              <a:prstGeom prst="ellipse">
                <a:avLst/>
              </a:prstGeom>
              <a:solidFill>
                <a:srgbClr val="660066"/>
              </a:solidFill>
              <a:ln>
                <a:solidFill>
                  <a:srgbClr val="B0105C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scene3d>
                <a:camera prst="orthographicFront" fov="0">
                  <a:rot lat="0" lon="0" rev="0"/>
                </a:camera>
                <a:lightRig rig="brightRoom" dir="tl">
                  <a:rot lat="0" lon="0" rev="8700000"/>
                </a:lightRig>
              </a:scene3d>
              <a:sp3d>
                <a:bevelT/>
                <a:contourClr>
                  <a:schemeClr val="accent1">
                    <a:tint val="70000"/>
                  </a:schemeClr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411760" y="2276872"/>
                <a:ext cx="2914317" cy="42707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r>
                  <a:rPr lang="en-US" sz="1000" i="1" dirty="0" smtClean="0">
                    <a:solidFill>
                      <a:schemeClr val="bg1"/>
                    </a:solidFill>
                  </a:rPr>
                  <a:t>Original:  Marciano, Mori &amp; </a:t>
                </a:r>
                <a:r>
                  <a:rPr lang="en-US" sz="1000" i="1" dirty="0" err="1" smtClean="0">
                    <a:solidFill>
                      <a:schemeClr val="bg1"/>
                    </a:solidFill>
                  </a:rPr>
                  <a:t>Roney</a:t>
                </a:r>
                <a:r>
                  <a:rPr lang="en-US" sz="1000" i="1" dirty="0" smtClean="0">
                    <a:solidFill>
                      <a:schemeClr val="bg1"/>
                    </a:solidFill>
                  </a:rPr>
                  <a:t>,</a:t>
                </a:r>
              </a:p>
              <a:p>
                <a:r>
                  <a:rPr lang="en-US" sz="1000" i="1" dirty="0" err="1" smtClean="0">
                    <a:solidFill>
                      <a:schemeClr val="bg1"/>
                    </a:solidFill>
                  </a:rPr>
                  <a:t>Annu</a:t>
                </a:r>
                <a:r>
                  <a:rPr lang="en-US" sz="1000" i="1" dirty="0" smtClean="0">
                    <a:solidFill>
                      <a:schemeClr val="bg1"/>
                    </a:solidFill>
                  </a:rPr>
                  <a:t>. Rev. </a:t>
                </a:r>
                <a:r>
                  <a:rPr lang="en-US" sz="1000" i="1" dirty="0" err="1" smtClean="0">
                    <a:solidFill>
                      <a:schemeClr val="bg1"/>
                    </a:solidFill>
                  </a:rPr>
                  <a:t>Nucl</a:t>
                </a:r>
                <a:r>
                  <a:rPr lang="en-US" sz="1000" i="1" dirty="0" smtClean="0">
                    <a:solidFill>
                      <a:schemeClr val="bg1"/>
                    </a:solidFill>
                  </a:rPr>
                  <a:t>. Part. Sci. 2008 58:315–41</a:t>
                </a:r>
                <a:endParaRPr lang="en-US" sz="10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252876" y="2819745"/>
              <a:ext cx="1244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𝜏-Channels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73616" y="3665208"/>
              <a:ext cx="1265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𝜇-Channels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H="1">
            <a:off x="5940152" y="3573016"/>
            <a:ext cx="1296144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228184" y="1124744"/>
            <a:ext cx="1080120" cy="2592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07704" y="2132856"/>
            <a:ext cx="4176464" cy="1800200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57828">
            <a:off x="1278591" y="4933499"/>
            <a:ext cx="1147056" cy="152940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13954">
            <a:off x="138761" y="5351598"/>
            <a:ext cx="1475656" cy="929689"/>
          </a:xfrm>
          <a:prstGeom prst="rect">
            <a:avLst/>
          </a:prstGeom>
        </p:spPr>
      </p:pic>
      <p:grpSp>
        <p:nvGrpSpPr>
          <p:cNvPr id="1164" name="Group 1163"/>
          <p:cNvGrpSpPr/>
          <p:nvPr/>
        </p:nvGrpSpPr>
        <p:grpSpPr>
          <a:xfrm>
            <a:off x="4211960" y="5445224"/>
            <a:ext cx="1296144" cy="936104"/>
            <a:chOff x="392113" y="1988840"/>
            <a:chExt cx="6196111" cy="3472160"/>
          </a:xfrm>
        </p:grpSpPr>
        <p:sp>
          <p:nvSpPr>
            <p:cNvPr id="1165" name="Rectangle 1016"/>
            <p:cNvSpPr>
              <a:spLocks noChangeArrowheads="1"/>
            </p:cNvSpPr>
            <p:nvPr/>
          </p:nvSpPr>
          <p:spPr bwMode="auto">
            <a:xfrm>
              <a:off x="392113" y="3489325"/>
              <a:ext cx="995362" cy="0"/>
            </a:xfrm>
            <a:prstGeom prst="rect">
              <a:avLst/>
            </a:prstGeom>
            <a:solidFill>
              <a:srgbClr val="1B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6" name="Freeform 1017"/>
            <p:cNvSpPr>
              <a:spLocks/>
            </p:cNvSpPr>
            <p:nvPr/>
          </p:nvSpPr>
          <p:spPr bwMode="auto">
            <a:xfrm>
              <a:off x="392113" y="4167188"/>
              <a:ext cx="2867025" cy="9525"/>
            </a:xfrm>
            <a:custGeom>
              <a:avLst/>
              <a:gdLst>
                <a:gd name="T0" fmla="*/ 279 w 279"/>
                <a:gd name="T1" fmla="*/ 1 h 1"/>
                <a:gd name="T2" fmla="*/ 279 w 279"/>
                <a:gd name="T3" fmla="*/ 0 h 1"/>
                <a:gd name="T4" fmla="*/ 0 w 279"/>
                <a:gd name="T5" fmla="*/ 0 h 1"/>
                <a:gd name="T6" fmla="*/ 0 w 279"/>
                <a:gd name="T7" fmla="*/ 1 h 1"/>
                <a:gd name="T8" fmla="*/ 279 w 279"/>
                <a:gd name="T9" fmla="*/ 1 h 1"/>
                <a:gd name="T10" fmla="*/ 279 w 279"/>
                <a:gd name="T11" fmla="*/ 1 h 1"/>
                <a:gd name="T12" fmla="*/ 279 w 279"/>
                <a:gd name="T13" fmla="*/ 1 h 1"/>
                <a:gd name="T14" fmla="*/ 279 w 279"/>
                <a:gd name="T15" fmla="*/ 0 h 1"/>
                <a:gd name="T16" fmla="*/ 279 w 279"/>
                <a:gd name="T17" fmla="*/ 0 h 1"/>
                <a:gd name="T18" fmla="*/ 279 w 279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1">
                  <a:moveTo>
                    <a:pt x="279" y="1"/>
                  </a:moveTo>
                  <a:lnTo>
                    <a:pt x="27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79" y="1"/>
                  </a:lnTo>
                  <a:lnTo>
                    <a:pt x="279" y="1"/>
                  </a:lnTo>
                  <a:lnTo>
                    <a:pt x="279" y="1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79" y="1"/>
                  </a:lnTo>
                </a:path>
              </a:pathLst>
            </a:custGeom>
            <a:solidFill>
              <a:srgbClr val="F4F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7" name="Rectangle 1023"/>
            <p:cNvSpPr>
              <a:spLocks noChangeArrowheads="1"/>
            </p:cNvSpPr>
            <p:nvPr/>
          </p:nvSpPr>
          <p:spPr bwMode="auto">
            <a:xfrm>
              <a:off x="392113" y="4413250"/>
              <a:ext cx="995362" cy="11112"/>
            </a:xfrm>
            <a:prstGeom prst="rect">
              <a:avLst/>
            </a:prstGeom>
            <a:solidFill>
              <a:srgbClr val="F4F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8" name="Freeform 1024"/>
            <p:cNvSpPr>
              <a:spLocks/>
            </p:cNvSpPr>
            <p:nvPr/>
          </p:nvSpPr>
          <p:spPr bwMode="auto">
            <a:xfrm>
              <a:off x="392113" y="4167188"/>
              <a:ext cx="2867025" cy="9525"/>
            </a:xfrm>
            <a:custGeom>
              <a:avLst/>
              <a:gdLst>
                <a:gd name="T0" fmla="*/ 279 w 279"/>
                <a:gd name="T1" fmla="*/ 1 h 1"/>
                <a:gd name="T2" fmla="*/ 279 w 279"/>
                <a:gd name="T3" fmla="*/ 0 h 1"/>
                <a:gd name="T4" fmla="*/ 0 w 279"/>
                <a:gd name="T5" fmla="*/ 0 h 1"/>
                <a:gd name="T6" fmla="*/ 0 w 279"/>
                <a:gd name="T7" fmla="*/ 1 h 1"/>
                <a:gd name="T8" fmla="*/ 279 w 279"/>
                <a:gd name="T9" fmla="*/ 1 h 1"/>
                <a:gd name="T10" fmla="*/ 279 w 279"/>
                <a:gd name="T11" fmla="*/ 1 h 1"/>
                <a:gd name="T12" fmla="*/ 279 w 279"/>
                <a:gd name="T13" fmla="*/ 1 h 1"/>
                <a:gd name="T14" fmla="*/ 279 w 279"/>
                <a:gd name="T15" fmla="*/ 0 h 1"/>
                <a:gd name="T16" fmla="*/ 279 w 279"/>
                <a:gd name="T17" fmla="*/ 0 h 1"/>
                <a:gd name="T18" fmla="*/ 279 w 279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1">
                  <a:moveTo>
                    <a:pt x="279" y="1"/>
                  </a:moveTo>
                  <a:lnTo>
                    <a:pt x="279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79" y="1"/>
                  </a:lnTo>
                  <a:lnTo>
                    <a:pt x="279" y="1"/>
                  </a:lnTo>
                  <a:lnTo>
                    <a:pt x="279" y="1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79" y="1"/>
                  </a:lnTo>
                </a:path>
              </a:pathLst>
            </a:custGeom>
            <a:solidFill>
              <a:srgbClr val="1B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69" name="Rectangle 1030"/>
            <p:cNvSpPr>
              <a:spLocks noChangeArrowheads="1"/>
            </p:cNvSpPr>
            <p:nvPr/>
          </p:nvSpPr>
          <p:spPr bwMode="auto">
            <a:xfrm>
              <a:off x="392113" y="4413250"/>
              <a:ext cx="995362" cy="11112"/>
            </a:xfrm>
            <a:prstGeom prst="rect">
              <a:avLst/>
            </a:prstGeom>
            <a:solidFill>
              <a:srgbClr val="1B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1170" name="Group 1169"/>
            <p:cNvGrpSpPr/>
            <p:nvPr/>
          </p:nvGrpSpPr>
          <p:grpSpPr>
            <a:xfrm>
              <a:off x="668437" y="1988840"/>
              <a:ext cx="5919787" cy="3472160"/>
              <a:chOff x="392113" y="1988840"/>
              <a:chExt cx="5919787" cy="3472160"/>
            </a:xfrm>
          </p:grpSpPr>
          <p:grpSp>
            <p:nvGrpSpPr>
              <p:cNvPr id="1171" name="Group 1012"/>
              <p:cNvGrpSpPr>
                <a:grpSpLocks/>
              </p:cNvGrpSpPr>
              <p:nvPr/>
            </p:nvGrpSpPr>
            <p:grpSpPr bwMode="auto">
              <a:xfrm>
                <a:off x="392113" y="2163763"/>
                <a:ext cx="5764212" cy="3297237"/>
                <a:chOff x="247" y="1363"/>
                <a:chExt cx="3631" cy="2077"/>
              </a:xfrm>
            </p:grpSpPr>
            <p:sp>
              <p:nvSpPr>
                <p:cNvPr id="2052" name="Line 812"/>
                <p:cNvSpPr>
                  <a:spLocks noChangeShapeType="1"/>
                </p:cNvSpPr>
                <p:nvPr/>
              </p:nvSpPr>
              <p:spPr bwMode="auto">
                <a:xfrm>
                  <a:off x="667" y="2314"/>
                  <a:ext cx="20" cy="20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3" name="Rectangle 813"/>
                <p:cNvSpPr>
                  <a:spLocks noChangeArrowheads="1"/>
                </p:cNvSpPr>
                <p:nvPr/>
              </p:nvSpPr>
              <p:spPr bwMode="auto">
                <a:xfrm>
                  <a:off x="661" y="2314"/>
                  <a:ext cx="1126" cy="20"/>
                </a:xfrm>
                <a:prstGeom prst="rect">
                  <a:avLst/>
                </a:prstGeom>
                <a:noFill/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4" name="Line 814"/>
                <p:cNvSpPr>
                  <a:spLocks noChangeShapeType="1"/>
                </p:cNvSpPr>
                <p:nvPr/>
              </p:nvSpPr>
              <p:spPr bwMode="auto">
                <a:xfrm>
                  <a:off x="1787" y="267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5" name="Line 815"/>
                <p:cNvSpPr>
                  <a:spLocks noChangeShapeType="1"/>
                </p:cNvSpPr>
                <p:nvPr/>
              </p:nvSpPr>
              <p:spPr bwMode="auto">
                <a:xfrm flipH="1">
                  <a:off x="1755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6" name="Line 816"/>
                <p:cNvSpPr>
                  <a:spLocks noChangeShapeType="1"/>
                </p:cNvSpPr>
                <p:nvPr/>
              </p:nvSpPr>
              <p:spPr bwMode="auto">
                <a:xfrm flipH="1">
                  <a:off x="1716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7" name="Line 817"/>
                <p:cNvSpPr>
                  <a:spLocks noChangeShapeType="1"/>
                </p:cNvSpPr>
                <p:nvPr/>
              </p:nvSpPr>
              <p:spPr bwMode="auto">
                <a:xfrm flipH="1">
                  <a:off x="1684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8" name="Line 818"/>
                <p:cNvSpPr>
                  <a:spLocks noChangeShapeType="1"/>
                </p:cNvSpPr>
                <p:nvPr/>
              </p:nvSpPr>
              <p:spPr bwMode="auto">
                <a:xfrm flipH="1">
                  <a:off x="1645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9" name="Line 819"/>
                <p:cNvSpPr>
                  <a:spLocks noChangeShapeType="1"/>
                </p:cNvSpPr>
                <p:nvPr/>
              </p:nvSpPr>
              <p:spPr bwMode="auto">
                <a:xfrm flipH="1">
                  <a:off x="1613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0" name="Line 820"/>
                <p:cNvSpPr>
                  <a:spLocks noChangeShapeType="1"/>
                </p:cNvSpPr>
                <p:nvPr/>
              </p:nvSpPr>
              <p:spPr bwMode="auto">
                <a:xfrm flipH="1">
                  <a:off x="1580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1" name="Line 821"/>
                <p:cNvSpPr>
                  <a:spLocks noChangeShapeType="1"/>
                </p:cNvSpPr>
                <p:nvPr/>
              </p:nvSpPr>
              <p:spPr bwMode="auto">
                <a:xfrm flipH="1">
                  <a:off x="1541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2" name="Line 822"/>
                <p:cNvSpPr>
                  <a:spLocks noChangeShapeType="1"/>
                </p:cNvSpPr>
                <p:nvPr/>
              </p:nvSpPr>
              <p:spPr bwMode="auto">
                <a:xfrm flipH="1">
                  <a:off x="1502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3" name="Line 823"/>
                <p:cNvSpPr>
                  <a:spLocks noChangeShapeType="1"/>
                </p:cNvSpPr>
                <p:nvPr/>
              </p:nvSpPr>
              <p:spPr bwMode="auto">
                <a:xfrm flipH="1">
                  <a:off x="1470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4" name="Line 824"/>
                <p:cNvSpPr>
                  <a:spLocks noChangeShapeType="1"/>
                </p:cNvSpPr>
                <p:nvPr/>
              </p:nvSpPr>
              <p:spPr bwMode="auto">
                <a:xfrm flipH="1">
                  <a:off x="1438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5" name="Line 825"/>
                <p:cNvSpPr>
                  <a:spLocks noChangeShapeType="1"/>
                </p:cNvSpPr>
                <p:nvPr/>
              </p:nvSpPr>
              <p:spPr bwMode="auto">
                <a:xfrm flipH="1">
                  <a:off x="1399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6" name="Line 826"/>
                <p:cNvSpPr>
                  <a:spLocks noChangeShapeType="1"/>
                </p:cNvSpPr>
                <p:nvPr/>
              </p:nvSpPr>
              <p:spPr bwMode="auto">
                <a:xfrm flipH="1">
                  <a:off x="1367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7" name="Line 827"/>
                <p:cNvSpPr>
                  <a:spLocks noChangeShapeType="1"/>
                </p:cNvSpPr>
                <p:nvPr/>
              </p:nvSpPr>
              <p:spPr bwMode="auto">
                <a:xfrm flipH="1">
                  <a:off x="1328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8" name="Line 828"/>
                <p:cNvSpPr>
                  <a:spLocks noChangeShapeType="1"/>
                </p:cNvSpPr>
                <p:nvPr/>
              </p:nvSpPr>
              <p:spPr bwMode="auto">
                <a:xfrm flipH="1">
                  <a:off x="1295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9" name="Line 829"/>
                <p:cNvSpPr>
                  <a:spLocks noChangeShapeType="1"/>
                </p:cNvSpPr>
                <p:nvPr/>
              </p:nvSpPr>
              <p:spPr bwMode="auto">
                <a:xfrm flipH="1">
                  <a:off x="1263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0" name="Line 830"/>
                <p:cNvSpPr>
                  <a:spLocks noChangeShapeType="1"/>
                </p:cNvSpPr>
                <p:nvPr/>
              </p:nvSpPr>
              <p:spPr bwMode="auto">
                <a:xfrm flipH="1">
                  <a:off x="1224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1" name="Line 831"/>
                <p:cNvSpPr>
                  <a:spLocks noChangeShapeType="1"/>
                </p:cNvSpPr>
                <p:nvPr/>
              </p:nvSpPr>
              <p:spPr bwMode="auto">
                <a:xfrm flipH="1">
                  <a:off x="1192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2" name="Line 832"/>
                <p:cNvSpPr>
                  <a:spLocks noChangeShapeType="1"/>
                </p:cNvSpPr>
                <p:nvPr/>
              </p:nvSpPr>
              <p:spPr bwMode="auto">
                <a:xfrm flipH="1">
                  <a:off x="1153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3" name="Line 833"/>
                <p:cNvSpPr>
                  <a:spLocks noChangeShapeType="1"/>
                </p:cNvSpPr>
                <p:nvPr/>
              </p:nvSpPr>
              <p:spPr bwMode="auto">
                <a:xfrm flipH="1">
                  <a:off x="1121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4" name="Line 834"/>
                <p:cNvSpPr>
                  <a:spLocks noChangeShapeType="1"/>
                </p:cNvSpPr>
                <p:nvPr/>
              </p:nvSpPr>
              <p:spPr bwMode="auto">
                <a:xfrm flipH="1">
                  <a:off x="1082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5" name="Line 835"/>
                <p:cNvSpPr>
                  <a:spLocks noChangeShapeType="1"/>
                </p:cNvSpPr>
                <p:nvPr/>
              </p:nvSpPr>
              <p:spPr bwMode="auto">
                <a:xfrm flipH="1">
                  <a:off x="1049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6" name="Line 836"/>
                <p:cNvSpPr>
                  <a:spLocks noChangeShapeType="1"/>
                </p:cNvSpPr>
                <p:nvPr/>
              </p:nvSpPr>
              <p:spPr bwMode="auto">
                <a:xfrm flipH="1">
                  <a:off x="1017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7" name="Line 837"/>
                <p:cNvSpPr>
                  <a:spLocks noChangeShapeType="1"/>
                </p:cNvSpPr>
                <p:nvPr/>
              </p:nvSpPr>
              <p:spPr bwMode="auto">
                <a:xfrm flipH="1">
                  <a:off x="978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8" name="Line 838"/>
                <p:cNvSpPr>
                  <a:spLocks noChangeShapeType="1"/>
                </p:cNvSpPr>
                <p:nvPr/>
              </p:nvSpPr>
              <p:spPr bwMode="auto">
                <a:xfrm flipH="1">
                  <a:off x="946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9" name="Line 839"/>
                <p:cNvSpPr>
                  <a:spLocks noChangeShapeType="1"/>
                </p:cNvSpPr>
                <p:nvPr/>
              </p:nvSpPr>
              <p:spPr bwMode="auto">
                <a:xfrm flipH="1">
                  <a:off x="907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0" name="Line 840"/>
                <p:cNvSpPr>
                  <a:spLocks noChangeShapeType="1"/>
                </p:cNvSpPr>
                <p:nvPr/>
              </p:nvSpPr>
              <p:spPr bwMode="auto">
                <a:xfrm flipH="1">
                  <a:off x="874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1" name="Line 841"/>
                <p:cNvSpPr>
                  <a:spLocks noChangeShapeType="1"/>
                </p:cNvSpPr>
                <p:nvPr/>
              </p:nvSpPr>
              <p:spPr bwMode="auto">
                <a:xfrm flipH="1">
                  <a:off x="842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2" name="Line 842"/>
                <p:cNvSpPr>
                  <a:spLocks noChangeShapeType="1"/>
                </p:cNvSpPr>
                <p:nvPr/>
              </p:nvSpPr>
              <p:spPr bwMode="auto">
                <a:xfrm flipH="1">
                  <a:off x="803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3" name="Line 843"/>
                <p:cNvSpPr>
                  <a:spLocks noChangeShapeType="1"/>
                </p:cNvSpPr>
                <p:nvPr/>
              </p:nvSpPr>
              <p:spPr bwMode="auto">
                <a:xfrm flipH="1">
                  <a:off x="771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4" name="Line 844"/>
                <p:cNvSpPr>
                  <a:spLocks noChangeShapeType="1"/>
                </p:cNvSpPr>
                <p:nvPr/>
              </p:nvSpPr>
              <p:spPr bwMode="auto">
                <a:xfrm flipH="1">
                  <a:off x="732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5" name="Line 845"/>
                <p:cNvSpPr>
                  <a:spLocks noChangeShapeType="1"/>
                </p:cNvSpPr>
                <p:nvPr/>
              </p:nvSpPr>
              <p:spPr bwMode="auto">
                <a:xfrm flipH="1">
                  <a:off x="700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6" name="Line 846"/>
                <p:cNvSpPr>
                  <a:spLocks noChangeShapeType="1"/>
                </p:cNvSpPr>
                <p:nvPr/>
              </p:nvSpPr>
              <p:spPr bwMode="auto">
                <a:xfrm flipH="1">
                  <a:off x="661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7" name="Line 847"/>
                <p:cNvSpPr>
                  <a:spLocks noChangeShapeType="1"/>
                </p:cNvSpPr>
                <p:nvPr/>
              </p:nvSpPr>
              <p:spPr bwMode="auto">
                <a:xfrm>
                  <a:off x="1781" y="2651"/>
                  <a:ext cx="6" cy="6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8" name="Line 848"/>
                <p:cNvSpPr>
                  <a:spLocks noChangeShapeType="1"/>
                </p:cNvSpPr>
                <p:nvPr/>
              </p:nvSpPr>
              <p:spPr bwMode="auto">
                <a:xfrm>
                  <a:off x="1742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9" name="Line 849"/>
                <p:cNvSpPr>
                  <a:spLocks noChangeShapeType="1"/>
                </p:cNvSpPr>
                <p:nvPr/>
              </p:nvSpPr>
              <p:spPr bwMode="auto">
                <a:xfrm>
                  <a:off x="1710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0" name="Line 850"/>
                <p:cNvSpPr>
                  <a:spLocks noChangeShapeType="1"/>
                </p:cNvSpPr>
                <p:nvPr/>
              </p:nvSpPr>
              <p:spPr bwMode="auto">
                <a:xfrm>
                  <a:off x="1671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1" name="Line 851"/>
                <p:cNvSpPr>
                  <a:spLocks noChangeShapeType="1"/>
                </p:cNvSpPr>
                <p:nvPr/>
              </p:nvSpPr>
              <p:spPr bwMode="auto">
                <a:xfrm>
                  <a:off x="1638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2" name="Line 852"/>
                <p:cNvSpPr>
                  <a:spLocks noChangeShapeType="1"/>
                </p:cNvSpPr>
                <p:nvPr/>
              </p:nvSpPr>
              <p:spPr bwMode="auto">
                <a:xfrm>
                  <a:off x="1606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3" name="Line 853"/>
                <p:cNvSpPr>
                  <a:spLocks noChangeShapeType="1"/>
                </p:cNvSpPr>
                <p:nvPr/>
              </p:nvSpPr>
              <p:spPr bwMode="auto">
                <a:xfrm>
                  <a:off x="1567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4" name="Line 854"/>
                <p:cNvSpPr>
                  <a:spLocks noChangeShapeType="1"/>
                </p:cNvSpPr>
                <p:nvPr/>
              </p:nvSpPr>
              <p:spPr bwMode="auto">
                <a:xfrm>
                  <a:off x="1535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5" name="Line 855"/>
                <p:cNvSpPr>
                  <a:spLocks noChangeShapeType="1"/>
                </p:cNvSpPr>
                <p:nvPr/>
              </p:nvSpPr>
              <p:spPr bwMode="auto">
                <a:xfrm>
                  <a:off x="1496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6" name="Line 856"/>
                <p:cNvSpPr>
                  <a:spLocks noChangeShapeType="1"/>
                </p:cNvSpPr>
                <p:nvPr/>
              </p:nvSpPr>
              <p:spPr bwMode="auto">
                <a:xfrm>
                  <a:off x="1464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7" name="Line 857"/>
                <p:cNvSpPr>
                  <a:spLocks noChangeShapeType="1"/>
                </p:cNvSpPr>
                <p:nvPr/>
              </p:nvSpPr>
              <p:spPr bwMode="auto">
                <a:xfrm>
                  <a:off x="1425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8" name="Line 858"/>
                <p:cNvSpPr>
                  <a:spLocks noChangeShapeType="1"/>
                </p:cNvSpPr>
                <p:nvPr/>
              </p:nvSpPr>
              <p:spPr bwMode="auto">
                <a:xfrm>
                  <a:off x="1392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9" name="Line 859"/>
                <p:cNvSpPr>
                  <a:spLocks noChangeShapeType="1"/>
                </p:cNvSpPr>
                <p:nvPr/>
              </p:nvSpPr>
              <p:spPr bwMode="auto">
                <a:xfrm>
                  <a:off x="1360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0" name="Line 860"/>
                <p:cNvSpPr>
                  <a:spLocks noChangeShapeType="1"/>
                </p:cNvSpPr>
                <p:nvPr/>
              </p:nvSpPr>
              <p:spPr bwMode="auto">
                <a:xfrm>
                  <a:off x="1321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1" name="Line 861"/>
                <p:cNvSpPr>
                  <a:spLocks noChangeShapeType="1"/>
                </p:cNvSpPr>
                <p:nvPr/>
              </p:nvSpPr>
              <p:spPr bwMode="auto">
                <a:xfrm>
                  <a:off x="1289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2" name="Line 862"/>
                <p:cNvSpPr>
                  <a:spLocks noChangeShapeType="1"/>
                </p:cNvSpPr>
                <p:nvPr/>
              </p:nvSpPr>
              <p:spPr bwMode="auto">
                <a:xfrm>
                  <a:off x="1250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3" name="Line 863"/>
                <p:cNvSpPr>
                  <a:spLocks noChangeShapeType="1"/>
                </p:cNvSpPr>
                <p:nvPr/>
              </p:nvSpPr>
              <p:spPr bwMode="auto">
                <a:xfrm>
                  <a:off x="1218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4" name="Line 864"/>
                <p:cNvSpPr>
                  <a:spLocks noChangeShapeType="1"/>
                </p:cNvSpPr>
                <p:nvPr/>
              </p:nvSpPr>
              <p:spPr bwMode="auto">
                <a:xfrm>
                  <a:off x="1185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5" name="Line 865"/>
                <p:cNvSpPr>
                  <a:spLocks noChangeShapeType="1"/>
                </p:cNvSpPr>
                <p:nvPr/>
              </p:nvSpPr>
              <p:spPr bwMode="auto">
                <a:xfrm>
                  <a:off x="1146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6" name="Line 866"/>
                <p:cNvSpPr>
                  <a:spLocks noChangeShapeType="1"/>
                </p:cNvSpPr>
                <p:nvPr/>
              </p:nvSpPr>
              <p:spPr bwMode="auto">
                <a:xfrm>
                  <a:off x="1114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7" name="Line 867"/>
                <p:cNvSpPr>
                  <a:spLocks noChangeShapeType="1"/>
                </p:cNvSpPr>
                <p:nvPr/>
              </p:nvSpPr>
              <p:spPr bwMode="auto">
                <a:xfrm>
                  <a:off x="1075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8" name="Line 868"/>
                <p:cNvSpPr>
                  <a:spLocks noChangeShapeType="1"/>
                </p:cNvSpPr>
                <p:nvPr/>
              </p:nvSpPr>
              <p:spPr bwMode="auto">
                <a:xfrm>
                  <a:off x="1043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9" name="Line 869"/>
                <p:cNvSpPr>
                  <a:spLocks noChangeShapeType="1"/>
                </p:cNvSpPr>
                <p:nvPr/>
              </p:nvSpPr>
              <p:spPr bwMode="auto">
                <a:xfrm>
                  <a:off x="1004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0" name="Line 870"/>
                <p:cNvSpPr>
                  <a:spLocks noChangeShapeType="1"/>
                </p:cNvSpPr>
                <p:nvPr/>
              </p:nvSpPr>
              <p:spPr bwMode="auto">
                <a:xfrm>
                  <a:off x="972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1" name="Line 871"/>
                <p:cNvSpPr>
                  <a:spLocks noChangeShapeType="1"/>
                </p:cNvSpPr>
                <p:nvPr/>
              </p:nvSpPr>
              <p:spPr bwMode="auto">
                <a:xfrm>
                  <a:off x="939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2" name="Line 872"/>
                <p:cNvSpPr>
                  <a:spLocks noChangeShapeType="1"/>
                </p:cNvSpPr>
                <p:nvPr/>
              </p:nvSpPr>
              <p:spPr bwMode="auto">
                <a:xfrm>
                  <a:off x="900" y="2651"/>
                  <a:ext cx="20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3" name="Line 873"/>
                <p:cNvSpPr>
                  <a:spLocks noChangeShapeType="1"/>
                </p:cNvSpPr>
                <p:nvPr/>
              </p:nvSpPr>
              <p:spPr bwMode="auto">
                <a:xfrm>
                  <a:off x="868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4" name="Line 874"/>
                <p:cNvSpPr>
                  <a:spLocks noChangeShapeType="1"/>
                </p:cNvSpPr>
                <p:nvPr/>
              </p:nvSpPr>
              <p:spPr bwMode="auto">
                <a:xfrm>
                  <a:off x="829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5" name="Line 875"/>
                <p:cNvSpPr>
                  <a:spLocks noChangeShapeType="1"/>
                </p:cNvSpPr>
                <p:nvPr/>
              </p:nvSpPr>
              <p:spPr bwMode="auto">
                <a:xfrm>
                  <a:off x="797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6" name="Line 876"/>
                <p:cNvSpPr>
                  <a:spLocks noChangeShapeType="1"/>
                </p:cNvSpPr>
                <p:nvPr/>
              </p:nvSpPr>
              <p:spPr bwMode="auto">
                <a:xfrm>
                  <a:off x="758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7" name="Line 877"/>
                <p:cNvSpPr>
                  <a:spLocks noChangeShapeType="1"/>
                </p:cNvSpPr>
                <p:nvPr/>
              </p:nvSpPr>
              <p:spPr bwMode="auto">
                <a:xfrm>
                  <a:off x="726" y="2651"/>
                  <a:ext cx="19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8" name="Line 878"/>
                <p:cNvSpPr>
                  <a:spLocks noChangeShapeType="1"/>
                </p:cNvSpPr>
                <p:nvPr/>
              </p:nvSpPr>
              <p:spPr bwMode="auto">
                <a:xfrm>
                  <a:off x="687" y="2651"/>
                  <a:ext cx="26" cy="19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9" name="Line 879"/>
                <p:cNvSpPr>
                  <a:spLocks noChangeShapeType="1"/>
                </p:cNvSpPr>
                <p:nvPr/>
              </p:nvSpPr>
              <p:spPr bwMode="auto">
                <a:xfrm>
                  <a:off x="661" y="2657"/>
                  <a:ext cx="13" cy="13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0" name="Rectangle 880"/>
                <p:cNvSpPr>
                  <a:spLocks noChangeArrowheads="1"/>
                </p:cNvSpPr>
                <p:nvPr/>
              </p:nvSpPr>
              <p:spPr bwMode="auto">
                <a:xfrm>
                  <a:off x="661" y="2651"/>
                  <a:ext cx="1126" cy="19"/>
                </a:xfrm>
                <a:prstGeom prst="rect">
                  <a:avLst/>
                </a:prstGeom>
                <a:noFill/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1" name="Rectangle 881"/>
                <p:cNvSpPr>
                  <a:spLocks noChangeArrowheads="1"/>
                </p:cNvSpPr>
                <p:nvPr/>
              </p:nvSpPr>
              <p:spPr bwMode="auto">
                <a:xfrm>
                  <a:off x="2441" y="1363"/>
                  <a:ext cx="13" cy="563"/>
                </a:xfrm>
                <a:prstGeom prst="rect">
                  <a:avLst/>
                </a:prstGeom>
                <a:solidFill>
                  <a:srgbClr val="5FB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2" name="Rectangle 882"/>
                <p:cNvSpPr>
                  <a:spLocks noChangeArrowheads="1"/>
                </p:cNvSpPr>
                <p:nvPr/>
              </p:nvSpPr>
              <p:spPr bwMode="auto">
                <a:xfrm>
                  <a:off x="2681" y="1363"/>
                  <a:ext cx="13" cy="473"/>
                </a:xfrm>
                <a:prstGeom prst="rect">
                  <a:avLst/>
                </a:prstGeom>
                <a:solidFill>
                  <a:srgbClr val="5FBA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3" name="Line 883"/>
                <p:cNvSpPr>
                  <a:spLocks noChangeShapeType="1"/>
                </p:cNvSpPr>
                <p:nvPr/>
              </p:nvSpPr>
              <p:spPr bwMode="auto">
                <a:xfrm flipV="1">
                  <a:off x="2441" y="1363"/>
                  <a:ext cx="1" cy="544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4" name="Line 884"/>
                <p:cNvSpPr>
                  <a:spLocks noChangeShapeType="1"/>
                </p:cNvSpPr>
                <p:nvPr/>
              </p:nvSpPr>
              <p:spPr bwMode="auto">
                <a:xfrm flipV="1">
                  <a:off x="2454" y="1363"/>
                  <a:ext cx="1" cy="544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5" name="Line 885"/>
                <p:cNvSpPr>
                  <a:spLocks noChangeShapeType="1"/>
                </p:cNvSpPr>
                <p:nvPr/>
              </p:nvSpPr>
              <p:spPr bwMode="auto">
                <a:xfrm flipV="1">
                  <a:off x="2694" y="1363"/>
                  <a:ext cx="1" cy="473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6" name="Line 886"/>
                <p:cNvSpPr>
                  <a:spLocks noChangeShapeType="1"/>
                </p:cNvSpPr>
                <p:nvPr/>
              </p:nvSpPr>
              <p:spPr bwMode="auto">
                <a:xfrm flipV="1">
                  <a:off x="2681" y="1363"/>
                  <a:ext cx="1" cy="473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7" name="Rectangle 887"/>
                <p:cNvSpPr>
                  <a:spLocks noChangeArrowheads="1"/>
                </p:cNvSpPr>
                <p:nvPr/>
              </p:nvSpPr>
              <p:spPr bwMode="auto">
                <a:xfrm>
                  <a:off x="2597" y="1363"/>
                  <a:ext cx="38" cy="207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8" name="Line 888"/>
                <p:cNvSpPr>
                  <a:spLocks noChangeShapeType="1"/>
                </p:cNvSpPr>
                <p:nvPr/>
              </p:nvSpPr>
              <p:spPr bwMode="auto">
                <a:xfrm flipV="1">
                  <a:off x="2597" y="1363"/>
                  <a:ext cx="1" cy="207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9" name="Line 889"/>
                <p:cNvSpPr>
                  <a:spLocks noChangeShapeType="1"/>
                </p:cNvSpPr>
                <p:nvPr/>
              </p:nvSpPr>
              <p:spPr bwMode="auto">
                <a:xfrm flipV="1">
                  <a:off x="2635" y="1363"/>
                  <a:ext cx="1" cy="207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0" name="Rectangle 890"/>
                <p:cNvSpPr>
                  <a:spLocks noChangeArrowheads="1"/>
                </p:cNvSpPr>
                <p:nvPr/>
              </p:nvSpPr>
              <p:spPr bwMode="auto">
                <a:xfrm>
                  <a:off x="2370" y="1363"/>
                  <a:ext cx="6" cy="175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1" name="Rectangle 891"/>
                <p:cNvSpPr>
                  <a:spLocks noChangeArrowheads="1"/>
                </p:cNvSpPr>
                <p:nvPr/>
              </p:nvSpPr>
              <p:spPr bwMode="auto">
                <a:xfrm>
                  <a:off x="2752" y="1363"/>
                  <a:ext cx="6" cy="175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2" name="Rectangle 892"/>
                <p:cNvSpPr>
                  <a:spLocks noChangeArrowheads="1"/>
                </p:cNvSpPr>
                <p:nvPr/>
              </p:nvSpPr>
              <p:spPr bwMode="auto">
                <a:xfrm>
                  <a:off x="1930" y="2017"/>
                  <a:ext cx="1269" cy="6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3" name="Freeform 893"/>
                <p:cNvSpPr>
                  <a:spLocks/>
                </p:cNvSpPr>
                <p:nvPr/>
              </p:nvSpPr>
              <p:spPr bwMode="auto">
                <a:xfrm>
                  <a:off x="1464" y="1984"/>
                  <a:ext cx="466" cy="233"/>
                </a:xfrm>
                <a:custGeom>
                  <a:avLst/>
                  <a:gdLst>
                    <a:gd name="T0" fmla="*/ 0 w 72"/>
                    <a:gd name="T1" fmla="*/ 28 h 36"/>
                    <a:gd name="T2" fmla="*/ 6 w 72"/>
                    <a:gd name="T3" fmla="*/ 28 h 36"/>
                    <a:gd name="T4" fmla="*/ 11 w 72"/>
                    <a:gd name="T5" fmla="*/ 31 h 36"/>
                    <a:gd name="T6" fmla="*/ 15 w 72"/>
                    <a:gd name="T7" fmla="*/ 31 h 36"/>
                    <a:gd name="T8" fmla="*/ 15 w 72"/>
                    <a:gd name="T9" fmla="*/ 36 h 36"/>
                    <a:gd name="T10" fmla="*/ 72 w 72"/>
                    <a:gd name="T11" fmla="*/ 36 h 36"/>
                    <a:gd name="T12" fmla="*/ 72 w 72"/>
                    <a:gd name="T13" fmla="*/ 5 h 36"/>
                    <a:gd name="T14" fmla="*/ 5 w 72"/>
                    <a:gd name="T15" fmla="*/ 5 h 36"/>
                    <a:gd name="T16" fmla="*/ 5 w 72"/>
                    <a:gd name="T17" fmla="*/ 0 h 36"/>
                    <a:gd name="T18" fmla="*/ 0 w 72"/>
                    <a:gd name="T19" fmla="*/ 0 h 36"/>
                    <a:gd name="T20" fmla="*/ 0 w 72"/>
                    <a:gd name="T21" fmla="*/ 28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36">
                      <a:moveTo>
                        <a:pt x="0" y="28"/>
                      </a:moveTo>
                      <a:lnTo>
                        <a:pt x="6" y="28"/>
                      </a:lnTo>
                      <a:lnTo>
                        <a:pt x="11" y="31"/>
                      </a:lnTo>
                      <a:lnTo>
                        <a:pt x="15" y="31"/>
                      </a:lnTo>
                      <a:lnTo>
                        <a:pt x="15" y="36"/>
                      </a:lnTo>
                      <a:lnTo>
                        <a:pt x="72" y="36"/>
                      </a:lnTo>
                      <a:lnTo>
                        <a:pt x="72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4" name="Freeform 894"/>
                <p:cNvSpPr>
                  <a:spLocks/>
                </p:cNvSpPr>
                <p:nvPr/>
              </p:nvSpPr>
              <p:spPr bwMode="auto">
                <a:xfrm>
                  <a:off x="3199" y="1984"/>
                  <a:ext cx="466" cy="233"/>
                </a:xfrm>
                <a:custGeom>
                  <a:avLst/>
                  <a:gdLst>
                    <a:gd name="T0" fmla="*/ 72 w 72"/>
                    <a:gd name="T1" fmla="*/ 28 h 36"/>
                    <a:gd name="T2" fmla="*/ 66 w 72"/>
                    <a:gd name="T3" fmla="*/ 28 h 36"/>
                    <a:gd name="T4" fmla="*/ 61 w 72"/>
                    <a:gd name="T5" fmla="*/ 31 h 36"/>
                    <a:gd name="T6" fmla="*/ 57 w 72"/>
                    <a:gd name="T7" fmla="*/ 31 h 36"/>
                    <a:gd name="T8" fmla="*/ 57 w 72"/>
                    <a:gd name="T9" fmla="*/ 36 h 36"/>
                    <a:gd name="T10" fmla="*/ 0 w 72"/>
                    <a:gd name="T11" fmla="*/ 36 h 36"/>
                    <a:gd name="T12" fmla="*/ 0 w 72"/>
                    <a:gd name="T13" fmla="*/ 5 h 36"/>
                    <a:gd name="T14" fmla="*/ 67 w 72"/>
                    <a:gd name="T15" fmla="*/ 5 h 36"/>
                    <a:gd name="T16" fmla="*/ 67 w 72"/>
                    <a:gd name="T17" fmla="*/ 0 h 36"/>
                    <a:gd name="T18" fmla="*/ 72 w 72"/>
                    <a:gd name="T19" fmla="*/ 0 h 36"/>
                    <a:gd name="T20" fmla="*/ 72 w 72"/>
                    <a:gd name="T21" fmla="*/ 28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36">
                      <a:moveTo>
                        <a:pt x="72" y="28"/>
                      </a:moveTo>
                      <a:lnTo>
                        <a:pt x="66" y="28"/>
                      </a:lnTo>
                      <a:lnTo>
                        <a:pt x="61" y="31"/>
                      </a:lnTo>
                      <a:lnTo>
                        <a:pt x="57" y="31"/>
                      </a:lnTo>
                      <a:lnTo>
                        <a:pt x="57" y="36"/>
                      </a:lnTo>
                      <a:lnTo>
                        <a:pt x="0" y="36"/>
                      </a:lnTo>
                      <a:lnTo>
                        <a:pt x="0" y="5"/>
                      </a:lnTo>
                      <a:lnTo>
                        <a:pt x="67" y="5"/>
                      </a:lnTo>
                      <a:lnTo>
                        <a:pt x="67" y="0"/>
                      </a:lnTo>
                      <a:lnTo>
                        <a:pt x="72" y="0"/>
                      </a:lnTo>
                      <a:lnTo>
                        <a:pt x="72" y="28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5" name="Freeform 895"/>
                <p:cNvSpPr>
                  <a:spLocks/>
                </p:cNvSpPr>
                <p:nvPr/>
              </p:nvSpPr>
              <p:spPr bwMode="auto">
                <a:xfrm>
                  <a:off x="3199" y="2767"/>
                  <a:ext cx="466" cy="227"/>
                </a:xfrm>
                <a:custGeom>
                  <a:avLst/>
                  <a:gdLst>
                    <a:gd name="T0" fmla="*/ 72 w 72"/>
                    <a:gd name="T1" fmla="*/ 7 h 35"/>
                    <a:gd name="T2" fmla="*/ 66 w 72"/>
                    <a:gd name="T3" fmla="*/ 7 h 35"/>
                    <a:gd name="T4" fmla="*/ 61 w 72"/>
                    <a:gd name="T5" fmla="*/ 5 h 35"/>
                    <a:gd name="T6" fmla="*/ 57 w 72"/>
                    <a:gd name="T7" fmla="*/ 5 h 35"/>
                    <a:gd name="T8" fmla="*/ 57 w 72"/>
                    <a:gd name="T9" fmla="*/ 0 h 35"/>
                    <a:gd name="T10" fmla="*/ 0 w 72"/>
                    <a:gd name="T11" fmla="*/ 0 h 35"/>
                    <a:gd name="T12" fmla="*/ 0 w 72"/>
                    <a:gd name="T13" fmla="*/ 31 h 35"/>
                    <a:gd name="T14" fmla="*/ 67 w 72"/>
                    <a:gd name="T15" fmla="*/ 31 h 35"/>
                    <a:gd name="T16" fmla="*/ 67 w 72"/>
                    <a:gd name="T17" fmla="*/ 35 h 35"/>
                    <a:gd name="T18" fmla="*/ 72 w 72"/>
                    <a:gd name="T19" fmla="*/ 35 h 35"/>
                    <a:gd name="T20" fmla="*/ 72 w 72"/>
                    <a:gd name="T21" fmla="*/ 7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35">
                      <a:moveTo>
                        <a:pt x="72" y="7"/>
                      </a:moveTo>
                      <a:lnTo>
                        <a:pt x="66" y="7"/>
                      </a:lnTo>
                      <a:lnTo>
                        <a:pt x="61" y="5"/>
                      </a:lnTo>
                      <a:lnTo>
                        <a:pt x="57" y="5"/>
                      </a:lnTo>
                      <a:lnTo>
                        <a:pt x="57" y="0"/>
                      </a:lnTo>
                      <a:lnTo>
                        <a:pt x="0" y="0"/>
                      </a:lnTo>
                      <a:lnTo>
                        <a:pt x="0" y="31"/>
                      </a:lnTo>
                      <a:lnTo>
                        <a:pt x="67" y="31"/>
                      </a:lnTo>
                      <a:lnTo>
                        <a:pt x="67" y="35"/>
                      </a:lnTo>
                      <a:lnTo>
                        <a:pt x="72" y="35"/>
                      </a:lnTo>
                      <a:lnTo>
                        <a:pt x="72" y="7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6" name="Freeform 896"/>
                <p:cNvSpPr>
                  <a:spLocks/>
                </p:cNvSpPr>
                <p:nvPr/>
              </p:nvSpPr>
              <p:spPr bwMode="auto">
                <a:xfrm>
                  <a:off x="1464" y="2767"/>
                  <a:ext cx="466" cy="227"/>
                </a:xfrm>
                <a:custGeom>
                  <a:avLst/>
                  <a:gdLst>
                    <a:gd name="T0" fmla="*/ 0 w 72"/>
                    <a:gd name="T1" fmla="*/ 7 h 35"/>
                    <a:gd name="T2" fmla="*/ 6 w 72"/>
                    <a:gd name="T3" fmla="*/ 7 h 35"/>
                    <a:gd name="T4" fmla="*/ 11 w 72"/>
                    <a:gd name="T5" fmla="*/ 5 h 35"/>
                    <a:gd name="T6" fmla="*/ 15 w 72"/>
                    <a:gd name="T7" fmla="*/ 5 h 35"/>
                    <a:gd name="T8" fmla="*/ 15 w 72"/>
                    <a:gd name="T9" fmla="*/ 0 h 35"/>
                    <a:gd name="T10" fmla="*/ 72 w 72"/>
                    <a:gd name="T11" fmla="*/ 0 h 35"/>
                    <a:gd name="T12" fmla="*/ 72 w 72"/>
                    <a:gd name="T13" fmla="*/ 31 h 35"/>
                    <a:gd name="T14" fmla="*/ 5 w 72"/>
                    <a:gd name="T15" fmla="*/ 31 h 35"/>
                    <a:gd name="T16" fmla="*/ 5 w 72"/>
                    <a:gd name="T17" fmla="*/ 35 h 35"/>
                    <a:gd name="T18" fmla="*/ 0 w 72"/>
                    <a:gd name="T19" fmla="*/ 35 h 35"/>
                    <a:gd name="T20" fmla="*/ 0 w 72"/>
                    <a:gd name="T21" fmla="*/ 7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2" h="35">
                      <a:moveTo>
                        <a:pt x="0" y="7"/>
                      </a:moveTo>
                      <a:lnTo>
                        <a:pt x="6" y="7"/>
                      </a:lnTo>
                      <a:lnTo>
                        <a:pt x="11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72" y="0"/>
                      </a:lnTo>
                      <a:lnTo>
                        <a:pt x="72" y="31"/>
                      </a:lnTo>
                      <a:lnTo>
                        <a:pt x="5" y="31"/>
                      </a:lnTo>
                      <a:lnTo>
                        <a:pt x="5" y="35"/>
                      </a:lnTo>
                      <a:lnTo>
                        <a:pt x="0" y="35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7" name="Freeform 897"/>
                <p:cNvSpPr>
                  <a:spLocks/>
                </p:cNvSpPr>
                <p:nvPr/>
              </p:nvSpPr>
              <p:spPr bwMode="auto">
                <a:xfrm>
                  <a:off x="3199" y="2185"/>
                  <a:ext cx="395" cy="91"/>
                </a:xfrm>
                <a:custGeom>
                  <a:avLst/>
                  <a:gdLst>
                    <a:gd name="T0" fmla="*/ 61 w 61"/>
                    <a:gd name="T1" fmla="*/ 0 h 14"/>
                    <a:gd name="T2" fmla="*/ 57 w 61"/>
                    <a:gd name="T3" fmla="*/ 0 h 14"/>
                    <a:gd name="T4" fmla="*/ 57 w 61"/>
                    <a:gd name="T5" fmla="*/ 5 h 14"/>
                    <a:gd name="T6" fmla="*/ 0 w 61"/>
                    <a:gd name="T7" fmla="*/ 5 h 14"/>
                    <a:gd name="T8" fmla="*/ 0 w 61"/>
                    <a:gd name="T9" fmla="*/ 14 h 14"/>
                    <a:gd name="T10" fmla="*/ 42 w 61"/>
                    <a:gd name="T11" fmla="*/ 14 h 14"/>
                    <a:gd name="T12" fmla="*/ 42 w 61"/>
                    <a:gd name="T13" fmla="*/ 12 h 14"/>
                    <a:gd name="T14" fmla="*/ 61 w 61"/>
                    <a:gd name="T15" fmla="*/ 12 h 14"/>
                    <a:gd name="T16" fmla="*/ 61 w 61"/>
                    <a:gd name="T1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14">
                      <a:moveTo>
                        <a:pt x="61" y="0"/>
                      </a:moveTo>
                      <a:lnTo>
                        <a:pt x="57" y="0"/>
                      </a:lnTo>
                      <a:lnTo>
                        <a:pt x="57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42" y="14"/>
                      </a:lnTo>
                      <a:lnTo>
                        <a:pt x="42" y="12"/>
                      </a:lnTo>
                      <a:lnTo>
                        <a:pt x="61" y="12"/>
                      </a:lnTo>
                      <a:lnTo>
                        <a:pt x="61" y="0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8" name="Freeform 898"/>
                <p:cNvSpPr>
                  <a:spLocks/>
                </p:cNvSpPr>
                <p:nvPr/>
              </p:nvSpPr>
              <p:spPr bwMode="auto">
                <a:xfrm>
                  <a:off x="3199" y="2703"/>
                  <a:ext cx="395" cy="97"/>
                </a:xfrm>
                <a:custGeom>
                  <a:avLst/>
                  <a:gdLst>
                    <a:gd name="T0" fmla="*/ 61 w 61"/>
                    <a:gd name="T1" fmla="*/ 15 h 15"/>
                    <a:gd name="T2" fmla="*/ 57 w 61"/>
                    <a:gd name="T3" fmla="*/ 15 h 15"/>
                    <a:gd name="T4" fmla="*/ 57 w 61"/>
                    <a:gd name="T5" fmla="*/ 10 h 15"/>
                    <a:gd name="T6" fmla="*/ 0 w 61"/>
                    <a:gd name="T7" fmla="*/ 10 h 15"/>
                    <a:gd name="T8" fmla="*/ 0 w 61"/>
                    <a:gd name="T9" fmla="*/ 0 h 15"/>
                    <a:gd name="T10" fmla="*/ 42 w 61"/>
                    <a:gd name="T11" fmla="*/ 0 h 15"/>
                    <a:gd name="T12" fmla="*/ 42 w 61"/>
                    <a:gd name="T13" fmla="*/ 2 h 15"/>
                    <a:gd name="T14" fmla="*/ 61 w 61"/>
                    <a:gd name="T15" fmla="*/ 2 h 15"/>
                    <a:gd name="T16" fmla="*/ 61 w 61"/>
                    <a:gd name="T1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15">
                      <a:moveTo>
                        <a:pt x="61" y="15"/>
                      </a:moveTo>
                      <a:lnTo>
                        <a:pt x="57" y="15"/>
                      </a:lnTo>
                      <a:lnTo>
                        <a:pt x="57" y="1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42" y="0"/>
                      </a:lnTo>
                      <a:lnTo>
                        <a:pt x="42" y="2"/>
                      </a:lnTo>
                      <a:lnTo>
                        <a:pt x="61" y="2"/>
                      </a:lnTo>
                      <a:lnTo>
                        <a:pt x="61" y="15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9" name="Freeform 899"/>
                <p:cNvSpPr>
                  <a:spLocks/>
                </p:cNvSpPr>
                <p:nvPr/>
              </p:nvSpPr>
              <p:spPr bwMode="auto">
                <a:xfrm>
                  <a:off x="1535" y="2185"/>
                  <a:ext cx="395" cy="91"/>
                </a:xfrm>
                <a:custGeom>
                  <a:avLst/>
                  <a:gdLst>
                    <a:gd name="T0" fmla="*/ 0 w 61"/>
                    <a:gd name="T1" fmla="*/ 0 h 14"/>
                    <a:gd name="T2" fmla="*/ 4 w 61"/>
                    <a:gd name="T3" fmla="*/ 0 h 14"/>
                    <a:gd name="T4" fmla="*/ 4 w 61"/>
                    <a:gd name="T5" fmla="*/ 5 h 14"/>
                    <a:gd name="T6" fmla="*/ 61 w 61"/>
                    <a:gd name="T7" fmla="*/ 5 h 14"/>
                    <a:gd name="T8" fmla="*/ 61 w 61"/>
                    <a:gd name="T9" fmla="*/ 14 h 14"/>
                    <a:gd name="T10" fmla="*/ 27 w 61"/>
                    <a:gd name="T11" fmla="*/ 14 h 14"/>
                    <a:gd name="T12" fmla="*/ 27 w 61"/>
                    <a:gd name="T13" fmla="*/ 8 h 14"/>
                    <a:gd name="T14" fmla="*/ 0 w 61"/>
                    <a:gd name="T15" fmla="*/ 8 h 14"/>
                    <a:gd name="T16" fmla="*/ 0 w 61"/>
                    <a:gd name="T1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1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61" y="5"/>
                      </a:lnTo>
                      <a:lnTo>
                        <a:pt x="61" y="14"/>
                      </a:lnTo>
                      <a:lnTo>
                        <a:pt x="27" y="14"/>
                      </a:lnTo>
                      <a:lnTo>
                        <a:pt x="27" y="8"/>
                      </a:ln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0" name="Freeform 900"/>
                <p:cNvSpPr>
                  <a:spLocks/>
                </p:cNvSpPr>
                <p:nvPr/>
              </p:nvSpPr>
              <p:spPr bwMode="auto">
                <a:xfrm>
                  <a:off x="1535" y="2703"/>
                  <a:ext cx="395" cy="97"/>
                </a:xfrm>
                <a:custGeom>
                  <a:avLst/>
                  <a:gdLst>
                    <a:gd name="T0" fmla="*/ 0 w 61"/>
                    <a:gd name="T1" fmla="*/ 15 h 15"/>
                    <a:gd name="T2" fmla="*/ 4 w 61"/>
                    <a:gd name="T3" fmla="*/ 15 h 15"/>
                    <a:gd name="T4" fmla="*/ 4 w 61"/>
                    <a:gd name="T5" fmla="*/ 10 h 15"/>
                    <a:gd name="T6" fmla="*/ 61 w 61"/>
                    <a:gd name="T7" fmla="*/ 10 h 15"/>
                    <a:gd name="T8" fmla="*/ 61 w 61"/>
                    <a:gd name="T9" fmla="*/ 0 h 15"/>
                    <a:gd name="T10" fmla="*/ 27 w 61"/>
                    <a:gd name="T11" fmla="*/ 0 h 15"/>
                    <a:gd name="T12" fmla="*/ 27 w 61"/>
                    <a:gd name="T13" fmla="*/ 7 h 15"/>
                    <a:gd name="T14" fmla="*/ 0 w 61"/>
                    <a:gd name="T15" fmla="*/ 7 h 15"/>
                    <a:gd name="T16" fmla="*/ 0 w 61"/>
                    <a:gd name="T1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15">
                      <a:moveTo>
                        <a:pt x="0" y="15"/>
                      </a:move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61" y="10"/>
                      </a:lnTo>
                      <a:lnTo>
                        <a:pt x="61" y="0"/>
                      </a:lnTo>
                      <a:lnTo>
                        <a:pt x="27" y="0"/>
                      </a:lnTo>
                      <a:lnTo>
                        <a:pt x="27" y="7"/>
                      </a:lnTo>
                      <a:lnTo>
                        <a:pt x="0" y="7"/>
                      </a:lnTo>
                      <a:lnTo>
                        <a:pt x="0" y="15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1" name="Freeform 901"/>
                <p:cNvSpPr>
                  <a:spLocks/>
                </p:cNvSpPr>
                <p:nvPr/>
              </p:nvSpPr>
              <p:spPr bwMode="auto">
                <a:xfrm>
                  <a:off x="1464" y="1538"/>
                  <a:ext cx="310" cy="628"/>
                </a:xfrm>
                <a:custGeom>
                  <a:avLst/>
                  <a:gdLst>
                    <a:gd name="T0" fmla="*/ 0 w 48"/>
                    <a:gd name="T1" fmla="*/ 69 h 97"/>
                    <a:gd name="T2" fmla="*/ 5 w 48"/>
                    <a:gd name="T3" fmla="*/ 69 h 97"/>
                    <a:gd name="T4" fmla="*/ 5 w 48"/>
                    <a:gd name="T5" fmla="*/ 74 h 97"/>
                    <a:gd name="T6" fmla="*/ 48 w 48"/>
                    <a:gd name="T7" fmla="*/ 74 h 97"/>
                    <a:gd name="T8" fmla="*/ 48 w 48"/>
                    <a:gd name="T9" fmla="*/ 0 h 97"/>
                    <a:gd name="T10" fmla="*/ 0 w 48"/>
                    <a:gd name="T11" fmla="*/ 0 h 97"/>
                    <a:gd name="T12" fmla="*/ 0 w 48"/>
                    <a:gd name="T13" fmla="*/ 97 h 97"/>
                    <a:gd name="T14" fmla="*/ 0 w 48"/>
                    <a:gd name="T15" fmla="*/ 6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97">
                      <a:moveTo>
                        <a:pt x="0" y="69"/>
                      </a:moveTo>
                      <a:lnTo>
                        <a:pt x="5" y="69"/>
                      </a:lnTo>
                      <a:lnTo>
                        <a:pt x="5" y="74"/>
                      </a:lnTo>
                      <a:lnTo>
                        <a:pt x="48" y="74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0" y="97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2" name="Freeform 902"/>
                <p:cNvSpPr>
                  <a:spLocks/>
                </p:cNvSpPr>
                <p:nvPr/>
              </p:nvSpPr>
              <p:spPr bwMode="auto">
                <a:xfrm>
                  <a:off x="3354" y="1538"/>
                  <a:ext cx="311" cy="628"/>
                </a:xfrm>
                <a:custGeom>
                  <a:avLst/>
                  <a:gdLst>
                    <a:gd name="T0" fmla="*/ 48 w 48"/>
                    <a:gd name="T1" fmla="*/ 69 h 97"/>
                    <a:gd name="T2" fmla="*/ 43 w 48"/>
                    <a:gd name="T3" fmla="*/ 69 h 97"/>
                    <a:gd name="T4" fmla="*/ 43 w 48"/>
                    <a:gd name="T5" fmla="*/ 74 h 97"/>
                    <a:gd name="T6" fmla="*/ 0 w 48"/>
                    <a:gd name="T7" fmla="*/ 74 h 97"/>
                    <a:gd name="T8" fmla="*/ 0 w 48"/>
                    <a:gd name="T9" fmla="*/ 0 h 97"/>
                    <a:gd name="T10" fmla="*/ 48 w 48"/>
                    <a:gd name="T11" fmla="*/ 0 h 97"/>
                    <a:gd name="T12" fmla="*/ 48 w 48"/>
                    <a:gd name="T13" fmla="*/ 97 h 97"/>
                    <a:gd name="T14" fmla="*/ 48 w 48"/>
                    <a:gd name="T15" fmla="*/ 6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97">
                      <a:moveTo>
                        <a:pt x="48" y="69"/>
                      </a:moveTo>
                      <a:lnTo>
                        <a:pt x="43" y="69"/>
                      </a:lnTo>
                      <a:lnTo>
                        <a:pt x="43" y="74"/>
                      </a:lnTo>
                      <a:lnTo>
                        <a:pt x="0" y="74"/>
                      </a:lnTo>
                      <a:lnTo>
                        <a:pt x="0" y="0"/>
                      </a:lnTo>
                      <a:lnTo>
                        <a:pt x="48" y="0"/>
                      </a:lnTo>
                      <a:lnTo>
                        <a:pt x="48" y="97"/>
                      </a:lnTo>
                      <a:lnTo>
                        <a:pt x="48" y="69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3" name="Freeform 903"/>
                <p:cNvSpPr>
                  <a:spLocks/>
                </p:cNvSpPr>
                <p:nvPr/>
              </p:nvSpPr>
              <p:spPr bwMode="auto">
                <a:xfrm>
                  <a:off x="3354" y="2813"/>
                  <a:ext cx="311" cy="627"/>
                </a:xfrm>
                <a:custGeom>
                  <a:avLst/>
                  <a:gdLst>
                    <a:gd name="T0" fmla="*/ 48 w 48"/>
                    <a:gd name="T1" fmla="*/ 28 h 97"/>
                    <a:gd name="T2" fmla="*/ 43 w 48"/>
                    <a:gd name="T3" fmla="*/ 28 h 97"/>
                    <a:gd name="T4" fmla="*/ 43 w 48"/>
                    <a:gd name="T5" fmla="*/ 24 h 97"/>
                    <a:gd name="T6" fmla="*/ 0 w 48"/>
                    <a:gd name="T7" fmla="*/ 24 h 97"/>
                    <a:gd name="T8" fmla="*/ 0 w 48"/>
                    <a:gd name="T9" fmla="*/ 97 h 97"/>
                    <a:gd name="T10" fmla="*/ 48 w 48"/>
                    <a:gd name="T11" fmla="*/ 97 h 97"/>
                    <a:gd name="T12" fmla="*/ 48 w 48"/>
                    <a:gd name="T13" fmla="*/ 0 h 97"/>
                    <a:gd name="T14" fmla="*/ 48 w 48"/>
                    <a:gd name="T15" fmla="*/ 2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97">
                      <a:moveTo>
                        <a:pt x="48" y="28"/>
                      </a:moveTo>
                      <a:lnTo>
                        <a:pt x="43" y="28"/>
                      </a:lnTo>
                      <a:lnTo>
                        <a:pt x="43" y="24"/>
                      </a:lnTo>
                      <a:lnTo>
                        <a:pt x="0" y="24"/>
                      </a:lnTo>
                      <a:lnTo>
                        <a:pt x="0" y="97"/>
                      </a:lnTo>
                      <a:lnTo>
                        <a:pt x="48" y="97"/>
                      </a:lnTo>
                      <a:lnTo>
                        <a:pt x="48" y="0"/>
                      </a:lnTo>
                      <a:lnTo>
                        <a:pt x="48" y="28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4" name="Freeform 904"/>
                <p:cNvSpPr>
                  <a:spLocks/>
                </p:cNvSpPr>
                <p:nvPr/>
              </p:nvSpPr>
              <p:spPr bwMode="auto">
                <a:xfrm>
                  <a:off x="1464" y="2813"/>
                  <a:ext cx="310" cy="627"/>
                </a:xfrm>
                <a:custGeom>
                  <a:avLst/>
                  <a:gdLst>
                    <a:gd name="T0" fmla="*/ 0 w 48"/>
                    <a:gd name="T1" fmla="*/ 28 h 97"/>
                    <a:gd name="T2" fmla="*/ 5 w 48"/>
                    <a:gd name="T3" fmla="*/ 28 h 97"/>
                    <a:gd name="T4" fmla="*/ 5 w 48"/>
                    <a:gd name="T5" fmla="*/ 24 h 97"/>
                    <a:gd name="T6" fmla="*/ 48 w 48"/>
                    <a:gd name="T7" fmla="*/ 24 h 97"/>
                    <a:gd name="T8" fmla="*/ 48 w 48"/>
                    <a:gd name="T9" fmla="*/ 97 h 97"/>
                    <a:gd name="T10" fmla="*/ 0 w 48"/>
                    <a:gd name="T11" fmla="*/ 97 h 97"/>
                    <a:gd name="T12" fmla="*/ 0 w 48"/>
                    <a:gd name="T13" fmla="*/ 0 h 97"/>
                    <a:gd name="T14" fmla="*/ 0 w 48"/>
                    <a:gd name="T15" fmla="*/ 2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97">
                      <a:moveTo>
                        <a:pt x="0" y="28"/>
                      </a:moveTo>
                      <a:lnTo>
                        <a:pt x="5" y="28"/>
                      </a:lnTo>
                      <a:lnTo>
                        <a:pt x="5" y="24"/>
                      </a:lnTo>
                      <a:lnTo>
                        <a:pt x="48" y="24"/>
                      </a:lnTo>
                      <a:lnTo>
                        <a:pt x="48" y="97"/>
                      </a:lnTo>
                      <a:lnTo>
                        <a:pt x="0" y="97"/>
                      </a:lnTo>
                      <a:lnTo>
                        <a:pt x="0" y="0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5" name="Freeform 905"/>
                <p:cNvSpPr>
                  <a:spLocks/>
                </p:cNvSpPr>
                <p:nvPr/>
              </p:nvSpPr>
              <p:spPr bwMode="auto">
                <a:xfrm>
                  <a:off x="3199" y="2263"/>
                  <a:ext cx="304" cy="64"/>
                </a:xfrm>
                <a:custGeom>
                  <a:avLst/>
                  <a:gdLst>
                    <a:gd name="T0" fmla="*/ 47 w 47"/>
                    <a:gd name="T1" fmla="*/ 0 h 10"/>
                    <a:gd name="T2" fmla="*/ 42 w 47"/>
                    <a:gd name="T3" fmla="*/ 0 h 10"/>
                    <a:gd name="T4" fmla="*/ 42 w 47"/>
                    <a:gd name="T5" fmla="*/ 2 h 10"/>
                    <a:gd name="T6" fmla="*/ 0 w 47"/>
                    <a:gd name="T7" fmla="*/ 2 h 10"/>
                    <a:gd name="T8" fmla="*/ 0 w 47"/>
                    <a:gd name="T9" fmla="*/ 10 h 10"/>
                    <a:gd name="T10" fmla="*/ 47 w 47"/>
                    <a:gd name="T11" fmla="*/ 10 h 10"/>
                    <a:gd name="T12" fmla="*/ 47 w 47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10">
                      <a:moveTo>
                        <a:pt x="47" y="0"/>
                      </a:moveTo>
                      <a:lnTo>
                        <a:pt x="42" y="0"/>
                      </a:lnTo>
                      <a:lnTo>
                        <a:pt x="42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47" y="10"/>
                      </a:lnTo>
                      <a:lnTo>
                        <a:pt x="47" y="0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6" name="Freeform 906"/>
                <p:cNvSpPr>
                  <a:spLocks/>
                </p:cNvSpPr>
                <p:nvPr/>
              </p:nvSpPr>
              <p:spPr bwMode="auto">
                <a:xfrm>
                  <a:off x="3199" y="2657"/>
                  <a:ext cx="304" cy="58"/>
                </a:xfrm>
                <a:custGeom>
                  <a:avLst/>
                  <a:gdLst>
                    <a:gd name="T0" fmla="*/ 47 w 47"/>
                    <a:gd name="T1" fmla="*/ 9 h 9"/>
                    <a:gd name="T2" fmla="*/ 42 w 47"/>
                    <a:gd name="T3" fmla="*/ 9 h 9"/>
                    <a:gd name="T4" fmla="*/ 42 w 47"/>
                    <a:gd name="T5" fmla="*/ 7 h 9"/>
                    <a:gd name="T6" fmla="*/ 0 w 47"/>
                    <a:gd name="T7" fmla="*/ 7 h 9"/>
                    <a:gd name="T8" fmla="*/ 0 w 47"/>
                    <a:gd name="T9" fmla="*/ 0 h 9"/>
                    <a:gd name="T10" fmla="*/ 47 w 47"/>
                    <a:gd name="T11" fmla="*/ 0 h 9"/>
                    <a:gd name="T12" fmla="*/ 47 w 47"/>
                    <a:gd name="T13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9">
                      <a:moveTo>
                        <a:pt x="47" y="9"/>
                      </a:moveTo>
                      <a:lnTo>
                        <a:pt x="42" y="9"/>
                      </a:lnTo>
                      <a:lnTo>
                        <a:pt x="42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47" y="9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7" name="Freeform 907"/>
                <p:cNvSpPr>
                  <a:spLocks/>
                </p:cNvSpPr>
                <p:nvPr/>
              </p:nvSpPr>
              <p:spPr bwMode="auto">
                <a:xfrm>
                  <a:off x="3199" y="2314"/>
                  <a:ext cx="317" cy="65"/>
                </a:xfrm>
                <a:custGeom>
                  <a:avLst/>
                  <a:gdLst>
                    <a:gd name="T0" fmla="*/ 49 w 49"/>
                    <a:gd name="T1" fmla="*/ 0 h 10"/>
                    <a:gd name="T2" fmla="*/ 47 w 49"/>
                    <a:gd name="T3" fmla="*/ 0 h 10"/>
                    <a:gd name="T4" fmla="*/ 47 w 49"/>
                    <a:gd name="T5" fmla="*/ 2 h 10"/>
                    <a:gd name="T6" fmla="*/ 0 w 49"/>
                    <a:gd name="T7" fmla="*/ 2 h 10"/>
                    <a:gd name="T8" fmla="*/ 0 w 49"/>
                    <a:gd name="T9" fmla="*/ 10 h 10"/>
                    <a:gd name="T10" fmla="*/ 49 w 49"/>
                    <a:gd name="T11" fmla="*/ 10 h 10"/>
                    <a:gd name="T12" fmla="*/ 49 w 49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10">
                      <a:moveTo>
                        <a:pt x="49" y="0"/>
                      </a:moveTo>
                      <a:lnTo>
                        <a:pt x="47" y="0"/>
                      </a:lnTo>
                      <a:lnTo>
                        <a:pt x="47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49" y="10"/>
                      </a:lnTo>
                      <a:lnTo>
                        <a:pt x="49" y="0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8" name="Freeform 908"/>
                <p:cNvSpPr>
                  <a:spLocks/>
                </p:cNvSpPr>
                <p:nvPr/>
              </p:nvSpPr>
              <p:spPr bwMode="auto">
                <a:xfrm>
                  <a:off x="3199" y="2599"/>
                  <a:ext cx="317" cy="65"/>
                </a:xfrm>
                <a:custGeom>
                  <a:avLst/>
                  <a:gdLst>
                    <a:gd name="T0" fmla="*/ 49 w 49"/>
                    <a:gd name="T1" fmla="*/ 10 h 10"/>
                    <a:gd name="T2" fmla="*/ 47 w 49"/>
                    <a:gd name="T3" fmla="*/ 10 h 10"/>
                    <a:gd name="T4" fmla="*/ 47 w 49"/>
                    <a:gd name="T5" fmla="*/ 9 h 10"/>
                    <a:gd name="T6" fmla="*/ 0 w 49"/>
                    <a:gd name="T7" fmla="*/ 9 h 10"/>
                    <a:gd name="T8" fmla="*/ 0 w 49"/>
                    <a:gd name="T9" fmla="*/ 0 h 10"/>
                    <a:gd name="T10" fmla="*/ 49 w 49"/>
                    <a:gd name="T11" fmla="*/ 0 h 10"/>
                    <a:gd name="T12" fmla="*/ 49 w 49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10">
                      <a:moveTo>
                        <a:pt x="49" y="10"/>
                      </a:moveTo>
                      <a:lnTo>
                        <a:pt x="47" y="10"/>
                      </a:lnTo>
                      <a:lnTo>
                        <a:pt x="47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49" y="0"/>
                      </a:lnTo>
                      <a:lnTo>
                        <a:pt x="49" y="10"/>
                      </a:lnTo>
                    </a:path>
                  </a:pathLst>
                </a:custGeom>
                <a:solidFill>
                  <a:srgbClr val="008448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9" name="Rectangle 909"/>
                <p:cNvSpPr>
                  <a:spLocks noChangeArrowheads="1"/>
                </p:cNvSpPr>
                <p:nvPr/>
              </p:nvSpPr>
              <p:spPr bwMode="auto">
                <a:xfrm>
                  <a:off x="1774" y="1538"/>
                  <a:ext cx="602" cy="343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0" name="Rectangle 910"/>
                <p:cNvSpPr>
                  <a:spLocks noChangeArrowheads="1"/>
                </p:cNvSpPr>
                <p:nvPr/>
              </p:nvSpPr>
              <p:spPr bwMode="auto">
                <a:xfrm>
                  <a:off x="2752" y="1538"/>
                  <a:ext cx="602" cy="343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1" name="Rectangle 911"/>
                <p:cNvSpPr>
                  <a:spLocks noChangeArrowheads="1"/>
                </p:cNvSpPr>
                <p:nvPr/>
              </p:nvSpPr>
              <p:spPr bwMode="auto">
                <a:xfrm>
                  <a:off x="1774" y="3097"/>
                  <a:ext cx="1580" cy="343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2" name="Rectangle 912"/>
                <p:cNvSpPr>
                  <a:spLocks noChangeArrowheads="1"/>
                </p:cNvSpPr>
                <p:nvPr/>
              </p:nvSpPr>
              <p:spPr bwMode="auto">
                <a:xfrm>
                  <a:off x="952" y="2062"/>
                  <a:ext cx="512" cy="78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3" name="Rectangle 913"/>
                <p:cNvSpPr>
                  <a:spLocks noChangeArrowheads="1"/>
                </p:cNvSpPr>
                <p:nvPr/>
              </p:nvSpPr>
              <p:spPr bwMode="auto">
                <a:xfrm>
                  <a:off x="952" y="2845"/>
                  <a:ext cx="512" cy="71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4" name="Rectangle 914"/>
                <p:cNvSpPr>
                  <a:spLocks noChangeArrowheads="1"/>
                </p:cNvSpPr>
                <p:nvPr/>
              </p:nvSpPr>
              <p:spPr bwMode="auto">
                <a:xfrm>
                  <a:off x="1360" y="2127"/>
                  <a:ext cx="104" cy="45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5" name="Rectangle 915"/>
                <p:cNvSpPr>
                  <a:spLocks noChangeArrowheads="1"/>
                </p:cNvSpPr>
                <p:nvPr/>
              </p:nvSpPr>
              <p:spPr bwMode="auto">
                <a:xfrm>
                  <a:off x="952" y="2127"/>
                  <a:ext cx="104" cy="45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6" name="Rectangle 916"/>
                <p:cNvSpPr>
                  <a:spLocks noChangeArrowheads="1"/>
                </p:cNvSpPr>
                <p:nvPr/>
              </p:nvSpPr>
              <p:spPr bwMode="auto">
                <a:xfrm>
                  <a:off x="1360" y="2813"/>
                  <a:ext cx="104" cy="45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7" name="Rectangle 917"/>
                <p:cNvSpPr>
                  <a:spLocks noChangeArrowheads="1"/>
                </p:cNvSpPr>
                <p:nvPr/>
              </p:nvSpPr>
              <p:spPr bwMode="auto">
                <a:xfrm>
                  <a:off x="952" y="2813"/>
                  <a:ext cx="104" cy="45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8" name="Rectangle 918"/>
                <p:cNvSpPr>
                  <a:spLocks noChangeArrowheads="1"/>
                </p:cNvSpPr>
                <p:nvPr/>
              </p:nvSpPr>
              <p:spPr bwMode="auto">
                <a:xfrm>
                  <a:off x="661" y="2069"/>
                  <a:ext cx="220" cy="90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9" name="Rectangle 919"/>
                <p:cNvSpPr>
                  <a:spLocks noChangeArrowheads="1"/>
                </p:cNvSpPr>
                <p:nvPr/>
              </p:nvSpPr>
              <p:spPr bwMode="auto">
                <a:xfrm>
                  <a:off x="661" y="2819"/>
                  <a:ext cx="220" cy="97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0" name="Rectangle 920"/>
                <p:cNvSpPr>
                  <a:spLocks noChangeArrowheads="1"/>
                </p:cNvSpPr>
                <p:nvPr/>
              </p:nvSpPr>
              <p:spPr bwMode="auto">
                <a:xfrm>
                  <a:off x="881" y="2056"/>
                  <a:ext cx="78" cy="200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1" name="Rectangle 921"/>
                <p:cNvSpPr>
                  <a:spLocks noChangeArrowheads="1"/>
                </p:cNvSpPr>
                <p:nvPr/>
              </p:nvSpPr>
              <p:spPr bwMode="auto">
                <a:xfrm>
                  <a:off x="881" y="2728"/>
                  <a:ext cx="78" cy="194"/>
                </a:xfrm>
                <a:prstGeom prst="rect">
                  <a:avLst/>
                </a:prstGeom>
                <a:solidFill>
                  <a:srgbClr val="008448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2" name="Freeform 922"/>
                <p:cNvSpPr>
                  <a:spLocks/>
                </p:cNvSpPr>
                <p:nvPr/>
              </p:nvSpPr>
              <p:spPr bwMode="auto">
                <a:xfrm>
                  <a:off x="2189" y="2308"/>
                  <a:ext cx="19" cy="39"/>
                </a:xfrm>
                <a:custGeom>
                  <a:avLst/>
                  <a:gdLst>
                    <a:gd name="T0" fmla="*/ 0 w 3"/>
                    <a:gd name="T1" fmla="*/ 0 h 6"/>
                    <a:gd name="T2" fmla="*/ 1 w 3"/>
                    <a:gd name="T3" fmla="*/ 0 h 6"/>
                    <a:gd name="T4" fmla="*/ 1 w 3"/>
                    <a:gd name="T5" fmla="*/ 1 h 6"/>
                    <a:gd name="T6" fmla="*/ 3 w 3"/>
                    <a:gd name="T7" fmla="*/ 1 h 6"/>
                    <a:gd name="T8" fmla="*/ 3 w 3"/>
                    <a:gd name="T9" fmla="*/ 4 h 6"/>
                    <a:gd name="T10" fmla="*/ 3 w 3"/>
                    <a:gd name="T11" fmla="*/ 5 h 6"/>
                    <a:gd name="T12" fmla="*/ 3 w 3"/>
                    <a:gd name="T13" fmla="*/ 6 h 6"/>
                    <a:gd name="T14" fmla="*/ 2 w 3"/>
                    <a:gd name="T15" fmla="*/ 6 h 6"/>
                    <a:gd name="T16" fmla="*/ 2 w 3"/>
                    <a:gd name="T17" fmla="*/ 6 h 6"/>
                    <a:gd name="T18" fmla="*/ 2 w 3"/>
                    <a:gd name="T19" fmla="*/ 5 h 6"/>
                    <a:gd name="T20" fmla="*/ 2 w 3"/>
                    <a:gd name="T21" fmla="*/ 5 h 6"/>
                    <a:gd name="T22" fmla="*/ 2 w 3"/>
                    <a:gd name="T23" fmla="*/ 5 h 6"/>
                    <a:gd name="T24" fmla="*/ 2 w 3"/>
                    <a:gd name="T25" fmla="*/ 5 h 6"/>
                    <a:gd name="T26" fmla="*/ 2 w 3"/>
                    <a:gd name="T27" fmla="*/ 3 h 6"/>
                    <a:gd name="T28" fmla="*/ 0 w 3"/>
                    <a:gd name="T29" fmla="*/ 3 h 6"/>
                    <a:gd name="T30" fmla="*/ 0 w 3"/>
                    <a:gd name="T3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" h="6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3" name="Freeform 923"/>
                <p:cNvSpPr>
                  <a:spLocks/>
                </p:cNvSpPr>
                <p:nvPr/>
              </p:nvSpPr>
              <p:spPr bwMode="auto">
                <a:xfrm>
                  <a:off x="2189" y="2631"/>
                  <a:ext cx="19" cy="39"/>
                </a:xfrm>
                <a:custGeom>
                  <a:avLst/>
                  <a:gdLst>
                    <a:gd name="T0" fmla="*/ 0 w 3"/>
                    <a:gd name="T1" fmla="*/ 6 h 6"/>
                    <a:gd name="T2" fmla="*/ 1 w 3"/>
                    <a:gd name="T3" fmla="*/ 6 h 6"/>
                    <a:gd name="T4" fmla="*/ 1 w 3"/>
                    <a:gd name="T5" fmla="*/ 5 h 6"/>
                    <a:gd name="T6" fmla="*/ 3 w 3"/>
                    <a:gd name="T7" fmla="*/ 5 h 6"/>
                    <a:gd name="T8" fmla="*/ 3 w 3"/>
                    <a:gd name="T9" fmla="*/ 2 h 6"/>
                    <a:gd name="T10" fmla="*/ 3 w 3"/>
                    <a:gd name="T11" fmla="*/ 2 h 6"/>
                    <a:gd name="T12" fmla="*/ 3 w 3"/>
                    <a:gd name="T13" fmla="*/ 0 h 6"/>
                    <a:gd name="T14" fmla="*/ 2 w 3"/>
                    <a:gd name="T15" fmla="*/ 0 h 6"/>
                    <a:gd name="T16" fmla="*/ 2 w 3"/>
                    <a:gd name="T17" fmla="*/ 0 h 6"/>
                    <a:gd name="T18" fmla="*/ 2 w 3"/>
                    <a:gd name="T19" fmla="*/ 2 h 6"/>
                    <a:gd name="T20" fmla="*/ 2 w 3"/>
                    <a:gd name="T21" fmla="*/ 2 h 6"/>
                    <a:gd name="T22" fmla="*/ 2 w 3"/>
                    <a:gd name="T23" fmla="*/ 2 h 6"/>
                    <a:gd name="T24" fmla="*/ 2 w 3"/>
                    <a:gd name="T25" fmla="*/ 2 h 6"/>
                    <a:gd name="T26" fmla="*/ 2 w 3"/>
                    <a:gd name="T27" fmla="*/ 4 h 6"/>
                    <a:gd name="T28" fmla="*/ 0 w 3"/>
                    <a:gd name="T29" fmla="*/ 4 h 6"/>
                    <a:gd name="T30" fmla="*/ 0 w 3"/>
                    <a:gd name="T31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" h="6">
                      <a:moveTo>
                        <a:pt x="0" y="6"/>
                      </a:moveTo>
                      <a:lnTo>
                        <a:pt x="1" y="6"/>
                      </a:lnTo>
                      <a:lnTo>
                        <a:pt x="1" y="5"/>
                      </a:lnTo>
                      <a:lnTo>
                        <a:pt x="3" y="5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4" name="Freeform 924"/>
                <p:cNvSpPr>
                  <a:spLocks/>
                </p:cNvSpPr>
                <p:nvPr/>
              </p:nvSpPr>
              <p:spPr bwMode="auto">
                <a:xfrm>
                  <a:off x="2823" y="2631"/>
                  <a:ext cx="20" cy="39"/>
                </a:xfrm>
                <a:custGeom>
                  <a:avLst/>
                  <a:gdLst>
                    <a:gd name="T0" fmla="*/ 3 w 3"/>
                    <a:gd name="T1" fmla="*/ 6 h 6"/>
                    <a:gd name="T2" fmla="*/ 2 w 3"/>
                    <a:gd name="T3" fmla="*/ 6 h 6"/>
                    <a:gd name="T4" fmla="*/ 2 w 3"/>
                    <a:gd name="T5" fmla="*/ 5 h 6"/>
                    <a:gd name="T6" fmla="*/ 0 w 3"/>
                    <a:gd name="T7" fmla="*/ 5 h 6"/>
                    <a:gd name="T8" fmla="*/ 0 w 3"/>
                    <a:gd name="T9" fmla="*/ 2 h 6"/>
                    <a:gd name="T10" fmla="*/ 1 w 3"/>
                    <a:gd name="T11" fmla="*/ 2 h 6"/>
                    <a:gd name="T12" fmla="*/ 1 w 3"/>
                    <a:gd name="T13" fmla="*/ 0 h 6"/>
                    <a:gd name="T14" fmla="*/ 1 w 3"/>
                    <a:gd name="T15" fmla="*/ 0 h 6"/>
                    <a:gd name="T16" fmla="*/ 2 w 3"/>
                    <a:gd name="T17" fmla="*/ 0 h 6"/>
                    <a:gd name="T18" fmla="*/ 2 w 3"/>
                    <a:gd name="T19" fmla="*/ 2 h 6"/>
                    <a:gd name="T20" fmla="*/ 1 w 3"/>
                    <a:gd name="T21" fmla="*/ 2 h 6"/>
                    <a:gd name="T22" fmla="*/ 1 w 3"/>
                    <a:gd name="T23" fmla="*/ 2 h 6"/>
                    <a:gd name="T24" fmla="*/ 2 w 3"/>
                    <a:gd name="T25" fmla="*/ 2 h 6"/>
                    <a:gd name="T26" fmla="*/ 2 w 3"/>
                    <a:gd name="T27" fmla="*/ 4 h 6"/>
                    <a:gd name="T28" fmla="*/ 3 w 3"/>
                    <a:gd name="T29" fmla="*/ 4 h 6"/>
                    <a:gd name="T30" fmla="*/ 3 w 3"/>
                    <a:gd name="T31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" h="6">
                      <a:moveTo>
                        <a:pt x="3" y="6"/>
                      </a:move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3" y="4"/>
                      </a:lnTo>
                      <a:lnTo>
                        <a:pt x="3" y="6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5" name="Freeform 925"/>
                <p:cNvSpPr>
                  <a:spLocks/>
                </p:cNvSpPr>
                <p:nvPr/>
              </p:nvSpPr>
              <p:spPr bwMode="auto">
                <a:xfrm>
                  <a:off x="2823" y="2308"/>
                  <a:ext cx="20" cy="39"/>
                </a:xfrm>
                <a:custGeom>
                  <a:avLst/>
                  <a:gdLst>
                    <a:gd name="T0" fmla="*/ 3 w 3"/>
                    <a:gd name="T1" fmla="*/ 0 h 6"/>
                    <a:gd name="T2" fmla="*/ 2 w 3"/>
                    <a:gd name="T3" fmla="*/ 0 h 6"/>
                    <a:gd name="T4" fmla="*/ 2 w 3"/>
                    <a:gd name="T5" fmla="*/ 1 h 6"/>
                    <a:gd name="T6" fmla="*/ 0 w 3"/>
                    <a:gd name="T7" fmla="*/ 1 h 6"/>
                    <a:gd name="T8" fmla="*/ 0 w 3"/>
                    <a:gd name="T9" fmla="*/ 4 h 6"/>
                    <a:gd name="T10" fmla="*/ 1 w 3"/>
                    <a:gd name="T11" fmla="*/ 5 h 6"/>
                    <a:gd name="T12" fmla="*/ 1 w 3"/>
                    <a:gd name="T13" fmla="*/ 6 h 6"/>
                    <a:gd name="T14" fmla="*/ 1 w 3"/>
                    <a:gd name="T15" fmla="*/ 6 h 6"/>
                    <a:gd name="T16" fmla="*/ 2 w 3"/>
                    <a:gd name="T17" fmla="*/ 6 h 6"/>
                    <a:gd name="T18" fmla="*/ 2 w 3"/>
                    <a:gd name="T19" fmla="*/ 5 h 6"/>
                    <a:gd name="T20" fmla="*/ 1 w 3"/>
                    <a:gd name="T21" fmla="*/ 5 h 6"/>
                    <a:gd name="T22" fmla="*/ 1 w 3"/>
                    <a:gd name="T23" fmla="*/ 5 h 6"/>
                    <a:gd name="T24" fmla="*/ 2 w 3"/>
                    <a:gd name="T25" fmla="*/ 5 h 6"/>
                    <a:gd name="T26" fmla="*/ 2 w 3"/>
                    <a:gd name="T27" fmla="*/ 3 h 6"/>
                    <a:gd name="T28" fmla="*/ 3 w 3"/>
                    <a:gd name="T29" fmla="*/ 3 h 6"/>
                    <a:gd name="T30" fmla="*/ 3 w 3"/>
                    <a:gd name="T3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" h="6">
                      <a:moveTo>
                        <a:pt x="3" y="0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3" y="3"/>
                      </a:lnTo>
                      <a:lnTo>
                        <a:pt x="3" y="0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6" name="Freeform 926"/>
                <p:cNvSpPr>
                  <a:spLocks/>
                </p:cNvSpPr>
                <p:nvPr/>
              </p:nvSpPr>
              <p:spPr bwMode="auto">
                <a:xfrm>
                  <a:off x="2836" y="2334"/>
                  <a:ext cx="65" cy="77"/>
                </a:xfrm>
                <a:custGeom>
                  <a:avLst/>
                  <a:gdLst>
                    <a:gd name="T0" fmla="*/ 0 w 10"/>
                    <a:gd name="T1" fmla="*/ 0 h 12"/>
                    <a:gd name="T2" fmla="*/ 1 w 10"/>
                    <a:gd name="T3" fmla="*/ 0 h 12"/>
                    <a:gd name="T4" fmla="*/ 1 w 10"/>
                    <a:gd name="T5" fmla="*/ 2 h 12"/>
                    <a:gd name="T6" fmla="*/ 10 w 10"/>
                    <a:gd name="T7" fmla="*/ 2 h 12"/>
                    <a:gd name="T8" fmla="*/ 10 w 10"/>
                    <a:gd name="T9" fmla="*/ 9 h 12"/>
                    <a:gd name="T10" fmla="*/ 10 w 10"/>
                    <a:gd name="T11" fmla="*/ 9 h 12"/>
                    <a:gd name="T12" fmla="*/ 10 w 10"/>
                    <a:gd name="T13" fmla="*/ 12 h 12"/>
                    <a:gd name="T14" fmla="*/ 9 w 10"/>
                    <a:gd name="T15" fmla="*/ 12 h 12"/>
                    <a:gd name="T16" fmla="*/ 9 w 10"/>
                    <a:gd name="T17" fmla="*/ 9 h 12"/>
                    <a:gd name="T18" fmla="*/ 9 w 10"/>
                    <a:gd name="T19" fmla="*/ 9 h 12"/>
                    <a:gd name="T20" fmla="*/ 9 w 10"/>
                    <a:gd name="T21" fmla="*/ 2 h 12"/>
                    <a:gd name="T22" fmla="*/ 0 w 10"/>
                    <a:gd name="T23" fmla="*/ 2 h 12"/>
                    <a:gd name="T24" fmla="*/ 0 w 10"/>
                    <a:gd name="T2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2"/>
                      </a:lnTo>
                      <a:lnTo>
                        <a:pt x="10" y="2"/>
                      </a:lnTo>
                      <a:lnTo>
                        <a:pt x="10" y="9"/>
                      </a:lnTo>
                      <a:lnTo>
                        <a:pt x="10" y="9"/>
                      </a:lnTo>
                      <a:lnTo>
                        <a:pt x="10" y="12"/>
                      </a:lnTo>
                      <a:lnTo>
                        <a:pt x="9" y="12"/>
                      </a:lnTo>
                      <a:lnTo>
                        <a:pt x="9" y="9"/>
                      </a:lnTo>
                      <a:lnTo>
                        <a:pt x="9" y="9"/>
                      </a:lnTo>
                      <a:lnTo>
                        <a:pt x="9" y="2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7" name="Freeform 927"/>
                <p:cNvSpPr>
                  <a:spLocks/>
                </p:cNvSpPr>
                <p:nvPr/>
              </p:nvSpPr>
              <p:spPr bwMode="auto">
                <a:xfrm>
                  <a:off x="2836" y="2567"/>
                  <a:ext cx="65" cy="84"/>
                </a:xfrm>
                <a:custGeom>
                  <a:avLst/>
                  <a:gdLst>
                    <a:gd name="T0" fmla="*/ 0 w 10"/>
                    <a:gd name="T1" fmla="*/ 13 h 13"/>
                    <a:gd name="T2" fmla="*/ 1 w 10"/>
                    <a:gd name="T3" fmla="*/ 13 h 13"/>
                    <a:gd name="T4" fmla="*/ 1 w 10"/>
                    <a:gd name="T5" fmla="*/ 10 h 13"/>
                    <a:gd name="T6" fmla="*/ 10 w 10"/>
                    <a:gd name="T7" fmla="*/ 10 h 13"/>
                    <a:gd name="T8" fmla="*/ 10 w 10"/>
                    <a:gd name="T9" fmla="*/ 4 h 13"/>
                    <a:gd name="T10" fmla="*/ 10 w 10"/>
                    <a:gd name="T11" fmla="*/ 4 h 13"/>
                    <a:gd name="T12" fmla="*/ 10 w 10"/>
                    <a:gd name="T13" fmla="*/ 0 h 13"/>
                    <a:gd name="T14" fmla="*/ 9 w 10"/>
                    <a:gd name="T15" fmla="*/ 0 h 13"/>
                    <a:gd name="T16" fmla="*/ 9 w 10"/>
                    <a:gd name="T17" fmla="*/ 4 h 13"/>
                    <a:gd name="T18" fmla="*/ 9 w 10"/>
                    <a:gd name="T19" fmla="*/ 4 h 13"/>
                    <a:gd name="T20" fmla="*/ 9 w 10"/>
                    <a:gd name="T21" fmla="*/ 10 h 13"/>
                    <a:gd name="T22" fmla="*/ 0 w 10"/>
                    <a:gd name="T23" fmla="*/ 10 h 13"/>
                    <a:gd name="T24" fmla="*/ 0 w 10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13">
                      <a:moveTo>
                        <a:pt x="0" y="13"/>
                      </a:move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0" y="10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9" y="10"/>
                      </a:lnTo>
                      <a:lnTo>
                        <a:pt x="0" y="10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8" name="Freeform 928"/>
                <p:cNvSpPr>
                  <a:spLocks/>
                </p:cNvSpPr>
                <p:nvPr/>
              </p:nvSpPr>
              <p:spPr bwMode="auto">
                <a:xfrm>
                  <a:off x="2907" y="2398"/>
                  <a:ext cx="408" cy="13"/>
                </a:xfrm>
                <a:custGeom>
                  <a:avLst/>
                  <a:gdLst>
                    <a:gd name="T0" fmla="*/ 0 w 63"/>
                    <a:gd name="T1" fmla="*/ 2 h 2"/>
                    <a:gd name="T2" fmla="*/ 63 w 63"/>
                    <a:gd name="T3" fmla="*/ 2 h 2"/>
                    <a:gd name="T4" fmla="*/ 63 w 63"/>
                    <a:gd name="T5" fmla="*/ 0 h 2"/>
                    <a:gd name="T6" fmla="*/ 62 w 63"/>
                    <a:gd name="T7" fmla="*/ 0 h 2"/>
                    <a:gd name="T8" fmla="*/ 62 w 63"/>
                    <a:gd name="T9" fmla="*/ 1 h 2"/>
                    <a:gd name="T10" fmla="*/ 61 w 63"/>
                    <a:gd name="T11" fmla="*/ 2 h 2"/>
                    <a:gd name="T12" fmla="*/ 1 w 63"/>
                    <a:gd name="T13" fmla="*/ 2 h 2"/>
                    <a:gd name="T14" fmla="*/ 1 w 63"/>
                    <a:gd name="T15" fmla="*/ 0 h 2"/>
                    <a:gd name="T16" fmla="*/ 0 w 63"/>
                    <a:gd name="T17" fmla="*/ 0 h 2"/>
                    <a:gd name="T18" fmla="*/ 0 w 63"/>
                    <a:gd name="T1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2">
                      <a:moveTo>
                        <a:pt x="0" y="2"/>
                      </a:moveTo>
                      <a:lnTo>
                        <a:pt x="63" y="2"/>
                      </a:lnTo>
                      <a:lnTo>
                        <a:pt x="63" y="0"/>
                      </a:lnTo>
                      <a:lnTo>
                        <a:pt x="62" y="0"/>
                      </a:lnTo>
                      <a:lnTo>
                        <a:pt x="62" y="1"/>
                      </a:lnTo>
                      <a:lnTo>
                        <a:pt x="61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9" name="Freeform 929"/>
                <p:cNvSpPr>
                  <a:spLocks/>
                </p:cNvSpPr>
                <p:nvPr/>
              </p:nvSpPr>
              <p:spPr bwMode="auto">
                <a:xfrm>
                  <a:off x="2907" y="2567"/>
                  <a:ext cx="408" cy="13"/>
                </a:xfrm>
                <a:custGeom>
                  <a:avLst/>
                  <a:gdLst>
                    <a:gd name="T0" fmla="*/ 0 w 63"/>
                    <a:gd name="T1" fmla="*/ 0 h 2"/>
                    <a:gd name="T2" fmla="*/ 63 w 63"/>
                    <a:gd name="T3" fmla="*/ 0 h 2"/>
                    <a:gd name="T4" fmla="*/ 63 w 63"/>
                    <a:gd name="T5" fmla="*/ 2 h 2"/>
                    <a:gd name="T6" fmla="*/ 62 w 63"/>
                    <a:gd name="T7" fmla="*/ 2 h 2"/>
                    <a:gd name="T8" fmla="*/ 62 w 63"/>
                    <a:gd name="T9" fmla="*/ 1 h 2"/>
                    <a:gd name="T10" fmla="*/ 61 w 63"/>
                    <a:gd name="T11" fmla="*/ 0 h 2"/>
                    <a:gd name="T12" fmla="*/ 1 w 63"/>
                    <a:gd name="T13" fmla="*/ 0 h 2"/>
                    <a:gd name="T14" fmla="*/ 1 w 63"/>
                    <a:gd name="T15" fmla="*/ 2 h 2"/>
                    <a:gd name="T16" fmla="*/ 0 w 63"/>
                    <a:gd name="T17" fmla="*/ 2 h 2"/>
                    <a:gd name="T18" fmla="*/ 0 w 63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2">
                      <a:moveTo>
                        <a:pt x="0" y="0"/>
                      </a:moveTo>
                      <a:lnTo>
                        <a:pt x="63" y="0"/>
                      </a:lnTo>
                      <a:lnTo>
                        <a:pt x="63" y="2"/>
                      </a:lnTo>
                      <a:lnTo>
                        <a:pt x="62" y="2"/>
                      </a:lnTo>
                      <a:lnTo>
                        <a:pt x="62" y="1"/>
                      </a:lnTo>
                      <a:lnTo>
                        <a:pt x="61" y="0"/>
                      </a:lnTo>
                      <a:lnTo>
                        <a:pt x="1" y="0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0" name="Freeform 930"/>
                <p:cNvSpPr>
                  <a:spLocks/>
                </p:cNvSpPr>
                <p:nvPr/>
              </p:nvSpPr>
              <p:spPr bwMode="auto">
                <a:xfrm>
                  <a:off x="3354" y="2392"/>
                  <a:ext cx="227" cy="19"/>
                </a:xfrm>
                <a:custGeom>
                  <a:avLst/>
                  <a:gdLst>
                    <a:gd name="T0" fmla="*/ 0 w 35"/>
                    <a:gd name="T1" fmla="*/ 2 h 3"/>
                    <a:gd name="T2" fmla="*/ 2 w 35"/>
                    <a:gd name="T3" fmla="*/ 2 h 3"/>
                    <a:gd name="T4" fmla="*/ 2 w 35"/>
                    <a:gd name="T5" fmla="*/ 0 h 3"/>
                    <a:gd name="T6" fmla="*/ 34 w 35"/>
                    <a:gd name="T7" fmla="*/ 0 h 3"/>
                    <a:gd name="T8" fmla="*/ 34 w 35"/>
                    <a:gd name="T9" fmla="*/ 3 h 3"/>
                    <a:gd name="T10" fmla="*/ 35 w 35"/>
                    <a:gd name="T11" fmla="*/ 3 h 3"/>
                    <a:gd name="T12" fmla="*/ 35 w 35"/>
                    <a:gd name="T13" fmla="*/ 0 h 3"/>
                    <a:gd name="T14" fmla="*/ 0 w 35"/>
                    <a:gd name="T15" fmla="*/ 0 h 3"/>
                    <a:gd name="T16" fmla="*/ 0 w 35"/>
                    <a:gd name="T1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3">
                      <a:moveTo>
                        <a:pt x="0" y="2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34" y="0"/>
                      </a:lnTo>
                      <a:lnTo>
                        <a:pt x="34" y="3"/>
                      </a:lnTo>
                      <a:lnTo>
                        <a:pt x="35" y="3"/>
                      </a:lnTo>
                      <a:lnTo>
                        <a:pt x="35" y="0"/>
                      </a:ln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1" name="Freeform 931"/>
                <p:cNvSpPr>
                  <a:spLocks/>
                </p:cNvSpPr>
                <p:nvPr/>
              </p:nvSpPr>
              <p:spPr bwMode="auto">
                <a:xfrm>
                  <a:off x="3354" y="2567"/>
                  <a:ext cx="227" cy="26"/>
                </a:xfrm>
                <a:custGeom>
                  <a:avLst/>
                  <a:gdLst>
                    <a:gd name="T0" fmla="*/ 0 w 35"/>
                    <a:gd name="T1" fmla="*/ 2 h 4"/>
                    <a:gd name="T2" fmla="*/ 2 w 35"/>
                    <a:gd name="T3" fmla="*/ 2 h 4"/>
                    <a:gd name="T4" fmla="*/ 2 w 35"/>
                    <a:gd name="T5" fmla="*/ 3 h 4"/>
                    <a:gd name="T6" fmla="*/ 34 w 35"/>
                    <a:gd name="T7" fmla="*/ 3 h 4"/>
                    <a:gd name="T8" fmla="*/ 34 w 35"/>
                    <a:gd name="T9" fmla="*/ 0 h 4"/>
                    <a:gd name="T10" fmla="*/ 35 w 35"/>
                    <a:gd name="T11" fmla="*/ 0 h 4"/>
                    <a:gd name="T12" fmla="*/ 35 w 35"/>
                    <a:gd name="T13" fmla="*/ 4 h 4"/>
                    <a:gd name="T14" fmla="*/ 0 w 35"/>
                    <a:gd name="T15" fmla="*/ 4 h 4"/>
                    <a:gd name="T16" fmla="*/ 0 w 35"/>
                    <a:gd name="T1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4">
                      <a:moveTo>
                        <a:pt x="0" y="2"/>
                      </a:move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34" y="3"/>
                      </a:lnTo>
                      <a:lnTo>
                        <a:pt x="34" y="0"/>
                      </a:lnTo>
                      <a:lnTo>
                        <a:pt x="35" y="0"/>
                      </a:lnTo>
                      <a:lnTo>
                        <a:pt x="35" y="4"/>
                      </a:lnTo>
                      <a:lnTo>
                        <a:pt x="0" y="4"/>
                      </a:lnTo>
                      <a:lnTo>
                        <a:pt x="0" y="2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2" name="Freeform 932"/>
                <p:cNvSpPr>
                  <a:spLocks/>
                </p:cNvSpPr>
                <p:nvPr/>
              </p:nvSpPr>
              <p:spPr bwMode="auto">
                <a:xfrm>
                  <a:off x="3600" y="2347"/>
                  <a:ext cx="207" cy="64"/>
                </a:xfrm>
                <a:custGeom>
                  <a:avLst/>
                  <a:gdLst>
                    <a:gd name="T0" fmla="*/ 0 w 32"/>
                    <a:gd name="T1" fmla="*/ 10 h 10"/>
                    <a:gd name="T2" fmla="*/ 1 w 32"/>
                    <a:gd name="T3" fmla="*/ 10 h 10"/>
                    <a:gd name="T4" fmla="*/ 1 w 32"/>
                    <a:gd name="T5" fmla="*/ 7 h 10"/>
                    <a:gd name="T6" fmla="*/ 31 w 32"/>
                    <a:gd name="T7" fmla="*/ 7 h 10"/>
                    <a:gd name="T8" fmla="*/ 31 w 32"/>
                    <a:gd name="T9" fmla="*/ 0 h 10"/>
                    <a:gd name="T10" fmla="*/ 30 w 32"/>
                    <a:gd name="T11" fmla="*/ 0 h 10"/>
                    <a:gd name="T12" fmla="*/ 30 w 32"/>
                    <a:gd name="T13" fmla="*/ 1 h 10"/>
                    <a:gd name="T14" fmla="*/ 32 w 32"/>
                    <a:gd name="T15" fmla="*/ 1 h 10"/>
                    <a:gd name="T16" fmla="*/ 32 w 32"/>
                    <a:gd name="T17" fmla="*/ 7 h 10"/>
                    <a:gd name="T18" fmla="*/ 0 w 32"/>
                    <a:gd name="T19" fmla="*/ 7 h 10"/>
                    <a:gd name="T20" fmla="*/ 0 w 32"/>
                    <a:gd name="T2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10">
                      <a:moveTo>
                        <a:pt x="0" y="10"/>
                      </a:moveTo>
                      <a:lnTo>
                        <a:pt x="1" y="10"/>
                      </a:lnTo>
                      <a:lnTo>
                        <a:pt x="1" y="7"/>
                      </a:lnTo>
                      <a:lnTo>
                        <a:pt x="31" y="7"/>
                      </a:lnTo>
                      <a:lnTo>
                        <a:pt x="31" y="0"/>
                      </a:lnTo>
                      <a:lnTo>
                        <a:pt x="30" y="0"/>
                      </a:lnTo>
                      <a:lnTo>
                        <a:pt x="30" y="1"/>
                      </a:lnTo>
                      <a:lnTo>
                        <a:pt x="32" y="1"/>
                      </a:lnTo>
                      <a:lnTo>
                        <a:pt x="32" y="7"/>
                      </a:lnTo>
                      <a:lnTo>
                        <a:pt x="0" y="7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3" name="Freeform 933"/>
                <p:cNvSpPr>
                  <a:spLocks/>
                </p:cNvSpPr>
                <p:nvPr/>
              </p:nvSpPr>
              <p:spPr bwMode="auto">
                <a:xfrm>
                  <a:off x="3827" y="2347"/>
                  <a:ext cx="32" cy="64"/>
                </a:xfrm>
                <a:custGeom>
                  <a:avLst/>
                  <a:gdLst>
                    <a:gd name="T0" fmla="*/ 0 w 5"/>
                    <a:gd name="T1" fmla="*/ 7 h 10"/>
                    <a:gd name="T2" fmla="*/ 4 w 5"/>
                    <a:gd name="T3" fmla="*/ 7 h 10"/>
                    <a:gd name="T4" fmla="*/ 4 w 5"/>
                    <a:gd name="T5" fmla="*/ 10 h 10"/>
                    <a:gd name="T6" fmla="*/ 5 w 5"/>
                    <a:gd name="T7" fmla="*/ 10 h 10"/>
                    <a:gd name="T8" fmla="*/ 5 w 5"/>
                    <a:gd name="T9" fmla="*/ 7 h 10"/>
                    <a:gd name="T10" fmla="*/ 1 w 5"/>
                    <a:gd name="T11" fmla="*/ 7 h 10"/>
                    <a:gd name="T12" fmla="*/ 1 w 5"/>
                    <a:gd name="T13" fmla="*/ 1 h 10"/>
                    <a:gd name="T14" fmla="*/ 1 w 5"/>
                    <a:gd name="T15" fmla="*/ 1 h 10"/>
                    <a:gd name="T16" fmla="*/ 1 w 5"/>
                    <a:gd name="T17" fmla="*/ 0 h 10"/>
                    <a:gd name="T18" fmla="*/ 0 w 5"/>
                    <a:gd name="T19" fmla="*/ 0 h 10"/>
                    <a:gd name="T20" fmla="*/ 0 w 5"/>
                    <a:gd name="T21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" h="10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4" y="10"/>
                      </a:lnTo>
                      <a:lnTo>
                        <a:pt x="5" y="10"/>
                      </a:lnTo>
                      <a:lnTo>
                        <a:pt x="5" y="7"/>
                      </a:lnTo>
                      <a:lnTo>
                        <a:pt x="1" y="7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4" name="Freeform 934"/>
                <p:cNvSpPr>
                  <a:spLocks/>
                </p:cNvSpPr>
                <p:nvPr/>
              </p:nvSpPr>
              <p:spPr bwMode="auto">
                <a:xfrm>
                  <a:off x="3600" y="2567"/>
                  <a:ext cx="259" cy="26"/>
                </a:xfrm>
                <a:custGeom>
                  <a:avLst/>
                  <a:gdLst>
                    <a:gd name="T0" fmla="*/ 0 w 40"/>
                    <a:gd name="T1" fmla="*/ 4 h 4"/>
                    <a:gd name="T2" fmla="*/ 40 w 40"/>
                    <a:gd name="T3" fmla="*/ 4 h 4"/>
                    <a:gd name="T4" fmla="*/ 40 w 40"/>
                    <a:gd name="T5" fmla="*/ 0 h 4"/>
                    <a:gd name="T6" fmla="*/ 39 w 40"/>
                    <a:gd name="T7" fmla="*/ 0 h 4"/>
                    <a:gd name="T8" fmla="*/ 39 w 40"/>
                    <a:gd name="T9" fmla="*/ 3 h 4"/>
                    <a:gd name="T10" fmla="*/ 1 w 40"/>
                    <a:gd name="T11" fmla="*/ 3 h 4"/>
                    <a:gd name="T12" fmla="*/ 1 w 40"/>
                    <a:gd name="T13" fmla="*/ 0 h 4"/>
                    <a:gd name="T14" fmla="*/ 0 w 40"/>
                    <a:gd name="T15" fmla="*/ 0 h 4"/>
                    <a:gd name="T16" fmla="*/ 0 w 40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" h="4">
                      <a:moveTo>
                        <a:pt x="0" y="4"/>
                      </a:moveTo>
                      <a:lnTo>
                        <a:pt x="40" y="4"/>
                      </a:lnTo>
                      <a:lnTo>
                        <a:pt x="40" y="0"/>
                      </a:lnTo>
                      <a:lnTo>
                        <a:pt x="39" y="0"/>
                      </a:lnTo>
                      <a:lnTo>
                        <a:pt x="39" y="3"/>
                      </a:ln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5" name="Freeform 935"/>
                <p:cNvSpPr>
                  <a:spLocks/>
                </p:cNvSpPr>
                <p:nvPr/>
              </p:nvSpPr>
              <p:spPr bwMode="auto">
                <a:xfrm>
                  <a:off x="2053" y="2327"/>
                  <a:ext cx="142" cy="20"/>
                </a:xfrm>
                <a:custGeom>
                  <a:avLst/>
                  <a:gdLst>
                    <a:gd name="T0" fmla="*/ 0 w 22"/>
                    <a:gd name="T1" fmla="*/ 0 h 3"/>
                    <a:gd name="T2" fmla="*/ 2 w 22"/>
                    <a:gd name="T3" fmla="*/ 0 h 3"/>
                    <a:gd name="T4" fmla="*/ 2 w 22"/>
                    <a:gd name="T5" fmla="*/ 1 h 3"/>
                    <a:gd name="T6" fmla="*/ 19 w 22"/>
                    <a:gd name="T7" fmla="*/ 1 h 3"/>
                    <a:gd name="T8" fmla="*/ 19 w 22"/>
                    <a:gd name="T9" fmla="*/ 0 h 3"/>
                    <a:gd name="T10" fmla="*/ 22 w 22"/>
                    <a:gd name="T11" fmla="*/ 0 h 3"/>
                    <a:gd name="T12" fmla="*/ 22 w 22"/>
                    <a:gd name="T13" fmla="*/ 3 h 3"/>
                    <a:gd name="T14" fmla="*/ 0 w 22"/>
                    <a:gd name="T15" fmla="*/ 3 h 3"/>
                    <a:gd name="T16" fmla="*/ 0 w 22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19" y="1"/>
                      </a:lnTo>
                      <a:lnTo>
                        <a:pt x="19" y="0"/>
                      </a:lnTo>
                      <a:lnTo>
                        <a:pt x="22" y="0"/>
                      </a:lnTo>
                      <a:lnTo>
                        <a:pt x="22" y="3"/>
                      </a:ln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6" name="Freeform 936"/>
                <p:cNvSpPr>
                  <a:spLocks/>
                </p:cNvSpPr>
                <p:nvPr/>
              </p:nvSpPr>
              <p:spPr bwMode="auto">
                <a:xfrm>
                  <a:off x="2053" y="2631"/>
                  <a:ext cx="142" cy="26"/>
                </a:xfrm>
                <a:custGeom>
                  <a:avLst/>
                  <a:gdLst>
                    <a:gd name="T0" fmla="*/ 0 w 22"/>
                    <a:gd name="T1" fmla="*/ 4 h 4"/>
                    <a:gd name="T2" fmla="*/ 2 w 22"/>
                    <a:gd name="T3" fmla="*/ 4 h 4"/>
                    <a:gd name="T4" fmla="*/ 2 w 22"/>
                    <a:gd name="T5" fmla="*/ 2 h 4"/>
                    <a:gd name="T6" fmla="*/ 19 w 22"/>
                    <a:gd name="T7" fmla="*/ 2 h 4"/>
                    <a:gd name="T8" fmla="*/ 19 w 22"/>
                    <a:gd name="T9" fmla="*/ 4 h 4"/>
                    <a:gd name="T10" fmla="*/ 22 w 22"/>
                    <a:gd name="T11" fmla="*/ 4 h 4"/>
                    <a:gd name="T12" fmla="*/ 22 w 22"/>
                    <a:gd name="T13" fmla="*/ 0 h 4"/>
                    <a:gd name="T14" fmla="*/ 0 w 22"/>
                    <a:gd name="T15" fmla="*/ 0 h 4"/>
                    <a:gd name="T16" fmla="*/ 0 w 22"/>
                    <a:gd name="T1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4">
                      <a:moveTo>
                        <a:pt x="0" y="4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19" y="2"/>
                      </a:lnTo>
                      <a:lnTo>
                        <a:pt x="19" y="4"/>
                      </a:lnTo>
                      <a:lnTo>
                        <a:pt x="22" y="4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F4F3C2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7" name="Rectangle 937"/>
                <p:cNvSpPr>
                  <a:spLocks noChangeArrowheads="1"/>
                </p:cNvSpPr>
                <p:nvPr/>
              </p:nvSpPr>
              <p:spPr bwMode="auto">
                <a:xfrm>
                  <a:off x="3315" y="2392"/>
                  <a:ext cx="13" cy="19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8" name="Rectangle 938"/>
                <p:cNvSpPr>
                  <a:spLocks noChangeArrowheads="1"/>
                </p:cNvSpPr>
                <p:nvPr/>
              </p:nvSpPr>
              <p:spPr bwMode="auto">
                <a:xfrm>
                  <a:off x="3341" y="2392"/>
                  <a:ext cx="13" cy="19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9" name="Rectangle 939"/>
                <p:cNvSpPr>
                  <a:spLocks noChangeArrowheads="1"/>
                </p:cNvSpPr>
                <p:nvPr/>
              </p:nvSpPr>
              <p:spPr bwMode="auto">
                <a:xfrm>
                  <a:off x="3315" y="2567"/>
                  <a:ext cx="13" cy="19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0" name="Rectangle 940"/>
                <p:cNvSpPr>
                  <a:spLocks noChangeArrowheads="1"/>
                </p:cNvSpPr>
                <p:nvPr/>
              </p:nvSpPr>
              <p:spPr bwMode="auto">
                <a:xfrm>
                  <a:off x="3341" y="2567"/>
                  <a:ext cx="13" cy="26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1" name="Freeform 941"/>
                <p:cNvSpPr>
                  <a:spLocks/>
                </p:cNvSpPr>
                <p:nvPr/>
              </p:nvSpPr>
              <p:spPr bwMode="auto">
                <a:xfrm>
                  <a:off x="3322" y="2392"/>
                  <a:ext cx="13" cy="13"/>
                </a:xfrm>
                <a:custGeom>
                  <a:avLst/>
                  <a:gdLst>
                    <a:gd name="T0" fmla="*/ 0 w 2"/>
                    <a:gd name="T1" fmla="*/ 1 h 2"/>
                    <a:gd name="T2" fmla="*/ 0 w 2"/>
                    <a:gd name="T3" fmla="*/ 0 h 2"/>
                    <a:gd name="T4" fmla="*/ 0 w 2"/>
                    <a:gd name="T5" fmla="*/ 1 h 2"/>
                    <a:gd name="T6" fmla="*/ 0 w 2"/>
                    <a:gd name="T7" fmla="*/ 1 h 2"/>
                    <a:gd name="T8" fmla="*/ 0 w 2"/>
                    <a:gd name="T9" fmla="*/ 1 h 2"/>
                    <a:gd name="T10" fmla="*/ 0 w 2"/>
                    <a:gd name="T11" fmla="*/ 1 h 2"/>
                    <a:gd name="T12" fmla="*/ 0 w 2"/>
                    <a:gd name="T13" fmla="*/ 2 h 2"/>
                    <a:gd name="T14" fmla="*/ 1 w 2"/>
                    <a:gd name="T15" fmla="*/ 2 h 2"/>
                    <a:gd name="T16" fmla="*/ 1 w 2"/>
                    <a:gd name="T17" fmla="*/ 2 h 2"/>
                    <a:gd name="T18" fmla="*/ 1 w 2"/>
                    <a:gd name="T19" fmla="*/ 2 h 2"/>
                    <a:gd name="T20" fmla="*/ 1 w 2"/>
                    <a:gd name="T21" fmla="*/ 2 h 2"/>
                    <a:gd name="T22" fmla="*/ 1 w 2"/>
                    <a:gd name="T23" fmla="*/ 2 h 2"/>
                    <a:gd name="T24" fmla="*/ 1 w 2"/>
                    <a:gd name="T25" fmla="*/ 1 h 2"/>
                    <a:gd name="T26" fmla="*/ 1 w 2"/>
                    <a:gd name="T27" fmla="*/ 1 h 2"/>
                    <a:gd name="T28" fmla="*/ 2 w 2"/>
                    <a:gd name="T29" fmla="*/ 1 h 2"/>
                    <a:gd name="T30" fmla="*/ 2 w 2"/>
                    <a:gd name="T31" fmla="*/ 0 h 2"/>
                    <a:gd name="T32" fmla="*/ 2 w 2"/>
                    <a:gd name="T3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2" name="Freeform 942"/>
                <p:cNvSpPr>
                  <a:spLocks/>
                </p:cNvSpPr>
                <p:nvPr/>
              </p:nvSpPr>
              <p:spPr bwMode="auto">
                <a:xfrm>
                  <a:off x="3335" y="2392"/>
                  <a:ext cx="13" cy="13"/>
                </a:xfrm>
                <a:custGeom>
                  <a:avLst/>
                  <a:gdLst>
                    <a:gd name="T0" fmla="*/ 0 w 2"/>
                    <a:gd name="T1" fmla="*/ 1 h 2"/>
                    <a:gd name="T2" fmla="*/ 0 w 2"/>
                    <a:gd name="T3" fmla="*/ 1 h 2"/>
                    <a:gd name="T4" fmla="*/ 0 w 2"/>
                    <a:gd name="T5" fmla="*/ 1 h 2"/>
                    <a:gd name="T6" fmla="*/ 0 w 2"/>
                    <a:gd name="T7" fmla="*/ 2 h 2"/>
                    <a:gd name="T8" fmla="*/ 0 w 2"/>
                    <a:gd name="T9" fmla="*/ 2 h 2"/>
                    <a:gd name="T10" fmla="*/ 0 w 2"/>
                    <a:gd name="T11" fmla="*/ 2 h 2"/>
                    <a:gd name="T12" fmla="*/ 0 w 2"/>
                    <a:gd name="T13" fmla="*/ 2 h 2"/>
                    <a:gd name="T14" fmla="*/ 1 w 2"/>
                    <a:gd name="T15" fmla="*/ 2 h 2"/>
                    <a:gd name="T16" fmla="*/ 1 w 2"/>
                    <a:gd name="T17" fmla="*/ 2 h 2"/>
                    <a:gd name="T18" fmla="*/ 1 w 2"/>
                    <a:gd name="T19" fmla="*/ 1 h 2"/>
                    <a:gd name="T20" fmla="*/ 1 w 2"/>
                    <a:gd name="T21" fmla="*/ 1 h 2"/>
                    <a:gd name="T22" fmla="*/ 1 w 2"/>
                    <a:gd name="T23" fmla="*/ 1 h 2"/>
                    <a:gd name="T24" fmla="*/ 1 w 2"/>
                    <a:gd name="T25" fmla="*/ 0 h 2"/>
                    <a:gd name="T26" fmla="*/ 1 w 2"/>
                    <a:gd name="T27" fmla="*/ 0 h 2"/>
                    <a:gd name="T28" fmla="*/ 1 w 2"/>
                    <a:gd name="T29" fmla="*/ 1 h 2"/>
                    <a:gd name="T30" fmla="*/ 2 w 2"/>
                    <a:gd name="T31" fmla="*/ 1 h 2"/>
                    <a:gd name="T32" fmla="*/ 2 w 2"/>
                    <a:gd name="T3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3" name="Line 943"/>
                <p:cNvSpPr>
                  <a:spLocks noChangeShapeType="1"/>
                </p:cNvSpPr>
                <p:nvPr/>
              </p:nvSpPr>
              <p:spPr bwMode="auto">
                <a:xfrm>
                  <a:off x="3348" y="240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4" name="Freeform 944"/>
                <p:cNvSpPr>
                  <a:spLocks/>
                </p:cNvSpPr>
                <p:nvPr/>
              </p:nvSpPr>
              <p:spPr bwMode="auto">
                <a:xfrm>
                  <a:off x="3322" y="2573"/>
                  <a:ext cx="13" cy="1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0 h 2"/>
                    <a:gd name="T6" fmla="*/ 0 w 2"/>
                    <a:gd name="T7" fmla="*/ 0 h 2"/>
                    <a:gd name="T8" fmla="*/ 0 w 2"/>
                    <a:gd name="T9" fmla="*/ 0 h 2"/>
                    <a:gd name="T10" fmla="*/ 0 w 2"/>
                    <a:gd name="T11" fmla="*/ 1 h 2"/>
                    <a:gd name="T12" fmla="*/ 0 w 2"/>
                    <a:gd name="T13" fmla="*/ 1 h 2"/>
                    <a:gd name="T14" fmla="*/ 0 w 2"/>
                    <a:gd name="T15" fmla="*/ 2 h 2"/>
                    <a:gd name="T16" fmla="*/ 1 w 2"/>
                    <a:gd name="T17" fmla="*/ 2 h 2"/>
                    <a:gd name="T18" fmla="*/ 1 w 2"/>
                    <a:gd name="T19" fmla="*/ 2 h 2"/>
                    <a:gd name="T20" fmla="*/ 1 w 2"/>
                    <a:gd name="T21" fmla="*/ 2 h 2"/>
                    <a:gd name="T22" fmla="*/ 1 w 2"/>
                    <a:gd name="T23" fmla="*/ 1 h 2"/>
                    <a:gd name="T24" fmla="*/ 1 w 2"/>
                    <a:gd name="T25" fmla="*/ 1 h 2"/>
                    <a:gd name="T26" fmla="*/ 1 w 2"/>
                    <a:gd name="T27" fmla="*/ 0 h 2"/>
                    <a:gd name="T28" fmla="*/ 2 w 2"/>
                    <a:gd name="T29" fmla="*/ 0 h 2"/>
                    <a:gd name="T30" fmla="*/ 2 w 2"/>
                    <a:gd name="T31" fmla="*/ 0 h 2"/>
                    <a:gd name="T32" fmla="*/ 2 w 2"/>
                    <a:gd name="T33" fmla="*/ 0 h 2"/>
                    <a:gd name="T34" fmla="*/ 2 w 2"/>
                    <a:gd name="T35" fmla="*/ 0 h 2"/>
                    <a:gd name="T36" fmla="*/ 2 w 2"/>
                    <a:gd name="T3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5" name="Freeform 945"/>
                <p:cNvSpPr>
                  <a:spLocks/>
                </p:cNvSpPr>
                <p:nvPr/>
              </p:nvSpPr>
              <p:spPr bwMode="auto">
                <a:xfrm>
                  <a:off x="3335" y="2573"/>
                  <a:ext cx="13" cy="13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1 h 2"/>
                    <a:gd name="T4" fmla="*/ 0 w 2"/>
                    <a:gd name="T5" fmla="*/ 1 h 2"/>
                    <a:gd name="T6" fmla="*/ 0 w 2"/>
                    <a:gd name="T7" fmla="*/ 2 h 2"/>
                    <a:gd name="T8" fmla="*/ 0 w 2"/>
                    <a:gd name="T9" fmla="*/ 2 h 2"/>
                    <a:gd name="T10" fmla="*/ 0 w 2"/>
                    <a:gd name="T11" fmla="*/ 2 h 2"/>
                    <a:gd name="T12" fmla="*/ 1 w 2"/>
                    <a:gd name="T13" fmla="*/ 2 h 2"/>
                    <a:gd name="T14" fmla="*/ 1 w 2"/>
                    <a:gd name="T15" fmla="*/ 1 h 2"/>
                    <a:gd name="T16" fmla="*/ 1 w 2"/>
                    <a:gd name="T17" fmla="*/ 1 h 2"/>
                    <a:gd name="T18" fmla="*/ 1 w 2"/>
                    <a:gd name="T19" fmla="*/ 0 h 2"/>
                    <a:gd name="T20" fmla="*/ 1 w 2"/>
                    <a:gd name="T21" fmla="*/ 0 h 2"/>
                    <a:gd name="T22" fmla="*/ 1 w 2"/>
                    <a:gd name="T23" fmla="*/ 0 h 2"/>
                    <a:gd name="T24" fmla="*/ 1 w 2"/>
                    <a:gd name="T25" fmla="*/ 0 h 2"/>
                    <a:gd name="T26" fmla="*/ 1 w 2"/>
                    <a:gd name="T27" fmla="*/ 0 h 2"/>
                    <a:gd name="T28" fmla="*/ 1 w 2"/>
                    <a:gd name="T29" fmla="*/ 1 h 2"/>
                    <a:gd name="T30" fmla="*/ 2 w 2"/>
                    <a:gd name="T31" fmla="*/ 1 h 2"/>
                    <a:gd name="T32" fmla="*/ 2 w 2"/>
                    <a:gd name="T3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6" name="Line 946"/>
                <p:cNvSpPr>
                  <a:spLocks noChangeShapeType="1"/>
                </p:cNvSpPr>
                <p:nvPr/>
              </p:nvSpPr>
              <p:spPr bwMode="auto">
                <a:xfrm>
                  <a:off x="3348" y="258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7" name="Rectangle 947"/>
                <p:cNvSpPr>
                  <a:spLocks noChangeArrowheads="1"/>
                </p:cNvSpPr>
                <p:nvPr/>
              </p:nvSpPr>
              <p:spPr bwMode="auto">
                <a:xfrm>
                  <a:off x="3581" y="2392"/>
                  <a:ext cx="19" cy="19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8" name="Rectangle 948"/>
                <p:cNvSpPr>
                  <a:spLocks noChangeArrowheads="1"/>
                </p:cNvSpPr>
                <p:nvPr/>
              </p:nvSpPr>
              <p:spPr bwMode="auto">
                <a:xfrm>
                  <a:off x="3594" y="2386"/>
                  <a:ext cx="6" cy="25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9" name="Rectangle 949"/>
                <p:cNvSpPr>
                  <a:spLocks noChangeArrowheads="1"/>
                </p:cNvSpPr>
                <p:nvPr/>
              </p:nvSpPr>
              <p:spPr bwMode="auto">
                <a:xfrm>
                  <a:off x="3581" y="2567"/>
                  <a:ext cx="19" cy="26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0" name="Rectangle 950"/>
                <p:cNvSpPr>
                  <a:spLocks noChangeArrowheads="1"/>
                </p:cNvSpPr>
                <p:nvPr/>
              </p:nvSpPr>
              <p:spPr bwMode="auto">
                <a:xfrm>
                  <a:off x="3594" y="2567"/>
                  <a:ext cx="6" cy="32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1" name="Rectangle 951"/>
                <p:cNvSpPr>
                  <a:spLocks noChangeArrowheads="1"/>
                </p:cNvSpPr>
                <p:nvPr/>
              </p:nvSpPr>
              <p:spPr bwMode="auto">
                <a:xfrm>
                  <a:off x="3516" y="2360"/>
                  <a:ext cx="78" cy="32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2" name="Rectangle 952"/>
                <p:cNvSpPr>
                  <a:spLocks noChangeArrowheads="1"/>
                </p:cNvSpPr>
                <p:nvPr/>
              </p:nvSpPr>
              <p:spPr bwMode="auto">
                <a:xfrm>
                  <a:off x="3516" y="2586"/>
                  <a:ext cx="78" cy="39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3" name="Rectangle 953"/>
                <p:cNvSpPr>
                  <a:spLocks noChangeArrowheads="1"/>
                </p:cNvSpPr>
                <p:nvPr/>
              </p:nvSpPr>
              <p:spPr bwMode="auto">
                <a:xfrm>
                  <a:off x="3859" y="2392"/>
                  <a:ext cx="19" cy="19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4" name="Rectangle 954"/>
                <p:cNvSpPr>
                  <a:spLocks noChangeArrowheads="1"/>
                </p:cNvSpPr>
                <p:nvPr/>
              </p:nvSpPr>
              <p:spPr bwMode="auto">
                <a:xfrm>
                  <a:off x="3859" y="2567"/>
                  <a:ext cx="19" cy="26"/>
                </a:xfrm>
                <a:prstGeom prst="rect">
                  <a:avLst/>
                </a:prstGeom>
                <a:solidFill>
                  <a:srgbClr val="F4F3C2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5" name="Freeform 955"/>
                <p:cNvSpPr>
                  <a:spLocks/>
                </p:cNvSpPr>
                <p:nvPr/>
              </p:nvSpPr>
              <p:spPr bwMode="auto">
                <a:xfrm>
                  <a:off x="3853" y="2405"/>
                  <a:ext cx="19" cy="168"/>
                </a:xfrm>
                <a:custGeom>
                  <a:avLst/>
                  <a:gdLst>
                    <a:gd name="T0" fmla="*/ 3 w 3"/>
                    <a:gd name="T1" fmla="*/ 26 h 26"/>
                    <a:gd name="T2" fmla="*/ 1 w 3"/>
                    <a:gd name="T3" fmla="*/ 21 h 26"/>
                    <a:gd name="T4" fmla="*/ 0 w 3"/>
                    <a:gd name="T5" fmla="*/ 16 h 26"/>
                    <a:gd name="T6" fmla="*/ 0 w 3"/>
                    <a:gd name="T7" fmla="*/ 11 h 26"/>
                    <a:gd name="T8" fmla="*/ 1 w 3"/>
                    <a:gd name="T9" fmla="*/ 5 h 26"/>
                    <a:gd name="T10" fmla="*/ 3 w 3"/>
                    <a:gd name="T11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26">
                      <a:moveTo>
                        <a:pt x="3" y="26"/>
                      </a:moveTo>
                      <a:lnTo>
                        <a:pt x="1" y="21"/>
                      </a:ln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1" y="5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6" name="Rectangle 956"/>
                <p:cNvSpPr>
                  <a:spLocks noChangeArrowheads="1"/>
                </p:cNvSpPr>
                <p:nvPr/>
              </p:nvSpPr>
              <p:spPr bwMode="auto">
                <a:xfrm>
                  <a:off x="2202" y="2308"/>
                  <a:ext cx="628" cy="6"/>
                </a:xfrm>
                <a:prstGeom prst="rect">
                  <a:avLst/>
                </a:prstGeom>
                <a:solidFill>
                  <a:srgbClr val="0084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7" name="Rectangle 957"/>
                <p:cNvSpPr>
                  <a:spLocks noChangeArrowheads="1"/>
                </p:cNvSpPr>
                <p:nvPr/>
              </p:nvSpPr>
              <p:spPr bwMode="auto">
                <a:xfrm>
                  <a:off x="2202" y="2664"/>
                  <a:ext cx="628" cy="6"/>
                </a:xfrm>
                <a:prstGeom prst="rect">
                  <a:avLst/>
                </a:prstGeom>
                <a:solidFill>
                  <a:srgbClr val="00844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8" name="Rectangle 958"/>
                <p:cNvSpPr>
                  <a:spLocks noChangeArrowheads="1"/>
                </p:cNvSpPr>
                <p:nvPr/>
              </p:nvSpPr>
              <p:spPr bwMode="auto">
                <a:xfrm>
                  <a:off x="1535" y="2243"/>
                  <a:ext cx="395" cy="13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9" name="Rectangle 959"/>
                <p:cNvSpPr>
                  <a:spLocks noChangeArrowheads="1"/>
                </p:cNvSpPr>
                <p:nvPr/>
              </p:nvSpPr>
              <p:spPr bwMode="auto">
                <a:xfrm>
                  <a:off x="3199" y="2243"/>
                  <a:ext cx="395" cy="13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0" name="Rectangle 960"/>
                <p:cNvSpPr>
                  <a:spLocks noChangeArrowheads="1"/>
                </p:cNvSpPr>
                <p:nvPr/>
              </p:nvSpPr>
              <p:spPr bwMode="auto">
                <a:xfrm>
                  <a:off x="1535" y="2728"/>
                  <a:ext cx="395" cy="7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1" name="Rectangle 961"/>
                <p:cNvSpPr>
                  <a:spLocks noChangeArrowheads="1"/>
                </p:cNvSpPr>
                <p:nvPr/>
              </p:nvSpPr>
              <p:spPr bwMode="auto">
                <a:xfrm>
                  <a:off x="3199" y="2728"/>
                  <a:ext cx="395" cy="7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2" name="Freeform 962"/>
                <p:cNvSpPr>
                  <a:spLocks/>
                </p:cNvSpPr>
                <p:nvPr/>
              </p:nvSpPr>
              <p:spPr bwMode="auto">
                <a:xfrm>
                  <a:off x="1930" y="2243"/>
                  <a:ext cx="110" cy="13"/>
                </a:xfrm>
                <a:custGeom>
                  <a:avLst/>
                  <a:gdLst>
                    <a:gd name="T0" fmla="*/ 0 w 17"/>
                    <a:gd name="T1" fmla="*/ 0 h 2"/>
                    <a:gd name="T2" fmla="*/ 17 w 17"/>
                    <a:gd name="T3" fmla="*/ 1 h 2"/>
                    <a:gd name="T4" fmla="*/ 17 w 17"/>
                    <a:gd name="T5" fmla="*/ 1 h 2"/>
                    <a:gd name="T6" fmla="*/ 0 w 17"/>
                    <a:gd name="T7" fmla="*/ 2 h 2"/>
                    <a:gd name="T8" fmla="*/ 0 w 17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2">
                      <a:moveTo>
                        <a:pt x="0" y="0"/>
                      </a:move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3" name="Freeform 963"/>
                <p:cNvSpPr>
                  <a:spLocks/>
                </p:cNvSpPr>
                <p:nvPr/>
              </p:nvSpPr>
              <p:spPr bwMode="auto">
                <a:xfrm>
                  <a:off x="1930" y="2243"/>
                  <a:ext cx="110" cy="13"/>
                </a:xfrm>
                <a:custGeom>
                  <a:avLst/>
                  <a:gdLst>
                    <a:gd name="T0" fmla="*/ 0 w 17"/>
                    <a:gd name="T1" fmla="*/ 0 h 2"/>
                    <a:gd name="T2" fmla="*/ 17 w 17"/>
                    <a:gd name="T3" fmla="*/ 1 h 2"/>
                    <a:gd name="T4" fmla="*/ 17 w 17"/>
                    <a:gd name="T5" fmla="*/ 1 h 2"/>
                    <a:gd name="T6" fmla="*/ 0 w 1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2">
                      <a:moveTo>
                        <a:pt x="0" y="0"/>
                      </a:moveTo>
                      <a:lnTo>
                        <a:pt x="17" y="1"/>
                      </a:lnTo>
                      <a:lnTo>
                        <a:pt x="17" y="1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4" name="Freeform 964"/>
                <p:cNvSpPr>
                  <a:spLocks/>
                </p:cNvSpPr>
                <p:nvPr/>
              </p:nvSpPr>
              <p:spPr bwMode="auto">
                <a:xfrm>
                  <a:off x="3095" y="2243"/>
                  <a:ext cx="104" cy="13"/>
                </a:xfrm>
                <a:custGeom>
                  <a:avLst/>
                  <a:gdLst>
                    <a:gd name="T0" fmla="*/ 16 w 16"/>
                    <a:gd name="T1" fmla="*/ 0 h 2"/>
                    <a:gd name="T2" fmla="*/ 0 w 16"/>
                    <a:gd name="T3" fmla="*/ 1 h 2"/>
                    <a:gd name="T4" fmla="*/ 0 w 16"/>
                    <a:gd name="T5" fmla="*/ 1 h 2"/>
                    <a:gd name="T6" fmla="*/ 16 w 16"/>
                    <a:gd name="T7" fmla="*/ 2 h 2"/>
                    <a:gd name="T8" fmla="*/ 16 w 16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">
                      <a:moveTo>
                        <a:pt x="16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16" y="2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5" name="Freeform 965"/>
                <p:cNvSpPr>
                  <a:spLocks/>
                </p:cNvSpPr>
                <p:nvPr/>
              </p:nvSpPr>
              <p:spPr bwMode="auto">
                <a:xfrm>
                  <a:off x="3095" y="2243"/>
                  <a:ext cx="104" cy="13"/>
                </a:xfrm>
                <a:custGeom>
                  <a:avLst/>
                  <a:gdLst>
                    <a:gd name="T0" fmla="*/ 16 w 16"/>
                    <a:gd name="T1" fmla="*/ 0 h 2"/>
                    <a:gd name="T2" fmla="*/ 0 w 16"/>
                    <a:gd name="T3" fmla="*/ 1 h 2"/>
                    <a:gd name="T4" fmla="*/ 0 w 16"/>
                    <a:gd name="T5" fmla="*/ 1 h 2"/>
                    <a:gd name="T6" fmla="*/ 16 w 16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" h="2">
                      <a:moveTo>
                        <a:pt x="16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16" y="2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6" name="Rectangle 966"/>
                <p:cNvSpPr>
                  <a:spLocks noChangeArrowheads="1"/>
                </p:cNvSpPr>
                <p:nvPr/>
              </p:nvSpPr>
              <p:spPr bwMode="auto">
                <a:xfrm>
                  <a:off x="3095" y="2728"/>
                  <a:ext cx="104" cy="7"/>
                </a:xfrm>
                <a:prstGeom prst="rect">
                  <a:avLst/>
                </a:pr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7" name="Rectangle 967"/>
                <p:cNvSpPr>
                  <a:spLocks noChangeArrowheads="1"/>
                </p:cNvSpPr>
                <p:nvPr/>
              </p:nvSpPr>
              <p:spPr bwMode="auto">
                <a:xfrm>
                  <a:off x="3095" y="2728"/>
                  <a:ext cx="104" cy="7"/>
                </a:xfrm>
                <a:prstGeom prst="rect">
                  <a:avLst/>
                </a:prstGeom>
                <a:noFill/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8" name="Rectangle 968"/>
                <p:cNvSpPr>
                  <a:spLocks noChangeArrowheads="1"/>
                </p:cNvSpPr>
                <p:nvPr/>
              </p:nvSpPr>
              <p:spPr bwMode="auto">
                <a:xfrm>
                  <a:off x="1930" y="2728"/>
                  <a:ext cx="110" cy="7"/>
                </a:xfrm>
                <a:prstGeom prst="rect">
                  <a:avLst/>
                </a:pr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9" name="Rectangle 969"/>
                <p:cNvSpPr>
                  <a:spLocks noChangeArrowheads="1"/>
                </p:cNvSpPr>
                <p:nvPr/>
              </p:nvSpPr>
              <p:spPr bwMode="auto">
                <a:xfrm>
                  <a:off x="1930" y="2728"/>
                  <a:ext cx="110" cy="7"/>
                </a:xfrm>
                <a:prstGeom prst="rect">
                  <a:avLst/>
                </a:prstGeom>
                <a:noFill/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0" name="Rectangle 970"/>
                <p:cNvSpPr>
                  <a:spLocks noChangeArrowheads="1"/>
                </p:cNvSpPr>
                <p:nvPr/>
              </p:nvSpPr>
              <p:spPr bwMode="auto">
                <a:xfrm>
                  <a:off x="1483" y="2237"/>
                  <a:ext cx="227" cy="26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1" name="Rectangle 971"/>
                <p:cNvSpPr>
                  <a:spLocks noChangeArrowheads="1"/>
                </p:cNvSpPr>
                <p:nvPr/>
              </p:nvSpPr>
              <p:spPr bwMode="auto">
                <a:xfrm>
                  <a:off x="1483" y="2715"/>
                  <a:ext cx="227" cy="33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2" name="Rectangle 972"/>
                <p:cNvSpPr>
                  <a:spLocks noChangeArrowheads="1"/>
                </p:cNvSpPr>
                <p:nvPr/>
              </p:nvSpPr>
              <p:spPr bwMode="auto">
                <a:xfrm>
                  <a:off x="3594" y="2237"/>
                  <a:ext cx="226" cy="26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3" name="Rectangle 973"/>
                <p:cNvSpPr>
                  <a:spLocks noChangeArrowheads="1"/>
                </p:cNvSpPr>
                <p:nvPr/>
              </p:nvSpPr>
              <p:spPr bwMode="auto">
                <a:xfrm>
                  <a:off x="3594" y="2715"/>
                  <a:ext cx="226" cy="33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4" name="Freeform 974"/>
                <p:cNvSpPr>
                  <a:spLocks/>
                </p:cNvSpPr>
                <p:nvPr/>
              </p:nvSpPr>
              <p:spPr bwMode="auto">
                <a:xfrm>
                  <a:off x="1587" y="2276"/>
                  <a:ext cx="343" cy="13"/>
                </a:xfrm>
                <a:custGeom>
                  <a:avLst/>
                  <a:gdLst>
                    <a:gd name="T0" fmla="*/ 0 w 53"/>
                    <a:gd name="T1" fmla="*/ 1 h 2"/>
                    <a:gd name="T2" fmla="*/ 5 w 53"/>
                    <a:gd name="T3" fmla="*/ 1 h 2"/>
                    <a:gd name="T4" fmla="*/ 9 w 53"/>
                    <a:gd name="T5" fmla="*/ 2 h 2"/>
                    <a:gd name="T6" fmla="*/ 53 w 53"/>
                    <a:gd name="T7" fmla="*/ 2 h 2"/>
                    <a:gd name="T8" fmla="*/ 53 w 53"/>
                    <a:gd name="T9" fmla="*/ 1 h 2"/>
                    <a:gd name="T10" fmla="*/ 9 w 53"/>
                    <a:gd name="T11" fmla="*/ 1 h 2"/>
                    <a:gd name="T12" fmla="*/ 5 w 53"/>
                    <a:gd name="T13" fmla="*/ 0 h 2"/>
                    <a:gd name="T14" fmla="*/ 0 w 53"/>
                    <a:gd name="T15" fmla="*/ 0 h 2"/>
                    <a:gd name="T16" fmla="*/ 0 w 53"/>
                    <a:gd name="T1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2">
                      <a:moveTo>
                        <a:pt x="0" y="1"/>
                      </a:moveTo>
                      <a:lnTo>
                        <a:pt x="5" y="1"/>
                      </a:lnTo>
                      <a:lnTo>
                        <a:pt x="9" y="2"/>
                      </a:lnTo>
                      <a:lnTo>
                        <a:pt x="53" y="2"/>
                      </a:lnTo>
                      <a:lnTo>
                        <a:pt x="53" y="1"/>
                      </a:ln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E8E82C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5" name="Freeform 975"/>
                <p:cNvSpPr>
                  <a:spLocks/>
                </p:cNvSpPr>
                <p:nvPr/>
              </p:nvSpPr>
              <p:spPr bwMode="auto">
                <a:xfrm>
                  <a:off x="1587" y="2696"/>
                  <a:ext cx="343" cy="7"/>
                </a:xfrm>
                <a:custGeom>
                  <a:avLst/>
                  <a:gdLst>
                    <a:gd name="T0" fmla="*/ 0 w 53"/>
                    <a:gd name="T1" fmla="*/ 0 h 1"/>
                    <a:gd name="T2" fmla="*/ 5 w 53"/>
                    <a:gd name="T3" fmla="*/ 0 h 1"/>
                    <a:gd name="T4" fmla="*/ 9 w 53"/>
                    <a:gd name="T5" fmla="*/ 0 h 1"/>
                    <a:gd name="T6" fmla="*/ 53 w 53"/>
                    <a:gd name="T7" fmla="*/ 0 h 1"/>
                    <a:gd name="T8" fmla="*/ 53 w 53"/>
                    <a:gd name="T9" fmla="*/ 1 h 1"/>
                    <a:gd name="T10" fmla="*/ 9 w 53"/>
                    <a:gd name="T11" fmla="*/ 1 h 1"/>
                    <a:gd name="T12" fmla="*/ 5 w 53"/>
                    <a:gd name="T13" fmla="*/ 1 h 1"/>
                    <a:gd name="T14" fmla="*/ 0 w 53"/>
                    <a:gd name="T15" fmla="*/ 1 h 1"/>
                    <a:gd name="T16" fmla="*/ 0 w 53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53" y="0"/>
                      </a:lnTo>
                      <a:lnTo>
                        <a:pt x="53" y="1"/>
                      </a:lnTo>
                      <a:lnTo>
                        <a:pt x="9" y="1"/>
                      </a:lnTo>
                      <a:lnTo>
                        <a:pt x="5" y="1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8E82C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6" name="Rectangle 976"/>
                <p:cNvSpPr>
                  <a:spLocks noChangeArrowheads="1"/>
                </p:cNvSpPr>
                <p:nvPr/>
              </p:nvSpPr>
              <p:spPr bwMode="auto">
                <a:xfrm>
                  <a:off x="1541" y="2276"/>
                  <a:ext cx="46" cy="6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7" name="Freeform 977"/>
                <p:cNvSpPr>
                  <a:spLocks/>
                </p:cNvSpPr>
                <p:nvPr/>
              </p:nvSpPr>
              <p:spPr bwMode="auto">
                <a:xfrm>
                  <a:off x="1483" y="2230"/>
                  <a:ext cx="58" cy="52"/>
                </a:xfrm>
                <a:custGeom>
                  <a:avLst/>
                  <a:gdLst>
                    <a:gd name="T0" fmla="*/ 1 w 9"/>
                    <a:gd name="T1" fmla="*/ 0 h 8"/>
                    <a:gd name="T2" fmla="*/ 1 w 9"/>
                    <a:gd name="T3" fmla="*/ 1 h 8"/>
                    <a:gd name="T4" fmla="*/ 1 w 9"/>
                    <a:gd name="T5" fmla="*/ 2 h 8"/>
                    <a:gd name="T6" fmla="*/ 2 w 9"/>
                    <a:gd name="T7" fmla="*/ 2 h 8"/>
                    <a:gd name="T8" fmla="*/ 2 w 9"/>
                    <a:gd name="T9" fmla="*/ 4 h 8"/>
                    <a:gd name="T10" fmla="*/ 2 w 9"/>
                    <a:gd name="T11" fmla="*/ 4 h 8"/>
                    <a:gd name="T12" fmla="*/ 3 w 9"/>
                    <a:gd name="T13" fmla="*/ 5 h 8"/>
                    <a:gd name="T14" fmla="*/ 4 w 9"/>
                    <a:gd name="T15" fmla="*/ 5 h 8"/>
                    <a:gd name="T16" fmla="*/ 5 w 9"/>
                    <a:gd name="T17" fmla="*/ 6 h 8"/>
                    <a:gd name="T18" fmla="*/ 6 w 9"/>
                    <a:gd name="T19" fmla="*/ 7 h 8"/>
                    <a:gd name="T20" fmla="*/ 7 w 9"/>
                    <a:gd name="T21" fmla="*/ 7 h 8"/>
                    <a:gd name="T22" fmla="*/ 7 w 9"/>
                    <a:gd name="T23" fmla="*/ 7 h 8"/>
                    <a:gd name="T24" fmla="*/ 9 w 9"/>
                    <a:gd name="T25" fmla="*/ 7 h 8"/>
                    <a:gd name="T26" fmla="*/ 9 w 9"/>
                    <a:gd name="T27" fmla="*/ 8 h 8"/>
                    <a:gd name="T28" fmla="*/ 7 w 9"/>
                    <a:gd name="T29" fmla="*/ 8 h 8"/>
                    <a:gd name="T30" fmla="*/ 6 w 9"/>
                    <a:gd name="T31" fmla="*/ 8 h 8"/>
                    <a:gd name="T32" fmla="*/ 5 w 9"/>
                    <a:gd name="T33" fmla="*/ 7 h 8"/>
                    <a:gd name="T34" fmla="*/ 4 w 9"/>
                    <a:gd name="T35" fmla="*/ 7 h 8"/>
                    <a:gd name="T36" fmla="*/ 3 w 9"/>
                    <a:gd name="T37" fmla="*/ 6 h 8"/>
                    <a:gd name="T38" fmla="*/ 2 w 9"/>
                    <a:gd name="T39" fmla="*/ 6 h 8"/>
                    <a:gd name="T40" fmla="*/ 2 w 9"/>
                    <a:gd name="T41" fmla="*/ 5 h 8"/>
                    <a:gd name="T42" fmla="*/ 1 w 9"/>
                    <a:gd name="T43" fmla="*/ 4 h 8"/>
                    <a:gd name="T44" fmla="*/ 0 w 9"/>
                    <a:gd name="T45" fmla="*/ 3 h 8"/>
                    <a:gd name="T46" fmla="*/ 0 w 9"/>
                    <a:gd name="T47" fmla="*/ 2 h 8"/>
                    <a:gd name="T48" fmla="*/ 0 w 9"/>
                    <a:gd name="T49" fmla="*/ 1 h 8"/>
                    <a:gd name="T50" fmla="*/ 0 w 9"/>
                    <a:gd name="T51" fmla="*/ 0 h 8"/>
                    <a:gd name="T52" fmla="*/ 1 w 9"/>
                    <a:gd name="T5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" h="8">
                      <a:moveTo>
                        <a:pt x="1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5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9" y="7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1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8" name="Freeform 978"/>
                <p:cNvSpPr>
                  <a:spLocks/>
                </p:cNvSpPr>
                <p:nvPr/>
              </p:nvSpPr>
              <p:spPr bwMode="auto">
                <a:xfrm>
                  <a:off x="1483" y="2230"/>
                  <a:ext cx="58" cy="52"/>
                </a:xfrm>
                <a:custGeom>
                  <a:avLst/>
                  <a:gdLst>
                    <a:gd name="T0" fmla="*/ 1 w 9"/>
                    <a:gd name="T1" fmla="*/ 0 h 8"/>
                    <a:gd name="T2" fmla="*/ 1 w 9"/>
                    <a:gd name="T3" fmla="*/ 1 h 8"/>
                    <a:gd name="T4" fmla="*/ 1 w 9"/>
                    <a:gd name="T5" fmla="*/ 2 h 8"/>
                    <a:gd name="T6" fmla="*/ 2 w 9"/>
                    <a:gd name="T7" fmla="*/ 2 h 8"/>
                    <a:gd name="T8" fmla="*/ 2 w 9"/>
                    <a:gd name="T9" fmla="*/ 4 h 8"/>
                    <a:gd name="T10" fmla="*/ 2 w 9"/>
                    <a:gd name="T11" fmla="*/ 4 h 8"/>
                    <a:gd name="T12" fmla="*/ 3 w 9"/>
                    <a:gd name="T13" fmla="*/ 5 h 8"/>
                    <a:gd name="T14" fmla="*/ 4 w 9"/>
                    <a:gd name="T15" fmla="*/ 5 h 8"/>
                    <a:gd name="T16" fmla="*/ 5 w 9"/>
                    <a:gd name="T17" fmla="*/ 6 h 8"/>
                    <a:gd name="T18" fmla="*/ 6 w 9"/>
                    <a:gd name="T19" fmla="*/ 7 h 8"/>
                    <a:gd name="T20" fmla="*/ 7 w 9"/>
                    <a:gd name="T21" fmla="*/ 7 h 8"/>
                    <a:gd name="T22" fmla="*/ 7 w 9"/>
                    <a:gd name="T23" fmla="*/ 7 h 8"/>
                    <a:gd name="T24" fmla="*/ 9 w 9"/>
                    <a:gd name="T25" fmla="*/ 7 h 8"/>
                    <a:gd name="T26" fmla="*/ 9 w 9"/>
                    <a:gd name="T27" fmla="*/ 8 h 8"/>
                    <a:gd name="T28" fmla="*/ 7 w 9"/>
                    <a:gd name="T29" fmla="*/ 8 h 8"/>
                    <a:gd name="T30" fmla="*/ 6 w 9"/>
                    <a:gd name="T31" fmla="*/ 8 h 8"/>
                    <a:gd name="T32" fmla="*/ 5 w 9"/>
                    <a:gd name="T33" fmla="*/ 7 h 8"/>
                    <a:gd name="T34" fmla="*/ 4 w 9"/>
                    <a:gd name="T35" fmla="*/ 7 h 8"/>
                    <a:gd name="T36" fmla="*/ 3 w 9"/>
                    <a:gd name="T37" fmla="*/ 6 h 8"/>
                    <a:gd name="T38" fmla="*/ 2 w 9"/>
                    <a:gd name="T39" fmla="*/ 6 h 8"/>
                    <a:gd name="T40" fmla="*/ 2 w 9"/>
                    <a:gd name="T41" fmla="*/ 5 h 8"/>
                    <a:gd name="T42" fmla="*/ 1 w 9"/>
                    <a:gd name="T43" fmla="*/ 4 h 8"/>
                    <a:gd name="T44" fmla="*/ 0 w 9"/>
                    <a:gd name="T45" fmla="*/ 3 h 8"/>
                    <a:gd name="T46" fmla="*/ 0 w 9"/>
                    <a:gd name="T47" fmla="*/ 2 h 8"/>
                    <a:gd name="T48" fmla="*/ 0 w 9"/>
                    <a:gd name="T49" fmla="*/ 1 h 8"/>
                    <a:gd name="T50" fmla="*/ 0 w 9"/>
                    <a:gd name="T51" fmla="*/ 0 h 8"/>
                    <a:gd name="T52" fmla="*/ 1 w 9"/>
                    <a:gd name="T53" fmla="*/ 0 h 8"/>
                    <a:gd name="T54" fmla="*/ 1 w 9"/>
                    <a:gd name="T5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9" h="8">
                      <a:moveTo>
                        <a:pt x="1" y="0"/>
                      </a:move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3" y="5"/>
                      </a:lnTo>
                      <a:lnTo>
                        <a:pt x="4" y="5"/>
                      </a:lnTo>
                      <a:lnTo>
                        <a:pt x="5" y="6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9" y="7"/>
                      </a:lnTo>
                      <a:lnTo>
                        <a:pt x="9" y="8"/>
                      </a:lnTo>
                      <a:lnTo>
                        <a:pt x="7" y="8"/>
                      </a:lnTo>
                      <a:lnTo>
                        <a:pt x="6" y="8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1" y="4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9" name="Freeform 979"/>
                <p:cNvSpPr>
                  <a:spLocks/>
                </p:cNvSpPr>
                <p:nvPr/>
              </p:nvSpPr>
              <p:spPr bwMode="auto">
                <a:xfrm>
                  <a:off x="1431" y="2172"/>
                  <a:ext cx="59" cy="58"/>
                </a:xfrm>
                <a:custGeom>
                  <a:avLst/>
                  <a:gdLst>
                    <a:gd name="T0" fmla="*/ 8 w 9"/>
                    <a:gd name="T1" fmla="*/ 9 h 9"/>
                    <a:gd name="T2" fmla="*/ 8 w 9"/>
                    <a:gd name="T3" fmla="*/ 8 h 9"/>
                    <a:gd name="T4" fmla="*/ 8 w 9"/>
                    <a:gd name="T5" fmla="*/ 7 h 9"/>
                    <a:gd name="T6" fmla="*/ 7 w 9"/>
                    <a:gd name="T7" fmla="*/ 6 h 9"/>
                    <a:gd name="T8" fmla="*/ 7 w 9"/>
                    <a:gd name="T9" fmla="*/ 5 h 9"/>
                    <a:gd name="T10" fmla="*/ 6 w 9"/>
                    <a:gd name="T11" fmla="*/ 4 h 9"/>
                    <a:gd name="T12" fmla="*/ 6 w 9"/>
                    <a:gd name="T13" fmla="*/ 4 h 9"/>
                    <a:gd name="T14" fmla="*/ 5 w 9"/>
                    <a:gd name="T15" fmla="*/ 3 h 9"/>
                    <a:gd name="T16" fmla="*/ 4 w 9"/>
                    <a:gd name="T17" fmla="*/ 2 h 9"/>
                    <a:gd name="T18" fmla="*/ 3 w 9"/>
                    <a:gd name="T19" fmla="*/ 2 h 9"/>
                    <a:gd name="T20" fmla="*/ 2 w 9"/>
                    <a:gd name="T21" fmla="*/ 2 h 9"/>
                    <a:gd name="T22" fmla="*/ 1 w 9"/>
                    <a:gd name="T23" fmla="*/ 1 h 9"/>
                    <a:gd name="T24" fmla="*/ 0 w 9"/>
                    <a:gd name="T25" fmla="*/ 1 h 9"/>
                    <a:gd name="T26" fmla="*/ 0 w 9"/>
                    <a:gd name="T27" fmla="*/ 0 h 9"/>
                    <a:gd name="T28" fmla="*/ 1 w 9"/>
                    <a:gd name="T29" fmla="*/ 0 h 9"/>
                    <a:gd name="T30" fmla="*/ 2 w 9"/>
                    <a:gd name="T31" fmla="*/ 0 h 9"/>
                    <a:gd name="T32" fmla="*/ 4 w 9"/>
                    <a:gd name="T33" fmla="*/ 1 h 9"/>
                    <a:gd name="T34" fmla="*/ 4 w 9"/>
                    <a:gd name="T35" fmla="*/ 1 h 9"/>
                    <a:gd name="T36" fmla="*/ 6 w 9"/>
                    <a:gd name="T37" fmla="*/ 2 h 9"/>
                    <a:gd name="T38" fmla="*/ 6 w 9"/>
                    <a:gd name="T39" fmla="*/ 3 h 9"/>
                    <a:gd name="T40" fmla="*/ 7 w 9"/>
                    <a:gd name="T41" fmla="*/ 4 h 9"/>
                    <a:gd name="T42" fmla="*/ 8 w 9"/>
                    <a:gd name="T43" fmla="*/ 4 h 9"/>
                    <a:gd name="T44" fmla="*/ 8 w 9"/>
                    <a:gd name="T45" fmla="*/ 5 h 9"/>
                    <a:gd name="T46" fmla="*/ 9 w 9"/>
                    <a:gd name="T47" fmla="*/ 7 h 9"/>
                    <a:gd name="T48" fmla="*/ 9 w 9"/>
                    <a:gd name="T49" fmla="*/ 7 h 9"/>
                    <a:gd name="T50" fmla="*/ 9 w 9"/>
                    <a:gd name="T51" fmla="*/ 9 h 9"/>
                    <a:gd name="T52" fmla="*/ 8 w 9"/>
                    <a:gd name="T53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" h="9">
                      <a:moveTo>
                        <a:pt x="8" y="9"/>
                      </a:moveTo>
                      <a:lnTo>
                        <a:pt x="8" y="8"/>
                      </a:lnTo>
                      <a:lnTo>
                        <a:pt x="8" y="7"/>
                      </a:lnTo>
                      <a:lnTo>
                        <a:pt x="7" y="6"/>
                      </a:lnTo>
                      <a:lnTo>
                        <a:pt x="7" y="5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5" y="3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9" y="7"/>
                      </a:lnTo>
                      <a:lnTo>
                        <a:pt x="9" y="7"/>
                      </a:lnTo>
                      <a:lnTo>
                        <a:pt x="9" y="9"/>
                      </a:lnTo>
                      <a:lnTo>
                        <a:pt x="8" y="9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0" name="Freeform 980"/>
                <p:cNvSpPr>
                  <a:spLocks/>
                </p:cNvSpPr>
                <p:nvPr/>
              </p:nvSpPr>
              <p:spPr bwMode="auto">
                <a:xfrm>
                  <a:off x="1431" y="2172"/>
                  <a:ext cx="59" cy="58"/>
                </a:xfrm>
                <a:custGeom>
                  <a:avLst/>
                  <a:gdLst>
                    <a:gd name="T0" fmla="*/ 8 w 9"/>
                    <a:gd name="T1" fmla="*/ 9 h 9"/>
                    <a:gd name="T2" fmla="*/ 8 w 9"/>
                    <a:gd name="T3" fmla="*/ 8 h 9"/>
                    <a:gd name="T4" fmla="*/ 8 w 9"/>
                    <a:gd name="T5" fmla="*/ 7 h 9"/>
                    <a:gd name="T6" fmla="*/ 7 w 9"/>
                    <a:gd name="T7" fmla="*/ 6 h 9"/>
                    <a:gd name="T8" fmla="*/ 7 w 9"/>
                    <a:gd name="T9" fmla="*/ 5 h 9"/>
                    <a:gd name="T10" fmla="*/ 6 w 9"/>
                    <a:gd name="T11" fmla="*/ 4 h 9"/>
                    <a:gd name="T12" fmla="*/ 6 w 9"/>
                    <a:gd name="T13" fmla="*/ 4 h 9"/>
                    <a:gd name="T14" fmla="*/ 5 w 9"/>
                    <a:gd name="T15" fmla="*/ 3 h 9"/>
                    <a:gd name="T16" fmla="*/ 4 w 9"/>
                    <a:gd name="T17" fmla="*/ 2 h 9"/>
                    <a:gd name="T18" fmla="*/ 3 w 9"/>
                    <a:gd name="T19" fmla="*/ 2 h 9"/>
                    <a:gd name="T20" fmla="*/ 2 w 9"/>
                    <a:gd name="T21" fmla="*/ 2 h 9"/>
                    <a:gd name="T22" fmla="*/ 1 w 9"/>
                    <a:gd name="T23" fmla="*/ 1 h 9"/>
                    <a:gd name="T24" fmla="*/ 0 w 9"/>
                    <a:gd name="T25" fmla="*/ 1 h 9"/>
                    <a:gd name="T26" fmla="*/ 0 w 9"/>
                    <a:gd name="T27" fmla="*/ 0 h 9"/>
                    <a:gd name="T28" fmla="*/ 1 w 9"/>
                    <a:gd name="T29" fmla="*/ 0 h 9"/>
                    <a:gd name="T30" fmla="*/ 2 w 9"/>
                    <a:gd name="T31" fmla="*/ 0 h 9"/>
                    <a:gd name="T32" fmla="*/ 4 w 9"/>
                    <a:gd name="T33" fmla="*/ 1 h 9"/>
                    <a:gd name="T34" fmla="*/ 4 w 9"/>
                    <a:gd name="T35" fmla="*/ 1 h 9"/>
                    <a:gd name="T36" fmla="*/ 6 w 9"/>
                    <a:gd name="T37" fmla="*/ 2 h 9"/>
                    <a:gd name="T38" fmla="*/ 6 w 9"/>
                    <a:gd name="T39" fmla="*/ 3 h 9"/>
                    <a:gd name="T40" fmla="*/ 7 w 9"/>
                    <a:gd name="T41" fmla="*/ 4 h 9"/>
                    <a:gd name="T42" fmla="*/ 8 w 9"/>
                    <a:gd name="T43" fmla="*/ 4 h 9"/>
                    <a:gd name="T44" fmla="*/ 8 w 9"/>
                    <a:gd name="T45" fmla="*/ 5 h 9"/>
                    <a:gd name="T46" fmla="*/ 9 w 9"/>
                    <a:gd name="T47" fmla="*/ 7 h 9"/>
                    <a:gd name="T48" fmla="*/ 9 w 9"/>
                    <a:gd name="T49" fmla="*/ 7 h 9"/>
                    <a:gd name="T50" fmla="*/ 9 w 9"/>
                    <a:gd name="T51" fmla="*/ 9 h 9"/>
                    <a:gd name="T52" fmla="*/ 8 w 9"/>
                    <a:gd name="T53" fmla="*/ 9 h 9"/>
                    <a:gd name="T54" fmla="*/ 8 w 9"/>
                    <a:gd name="T5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9" h="9">
                      <a:moveTo>
                        <a:pt x="8" y="9"/>
                      </a:moveTo>
                      <a:lnTo>
                        <a:pt x="8" y="8"/>
                      </a:lnTo>
                      <a:lnTo>
                        <a:pt x="8" y="7"/>
                      </a:lnTo>
                      <a:lnTo>
                        <a:pt x="7" y="6"/>
                      </a:lnTo>
                      <a:lnTo>
                        <a:pt x="7" y="5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5" y="3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6" y="2"/>
                      </a:lnTo>
                      <a:lnTo>
                        <a:pt x="6" y="3"/>
                      </a:lnTo>
                      <a:lnTo>
                        <a:pt x="7" y="4"/>
                      </a:lnTo>
                      <a:lnTo>
                        <a:pt x="8" y="4"/>
                      </a:lnTo>
                      <a:lnTo>
                        <a:pt x="8" y="5"/>
                      </a:lnTo>
                      <a:lnTo>
                        <a:pt x="9" y="7"/>
                      </a:lnTo>
                      <a:lnTo>
                        <a:pt x="9" y="7"/>
                      </a:lnTo>
                      <a:lnTo>
                        <a:pt x="9" y="9"/>
                      </a:lnTo>
                      <a:lnTo>
                        <a:pt x="8" y="9"/>
                      </a:lnTo>
                      <a:lnTo>
                        <a:pt x="8" y="9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1" name="Rectangle 981"/>
                <p:cNvSpPr>
                  <a:spLocks noChangeArrowheads="1"/>
                </p:cNvSpPr>
                <p:nvPr/>
              </p:nvSpPr>
              <p:spPr bwMode="auto">
                <a:xfrm>
                  <a:off x="1192" y="2172"/>
                  <a:ext cx="239" cy="7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2" name="Freeform 982"/>
                <p:cNvSpPr>
                  <a:spLocks/>
                </p:cNvSpPr>
                <p:nvPr/>
              </p:nvSpPr>
              <p:spPr bwMode="auto">
                <a:xfrm>
                  <a:off x="1082" y="1972"/>
                  <a:ext cx="110" cy="207"/>
                </a:xfrm>
                <a:custGeom>
                  <a:avLst/>
                  <a:gdLst>
                    <a:gd name="T0" fmla="*/ 17 w 17"/>
                    <a:gd name="T1" fmla="*/ 1 h 32"/>
                    <a:gd name="T2" fmla="*/ 15 w 17"/>
                    <a:gd name="T3" fmla="*/ 2 h 32"/>
                    <a:gd name="T4" fmla="*/ 13 w 17"/>
                    <a:gd name="T5" fmla="*/ 2 h 32"/>
                    <a:gd name="T6" fmla="*/ 11 w 17"/>
                    <a:gd name="T7" fmla="*/ 2 h 32"/>
                    <a:gd name="T8" fmla="*/ 9 w 17"/>
                    <a:gd name="T9" fmla="*/ 3 h 32"/>
                    <a:gd name="T10" fmla="*/ 7 w 17"/>
                    <a:gd name="T11" fmla="*/ 4 h 32"/>
                    <a:gd name="T12" fmla="*/ 6 w 17"/>
                    <a:gd name="T13" fmla="*/ 6 h 32"/>
                    <a:gd name="T14" fmla="*/ 5 w 17"/>
                    <a:gd name="T15" fmla="*/ 7 h 32"/>
                    <a:gd name="T16" fmla="*/ 4 w 17"/>
                    <a:gd name="T17" fmla="*/ 9 h 32"/>
                    <a:gd name="T18" fmla="*/ 3 w 17"/>
                    <a:gd name="T19" fmla="*/ 11 h 32"/>
                    <a:gd name="T20" fmla="*/ 2 w 17"/>
                    <a:gd name="T21" fmla="*/ 12 h 32"/>
                    <a:gd name="T22" fmla="*/ 2 w 17"/>
                    <a:gd name="T23" fmla="*/ 14 h 32"/>
                    <a:gd name="T24" fmla="*/ 1 w 17"/>
                    <a:gd name="T25" fmla="*/ 16 h 32"/>
                    <a:gd name="T26" fmla="*/ 2 w 17"/>
                    <a:gd name="T27" fmla="*/ 18 h 32"/>
                    <a:gd name="T28" fmla="*/ 2 w 17"/>
                    <a:gd name="T29" fmla="*/ 20 h 32"/>
                    <a:gd name="T30" fmla="*/ 3 w 17"/>
                    <a:gd name="T31" fmla="*/ 22 h 32"/>
                    <a:gd name="T32" fmla="*/ 4 w 17"/>
                    <a:gd name="T33" fmla="*/ 24 h 32"/>
                    <a:gd name="T34" fmla="*/ 5 w 17"/>
                    <a:gd name="T35" fmla="*/ 25 h 32"/>
                    <a:gd name="T36" fmla="*/ 6 w 17"/>
                    <a:gd name="T37" fmla="*/ 27 h 32"/>
                    <a:gd name="T38" fmla="*/ 7 w 17"/>
                    <a:gd name="T39" fmla="*/ 28 h 32"/>
                    <a:gd name="T40" fmla="*/ 9 w 17"/>
                    <a:gd name="T41" fmla="*/ 29 h 32"/>
                    <a:gd name="T42" fmla="*/ 11 w 17"/>
                    <a:gd name="T43" fmla="*/ 30 h 32"/>
                    <a:gd name="T44" fmla="*/ 13 w 17"/>
                    <a:gd name="T45" fmla="*/ 31 h 32"/>
                    <a:gd name="T46" fmla="*/ 15 w 17"/>
                    <a:gd name="T47" fmla="*/ 31 h 32"/>
                    <a:gd name="T48" fmla="*/ 17 w 17"/>
                    <a:gd name="T49" fmla="*/ 31 h 32"/>
                    <a:gd name="T50" fmla="*/ 17 w 17"/>
                    <a:gd name="T51" fmla="*/ 32 h 32"/>
                    <a:gd name="T52" fmla="*/ 15 w 17"/>
                    <a:gd name="T53" fmla="*/ 32 h 32"/>
                    <a:gd name="T54" fmla="*/ 13 w 17"/>
                    <a:gd name="T55" fmla="*/ 32 h 32"/>
                    <a:gd name="T56" fmla="*/ 11 w 17"/>
                    <a:gd name="T57" fmla="*/ 31 h 32"/>
                    <a:gd name="T58" fmla="*/ 9 w 17"/>
                    <a:gd name="T59" fmla="*/ 30 h 32"/>
                    <a:gd name="T60" fmla="*/ 7 w 17"/>
                    <a:gd name="T61" fmla="*/ 29 h 32"/>
                    <a:gd name="T62" fmla="*/ 5 w 17"/>
                    <a:gd name="T63" fmla="*/ 27 h 32"/>
                    <a:gd name="T64" fmla="*/ 4 w 17"/>
                    <a:gd name="T65" fmla="*/ 26 h 32"/>
                    <a:gd name="T66" fmla="*/ 3 w 17"/>
                    <a:gd name="T67" fmla="*/ 24 h 32"/>
                    <a:gd name="T68" fmla="*/ 2 w 17"/>
                    <a:gd name="T69" fmla="*/ 22 h 32"/>
                    <a:gd name="T70" fmla="*/ 1 w 17"/>
                    <a:gd name="T71" fmla="*/ 20 h 32"/>
                    <a:gd name="T72" fmla="*/ 1 w 17"/>
                    <a:gd name="T73" fmla="*/ 18 h 32"/>
                    <a:gd name="T74" fmla="*/ 0 w 17"/>
                    <a:gd name="T75" fmla="*/ 16 h 32"/>
                    <a:gd name="T76" fmla="*/ 1 w 17"/>
                    <a:gd name="T77" fmla="*/ 14 h 32"/>
                    <a:gd name="T78" fmla="*/ 1 w 17"/>
                    <a:gd name="T79" fmla="*/ 12 h 32"/>
                    <a:gd name="T80" fmla="*/ 2 w 17"/>
                    <a:gd name="T81" fmla="*/ 10 h 32"/>
                    <a:gd name="T82" fmla="*/ 3 w 17"/>
                    <a:gd name="T83" fmla="*/ 8 h 32"/>
                    <a:gd name="T84" fmla="*/ 4 w 17"/>
                    <a:gd name="T85" fmla="*/ 7 h 32"/>
                    <a:gd name="T86" fmla="*/ 5 w 17"/>
                    <a:gd name="T87" fmla="*/ 5 h 32"/>
                    <a:gd name="T88" fmla="*/ 7 w 17"/>
                    <a:gd name="T89" fmla="*/ 3 h 32"/>
                    <a:gd name="T90" fmla="*/ 9 w 17"/>
                    <a:gd name="T91" fmla="*/ 2 h 32"/>
                    <a:gd name="T92" fmla="*/ 11 w 17"/>
                    <a:gd name="T93" fmla="*/ 2 h 32"/>
                    <a:gd name="T94" fmla="*/ 13 w 17"/>
                    <a:gd name="T95" fmla="*/ 1 h 32"/>
                    <a:gd name="T96" fmla="*/ 15 w 17"/>
                    <a:gd name="T97" fmla="*/ 0 h 32"/>
                    <a:gd name="T98" fmla="*/ 17 w 17"/>
                    <a:gd name="T99" fmla="*/ 0 h 32"/>
                    <a:gd name="T100" fmla="*/ 17 w 17"/>
                    <a:gd name="T101" fmla="*/ 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7" h="32">
                      <a:moveTo>
                        <a:pt x="17" y="1"/>
                      </a:moveTo>
                      <a:lnTo>
                        <a:pt x="15" y="2"/>
                      </a:lnTo>
                      <a:lnTo>
                        <a:pt x="13" y="2"/>
                      </a:lnTo>
                      <a:lnTo>
                        <a:pt x="11" y="2"/>
                      </a:lnTo>
                      <a:lnTo>
                        <a:pt x="9" y="3"/>
                      </a:lnTo>
                      <a:lnTo>
                        <a:pt x="7" y="4"/>
                      </a:lnTo>
                      <a:lnTo>
                        <a:pt x="6" y="6"/>
                      </a:lnTo>
                      <a:lnTo>
                        <a:pt x="5" y="7"/>
                      </a:lnTo>
                      <a:lnTo>
                        <a:pt x="4" y="9"/>
                      </a:lnTo>
                      <a:lnTo>
                        <a:pt x="3" y="11"/>
                      </a:ln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3" y="22"/>
                      </a:lnTo>
                      <a:lnTo>
                        <a:pt x="4" y="24"/>
                      </a:lnTo>
                      <a:lnTo>
                        <a:pt x="5" y="25"/>
                      </a:lnTo>
                      <a:lnTo>
                        <a:pt x="6" y="27"/>
                      </a:lnTo>
                      <a:lnTo>
                        <a:pt x="7" y="28"/>
                      </a:lnTo>
                      <a:lnTo>
                        <a:pt x="9" y="29"/>
                      </a:lnTo>
                      <a:lnTo>
                        <a:pt x="11" y="30"/>
                      </a:lnTo>
                      <a:lnTo>
                        <a:pt x="13" y="31"/>
                      </a:lnTo>
                      <a:lnTo>
                        <a:pt x="15" y="31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5" y="32"/>
                      </a:lnTo>
                      <a:lnTo>
                        <a:pt x="13" y="32"/>
                      </a:lnTo>
                      <a:lnTo>
                        <a:pt x="11" y="31"/>
                      </a:lnTo>
                      <a:lnTo>
                        <a:pt x="9" y="30"/>
                      </a:lnTo>
                      <a:lnTo>
                        <a:pt x="7" y="29"/>
                      </a:lnTo>
                      <a:lnTo>
                        <a:pt x="5" y="27"/>
                      </a:lnTo>
                      <a:lnTo>
                        <a:pt x="4" y="26"/>
                      </a:lnTo>
                      <a:lnTo>
                        <a:pt x="3" y="24"/>
                      </a:lnTo>
                      <a:lnTo>
                        <a:pt x="2" y="22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1" y="14"/>
                      </a:lnTo>
                      <a:lnTo>
                        <a:pt x="1" y="12"/>
                      </a:ln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4" y="7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7" y="1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3" name="Freeform 983"/>
                <p:cNvSpPr>
                  <a:spLocks/>
                </p:cNvSpPr>
                <p:nvPr/>
              </p:nvSpPr>
              <p:spPr bwMode="auto">
                <a:xfrm>
                  <a:off x="1082" y="1972"/>
                  <a:ext cx="110" cy="207"/>
                </a:xfrm>
                <a:custGeom>
                  <a:avLst/>
                  <a:gdLst>
                    <a:gd name="T0" fmla="*/ 17 w 17"/>
                    <a:gd name="T1" fmla="*/ 1 h 32"/>
                    <a:gd name="T2" fmla="*/ 15 w 17"/>
                    <a:gd name="T3" fmla="*/ 2 h 32"/>
                    <a:gd name="T4" fmla="*/ 13 w 17"/>
                    <a:gd name="T5" fmla="*/ 2 h 32"/>
                    <a:gd name="T6" fmla="*/ 11 w 17"/>
                    <a:gd name="T7" fmla="*/ 2 h 32"/>
                    <a:gd name="T8" fmla="*/ 9 w 17"/>
                    <a:gd name="T9" fmla="*/ 3 h 32"/>
                    <a:gd name="T10" fmla="*/ 7 w 17"/>
                    <a:gd name="T11" fmla="*/ 4 h 32"/>
                    <a:gd name="T12" fmla="*/ 6 w 17"/>
                    <a:gd name="T13" fmla="*/ 6 h 32"/>
                    <a:gd name="T14" fmla="*/ 5 w 17"/>
                    <a:gd name="T15" fmla="*/ 7 h 32"/>
                    <a:gd name="T16" fmla="*/ 4 w 17"/>
                    <a:gd name="T17" fmla="*/ 9 h 32"/>
                    <a:gd name="T18" fmla="*/ 3 w 17"/>
                    <a:gd name="T19" fmla="*/ 11 h 32"/>
                    <a:gd name="T20" fmla="*/ 2 w 17"/>
                    <a:gd name="T21" fmla="*/ 12 h 32"/>
                    <a:gd name="T22" fmla="*/ 2 w 17"/>
                    <a:gd name="T23" fmla="*/ 14 h 32"/>
                    <a:gd name="T24" fmla="*/ 1 w 17"/>
                    <a:gd name="T25" fmla="*/ 16 h 32"/>
                    <a:gd name="T26" fmla="*/ 2 w 17"/>
                    <a:gd name="T27" fmla="*/ 18 h 32"/>
                    <a:gd name="T28" fmla="*/ 2 w 17"/>
                    <a:gd name="T29" fmla="*/ 20 h 32"/>
                    <a:gd name="T30" fmla="*/ 3 w 17"/>
                    <a:gd name="T31" fmla="*/ 22 h 32"/>
                    <a:gd name="T32" fmla="*/ 4 w 17"/>
                    <a:gd name="T33" fmla="*/ 24 h 32"/>
                    <a:gd name="T34" fmla="*/ 5 w 17"/>
                    <a:gd name="T35" fmla="*/ 25 h 32"/>
                    <a:gd name="T36" fmla="*/ 6 w 17"/>
                    <a:gd name="T37" fmla="*/ 27 h 32"/>
                    <a:gd name="T38" fmla="*/ 7 w 17"/>
                    <a:gd name="T39" fmla="*/ 28 h 32"/>
                    <a:gd name="T40" fmla="*/ 9 w 17"/>
                    <a:gd name="T41" fmla="*/ 29 h 32"/>
                    <a:gd name="T42" fmla="*/ 11 w 17"/>
                    <a:gd name="T43" fmla="*/ 30 h 32"/>
                    <a:gd name="T44" fmla="*/ 13 w 17"/>
                    <a:gd name="T45" fmla="*/ 31 h 32"/>
                    <a:gd name="T46" fmla="*/ 15 w 17"/>
                    <a:gd name="T47" fmla="*/ 31 h 32"/>
                    <a:gd name="T48" fmla="*/ 17 w 17"/>
                    <a:gd name="T49" fmla="*/ 31 h 32"/>
                    <a:gd name="T50" fmla="*/ 17 w 17"/>
                    <a:gd name="T51" fmla="*/ 32 h 32"/>
                    <a:gd name="T52" fmla="*/ 15 w 17"/>
                    <a:gd name="T53" fmla="*/ 32 h 32"/>
                    <a:gd name="T54" fmla="*/ 13 w 17"/>
                    <a:gd name="T55" fmla="*/ 32 h 32"/>
                    <a:gd name="T56" fmla="*/ 11 w 17"/>
                    <a:gd name="T57" fmla="*/ 31 h 32"/>
                    <a:gd name="T58" fmla="*/ 9 w 17"/>
                    <a:gd name="T59" fmla="*/ 30 h 32"/>
                    <a:gd name="T60" fmla="*/ 7 w 17"/>
                    <a:gd name="T61" fmla="*/ 29 h 32"/>
                    <a:gd name="T62" fmla="*/ 5 w 17"/>
                    <a:gd name="T63" fmla="*/ 27 h 32"/>
                    <a:gd name="T64" fmla="*/ 4 w 17"/>
                    <a:gd name="T65" fmla="*/ 26 h 32"/>
                    <a:gd name="T66" fmla="*/ 3 w 17"/>
                    <a:gd name="T67" fmla="*/ 24 h 32"/>
                    <a:gd name="T68" fmla="*/ 2 w 17"/>
                    <a:gd name="T69" fmla="*/ 22 h 32"/>
                    <a:gd name="T70" fmla="*/ 1 w 17"/>
                    <a:gd name="T71" fmla="*/ 20 h 32"/>
                    <a:gd name="T72" fmla="*/ 1 w 17"/>
                    <a:gd name="T73" fmla="*/ 18 h 32"/>
                    <a:gd name="T74" fmla="*/ 0 w 17"/>
                    <a:gd name="T75" fmla="*/ 16 h 32"/>
                    <a:gd name="T76" fmla="*/ 1 w 17"/>
                    <a:gd name="T77" fmla="*/ 14 h 32"/>
                    <a:gd name="T78" fmla="*/ 1 w 17"/>
                    <a:gd name="T79" fmla="*/ 12 h 32"/>
                    <a:gd name="T80" fmla="*/ 2 w 17"/>
                    <a:gd name="T81" fmla="*/ 10 h 32"/>
                    <a:gd name="T82" fmla="*/ 3 w 17"/>
                    <a:gd name="T83" fmla="*/ 8 h 32"/>
                    <a:gd name="T84" fmla="*/ 4 w 17"/>
                    <a:gd name="T85" fmla="*/ 7 h 32"/>
                    <a:gd name="T86" fmla="*/ 5 w 17"/>
                    <a:gd name="T87" fmla="*/ 5 h 32"/>
                    <a:gd name="T88" fmla="*/ 7 w 17"/>
                    <a:gd name="T89" fmla="*/ 3 h 32"/>
                    <a:gd name="T90" fmla="*/ 9 w 17"/>
                    <a:gd name="T91" fmla="*/ 2 h 32"/>
                    <a:gd name="T92" fmla="*/ 11 w 17"/>
                    <a:gd name="T93" fmla="*/ 2 h 32"/>
                    <a:gd name="T94" fmla="*/ 13 w 17"/>
                    <a:gd name="T95" fmla="*/ 1 h 32"/>
                    <a:gd name="T96" fmla="*/ 15 w 17"/>
                    <a:gd name="T97" fmla="*/ 0 h 32"/>
                    <a:gd name="T98" fmla="*/ 17 w 17"/>
                    <a:gd name="T99" fmla="*/ 0 h 32"/>
                    <a:gd name="T100" fmla="*/ 17 w 17"/>
                    <a:gd name="T101" fmla="*/ 1 h 32"/>
                    <a:gd name="T102" fmla="*/ 17 w 17"/>
                    <a:gd name="T103" fmla="*/ 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7" h="32">
                      <a:moveTo>
                        <a:pt x="17" y="1"/>
                      </a:moveTo>
                      <a:lnTo>
                        <a:pt x="15" y="2"/>
                      </a:lnTo>
                      <a:lnTo>
                        <a:pt x="13" y="2"/>
                      </a:lnTo>
                      <a:lnTo>
                        <a:pt x="11" y="2"/>
                      </a:lnTo>
                      <a:lnTo>
                        <a:pt x="9" y="3"/>
                      </a:lnTo>
                      <a:lnTo>
                        <a:pt x="7" y="4"/>
                      </a:lnTo>
                      <a:lnTo>
                        <a:pt x="6" y="6"/>
                      </a:lnTo>
                      <a:lnTo>
                        <a:pt x="5" y="7"/>
                      </a:lnTo>
                      <a:lnTo>
                        <a:pt x="4" y="9"/>
                      </a:lnTo>
                      <a:lnTo>
                        <a:pt x="3" y="11"/>
                      </a:ln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3" y="22"/>
                      </a:lnTo>
                      <a:lnTo>
                        <a:pt x="4" y="24"/>
                      </a:lnTo>
                      <a:lnTo>
                        <a:pt x="5" y="25"/>
                      </a:lnTo>
                      <a:lnTo>
                        <a:pt x="6" y="27"/>
                      </a:lnTo>
                      <a:lnTo>
                        <a:pt x="7" y="28"/>
                      </a:lnTo>
                      <a:lnTo>
                        <a:pt x="9" y="29"/>
                      </a:lnTo>
                      <a:lnTo>
                        <a:pt x="11" y="30"/>
                      </a:lnTo>
                      <a:lnTo>
                        <a:pt x="13" y="31"/>
                      </a:lnTo>
                      <a:lnTo>
                        <a:pt x="15" y="31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5" y="32"/>
                      </a:lnTo>
                      <a:lnTo>
                        <a:pt x="13" y="32"/>
                      </a:lnTo>
                      <a:lnTo>
                        <a:pt x="11" y="31"/>
                      </a:lnTo>
                      <a:lnTo>
                        <a:pt x="9" y="30"/>
                      </a:lnTo>
                      <a:lnTo>
                        <a:pt x="7" y="29"/>
                      </a:lnTo>
                      <a:lnTo>
                        <a:pt x="5" y="27"/>
                      </a:lnTo>
                      <a:lnTo>
                        <a:pt x="4" y="26"/>
                      </a:lnTo>
                      <a:lnTo>
                        <a:pt x="3" y="24"/>
                      </a:lnTo>
                      <a:lnTo>
                        <a:pt x="2" y="22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1" y="14"/>
                      </a:lnTo>
                      <a:lnTo>
                        <a:pt x="1" y="12"/>
                      </a:ln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4" y="7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7" y="1"/>
                      </a:lnTo>
                      <a:lnTo>
                        <a:pt x="17" y="1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4" name="Rectangle 984"/>
                <p:cNvSpPr>
                  <a:spLocks noChangeArrowheads="1"/>
                </p:cNvSpPr>
                <p:nvPr/>
              </p:nvSpPr>
              <p:spPr bwMode="auto">
                <a:xfrm>
                  <a:off x="1541" y="2696"/>
                  <a:ext cx="46" cy="7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5" name="Freeform 985"/>
                <p:cNvSpPr>
                  <a:spLocks/>
                </p:cNvSpPr>
                <p:nvPr/>
              </p:nvSpPr>
              <p:spPr bwMode="auto">
                <a:xfrm>
                  <a:off x="1483" y="2696"/>
                  <a:ext cx="58" cy="58"/>
                </a:xfrm>
                <a:custGeom>
                  <a:avLst/>
                  <a:gdLst>
                    <a:gd name="T0" fmla="*/ 9 w 9"/>
                    <a:gd name="T1" fmla="*/ 1 h 9"/>
                    <a:gd name="T2" fmla="*/ 7 w 9"/>
                    <a:gd name="T3" fmla="*/ 1 h 9"/>
                    <a:gd name="T4" fmla="*/ 7 w 9"/>
                    <a:gd name="T5" fmla="*/ 1 h 9"/>
                    <a:gd name="T6" fmla="*/ 6 w 9"/>
                    <a:gd name="T7" fmla="*/ 2 h 9"/>
                    <a:gd name="T8" fmla="*/ 5 w 9"/>
                    <a:gd name="T9" fmla="*/ 2 h 9"/>
                    <a:gd name="T10" fmla="*/ 4 w 9"/>
                    <a:gd name="T11" fmla="*/ 3 h 9"/>
                    <a:gd name="T12" fmla="*/ 3 w 9"/>
                    <a:gd name="T13" fmla="*/ 3 h 9"/>
                    <a:gd name="T14" fmla="*/ 2 w 9"/>
                    <a:gd name="T15" fmla="*/ 4 h 9"/>
                    <a:gd name="T16" fmla="*/ 2 w 9"/>
                    <a:gd name="T17" fmla="*/ 5 h 9"/>
                    <a:gd name="T18" fmla="*/ 2 w 9"/>
                    <a:gd name="T19" fmla="*/ 6 h 9"/>
                    <a:gd name="T20" fmla="*/ 1 w 9"/>
                    <a:gd name="T21" fmla="*/ 7 h 9"/>
                    <a:gd name="T22" fmla="*/ 1 w 9"/>
                    <a:gd name="T23" fmla="*/ 8 h 9"/>
                    <a:gd name="T24" fmla="*/ 1 w 9"/>
                    <a:gd name="T25" fmla="*/ 9 h 9"/>
                    <a:gd name="T26" fmla="*/ 0 w 9"/>
                    <a:gd name="T27" fmla="*/ 9 h 9"/>
                    <a:gd name="T28" fmla="*/ 0 w 9"/>
                    <a:gd name="T29" fmla="*/ 8 h 9"/>
                    <a:gd name="T30" fmla="*/ 0 w 9"/>
                    <a:gd name="T31" fmla="*/ 7 h 9"/>
                    <a:gd name="T32" fmla="*/ 0 w 9"/>
                    <a:gd name="T33" fmla="*/ 5 h 9"/>
                    <a:gd name="T34" fmla="*/ 1 w 9"/>
                    <a:gd name="T35" fmla="*/ 5 h 9"/>
                    <a:gd name="T36" fmla="*/ 2 w 9"/>
                    <a:gd name="T37" fmla="*/ 3 h 9"/>
                    <a:gd name="T38" fmla="*/ 2 w 9"/>
                    <a:gd name="T39" fmla="*/ 3 h 9"/>
                    <a:gd name="T40" fmla="*/ 3 w 9"/>
                    <a:gd name="T41" fmla="*/ 2 h 9"/>
                    <a:gd name="T42" fmla="*/ 4 w 9"/>
                    <a:gd name="T43" fmla="*/ 1 h 9"/>
                    <a:gd name="T44" fmla="*/ 5 w 9"/>
                    <a:gd name="T45" fmla="*/ 1 h 9"/>
                    <a:gd name="T46" fmla="*/ 6 w 9"/>
                    <a:gd name="T47" fmla="*/ 0 h 9"/>
                    <a:gd name="T48" fmla="*/ 7 w 9"/>
                    <a:gd name="T49" fmla="*/ 0 h 9"/>
                    <a:gd name="T50" fmla="*/ 9 w 9"/>
                    <a:gd name="T51" fmla="*/ 0 h 9"/>
                    <a:gd name="T52" fmla="*/ 9 w 9"/>
                    <a:gd name="T5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" h="9">
                      <a:moveTo>
                        <a:pt x="9" y="1"/>
                      </a:move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6" y="2"/>
                      </a:lnTo>
                      <a:lnTo>
                        <a:pt x="5" y="2"/>
                      </a:lnTo>
                      <a:lnTo>
                        <a:pt x="4" y="3"/>
                      </a:lnTo>
                      <a:lnTo>
                        <a:pt x="3" y="3"/>
                      </a:lnTo>
                      <a:lnTo>
                        <a:pt x="2" y="4"/>
                      </a:lnTo>
                      <a:lnTo>
                        <a:pt x="2" y="5"/>
                      </a:lnTo>
                      <a:lnTo>
                        <a:pt x="2" y="6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3" y="2"/>
                      </a:lnTo>
                      <a:lnTo>
                        <a:pt x="4" y="1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9" y="1"/>
                      </a:lnTo>
                    </a:path>
                  </a:pathLst>
                </a:custGeom>
                <a:solidFill>
                  <a:srgbClr val="E8E82C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6" name="Freeform 986"/>
                <p:cNvSpPr>
                  <a:spLocks/>
                </p:cNvSpPr>
                <p:nvPr/>
              </p:nvSpPr>
              <p:spPr bwMode="auto">
                <a:xfrm>
                  <a:off x="1431" y="2754"/>
                  <a:ext cx="59" cy="52"/>
                </a:xfrm>
                <a:custGeom>
                  <a:avLst/>
                  <a:gdLst>
                    <a:gd name="T0" fmla="*/ 0 w 9"/>
                    <a:gd name="T1" fmla="*/ 7 h 8"/>
                    <a:gd name="T2" fmla="*/ 1 w 9"/>
                    <a:gd name="T3" fmla="*/ 7 h 8"/>
                    <a:gd name="T4" fmla="*/ 2 w 9"/>
                    <a:gd name="T5" fmla="*/ 7 h 8"/>
                    <a:gd name="T6" fmla="*/ 3 w 9"/>
                    <a:gd name="T7" fmla="*/ 7 h 8"/>
                    <a:gd name="T8" fmla="*/ 4 w 9"/>
                    <a:gd name="T9" fmla="*/ 6 h 8"/>
                    <a:gd name="T10" fmla="*/ 5 w 9"/>
                    <a:gd name="T11" fmla="*/ 6 h 8"/>
                    <a:gd name="T12" fmla="*/ 6 w 9"/>
                    <a:gd name="T13" fmla="*/ 5 h 8"/>
                    <a:gd name="T14" fmla="*/ 6 w 9"/>
                    <a:gd name="T15" fmla="*/ 4 h 8"/>
                    <a:gd name="T16" fmla="*/ 7 w 9"/>
                    <a:gd name="T17" fmla="*/ 4 h 8"/>
                    <a:gd name="T18" fmla="*/ 7 w 9"/>
                    <a:gd name="T19" fmla="*/ 3 h 8"/>
                    <a:gd name="T20" fmla="*/ 8 w 9"/>
                    <a:gd name="T21" fmla="*/ 1 h 8"/>
                    <a:gd name="T22" fmla="*/ 8 w 9"/>
                    <a:gd name="T23" fmla="*/ 1 h 8"/>
                    <a:gd name="T24" fmla="*/ 8 w 9"/>
                    <a:gd name="T25" fmla="*/ 0 h 8"/>
                    <a:gd name="T26" fmla="*/ 9 w 9"/>
                    <a:gd name="T27" fmla="*/ 0 h 8"/>
                    <a:gd name="T28" fmla="*/ 9 w 9"/>
                    <a:gd name="T29" fmla="*/ 1 h 8"/>
                    <a:gd name="T30" fmla="*/ 9 w 9"/>
                    <a:gd name="T31" fmla="*/ 2 h 8"/>
                    <a:gd name="T32" fmla="*/ 8 w 9"/>
                    <a:gd name="T33" fmla="*/ 3 h 8"/>
                    <a:gd name="T34" fmla="*/ 8 w 9"/>
                    <a:gd name="T35" fmla="*/ 4 h 8"/>
                    <a:gd name="T36" fmla="*/ 7 w 9"/>
                    <a:gd name="T37" fmla="*/ 5 h 8"/>
                    <a:gd name="T38" fmla="*/ 6 w 9"/>
                    <a:gd name="T39" fmla="*/ 6 h 8"/>
                    <a:gd name="T40" fmla="*/ 6 w 9"/>
                    <a:gd name="T41" fmla="*/ 7 h 8"/>
                    <a:gd name="T42" fmla="*/ 4 w 9"/>
                    <a:gd name="T43" fmla="*/ 7 h 8"/>
                    <a:gd name="T44" fmla="*/ 4 w 9"/>
                    <a:gd name="T45" fmla="*/ 8 h 8"/>
                    <a:gd name="T46" fmla="*/ 2 w 9"/>
                    <a:gd name="T47" fmla="*/ 8 h 8"/>
                    <a:gd name="T48" fmla="*/ 1 w 9"/>
                    <a:gd name="T49" fmla="*/ 8 h 8"/>
                    <a:gd name="T50" fmla="*/ 0 w 9"/>
                    <a:gd name="T51" fmla="*/ 8 h 8"/>
                    <a:gd name="T52" fmla="*/ 0 w 9"/>
                    <a:gd name="T5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" h="8">
                      <a:moveTo>
                        <a:pt x="0" y="7"/>
                      </a:move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9" y="2"/>
                      </a:lnTo>
                      <a:lnTo>
                        <a:pt x="8" y="3"/>
                      </a:lnTo>
                      <a:lnTo>
                        <a:pt x="8" y="4"/>
                      </a:lnTo>
                      <a:lnTo>
                        <a:pt x="7" y="5"/>
                      </a:lnTo>
                      <a:lnTo>
                        <a:pt x="6" y="6"/>
                      </a:lnTo>
                      <a:lnTo>
                        <a:pt x="6" y="7"/>
                      </a:lnTo>
                      <a:lnTo>
                        <a:pt x="4" y="7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E8E82C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7" name="Rectangle 987"/>
                <p:cNvSpPr>
                  <a:spLocks noChangeArrowheads="1"/>
                </p:cNvSpPr>
                <p:nvPr/>
              </p:nvSpPr>
              <p:spPr bwMode="auto">
                <a:xfrm>
                  <a:off x="1192" y="2800"/>
                  <a:ext cx="239" cy="6"/>
                </a:xfrm>
                <a:prstGeom prst="rect">
                  <a:avLst/>
                </a:prstGeom>
                <a:solidFill>
                  <a:srgbClr val="E8E82C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8" name="Freeform 988"/>
                <p:cNvSpPr>
                  <a:spLocks/>
                </p:cNvSpPr>
                <p:nvPr/>
              </p:nvSpPr>
              <p:spPr bwMode="auto">
                <a:xfrm>
                  <a:off x="1082" y="2800"/>
                  <a:ext cx="110" cy="207"/>
                </a:xfrm>
                <a:custGeom>
                  <a:avLst/>
                  <a:gdLst>
                    <a:gd name="T0" fmla="*/ 17 w 17"/>
                    <a:gd name="T1" fmla="*/ 1 h 32"/>
                    <a:gd name="T2" fmla="*/ 15 w 17"/>
                    <a:gd name="T3" fmla="*/ 1 h 32"/>
                    <a:gd name="T4" fmla="*/ 13 w 17"/>
                    <a:gd name="T5" fmla="*/ 2 h 32"/>
                    <a:gd name="T6" fmla="*/ 11 w 17"/>
                    <a:gd name="T7" fmla="*/ 2 h 32"/>
                    <a:gd name="T8" fmla="*/ 9 w 17"/>
                    <a:gd name="T9" fmla="*/ 3 h 32"/>
                    <a:gd name="T10" fmla="*/ 7 w 17"/>
                    <a:gd name="T11" fmla="*/ 4 h 32"/>
                    <a:gd name="T12" fmla="*/ 6 w 17"/>
                    <a:gd name="T13" fmla="*/ 6 h 32"/>
                    <a:gd name="T14" fmla="*/ 5 w 17"/>
                    <a:gd name="T15" fmla="*/ 7 h 32"/>
                    <a:gd name="T16" fmla="*/ 4 w 17"/>
                    <a:gd name="T17" fmla="*/ 9 h 32"/>
                    <a:gd name="T18" fmla="*/ 3 w 17"/>
                    <a:gd name="T19" fmla="*/ 11 h 32"/>
                    <a:gd name="T20" fmla="*/ 2 w 17"/>
                    <a:gd name="T21" fmla="*/ 12 h 32"/>
                    <a:gd name="T22" fmla="*/ 2 w 17"/>
                    <a:gd name="T23" fmla="*/ 14 h 32"/>
                    <a:gd name="T24" fmla="*/ 1 w 17"/>
                    <a:gd name="T25" fmla="*/ 16 h 32"/>
                    <a:gd name="T26" fmla="*/ 2 w 17"/>
                    <a:gd name="T27" fmla="*/ 18 h 32"/>
                    <a:gd name="T28" fmla="*/ 2 w 17"/>
                    <a:gd name="T29" fmla="*/ 20 h 32"/>
                    <a:gd name="T30" fmla="*/ 3 w 17"/>
                    <a:gd name="T31" fmla="*/ 22 h 32"/>
                    <a:gd name="T32" fmla="*/ 4 w 17"/>
                    <a:gd name="T33" fmla="*/ 24 h 32"/>
                    <a:gd name="T34" fmla="*/ 5 w 17"/>
                    <a:gd name="T35" fmla="*/ 25 h 32"/>
                    <a:gd name="T36" fmla="*/ 6 w 17"/>
                    <a:gd name="T37" fmla="*/ 27 h 32"/>
                    <a:gd name="T38" fmla="*/ 7 w 17"/>
                    <a:gd name="T39" fmla="*/ 28 h 32"/>
                    <a:gd name="T40" fmla="*/ 9 w 17"/>
                    <a:gd name="T41" fmla="*/ 29 h 32"/>
                    <a:gd name="T42" fmla="*/ 11 w 17"/>
                    <a:gd name="T43" fmla="*/ 30 h 32"/>
                    <a:gd name="T44" fmla="*/ 13 w 17"/>
                    <a:gd name="T45" fmla="*/ 31 h 32"/>
                    <a:gd name="T46" fmla="*/ 15 w 17"/>
                    <a:gd name="T47" fmla="*/ 31 h 32"/>
                    <a:gd name="T48" fmla="*/ 17 w 17"/>
                    <a:gd name="T49" fmla="*/ 31 h 32"/>
                    <a:gd name="T50" fmla="*/ 17 w 17"/>
                    <a:gd name="T51" fmla="*/ 32 h 32"/>
                    <a:gd name="T52" fmla="*/ 15 w 17"/>
                    <a:gd name="T53" fmla="*/ 32 h 32"/>
                    <a:gd name="T54" fmla="*/ 13 w 17"/>
                    <a:gd name="T55" fmla="*/ 32 h 32"/>
                    <a:gd name="T56" fmla="*/ 11 w 17"/>
                    <a:gd name="T57" fmla="*/ 31 h 32"/>
                    <a:gd name="T58" fmla="*/ 9 w 17"/>
                    <a:gd name="T59" fmla="*/ 30 h 32"/>
                    <a:gd name="T60" fmla="*/ 7 w 17"/>
                    <a:gd name="T61" fmla="*/ 29 h 32"/>
                    <a:gd name="T62" fmla="*/ 5 w 17"/>
                    <a:gd name="T63" fmla="*/ 28 h 32"/>
                    <a:gd name="T64" fmla="*/ 4 w 17"/>
                    <a:gd name="T65" fmla="*/ 26 h 32"/>
                    <a:gd name="T66" fmla="*/ 3 w 17"/>
                    <a:gd name="T67" fmla="*/ 24 h 32"/>
                    <a:gd name="T68" fmla="*/ 2 w 17"/>
                    <a:gd name="T69" fmla="*/ 22 h 32"/>
                    <a:gd name="T70" fmla="*/ 1 w 17"/>
                    <a:gd name="T71" fmla="*/ 20 h 32"/>
                    <a:gd name="T72" fmla="*/ 1 w 17"/>
                    <a:gd name="T73" fmla="*/ 18 h 32"/>
                    <a:gd name="T74" fmla="*/ 0 w 17"/>
                    <a:gd name="T75" fmla="*/ 16 h 32"/>
                    <a:gd name="T76" fmla="*/ 1 w 17"/>
                    <a:gd name="T77" fmla="*/ 14 h 32"/>
                    <a:gd name="T78" fmla="*/ 1 w 17"/>
                    <a:gd name="T79" fmla="*/ 12 h 32"/>
                    <a:gd name="T80" fmla="*/ 2 w 17"/>
                    <a:gd name="T81" fmla="*/ 10 h 32"/>
                    <a:gd name="T82" fmla="*/ 3 w 17"/>
                    <a:gd name="T83" fmla="*/ 8 h 32"/>
                    <a:gd name="T84" fmla="*/ 4 w 17"/>
                    <a:gd name="T85" fmla="*/ 6 h 32"/>
                    <a:gd name="T86" fmla="*/ 5 w 17"/>
                    <a:gd name="T87" fmla="*/ 5 h 32"/>
                    <a:gd name="T88" fmla="*/ 7 w 17"/>
                    <a:gd name="T89" fmla="*/ 3 h 32"/>
                    <a:gd name="T90" fmla="*/ 9 w 17"/>
                    <a:gd name="T91" fmla="*/ 2 h 32"/>
                    <a:gd name="T92" fmla="*/ 11 w 17"/>
                    <a:gd name="T93" fmla="*/ 1 h 32"/>
                    <a:gd name="T94" fmla="*/ 13 w 17"/>
                    <a:gd name="T95" fmla="*/ 1 h 32"/>
                    <a:gd name="T96" fmla="*/ 15 w 17"/>
                    <a:gd name="T97" fmla="*/ 0 h 32"/>
                    <a:gd name="T98" fmla="*/ 17 w 17"/>
                    <a:gd name="T99" fmla="*/ 0 h 32"/>
                    <a:gd name="T100" fmla="*/ 17 w 17"/>
                    <a:gd name="T101" fmla="*/ 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7" h="32">
                      <a:moveTo>
                        <a:pt x="17" y="1"/>
                      </a:moveTo>
                      <a:lnTo>
                        <a:pt x="15" y="1"/>
                      </a:lnTo>
                      <a:lnTo>
                        <a:pt x="13" y="2"/>
                      </a:lnTo>
                      <a:lnTo>
                        <a:pt x="11" y="2"/>
                      </a:lnTo>
                      <a:lnTo>
                        <a:pt x="9" y="3"/>
                      </a:lnTo>
                      <a:lnTo>
                        <a:pt x="7" y="4"/>
                      </a:lnTo>
                      <a:lnTo>
                        <a:pt x="6" y="6"/>
                      </a:lnTo>
                      <a:lnTo>
                        <a:pt x="5" y="7"/>
                      </a:lnTo>
                      <a:lnTo>
                        <a:pt x="4" y="9"/>
                      </a:lnTo>
                      <a:lnTo>
                        <a:pt x="3" y="11"/>
                      </a:ln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3" y="22"/>
                      </a:lnTo>
                      <a:lnTo>
                        <a:pt x="4" y="24"/>
                      </a:lnTo>
                      <a:lnTo>
                        <a:pt x="5" y="25"/>
                      </a:lnTo>
                      <a:lnTo>
                        <a:pt x="6" y="27"/>
                      </a:lnTo>
                      <a:lnTo>
                        <a:pt x="7" y="28"/>
                      </a:lnTo>
                      <a:lnTo>
                        <a:pt x="9" y="29"/>
                      </a:lnTo>
                      <a:lnTo>
                        <a:pt x="11" y="30"/>
                      </a:lnTo>
                      <a:lnTo>
                        <a:pt x="13" y="31"/>
                      </a:lnTo>
                      <a:lnTo>
                        <a:pt x="15" y="31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5" y="32"/>
                      </a:lnTo>
                      <a:lnTo>
                        <a:pt x="13" y="32"/>
                      </a:lnTo>
                      <a:lnTo>
                        <a:pt x="11" y="31"/>
                      </a:lnTo>
                      <a:lnTo>
                        <a:pt x="9" y="30"/>
                      </a:lnTo>
                      <a:lnTo>
                        <a:pt x="7" y="29"/>
                      </a:lnTo>
                      <a:lnTo>
                        <a:pt x="5" y="28"/>
                      </a:lnTo>
                      <a:lnTo>
                        <a:pt x="4" y="26"/>
                      </a:lnTo>
                      <a:lnTo>
                        <a:pt x="3" y="24"/>
                      </a:lnTo>
                      <a:lnTo>
                        <a:pt x="2" y="22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1" y="14"/>
                      </a:lnTo>
                      <a:lnTo>
                        <a:pt x="1" y="12"/>
                      </a:ln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4" y="6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7" y="1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9" name="Freeform 989"/>
                <p:cNvSpPr>
                  <a:spLocks/>
                </p:cNvSpPr>
                <p:nvPr/>
              </p:nvSpPr>
              <p:spPr bwMode="auto">
                <a:xfrm>
                  <a:off x="1082" y="2800"/>
                  <a:ext cx="110" cy="207"/>
                </a:xfrm>
                <a:custGeom>
                  <a:avLst/>
                  <a:gdLst>
                    <a:gd name="T0" fmla="*/ 17 w 17"/>
                    <a:gd name="T1" fmla="*/ 1 h 32"/>
                    <a:gd name="T2" fmla="*/ 15 w 17"/>
                    <a:gd name="T3" fmla="*/ 1 h 32"/>
                    <a:gd name="T4" fmla="*/ 13 w 17"/>
                    <a:gd name="T5" fmla="*/ 2 h 32"/>
                    <a:gd name="T6" fmla="*/ 11 w 17"/>
                    <a:gd name="T7" fmla="*/ 2 h 32"/>
                    <a:gd name="T8" fmla="*/ 9 w 17"/>
                    <a:gd name="T9" fmla="*/ 3 h 32"/>
                    <a:gd name="T10" fmla="*/ 7 w 17"/>
                    <a:gd name="T11" fmla="*/ 4 h 32"/>
                    <a:gd name="T12" fmla="*/ 6 w 17"/>
                    <a:gd name="T13" fmla="*/ 6 h 32"/>
                    <a:gd name="T14" fmla="*/ 5 w 17"/>
                    <a:gd name="T15" fmla="*/ 7 h 32"/>
                    <a:gd name="T16" fmla="*/ 4 w 17"/>
                    <a:gd name="T17" fmla="*/ 9 h 32"/>
                    <a:gd name="T18" fmla="*/ 3 w 17"/>
                    <a:gd name="T19" fmla="*/ 11 h 32"/>
                    <a:gd name="T20" fmla="*/ 2 w 17"/>
                    <a:gd name="T21" fmla="*/ 12 h 32"/>
                    <a:gd name="T22" fmla="*/ 2 w 17"/>
                    <a:gd name="T23" fmla="*/ 14 h 32"/>
                    <a:gd name="T24" fmla="*/ 1 w 17"/>
                    <a:gd name="T25" fmla="*/ 16 h 32"/>
                    <a:gd name="T26" fmla="*/ 2 w 17"/>
                    <a:gd name="T27" fmla="*/ 18 h 32"/>
                    <a:gd name="T28" fmla="*/ 2 w 17"/>
                    <a:gd name="T29" fmla="*/ 20 h 32"/>
                    <a:gd name="T30" fmla="*/ 3 w 17"/>
                    <a:gd name="T31" fmla="*/ 22 h 32"/>
                    <a:gd name="T32" fmla="*/ 4 w 17"/>
                    <a:gd name="T33" fmla="*/ 24 h 32"/>
                    <a:gd name="T34" fmla="*/ 5 w 17"/>
                    <a:gd name="T35" fmla="*/ 25 h 32"/>
                    <a:gd name="T36" fmla="*/ 6 w 17"/>
                    <a:gd name="T37" fmla="*/ 27 h 32"/>
                    <a:gd name="T38" fmla="*/ 7 w 17"/>
                    <a:gd name="T39" fmla="*/ 28 h 32"/>
                    <a:gd name="T40" fmla="*/ 9 w 17"/>
                    <a:gd name="T41" fmla="*/ 29 h 32"/>
                    <a:gd name="T42" fmla="*/ 11 w 17"/>
                    <a:gd name="T43" fmla="*/ 30 h 32"/>
                    <a:gd name="T44" fmla="*/ 13 w 17"/>
                    <a:gd name="T45" fmla="*/ 31 h 32"/>
                    <a:gd name="T46" fmla="*/ 15 w 17"/>
                    <a:gd name="T47" fmla="*/ 31 h 32"/>
                    <a:gd name="T48" fmla="*/ 17 w 17"/>
                    <a:gd name="T49" fmla="*/ 31 h 32"/>
                    <a:gd name="T50" fmla="*/ 17 w 17"/>
                    <a:gd name="T51" fmla="*/ 32 h 32"/>
                    <a:gd name="T52" fmla="*/ 15 w 17"/>
                    <a:gd name="T53" fmla="*/ 32 h 32"/>
                    <a:gd name="T54" fmla="*/ 13 w 17"/>
                    <a:gd name="T55" fmla="*/ 32 h 32"/>
                    <a:gd name="T56" fmla="*/ 11 w 17"/>
                    <a:gd name="T57" fmla="*/ 31 h 32"/>
                    <a:gd name="T58" fmla="*/ 9 w 17"/>
                    <a:gd name="T59" fmla="*/ 30 h 32"/>
                    <a:gd name="T60" fmla="*/ 7 w 17"/>
                    <a:gd name="T61" fmla="*/ 29 h 32"/>
                    <a:gd name="T62" fmla="*/ 5 w 17"/>
                    <a:gd name="T63" fmla="*/ 28 h 32"/>
                    <a:gd name="T64" fmla="*/ 4 w 17"/>
                    <a:gd name="T65" fmla="*/ 26 h 32"/>
                    <a:gd name="T66" fmla="*/ 3 w 17"/>
                    <a:gd name="T67" fmla="*/ 24 h 32"/>
                    <a:gd name="T68" fmla="*/ 2 w 17"/>
                    <a:gd name="T69" fmla="*/ 22 h 32"/>
                    <a:gd name="T70" fmla="*/ 1 w 17"/>
                    <a:gd name="T71" fmla="*/ 20 h 32"/>
                    <a:gd name="T72" fmla="*/ 1 w 17"/>
                    <a:gd name="T73" fmla="*/ 18 h 32"/>
                    <a:gd name="T74" fmla="*/ 0 w 17"/>
                    <a:gd name="T75" fmla="*/ 16 h 32"/>
                    <a:gd name="T76" fmla="*/ 1 w 17"/>
                    <a:gd name="T77" fmla="*/ 14 h 32"/>
                    <a:gd name="T78" fmla="*/ 1 w 17"/>
                    <a:gd name="T79" fmla="*/ 12 h 32"/>
                    <a:gd name="T80" fmla="*/ 2 w 17"/>
                    <a:gd name="T81" fmla="*/ 10 h 32"/>
                    <a:gd name="T82" fmla="*/ 3 w 17"/>
                    <a:gd name="T83" fmla="*/ 8 h 32"/>
                    <a:gd name="T84" fmla="*/ 4 w 17"/>
                    <a:gd name="T85" fmla="*/ 6 h 32"/>
                    <a:gd name="T86" fmla="*/ 5 w 17"/>
                    <a:gd name="T87" fmla="*/ 5 h 32"/>
                    <a:gd name="T88" fmla="*/ 7 w 17"/>
                    <a:gd name="T89" fmla="*/ 3 h 32"/>
                    <a:gd name="T90" fmla="*/ 9 w 17"/>
                    <a:gd name="T91" fmla="*/ 2 h 32"/>
                    <a:gd name="T92" fmla="*/ 11 w 17"/>
                    <a:gd name="T93" fmla="*/ 1 h 32"/>
                    <a:gd name="T94" fmla="*/ 13 w 17"/>
                    <a:gd name="T95" fmla="*/ 1 h 32"/>
                    <a:gd name="T96" fmla="*/ 15 w 17"/>
                    <a:gd name="T97" fmla="*/ 0 h 32"/>
                    <a:gd name="T98" fmla="*/ 17 w 17"/>
                    <a:gd name="T99" fmla="*/ 0 h 32"/>
                    <a:gd name="T100" fmla="*/ 17 w 17"/>
                    <a:gd name="T101" fmla="*/ 1 h 32"/>
                    <a:gd name="T102" fmla="*/ 17 w 17"/>
                    <a:gd name="T103" fmla="*/ 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7" h="32">
                      <a:moveTo>
                        <a:pt x="17" y="1"/>
                      </a:moveTo>
                      <a:lnTo>
                        <a:pt x="15" y="1"/>
                      </a:lnTo>
                      <a:lnTo>
                        <a:pt x="13" y="2"/>
                      </a:lnTo>
                      <a:lnTo>
                        <a:pt x="11" y="2"/>
                      </a:lnTo>
                      <a:lnTo>
                        <a:pt x="9" y="3"/>
                      </a:lnTo>
                      <a:lnTo>
                        <a:pt x="7" y="4"/>
                      </a:lnTo>
                      <a:lnTo>
                        <a:pt x="6" y="6"/>
                      </a:lnTo>
                      <a:lnTo>
                        <a:pt x="5" y="7"/>
                      </a:lnTo>
                      <a:lnTo>
                        <a:pt x="4" y="9"/>
                      </a:lnTo>
                      <a:lnTo>
                        <a:pt x="3" y="11"/>
                      </a:lnTo>
                      <a:lnTo>
                        <a:pt x="2" y="12"/>
                      </a:lnTo>
                      <a:lnTo>
                        <a:pt x="2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3" y="22"/>
                      </a:lnTo>
                      <a:lnTo>
                        <a:pt x="4" y="24"/>
                      </a:lnTo>
                      <a:lnTo>
                        <a:pt x="5" y="25"/>
                      </a:lnTo>
                      <a:lnTo>
                        <a:pt x="6" y="27"/>
                      </a:lnTo>
                      <a:lnTo>
                        <a:pt x="7" y="28"/>
                      </a:lnTo>
                      <a:lnTo>
                        <a:pt x="9" y="29"/>
                      </a:lnTo>
                      <a:lnTo>
                        <a:pt x="11" y="30"/>
                      </a:lnTo>
                      <a:lnTo>
                        <a:pt x="13" y="31"/>
                      </a:lnTo>
                      <a:lnTo>
                        <a:pt x="15" y="31"/>
                      </a:lnTo>
                      <a:lnTo>
                        <a:pt x="17" y="31"/>
                      </a:lnTo>
                      <a:lnTo>
                        <a:pt x="17" y="32"/>
                      </a:lnTo>
                      <a:lnTo>
                        <a:pt x="15" y="32"/>
                      </a:lnTo>
                      <a:lnTo>
                        <a:pt x="13" y="32"/>
                      </a:lnTo>
                      <a:lnTo>
                        <a:pt x="11" y="31"/>
                      </a:lnTo>
                      <a:lnTo>
                        <a:pt x="9" y="30"/>
                      </a:lnTo>
                      <a:lnTo>
                        <a:pt x="7" y="29"/>
                      </a:lnTo>
                      <a:lnTo>
                        <a:pt x="5" y="28"/>
                      </a:lnTo>
                      <a:lnTo>
                        <a:pt x="4" y="26"/>
                      </a:lnTo>
                      <a:lnTo>
                        <a:pt x="3" y="24"/>
                      </a:lnTo>
                      <a:lnTo>
                        <a:pt x="2" y="22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1" y="14"/>
                      </a:lnTo>
                      <a:lnTo>
                        <a:pt x="1" y="12"/>
                      </a:ln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4" y="6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7" y="1"/>
                      </a:lnTo>
                      <a:lnTo>
                        <a:pt x="17" y="1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0" name="Rectangle 990"/>
                <p:cNvSpPr>
                  <a:spLocks noChangeArrowheads="1"/>
                </p:cNvSpPr>
                <p:nvPr/>
              </p:nvSpPr>
              <p:spPr bwMode="auto">
                <a:xfrm>
                  <a:off x="1192" y="1965"/>
                  <a:ext cx="226" cy="26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1" name="Rectangle 991"/>
                <p:cNvSpPr>
                  <a:spLocks noChangeArrowheads="1"/>
                </p:cNvSpPr>
                <p:nvPr/>
              </p:nvSpPr>
              <p:spPr bwMode="auto">
                <a:xfrm>
                  <a:off x="1192" y="2987"/>
                  <a:ext cx="226" cy="33"/>
                </a:xfrm>
                <a:prstGeom prst="rect">
                  <a:avLst/>
                </a:prstGeom>
                <a:solidFill>
                  <a:srgbClr val="1B1A1B"/>
                </a:solidFill>
                <a:ln w="0">
                  <a:solidFill>
                    <a:srgbClr val="1B1A1B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2" name="Freeform 992"/>
                <p:cNvSpPr>
                  <a:spLocks/>
                </p:cNvSpPr>
                <p:nvPr/>
              </p:nvSpPr>
              <p:spPr bwMode="auto">
                <a:xfrm>
                  <a:off x="3509" y="2379"/>
                  <a:ext cx="78" cy="7"/>
                </a:xfrm>
                <a:custGeom>
                  <a:avLst/>
                  <a:gdLst>
                    <a:gd name="T0" fmla="*/ 0 w 12"/>
                    <a:gd name="T1" fmla="*/ 1 h 1"/>
                    <a:gd name="T2" fmla="*/ 3 w 12"/>
                    <a:gd name="T3" fmla="*/ 1 h 1"/>
                    <a:gd name="T4" fmla="*/ 7 w 12"/>
                    <a:gd name="T5" fmla="*/ 1 h 1"/>
                    <a:gd name="T6" fmla="*/ 12 w 12"/>
                    <a:gd name="T7" fmla="*/ 1 h 1"/>
                    <a:gd name="T8" fmla="*/ 12 w 12"/>
                    <a:gd name="T9" fmla="*/ 0 h 1"/>
                    <a:gd name="T10" fmla="*/ 7 w 12"/>
                    <a:gd name="T11" fmla="*/ 0 h 1"/>
                    <a:gd name="T12" fmla="*/ 3 w 12"/>
                    <a:gd name="T13" fmla="*/ 1 h 1"/>
                    <a:gd name="T14" fmla="*/ 0 w 12"/>
                    <a:gd name="T15" fmla="*/ 1 h 1"/>
                    <a:gd name="T16" fmla="*/ 0 w 12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">
                      <a:moveTo>
                        <a:pt x="0" y="1"/>
                      </a:moveTo>
                      <a:lnTo>
                        <a:pt x="3" y="1"/>
                      </a:lnTo>
                      <a:lnTo>
                        <a:pt x="7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E8E82C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3" name="Freeform 993"/>
                <p:cNvSpPr>
                  <a:spLocks/>
                </p:cNvSpPr>
                <p:nvPr/>
              </p:nvSpPr>
              <p:spPr bwMode="auto">
                <a:xfrm>
                  <a:off x="3509" y="2593"/>
                  <a:ext cx="78" cy="13"/>
                </a:xfrm>
                <a:custGeom>
                  <a:avLst/>
                  <a:gdLst>
                    <a:gd name="T0" fmla="*/ 0 w 12"/>
                    <a:gd name="T1" fmla="*/ 0 h 2"/>
                    <a:gd name="T2" fmla="*/ 3 w 12"/>
                    <a:gd name="T3" fmla="*/ 0 h 2"/>
                    <a:gd name="T4" fmla="*/ 7 w 12"/>
                    <a:gd name="T5" fmla="*/ 1 h 2"/>
                    <a:gd name="T6" fmla="*/ 12 w 12"/>
                    <a:gd name="T7" fmla="*/ 1 h 2"/>
                    <a:gd name="T8" fmla="*/ 12 w 12"/>
                    <a:gd name="T9" fmla="*/ 2 h 2"/>
                    <a:gd name="T10" fmla="*/ 7 w 12"/>
                    <a:gd name="T11" fmla="*/ 2 h 2"/>
                    <a:gd name="T12" fmla="*/ 3 w 12"/>
                    <a:gd name="T13" fmla="*/ 1 h 2"/>
                    <a:gd name="T14" fmla="*/ 0 w 12"/>
                    <a:gd name="T15" fmla="*/ 1 h 2"/>
                    <a:gd name="T16" fmla="*/ 0 w 12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2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7" y="1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8E82C"/>
                </a:solidFill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4" name="Rectangle 994"/>
                <p:cNvSpPr>
                  <a:spLocks noChangeArrowheads="1"/>
                </p:cNvSpPr>
                <p:nvPr/>
              </p:nvSpPr>
              <p:spPr bwMode="auto">
                <a:xfrm>
                  <a:off x="3199" y="2289"/>
                  <a:ext cx="304" cy="25"/>
                </a:xfrm>
                <a:prstGeom prst="rect">
                  <a:avLst/>
                </a:pr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5" name="Rectangle 995"/>
                <p:cNvSpPr>
                  <a:spLocks noChangeArrowheads="1"/>
                </p:cNvSpPr>
                <p:nvPr/>
              </p:nvSpPr>
              <p:spPr bwMode="auto">
                <a:xfrm>
                  <a:off x="3199" y="2664"/>
                  <a:ext cx="304" cy="32"/>
                </a:xfrm>
                <a:prstGeom prst="rect">
                  <a:avLst/>
                </a:pr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6" name="Freeform 996"/>
                <p:cNvSpPr>
                  <a:spLocks/>
                </p:cNvSpPr>
                <p:nvPr/>
              </p:nvSpPr>
              <p:spPr bwMode="auto">
                <a:xfrm>
                  <a:off x="3095" y="2289"/>
                  <a:ext cx="104" cy="25"/>
                </a:xfrm>
                <a:custGeom>
                  <a:avLst/>
                  <a:gdLst>
                    <a:gd name="T0" fmla="*/ 16 w 16"/>
                    <a:gd name="T1" fmla="*/ 0 h 4"/>
                    <a:gd name="T2" fmla="*/ 0 w 16"/>
                    <a:gd name="T3" fmla="*/ 0 h 4"/>
                    <a:gd name="T4" fmla="*/ 0 w 16"/>
                    <a:gd name="T5" fmla="*/ 3 h 4"/>
                    <a:gd name="T6" fmla="*/ 16 w 16"/>
                    <a:gd name="T7" fmla="*/ 4 h 4"/>
                    <a:gd name="T8" fmla="*/ 16 w 16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16" y="4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7" name="Freeform 997"/>
                <p:cNvSpPr>
                  <a:spLocks/>
                </p:cNvSpPr>
                <p:nvPr/>
              </p:nvSpPr>
              <p:spPr bwMode="auto">
                <a:xfrm>
                  <a:off x="3095" y="2289"/>
                  <a:ext cx="104" cy="25"/>
                </a:xfrm>
                <a:custGeom>
                  <a:avLst/>
                  <a:gdLst>
                    <a:gd name="T0" fmla="*/ 16 w 16"/>
                    <a:gd name="T1" fmla="*/ 0 h 4"/>
                    <a:gd name="T2" fmla="*/ 0 w 16"/>
                    <a:gd name="T3" fmla="*/ 0 h 4"/>
                    <a:gd name="T4" fmla="*/ 0 w 16"/>
                    <a:gd name="T5" fmla="*/ 3 h 4"/>
                    <a:gd name="T6" fmla="*/ 16 w 16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" h="4">
                      <a:moveTo>
                        <a:pt x="16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16" y="4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8" name="Freeform 998"/>
                <p:cNvSpPr>
                  <a:spLocks/>
                </p:cNvSpPr>
                <p:nvPr/>
              </p:nvSpPr>
              <p:spPr bwMode="auto">
                <a:xfrm>
                  <a:off x="3095" y="2664"/>
                  <a:ext cx="104" cy="32"/>
                </a:xfrm>
                <a:custGeom>
                  <a:avLst/>
                  <a:gdLst>
                    <a:gd name="T0" fmla="*/ 16 w 16"/>
                    <a:gd name="T1" fmla="*/ 5 h 5"/>
                    <a:gd name="T2" fmla="*/ 0 w 16"/>
                    <a:gd name="T3" fmla="*/ 5 h 5"/>
                    <a:gd name="T4" fmla="*/ 0 w 16"/>
                    <a:gd name="T5" fmla="*/ 1 h 5"/>
                    <a:gd name="T6" fmla="*/ 16 w 16"/>
                    <a:gd name="T7" fmla="*/ 0 h 5"/>
                    <a:gd name="T8" fmla="*/ 16 w 16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5">
                      <a:moveTo>
                        <a:pt x="16" y="5"/>
                      </a:moveTo>
                      <a:lnTo>
                        <a:pt x="0" y="5"/>
                      </a:lnTo>
                      <a:lnTo>
                        <a:pt x="0" y="1"/>
                      </a:lnTo>
                      <a:lnTo>
                        <a:pt x="16" y="0"/>
                      </a:lnTo>
                      <a:lnTo>
                        <a:pt x="16" y="5"/>
                      </a:lnTo>
                    </a:path>
                  </a:pathLst>
                </a:custGeom>
                <a:solidFill>
                  <a:srgbClr val="E8E8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9" name="Freeform 999"/>
                <p:cNvSpPr>
                  <a:spLocks/>
                </p:cNvSpPr>
                <p:nvPr/>
              </p:nvSpPr>
              <p:spPr bwMode="auto">
                <a:xfrm>
                  <a:off x="3095" y="2664"/>
                  <a:ext cx="104" cy="32"/>
                </a:xfrm>
                <a:custGeom>
                  <a:avLst/>
                  <a:gdLst>
                    <a:gd name="T0" fmla="*/ 16 w 16"/>
                    <a:gd name="T1" fmla="*/ 5 h 5"/>
                    <a:gd name="T2" fmla="*/ 0 w 16"/>
                    <a:gd name="T3" fmla="*/ 5 h 5"/>
                    <a:gd name="T4" fmla="*/ 0 w 16"/>
                    <a:gd name="T5" fmla="*/ 1 h 5"/>
                    <a:gd name="T6" fmla="*/ 16 w 16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" h="5">
                      <a:moveTo>
                        <a:pt x="16" y="5"/>
                      </a:moveTo>
                      <a:lnTo>
                        <a:pt x="0" y="5"/>
                      </a:lnTo>
                      <a:lnTo>
                        <a:pt x="0" y="1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0" name="Rectangle 1000"/>
                <p:cNvSpPr>
                  <a:spLocks noChangeArrowheads="1"/>
                </p:cNvSpPr>
                <p:nvPr/>
              </p:nvSpPr>
              <p:spPr bwMode="auto">
                <a:xfrm>
                  <a:off x="3503" y="2276"/>
                  <a:ext cx="246" cy="51"/>
                </a:xfrm>
                <a:prstGeom prst="rect">
                  <a:avLst/>
                </a:pr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1" name="Rectangle 1001"/>
                <p:cNvSpPr>
                  <a:spLocks noChangeArrowheads="1"/>
                </p:cNvSpPr>
                <p:nvPr/>
              </p:nvSpPr>
              <p:spPr bwMode="auto">
                <a:xfrm>
                  <a:off x="3503" y="2657"/>
                  <a:ext cx="246" cy="46"/>
                </a:xfrm>
                <a:prstGeom prst="rect">
                  <a:avLst/>
                </a:pr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2" name="Freeform 1002"/>
                <p:cNvSpPr>
                  <a:spLocks/>
                </p:cNvSpPr>
                <p:nvPr/>
              </p:nvSpPr>
              <p:spPr bwMode="auto">
                <a:xfrm>
                  <a:off x="247" y="2353"/>
                  <a:ext cx="1806" cy="1"/>
                </a:xfrm>
                <a:custGeom>
                  <a:avLst/>
                  <a:gdLst>
                    <a:gd name="T0" fmla="*/ 279 w 279"/>
                    <a:gd name="T1" fmla="*/ 279 w 279"/>
                    <a:gd name="T2" fmla="*/ 0 w 279"/>
                    <a:gd name="T3" fmla="*/ 0 w 279"/>
                    <a:gd name="T4" fmla="*/ 279 w 279"/>
                    <a:gd name="T5" fmla="*/ 279 w 279"/>
                    <a:gd name="T6" fmla="*/ 279 w 279"/>
                    <a:gd name="T7" fmla="*/ 279 w 279"/>
                    <a:gd name="T8" fmla="*/ 279 w 27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279">
                      <a:moveTo>
                        <a:pt x="279" y="0"/>
                      </a:moveTo>
                      <a:lnTo>
                        <a:pt x="279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3" name="Freeform 1003"/>
                <p:cNvSpPr>
                  <a:spLocks/>
                </p:cNvSpPr>
                <p:nvPr/>
              </p:nvSpPr>
              <p:spPr bwMode="auto">
                <a:xfrm>
                  <a:off x="2046" y="2289"/>
                  <a:ext cx="7" cy="64"/>
                </a:xfrm>
                <a:custGeom>
                  <a:avLst/>
                  <a:gdLst>
                    <a:gd name="T0" fmla="*/ 1 w 1"/>
                    <a:gd name="T1" fmla="*/ 0 h 10"/>
                    <a:gd name="T2" fmla="*/ 0 w 1"/>
                    <a:gd name="T3" fmla="*/ 0 h 10"/>
                    <a:gd name="T4" fmla="*/ 0 w 1"/>
                    <a:gd name="T5" fmla="*/ 10 h 10"/>
                    <a:gd name="T6" fmla="*/ 1 w 1"/>
                    <a:gd name="T7" fmla="*/ 10 h 10"/>
                    <a:gd name="T8" fmla="*/ 1 w 1"/>
                    <a:gd name="T9" fmla="*/ 0 h 10"/>
                    <a:gd name="T10" fmla="*/ 1 w 1"/>
                    <a:gd name="T11" fmla="*/ 0 h 10"/>
                    <a:gd name="T12" fmla="*/ 1 w 1"/>
                    <a:gd name="T13" fmla="*/ 0 h 10"/>
                    <a:gd name="T14" fmla="*/ 1 w 1"/>
                    <a:gd name="T15" fmla="*/ 0 h 10"/>
                    <a:gd name="T16" fmla="*/ 1 w 1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0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4" name="Freeform 1004"/>
                <p:cNvSpPr>
                  <a:spLocks/>
                </p:cNvSpPr>
                <p:nvPr/>
              </p:nvSpPr>
              <p:spPr bwMode="auto">
                <a:xfrm>
                  <a:off x="1470" y="2289"/>
                  <a:ext cx="583" cy="6"/>
                </a:xfrm>
                <a:custGeom>
                  <a:avLst/>
                  <a:gdLst>
                    <a:gd name="T0" fmla="*/ 0 w 90"/>
                    <a:gd name="T1" fmla="*/ 0 h 1"/>
                    <a:gd name="T2" fmla="*/ 0 w 90"/>
                    <a:gd name="T3" fmla="*/ 1 h 1"/>
                    <a:gd name="T4" fmla="*/ 90 w 90"/>
                    <a:gd name="T5" fmla="*/ 1 h 1"/>
                    <a:gd name="T6" fmla="*/ 90 w 90"/>
                    <a:gd name="T7" fmla="*/ 0 h 1"/>
                    <a:gd name="T8" fmla="*/ 0 w 90"/>
                    <a:gd name="T9" fmla="*/ 0 h 1"/>
                    <a:gd name="T10" fmla="*/ 0 w 90"/>
                    <a:gd name="T11" fmla="*/ 0 h 1"/>
                    <a:gd name="T12" fmla="*/ 0 w 90"/>
                    <a:gd name="T13" fmla="*/ 0 h 1"/>
                    <a:gd name="T14" fmla="*/ 0 w 90"/>
                    <a:gd name="T15" fmla="*/ 1 h 1"/>
                    <a:gd name="T16" fmla="*/ 0 w 90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90" y="1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5" name="Freeform 1005"/>
                <p:cNvSpPr>
                  <a:spLocks/>
                </p:cNvSpPr>
                <p:nvPr/>
              </p:nvSpPr>
              <p:spPr bwMode="auto">
                <a:xfrm>
                  <a:off x="1470" y="2256"/>
                  <a:ext cx="7" cy="33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5 h 5"/>
                    <a:gd name="T6" fmla="*/ 1 w 1"/>
                    <a:gd name="T7" fmla="*/ 5 h 5"/>
                    <a:gd name="T8" fmla="*/ 1 w 1"/>
                    <a:gd name="T9" fmla="*/ 0 h 5"/>
                    <a:gd name="T10" fmla="*/ 0 w 1"/>
                    <a:gd name="T11" fmla="*/ 0 h 5"/>
                    <a:gd name="T12" fmla="*/ 1 w 1"/>
                    <a:gd name="T13" fmla="*/ 0 h 5"/>
                    <a:gd name="T14" fmla="*/ 1 w 1"/>
                    <a:gd name="T15" fmla="*/ 0 h 5"/>
                    <a:gd name="T16" fmla="*/ 0 w 1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6" name="Freeform 1006"/>
                <p:cNvSpPr>
                  <a:spLocks/>
                </p:cNvSpPr>
                <p:nvPr/>
              </p:nvSpPr>
              <p:spPr bwMode="auto">
                <a:xfrm>
                  <a:off x="874" y="2256"/>
                  <a:ext cx="596" cy="1"/>
                </a:xfrm>
                <a:custGeom>
                  <a:avLst/>
                  <a:gdLst>
                    <a:gd name="T0" fmla="*/ 0 w 92"/>
                    <a:gd name="T1" fmla="*/ 0 w 92"/>
                    <a:gd name="T2" fmla="*/ 92 w 92"/>
                    <a:gd name="T3" fmla="*/ 92 w 92"/>
                    <a:gd name="T4" fmla="*/ 0 w 92"/>
                    <a:gd name="T5" fmla="*/ 0 w 92"/>
                    <a:gd name="T6" fmla="*/ 0 w 92"/>
                    <a:gd name="T7" fmla="*/ 0 w 92"/>
                    <a:gd name="T8" fmla="*/ 0 w 9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9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7" name="Freeform 1007"/>
                <p:cNvSpPr>
                  <a:spLocks/>
                </p:cNvSpPr>
                <p:nvPr/>
              </p:nvSpPr>
              <p:spPr bwMode="auto">
                <a:xfrm>
                  <a:off x="874" y="2198"/>
                  <a:ext cx="1" cy="58"/>
                </a:xfrm>
                <a:custGeom>
                  <a:avLst/>
                  <a:gdLst>
                    <a:gd name="T0" fmla="*/ 0 h 9"/>
                    <a:gd name="T1" fmla="*/ 0 h 9"/>
                    <a:gd name="T2" fmla="*/ 9 h 9"/>
                    <a:gd name="T3" fmla="*/ 9 h 9"/>
                    <a:gd name="T4" fmla="*/ 0 h 9"/>
                    <a:gd name="T5" fmla="*/ 0 h 9"/>
                    <a:gd name="T6" fmla="*/ 0 h 9"/>
                    <a:gd name="T7" fmla="*/ 0 h 9"/>
                    <a:gd name="T8" fmla="*/ 0 h 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</a:cxnLst>
                  <a:rect l="0" t="0" r="r" b="b"/>
                  <a:pathLst>
                    <a:path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8" name="Rectangle 1008"/>
                <p:cNvSpPr>
                  <a:spLocks noChangeArrowheads="1"/>
                </p:cNvSpPr>
                <p:nvPr/>
              </p:nvSpPr>
              <p:spPr bwMode="auto">
                <a:xfrm>
                  <a:off x="247" y="2198"/>
                  <a:ext cx="627" cy="0"/>
                </a:xfrm>
                <a:prstGeom prst="rect">
                  <a:avLst/>
                </a:pr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9" name="Freeform 1009"/>
                <p:cNvSpPr>
                  <a:spLocks/>
                </p:cNvSpPr>
                <p:nvPr/>
              </p:nvSpPr>
              <p:spPr bwMode="auto">
                <a:xfrm>
                  <a:off x="247" y="2353"/>
                  <a:ext cx="1806" cy="1"/>
                </a:xfrm>
                <a:custGeom>
                  <a:avLst/>
                  <a:gdLst>
                    <a:gd name="T0" fmla="*/ 279 w 279"/>
                    <a:gd name="T1" fmla="*/ 279 w 279"/>
                    <a:gd name="T2" fmla="*/ 0 w 279"/>
                    <a:gd name="T3" fmla="*/ 0 w 279"/>
                    <a:gd name="T4" fmla="*/ 279 w 279"/>
                    <a:gd name="T5" fmla="*/ 279 w 279"/>
                    <a:gd name="T6" fmla="*/ 279 w 279"/>
                    <a:gd name="T7" fmla="*/ 279 w 279"/>
                    <a:gd name="T8" fmla="*/ 279 w 279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279">
                      <a:moveTo>
                        <a:pt x="279" y="0"/>
                      </a:moveTo>
                      <a:lnTo>
                        <a:pt x="279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  <a:lnTo>
                        <a:pt x="279" y="0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0" name="Freeform 1010"/>
                <p:cNvSpPr>
                  <a:spLocks/>
                </p:cNvSpPr>
                <p:nvPr/>
              </p:nvSpPr>
              <p:spPr bwMode="auto">
                <a:xfrm>
                  <a:off x="2046" y="2289"/>
                  <a:ext cx="7" cy="64"/>
                </a:xfrm>
                <a:custGeom>
                  <a:avLst/>
                  <a:gdLst>
                    <a:gd name="T0" fmla="*/ 1 w 1"/>
                    <a:gd name="T1" fmla="*/ 0 h 10"/>
                    <a:gd name="T2" fmla="*/ 0 w 1"/>
                    <a:gd name="T3" fmla="*/ 0 h 10"/>
                    <a:gd name="T4" fmla="*/ 0 w 1"/>
                    <a:gd name="T5" fmla="*/ 10 h 10"/>
                    <a:gd name="T6" fmla="*/ 1 w 1"/>
                    <a:gd name="T7" fmla="*/ 10 h 10"/>
                    <a:gd name="T8" fmla="*/ 1 w 1"/>
                    <a:gd name="T9" fmla="*/ 0 h 10"/>
                    <a:gd name="T10" fmla="*/ 1 w 1"/>
                    <a:gd name="T11" fmla="*/ 0 h 10"/>
                    <a:gd name="T12" fmla="*/ 1 w 1"/>
                    <a:gd name="T13" fmla="*/ 0 h 10"/>
                    <a:gd name="T14" fmla="*/ 1 w 1"/>
                    <a:gd name="T15" fmla="*/ 0 h 10"/>
                    <a:gd name="T16" fmla="*/ 1 w 1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0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1" name="Freeform 1011"/>
                <p:cNvSpPr>
                  <a:spLocks/>
                </p:cNvSpPr>
                <p:nvPr/>
              </p:nvSpPr>
              <p:spPr bwMode="auto">
                <a:xfrm>
                  <a:off x="1470" y="2289"/>
                  <a:ext cx="583" cy="6"/>
                </a:xfrm>
                <a:custGeom>
                  <a:avLst/>
                  <a:gdLst>
                    <a:gd name="T0" fmla="*/ 0 w 90"/>
                    <a:gd name="T1" fmla="*/ 0 h 1"/>
                    <a:gd name="T2" fmla="*/ 0 w 90"/>
                    <a:gd name="T3" fmla="*/ 1 h 1"/>
                    <a:gd name="T4" fmla="*/ 90 w 90"/>
                    <a:gd name="T5" fmla="*/ 1 h 1"/>
                    <a:gd name="T6" fmla="*/ 90 w 90"/>
                    <a:gd name="T7" fmla="*/ 0 h 1"/>
                    <a:gd name="T8" fmla="*/ 0 w 90"/>
                    <a:gd name="T9" fmla="*/ 0 h 1"/>
                    <a:gd name="T10" fmla="*/ 0 w 90"/>
                    <a:gd name="T11" fmla="*/ 0 h 1"/>
                    <a:gd name="T12" fmla="*/ 0 w 90"/>
                    <a:gd name="T13" fmla="*/ 0 h 1"/>
                    <a:gd name="T14" fmla="*/ 0 w 90"/>
                    <a:gd name="T15" fmla="*/ 1 h 1"/>
                    <a:gd name="T16" fmla="*/ 0 w 90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90" y="1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72" name="Group 1171"/>
              <p:cNvGrpSpPr/>
              <p:nvPr/>
            </p:nvGrpSpPr>
            <p:grpSpPr>
              <a:xfrm>
                <a:off x="504825" y="1988840"/>
                <a:ext cx="5807075" cy="2876847"/>
                <a:chOff x="504825" y="1988840"/>
                <a:chExt cx="5807075" cy="2876847"/>
              </a:xfrm>
            </p:grpSpPr>
            <p:grpSp>
              <p:nvGrpSpPr>
                <p:cNvPr id="1173" name="Group 208"/>
                <p:cNvGrpSpPr>
                  <a:grpSpLocks/>
                </p:cNvGrpSpPr>
                <p:nvPr/>
              </p:nvGrpSpPr>
              <p:grpSpPr bwMode="auto">
                <a:xfrm>
                  <a:off x="1049338" y="2492375"/>
                  <a:ext cx="5262562" cy="2332037"/>
                  <a:chOff x="661" y="1570"/>
                  <a:chExt cx="3315" cy="1469"/>
                </a:xfrm>
              </p:grpSpPr>
              <p:sp>
                <p:nvSpPr>
                  <p:cNvPr id="185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341" y="2386"/>
                    <a:ext cx="635" cy="207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901" y="2411"/>
                    <a:ext cx="440" cy="156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353"/>
                    <a:ext cx="337" cy="278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215" y="2327"/>
                    <a:ext cx="563" cy="330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6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661" y="2360"/>
                    <a:ext cx="1554" cy="265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661" y="2282"/>
                    <a:ext cx="1411" cy="414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661" y="2250"/>
                    <a:ext cx="848" cy="478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9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661" y="2217"/>
                    <a:ext cx="142" cy="550"/>
                  </a:xfrm>
                  <a:prstGeom prst="rect">
                    <a:avLst/>
                  </a:prstGeom>
                  <a:solidFill>
                    <a:srgbClr val="FDFDF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0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674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674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700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3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758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758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784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842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7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842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8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868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9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926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0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926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1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2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1004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3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004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030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5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088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6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088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7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114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8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1172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79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1172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0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198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256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2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256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282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4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341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5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341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6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360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7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142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8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42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8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444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0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1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2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528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3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587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4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587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613" y="2489"/>
                    <a:ext cx="38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6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671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7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1671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8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690" y="2489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99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175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0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175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1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774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2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839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839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859" y="2489"/>
                    <a:ext cx="38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917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6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917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7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943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2001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2001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0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027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208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2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208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3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2105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4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2169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5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2169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6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189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7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2253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8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2253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1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2273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0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2331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2331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2357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241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2415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441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2499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7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2499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8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519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29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2584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2584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1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603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2661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3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2661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2687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2745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2745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7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2771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283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3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283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0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2849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1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2914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2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914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2933" y="2489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4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5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2998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6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3017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7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3076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8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3076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49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3102" y="2489"/>
                    <a:ext cx="38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0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316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1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16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2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186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3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4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5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263" y="2489"/>
                    <a:ext cx="46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6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328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7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328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8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3348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59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3412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0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3412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1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3432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2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349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3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49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4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3516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5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3574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6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574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7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3600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8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3658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69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658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3678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1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2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742" y="248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3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762" y="2489"/>
                    <a:ext cx="45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4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3820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5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3820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6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3846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7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904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8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3904" y="2489"/>
                    <a:ext cx="7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79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930" y="2489"/>
                    <a:ext cx="39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0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1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2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3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4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5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6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7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8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89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1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2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3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4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5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7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3950" y="2489"/>
                    <a:ext cx="6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8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3000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99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981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0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981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1" name="Line 1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916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2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897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3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897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4" name="Line 1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838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5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813"/>
                    <a:ext cx="0" cy="6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6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813"/>
                    <a:ext cx="0" cy="6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7" name="Line 1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754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8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728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09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728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0" name="Line 1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670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644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2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644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3" name="Line 1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586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4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567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5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567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6" name="Line 1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502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7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483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8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483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19" name="Line 1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424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0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398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1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398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2" name="Line 1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340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3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314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4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314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5" name="Line 1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256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6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230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7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230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8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172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29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153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0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153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1" name="Line 1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088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2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06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3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206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4" name="Line 1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2004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5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984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6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984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7" name="Line 1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926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8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900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39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900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0" name="Line 1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842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1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816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816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3" name="Line 1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758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4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73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5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73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6" name="Line 2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674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7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655"/>
                    <a:ext cx="0" cy="6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655"/>
                    <a:ext cx="0" cy="6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49" name="Line 2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596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50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570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051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570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74" name="Group 409"/>
                <p:cNvGrpSpPr>
                  <a:grpSpLocks/>
                </p:cNvGrpSpPr>
                <p:nvPr/>
              </p:nvGrpSpPr>
              <p:grpSpPr bwMode="auto">
                <a:xfrm>
                  <a:off x="2951163" y="2144713"/>
                  <a:ext cx="2619375" cy="2535237"/>
                  <a:chOff x="1859" y="1351"/>
                  <a:chExt cx="1650" cy="1597"/>
                </a:xfrm>
              </p:grpSpPr>
              <p:sp>
                <p:nvSpPr>
                  <p:cNvPr id="1652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512"/>
                    <a:ext cx="1" cy="3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3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486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4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486"/>
                    <a:ext cx="0" cy="7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5" name="Line 2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428"/>
                    <a:ext cx="1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6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40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7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2564" y="1409"/>
                    <a:ext cx="0" cy="0"/>
                  </a:xfrm>
                  <a:prstGeom prst="ellipse">
                    <a:avLst/>
                  </a:prstGeom>
                  <a:solidFill>
                    <a:srgbClr val="1B1A1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8" name="Line 2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4" y="1351"/>
                    <a:ext cx="1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9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2483"/>
                    <a:ext cx="350" cy="0"/>
                  </a:xfrm>
                  <a:prstGeom prst="rect">
                    <a:avLst/>
                  </a:prstGeom>
                  <a:solidFill>
                    <a:srgbClr val="FDFDFD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0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2502"/>
                    <a:ext cx="350" cy="0"/>
                  </a:xfrm>
                  <a:prstGeom prst="rect">
                    <a:avLst/>
                  </a:prstGeom>
                  <a:solidFill>
                    <a:srgbClr val="FDFDFD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1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2040" y="2250"/>
                    <a:ext cx="1055" cy="0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2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2040" y="2728"/>
                    <a:ext cx="1055" cy="7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3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2040" y="2185"/>
                    <a:ext cx="1055" cy="45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4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2040" y="2030"/>
                    <a:ext cx="1055" cy="149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5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2040" y="2748"/>
                    <a:ext cx="1055" cy="52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6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2040" y="2800"/>
                    <a:ext cx="1055" cy="148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7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1930" y="2282"/>
                    <a:ext cx="421" cy="7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8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1930" y="2696"/>
                    <a:ext cx="421" cy="7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69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2907" y="2386"/>
                    <a:ext cx="602" cy="0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0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2907" y="2593"/>
                    <a:ext cx="602" cy="6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1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2849" y="2289"/>
                    <a:ext cx="246" cy="19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2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2849" y="2670"/>
                    <a:ext cx="246" cy="26"/>
                  </a:xfrm>
                  <a:prstGeom prst="rect">
                    <a:avLst/>
                  </a:prstGeom>
                  <a:solidFill>
                    <a:srgbClr val="E8E82C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3" name="Freeform 230"/>
                  <p:cNvSpPr>
                    <a:spLocks/>
                  </p:cNvSpPr>
                  <p:nvPr/>
                </p:nvSpPr>
                <p:spPr bwMode="auto">
                  <a:xfrm>
                    <a:off x="1859" y="1570"/>
                    <a:ext cx="1411" cy="427"/>
                  </a:xfrm>
                  <a:custGeom>
                    <a:avLst/>
                    <a:gdLst>
                      <a:gd name="T0" fmla="*/ 0 w 218"/>
                      <a:gd name="T1" fmla="*/ 66 h 66"/>
                      <a:gd name="T2" fmla="*/ 218 w 218"/>
                      <a:gd name="T3" fmla="*/ 66 h 66"/>
                      <a:gd name="T4" fmla="*/ 218 w 218"/>
                      <a:gd name="T5" fmla="*/ 53 h 66"/>
                      <a:gd name="T6" fmla="*/ 132 w 218"/>
                      <a:gd name="T7" fmla="*/ 51 h 66"/>
                      <a:gd name="T8" fmla="*/ 132 w 218"/>
                      <a:gd name="T9" fmla="*/ 0 h 66"/>
                      <a:gd name="T10" fmla="*/ 86 w 218"/>
                      <a:gd name="T11" fmla="*/ 0 h 66"/>
                      <a:gd name="T12" fmla="*/ 86 w 218"/>
                      <a:gd name="T13" fmla="*/ 51 h 66"/>
                      <a:gd name="T14" fmla="*/ 0 w 218"/>
                      <a:gd name="T15" fmla="*/ 53 h 66"/>
                      <a:gd name="T16" fmla="*/ 0 w 218"/>
                      <a:gd name="T1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8" h="66">
                        <a:moveTo>
                          <a:pt x="0" y="66"/>
                        </a:moveTo>
                        <a:lnTo>
                          <a:pt x="218" y="66"/>
                        </a:lnTo>
                        <a:lnTo>
                          <a:pt x="218" y="53"/>
                        </a:lnTo>
                        <a:lnTo>
                          <a:pt x="132" y="51"/>
                        </a:lnTo>
                        <a:lnTo>
                          <a:pt x="132" y="0"/>
                        </a:lnTo>
                        <a:lnTo>
                          <a:pt x="86" y="0"/>
                        </a:lnTo>
                        <a:lnTo>
                          <a:pt x="86" y="51"/>
                        </a:lnTo>
                        <a:lnTo>
                          <a:pt x="0" y="53"/>
                        </a:lnTo>
                        <a:lnTo>
                          <a:pt x="0" y="66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4" name="Freeform 231"/>
                  <p:cNvSpPr>
                    <a:spLocks/>
                  </p:cNvSpPr>
                  <p:nvPr/>
                </p:nvSpPr>
                <p:spPr bwMode="auto">
                  <a:xfrm>
                    <a:off x="1859" y="1797"/>
                    <a:ext cx="1411" cy="200"/>
                  </a:xfrm>
                  <a:custGeom>
                    <a:avLst/>
                    <a:gdLst>
                      <a:gd name="T0" fmla="*/ 0 w 218"/>
                      <a:gd name="T1" fmla="*/ 31 h 31"/>
                      <a:gd name="T2" fmla="*/ 218 w 218"/>
                      <a:gd name="T3" fmla="*/ 31 h 31"/>
                      <a:gd name="T4" fmla="*/ 218 w 218"/>
                      <a:gd name="T5" fmla="*/ 18 h 31"/>
                      <a:gd name="T6" fmla="*/ 132 w 218"/>
                      <a:gd name="T7" fmla="*/ 16 h 31"/>
                      <a:gd name="T8" fmla="*/ 132 w 218"/>
                      <a:gd name="T9" fmla="*/ 0 h 31"/>
                      <a:gd name="T10" fmla="*/ 86 w 218"/>
                      <a:gd name="T11" fmla="*/ 0 h 31"/>
                      <a:gd name="T12" fmla="*/ 86 w 218"/>
                      <a:gd name="T13" fmla="*/ 16 h 31"/>
                      <a:gd name="T14" fmla="*/ 0 w 218"/>
                      <a:gd name="T15" fmla="*/ 18 h 31"/>
                      <a:gd name="T16" fmla="*/ 0 w 218"/>
                      <a:gd name="T17" fmla="*/ 31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8" h="31">
                        <a:moveTo>
                          <a:pt x="0" y="31"/>
                        </a:moveTo>
                        <a:lnTo>
                          <a:pt x="218" y="31"/>
                        </a:lnTo>
                        <a:lnTo>
                          <a:pt x="218" y="18"/>
                        </a:lnTo>
                        <a:lnTo>
                          <a:pt x="132" y="16"/>
                        </a:lnTo>
                        <a:lnTo>
                          <a:pt x="132" y="0"/>
                        </a:lnTo>
                        <a:lnTo>
                          <a:pt x="86" y="0"/>
                        </a:lnTo>
                        <a:lnTo>
                          <a:pt x="86" y="16"/>
                        </a:lnTo>
                        <a:lnTo>
                          <a:pt x="0" y="18"/>
                        </a:lnTo>
                        <a:lnTo>
                          <a:pt x="0" y="31"/>
                        </a:lnTo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5" name="Freeform 232"/>
                  <p:cNvSpPr>
                    <a:spLocks/>
                  </p:cNvSpPr>
                  <p:nvPr/>
                </p:nvSpPr>
                <p:spPr bwMode="auto">
                  <a:xfrm>
                    <a:off x="2422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6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6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6" name="Freeform 233"/>
                  <p:cNvSpPr>
                    <a:spLocks/>
                  </p:cNvSpPr>
                  <p:nvPr/>
                </p:nvSpPr>
                <p:spPr bwMode="auto">
                  <a:xfrm>
                    <a:off x="2415" y="1797"/>
                    <a:ext cx="20" cy="6"/>
                  </a:xfrm>
                  <a:custGeom>
                    <a:avLst/>
                    <a:gdLst>
                      <a:gd name="T0" fmla="*/ 13 w 20"/>
                      <a:gd name="T1" fmla="*/ 0 h 6"/>
                      <a:gd name="T2" fmla="*/ 0 w 20"/>
                      <a:gd name="T3" fmla="*/ 6 h 6"/>
                      <a:gd name="T4" fmla="*/ 0 w 20"/>
                      <a:gd name="T5" fmla="*/ 6 h 6"/>
                      <a:gd name="T6" fmla="*/ 20 w 20"/>
                      <a:gd name="T7" fmla="*/ 6 h 6"/>
                      <a:gd name="T8" fmla="*/ 20 w 20"/>
                      <a:gd name="T9" fmla="*/ 6 h 6"/>
                      <a:gd name="T10" fmla="*/ 13 w 20"/>
                      <a:gd name="T11" fmla="*/ 0 h 6"/>
                      <a:gd name="T12" fmla="*/ 13 w 20"/>
                      <a:gd name="T13" fmla="*/ 0 h 6"/>
                      <a:gd name="T14" fmla="*/ 0 w 20"/>
                      <a:gd name="T15" fmla="*/ 0 h 6"/>
                      <a:gd name="T16" fmla="*/ 0 w 20"/>
                      <a:gd name="T17" fmla="*/ 6 h 6"/>
                      <a:gd name="T18" fmla="*/ 13 w 20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6">
                        <a:moveTo>
                          <a:pt x="13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20" y="6"/>
                        </a:lnTo>
                        <a:lnTo>
                          <a:pt x="20" y="6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7" name="Freeform 234"/>
                  <p:cNvSpPr>
                    <a:spLocks/>
                  </p:cNvSpPr>
                  <p:nvPr/>
                </p:nvSpPr>
                <p:spPr bwMode="auto">
                  <a:xfrm>
                    <a:off x="2428" y="1797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8" name="Freeform 235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7" cy="20"/>
                  </a:xfrm>
                  <a:custGeom>
                    <a:avLst/>
                    <a:gdLst>
                      <a:gd name="T0" fmla="*/ 0 w 7"/>
                      <a:gd name="T1" fmla="*/ 0 h 20"/>
                      <a:gd name="T2" fmla="*/ 0 w 7"/>
                      <a:gd name="T3" fmla="*/ 7 h 20"/>
                      <a:gd name="T4" fmla="*/ 0 w 7"/>
                      <a:gd name="T5" fmla="*/ 7 h 20"/>
                      <a:gd name="T6" fmla="*/ 7 w 7"/>
                      <a:gd name="T7" fmla="*/ 20 h 20"/>
                      <a:gd name="T8" fmla="*/ 7 w 7"/>
                      <a:gd name="T9" fmla="*/ 13 h 20"/>
                      <a:gd name="T10" fmla="*/ 0 w 7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20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7" y="20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79" name="Freeform 236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7" cy="20"/>
                  </a:xfrm>
                  <a:custGeom>
                    <a:avLst/>
                    <a:gdLst>
                      <a:gd name="T0" fmla="*/ 7 w 7"/>
                      <a:gd name="T1" fmla="*/ 13 h 20"/>
                      <a:gd name="T2" fmla="*/ 7 w 7"/>
                      <a:gd name="T3" fmla="*/ 0 h 20"/>
                      <a:gd name="T4" fmla="*/ 0 w 7"/>
                      <a:gd name="T5" fmla="*/ 0 h 20"/>
                      <a:gd name="T6" fmla="*/ 0 w 7"/>
                      <a:gd name="T7" fmla="*/ 20 h 20"/>
                      <a:gd name="T8" fmla="*/ 7 w 7"/>
                      <a:gd name="T9" fmla="*/ 20 h 20"/>
                      <a:gd name="T10" fmla="*/ 7 w 7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20">
                        <a:moveTo>
                          <a:pt x="7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7" y="20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0" name="Freeform 237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7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1" name="Freeform 238"/>
                  <p:cNvSpPr>
                    <a:spLocks/>
                  </p:cNvSpPr>
                  <p:nvPr/>
                </p:nvSpPr>
                <p:spPr bwMode="auto">
                  <a:xfrm>
                    <a:off x="2435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2" name="Freeform 239"/>
                  <p:cNvSpPr>
                    <a:spLocks/>
                  </p:cNvSpPr>
                  <p:nvPr/>
                </p:nvSpPr>
                <p:spPr bwMode="auto">
                  <a:xfrm>
                    <a:off x="2435" y="1790"/>
                    <a:ext cx="13" cy="7"/>
                  </a:xfrm>
                  <a:custGeom>
                    <a:avLst/>
                    <a:gdLst>
                      <a:gd name="T0" fmla="*/ 6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6 w 13"/>
                      <a:gd name="T11" fmla="*/ 0 h 7"/>
                      <a:gd name="T12" fmla="*/ 6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6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3" name="Freeform 240"/>
                  <p:cNvSpPr>
                    <a:spLocks/>
                  </p:cNvSpPr>
                  <p:nvPr/>
                </p:nvSpPr>
                <p:spPr bwMode="auto">
                  <a:xfrm>
                    <a:off x="2441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4" name="Freeform 241"/>
                  <p:cNvSpPr>
                    <a:spLocks/>
                  </p:cNvSpPr>
                  <p:nvPr/>
                </p:nvSpPr>
                <p:spPr bwMode="auto">
                  <a:xfrm>
                    <a:off x="2441" y="1797"/>
                    <a:ext cx="13" cy="6"/>
                  </a:xfrm>
                  <a:custGeom>
                    <a:avLst/>
                    <a:gdLst>
                      <a:gd name="T0" fmla="*/ 7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7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7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7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5" name="Freeform 242"/>
                  <p:cNvSpPr>
                    <a:spLocks/>
                  </p:cNvSpPr>
                  <p:nvPr/>
                </p:nvSpPr>
                <p:spPr bwMode="auto">
                  <a:xfrm>
                    <a:off x="2448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6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6" name="Freeform 243"/>
                  <p:cNvSpPr>
                    <a:spLocks/>
                  </p:cNvSpPr>
                  <p:nvPr/>
                </p:nvSpPr>
                <p:spPr bwMode="auto">
                  <a:xfrm>
                    <a:off x="2441" y="1797"/>
                    <a:ext cx="20" cy="13"/>
                  </a:xfrm>
                  <a:custGeom>
                    <a:avLst/>
                    <a:gdLst>
                      <a:gd name="T0" fmla="*/ 13 w 20"/>
                      <a:gd name="T1" fmla="*/ 13 h 13"/>
                      <a:gd name="T2" fmla="*/ 20 w 20"/>
                      <a:gd name="T3" fmla="*/ 6 h 13"/>
                      <a:gd name="T4" fmla="*/ 20 w 20"/>
                      <a:gd name="T5" fmla="*/ 0 h 13"/>
                      <a:gd name="T6" fmla="*/ 0 w 20"/>
                      <a:gd name="T7" fmla="*/ 0 h 13"/>
                      <a:gd name="T8" fmla="*/ 0 w 20"/>
                      <a:gd name="T9" fmla="*/ 6 h 13"/>
                      <a:gd name="T10" fmla="*/ 13 w 20"/>
                      <a:gd name="T11" fmla="*/ 13 h 13"/>
                      <a:gd name="T12" fmla="*/ 0 w 20"/>
                      <a:gd name="T13" fmla="*/ 6 h 13"/>
                      <a:gd name="T14" fmla="*/ 0 w 20"/>
                      <a:gd name="T15" fmla="*/ 13 h 13"/>
                      <a:gd name="T16" fmla="*/ 13 w 20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3">
                        <a:moveTo>
                          <a:pt x="13" y="13"/>
                        </a:moveTo>
                        <a:lnTo>
                          <a:pt x="20" y="6"/>
                        </a:lnTo>
                        <a:lnTo>
                          <a:pt x="20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7" name="Freeform 244"/>
                  <p:cNvSpPr>
                    <a:spLocks/>
                  </p:cNvSpPr>
                  <p:nvPr/>
                </p:nvSpPr>
                <p:spPr bwMode="auto">
                  <a:xfrm>
                    <a:off x="2454" y="1790"/>
                    <a:ext cx="1" cy="20"/>
                  </a:xfrm>
                  <a:custGeom>
                    <a:avLst/>
                    <a:gdLst>
                      <a:gd name="T0" fmla="*/ 7 h 20"/>
                      <a:gd name="T1" fmla="*/ 0 h 20"/>
                      <a:gd name="T2" fmla="*/ 0 h 20"/>
                      <a:gd name="T3" fmla="*/ 20 h 20"/>
                      <a:gd name="T4" fmla="*/ 20 h 20"/>
                      <a:gd name="T5" fmla="*/ 7 h 20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20">
                        <a:moveTo>
                          <a:pt x="0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0" y="2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8" name="Freeform 245"/>
                  <p:cNvSpPr>
                    <a:spLocks/>
                  </p:cNvSpPr>
                  <p:nvPr/>
                </p:nvSpPr>
                <p:spPr bwMode="auto">
                  <a:xfrm>
                    <a:off x="2448" y="1797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89" name="Freeform 246"/>
                  <p:cNvSpPr>
                    <a:spLocks/>
                  </p:cNvSpPr>
                  <p:nvPr/>
                </p:nvSpPr>
                <p:spPr bwMode="auto">
                  <a:xfrm>
                    <a:off x="2454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6 h 13"/>
                      <a:gd name="T12" fmla="*/ 13 w 13"/>
                      <a:gd name="T13" fmla="*/ 6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0" name="Freeform 247"/>
                  <p:cNvSpPr>
                    <a:spLocks/>
                  </p:cNvSpPr>
                  <p:nvPr/>
                </p:nvSpPr>
                <p:spPr bwMode="auto">
                  <a:xfrm>
                    <a:off x="2454" y="1803"/>
                    <a:ext cx="13" cy="7"/>
                  </a:xfrm>
                  <a:custGeom>
                    <a:avLst/>
                    <a:gdLst>
                      <a:gd name="T0" fmla="*/ 7 w 13"/>
                      <a:gd name="T1" fmla="*/ 7 h 7"/>
                      <a:gd name="T2" fmla="*/ 13 w 13"/>
                      <a:gd name="T3" fmla="*/ 0 h 7"/>
                      <a:gd name="T4" fmla="*/ 13 w 13"/>
                      <a:gd name="T5" fmla="*/ 0 h 7"/>
                      <a:gd name="T6" fmla="*/ 0 w 13"/>
                      <a:gd name="T7" fmla="*/ 0 h 7"/>
                      <a:gd name="T8" fmla="*/ 0 w 13"/>
                      <a:gd name="T9" fmla="*/ 0 h 7"/>
                      <a:gd name="T10" fmla="*/ 7 w 13"/>
                      <a:gd name="T11" fmla="*/ 7 h 7"/>
                      <a:gd name="T12" fmla="*/ 0 w 13"/>
                      <a:gd name="T13" fmla="*/ 0 h 7"/>
                      <a:gd name="T14" fmla="*/ 0 w 13"/>
                      <a:gd name="T15" fmla="*/ 7 h 7"/>
                      <a:gd name="T16" fmla="*/ 7 w 13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7">
                        <a:moveTo>
                          <a:pt x="7" y="7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1" name="Freeform 248"/>
                  <p:cNvSpPr>
                    <a:spLocks/>
                  </p:cNvSpPr>
                  <p:nvPr/>
                </p:nvSpPr>
                <p:spPr bwMode="auto">
                  <a:xfrm>
                    <a:off x="2461" y="1797"/>
                    <a:ext cx="19" cy="13"/>
                  </a:xfrm>
                  <a:custGeom>
                    <a:avLst/>
                    <a:gdLst>
                      <a:gd name="T0" fmla="*/ 19 w 19"/>
                      <a:gd name="T1" fmla="*/ 6 h 13"/>
                      <a:gd name="T2" fmla="*/ 6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6 w 19"/>
                      <a:gd name="T9" fmla="*/ 13 h 13"/>
                      <a:gd name="T10" fmla="*/ 19 w 19"/>
                      <a:gd name="T11" fmla="*/ 6 h 13"/>
                      <a:gd name="T12" fmla="*/ 6 w 19"/>
                      <a:gd name="T13" fmla="*/ 13 h 13"/>
                      <a:gd name="T14" fmla="*/ 19 w 19"/>
                      <a:gd name="T15" fmla="*/ 13 h 13"/>
                      <a:gd name="T16" fmla="*/ 19 w 19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19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9" y="6"/>
                        </a:lnTo>
                        <a:lnTo>
                          <a:pt x="6" y="13"/>
                        </a:lnTo>
                        <a:lnTo>
                          <a:pt x="19" y="1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2" name="Freeform 249"/>
                  <p:cNvSpPr>
                    <a:spLocks/>
                  </p:cNvSpPr>
                  <p:nvPr/>
                </p:nvSpPr>
                <p:spPr bwMode="auto">
                  <a:xfrm>
                    <a:off x="2461" y="1797"/>
                    <a:ext cx="19" cy="6"/>
                  </a:xfrm>
                  <a:custGeom>
                    <a:avLst/>
                    <a:gdLst>
                      <a:gd name="T0" fmla="*/ 6 w 19"/>
                      <a:gd name="T1" fmla="*/ 0 h 6"/>
                      <a:gd name="T2" fmla="*/ 0 w 19"/>
                      <a:gd name="T3" fmla="*/ 6 h 6"/>
                      <a:gd name="T4" fmla="*/ 0 w 19"/>
                      <a:gd name="T5" fmla="*/ 6 h 6"/>
                      <a:gd name="T6" fmla="*/ 19 w 19"/>
                      <a:gd name="T7" fmla="*/ 6 h 6"/>
                      <a:gd name="T8" fmla="*/ 19 w 19"/>
                      <a:gd name="T9" fmla="*/ 6 h 6"/>
                      <a:gd name="T10" fmla="*/ 6 w 19"/>
                      <a:gd name="T11" fmla="*/ 0 h 6"/>
                      <a:gd name="T12" fmla="*/ 6 w 19"/>
                      <a:gd name="T13" fmla="*/ 0 h 6"/>
                      <a:gd name="T14" fmla="*/ 0 w 19"/>
                      <a:gd name="T15" fmla="*/ 0 h 6"/>
                      <a:gd name="T16" fmla="*/ 0 w 19"/>
                      <a:gd name="T17" fmla="*/ 6 h 6"/>
                      <a:gd name="T18" fmla="*/ 6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3" name="Freeform 250"/>
                  <p:cNvSpPr>
                    <a:spLocks/>
                  </p:cNvSpPr>
                  <p:nvPr/>
                </p:nvSpPr>
                <p:spPr bwMode="auto">
                  <a:xfrm>
                    <a:off x="2467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4" name="Freeform 251"/>
                  <p:cNvSpPr>
                    <a:spLocks/>
                  </p:cNvSpPr>
                  <p:nvPr/>
                </p:nvSpPr>
                <p:spPr bwMode="auto">
                  <a:xfrm>
                    <a:off x="2467" y="1790"/>
                    <a:ext cx="13" cy="20"/>
                  </a:xfrm>
                  <a:custGeom>
                    <a:avLst/>
                    <a:gdLst>
                      <a:gd name="T0" fmla="*/ 7 w 13"/>
                      <a:gd name="T1" fmla="*/ 0 h 20"/>
                      <a:gd name="T2" fmla="*/ 0 w 13"/>
                      <a:gd name="T3" fmla="*/ 7 h 20"/>
                      <a:gd name="T4" fmla="*/ 0 w 13"/>
                      <a:gd name="T5" fmla="*/ 7 h 20"/>
                      <a:gd name="T6" fmla="*/ 13 w 13"/>
                      <a:gd name="T7" fmla="*/ 20 h 20"/>
                      <a:gd name="T8" fmla="*/ 13 w 13"/>
                      <a:gd name="T9" fmla="*/ 13 h 20"/>
                      <a:gd name="T10" fmla="*/ 7 w 13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20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5" name="Freeform 252"/>
                  <p:cNvSpPr>
                    <a:spLocks/>
                  </p:cNvSpPr>
                  <p:nvPr/>
                </p:nvSpPr>
                <p:spPr bwMode="auto">
                  <a:xfrm>
                    <a:off x="2474" y="1790"/>
                    <a:ext cx="6" cy="20"/>
                  </a:xfrm>
                  <a:custGeom>
                    <a:avLst/>
                    <a:gdLst>
                      <a:gd name="T0" fmla="*/ 6 w 6"/>
                      <a:gd name="T1" fmla="*/ 13 h 20"/>
                      <a:gd name="T2" fmla="*/ 6 w 6"/>
                      <a:gd name="T3" fmla="*/ 0 h 20"/>
                      <a:gd name="T4" fmla="*/ 0 w 6"/>
                      <a:gd name="T5" fmla="*/ 0 h 20"/>
                      <a:gd name="T6" fmla="*/ 0 w 6"/>
                      <a:gd name="T7" fmla="*/ 20 h 20"/>
                      <a:gd name="T8" fmla="*/ 6 w 6"/>
                      <a:gd name="T9" fmla="*/ 20 h 20"/>
                      <a:gd name="T10" fmla="*/ 6 w 6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20">
                        <a:moveTo>
                          <a:pt x="6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6" y="20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6" name="Freeform 253"/>
                  <p:cNvSpPr>
                    <a:spLocks/>
                  </p:cNvSpPr>
                  <p:nvPr/>
                </p:nvSpPr>
                <p:spPr bwMode="auto">
                  <a:xfrm>
                    <a:off x="2474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7 h 13"/>
                      <a:gd name="T4" fmla="*/ 0 w 13"/>
                      <a:gd name="T5" fmla="*/ 7 h 13"/>
                      <a:gd name="T6" fmla="*/ 6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7" name="Freeform 254"/>
                  <p:cNvSpPr>
                    <a:spLocks/>
                  </p:cNvSpPr>
                  <p:nvPr/>
                </p:nvSpPr>
                <p:spPr bwMode="auto">
                  <a:xfrm>
                    <a:off x="2480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13 w 13"/>
                      <a:gd name="T11" fmla="*/ 7 h 13"/>
                      <a:gd name="T12" fmla="*/ 0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13" y="7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8" name="Freeform 255"/>
                  <p:cNvSpPr>
                    <a:spLocks/>
                  </p:cNvSpPr>
                  <p:nvPr/>
                </p:nvSpPr>
                <p:spPr bwMode="auto">
                  <a:xfrm>
                    <a:off x="2474" y="1790"/>
                    <a:ext cx="19" cy="7"/>
                  </a:xfrm>
                  <a:custGeom>
                    <a:avLst/>
                    <a:gdLst>
                      <a:gd name="T0" fmla="*/ 6 w 19"/>
                      <a:gd name="T1" fmla="*/ 0 h 7"/>
                      <a:gd name="T2" fmla="*/ 0 w 19"/>
                      <a:gd name="T3" fmla="*/ 7 h 7"/>
                      <a:gd name="T4" fmla="*/ 0 w 19"/>
                      <a:gd name="T5" fmla="*/ 7 h 7"/>
                      <a:gd name="T6" fmla="*/ 19 w 19"/>
                      <a:gd name="T7" fmla="*/ 7 h 7"/>
                      <a:gd name="T8" fmla="*/ 19 w 19"/>
                      <a:gd name="T9" fmla="*/ 7 h 7"/>
                      <a:gd name="T10" fmla="*/ 6 w 19"/>
                      <a:gd name="T11" fmla="*/ 0 h 7"/>
                      <a:gd name="T12" fmla="*/ 6 w 19"/>
                      <a:gd name="T13" fmla="*/ 0 h 7"/>
                      <a:gd name="T14" fmla="*/ 0 w 19"/>
                      <a:gd name="T15" fmla="*/ 0 h 7"/>
                      <a:gd name="T16" fmla="*/ 0 w 19"/>
                      <a:gd name="T17" fmla="*/ 7 h 7"/>
                      <a:gd name="T18" fmla="*/ 6 w 19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99" name="Freeform 256"/>
                  <p:cNvSpPr>
                    <a:spLocks/>
                  </p:cNvSpPr>
                  <p:nvPr/>
                </p:nvSpPr>
                <p:spPr bwMode="auto">
                  <a:xfrm>
                    <a:off x="2480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7 h 13"/>
                      <a:gd name="T12" fmla="*/ 19 w 19"/>
                      <a:gd name="T13" fmla="*/ 7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0" name="Freeform 257"/>
                  <p:cNvSpPr>
                    <a:spLocks/>
                  </p:cNvSpPr>
                  <p:nvPr/>
                </p:nvSpPr>
                <p:spPr bwMode="auto">
                  <a:xfrm>
                    <a:off x="2487" y="1797"/>
                    <a:ext cx="12" cy="6"/>
                  </a:xfrm>
                  <a:custGeom>
                    <a:avLst/>
                    <a:gdLst>
                      <a:gd name="T0" fmla="*/ 6 w 12"/>
                      <a:gd name="T1" fmla="*/ 6 h 6"/>
                      <a:gd name="T2" fmla="*/ 12 w 12"/>
                      <a:gd name="T3" fmla="*/ 0 h 6"/>
                      <a:gd name="T4" fmla="*/ 12 w 12"/>
                      <a:gd name="T5" fmla="*/ 0 h 6"/>
                      <a:gd name="T6" fmla="*/ 0 w 12"/>
                      <a:gd name="T7" fmla="*/ 0 h 6"/>
                      <a:gd name="T8" fmla="*/ 0 w 12"/>
                      <a:gd name="T9" fmla="*/ 0 h 6"/>
                      <a:gd name="T10" fmla="*/ 6 w 12"/>
                      <a:gd name="T11" fmla="*/ 6 h 6"/>
                      <a:gd name="T12" fmla="*/ 0 w 12"/>
                      <a:gd name="T13" fmla="*/ 0 h 6"/>
                      <a:gd name="T14" fmla="*/ 0 w 12"/>
                      <a:gd name="T15" fmla="*/ 6 h 6"/>
                      <a:gd name="T16" fmla="*/ 6 w 12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6">
                        <a:moveTo>
                          <a:pt x="6" y="6"/>
                        </a:move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1" name="Freeform 258"/>
                  <p:cNvSpPr>
                    <a:spLocks/>
                  </p:cNvSpPr>
                  <p:nvPr/>
                </p:nvSpPr>
                <p:spPr bwMode="auto">
                  <a:xfrm>
                    <a:off x="2493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2" name="Freeform 259"/>
                  <p:cNvSpPr>
                    <a:spLocks/>
                  </p:cNvSpPr>
                  <p:nvPr/>
                </p:nvSpPr>
                <p:spPr bwMode="auto">
                  <a:xfrm>
                    <a:off x="2493" y="1790"/>
                    <a:ext cx="6" cy="20"/>
                  </a:xfrm>
                  <a:custGeom>
                    <a:avLst/>
                    <a:gdLst>
                      <a:gd name="T0" fmla="*/ 6 w 6"/>
                      <a:gd name="T1" fmla="*/ 20 h 20"/>
                      <a:gd name="T2" fmla="*/ 6 w 6"/>
                      <a:gd name="T3" fmla="*/ 7 h 20"/>
                      <a:gd name="T4" fmla="*/ 6 w 6"/>
                      <a:gd name="T5" fmla="*/ 0 h 20"/>
                      <a:gd name="T6" fmla="*/ 0 w 6"/>
                      <a:gd name="T7" fmla="*/ 13 h 20"/>
                      <a:gd name="T8" fmla="*/ 0 w 6"/>
                      <a:gd name="T9" fmla="*/ 13 h 20"/>
                      <a:gd name="T10" fmla="*/ 6 w 6"/>
                      <a:gd name="T11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20">
                        <a:moveTo>
                          <a:pt x="6" y="20"/>
                        </a:moveTo>
                        <a:lnTo>
                          <a:pt x="6" y="7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2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3" name="Freeform 260"/>
                  <p:cNvSpPr>
                    <a:spLocks/>
                  </p:cNvSpPr>
                  <p:nvPr/>
                </p:nvSpPr>
                <p:spPr bwMode="auto">
                  <a:xfrm>
                    <a:off x="2499" y="1790"/>
                    <a:ext cx="7" cy="20"/>
                  </a:xfrm>
                  <a:custGeom>
                    <a:avLst/>
                    <a:gdLst>
                      <a:gd name="T0" fmla="*/ 7 w 7"/>
                      <a:gd name="T1" fmla="*/ 13 h 20"/>
                      <a:gd name="T2" fmla="*/ 0 w 7"/>
                      <a:gd name="T3" fmla="*/ 0 h 20"/>
                      <a:gd name="T4" fmla="*/ 0 w 7"/>
                      <a:gd name="T5" fmla="*/ 0 h 20"/>
                      <a:gd name="T6" fmla="*/ 0 w 7"/>
                      <a:gd name="T7" fmla="*/ 20 h 20"/>
                      <a:gd name="T8" fmla="*/ 0 w 7"/>
                      <a:gd name="T9" fmla="*/ 20 h 20"/>
                      <a:gd name="T10" fmla="*/ 7 w 7"/>
                      <a:gd name="T11" fmla="*/ 13 h 20"/>
                      <a:gd name="T12" fmla="*/ 7 w 7"/>
                      <a:gd name="T13" fmla="*/ 13 h 20"/>
                      <a:gd name="T14" fmla="*/ 7 w 7"/>
                      <a:gd name="T15" fmla="*/ 0 h 20"/>
                      <a:gd name="T16" fmla="*/ 0 w 7"/>
                      <a:gd name="T17" fmla="*/ 0 h 20"/>
                      <a:gd name="T18" fmla="*/ 7 w 7"/>
                      <a:gd name="T19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20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0" y="20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4" name="Freeform 261"/>
                  <p:cNvSpPr>
                    <a:spLocks/>
                  </p:cNvSpPr>
                  <p:nvPr/>
                </p:nvSpPr>
                <p:spPr bwMode="auto">
                  <a:xfrm>
                    <a:off x="2493" y="1803"/>
                    <a:ext cx="13" cy="7"/>
                  </a:xfrm>
                  <a:custGeom>
                    <a:avLst/>
                    <a:gdLst>
                      <a:gd name="T0" fmla="*/ 6 w 13"/>
                      <a:gd name="T1" fmla="*/ 7 h 7"/>
                      <a:gd name="T2" fmla="*/ 13 w 13"/>
                      <a:gd name="T3" fmla="*/ 0 h 7"/>
                      <a:gd name="T4" fmla="*/ 13 w 13"/>
                      <a:gd name="T5" fmla="*/ 0 h 7"/>
                      <a:gd name="T6" fmla="*/ 0 w 13"/>
                      <a:gd name="T7" fmla="*/ 0 h 7"/>
                      <a:gd name="T8" fmla="*/ 0 w 13"/>
                      <a:gd name="T9" fmla="*/ 0 h 7"/>
                      <a:gd name="T10" fmla="*/ 6 w 13"/>
                      <a:gd name="T11" fmla="*/ 7 h 7"/>
                      <a:gd name="T12" fmla="*/ 0 w 13"/>
                      <a:gd name="T13" fmla="*/ 0 h 7"/>
                      <a:gd name="T14" fmla="*/ 0 w 13"/>
                      <a:gd name="T15" fmla="*/ 7 h 7"/>
                      <a:gd name="T16" fmla="*/ 6 w 13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7">
                        <a:moveTo>
                          <a:pt x="6" y="7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5" name="Freeform 262"/>
                  <p:cNvSpPr>
                    <a:spLocks/>
                  </p:cNvSpPr>
                  <p:nvPr/>
                </p:nvSpPr>
                <p:spPr bwMode="auto">
                  <a:xfrm>
                    <a:off x="2499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0 h 13"/>
                      <a:gd name="T12" fmla="*/ 13 w 13"/>
                      <a:gd name="T13" fmla="*/ 0 h 13"/>
                      <a:gd name="T14" fmla="*/ 7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6" name="Freeform 263"/>
                  <p:cNvSpPr>
                    <a:spLocks/>
                  </p:cNvSpPr>
                  <p:nvPr/>
                </p:nvSpPr>
                <p:spPr bwMode="auto">
                  <a:xfrm>
                    <a:off x="2499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7 w 13"/>
                      <a:gd name="T11" fmla="*/ 13 h 13"/>
                      <a:gd name="T12" fmla="*/ 0 w 13"/>
                      <a:gd name="T13" fmla="*/ 13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7" name="Freeform 264"/>
                  <p:cNvSpPr>
                    <a:spLocks/>
                  </p:cNvSpPr>
                  <p:nvPr/>
                </p:nvSpPr>
                <p:spPr bwMode="auto">
                  <a:xfrm>
                    <a:off x="2506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6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6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8" name="Freeform 265"/>
                  <p:cNvSpPr>
                    <a:spLocks/>
                  </p:cNvSpPr>
                  <p:nvPr/>
                </p:nvSpPr>
                <p:spPr bwMode="auto">
                  <a:xfrm>
                    <a:off x="2506" y="1797"/>
                    <a:ext cx="13" cy="6"/>
                  </a:xfrm>
                  <a:custGeom>
                    <a:avLst/>
                    <a:gdLst>
                      <a:gd name="T0" fmla="*/ 6 w 13"/>
                      <a:gd name="T1" fmla="*/ 0 h 6"/>
                      <a:gd name="T2" fmla="*/ 0 w 13"/>
                      <a:gd name="T3" fmla="*/ 6 h 6"/>
                      <a:gd name="T4" fmla="*/ 0 w 13"/>
                      <a:gd name="T5" fmla="*/ 6 h 6"/>
                      <a:gd name="T6" fmla="*/ 13 w 13"/>
                      <a:gd name="T7" fmla="*/ 6 h 6"/>
                      <a:gd name="T8" fmla="*/ 13 w 13"/>
                      <a:gd name="T9" fmla="*/ 6 h 6"/>
                      <a:gd name="T10" fmla="*/ 6 w 13"/>
                      <a:gd name="T11" fmla="*/ 0 h 6"/>
                      <a:gd name="T12" fmla="*/ 6 w 13"/>
                      <a:gd name="T13" fmla="*/ 0 h 6"/>
                      <a:gd name="T14" fmla="*/ 0 w 13"/>
                      <a:gd name="T15" fmla="*/ 0 h 6"/>
                      <a:gd name="T16" fmla="*/ 0 w 13"/>
                      <a:gd name="T17" fmla="*/ 6 h 6"/>
                      <a:gd name="T18" fmla="*/ 6 w 13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09" name="Freeform 266"/>
                  <p:cNvSpPr>
                    <a:spLocks/>
                  </p:cNvSpPr>
                  <p:nvPr/>
                </p:nvSpPr>
                <p:spPr bwMode="auto">
                  <a:xfrm>
                    <a:off x="2512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0" name="Freeform 267"/>
                  <p:cNvSpPr>
                    <a:spLocks/>
                  </p:cNvSpPr>
                  <p:nvPr/>
                </p:nvSpPr>
                <p:spPr bwMode="auto">
                  <a:xfrm>
                    <a:off x="2512" y="1790"/>
                    <a:ext cx="13" cy="20"/>
                  </a:xfrm>
                  <a:custGeom>
                    <a:avLst/>
                    <a:gdLst>
                      <a:gd name="T0" fmla="*/ 7 w 13"/>
                      <a:gd name="T1" fmla="*/ 0 h 20"/>
                      <a:gd name="T2" fmla="*/ 0 w 13"/>
                      <a:gd name="T3" fmla="*/ 7 h 20"/>
                      <a:gd name="T4" fmla="*/ 0 w 13"/>
                      <a:gd name="T5" fmla="*/ 7 h 20"/>
                      <a:gd name="T6" fmla="*/ 13 w 13"/>
                      <a:gd name="T7" fmla="*/ 20 h 20"/>
                      <a:gd name="T8" fmla="*/ 13 w 13"/>
                      <a:gd name="T9" fmla="*/ 13 h 20"/>
                      <a:gd name="T10" fmla="*/ 7 w 13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20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1" name="Freeform 268"/>
                  <p:cNvSpPr>
                    <a:spLocks/>
                  </p:cNvSpPr>
                  <p:nvPr/>
                </p:nvSpPr>
                <p:spPr bwMode="auto">
                  <a:xfrm>
                    <a:off x="2519" y="1790"/>
                    <a:ext cx="13" cy="20"/>
                  </a:xfrm>
                  <a:custGeom>
                    <a:avLst/>
                    <a:gdLst>
                      <a:gd name="T0" fmla="*/ 13 w 13"/>
                      <a:gd name="T1" fmla="*/ 13 h 20"/>
                      <a:gd name="T2" fmla="*/ 6 w 13"/>
                      <a:gd name="T3" fmla="*/ 0 h 20"/>
                      <a:gd name="T4" fmla="*/ 0 w 13"/>
                      <a:gd name="T5" fmla="*/ 0 h 20"/>
                      <a:gd name="T6" fmla="*/ 0 w 13"/>
                      <a:gd name="T7" fmla="*/ 20 h 20"/>
                      <a:gd name="T8" fmla="*/ 6 w 13"/>
                      <a:gd name="T9" fmla="*/ 20 h 20"/>
                      <a:gd name="T10" fmla="*/ 13 w 13"/>
                      <a:gd name="T11" fmla="*/ 13 h 20"/>
                      <a:gd name="T12" fmla="*/ 6 w 13"/>
                      <a:gd name="T13" fmla="*/ 20 h 20"/>
                      <a:gd name="T14" fmla="*/ 13 w 13"/>
                      <a:gd name="T15" fmla="*/ 20 h 20"/>
                      <a:gd name="T16" fmla="*/ 13 w 13"/>
                      <a:gd name="T17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20">
                        <a:moveTo>
                          <a:pt x="13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6" y="20"/>
                        </a:lnTo>
                        <a:lnTo>
                          <a:pt x="13" y="13"/>
                        </a:lnTo>
                        <a:lnTo>
                          <a:pt x="6" y="20"/>
                        </a:lnTo>
                        <a:lnTo>
                          <a:pt x="13" y="20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2" name="Freeform 269"/>
                  <p:cNvSpPr>
                    <a:spLocks/>
                  </p:cNvSpPr>
                  <p:nvPr/>
                </p:nvSpPr>
                <p:spPr bwMode="auto">
                  <a:xfrm>
                    <a:off x="2512" y="1790"/>
                    <a:ext cx="20" cy="13"/>
                  </a:xfrm>
                  <a:custGeom>
                    <a:avLst/>
                    <a:gdLst>
                      <a:gd name="T0" fmla="*/ 13 w 20"/>
                      <a:gd name="T1" fmla="*/ 0 h 13"/>
                      <a:gd name="T2" fmla="*/ 0 w 20"/>
                      <a:gd name="T3" fmla="*/ 7 h 13"/>
                      <a:gd name="T4" fmla="*/ 0 w 20"/>
                      <a:gd name="T5" fmla="*/ 13 h 13"/>
                      <a:gd name="T6" fmla="*/ 20 w 20"/>
                      <a:gd name="T7" fmla="*/ 13 h 13"/>
                      <a:gd name="T8" fmla="*/ 20 w 20"/>
                      <a:gd name="T9" fmla="*/ 7 h 13"/>
                      <a:gd name="T10" fmla="*/ 13 w 20"/>
                      <a:gd name="T11" fmla="*/ 0 h 13"/>
                      <a:gd name="T12" fmla="*/ 13 w 20"/>
                      <a:gd name="T13" fmla="*/ 0 h 13"/>
                      <a:gd name="T14" fmla="*/ 0 w 20"/>
                      <a:gd name="T15" fmla="*/ 0 h 13"/>
                      <a:gd name="T16" fmla="*/ 0 w 20"/>
                      <a:gd name="T17" fmla="*/ 7 h 13"/>
                      <a:gd name="T18" fmla="*/ 13 w 20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13">
                        <a:moveTo>
                          <a:pt x="13" y="0"/>
                        </a:move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20" y="13"/>
                        </a:lnTo>
                        <a:lnTo>
                          <a:pt x="20" y="7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3" name="Freeform 270"/>
                  <p:cNvSpPr>
                    <a:spLocks/>
                  </p:cNvSpPr>
                  <p:nvPr/>
                </p:nvSpPr>
                <p:spPr bwMode="auto">
                  <a:xfrm>
                    <a:off x="2525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4" name="Freeform 271"/>
                  <p:cNvSpPr>
                    <a:spLocks/>
                  </p:cNvSpPr>
                  <p:nvPr/>
                </p:nvSpPr>
                <p:spPr bwMode="auto">
                  <a:xfrm>
                    <a:off x="2519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5" name="Freeform 272"/>
                  <p:cNvSpPr>
                    <a:spLocks/>
                  </p:cNvSpPr>
                  <p:nvPr/>
                </p:nvSpPr>
                <p:spPr bwMode="auto">
                  <a:xfrm>
                    <a:off x="2525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13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13 w 13"/>
                      <a:gd name="T9" fmla="*/ 13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6" name="Freeform 273"/>
                  <p:cNvSpPr>
                    <a:spLocks/>
                  </p:cNvSpPr>
                  <p:nvPr/>
                </p:nvSpPr>
                <p:spPr bwMode="auto">
                  <a:xfrm>
                    <a:off x="2532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7" name="Freeform 274"/>
                  <p:cNvSpPr>
                    <a:spLocks/>
                  </p:cNvSpPr>
                  <p:nvPr/>
                </p:nvSpPr>
                <p:spPr bwMode="auto">
                  <a:xfrm>
                    <a:off x="2538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8" name="Freeform 275"/>
                  <p:cNvSpPr>
                    <a:spLocks/>
                  </p:cNvSpPr>
                  <p:nvPr/>
                </p:nvSpPr>
                <p:spPr bwMode="auto">
                  <a:xfrm>
                    <a:off x="2538" y="1790"/>
                    <a:ext cx="13" cy="13"/>
                  </a:xfrm>
                  <a:custGeom>
                    <a:avLst/>
                    <a:gdLst>
                      <a:gd name="T0" fmla="*/ 0 w 13"/>
                      <a:gd name="T1" fmla="*/ 13 h 13"/>
                      <a:gd name="T2" fmla="*/ 13 w 13"/>
                      <a:gd name="T3" fmla="*/ 7 h 13"/>
                      <a:gd name="T4" fmla="*/ 7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0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0" y="13"/>
                        </a:moveTo>
                        <a:lnTo>
                          <a:pt x="13" y="7"/>
                        </a:ln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19" name="Freeform 276"/>
                  <p:cNvSpPr>
                    <a:spLocks/>
                  </p:cNvSpPr>
                  <p:nvPr/>
                </p:nvSpPr>
                <p:spPr bwMode="auto">
                  <a:xfrm>
                    <a:off x="2538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6 h 13"/>
                      <a:gd name="T8" fmla="*/ 0 w 13"/>
                      <a:gd name="T9" fmla="*/ 13 h 13"/>
                      <a:gd name="T10" fmla="*/ 7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0" name="Freeform 277"/>
                  <p:cNvSpPr>
                    <a:spLocks/>
                  </p:cNvSpPr>
                  <p:nvPr/>
                </p:nvSpPr>
                <p:spPr bwMode="auto">
                  <a:xfrm>
                    <a:off x="2545" y="1797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6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1" name="Freeform 278"/>
                  <p:cNvSpPr>
                    <a:spLocks/>
                  </p:cNvSpPr>
                  <p:nvPr/>
                </p:nvSpPr>
                <p:spPr bwMode="auto">
                  <a:xfrm>
                    <a:off x="2545" y="1797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2" name="Freeform 279"/>
                  <p:cNvSpPr>
                    <a:spLocks/>
                  </p:cNvSpPr>
                  <p:nvPr/>
                </p:nvSpPr>
                <p:spPr bwMode="auto">
                  <a:xfrm>
                    <a:off x="2551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3" name="Freeform 280"/>
                  <p:cNvSpPr>
                    <a:spLocks/>
                  </p:cNvSpPr>
                  <p:nvPr/>
                </p:nvSpPr>
                <p:spPr bwMode="auto">
                  <a:xfrm>
                    <a:off x="2551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4" name="Freeform 281"/>
                  <p:cNvSpPr>
                    <a:spLocks/>
                  </p:cNvSpPr>
                  <p:nvPr/>
                </p:nvSpPr>
                <p:spPr bwMode="auto">
                  <a:xfrm>
                    <a:off x="2558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6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6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5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1803"/>
                    <a:ext cx="13" cy="0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6" name="Freeform 283"/>
                  <p:cNvSpPr>
                    <a:spLocks/>
                  </p:cNvSpPr>
                  <p:nvPr/>
                </p:nvSpPr>
                <p:spPr bwMode="auto">
                  <a:xfrm>
                    <a:off x="2564" y="1790"/>
                    <a:ext cx="7" cy="20"/>
                  </a:xfrm>
                  <a:custGeom>
                    <a:avLst/>
                    <a:gdLst>
                      <a:gd name="T0" fmla="*/ 7 w 7"/>
                      <a:gd name="T1" fmla="*/ 13 h 20"/>
                      <a:gd name="T2" fmla="*/ 0 w 7"/>
                      <a:gd name="T3" fmla="*/ 0 h 20"/>
                      <a:gd name="T4" fmla="*/ 0 w 7"/>
                      <a:gd name="T5" fmla="*/ 0 h 20"/>
                      <a:gd name="T6" fmla="*/ 0 w 7"/>
                      <a:gd name="T7" fmla="*/ 20 h 20"/>
                      <a:gd name="T8" fmla="*/ 0 w 7"/>
                      <a:gd name="T9" fmla="*/ 20 h 20"/>
                      <a:gd name="T10" fmla="*/ 7 w 7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20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0" y="20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7" name="Freeform 284"/>
                  <p:cNvSpPr>
                    <a:spLocks/>
                  </p:cNvSpPr>
                  <p:nvPr/>
                </p:nvSpPr>
                <p:spPr bwMode="auto">
                  <a:xfrm>
                    <a:off x="2564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0 w 7"/>
                      <a:gd name="T3" fmla="*/ 7 h 13"/>
                      <a:gd name="T4" fmla="*/ 0 w 7"/>
                      <a:gd name="T5" fmla="*/ 7 h 13"/>
                      <a:gd name="T6" fmla="*/ 7 w 7"/>
                      <a:gd name="T7" fmla="*/ 13 h 13"/>
                      <a:gd name="T8" fmla="*/ 7 w 7"/>
                      <a:gd name="T9" fmla="*/ 13 h 13"/>
                      <a:gd name="T10" fmla="*/ 7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8" name="Freeform 285"/>
                  <p:cNvSpPr>
                    <a:spLocks/>
                  </p:cNvSpPr>
                  <p:nvPr/>
                </p:nvSpPr>
                <p:spPr bwMode="auto">
                  <a:xfrm>
                    <a:off x="2571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7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7 h 13"/>
                      <a:gd name="T12" fmla="*/ 0 w 6"/>
                      <a:gd name="T13" fmla="*/ 13 h 13"/>
                      <a:gd name="T14" fmla="*/ 6 w 6"/>
                      <a:gd name="T15" fmla="*/ 13 h 13"/>
                      <a:gd name="T16" fmla="*/ 6 w 6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3">
                        <a:moveTo>
                          <a:pt x="6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7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29" name="Freeform 286"/>
                  <p:cNvSpPr>
                    <a:spLocks/>
                  </p:cNvSpPr>
                  <p:nvPr/>
                </p:nvSpPr>
                <p:spPr bwMode="auto">
                  <a:xfrm>
                    <a:off x="2564" y="1790"/>
                    <a:ext cx="13" cy="7"/>
                  </a:xfrm>
                  <a:custGeom>
                    <a:avLst/>
                    <a:gdLst>
                      <a:gd name="T0" fmla="*/ 7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7 w 13"/>
                      <a:gd name="T11" fmla="*/ 0 h 7"/>
                      <a:gd name="T12" fmla="*/ 7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7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0" name="Freeform 287"/>
                  <p:cNvSpPr>
                    <a:spLocks/>
                  </p:cNvSpPr>
                  <p:nvPr/>
                </p:nvSpPr>
                <p:spPr bwMode="auto">
                  <a:xfrm>
                    <a:off x="2571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7 h 13"/>
                      <a:gd name="T12" fmla="*/ 19 w 19"/>
                      <a:gd name="T13" fmla="*/ 7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1" name="Freeform 288"/>
                  <p:cNvSpPr>
                    <a:spLocks/>
                  </p:cNvSpPr>
                  <p:nvPr/>
                </p:nvSpPr>
                <p:spPr bwMode="auto">
                  <a:xfrm>
                    <a:off x="2577" y="1797"/>
                    <a:ext cx="13" cy="6"/>
                  </a:xfrm>
                  <a:custGeom>
                    <a:avLst/>
                    <a:gdLst>
                      <a:gd name="T0" fmla="*/ 7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7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7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7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2" name="Freeform 289"/>
                  <p:cNvSpPr>
                    <a:spLocks/>
                  </p:cNvSpPr>
                  <p:nvPr/>
                </p:nvSpPr>
                <p:spPr bwMode="auto">
                  <a:xfrm>
                    <a:off x="2584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3" name="Freeform 290"/>
                  <p:cNvSpPr>
                    <a:spLocks/>
                  </p:cNvSpPr>
                  <p:nvPr/>
                </p:nvSpPr>
                <p:spPr bwMode="auto">
                  <a:xfrm>
                    <a:off x="2577" y="1790"/>
                    <a:ext cx="13" cy="20"/>
                  </a:xfrm>
                  <a:custGeom>
                    <a:avLst/>
                    <a:gdLst>
                      <a:gd name="T0" fmla="*/ 7 w 13"/>
                      <a:gd name="T1" fmla="*/ 20 h 20"/>
                      <a:gd name="T2" fmla="*/ 13 w 13"/>
                      <a:gd name="T3" fmla="*/ 7 h 20"/>
                      <a:gd name="T4" fmla="*/ 13 w 13"/>
                      <a:gd name="T5" fmla="*/ 0 h 20"/>
                      <a:gd name="T6" fmla="*/ 0 w 13"/>
                      <a:gd name="T7" fmla="*/ 13 h 20"/>
                      <a:gd name="T8" fmla="*/ 7 w 13"/>
                      <a:gd name="T9" fmla="*/ 13 h 20"/>
                      <a:gd name="T10" fmla="*/ 7 w 13"/>
                      <a:gd name="T11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7" y="20"/>
                        </a:move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2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4" name="Freeform 291"/>
                  <p:cNvSpPr>
                    <a:spLocks/>
                  </p:cNvSpPr>
                  <p:nvPr/>
                </p:nvSpPr>
                <p:spPr bwMode="auto">
                  <a:xfrm>
                    <a:off x="2584" y="1797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6 w 6"/>
                      <a:gd name="T3" fmla="*/ 0 h 13"/>
                      <a:gd name="T4" fmla="*/ 6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5" name="Freeform 292"/>
                  <p:cNvSpPr>
                    <a:spLocks/>
                  </p:cNvSpPr>
                  <p:nvPr/>
                </p:nvSpPr>
                <p:spPr bwMode="auto">
                  <a:xfrm>
                    <a:off x="2590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6 h 13"/>
                      <a:gd name="T12" fmla="*/ 13 w 13"/>
                      <a:gd name="T13" fmla="*/ 6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6" name="Freeform 293"/>
                  <p:cNvSpPr>
                    <a:spLocks/>
                  </p:cNvSpPr>
                  <p:nvPr/>
                </p:nvSpPr>
                <p:spPr bwMode="auto">
                  <a:xfrm>
                    <a:off x="2584" y="1803"/>
                    <a:ext cx="19" cy="7"/>
                  </a:xfrm>
                  <a:custGeom>
                    <a:avLst/>
                    <a:gdLst>
                      <a:gd name="T0" fmla="*/ 13 w 19"/>
                      <a:gd name="T1" fmla="*/ 7 h 7"/>
                      <a:gd name="T2" fmla="*/ 19 w 19"/>
                      <a:gd name="T3" fmla="*/ 0 h 7"/>
                      <a:gd name="T4" fmla="*/ 19 w 19"/>
                      <a:gd name="T5" fmla="*/ 0 h 7"/>
                      <a:gd name="T6" fmla="*/ 0 w 19"/>
                      <a:gd name="T7" fmla="*/ 0 h 7"/>
                      <a:gd name="T8" fmla="*/ 0 w 19"/>
                      <a:gd name="T9" fmla="*/ 0 h 7"/>
                      <a:gd name="T10" fmla="*/ 13 w 19"/>
                      <a:gd name="T11" fmla="*/ 7 h 7"/>
                      <a:gd name="T12" fmla="*/ 0 w 19"/>
                      <a:gd name="T13" fmla="*/ 0 h 7"/>
                      <a:gd name="T14" fmla="*/ 0 w 19"/>
                      <a:gd name="T15" fmla="*/ 7 h 7"/>
                      <a:gd name="T16" fmla="*/ 13 w 19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7">
                        <a:moveTo>
                          <a:pt x="13" y="7"/>
                        </a:move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3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7" name="Freeform 294"/>
                  <p:cNvSpPr>
                    <a:spLocks/>
                  </p:cNvSpPr>
                  <p:nvPr/>
                </p:nvSpPr>
                <p:spPr bwMode="auto">
                  <a:xfrm>
                    <a:off x="2597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13 h 13"/>
                      <a:gd name="T12" fmla="*/ 6 w 13"/>
                      <a:gd name="T13" fmla="*/ 13 h 13"/>
                      <a:gd name="T14" fmla="*/ 6 w 13"/>
                      <a:gd name="T15" fmla="*/ 13 h 13"/>
                      <a:gd name="T16" fmla="*/ 13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8" name="Freeform 295"/>
                  <p:cNvSpPr>
                    <a:spLocks/>
                  </p:cNvSpPr>
                  <p:nvPr/>
                </p:nvSpPr>
                <p:spPr bwMode="auto">
                  <a:xfrm>
                    <a:off x="2597" y="1797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  <a:gd name="T12" fmla="*/ 6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0 h 13"/>
                      <a:gd name="T18" fmla="*/ 6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9" name="Freeform 296"/>
                  <p:cNvSpPr>
                    <a:spLocks/>
                  </p:cNvSpPr>
                  <p:nvPr/>
                </p:nvSpPr>
                <p:spPr bwMode="auto">
                  <a:xfrm>
                    <a:off x="2603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6 h 13"/>
                      <a:gd name="T12" fmla="*/ 7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6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0" name="Freeform 297"/>
                  <p:cNvSpPr>
                    <a:spLocks/>
                  </p:cNvSpPr>
                  <p:nvPr/>
                </p:nvSpPr>
                <p:spPr bwMode="auto">
                  <a:xfrm>
                    <a:off x="2597" y="1790"/>
                    <a:ext cx="19" cy="13"/>
                  </a:xfrm>
                  <a:custGeom>
                    <a:avLst/>
                    <a:gdLst>
                      <a:gd name="T0" fmla="*/ 13 w 19"/>
                      <a:gd name="T1" fmla="*/ 0 h 13"/>
                      <a:gd name="T2" fmla="*/ 0 w 19"/>
                      <a:gd name="T3" fmla="*/ 13 h 13"/>
                      <a:gd name="T4" fmla="*/ 0 w 19"/>
                      <a:gd name="T5" fmla="*/ 13 h 13"/>
                      <a:gd name="T6" fmla="*/ 19 w 19"/>
                      <a:gd name="T7" fmla="*/ 13 h 13"/>
                      <a:gd name="T8" fmla="*/ 19 w 19"/>
                      <a:gd name="T9" fmla="*/ 13 h 13"/>
                      <a:gd name="T10" fmla="*/ 13 w 19"/>
                      <a:gd name="T11" fmla="*/ 0 h 13"/>
                      <a:gd name="T12" fmla="*/ 13 w 19"/>
                      <a:gd name="T13" fmla="*/ 0 h 13"/>
                      <a:gd name="T14" fmla="*/ 0 w 19"/>
                      <a:gd name="T15" fmla="*/ 0 h 13"/>
                      <a:gd name="T16" fmla="*/ 0 w 19"/>
                      <a:gd name="T17" fmla="*/ 13 h 13"/>
                      <a:gd name="T18" fmla="*/ 13 w 1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3" y="0"/>
                        </a:move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19" y="13"/>
                        </a:lnTo>
                        <a:lnTo>
                          <a:pt x="19" y="13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1" name="Freeform 298"/>
                  <p:cNvSpPr>
                    <a:spLocks/>
                  </p:cNvSpPr>
                  <p:nvPr/>
                </p:nvSpPr>
                <p:spPr bwMode="auto">
                  <a:xfrm>
                    <a:off x="2610" y="1790"/>
                    <a:ext cx="6" cy="20"/>
                  </a:xfrm>
                  <a:custGeom>
                    <a:avLst/>
                    <a:gdLst>
                      <a:gd name="T0" fmla="*/ 6 w 6"/>
                      <a:gd name="T1" fmla="*/ 13 h 20"/>
                      <a:gd name="T2" fmla="*/ 0 w 6"/>
                      <a:gd name="T3" fmla="*/ 0 h 20"/>
                      <a:gd name="T4" fmla="*/ 0 w 6"/>
                      <a:gd name="T5" fmla="*/ 0 h 20"/>
                      <a:gd name="T6" fmla="*/ 0 w 6"/>
                      <a:gd name="T7" fmla="*/ 20 h 20"/>
                      <a:gd name="T8" fmla="*/ 0 w 6"/>
                      <a:gd name="T9" fmla="*/ 20 h 20"/>
                      <a:gd name="T10" fmla="*/ 6 w 6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20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0" y="20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2" name="Freeform 299"/>
                  <p:cNvSpPr>
                    <a:spLocks/>
                  </p:cNvSpPr>
                  <p:nvPr/>
                </p:nvSpPr>
                <p:spPr bwMode="auto">
                  <a:xfrm>
                    <a:off x="2603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7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7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3" name="Freeform 300"/>
                  <p:cNvSpPr>
                    <a:spLocks/>
                  </p:cNvSpPr>
                  <p:nvPr/>
                </p:nvSpPr>
                <p:spPr bwMode="auto">
                  <a:xfrm>
                    <a:off x="2610" y="1790"/>
                    <a:ext cx="12" cy="13"/>
                  </a:xfrm>
                  <a:custGeom>
                    <a:avLst/>
                    <a:gdLst>
                      <a:gd name="T0" fmla="*/ 12 w 12"/>
                      <a:gd name="T1" fmla="*/ 7 h 13"/>
                      <a:gd name="T2" fmla="*/ 6 w 12"/>
                      <a:gd name="T3" fmla="*/ 0 h 13"/>
                      <a:gd name="T4" fmla="*/ 0 w 12"/>
                      <a:gd name="T5" fmla="*/ 0 h 13"/>
                      <a:gd name="T6" fmla="*/ 0 w 12"/>
                      <a:gd name="T7" fmla="*/ 13 h 13"/>
                      <a:gd name="T8" fmla="*/ 6 w 12"/>
                      <a:gd name="T9" fmla="*/ 13 h 13"/>
                      <a:gd name="T10" fmla="*/ 12 w 12"/>
                      <a:gd name="T11" fmla="*/ 7 h 13"/>
                      <a:gd name="T12" fmla="*/ 6 w 12"/>
                      <a:gd name="T13" fmla="*/ 13 h 13"/>
                      <a:gd name="T14" fmla="*/ 12 w 12"/>
                      <a:gd name="T15" fmla="*/ 13 h 13"/>
                      <a:gd name="T16" fmla="*/ 12 w 12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3">
                        <a:moveTo>
                          <a:pt x="12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2" y="7"/>
                        </a:lnTo>
                        <a:lnTo>
                          <a:pt x="6" y="13"/>
                        </a:lnTo>
                        <a:lnTo>
                          <a:pt x="12" y="13"/>
                        </a:lnTo>
                        <a:lnTo>
                          <a:pt x="12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4" name="Freeform 301"/>
                  <p:cNvSpPr>
                    <a:spLocks/>
                  </p:cNvSpPr>
                  <p:nvPr/>
                </p:nvSpPr>
                <p:spPr bwMode="auto">
                  <a:xfrm>
                    <a:off x="2610" y="1790"/>
                    <a:ext cx="12" cy="7"/>
                  </a:xfrm>
                  <a:custGeom>
                    <a:avLst/>
                    <a:gdLst>
                      <a:gd name="T0" fmla="*/ 6 w 12"/>
                      <a:gd name="T1" fmla="*/ 0 h 7"/>
                      <a:gd name="T2" fmla="*/ 0 w 12"/>
                      <a:gd name="T3" fmla="*/ 7 h 7"/>
                      <a:gd name="T4" fmla="*/ 0 w 12"/>
                      <a:gd name="T5" fmla="*/ 7 h 7"/>
                      <a:gd name="T6" fmla="*/ 12 w 12"/>
                      <a:gd name="T7" fmla="*/ 7 h 7"/>
                      <a:gd name="T8" fmla="*/ 12 w 12"/>
                      <a:gd name="T9" fmla="*/ 7 h 7"/>
                      <a:gd name="T10" fmla="*/ 6 w 12"/>
                      <a:gd name="T11" fmla="*/ 0 h 7"/>
                      <a:gd name="T12" fmla="*/ 6 w 12"/>
                      <a:gd name="T13" fmla="*/ 0 h 7"/>
                      <a:gd name="T14" fmla="*/ 0 w 12"/>
                      <a:gd name="T15" fmla="*/ 0 h 7"/>
                      <a:gd name="T16" fmla="*/ 0 w 12"/>
                      <a:gd name="T17" fmla="*/ 7 h 7"/>
                      <a:gd name="T18" fmla="*/ 6 w 12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2" y="7"/>
                        </a:lnTo>
                        <a:lnTo>
                          <a:pt x="12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5" name="Freeform 302"/>
                  <p:cNvSpPr>
                    <a:spLocks/>
                  </p:cNvSpPr>
                  <p:nvPr/>
                </p:nvSpPr>
                <p:spPr bwMode="auto">
                  <a:xfrm>
                    <a:off x="2616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6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6 w 19"/>
                      <a:gd name="T9" fmla="*/ 13 h 13"/>
                      <a:gd name="T10" fmla="*/ 19 w 19"/>
                      <a:gd name="T11" fmla="*/ 7 h 13"/>
                      <a:gd name="T12" fmla="*/ 19 w 19"/>
                      <a:gd name="T13" fmla="*/ 7 h 13"/>
                      <a:gd name="T14" fmla="*/ 19 w 19"/>
                      <a:gd name="T15" fmla="*/ 0 h 13"/>
                      <a:gd name="T16" fmla="*/ 6 w 19"/>
                      <a:gd name="T17" fmla="*/ 0 h 13"/>
                      <a:gd name="T18" fmla="*/ 19 w 19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19" y="0"/>
                        </a:lnTo>
                        <a:lnTo>
                          <a:pt x="6" y="0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6" name="Freeform 303"/>
                  <p:cNvSpPr>
                    <a:spLocks/>
                  </p:cNvSpPr>
                  <p:nvPr/>
                </p:nvSpPr>
                <p:spPr bwMode="auto">
                  <a:xfrm>
                    <a:off x="2616" y="1797"/>
                    <a:ext cx="19" cy="6"/>
                  </a:xfrm>
                  <a:custGeom>
                    <a:avLst/>
                    <a:gdLst>
                      <a:gd name="T0" fmla="*/ 6 w 19"/>
                      <a:gd name="T1" fmla="*/ 6 h 6"/>
                      <a:gd name="T2" fmla="*/ 19 w 19"/>
                      <a:gd name="T3" fmla="*/ 0 h 6"/>
                      <a:gd name="T4" fmla="*/ 19 w 19"/>
                      <a:gd name="T5" fmla="*/ 0 h 6"/>
                      <a:gd name="T6" fmla="*/ 0 w 19"/>
                      <a:gd name="T7" fmla="*/ 0 h 6"/>
                      <a:gd name="T8" fmla="*/ 0 w 19"/>
                      <a:gd name="T9" fmla="*/ 0 h 6"/>
                      <a:gd name="T10" fmla="*/ 6 w 19"/>
                      <a:gd name="T11" fmla="*/ 6 h 6"/>
                      <a:gd name="T12" fmla="*/ 0 w 19"/>
                      <a:gd name="T13" fmla="*/ 0 h 6"/>
                      <a:gd name="T14" fmla="*/ 0 w 19"/>
                      <a:gd name="T15" fmla="*/ 6 h 6"/>
                      <a:gd name="T16" fmla="*/ 6 w 19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6">
                        <a:moveTo>
                          <a:pt x="6" y="6"/>
                        </a:move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7" name="Freeform 304"/>
                  <p:cNvSpPr>
                    <a:spLocks/>
                  </p:cNvSpPr>
                  <p:nvPr/>
                </p:nvSpPr>
                <p:spPr bwMode="auto">
                  <a:xfrm>
                    <a:off x="2622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8" name="Freeform 305"/>
                  <p:cNvSpPr>
                    <a:spLocks/>
                  </p:cNvSpPr>
                  <p:nvPr/>
                </p:nvSpPr>
                <p:spPr bwMode="auto">
                  <a:xfrm>
                    <a:off x="2622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6 h 13"/>
                      <a:gd name="T8" fmla="*/ 0 w 13"/>
                      <a:gd name="T9" fmla="*/ 6 h 13"/>
                      <a:gd name="T10" fmla="*/ 7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49" name="Freeform 306"/>
                  <p:cNvSpPr>
                    <a:spLocks/>
                  </p:cNvSpPr>
                  <p:nvPr/>
                </p:nvSpPr>
                <p:spPr bwMode="auto">
                  <a:xfrm>
                    <a:off x="2629" y="1790"/>
                    <a:ext cx="6" cy="20"/>
                  </a:xfrm>
                  <a:custGeom>
                    <a:avLst/>
                    <a:gdLst>
                      <a:gd name="T0" fmla="*/ 6 w 6"/>
                      <a:gd name="T1" fmla="*/ 7 h 20"/>
                      <a:gd name="T2" fmla="*/ 6 w 6"/>
                      <a:gd name="T3" fmla="*/ 0 h 20"/>
                      <a:gd name="T4" fmla="*/ 0 w 6"/>
                      <a:gd name="T5" fmla="*/ 0 h 20"/>
                      <a:gd name="T6" fmla="*/ 0 w 6"/>
                      <a:gd name="T7" fmla="*/ 20 h 20"/>
                      <a:gd name="T8" fmla="*/ 6 w 6"/>
                      <a:gd name="T9" fmla="*/ 20 h 20"/>
                      <a:gd name="T10" fmla="*/ 6 w 6"/>
                      <a:gd name="T11" fmla="*/ 7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20">
                        <a:moveTo>
                          <a:pt x="6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6" y="20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0" name="Freeform 307"/>
                  <p:cNvSpPr>
                    <a:spLocks/>
                  </p:cNvSpPr>
                  <p:nvPr/>
                </p:nvSpPr>
                <p:spPr bwMode="auto">
                  <a:xfrm>
                    <a:off x="2629" y="1797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6 h 13"/>
                      <a:gd name="T8" fmla="*/ 0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1" name="Freeform 308"/>
                  <p:cNvSpPr>
                    <a:spLocks/>
                  </p:cNvSpPr>
                  <p:nvPr/>
                </p:nvSpPr>
                <p:spPr bwMode="auto">
                  <a:xfrm>
                    <a:off x="2635" y="1797"/>
                    <a:ext cx="7" cy="13"/>
                  </a:xfrm>
                  <a:custGeom>
                    <a:avLst/>
                    <a:gdLst>
                      <a:gd name="T0" fmla="*/ 7 w 7"/>
                      <a:gd name="T1" fmla="*/ 6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6 h 13"/>
                      <a:gd name="T12" fmla="*/ 7 w 7"/>
                      <a:gd name="T13" fmla="*/ 6 h 13"/>
                      <a:gd name="T14" fmla="*/ 7 w 7"/>
                      <a:gd name="T15" fmla="*/ 0 h 13"/>
                      <a:gd name="T16" fmla="*/ 0 w 7"/>
                      <a:gd name="T17" fmla="*/ 0 h 13"/>
                      <a:gd name="T18" fmla="*/ 7 w 7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3">
                        <a:moveTo>
                          <a:pt x="7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6"/>
                        </a:lnTo>
                        <a:lnTo>
                          <a:pt x="7" y="6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2" name="Freeform 309"/>
                  <p:cNvSpPr>
                    <a:spLocks/>
                  </p:cNvSpPr>
                  <p:nvPr/>
                </p:nvSpPr>
                <p:spPr bwMode="auto">
                  <a:xfrm>
                    <a:off x="2629" y="1803"/>
                    <a:ext cx="13" cy="7"/>
                  </a:xfrm>
                  <a:custGeom>
                    <a:avLst/>
                    <a:gdLst>
                      <a:gd name="T0" fmla="*/ 6 w 13"/>
                      <a:gd name="T1" fmla="*/ 7 h 7"/>
                      <a:gd name="T2" fmla="*/ 13 w 13"/>
                      <a:gd name="T3" fmla="*/ 0 h 7"/>
                      <a:gd name="T4" fmla="*/ 13 w 13"/>
                      <a:gd name="T5" fmla="*/ 0 h 7"/>
                      <a:gd name="T6" fmla="*/ 0 w 13"/>
                      <a:gd name="T7" fmla="*/ 0 h 7"/>
                      <a:gd name="T8" fmla="*/ 0 w 13"/>
                      <a:gd name="T9" fmla="*/ 0 h 7"/>
                      <a:gd name="T10" fmla="*/ 6 w 13"/>
                      <a:gd name="T11" fmla="*/ 7 h 7"/>
                      <a:gd name="T12" fmla="*/ 0 w 13"/>
                      <a:gd name="T13" fmla="*/ 0 h 7"/>
                      <a:gd name="T14" fmla="*/ 0 w 13"/>
                      <a:gd name="T15" fmla="*/ 7 h 7"/>
                      <a:gd name="T16" fmla="*/ 6 w 13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7">
                        <a:moveTo>
                          <a:pt x="6" y="7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3" name="Freeform 310"/>
                  <p:cNvSpPr>
                    <a:spLocks/>
                  </p:cNvSpPr>
                  <p:nvPr/>
                </p:nvSpPr>
                <p:spPr bwMode="auto">
                  <a:xfrm>
                    <a:off x="2635" y="1797"/>
                    <a:ext cx="20" cy="13"/>
                  </a:xfrm>
                  <a:custGeom>
                    <a:avLst/>
                    <a:gdLst>
                      <a:gd name="T0" fmla="*/ 20 w 20"/>
                      <a:gd name="T1" fmla="*/ 6 h 13"/>
                      <a:gd name="T2" fmla="*/ 13 w 20"/>
                      <a:gd name="T3" fmla="*/ 0 h 13"/>
                      <a:gd name="T4" fmla="*/ 0 w 20"/>
                      <a:gd name="T5" fmla="*/ 0 h 13"/>
                      <a:gd name="T6" fmla="*/ 0 w 20"/>
                      <a:gd name="T7" fmla="*/ 13 h 13"/>
                      <a:gd name="T8" fmla="*/ 13 w 20"/>
                      <a:gd name="T9" fmla="*/ 13 h 13"/>
                      <a:gd name="T10" fmla="*/ 20 w 20"/>
                      <a:gd name="T11" fmla="*/ 6 h 13"/>
                      <a:gd name="T12" fmla="*/ 13 w 20"/>
                      <a:gd name="T13" fmla="*/ 13 h 13"/>
                      <a:gd name="T14" fmla="*/ 20 w 20"/>
                      <a:gd name="T15" fmla="*/ 13 h 13"/>
                      <a:gd name="T16" fmla="*/ 20 w 20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3">
                        <a:moveTo>
                          <a:pt x="20" y="6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0" y="6"/>
                        </a:lnTo>
                        <a:lnTo>
                          <a:pt x="13" y="13"/>
                        </a:lnTo>
                        <a:lnTo>
                          <a:pt x="20" y="13"/>
                        </a:lnTo>
                        <a:lnTo>
                          <a:pt x="20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4" name="Freeform 311"/>
                  <p:cNvSpPr>
                    <a:spLocks/>
                  </p:cNvSpPr>
                  <p:nvPr/>
                </p:nvSpPr>
                <p:spPr bwMode="auto">
                  <a:xfrm>
                    <a:off x="2642" y="1797"/>
                    <a:ext cx="13" cy="6"/>
                  </a:xfrm>
                  <a:custGeom>
                    <a:avLst/>
                    <a:gdLst>
                      <a:gd name="T0" fmla="*/ 6 w 13"/>
                      <a:gd name="T1" fmla="*/ 0 h 6"/>
                      <a:gd name="T2" fmla="*/ 0 w 13"/>
                      <a:gd name="T3" fmla="*/ 6 h 6"/>
                      <a:gd name="T4" fmla="*/ 0 w 13"/>
                      <a:gd name="T5" fmla="*/ 6 h 6"/>
                      <a:gd name="T6" fmla="*/ 13 w 13"/>
                      <a:gd name="T7" fmla="*/ 6 h 6"/>
                      <a:gd name="T8" fmla="*/ 13 w 13"/>
                      <a:gd name="T9" fmla="*/ 6 h 6"/>
                      <a:gd name="T10" fmla="*/ 6 w 13"/>
                      <a:gd name="T11" fmla="*/ 0 h 6"/>
                      <a:gd name="T12" fmla="*/ 6 w 13"/>
                      <a:gd name="T13" fmla="*/ 0 h 6"/>
                      <a:gd name="T14" fmla="*/ 0 w 13"/>
                      <a:gd name="T15" fmla="*/ 0 h 6"/>
                      <a:gd name="T16" fmla="*/ 0 w 13"/>
                      <a:gd name="T17" fmla="*/ 6 h 6"/>
                      <a:gd name="T18" fmla="*/ 6 w 13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5" name="Freeform 312"/>
                  <p:cNvSpPr>
                    <a:spLocks/>
                  </p:cNvSpPr>
                  <p:nvPr/>
                </p:nvSpPr>
                <p:spPr bwMode="auto">
                  <a:xfrm>
                    <a:off x="2648" y="1797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6" name="Freeform 313"/>
                  <p:cNvSpPr>
                    <a:spLocks/>
                  </p:cNvSpPr>
                  <p:nvPr/>
                </p:nvSpPr>
                <p:spPr bwMode="auto">
                  <a:xfrm>
                    <a:off x="2648" y="1790"/>
                    <a:ext cx="7" cy="20"/>
                  </a:xfrm>
                  <a:custGeom>
                    <a:avLst/>
                    <a:gdLst>
                      <a:gd name="T0" fmla="*/ 7 w 7"/>
                      <a:gd name="T1" fmla="*/ 0 h 20"/>
                      <a:gd name="T2" fmla="*/ 0 w 7"/>
                      <a:gd name="T3" fmla="*/ 7 h 20"/>
                      <a:gd name="T4" fmla="*/ 0 w 7"/>
                      <a:gd name="T5" fmla="*/ 7 h 20"/>
                      <a:gd name="T6" fmla="*/ 7 w 7"/>
                      <a:gd name="T7" fmla="*/ 20 h 20"/>
                      <a:gd name="T8" fmla="*/ 7 w 7"/>
                      <a:gd name="T9" fmla="*/ 13 h 20"/>
                      <a:gd name="T10" fmla="*/ 7 w 7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20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7" y="20"/>
                        </a:lnTo>
                        <a:lnTo>
                          <a:pt x="7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7" name="Freeform 314"/>
                  <p:cNvSpPr>
                    <a:spLocks/>
                  </p:cNvSpPr>
                  <p:nvPr/>
                </p:nvSpPr>
                <p:spPr bwMode="auto">
                  <a:xfrm>
                    <a:off x="2655" y="1790"/>
                    <a:ext cx="6" cy="20"/>
                  </a:xfrm>
                  <a:custGeom>
                    <a:avLst/>
                    <a:gdLst>
                      <a:gd name="T0" fmla="*/ 6 w 6"/>
                      <a:gd name="T1" fmla="*/ 13 h 20"/>
                      <a:gd name="T2" fmla="*/ 0 w 6"/>
                      <a:gd name="T3" fmla="*/ 0 h 20"/>
                      <a:gd name="T4" fmla="*/ 0 w 6"/>
                      <a:gd name="T5" fmla="*/ 0 h 20"/>
                      <a:gd name="T6" fmla="*/ 0 w 6"/>
                      <a:gd name="T7" fmla="*/ 20 h 20"/>
                      <a:gd name="T8" fmla="*/ 0 w 6"/>
                      <a:gd name="T9" fmla="*/ 20 h 20"/>
                      <a:gd name="T10" fmla="*/ 6 w 6"/>
                      <a:gd name="T11" fmla="*/ 13 h 20"/>
                      <a:gd name="T12" fmla="*/ 0 w 6"/>
                      <a:gd name="T13" fmla="*/ 20 h 20"/>
                      <a:gd name="T14" fmla="*/ 6 w 6"/>
                      <a:gd name="T15" fmla="*/ 20 h 20"/>
                      <a:gd name="T16" fmla="*/ 6 w 6"/>
                      <a:gd name="T17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20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0" y="20"/>
                        </a:lnTo>
                        <a:lnTo>
                          <a:pt x="6" y="13"/>
                        </a:lnTo>
                        <a:lnTo>
                          <a:pt x="0" y="20"/>
                        </a:lnTo>
                        <a:lnTo>
                          <a:pt x="6" y="20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8" name="Freeform 315"/>
                  <p:cNvSpPr>
                    <a:spLocks/>
                  </p:cNvSpPr>
                  <p:nvPr/>
                </p:nvSpPr>
                <p:spPr bwMode="auto">
                  <a:xfrm>
                    <a:off x="2648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7 h 13"/>
                      <a:gd name="T4" fmla="*/ 0 w 13"/>
                      <a:gd name="T5" fmla="*/ 13 h 13"/>
                      <a:gd name="T6" fmla="*/ 13 w 13"/>
                      <a:gd name="T7" fmla="*/ 13 h 13"/>
                      <a:gd name="T8" fmla="*/ 13 w 13"/>
                      <a:gd name="T9" fmla="*/ 7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7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59" name="Freeform 316"/>
                  <p:cNvSpPr>
                    <a:spLocks/>
                  </p:cNvSpPr>
                  <p:nvPr/>
                </p:nvSpPr>
                <p:spPr bwMode="auto">
                  <a:xfrm>
                    <a:off x="2655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0" name="Freeform 317"/>
                  <p:cNvSpPr>
                    <a:spLocks/>
                  </p:cNvSpPr>
                  <p:nvPr/>
                </p:nvSpPr>
                <p:spPr bwMode="auto">
                  <a:xfrm>
                    <a:off x="2655" y="1790"/>
                    <a:ext cx="13" cy="7"/>
                  </a:xfrm>
                  <a:custGeom>
                    <a:avLst/>
                    <a:gdLst>
                      <a:gd name="T0" fmla="*/ 6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6 w 13"/>
                      <a:gd name="T11" fmla="*/ 0 h 7"/>
                      <a:gd name="T12" fmla="*/ 6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6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1" name="Freeform 318"/>
                  <p:cNvSpPr>
                    <a:spLocks/>
                  </p:cNvSpPr>
                  <p:nvPr/>
                </p:nvSpPr>
                <p:spPr bwMode="auto">
                  <a:xfrm>
                    <a:off x="2661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2" name="Freeform 319"/>
                  <p:cNvSpPr>
                    <a:spLocks/>
                  </p:cNvSpPr>
                  <p:nvPr/>
                </p:nvSpPr>
                <p:spPr bwMode="auto">
                  <a:xfrm>
                    <a:off x="2661" y="1797"/>
                    <a:ext cx="13" cy="6"/>
                  </a:xfrm>
                  <a:custGeom>
                    <a:avLst/>
                    <a:gdLst>
                      <a:gd name="T0" fmla="*/ 7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7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7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7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3" name="Freeform 320"/>
                  <p:cNvSpPr>
                    <a:spLocks/>
                  </p:cNvSpPr>
                  <p:nvPr/>
                </p:nvSpPr>
                <p:spPr bwMode="auto">
                  <a:xfrm>
                    <a:off x="2668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6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4" name="Freeform 321"/>
                  <p:cNvSpPr>
                    <a:spLocks/>
                  </p:cNvSpPr>
                  <p:nvPr/>
                </p:nvSpPr>
                <p:spPr bwMode="auto">
                  <a:xfrm>
                    <a:off x="2668" y="1790"/>
                    <a:ext cx="13" cy="20"/>
                  </a:xfrm>
                  <a:custGeom>
                    <a:avLst/>
                    <a:gdLst>
                      <a:gd name="T0" fmla="*/ 13 w 13"/>
                      <a:gd name="T1" fmla="*/ 7 h 20"/>
                      <a:gd name="T2" fmla="*/ 13 w 13"/>
                      <a:gd name="T3" fmla="*/ 7 h 20"/>
                      <a:gd name="T4" fmla="*/ 6 w 13"/>
                      <a:gd name="T5" fmla="*/ 0 h 20"/>
                      <a:gd name="T6" fmla="*/ 0 w 13"/>
                      <a:gd name="T7" fmla="*/ 13 h 20"/>
                      <a:gd name="T8" fmla="*/ 6 w 13"/>
                      <a:gd name="T9" fmla="*/ 20 h 20"/>
                      <a:gd name="T10" fmla="*/ 13 w 13"/>
                      <a:gd name="T11" fmla="*/ 7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13" y="7"/>
                        </a:move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2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5" name="Freeform 322"/>
                  <p:cNvSpPr>
                    <a:spLocks/>
                  </p:cNvSpPr>
                  <p:nvPr/>
                </p:nvSpPr>
                <p:spPr bwMode="auto">
                  <a:xfrm>
                    <a:off x="2674" y="1797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7 w 7"/>
                      <a:gd name="T3" fmla="*/ 0 h 13"/>
                      <a:gd name="T4" fmla="*/ 7 w 7"/>
                      <a:gd name="T5" fmla="*/ 0 h 13"/>
                      <a:gd name="T6" fmla="*/ 0 w 7"/>
                      <a:gd name="T7" fmla="*/ 6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6" name="Freeform 323"/>
                  <p:cNvSpPr>
                    <a:spLocks/>
                  </p:cNvSpPr>
                  <p:nvPr/>
                </p:nvSpPr>
                <p:spPr bwMode="auto">
                  <a:xfrm>
                    <a:off x="2681" y="1797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  <a:gd name="T12" fmla="*/ 6 w 6"/>
                      <a:gd name="T13" fmla="*/ 0 h 13"/>
                      <a:gd name="T14" fmla="*/ 6 w 6"/>
                      <a:gd name="T15" fmla="*/ 0 h 13"/>
                      <a:gd name="T16" fmla="*/ 0 w 6"/>
                      <a:gd name="T17" fmla="*/ 0 h 13"/>
                      <a:gd name="T18" fmla="*/ 6 w 6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7" name="Freeform 324"/>
                  <p:cNvSpPr>
                    <a:spLocks/>
                  </p:cNvSpPr>
                  <p:nvPr/>
                </p:nvSpPr>
                <p:spPr bwMode="auto">
                  <a:xfrm>
                    <a:off x="2674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7 w 13"/>
                      <a:gd name="T11" fmla="*/ 13 h 13"/>
                      <a:gd name="T12" fmla="*/ 7 w 13"/>
                      <a:gd name="T13" fmla="*/ 13 h 13"/>
                      <a:gd name="T14" fmla="*/ 7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8" name="Freeform 325"/>
                  <p:cNvSpPr>
                    <a:spLocks/>
                  </p:cNvSpPr>
                  <p:nvPr/>
                </p:nvSpPr>
                <p:spPr bwMode="auto">
                  <a:xfrm>
                    <a:off x="2681" y="1797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13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13 w 13"/>
                      <a:gd name="T9" fmla="*/ 13 h 13"/>
                      <a:gd name="T10" fmla="*/ 13 w 13"/>
                      <a:gd name="T11" fmla="*/ 13 h 13"/>
                      <a:gd name="T12" fmla="*/ 13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69" name="Freeform 326"/>
                  <p:cNvSpPr>
                    <a:spLocks/>
                  </p:cNvSpPr>
                  <p:nvPr/>
                </p:nvSpPr>
                <p:spPr bwMode="auto">
                  <a:xfrm>
                    <a:off x="2687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0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0" name="Freeform 327"/>
                  <p:cNvSpPr>
                    <a:spLocks/>
                  </p:cNvSpPr>
                  <p:nvPr/>
                </p:nvSpPr>
                <p:spPr bwMode="auto">
                  <a:xfrm>
                    <a:off x="2694" y="1797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1" name="Freeform 328"/>
                  <p:cNvSpPr>
                    <a:spLocks/>
                  </p:cNvSpPr>
                  <p:nvPr/>
                </p:nvSpPr>
                <p:spPr bwMode="auto">
                  <a:xfrm>
                    <a:off x="2687" y="1790"/>
                    <a:ext cx="13" cy="20"/>
                  </a:xfrm>
                  <a:custGeom>
                    <a:avLst/>
                    <a:gdLst>
                      <a:gd name="T0" fmla="*/ 7 w 13"/>
                      <a:gd name="T1" fmla="*/ 0 h 20"/>
                      <a:gd name="T2" fmla="*/ 7 w 13"/>
                      <a:gd name="T3" fmla="*/ 7 h 20"/>
                      <a:gd name="T4" fmla="*/ 0 w 13"/>
                      <a:gd name="T5" fmla="*/ 7 h 20"/>
                      <a:gd name="T6" fmla="*/ 13 w 13"/>
                      <a:gd name="T7" fmla="*/ 20 h 20"/>
                      <a:gd name="T8" fmla="*/ 13 w 13"/>
                      <a:gd name="T9" fmla="*/ 13 h 20"/>
                      <a:gd name="T10" fmla="*/ 7 w 13"/>
                      <a:gd name="T11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7" y="0"/>
                        </a:moveTo>
                        <a:lnTo>
                          <a:pt x="7" y="7"/>
                        </a:lnTo>
                        <a:lnTo>
                          <a:pt x="0" y="7"/>
                        </a:lnTo>
                        <a:lnTo>
                          <a:pt x="13" y="20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2" name="Freeform 329"/>
                  <p:cNvSpPr>
                    <a:spLocks/>
                  </p:cNvSpPr>
                  <p:nvPr/>
                </p:nvSpPr>
                <p:spPr bwMode="auto">
                  <a:xfrm>
                    <a:off x="2694" y="1790"/>
                    <a:ext cx="13" cy="20"/>
                  </a:xfrm>
                  <a:custGeom>
                    <a:avLst/>
                    <a:gdLst>
                      <a:gd name="T0" fmla="*/ 13 w 13"/>
                      <a:gd name="T1" fmla="*/ 13 h 20"/>
                      <a:gd name="T2" fmla="*/ 6 w 13"/>
                      <a:gd name="T3" fmla="*/ 0 h 20"/>
                      <a:gd name="T4" fmla="*/ 0 w 13"/>
                      <a:gd name="T5" fmla="*/ 0 h 20"/>
                      <a:gd name="T6" fmla="*/ 0 w 13"/>
                      <a:gd name="T7" fmla="*/ 20 h 20"/>
                      <a:gd name="T8" fmla="*/ 6 w 13"/>
                      <a:gd name="T9" fmla="*/ 20 h 20"/>
                      <a:gd name="T10" fmla="*/ 13 w 13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13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6" y="20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3" name="Freeform 330"/>
                  <p:cNvSpPr>
                    <a:spLocks/>
                  </p:cNvSpPr>
                  <p:nvPr/>
                </p:nvSpPr>
                <p:spPr bwMode="auto">
                  <a:xfrm>
                    <a:off x="2694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7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4" name="Freeform 331"/>
                  <p:cNvSpPr>
                    <a:spLocks/>
                  </p:cNvSpPr>
                  <p:nvPr/>
                </p:nvSpPr>
                <p:spPr bwMode="auto">
                  <a:xfrm>
                    <a:off x="2700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5" name="Freeform 332"/>
                  <p:cNvSpPr>
                    <a:spLocks/>
                  </p:cNvSpPr>
                  <p:nvPr/>
                </p:nvSpPr>
                <p:spPr bwMode="auto">
                  <a:xfrm>
                    <a:off x="2700" y="1790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7 w 7"/>
                      <a:gd name="T5" fmla="*/ 13 h 13"/>
                      <a:gd name="T6" fmla="*/ 7 w 7"/>
                      <a:gd name="T7" fmla="*/ 13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6" name="Rectangle 333"/>
                  <p:cNvSpPr>
                    <a:spLocks noChangeArrowheads="1"/>
                  </p:cNvSpPr>
                  <p:nvPr/>
                </p:nvSpPr>
                <p:spPr bwMode="auto">
                  <a:xfrm>
                    <a:off x="2707" y="1790"/>
                    <a:ext cx="0" cy="13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7" name="Freeform 334"/>
                  <p:cNvSpPr>
                    <a:spLocks/>
                  </p:cNvSpPr>
                  <p:nvPr/>
                </p:nvSpPr>
                <p:spPr bwMode="auto">
                  <a:xfrm>
                    <a:off x="2422" y="1790"/>
                    <a:ext cx="13" cy="20"/>
                  </a:xfrm>
                  <a:custGeom>
                    <a:avLst/>
                    <a:gdLst>
                      <a:gd name="T0" fmla="*/ 13 w 13"/>
                      <a:gd name="T1" fmla="*/ 13 h 20"/>
                      <a:gd name="T2" fmla="*/ 6 w 13"/>
                      <a:gd name="T3" fmla="*/ 0 h 20"/>
                      <a:gd name="T4" fmla="*/ 0 w 13"/>
                      <a:gd name="T5" fmla="*/ 0 h 20"/>
                      <a:gd name="T6" fmla="*/ 0 w 13"/>
                      <a:gd name="T7" fmla="*/ 20 h 20"/>
                      <a:gd name="T8" fmla="*/ 6 w 13"/>
                      <a:gd name="T9" fmla="*/ 20 h 20"/>
                      <a:gd name="T10" fmla="*/ 13 w 13"/>
                      <a:gd name="T11" fmla="*/ 13 h 20"/>
                      <a:gd name="T12" fmla="*/ 6 w 13"/>
                      <a:gd name="T13" fmla="*/ 20 h 20"/>
                      <a:gd name="T14" fmla="*/ 13 w 13"/>
                      <a:gd name="T15" fmla="*/ 20 h 20"/>
                      <a:gd name="T16" fmla="*/ 13 w 13"/>
                      <a:gd name="T17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20">
                        <a:moveTo>
                          <a:pt x="13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6" y="20"/>
                        </a:lnTo>
                        <a:lnTo>
                          <a:pt x="13" y="13"/>
                        </a:lnTo>
                        <a:lnTo>
                          <a:pt x="6" y="20"/>
                        </a:lnTo>
                        <a:lnTo>
                          <a:pt x="13" y="20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8" name="Freeform 335"/>
                  <p:cNvSpPr>
                    <a:spLocks/>
                  </p:cNvSpPr>
                  <p:nvPr/>
                </p:nvSpPr>
                <p:spPr bwMode="auto">
                  <a:xfrm>
                    <a:off x="2422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7 h 13"/>
                      <a:gd name="T4" fmla="*/ 0 w 13"/>
                      <a:gd name="T5" fmla="*/ 13 h 13"/>
                      <a:gd name="T6" fmla="*/ 13 w 13"/>
                      <a:gd name="T7" fmla="*/ 13 h 13"/>
                      <a:gd name="T8" fmla="*/ 13 w 13"/>
                      <a:gd name="T9" fmla="*/ 7 h 13"/>
                      <a:gd name="T10" fmla="*/ 6 w 13"/>
                      <a:gd name="T11" fmla="*/ 0 h 13"/>
                      <a:gd name="T12" fmla="*/ 6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7 h 13"/>
                      <a:gd name="T18" fmla="*/ 6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79" name="Freeform 336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  <a:gd name="T12" fmla="*/ 0 w 7"/>
                      <a:gd name="T13" fmla="*/ 13 h 13"/>
                      <a:gd name="T14" fmla="*/ 7 w 7"/>
                      <a:gd name="T15" fmla="*/ 13 h 13"/>
                      <a:gd name="T16" fmla="*/ 7 w 7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0" name="Freeform 337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7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0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1" name="Freeform 338"/>
                  <p:cNvSpPr>
                    <a:spLocks/>
                  </p:cNvSpPr>
                  <p:nvPr/>
                </p:nvSpPr>
                <p:spPr bwMode="auto">
                  <a:xfrm>
                    <a:off x="2435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2" name="Freeform 339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3" name="Freeform 340"/>
                  <p:cNvSpPr>
                    <a:spLocks/>
                  </p:cNvSpPr>
                  <p:nvPr/>
                </p:nvSpPr>
                <p:spPr bwMode="auto">
                  <a:xfrm>
                    <a:off x="2435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0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13">
                        <a:moveTo>
                          <a:pt x="19" y="0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4" name="Freeform 341"/>
                  <p:cNvSpPr>
                    <a:spLocks/>
                  </p:cNvSpPr>
                  <p:nvPr/>
                </p:nvSpPr>
                <p:spPr bwMode="auto">
                  <a:xfrm>
                    <a:off x="2448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6 w 6"/>
                      <a:gd name="T3" fmla="*/ 0 h 13"/>
                      <a:gd name="T4" fmla="*/ 6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5" name="Freeform 342"/>
                  <p:cNvSpPr>
                    <a:spLocks/>
                  </p:cNvSpPr>
                  <p:nvPr/>
                </p:nvSpPr>
                <p:spPr bwMode="auto">
                  <a:xfrm>
                    <a:off x="2454" y="1790"/>
                    <a:ext cx="1" cy="13"/>
                  </a:xfrm>
                  <a:custGeom>
                    <a:avLst/>
                    <a:gdLst>
                      <a:gd name="T0" fmla="*/ 0 h 13"/>
                      <a:gd name="T1" fmla="*/ 0 h 13"/>
                      <a:gd name="T2" fmla="*/ 0 h 13"/>
                      <a:gd name="T3" fmla="*/ 13 h 13"/>
                      <a:gd name="T4" fmla="*/ 13 h 13"/>
                      <a:gd name="T5" fmla="*/ 0 h 1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6" name="Freeform 343"/>
                  <p:cNvSpPr>
                    <a:spLocks/>
                  </p:cNvSpPr>
                  <p:nvPr/>
                </p:nvSpPr>
                <p:spPr bwMode="auto">
                  <a:xfrm>
                    <a:off x="2448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7" name="Freeform 344"/>
                  <p:cNvSpPr>
                    <a:spLocks/>
                  </p:cNvSpPr>
                  <p:nvPr/>
                </p:nvSpPr>
                <p:spPr bwMode="auto">
                  <a:xfrm>
                    <a:off x="2454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8" name="Freeform 345"/>
                  <p:cNvSpPr>
                    <a:spLocks/>
                  </p:cNvSpPr>
                  <p:nvPr/>
                </p:nvSpPr>
                <p:spPr bwMode="auto">
                  <a:xfrm>
                    <a:off x="2454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6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6 h 13"/>
                      <a:gd name="T10" fmla="*/ 7 w 13"/>
                      <a:gd name="T11" fmla="*/ 13 h 13"/>
                      <a:gd name="T12" fmla="*/ 0 w 13"/>
                      <a:gd name="T13" fmla="*/ 6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13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89" name="Freeform 346"/>
                  <p:cNvSpPr>
                    <a:spLocks/>
                  </p:cNvSpPr>
                  <p:nvPr/>
                </p:nvSpPr>
                <p:spPr bwMode="auto">
                  <a:xfrm>
                    <a:off x="2461" y="1790"/>
                    <a:ext cx="13" cy="20"/>
                  </a:xfrm>
                  <a:custGeom>
                    <a:avLst/>
                    <a:gdLst>
                      <a:gd name="T0" fmla="*/ 13 w 13"/>
                      <a:gd name="T1" fmla="*/ 13 h 20"/>
                      <a:gd name="T2" fmla="*/ 13 w 13"/>
                      <a:gd name="T3" fmla="*/ 0 h 20"/>
                      <a:gd name="T4" fmla="*/ 0 w 13"/>
                      <a:gd name="T5" fmla="*/ 0 h 20"/>
                      <a:gd name="T6" fmla="*/ 0 w 13"/>
                      <a:gd name="T7" fmla="*/ 20 h 20"/>
                      <a:gd name="T8" fmla="*/ 13 w 13"/>
                      <a:gd name="T9" fmla="*/ 20 h 20"/>
                      <a:gd name="T10" fmla="*/ 13 w 13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20">
                        <a:moveTo>
                          <a:pt x="13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3" y="20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0" name="Freeform 347"/>
                  <p:cNvSpPr>
                    <a:spLocks/>
                  </p:cNvSpPr>
                  <p:nvPr/>
                </p:nvSpPr>
                <p:spPr bwMode="auto">
                  <a:xfrm>
                    <a:off x="2467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7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1" name="Freeform 348"/>
                  <p:cNvSpPr>
                    <a:spLocks/>
                  </p:cNvSpPr>
                  <p:nvPr/>
                </p:nvSpPr>
                <p:spPr bwMode="auto">
                  <a:xfrm>
                    <a:off x="2474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2" name="Freeform 349"/>
                  <p:cNvSpPr>
                    <a:spLocks/>
                  </p:cNvSpPr>
                  <p:nvPr/>
                </p:nvSpPr>
                <p:spPr bwMode="auto">
                  <a:xfrm>
                    <a:off x="2467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7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7" y="0"/>
                        </a:lnTo>
                        <a:lnTo>
                          <a:pt x="0" y="7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3" name="Freeform 350"/>
                  <p:cNvSpPr>
                    <a:spLocks/>
                  </p:cNvSpPr>
                  <p:nvPr/>
                </p:nvSpPr>
                <p:spPr bwMode="auto">
                  <a:xfrm>
                    <a:off x="2480" y="1790"/>
                    <a:ext cx="1" cy="13"/>
                  </a:xfrm>
                  <a:custGeom>
                    <a:avLst/>
                    <a:gdLst>
                      <a:gd name="T0" fmla="*/ 13 h 13"/>
                      <a:gd name="T1" fmla="*/ 0 h 13"/>
                      <a:gd name="T2" fmla="*/ 0 h 13"/>
                      <a:gd name="T3" fmla="*/ 13 h 13"/>
                      <a:gd name="T4" fmla="*/ 13 h 13"/>
                      <a:gd name="T5" fmla="*/ 13 h 1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13">
                        <a:moveTo>
                          <a:pt x="0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4" name="Freeform 351"/>
                  <p:cNvSpPr>
                    <a:spLocks/>
                  </p:cNvSpPr>
                  <p:nvPr/>
                </p:nvSpPr>
                <p:spPr bwMode="auto">
                  <a:xfrm>
                    <a:off x="2474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6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5" name="Freeform 352"/>
                  <p:cNvSpPr>
                    <a:spLocks/>
                  </p:cNvSpPr>
                  <p:nvPr/>
                </p:nvSpPr>
                <p:spPr bwMode="auto">
                  <a:xfrm>
                    <a:off x="2480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0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" h="13">
                        <a:moveTo>
                          <a:pt x="19" y="0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6" name="Freeform 353"/>
                  <p:cNvSpPr>
                    <a:spLocks/>
                  </p:cNvSpPr>
                  <p:nvPr/>
                </p:nvSpPr>
                <p:spPr bwMode="auto">
                  <a:xfrm>
                    <a:off x="2487" y="1790"/>
                    <a:ext cx="12" cy="13"/>
                  </a:xfrm>
                  <a:custGeom>
                    <a:avLst/>
                    <a:gdLst>
                      <a:gd name="T0" fmla="*/ 6 w 12"/>
                      <a:gd name="T1" fmla="*/ 13 h 13"/>
                      <a:gd name="T2" fmla="*/ 12 w 12"/>
                      <a:gd name="T3" fmla="*/ 0 h 13"/>
                      <a:gd name="T4" fmla="*/ 12 w 12"/>
                      <a:gd name="T5" fmla="*/ 0 h 13"/>
                      <a:gd name="T6" fmla="*/ 0 w 12"/>
                      <a:gd name="T7" fmla="*/ 13 h 13"/>
                      <a:gd name="T8" fmla="*/ 6 w 12"/>
                      <a:gd name="T9" fmla="*/ 13 h 13"/>
                      <a:gd name="T10" fmla="*/ 6 w 12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" h="13">
                        <a:moveTo>
                          <a:pt x="6" y="13"/>
                        </a:move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7" name="Freeform 354"/>
                  <p:cNvSpPr>
                    <a:spLocks/>
                  </p:cNvSpPr>
                  <p:nvPr/>
                </p:nvSpPr>
                <p:spPr bwMode="auto">
                  <a:xfrm>
                    <a:off x="2493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0 h 13"/>
                      <a:gd name="T12" fmla="*/ 13 w 13"/>
                      <a:gd name="T13" fmla="*/ 0 h 13"/>
                      <a:gd name="T14" fmla="*/ 6 w 13"/>
                      <a:gd name="T15" fmla="*/ 0 h 13"/>
                      <a:gd name="T16" fmla="*/ 6 w 13"/>
                      <a:gd name="T17" fmla="*/ 0 h 13"/>
                      <a:gd name="T18" fmla="*/ 13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8" name="Freeform 355"/>
                  <p:cNvSpPr>
                    <a:spLocks/>
                  </p:cNvSpPr>
                  <p:nvPr/>
                </p:nvSpPr>
                <p:spPr bwMode="auto">
                  <a:xfrm>
                    <a:off x="2493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7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6 w 13"/>
                      <a:gd name="T11" fmla="*/ 13 h 13"/>
                      <a:gd name="T12" fmla="*/ 0 w 13"/>
                      <a:gd name="T13" fmla="*/ 13 h 13"/>
                      <a:gd name="T14" fmla="*/ 0 w 13"/>
                      <a:gd name="T15" fmla="*/ 13 h 13"/>
                      <a:gd name="T16" fmla="*/ 6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99" name="Freeform 356"/>
                  <p:cNvSpPr>
                    <a:spLocks/>
                  </p:cNvSpPr>
                  <p:nvPr/>
                </p:nvSpPr>
                <p:spPr bwMode="auto">
                  <a:xfrm>
                    <a:off x="2499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0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0" name="Freeform 357"/>
                  <p:cNvSpPr>
                    <a:spLocks/>
                  </p:cNvSpPr>
                  <p:nvPr/>
                </p:nvSpPr>
                <p:spPr bwMode="auto">
                  <a:xfrm>
                    <a:off x="2493" y="1797"/>
                    <a:ext cx="19" cy="13"/>
                  </a:xfrm>
                  <a:custGeom>
                    <a:avLst/>
                    <a:gdLst>
                      <a:gd name="T0" fmla="*/ 6 w 19"/>
                      <a:gd name="T1" fmla="*/ 13 h 13"/>
                      <a:gd name="T2" fmla="*/ 19 w 19"/>
                      <a:gd name="T3" fmla="*/ 6 h 13"/>
                      <a:gd name="T4" fmla="*/ 19 w 19"/>
                      <a:gd name="T5" fmla="*/ 0 h 13"/>
                      <a:gd name="T6" fmla="*/ 0 w 19"/>
                      <a:gd name="T7" fmla="*/ 0 h 13"/>
                      <a:gd name="T8" fmla="*/ 0 w 19"/>
                      <a:gd name="T9" fmla="*/ 6 h 13"/>
                      <a:gd name="T10" fmla="*/ 6 w 19"/>
                      <a:gd name="T11" fmla="*/ 13 h 13"/>
                      <a:gd name="T12" fmla="*/ 0 w 19"/>
                      <a:gd name="T13" fmla="*/ 6 h 13"/>
                      <a:gd name="T14" fmla="*/ 0 w 19"/>
                      <a:gd name="T15" fmla="*/ 13 h 13"/>
                      <a:gd name="T16" fmla="*/ 6 w 19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6" y="13"/>
                        </a:moveTo>
                        <a:lnTo>
                          <a:pt x="19" y="6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13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1" name="Freeform 358"/>
                  <p:cNvSpPr>
                    <a:spLocks/>
                  </p:cNvSpPr>
                  <p:nvPr/>
                </p:nvSpPr>
                <p:spPr bwMode="auto">
                  <a:xfrm>
                    <a:off x="2499" y="1790"/>
                    <a:ext cx="20" cy="20"/>
                  </a:xfrm>
                  <a:custGeom>
                    <a:avLst/>
                    <a:gdLst>
                      <a:gd name="T0" fmla="*/ 20 w 20"/>
                      <a:gd name="T1" fmla="*/ 13 h 20"/>
                      <a:gd name="T2" fmla="*/ 13 w 20"/>
                      <a:gd name="T3" fmla="*/ 0 h 20"/>
                      <a:gd name="T4" fmla="*/ 0 w 20"/>
                      <a:gd name="T5" fmla="*/ 0 h 20"/>
                      <a:gd name="T6" fmla="*/ 0 w 20"/>
                      <a:gd name="T7" fmla="*/ 20 h 20"/>
                      <a:gd name="T8" fmla="*/ 13 w 20"/>
                      <a:gd name="T9" fmla="*/ 20 h 20"/>
                      <a:gd name="T10" fmla="*/ 20 w 20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0">
                        <a:moveTo>
                          <a:pt x="20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3" y="20"/>
                        </a:lnTo>
                        <a:lnTo>
                          <a:pt x="20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2" name="Freeform 359"/>
                  <p:cNvSpPr>
                    <a:spLocks/>
                  </p:cNvSpPr>
                  <p:nvPr/>
                </p:nvSpPr>
                <p:spPr bwMode="auto">
                  <a:xfrm>
                    <a:off x="2512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7 h 13"/>
                      <a:gd name="T4" fmla="*/ 0 w 13"/>
                      <a:gd name="T5" fmla="*/ 7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3" name="Freeform 360"/>
                  <p:cNvSpPr>
                    <a:spLocks/>
                  </p:cNvSpPr>
                  <p:nvPr/>
                </p:nvSpPr>
                <p:spPr bwMode="auto">
                  <a:xfrm>
                    <a:off x="2519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7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7 h 13"/>
                      <a:gd name="T12" fmla="*/ 0 w 6"/>
                      <a:gd name="T13" fmla="*/ 13 h 13"/>
                      <a:gd name="T14" fmla="*/ 6 w 6"/>
                      <a:gd name="T15" fmla="*/ 13 h 13"/>
                      <a:gd name="T16" fmla="*/ 6 w 6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3">
                        <a:moveTo>
                          <a:pt x="6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7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4" name="Freeform 361"/>
                  <p:cNvSpPr>
                    <a:spLocks/>
                  </p:cNvSpPr>
                  <p:nvPr/>
                </p:nvSpPr>
                <p:spPr bwMode="auto">
                  <a:xfrm>
                    <a:off x="2512" y="1790"/>
                    <a:ext cx="13" cy="7"/>
                  </a:xfrm>
                  <a:custGeom>
                    <a:avLst/>
                    <a:gdLst>
                      <a:gd name="T0" fmla="*/ 7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7 w 13"/>
                      <a:gd name="T11" fmla="*/ 0 h 7"/>
                      <a:gd name="T12" fmla="*/ 7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7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5" name="Freeform 362"/>
                  <p:cNvSpPr>
                    <a:spLocks/>
                  </p:cNvSpPr>
                  <p:nvPr/>
                </p:nvSpPr>
                <p:spPr bwMode="auto">
                  <a:xfrm>
                    <a:off x="2519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6" name="Freeform 363"/>
                  <p:cNvSpPr>
                    <a:spLocks/>
                  </p:cNvSpPr>
                  <p:nvPr/>
                </p:nvSpPr>
                <p:spPr bwMode="auto">
                  <a:xfrm>
                    <a:off x="2519" y="1790"/>
                    <a:ext cx="13" cy="7"/>
                  </a:xfrm>
                  <a:custGeom>
                    <a:avLst/>
                    <a:gdLst>
                      <a:gd name="T0" fmla="*/ 6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6 w 13"/>
                      <a:gd name="T11" fmla="*/ 0 h 7"/>
                      <a:gd name="T12" fmla="*/ 6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6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7" name="Freeform 364"/>
                  <p:cNvSpPr>
                    <a:spLocks/>
                  </p:cNvSpPr>
                  <p:nvPr/>
                </p:nvSpPr>
                <p:spPr bwMode="auto">
                  <a:xfrm>
                    <a:off x="2525" y="1790"/>
                    <a:ext cx="20" cy="13"/>
                  </a:xfrm>
                  <a:custGeom>
                    <a:avLst/>
                    <a:gdLst>
                      <a:gd name="T0" fmla="*/ 20 w 20"/>
                      <a:gd name="T1" fmla="*/ 7 h 13"/>
                      <a:gd name="T2" fmla="*/ 13 w 20"/>
                      <a:gd name="T3" fmla="*/ 0 h 13"/>
                      <a:gd name="T4" fmla="*/ 0 w 20"/>
                      <a:gd name="T5" fmla="*/ 0 h 13"/>
                      <a:gd name="T6" fmla="*/ 0 w 20"/>
                      <a:gd name="T7" fmla="*/ 13 h 13"/>
                      <a:gd name="T8" fmla="*/ 13 w 20"/>
                      <a:gd name="T9" fmla="*/ 13 h 13"/>
                      <a:gd name="T10" fmla="*/ 20 w 20"/>
                      <a:gd name="T11" fmla="*/ 7 h 13"/>
                      <a:gd name="T12" fmla="*/ 20 w 20"/>
                      <a:gd name="T13" fmla="*/ 7 h 13"/>
                      <a:gd name="T14" fmla="*/ 20 w 20"/>
                      <a:gd name="T15" fmla="*/ 0 h 13"/>
                      <a:gd name="T16" fmla="*/ 13 w 20"/>
                      <a:gd name="T17" fmla="*/ 0 h 13"/>
                      <a:gd name="T18" fmla="*/ 20 w 20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13">
                        <a:moveTo>
                          <a:pt x="20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0" y="7"/>
                        </a:lnTo>
                        <a:lnTo>
                          <a:pt x="20" y="7"/>
                        </a:lnTo>
                        <a:lnTo>
                          <a:pt x="20" y="0"/>
                        </a:lnTo>
                        <a:lnTo>
                          <a:pt x="13" y="0"/>
                        </a:lnTo>
                        <a:lnTo>
                          <a:pt x="20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8" name="Freeform 365"/>
                  <p:cNvSpPr>
                    <a:spLocks/>
                  </p:cNvSpPr>
                  <p:nvPr/>
                </p:nvSpPr>
                <p:spPr bwMode="auto">
                  <a:xfrm>
                    <a:off x="2532" y="1797"/>
                    <a:ext cx="13" cy="6"/>
                  </a:xfrm>
                  <a:custGeom>
                    <a:avLst/>
                    <a:gdLst>
                      <a:gd name="T0" fmla="*/ 6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6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6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6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9" name="Freeform 366"/>
                  <p:cNvSpPr>
                    <a:spLocks/>
                  </p:cNvSpPr>
                  <p:nvPr/>
                </p:nvSpPr>
                <p:spPr bwMode="auto">
                  <a:xfrm>
                    <a:off x="2538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0" name="Freeform 367"/>
                  <p:cNvSpPr>
                    <a:spLocks/>
                  </p:cNvSpPr>
                  <p:nvPr/>
                </p:nvSpPr>
                <p:spPr bwMode="auto">
                  <a:xfrm>
                    <a:off x="2538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7 w 7"/>
                      <a:gd name="T3" fmla="*/ 0 h 13"/>
                      <a:gd name="T4" fmla="*/ 7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1" name="Freeform 368"/>
                  <p:cNvSpPr>
                    <a:spLocks/>
                  </p:cNvSpPr>
                  <p:nvPr/>
                </p:nvSpPr>
                <p:spPr bwMode="auto">
                  <a:xfrm>
                    <a:off x="2545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7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7 h 13"/>
                      <a:gd name="T12" fmla="*/ 6 w 6"/>
                      <a:gd name="T13" fmla="*/ 7 h 13"/>
                      <a:gd name="T14" fmla="*/ 6 w 6"/>
                      <a:gd name="T15" fmla="*/ 0 h 13"/>
                      <a:gd name="T16" fmla="*/ 0 w 6"/>
                      <a:gd name="T17" fmla="*/ 0 h 13"/>
                      <a:gd name="T18" fmla="*/ 6 w 6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3">
                        <a:moveTo>
                          <a:pt x="6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7"/>
                        </a:lnTo>
                        <a:lnTo>
                          <a:pt x="6" y="7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2" name="Freeform 369"/>
                  <p:cNvSpPr>
                    <a:spLocks/>
                  </p:cNvSpPr>
                  <p:nvPr/>
                </p:nvSpPr>
                <p:spPr bwMode="auto">
                  <a:xfrm>
                    <a:off x="2538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6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6 h 13"/>
                      <a:gd name="T10" fmla="*/ 7 w 13"/>
                      <a:gd name="T11" fmla="*/ 13 h 13"/>
                      <a:gd name="T12" fmla="*/ 0 w 13"/>
                      <a:gd name="T13" fmla="*/ 6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13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3" name="Freeform 370"/>
                  <p:cNvSpPr>
                    <a:spLocks/>
                  </p:cNvSpPr>
                  <p:nvPr/>
                </p:nvSpPr>
                <p:spPr bwMode="auto">
                  <a:xfrm>
                    <a:off x="2545" y="1790"/>
                    <a:ext cx="26" cy="20"/>
                  </a:xfrm>
                  <a:custGeom>
                    <a:avLst/>
                    <a:gdLst>
                      <a:gd name="T0" fmla="*/ 26 w 26"/>
                      <a:gd name="T1" fmla="*/ 13 h 20"/>
                      <a:gd name="T2" fmla="*/ 13 w 26"/>
                      <a:gd name="T3" fmla="*/ 0 h 20"/>
                      <a:gd name="T4" fmla="*/ 0 w 26"/>
                      <a:gd name="T5" fmla="*/ 0 h 20"/>
                      <a:gd name="T6" fmla="*/ 0 w 26"/>
                      <a:gd name="T7" fmla="*/ 20 h 20"/>
                      <a:gd name="T8" fmla="*/ 13 w 26"/>
                      <a:gd name="T9" fmla="*/ 20 h 20"/>
                      <a:gd name="T10" fmla="*/ 26 w 26"/>
                      <a:gd name="T11" fmla="*/ 13 h 20"/>
                      <a:gd name="T12" fmla="*/ 13 w 26"/>
                      <a:gd name="T13" fmla="*/ 20 h 20"/>
                      <a:gd name="T14" fmla="*/ 26 w 26"/>
                      <a:gd name="T15" fmla="*/ 20 h 20"/>
                      <a:gd name="T16" fmla="*/ 26 w 26"/>
                      <a:gd name="T17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20">
                        <a:moveTo>
                          <a:pt x="26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3" y="20"/>
                        </a:lnTo>
                        <a:lnTo>
                          <a:pt x="26" y="13"/>
                        </a:lnTo>
                        <a:lnTo>
                          <a:pt x="13" y="20"/>
                        </a:lnTo>
                        <a:lnTo>
                          <a:pt x="26" y="20"/>
                        </a:lnTo>
                        <a:lnTo>
                          <a:pt x="2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4" name="Freeform 371"/>
                  <p:cNvSpPr>
                    <a:spLocks/>
                  </p:cNvSpPr>
                  <p:nvPr/>
                </p:nvSpPr>
                <p:spPr bwMode="auto">
                  <a:xfrm>
                    <a:off x="2551" y="1790"/>
                    <a:ext cx="20" cy="13"/>
                  </a:xfrm>
                  <a:custGeom>
                    <a:avLst/>
                    <a:gdLst>
                      <a:gd name="T0" fmla="*/ 7 w 20"/>
                      <a:gd name="T1" fmla="*/ 0 h 13"/>
                      <a:gd name="T2" fmla="*/ 0 w 20"/>
                      <a:gd name="T3" fmla="*/ 7 h 13"/>
                      <a:gd name="T4" fmla="*/ 0 w 20"/>
                      <a:gd name="T5" fmla="*/ 13 h 13"/>
                      <a:gd name="T6" fmla="*/ 20 w 20"/>
                      <a:gd name="T7" fmla="*/ 13 h 13"/>
                      <a:gd name="T8" fmla="*/ 20 w 20"/>
                      <a:gd name="T9" fmla="*/ 7 h 13"/>
                      <a:gd name="T10" fmla="*/ 7 w 20"/>
                      <a:gd name="T11" fmla="*/ 0 h 13"/>
                      <a:gd name="T12" fmla="*/ 7 w 20"/>
                      <a:gd name="T13" fmla="*/ 0 h 13"/>
                      <a:gd name="T14" fmla="*/ 0 w 20"/>
                      <a:gd name="T15" fmla="*/ 0 h 13"/>
                      <a:gd name="T16" fmla="*/ 0 w 20"/>
                      <a:gd name="T17" fmla="*/ 7 h 13"/>
                      <a:gd name="T18" fmla="*/ 7 w 20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13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20" y="13"/>
                        </a:lnTo>
                        <a:lnTo>
                          <a:pt x="20" y="7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5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1790"/>
                    <a:ext cx="6" cy="13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6" name="Freeform 373"/>
                  <p:cNvSpPr>
                    <a:spLocks/>
                  </p:cNvSpPr>
                  <p:nvPr/>
                </p:nvSpPr>
                <p:spPr bwMode="auto">
                  <a:xfrm>
                    <a:off x="2564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7" name="Freeform 374"/>
                  <p:cNvSpPr>
                    <a:spLocks/>
                  </p:cNvSpPr>
                  <p:nvPr/>
                </p:nvSpPr>
                <p:spPr bwMode="auto">
                  <a:xfrm>
                    <a:off x="2558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6 w 13"/>
                      <a:gd name="T3" fmla="*/ 0 h 13"/>
                      <a:gd name="T4" fmla="*/ 0 w 13"/>
                      <a:gd name="T5" fmla="*/ 7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7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8" name="Freeform 375"/>
                  <p:cNvSpPr>
                    <a:spLocks/>
                  </p:cNvSpPr>
                  <p:nvPr/>
                </p:nvSpPr>
                <p:spPr bwMode="auto">
                  <a:xfrm>
                    <a:off x="2564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7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9" name="Freeform 376"/>
                  <p:cNvSpPr>
                    <a:spLocks/>
                  </p:cNvSpPr>
                  <p:nvPr/>
                </p:nvSpPr>
                <p:spPr bwMode="auto">
                  <a:xfrm>
                    <a:off x="2558" y="1790"/>
                    <a:ext cx="19" cy="7"/>
                  </a:xfrm>
                  <a:custGeom>
                    <a:avLst/>
                    <a:gdLst>
                      <a:gd name="T0" fmla="*/ 13 w 19"/>
                      <a:gd name="T1" fmla="*/ 0 h 7"/>
                      <a:gd name="T2" fmla="*/ 0 w 19"/>
                      <a:gd name="T3" fmla="*/ 7 h 7"/>
                      <a:gd name="T4" fmla="*/ 0 w 19"/>
                      <a:gd name="T5" fmla="*/ 7 h 7"/>
                      <a:gd name="T6" fmla="*/ 19 w 19"/>
                      <a:gd name="T7" fmla="*/ 7 h 7"/>
                      <a:gd name="T8" fmla="*/ 19 w 19"/>
                      <a:gd name="T9" fmla="*/ 7 h 7"/>
                      <a:gd name="T10" fmla="*/ 13 w 19"/>
                      <a:gd name="T11" fmla="*/ 0 h 7"/>
                      <a:gd name="T12" fmla="*/ 13 w 19"/>
                      <a:gd name="T13" fmla="*/ 0 h 7"/>
                      <a:gd name="T14" fmla="*/ 0 w 19"/>
                      <a:gd name="T15" fmla="*/ 0 h 7"/>
                      <a:gd name="T16" fmla="*/ 0 w 19"/>
                      <a:gd name="T17" fmla="*/ 7 h 7"/>
                      <a:gd name="T18" fmla="*/ 13 w 19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7">
                        <a:moveTo>
                          <a:pt x="13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0" name="Freeform 377"/>
                  <p:cNvSpPr>
                    <a:spLocks/>
                  </p:cNvSpPr>
                  <p:nvPr/>
                </p:nvSpPr>
                <p:spPr bwMode="auto">
                  <a:xfrm>
                    <a:off x="2571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7 h 13"/>
                      <a:gd name="T12" fmla="*/ 19 w 19"/>
                      <a:gd name="T13" fmla="*/ 7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1" name="Freeform 378"/>
                  <p:cNvSpPr>
                    <a:spLocks/>
                  </p:cNvSpPr>
                  <p:nvPr/>
                </p:nvSpPr>
                <p:spPr bwMode="auto">
                  <a:xfrm>
                    <a:off x="2577" y="1797"/>
                    <a:ext cx="13" cy="6"/>
                  </a:xfrm>
                  <a:custGeom>
                    <a:avLst/>
                    <a:gdLst>
                      <a:gd name="T0" fmla="*/ 7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7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7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7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2" name="Freeform 379"/>
                  <p:cNvSpPr>
                    <a:spLocks/>
                  </p:cNvSpPr>
                  <p:nvPr/>
                </p:nvSpPr>
                <p:spPr bwMode="auto">
                  <a:xfrm>
                    <a:off x="2584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3" name="Freeform 380"/>
                  <p:cNvSpPr>
                    <a:spLocks/>
                  </p:cNvSpPr>
                  <p:nvPr/>
                </p:nvSpPr>
                <p:spPr bwMode="auto">
                  <a:xfrm>
                    <a:off x="2584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13 w 13"/>
                      <a:gd name="T11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4" name="Freeform 381"/>
                  <p:cNvSpPr>
                    <a:spLocks/>
                  </p:cNvSpPr>
                  <p:nvPr/>
                </p:nvSpPr>
                <p:spPr bwMode="auto">
                  <a:xfrm>
                    <a:off x="2584" y="1797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6 h 13"/>
                      <a:gd name="T8" fmla="*/ 0 w 13"/>
                      <a:gd name="T9" fmla="*/ 6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5" name="Freeform 382"/>
                  <p:cNvSpPr>
                    <a:spLocks/>
                  </p:cNvSpPr>
                  <p:nvPr/>
                </p:nvSpPr>
                <p:spPr bwMode="auto">
                  <a:xfrm>
                    <a:off x="2590" y="1790"/>
                    <a:ext cx="20" cy="20"/>
                  </a:xfrm>
                  <a:custGeom>
                    <a:avLst/>
                    <a:gdLst>
                      <a:gd name="T0" fmla="*/ 20 w 20"/>
                      <a:gd name="T1" fmla="*/ 13 h 20"/>
                      <a:gd name="T2" fmla="*/ 13 w 20"/>
                      <a:gd name="T3" fmla="*/ 0 h 20"/>
                      <a:gd name="T4" fmla="*/ 0 w 20"/>
                      <a:gd name="T5" fmla="*/ 0 h 20"/>
                      <a:gd name="T6" fmla="*/ 0 w 20"/>
                      <a:gd name="T7" fmla="*/ 20 h 20"/>
                      <a:gd name="T8" fmla="*/ 13 w 20"/>
                      <a:gd name="T9" fmla="*/ 20 h 20"/>
                      <a:gd name="T10" fmla="*/ 20 w 20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0">
                        <a:moveTo>
                          <a:pt x="20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3" y="20"/>
                        </a:lnTo>
                        <a:lnTo>
                          <a:pt x="20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6" name="Freeform 383"/>
                  <p:cNvSpPr>
                    <a:spLocks/>
                  </p:cNvSpPr>
                  <p:nvPr/>
                </p:nvSpPr>
                <p:spPr bwMode="auto">
                  <a:xfrm>
                    <a:off x="2603" y="1790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7 h 13"/>
                      <a:gd name="T4" fmla="*/ 0 w 7"/>
                      <a:gd name="T5" fmla="*/ 7 h 13"/>
                      <a:gd name="T6" fmla="*/ 7 w 7"/>
                      <a:gd name="T7" fmla="*/ 13 h 13"/>
                      <a:gd name="T8" fmla="*/ 7 w 7"/>
                      <a:gd name="T9" fmla="*/ 13 h 13"/>
                      <a:gd name="T10" fmla="*/ 0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7" name="Freeform 384"/>
                  <p:cNvSpPr>
                    <a:spLocks/>
                  </p:cNvSpPr>
                  <p:nvPr/>
                </p:nvSpPr>
                <p:spPr bwMode="auto">
                  <a:xfrm>
                    <a:off x="2603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8" name="Freeform 385"/>
                  <p:cNvSpPr>
                    <a:spLocks/>
                  </p:cNvSpPr>
                  <p:nvPr/>
                </p:nvSpPr>
                <p:spPr bwMode="auto">
                  <a:xfrm>
                    <a:off x="2610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29" name="Freeform 386"/>
                  <p:cNvSpPr>
                    <a:spLocks/>
                  </p:cNvSpPr>
                  <p:nvPr/>
                </p:nvSpPr>
                <p:spPr bwMode="auto">
                  <a:xfrm>
                    <a:off x="2610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6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0" name="Freeform 387"/>
                  <p:cNvSpPr>
                    <a:spLocks/>
                  </p:cNvSpPr>
                  <p:nvPr/>
                </p:nvSpPr>
                <p:spPr bwMode="auto">
                  <a:xfrm>
                    <a:off x="2616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7 h 13"/>
                      <a:gd name="T12" fmla="*/ 19 w 19"/>
                      <a:gd name="T13" fmla="*/ 7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1" name="Freeform 388"/>
                  <p:cNvSpPr>
                    <a:spLocks/>
                  </p:cNvSpPr>
                  <p:nvPr/>
                </p:nvSpPr>
                <p:spPr bwMode="auto">
                  <a:xfrm>
                    <a:off x="2622" y="1797"/>
                    <a:ext cx="13" cy="6"/>
                  </a:xfrm>
                  <a:custGeom>
                    <a:avLst/>
                    <a:gdLst>
                      <a:gd name="T0" fmla="*/ 7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7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7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7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2" name="Freeform 389"/>
                  <p:cNvSpPr>
                    <a:spLocks/>
                  </p:cNvSpPr>
                  <p:nvPr/>
                </p:nvSpPr>
                <p:spPr bwMode="auto">
                  <a:xfrm>
                    <a:off x="2629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3" name="Freeform 390"/>
                  <p:cNvSpPr>
                    <a:spLocks/>
                  </p:cNvSpPr>
                  <p:nvPr/>
                </p:nvSpPr>
                <p:spPr bwMode="auto">
                  <a:xfrm>
                    <a:off x="2622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13 w 13"/>
                      <a:gd name="T3" fmla="*/ 7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4" name="Freeform 391"/>
                  <p:cNvSpPr>
                    <a:spLocks/>
                  </p:cNvSpPr>
                  <p:nvPr/>
                </p:nvSpPr>
                <p:spPr bwMode="auto">
                  <a:xfrm>
                    <a:off x="2635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7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7 h 13"/>
                      <a:gd name="T12" fmla="*/ 7 w 7"/>
                      <a:gd name="T13" fmla="*/ 7 h 13"/>
                      <a:gd name="T14" fmla="*/ 7 w 7"/>
                      <a:gd name="T15" fmla="*/ 0 h 13"/>
                      <a:gd name="T16" fmla="*/ 0 w 7"/>
                      <a:gd name="T17" fmla="*/ 0 h 13"/>
                      <a:gd name="T18" fmla="*/ 7 w 7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3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7"/>
                        </a:lnTo>
                        <a:lnTo>
                          <a:pt x="7" y="7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5" name="Freeform 392"/>
                  <p:cNvSpPr>
                    <a:spLocks/>
                  </p:cNvSpPr>
                  <p:nvPr/>
                </p:nvSpPr>
                <p:spPr bwMode="auto">
                  <a:xfrm>
                    <a:off x="2629" y="1797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6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6 h 13"/>
                      <a:gd name="T10" fmla="*/ 6 w 13"/>
                      <a:gd name="T11" fmla="*/ 13 h 13"/>
                      <a:gd name="T12" fmla="*/ 0 w 13"/>
                      <a:gd name="T13" fmla="*/ 6 h 13"/>
                      <a:gd name="T14" fmla="*/ 0 w 13"/>
                      <a:gd name="T15" fmla="*/ 13 h 13"/>
                      <a:gd name="T16" fmla="*/ 6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13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6" name="Freeform 393"/>
                  <p:cNvSpPr>
                    <a:spLocks/>
                  </p:cNvSpPr>
                  <p:nvPr/>
                </p:nvSpPr>
                <p:spPr bwMode="auto">
                  <a:xfrm>
                    <a:off x="2635" y="1790"/>
                    <a:ext cx="20" cy="20"/>
                  </a:xfrm>
                  <a:custGeom>
                    <a:avLst/>
                    <a:gdLst>
                      <a:gd name="T0" fmla="*/ 20 w 20"/>
                      <a:gd name="T1" fmla="*/ 13 h 20"/>
                      <a:gd name="T2" fmla="*/ 13 w 20"/>
                      <a:gd name="T3" fmla="*/ 0 h 20"/>
                      <a:gd name="T4" fmla="*/ 0 w 20"/>
                      <a:gd name="T5" fmla="*/ 0 h 20"/>
                      <a:gd name="T6" fmla="*/ 0 w 20"/>
                      <a:gd name="T7" fmla="*/ 20 h 20"/>
                      <a:gd name="T8" fmla="*/ 13 w 20"/>
                      <a:gd name="T9" fmla="*/ 20 h 20"/>
                      <a:gd name="T10" fmla="*/ 20 w 20"/>
                      <a:gd name="T11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0">
                        <a:moveTo>
                          <a:pt x="20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3" y="20"/>
                        </a:lnTo>
                        <a:lnTo>
                          <a:pt x="20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7" name="Freeform 394"/>
                  <p:cNvSpPr>
                    <a:spLocks/>
                  </p:cNvSpPr>
                  <p:nvPr/>
                </p:nvSpPr>
                <p:spPr bwMode="auto">
                  <a:xfrm>
                    <a:off x="2642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7 h 13"/>
                      <a:gd name="T4" fmla="*/ 0 w 13"/>
                      <a:gd name="T5" fmla="*/ 7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8" name="Freeform 395"/>
                  <p:cNvSpPr>
                    <a:spLocks/>
                  </p:cNvSpPr>
                  <p:nvPr/>
                </p:nvSpPr>
                <p:spPr bwMode="auto">
                  <a:xfrm>
                    <a:off x="2648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  <a:gd name="T12" fmla="*/ 7 w 13"/>
                      <a:gd name="T13" fmla="*/ 13 h 13"/>
                      <a:gd name="T14" fmla="*/ 7 w 13"/>
                      <a:gd name="T15" fmla="*/ 13 h 13"/>
                      <a:gd name="T16" fmla="*/ 13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39" name="Freeform 396"/>
                  <p:cNvSpPr>
                    <a:spLocks/>
                  </p:cNvSpPr>
                  <p:nvPr/>
                </p:nvSpPr>
                <p:spPr bwMode="auto">
                  <a:xfrm>
                    <a:off x="2648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7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0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0" name="Freeform 397"/>
                  <p:cNvSpPr>
                    <a:spLocks/>
                  </p:cNvSpPr>
                  <p:nvPr/>
                </p:nvSpPr>
                <p:spPr bwMode="auto">
                  <a:xfrm>
                    <a:off x="2655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13 w 13"/>
                      <a:gd name="T11" fmla="*/ 7 h 13"/>
                      <a:gd name="T12" fmla="*/ 0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13" y="7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1" name="Freeform 398"/>
                  <p:cNvSpPr>
                    <a:spLocks/>
                  </p:cNvSpPr>
                  <p:nvPr/>
                </p:nvSpPr>
                <p:spPr bwMode="auto">
                  <a:xfrm>
                    <a:off x="2648" y="1790"/>
                    <a:ext cx="20" cy="7"/>
                  </a:xfrm>
                  <a:custGeom>
                    <a:avLst/>
                    <a:gdLst>
                      <a:gd name="T0" fmla="*/ 7 w 20"/>
                      <a:gd name="T1" fmla="*/ 0 h 7"/>
                      <a:gd name="T2" fmla="*/ 0 w 20"/>
                      <a:gd name="T3" fmla="*/ 7 h 7"/>
                      <a:gd name="T4" fmla="*/ 0 w 20"/>
                      <a:gd name="T5" fmla="*/ 7 h 7"/>
                      <a:gd name="T6" fmla="*/ 20 w 20"/>
                      <a:gd name="T7" fmla="*/ 7 h 7"/>
                      <a:gd name="T8" fmla="*/ 20 w 20"/>
                      <a:gd name="T9" fmla="*/ 7 h 7"/>
                      <a:gd name="T10" fmla="*/ 7 w 20"/>
                      <a:gd name="T11" fmla="*/ 0 h 7"/>
                      <a:gd name="T12" fmla="*/ 7 w 20"/>
                      <a:gd name="T13" fmla="*/ 0 h 7"/>
                      <a:gd name="T14" fmla="*/ 0 w 20"/>
                      <a:gd name="T15" fmla="*/ 0 h 7"/>
                      <a:gd name="T16" fmla="*/ 0 w 20"/>
                      <a:gd name="T17" fmla="*/ 7 h 7"/>
                      <a:gd name="T18" fmla="*/ 7 w 20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7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20" y="7"/>
                        </a:lnTo>
                        <a:lnTo>
                          <a:pt x="20" y="7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2" name="Freeform 399"/>
                  <p:cNvSpPr>
                    <a:spLocks/>
                  </p:cNvSpPr>
                  <p:nvPr/>
                </p:nvSpPr>
                <p:spPr bwMode="auto">
                  <a:xfrm>
                    <a:off x="2655" y="1790"/>
                    <a:ext cx="26" cy="13"/>
                  </a:xfrm>
                  <a:custGeom>
                    <a:avLst/>
                    <a:gdLst>
                      <a:gd name="T0" fmla="*/ 26 w 26"/>
                      <a:gd name="T1" fmla="*/ 7 h 13"/>
                      <a:gd name="T2" fmla="*/ 19 w 26"/>
                      <a:gd name="T3" fmla="*/ 0 h 13"/>
                      <a:gd name="T4" fmla="*/ 0 w 26"/>
                      <a:gd name="T5" fmla="*/ 0 h 13"/>
                      <a:gd name="T6" fmla="*/ 0 w 26"/>
                      <a:gd name="T7" fmla="*/ 13 h 13"/>
                      <a:gd name="T8" fmla="*/ 19 w 26"/>
                      <a:gd name="T9" fmla="*/ 13 h 13"/>
                      <a:gd name="T10" fmla="*/ 26 w 26"/>
                      <a:gd name="T11" fmla="*/ 7 h 13"/>
                      <a:gd name="T12" fmla="*/ 26 w 26"/>
                      <a:gd name="T13" fmla="*/ 7 h 13"/>
                      <a:gd name="T14" fmla="*/ 26 w 26"/>
                      <a:gd name="T15" fmla="*/ 0 h 13"/>
                      <a:gd name="T16" fmla="*/ 19 w 26"/>
                      <a:gd name="T17" fmla="*/ 0 h 13"/>
                      <a:gd name="T18" fmla="*/ 26 w 26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13">
                        <a:moveTo>
                          <a:pt x="26" y="7"/>
                        </a:move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9" y="13"/>
                        </a:lnTo>
                        <a:lnTo>
                          <a:pt x="26" y="7"/>
                        </a:lnTo>
                        <a:lnTo>
                          <a:pt x="26" y="7"/>
                        </a:lnTo>
                        <a:lnTo>
                          <a:pt x="26" y="0"/>
                        </a:lnTo>
                        <a:lnTo>
                          <a:pt x="19" y="0"/>
                        </a:lnTo>
                        <a:lnTo>
                          <a:pt x="2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3" name="Freeform 400"/>
                  <p:cNvSpPr>
                    <a:spLocks/>
                  </p:cNvSpPr>
                  <p:nvPr/>
                </p:nvSpPr>
                <p:spPr bwMode="auto">
                  <a:xfrm>
                    <a:off x="2668" y="1797"/>
                    <a:ext cx="13" cy="6"/>
                  </a:xfrm>
                  <a:custGeom>
                    <a:avLst/>
                    <a:gdLst>
                      <a:gd name="T0" fmla="*/ 0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0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0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0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4" name="Freeform 401"/>
                  <p:cNvSpPr>
                    <a:spLocks/>
                  </p:cNvSpPr>
                  <p:nvPr/>
                </p:nvSpPr>
                <p:spPr bwMode="auto">
                  <a:xfrm>
                    <a:off x="2668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5" name="Freeform 402"/>
                  <p:cNvSpPr>
                    <a:spLocks/>
                  </p:cNvSpPr>
                  <p:nvPr/>
                </p:nvSpPr>
                <p:spPr bwMode="auto">
                  <a:xfrm>
                    <a:off x="2674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6" name="Freeform 403"/>
                  <p:cNvSpPr>
                    <a:spLocks/>
                  </p:cNvSpPr>
                  <p:nvPr/>
                </p:nvSpPr>
                <p:spPr bwMode="auto">
                  <a:xfrm>
                    <a:off x="2674" y="1797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6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6 h 13"/>
                      <a:gd name="T10" fmla="*/ 7 w 13"/>
                      <a:gd name="T11" fmla="*/ 13 h 13"/>
                      <a:gd name="T12" fmla="*/ 0 w 13"/>
                      <a:gd name="T13" fmla="*/ 6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13"/>
                        </a:ln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7" name="Freeform 404"/>
                  <p:cNvSpPr>
                    <a:spLocks/>
                  </p:cNvSpPr>
                  <p:nvPr/>
                </p:nvSpPr>
                <p:spPr bwMode="auto">
                  <a:xfrm>
                    <a:off x="2681" y="1790"/>
                    <a:ext cx="19" cy="20"/>
                  </a:xfrm>
                  <a:custGeom>
                    <a:avLst/>
                    <a:gdLst>
                      <a:gd name="T0" fmla="*/ 19 w 19"/>
                      <a:gd name="T1" fmla="*/ 13 h 20"/>
                      <a:gd name="T2" fmla="*/ 13 w 19"/>
                      <a:gd name="T3" fmla="*/ 0 h 20"/>
                      <a:gd name="T4" fmla="*/ 0 w 19"/>
                      <a:gd name="T5" fmla="*/ 0 h 20"/>
                      <a:gd name="T6" fmla="*/ 0 w 19"/>
                      <a:gd name="T7" fmla="*/ 20 h 20"/>
                      <a:gd name="T8" fmla="*/ 13 w 19"/>
                      <a:gd name="T9" fmla="*/ 20 h 20"/>
                      <a:gd name="T10" fmla="*/ 19 w 19"/>
                      <a:gd name="T11" fmla="*/ 13 h 20"/>
                      <a:gd name="T12" fmla="*/ 13 w 19"/>
                      <a:gd name="T13" fmla="*/ 20 h 20"/>
                      <a:gd name="T14" fmla="*/ 19 w 19"/>
                      <a:gd name="T15" fmla="*/ 20 h 20"/>
                      <a:gd name="T16" fmla="*/ 19 w 19"/>
                      <a:gd name="T17" fmla="*/ 13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20">
                        <a:moveTo>
                          <a:pt x="19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20"/>
                        </a:lnTo>
                        <a:lnTo>
                          <a:pt x="13" y="20"/>
                        </a:lnTo>
                        <a:lnTo>
                          <a:pt x="19" y="13"/>
                        </a:lnTo>
                        <a:lnTo>
                          <a:pt x="13" y="20"/>
                        </a:lnTo>
                        <a:lnTo>
                          <a:pt x="19" y="20"/>
                        </a:lnTo>
                        <a:lnTo>
                          <a:pt x="19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8" name="Freeform 405"/>
                  <p:cNvSpPr>
                    <a:spLocks/>
                  </p:cNvSpPr>
                  <p:nvPr/>
                </p:nvSpPr>
                <p:spPr bwMode="auto">
                  <a:xfrm>
                    <a:off x="2687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7 h 13"/>
                      <a:gd name="T4" fmla="*/ 0 w 13"/>
                      <a:gd name="T5" fmla="*/ 13 h 13"/>
                      <a:gd name="T6" fmla="*/ 13 w 13"/>
                      <a:gd name="T7" fmla="*/ 13 h 13"/>
                      <a:gd name="T8" fmla="*/ 13 w 13"/>
                      <a:gd name="T9" fmla="*/ 7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7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49" name="Freeform 406"/>
                  <p:cNvSpPr>
                    <a:spLocks/>
                  </p:cNvSpPr>
                  <p:nvPr/>
                </p:nvSpPr>
                <p:spPr bwMode="auto">
                  <a:xfrm>
                    <a:off x="2694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6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0" name="Freeform 407"/>
                  <p:cNvSpPr>
                    <a:spLocks/>
                  </p:cNvSpPr>
                  <p:nvPr/>
                </p:nvSpPr>
                <p:spPr bwMode="auto">
                  <a:xfrm>
                    <a:off x="2694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6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1" name="Freeform 408"/>
                  <p:cNvSpPr>
                    <a:spLocks/>
                  </p:cNvSpPr>
                  <p:nvPr/>
                </p:nvSpPr>
                <p:spPr bwMode="auto">
                  <a:xfrm>
                    <a:off x="2700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7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7 h 13"/>
                      <a:gd name="T12" fmla="*/ 0 w 7"/>
                      <a:gd name="T13" fmla="*/ 13 h 13"/>
                      <a:gd name="T14" fmla="*/ 7 w 7"/>
                      <a:gd name="T15" fmla="*/ 13 h 13"/>
                      <a:gd name="T16" fmla="*/ 7 w 7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3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7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75" name="Group 610"/>
                <p:cNvGrpSpPr>
                  <a:grpSpLocks/>
                </p:cNvGrpSpPr>
                <p:nvPr/>
              </p:nvGrpSpPr>
              <p:grpSpPr bwMode="auto">
                <a:xfrm>
                  <a:off x="2951163" y="2492375"/>
                  <a:ext cx="2239962" cy="2373312"/>
                  <a:chOff x="1859" y="1570"/>
                  <a:chExt cx="1411" cy="1495"/>
                </a:xfrm>
              </p:grpSpPr>
              <p:sp>
                <p:nvSpPr>
                  <p:cNvPr id="1452" name="Freeform 410"/>
                  <p:cNvSpPr>
                    <a:spLocks/>
                  </p:cNvSpPr>
                  <p:nvPr/>
                </p:nvSpPr>
                <p:spPr bwMode="auto">
                  <a:xfrm>
                    <a:off x="2694" y="1790"/>
                    <a:ext cx="13" cy="7"/>
                  </a:xfrm>
                  <a:custGeom>
                    <a:avLst/>
                    <a:gdLst>
                      <a:gd name="T0" fmla="*/ 6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6 w 13"/>
                      <a:gd name="T11" fmla="*/ 0 h 7"/>
                      <a:gd name="T12" fmla="*/ 6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6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3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1790"/>
                    <a:ext cx="7" cy="13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4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2707" y="1790"/>
                    <a:ext cx="0" cy="13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5" name="Freeform 413"/>
                  <p:cNvSpPr>
                    <a:spLocks/>
                  </p:cNvSpPr>
                  <p:nvPr/>
                </p:nvSpPr>
                <p:spPr bwMode="auto">
                  <a:xfrm>
                    <a:off x="2422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6" name="Freeform 414"/>
                  <p:cNvSpPr>
                    <a:spLocks/>
                  </p:cNvSpPr>
                  <p:nvPr/>
                </p:nvSpPr>
                <p:spPr bwMode="auto">
                  <a:xfrm>
                    <a:off x="2415" y="1790"/>
                    <a:ext cx="20" cy="7"/>
                  </a:xfrm>
                  <a:custGeom>
                    <a:avLst/>
                    <a:gdLst>
                      <a:gd name="T0" fmla="*/ 13 w 20"/>
                      <a:gd name="T1" fmla="*/ 0 h 7"/>
                      <a:gd name="T2" fmla="*/ 0 w 20"/>
                      <a:gd name="T3" fmla="*/ 7 h 7"/>
                      <a:gd name="T4" fmla="*/ 0 w 20"/>
                      <a:gd name="T5" fmla="*/ 7 h 7"/>
                      <a:gd name="T6" fmla="*/ 20 w 20"/>
                      <a:gd name="T7" fmla="*/ 7 h 7"/>
                      <a:gd name="T8" fmla="*/ 20 w 20"/>
                      <a:gd name="T9" fmla="*/ 7 h 7"/>
                      <a:gd name="T10" fmla="*/ 13 w 20"/>
                      <a:gd name="T11" fmla="*/ 0 h 7"/>
                      <a:gd name="T12" fmla="*/ 13 w 20"/>
                      <a:gd name="T13" fmla="*/ 0 h 7"/>
                      <a:gd name="T14" fmla="*/ 0 w 20"/>
                      <a:gd name="T15" fmla="*/ 0 h 7"/>
                      <a:gd name="T16" fmla="*/ 0 w 20"/>
                      <a:gd name="T17" fmla="*/ 7 h 7"/>
                      <a:gd name="T18" fmla="*/ 13 w 20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7">
                        <a:moveTo>
                          <a:pt x="13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20" y="7"/>
                        </a:lnTo>
                        <a:lnTo>
                          <a:pt x="20" y="7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7" name="Freeform 415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8" name="Freeform 416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7 w 7"/>
                      <a:gd name="T7" fmla="*/ 13 h 13"/>
                      <a:gd name="T8" fmla="*/ 7 w 7"/>
                      <a:gd name="T9" fmla="*/ 13 h 13"/>
                      <a:gd name="T10" fmla="*/ 0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9" name="Freeform 417"/>
                  <p:cNvSpPr>
                    <a:spLocks/>
                  </p:cNvSpPr>
                  <p:nvPr/>
                </p:nvSpPr>
                <p:spPr bwMode="auto">
                  <a:xfrm>
                    <a:off x="2428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0" name="Freeform 418"/>
                  <p:cNvSpPr>
                    <a:spLocks/>
                  </p:cNvSpPr>
                  <p:nvPr/>
                </p:nvSpPr>
                <p:spPr bwMode="auto">
                  <a:xfrm>
                    <a:off x="2428" y="1784"/>
                    <a:ext cx="13" cy="19"/>
                  </a:xfrm>
                  <a:custGeom>
                    <a:avLst/>
                    <a:gdLst>
                      <a:gd name="T0" fmla="*/ 7 w 13"/>
                      <a:gd name="T1" fmla="*/ 0 h 19"/>
                      <a:gd name="T2" fmla="*/ 0 w 13"/>
                      <a:gd name="T3" fmla="*/ 6 h 19"/>
                      <a:gd name="T4" fmla="*/ 0 w 13"/>
                      <a:gd name="T5" fmla="*/ 6 h 19"/>
                      <a:gd name="T6" fmla="*/ 13 w 13"/>
                      <a:gd name="T7" fmla="*/ 19 h 19"/>
                      <a:gd name="T8" fmla="*/ 13 w 13"/>
                      <a:gd name="T9" fmla="*/ 13 h 19"/>
                      <a:gd name="T10" fmla="*/ 7 w 13"/>
                      <a:gd name="T1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19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1" name="Freeform 419"/>
                  <p:cNvSpPr>
                    <a:spLocks/>
                  </p:cNvSpPr>
                  <p:nvPr/>
                </p:nvSpPr>
                <p:spPr bwMode="auto">
                  <a:xfrm>
                    <a:off x="2435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6 w 13"/>
                      <a:gd name="T3" fmla="*/ 0 h 19"/>
                      <a:gd name="T4" fmla="*/ 0 w 13"/>
                      <a:gd name="T5" fmla="*/ 0 h 19"/>
                      <a:gd name="T6" fmla="*/ 0 w 13"/>
                      <a:gd name="T7" fmla="*/ 19 h 19"/>
                      <a:gd name="T8" fmla="*/ 6 w 13"/>
                      <a:gd name="T9" fmla="*/ 19 h 19"/>
                      <a:gd name="T10" fmla="*/ 13 w 13"/>
                      <a:gd name="T11" fmla="*/ 6 h 19"/>
                      <a:gd name="T12" fmla="*/ 6 w 13"/>
                      <a:gd name="T13" fmla="*/ 19 h 19"/>
                      <a:gd name="T14" fmla="*/ 13 w 13"/>
                      <a:gd name="T15" fmla="*/ 19 h 19"/>
                      <a:gd name="T16" fmla="*/ 13 w 13"/>
                      <a:gd name="T17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6" y="19"/>
                        </a:lnTo>
                        <a:lnTo>
                          <a:pt x="13" y="6"/>
                        </a:lnTo>
                        <a:lnTo>
                          <a:pt x="6" y="19"/>
                        </a:lnTo>
                        <a:lnTo>
                          <a:pt x="13" y="19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2" name="Freeform 420"/>
                  <p:cNvSpPr>
                    <a:spLocks/>
                  </p:cNvSpPr>
                  <p:nvPr/>
                </p:nvSpPr>
                <p:spPr bwMode="auto">
                  <a:xfrm>
                    <a:off x="2435" y="1784"/>
                    <a:ext cx="13" cy="6"/>
                  </a:xfrm>
                  <a:custGeom>
                    <a:avLst/>
                    <a:gdLst>
                      <a:gd name="T0" fmla="*/ 6 w 13"/>
                      <a:gd name="T1" fmla="*/ 0 h 6"/>
                      <a:gd name="T2" fmla="*/ 0 w 13"/>
                      <a:gd name="T3" fmla="*/ 6 h 6"/>
                      <a:gd name="T4" fmla="*/ 0 w 13"/>
                      <a:gd name="T5" fmla="*/ 6 h 6"/>
                      <a:gd name="T6" fmla="*/ 13 w 13"/>
                      <a:gd name="T7" fmla="*/ 6 h 6"/>
                      <a:gd name="T8" fmla="*/ 13 w 13"/>
                      <a:gd name="T9" fmla="*/ 6 h 6"/>
                      <a:gd name="T10" fmla="*/ 6 w 13"/>
                      <a:gd name="T11" fmla="*/ 0 h 6"/>
                      <a:gd name="T12" fmla="*/ 6 w 13"/>
                      <a:gd name="T13" fmla="*/ 0 h 6"/>
                      <a:gd name="T14" fmla="*/ 0 w 13"/>
                      <a:gd name="T15" fmla="*/ 0 h 6"/>
                      <a:gd name="T16" fmla="*/ 0 w 13"/>
                      <a:gd name="T17" fmla="*/ 6 h 6"/>
                      <a:gd name="T18" fmla="*/ 6 w 13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3" name="Freeform 421"/>
                  <p:cNvSpPr>
                    <a:spLocks/>
                  </p:cNvSpPr>
                  <p:nvPr/>
                </p:nvSpPr>
                <p:spPr bwMode="auto">
                  <a:xfrm>
                    <a:off x="2441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6 h 13"/>
                      <a:gd name="T12" fmla="*/ 13 w 13"/>
                      <a:gd name="T13" fmla="*/ 6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4" name="Freeform 422"/>
                  <p:cNvSpPr>
                    <a:spLocks/>
                  </p:cNvSpPr>
                  <p:nvPr/>
                </p:nvSpPr>
                <p:spPr bwMode="auto">
                  <a:xfrm>
                    <a:off x="2441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0 h 13"/>
                      <a:gd name="T10" fmla="*/ 7 w 13"/>
                      <a:gd name="T11" fmla="*/ 13 h 13"/>
                      <a:gd name="T12" fmla="*/ 0 w 13"/>
                      <a:gd name="T13" fmla="*/ 0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5" name="Freeform 423"/>
                  <p:cNvSpPr>
                    <a:spLocks/>
                  </p:cNvSpPr>
                  <p:nvPr/>
                </p:nvSpPr>
                <p:spPr bwMode="auto">
                  <a:xfrm>
                    <a:off x="2448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6 h 19"/>
                      <a:gd name="T2" fmla="*/ 6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6 w 6"/>
                      <a:gd name="T9" fmla="*/ 19 h 19"/>
                      <a:gd name="T10" fmla="*/ 6 w 6"/>
                      <a:gd name="T11" fmla="*/ 6 h 19"/>
                      <a:gd name="T12" fmla="*/ 6 w 6"/>
                      <a:gd name="T13" fmla="*/ 6 h 19"/>
                      <a:gd name="T14" fmla="*/ 6 w 6"/>
                      <a:gd name="T15" fmla="*/ 0 h 19"/>
                      <a:gd name="T16" fmla="*/ 6 w 6"/>
                      <a:gd name="T17" fmla="*/ 0 h 19"/>
                      <a:gd name="T18" fmla="*/ 6 w 6"/>
                      <a:gd name="T19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9">
                        <a:moveTo>
                          <a:pt x="6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6" y="19"/>
                        </a:lnTo>
                        <a:lnTo>
                          <a:pt x="6" y="6"/>
                        </a:lnTo>
                        <a:lnTo>
                          <a:pt x="6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6" name="Freeform 424"/>
                  <p:cNvSpPr>
                    <a:spLocks/>
                  </p:cNvSpPr>
                  <p:nvPr/>
                </p:nvSpPr>
                <p:spPr bwMode="auto">
                  <a:xfrm>
                    <a:off x="2448" y="1790"/>
                    <a:ext cx="13" cy="13"/>
                  </a:xfrm>
                  <a:custGeom>
                    <a:avLst/>
                    <a:gdLst>
                      <a:gd name="T0" fmla="*/ 0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7 h 13"/>
                      <a:gd name="T8" fmla="*/ 0 w 13"/>
                      <a:gd name="T9" fmla="*/ 7 h 13"/>
                      <a:gd name="T10" fmla="*/ 0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0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7" name="Freeform 425"/>
                  <p:cNvSpPr>
                    <a:spLocks/>
                  </p:cNvSpPr>
                  <p:nvPr/>
                </p:nvSpPr>
                <p:spPr bwMode="auto">
                  <a:xfrm>
                    <a:off x="2448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8" name="Freeform 426"/>
                  <p:cNvSpPr>
                    <a:spLocks/>
                  </p:cNvSpPr>
                  <p:nvPr/>
                </p:nvSpPr>
                <p:spPr bwMode="auto">
                  <a:xfrm>
                    <a:off x="2454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69" name="Freeform 427"/>
                  <p:cNvSpPr>
                    <a:spLocks/>
                  </p:cNvSpPr>
                  <p:nvPr/>
                </p:nvSpPr>
                <p:spPr bwMode="auto">
                  <a:xfrm>
                    <a:off x="2454" y="1797"/>
                    <a:ext cx="13" cy="6"/>
                  </a:xfrm>
                  <a:custGeom>
                    <a:avLst/>
                    <a:gdLst>
                      <a:gd name="T0" fmla="*/ 7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7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7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7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0" name="Freeform 428"/>
                  <p:cNvSpPr>
                    <a:spLocks/>
                  </p:cNvSpPr>
                  <p:nvPr/>
                </p:nvSpPr>
                <p:spPr bwMode="auto">
                  <a:xfrm>
                    <a:off x="2461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6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6 w 19"/>
                      <a:gd name="T9" fmla="*/ 13 h 13"/>
                      <a:gd name="T10" fmla="*/ 19 w 19"/>
                      <a:gd name="T11" fmla="*/ 7 h 13"/>
                      <a:gd name="T12" fmla="*/ 6 w 19"/>
                      <a:gd name="T13" fmla="*/ 13 h 13"/>
                      <a:gd name="T14" fmla="*/ 19 w 19"/>
                      <a:gd name="T15" fmla="*/ 13 h 13"/>
                      <a:gd name="T16" fmla="*/ 19 w 19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9" y="7"/>
                        </a:lnTo>
                        <a:lnTo>
                          <a:pt x="6" y="13"/>
                        </a:lnTo>
                        <a:lnTo>
                          <a:pt x="19" y="13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1" name="Freeform 429"/>
                  <p:cNvSpPr>
                    <a:spLocks/>
                  </p:cNvSpPr>
                  <p:nvPr/>
                </p:nvSpPr>
                <p:spPr bwMode="auto">
                  <a:xfrm>
                    <a:off x="2461" y="1790"/>
                    <a:ext cx="19" cy="7"/>
                  </a:xfrm>
                  <a:custGeom>
                    <a:avLst/>
                    <a:gdLst>
                      <a:gd name="T0" fmla="*/ 6 w 19"/>
                      <a:gd name="T1" fmla="*/ 0 h 7"/>
                      <a:gd name="T2" fmla="*/ 0 w 19"/>
                      <a:gd name="T3" fmla="*/ 7 h 7"/>
                      <a:gd name="T4" fmla="*/ 0 w 19"/>
                      <a:gd name="T5" fmla="*/ 7 h 7"/>
                      <a:gd name="T6" fmla="*/ 19 w 19"/>
                      <a:gd name="T7" fmla="*/ 7 h 7"/>
                      <a:gd name="T8" fmla="*/ 19 w 19"/>
                      <a:gd name="T9" fmla="*/ 7 h 7"/>
                      <a:gd name="T10" fmla="*/ 6 w 19"/>
                      <a:gd name="T11" fmla="*/ 0 h 7"/>
                      <a:gd name="T12" fmla="*/ 6 w 19"/>
                      <a:gd name="T13" fmla="*/ 0 h 7"/>
                      <a:gd name="T14" fmla="*/ 0 w 19"/>
                      <a:gd name="T15" fmla="*/ 0 h 7"/>
                      <a:gd name="T16" fmla="*/ 0 w 19"/>
                      <a:gd name="T17" fmla="*/ 7 h 7"/>
                      <a:gd name="T18" fmla="*/ 6 w 19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2" name="Freeform 430"/>
                  <p:cNvSpPr>
                    <a:spLocks/>
                  </p:cNvSpPr>
                  <p:nvPr/>
                </p:nvSpPr>
                <p:spPr bwMode="auto">
                  <a:xfrm>
                    <a:off x="2467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3" name="Freeform 431"/>
                  <p:cNvSpPr>
                    <a:spLocks/>
                  </p:cNvSpPr>
                  <p:nvPr/>
                </p:nvSpPr>
                <p:spPr bwMode="auto">
                  <a:xfrm>
                    <a:off x="2467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4" name="Freeform 432"/>
                  <p:cNvSpPr>
                    <a:spLocks/>
                  </p:cNvSpPr>
                  <p:nvPr/>
                </p:nvSpPr>
                <p:spPr bwMode="auto">
                  <a:xfrm>
                    <a:off x="2474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7 h 13"/>
                      <a:gd name="T2" fmla="*/ 6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7 h 13"/>
                      <a:gd name="T12" fmla="*/ 6 w 6"/>
                      <a:gd name="T13" fmla="*/ 13 h 13"/>
                      <a:gd name="T14" fmla="*/ 6 w 6"/>
                      <a:gd name="T15" fmla="*/ 13 h 13"/>
                      <a:gd name="T16" fmla="*/ 6 w 6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3">
                        <a:moveTo>
                          <a:pt x="6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7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5" name="Freeform 433"/>
                  <p:cNvSpPr>
                    <a:spLocks/>
                  </p:cNvSpPr>
                  <p:nvPr/>
                </p:nvSpPr>
                <p:spPr bwMode="auto">
                  <a:xfrm>
                    <a:off x="2474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6 h 13"/>
                      <a:gd name="T4" fmla="*/ 0 w 13"/>
                      <a:gd name="T5" fmla="*/ 6 h 13"/>
                      <a:gd name="T6" fmla="*/ 6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  <a:gd name="T12" fmla="*/ 6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6 h 13"/>
                      <a:gd name="T18" fmla="*/ 6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6" name="Freeform 434"/>
                  <p:cNvSpPr>
                    <a:spLocks/>
                  </p:cNvSpPr>
                  <p:nvPr/>
                </p:nvSpPr>
                <p:spPr bwMode="auto">
                  <a:xfrm>
                    <a:off x="2480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0 w 13"/>
                      <a:gd name="T3" fmla="*/ 0 h 19"/>
                      <a:gd name="T4" fmla="*/ 0 w 13"/>
                      <a:gd name="T5" fmla="*/ 0 h 19"/>
                      <a:gd name="T6" fmla="*/ 0 w 13"/>
                      <a:gd name="T7" fmla="*/ 19 h 19"/>
                      <a:gd name="T8" fmla="*/ 0 w 13"/>
                      <a:gd name="T9" fmla="*/ 19 h 19"/>
                      <a:gd name="T10" fmla="*/ 13 w 13"/>
                      <a:gd name="T11" fmla="*/ 6 h 19"/>
                      <a:gd name="T12" fmla="*/ 0 w 13"/>
                      <a:gd name="T13" fmla="*/ 19 h 19"/>
                      <a:gd name="T14" fmla="*/ 13 w 13"/>
                      <a:gd name="T15" fmla="*/ 19 h 19"/>
                      <a:gd name="T16" fmla="*/ 13 w 13"/>
                      <a:gd name="T17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13" y="6"/>
                        </a:lnTo>
                        <a:lnTo>
                          <a:pt x="0" y="19"/>
                        </a:lnTo>
                        <a:lnTo>
                          <a:pt x="13" y="19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7" name="Freeform 435"/>
                  <p:cNvSpPr>
                    <a:spLocks/>
                  </p:cNvSpPr>
                  <p:nvPr/>
                </p:nvSpPr>
                <p:spPr bwMode="auto">
                  <a:xfrm>
                    <a:off x="2474" y="1784"/>
                    <a:ext cx="19" cy="6"/>
                  </a:xfrm>
                  <a:custGeom>
                    <a:avLst/>
                    <a:gdLst>
                      <a:gd name="T0" fmla="*/ 6 w 19"/>
                      <a:gd name="T1" fmla="*/ 0 h 6"/>
                      <a:gd name="T2" fmla="*/ 0 w 19"/>
                      <a:gd name="T3" fmla="*/ 6 h 6"/>
                      <a:gd name="T4" fmla="*/ 0 w 19"/>
                      <a:gd name="T5" fmla="*/ 6 h 6"/>
                      <a:gd name="T6" fmla="*/ 19 w 19"/>
                      <a:gd name="T7" fmla="*/ 6 h 6"/>
                      <a:gd name="T8" fmla="*/ 19 w 19"/>
                      <a:gd name="T9" fmla="*/ 6 h 6"/>
                      <a:gd name="T10" fmla="*/ 6 w 19"/>
                      <a:gd name="T11" fmla="*/ 0 h 6"/>
                      <a:gd name="T12" fmla="*/ 6 w 19"/>
                      <a:gd name="T13" fmla="*/ 0 h 6"/>
                      <a:gd name="T14" fmla="*/ 0 w 19"/>
                      <a:gd name="T15" fmla="*/ 0 h 6"/>
                      <a:gd name="T16" fmla="*/ 0 w 19"/>
                      <a:gd name="T17" fmla="*/ 6 h 6"/>
                      <a:gd name="T18" fmla="*/ 6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8" name="Freeform 436"/>
                  <p:cNvSpPr>
                    <a:spLocks/>
                  </p:cNvSpPr>
                  <p:nvPr/>
                </p:nvSpPr>
                <p:spPr bwMode="auto">
                  <a:xfrm>
                    <a:off x="2480" y="1784"/>
                    <a:ext cx="19" cy="13"/>
                  </a:xfrm>
                  <a:custGeom>
                    <a:avLst/>
                    <a:gdLst>
                      <a:gd name="T0" fmla="*/ 19 w 19"/>
                      <a:gd name="T1" fmla="*/ 6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6 h 13"/>
                      <a:gd name="T12" fmla="*/ 19 w 19"/>
                      <a:gd name="T13" fmla="*/ 6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6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79" name="Freeform 437"/>
                  <p:cNvSpPr>
                    <a:spLocks/>
                  </p:cNvSpPr>
                  <p:nvPr/>
                </p:nvSpPr>
                <p:spPr bwMode="auto">
                  <a:xfrm>
                    <a:off x="2487" y="1790"/>
                    <a:ext cx="12" cy="13"/>
                  </a:xfrm>
                  <a:custGeom>
                    <a:avLst/>
                    <a:gdLst>
                      <a:gd name="T0" fmla="*/ 6 w 12"/>
                      <a:gd name="T1" fmla="*/ 13 h 13"/>
                      <a:gd name="T2" fmla="*/ 12 w 12"/>
                      <a:gd name="T3" fmla="*/ 0 h 13"/>
                      <a:gd name="T4" fmla="*/ 12 w 12"/>
                      <a:gd name="T5" fmla="*/ 0 h 13"/>
                      <a:gd name="T6" fmla="*/ 0 w 12"/>
                      <a:gd name="T7" fmla="*/ 0 h 13"/>
                      <a:gd name="T8" fmla="*/ 0 w 12"/>
                      <a:gd name="T9" fmla="*/ 0 h 13"/>
                      <a:gd name="T10" fmla="*/ 6 w 12"/>
                      <a:gd name="T11" fmla="*/ 13 h 13"/>
                      <a:gd name="T12" fmla="*/ 0 w 12"/>
                      <a:gd name="T13" fmla="*/ 0 h 13"/>
                      <a:gd name="T14" fmla="*/ 0 w 12"/>
                      <a:gd name="T15" fmla="*/ 13 h 13"/>
                      <a:gd name="T16" fmla="*/ 6 w 12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3">
                        <a:moveTo>
                          <a:pt x="6" y="13"/>
                        </a:move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13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0" name="Freeform 438"/>
                  <p:cNvSpPr>
                    <a:spLocks/>
                  </p:cNvSpPr>
                  <p:nvPr/>
                </p:nvSpPr>
                <p:spPr bwMode="auto">
                  <a:xfrm>
                    <a:off x="2493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6 h 19"/>
                      <a:gd name="T2" fmla="*/ 0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0 w 6"/>
                      <a:gd name="T9" fmla="*/ 19 h 19"/>
                      <a:gd name="T10" fmla="*/ 6 w 6"/>
                      <a:gd name="T11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9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1" name="Freeform 439"/>
                  <p:cNvSpPr>
                    <a:spLocks/>
                  </p:cNvSpPr>
                  <p:nvPr/>
                </p:nvSpPr>
                <p:spPr bwMode="auto">
                  <a:xfrm>
                    <a:off x="2493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6 w 6"/>
                      <a:gd name="T3" fmla="*/ 0 h 13"/>
                      <a:gd name="T4" fmla="*/ 6 w 6"/>
                      <a:gd name="T5" fmla="*/ 0 h 13"/>
                      <a:gd name="T6" fmla="*/ 0 w 6"/>
                      <a:gd name="T7" fmla="*/ 7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2" name="Freeform 440"/>
                  <p:cNvSpPr>
                    <a:spLocks/>
                  </p:cNvSpPr>
                  <p:nvPr/>
                </p:nvSpPr>
                <p:spPr bwMode="auto">
                  <a:xfrm>
                    <a:off x="2499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7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7 h 13"/>
                      <a:gd name="T12" fmla="*/ 7 w 7"/>
                      <a:gd name="T13" fmla="*/ 7 h 13"/>
                      <a:gd name="T14" fmla="*/ 7 w 7"/>
                      <a:gd name="T15" fmla="*/ 0 h 13"/>
                      <a:gd name="T16" fmla="*/ 0 w 7"/>
                      <a:gd name="T17" fmla="*/ 0 h 13"/>
                      <a:gd name="T18" fmla="*/ 7 w 7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3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7"/>
                        </a:lnTo>
                        <a:lnTo>
                          <a:pt x="7" y="7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3" name="Freeform 441"/>
                  <p:cNvSpPr>
                    <a:spLocks/>
                  </p:cNvSpPr>
                  <p:nvPr/>
                </p:nvSpPr>
                <p:spPr bwMode="auto">
                  <a:xfrm>
                    <a:off x="2493" y="1797"/>
                    <a:ext cx="13" cy="6"/>
                  </a:xfrm>
                  <a:custGeom>
                    <a:avLst/>
                    <a:gdLst>
                      <a:gd name="T0" fmla="*/ 6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6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6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6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4" name="Freeform 442"/>
                  <p:cNvSpPr>
                    <a:spLocks/>
                  </p:cNvSpPr>
                  <p:nvPr/>
                </p:nvSpPr>
                <p:spPr bwMode="auto">
                  <a:xfrm>
                    <a:off x="2499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5" name="Freeform 443"/>
                  <p:cNvSpPr>
                    <a:spLocks/>
                  </p:cNvSpPr>
                  <p:nvPr/>
                </p:nvSpPr>
                <p:spPr bwMode="auto">
                  <a:xfrm>
                    <a:off x="2499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7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6" name="Freeform 444"/>
                  <p:cNvSpPr>
                    <a:spLocks/>
                  </p:cNvSpPr>
                  <p:nvPr/>
                </p:nvSpPr>
                <p:spPr bwMode="auto">
                  <a:xfrm>
                    <a:off x="2506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7" name="Freeform 445"/>
                  <p:cNvSpPr>
                    <a:spLocks/>
                  </p:cNvSpPr>
                  <p:nvPr/>
                </p:nvSpPr>
                <p:spPr bwMode="auto">
                  <a:xfrm>
                    <a:off x="2506" y="1790"/>
                    <a:ext cx="13" cy="7"/>
                  </a:xfrm>
                  <a:custGeom>
                    <a:avLst/>
                    <a:gdLst>
                      <a:gd name="T0" fmla="*/ 6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6 w 13"/>
                      <a:gd name="T11" fmla="*/ 0 h 7"/>
                      <a:gd name="T12" fmla="*/ 6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6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8" name="Freeform 446"/>
                  <p:cNvSpPr>
                    <a:spLocks/>
                  </p:cNvSpPr>
                  <p:nvPr/>
                </p:nvSpPr>
                <p:spPr bwMode="auto">
                  <a:xfrm>
                    <a:off x="2512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89" name="Freeform 447"/>
                  <p:cNvSpPr>
                    <a:spLocks/>
                  </p:cNvSpPr>
                  <p:nvPr/>
                </p:nvSpPr>
                <p:spPr bwMode="auto">
                  <a:xfrm>
                    <a:off x="2512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0" name="Freeform 448"/>
                  <p:cNvSpPr>
                    <a:spLocks/>
                  </p:cNvSpPr>
                  <p:nvPr/>
                </p:nvSpPr>
                <p:spPr bwMode="auto">
                  <a:xfrm>
                    <a:off x="2519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7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7 h 13"/>
                      <a:gd name="T12" fmla="*/ 0 w 6"/>
                      <a:gd name="T13" fmla="*/ 13 h 13"/>
                      <a:gd name="T14" fmla="*/ 6 w 6"/>
                      <a:gd name="T15" fmla="*/ 13 h 13"/>
                      <a:gd name="T16" fmla="*/ 6 w 6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3">
                        <a:moveTo>
                          <a:pt x="6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7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1" name="Freeform 449"/>
                  <p:cNvSpPr>
                    <a:spLocks/>
                  </p:cNvSpPr>
                  <p:nvPr/>
                </p:nvSpPr>
                <p:spPr bwMode="auto">
                  <a:xfrm>
                    <a:off x="2512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7 w 13"/>
                      <a:gd name="T3" fmla="*/ 6 h 13"/>
                      <a:gd name="T4" fmla="*/ 0 w 13"/>
                      <a:gd name="T5" fmla="*/ 6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13 w 13"/>
                      <a:gd name="T11" fmla="*/ 0 h 13"/>
                      <a:gd name="T12" fmla="*/ 13 w 13"/>
                      <a:gd name="T13" fmla="*/ 0 h 13"/>
                      <a:gd name="T14" fmla="*/ 7 w 13"/>
                      <a:gd name="T15" fmla="*/ 0 h 13"/>
                      <a:gd name="T16" fmla="*/ 7 w 13"/>
                      <a:gd name="T17" fmla="*/ 6 h 13"/>
                      <a:gd name="T18" fmla="*/ 13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7" y="6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7" y="6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2" name="Freeform 450"/>
                  <p:cNvSpPr>
                    <a:spLocks/>
                  </p:cNvSpPr>
                  <p:nvPr/>
                </p:nvSpPr>
                <p:spPr bwMode="auto">
                  <a:xfrm>
                    <a:off x="2525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13 h 19"/>
                      <a:gd name="T2" fmla="*/ 0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0 w 7"/>
                      <a:gd name="T9" fmla="*/ 19 h 19"/>
                      <a:gd name="T10" fmla="*/ 7 w 7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3" name="Freeform 451"/>
                  <p:cNvSpPr>
                    <a:spLocks/>
                  </p:cNvSpPr>
                  <p:nvPr/>
                </p:nvSpPr>
                <p:spPr bwMode="auto">
                  <a:xfrm>
                    <a:off x="2519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6 w 13"/>
                      <a:gd name="T3" fmla="*/ 0 h 13"/>
                      <a:gd name="T4" fmla="*/ 0 w 13"/>
                      <a:gd name="T5" fmla="*/ 6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4" name="Freeform 452"/>
                  <p:cNvSpPr>
                    <a:spLocks/>
                  </p:cNvSpPr>
                  <p:nvPr/>
                </p:nvSpPr>
                <p:spPr bwMode="auto">
                  <a:xfrm>
                    <a:off x="2525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13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13 w 13"/>
                      <a:gd name="T9" fmla="*/ 13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5" name="Freeform 453"/>
                  <p:cNvSpPr>
                    <a:spLocks/>
                  </p:cNvSpPr>
                  <p:nvPr/>
                </p:nvSpPr>
                <p:spPr bwMode="auto">
                  <a:xfrm>
                    <a:off x="2532" y="1784"/>
                    <a:ext cx="13" cy="19"/>
                  </a:xfrm>
                  <a:custGeom>
                    <a:avLst/>
                    <a:gdLst>
                      <a:gd name="T0" fmla="*/ 6 w 13"/>
                      <a:gd name="T1" fmla="*/ 19 h 19"/>
                      <a:gd name="T2" fmla="*/ 13 w 13"/>
                      <a:gd name="T3" fmla="*/ 6 h 19"/>
                      <a:gd name="T4" fmla="*/ 6 w 13"/>
                      <a:gd name="T5" fmla="*/ 0 h 19"/>
                      <a:gd name="T6" fmla="*/ 0 w 13"/>
                      <a:gd name="T7" fmla="*/ 13 h 19"/>
                      <a:gd name="T8" fmla="*/ 0 w 13"/>
                      <a:gd name="T9" fmla="*/ 13 h 19"/>
                      <a:gd name="T10" fmla="*/ 6 w 13"/>
                      <a:gd name="T11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6" y="19"/>
                        </a:move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9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6" name="Freeform 454"/>
                  <p:cNvSpPr>
                    <a:spLocks/>
                  </p:cNvSpPr>
                  <p:nvPr/>
                </p:nvSpPr>
                <p:spPr bwMode="auto">
                  <a:xfrm>
                    <a:off x="2538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6 h 19"/>
                      <a:gd name="T2" fmla="*/ 0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0 w 7"/>
                      <a:gd name="T9" fmla="*/ 19 h 19"/>
                      <a:gd name="T10" fmla="*/ 7 w 7"/>
                      <a:gd name="T11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7" name="Freeform 455"/>
                  <p:cNvSpPr>
                    <a:spLocks/>
                  </p:cNvSpPr>
                  <p:nvPr/>
                </p:nvSpPr>
                <p:spPr bwMode="auto">
                  <a:xfrm>
                    <a:off x="2538" y="1790"/>
                    <a:ext cx="13" cy="13"/>
                  </a:xfrm>
                  <a:custGeom>
                    <a:avLst/>
                    <a:gdLst>
                      <a:gd name="T0" fmla="*/ 0 w 13"/>
                      <a:gd name="T1" fmla="*/ 13 h 13"/>
                      <a:gd name="T2" fmla="*/ 13 w 13"/>
                      <a:gd name="T3" fmla="*/ 0 h 13"/>
                      <a:gd name="T4" fmla="*/ 7 w 13"/>
                      <a:gd name="T5" fmla="*/ 0 h 13"/>
                      <a:gd name="T6" fmla="*/ 0 w 13"/>
                      <a:gd name="T7" fmla="*/ 7 h 13"/>
                      <a:gd name="T8" fmla="*/ 0 w 13"/>
                      <a:gd name="T9" fmla="*/ 13 h 13"/>
                      <a:gd name="T10" fmla="*/ 0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0" y="13"/>
                        </a:move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8" name="Freeform 456"/>
                  <p:cNvSpPr>
                    <a:spLocks/>
                  </p:cNvSpPr>
                  <p:nvPr/>
                </p:nvSpPr>
                <p:spPr bwMode="auto">
                  <a:xfrm>
                    <a:off x="2538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7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99" name="Freeform 457"/>
                  <p:cNvSpPr>
                    <a:spLocks/>
                  </p:cNvSpPr>
                  <p:nvPr/>
                </p:nvSpPr>
                <p:spPr bwMode="auto">
                  <a:xfrm>
                    <a:off x="2545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6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0" name="Freeform 458"/>
                  <p:cNvSpPr>
                    <a:spLocks/>
                  </p:cNvSpPr>
                  <p:nvPr/>
                </p:nvSpPr>
                <p:spPr bwMode="auto">
                  <a:xfrm>
                    <a:off x="2545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1" name="Freeform 459"/>
                  <p:cNvSpPr>
                    <a:spLocks/>
                  </p:cNvSpPr>
                  <p:nvPr/>
                </p:nvSpPr>
                <p:spPr bwMode="auto">
                  <a:xfrm>
                    <a:off x="2551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2" name="Freeform 460"/>
                  <p:cNvSpPr>
                    <a:spLocks/>
                  </p:cNvSpPr>
                  <p:nvPr/>
                </p:nvSpPr>
                <p:spPr bwMode="auto">
                  <a:xfrm>
                    <a:off x="2551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3" name="Freeform 461"/>
                  <p:cNvSpPr>
                    <a:spLocks/>
                  </p:cNvSpPr>
                  <p:nvPr/>
                </p:nvSpPr>
                <p:spPr bwMode="auto">
                  <a:xfrm>
                    <a:off x="2558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4" name="Rectangle 462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1797"/>
                    <a:ext cx="13" cy="0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5" name="Freeform 463"/>
                  <p:cNvSpPr>
                    <a:spLocks/>
                  </p:cNvSpPr>
                  <p:nvPr/>
                </p:nvSpPr>
                <p:spPr bwMode="auto">
                  <a:xfrm>
                    <a:off x="2564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7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7 h 13"/>
                      <a:gd name="T12" fmla="*/ 0 w 7"/>
                      <a:gd name="T13" fmla="*/ 13 h 13"/>
                      <a:gd name="T14" fmla="*/ 7 w 7"/>
                      <a:gd name="T15" fmla="*/ 13 h 13"/>
                      <a:gd name="T16" fmla="*/ 7 w 7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3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7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6" name="Freeform 464"/>
                  <p:cNvSpPr>
                    <a:spLocks/>
                  </p:cNvSpPr>
                  <p:nvPr/>
                </p:nvSpPr>
                <p:spPr bwMode="auto">
                  <a:xfrm>
                    <a:off x="2558" y="1784"/>
                    <a:ext cx="19" cy="13"/>
                  </a:xfrm>
                  <a:custGeom>
                    <a:avLst/>
                    <a:gdLst>
                      <a:gd name="T0" fmla="*/ 13 w 19"/>
                      <a:gd name="T1" fmla="*/ 0 h 13"/>
                      <a:gd name="T2" fmla="*/ 6 w 19"/>
                      <a:gd name="T3" fmla="*/ 6 h 13"/>
                      <a:gd name="T4" fmla="*/ 0 w 19"/>
                      <a:gd name="T5" fmla="*/ 6 h 13"/>
                      <a:gd name="T6" fmla="*/ 13 w 19"/>
                      <a:gd name="T7" fmla="*/ 13 h 13"/>
                      <a:gd name="T8" fmla="*/ 19 w 19"/>
                      <a:gd name="T9" fmla="*/ 13 h 13"/>
                      <a:gd name="T10" fmla="*/ 13 w 19"/>
                      <a:gd name="T11" fmla="*/ 0 h 13"/>
                      <a:gd name="T12" fmla="*/ 13 w 19"/>
                      <a:gd name="T13" fmla="*/ 0 h 13"/>
                      <a:gd name="T14" fmla="*/ 6 w 19"/>
                      <a:gd name="T15" fmla="*/ 0 h 13"/>
                      <a:gd name="T16" fmla="*/ 6 w 19"/>
                      <a:gd name="T17" fmla="*/ 6 h 13"/>
                      <a:gd name="T18" fmla="*/ 13 w 1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3" y="0"/>
                        </a:moveTo>
                        <a:lnTo>
                          <a:pt x="6" y="6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19" y="13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6" y="6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7" name="Freeform 465"/>
                  <p:cNvSpPr>
                    <a:spLocks/>
                  </p:cNvSpPr>
                  <p:nvPr/>
                </p:nvSpPr>
                <p:spPr bwMode="auto">
                  <a:xfrm>
                    <a:off x="2571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13 h 19"/>
                      <a:gd name="T2" fmla="*/ 0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0 w 6"/>
                      <a:gd name="T9" fmla="*/ 19 h 19"/>
                      <a:gd name="T10" fmla="*/ 6 w 6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9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8" name="Freeform 466"/>
                  <p:cNvSpPr>
                    <a:spLocks/>
                  </p:cNvSpPr>
                  <p:nvPr/>
                </p:nvSpPr>
                <p:spPr bwMode="auto">
                  <a:xfrm>
                    <a:off x="2564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6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09" name="Freeform 467"/>
                  <p:cNvSpPr>
                    <a:spLocks/>
                  </p:cNvSpPr>
                  <p:nvPr/>
                </p:nvSpPr>
                <p:spPr bwMode="auto">
                  <a:xfrm>
                    <a:off x="2571" y="1784"/>
                    <a:ext cx="19" cy="13"/>
                  </a:xfrm>
                  <a:custGeom>
                    <a:avLst/>
                    <a:gdLst>
                      <a:gd name="T0" fmla="*/ 19 w 19"/>
                      <a:gd name="T1" fmla="*/ 6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6 h 13"/>
                      <a:gd name="T12" fmla="*/ 19 w 19"/>
                      <a:gd name="T13" fmla="*/ 6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6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0" name="Freeform 468"/>
                  <p:cNvSpPr>
                    <a:spLocks/>
                  </p:cNvSpPr>
                  <p:nvPr/>
                </p:nvSpPr>
                <p:spPr bwMode="auto">
                  <a:xfrm>
                    <a:off x="2577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0 h 13"/>
                      <a:gd name="T10" fmla="*/ 7 w 13"/>
                      <a:gd name="T11" fmla="*/ 13 h 13"/>
                      <a:gd name="T12" fmla="*/ 0 w 13"/>
                      <a:gd name="T13" fmla="*/ 0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1" name="Freeform 469"/>
                  <p:cNvSpPr>
                    <a:spLocks/>
                  </p:cNvSpPr>
                  <p:nvPr/>
                </p:nvSpPr>
                <p:spPr bwMode="auto">
                  <a:xfrm>
                    <a:off x="2584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6 h 19"/>
                      <a:gd name="T2" fmla="*/ 0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0 w 6"/>
                      <a:gd name="T9" fmla="*/ 19 h 19"/>
                      <a:gd name="T10" fmla="*/ 6 w 6"/>
                      <a:gd name="T11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9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2" name="Freeform 470"/>
                  <p:cNvSpPr>
                    <a:spLocks/>
                  </p:cNvSpPr>
                  <p:nvPr/>
                </p:nvSpPr>
                <p:spPr bwMode="auto">
                  <a:xfrm>
                    <a:off x="2577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7 h 13"/>
                      <a:gd name="T8" fmla="*/ 7 w 13"/>
                      <a:gd name="T9" fmla="*/ 13 h 13"/>
                      <a:gd name="T10" fmla="*/ 7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3" name="Freeform 471"/>
                  <p:cNvSpPr>
                    <a:spLocks/>
                  </p:cNvSpPr>
                  <p:nvPr/>
                </p:nvSpPr>
                <p:spPr bwMode="auto">
                  <a:xfrm>
                    <a:off x="2584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6 w 6"/>
                      <a:gd name="T3" fmla="*/ 0 h 13"/>
                      <a:gd name="T4" fmla="*/ 6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4" name="Freeform 472"/>
                  <p:cNvSpPr>
                    <a:spLocks/>
                  </p:cNvSpPr>
                  <p:nvPr/>
                </p:nvSpPr>
                <p:spPr bwMode="auto">
                  <a:xfrm>
                    <a:off x="2590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13 w 13"/>
                      <a:gd name="T13" fmla="*/ 7 h 13"/>
                      <a:gd name="T14" fmla="*/ 13 w 13"/>
                      <a:gd name="T15" fmla="*/ 0 h 13"/>
                      <a:gd name="T16" fmla="*/ 7 w 13"/>
                      <a:gd name="T17" fmla="*/ 0 h 13"/>
                      <a:gd name="T18" fmla="*/ 13 w 13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5" name="Freeform 473"/>
                  <p:cNvSpPr>
                    <a:spLocks/>
                  </p:cNvSpPr>
                  <p:nvPr/>
                </p:nvSpPr>
                <p:spPr bwMode="auto">
                  <a:xfrm>
                    <a:off x="2584" y="1797"/>
                    <a:ext cx="19" cy="6"/>
                  </a:xfrm>
                  <a:custGeom>
                    <a:avLst/>
                    <a:gdLst>
                      <a:gd name="T0" fmla="*/ 13 w 19"/>
                      <a:gd name="T1" fmla="*/ 6 h 6"/>
                      <a:gd name="T2" fmla="*/ 19 w 19"/>
                      <a:gd name="T3" fmla="*/ 0 h 6"/>
                      <a:gd name="T4" fmla="*/ 19 w 19"/>
                      <a:gd name="T5" fmla="*/ 0 h 6"/>
                      <a:gd name="T6" fmla="*/ 0 w 19"/>
                      <a:gd name="T7" fmla="*/ 0 h 6"/>
                      <a:gd name="T8" fmla="*/ 0 w 19"/>
                      <a:gd name="T9" fmla="*/ 0 h 6"/>
                      <a:gd name="T10" fmla="*/ 13 w 19"/>
                      <a:gd name="T11" fmla="*/ 6 h 6"/>
                      <a:gd name="T12" fmla="*/ 0 w 19"/>
                      <a:gd name="T13" fmla="*/ 0 h 6"/>
                      <a:gd name="T14" fmla="*/ 0 w 19"/>
                      <a:gd name="T15" fmla="*/ 6 h 6"/>
                      <a:gd name="T16" fmla="*/ 13 w 19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6">
                        <a:moveTo>
                          <a:pt x="13" y="6"/>
                        </a:move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3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6" name="Freeform 474"/>
                  <p:cNvSpPr>
                    <a:spLocks/>
                  </p:cNvSpPr>
                  <p:nvPr/>
                </p:nvSpPr>
                <p:spPr bwMode="auto">
                  <a:xfrm>
                    <a:off x="2597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13 h 13"/>
                      <a:gd name="T12" fmla="*/ 6 w 13"/>
                      <a:gd name="T13" fmla="*/ 13 h 13"/>
                      <a:gd name="T14" fmla="*/ 6 w 13"/>
                      <a:gd name="T15" fmla="*/ 13 h 13"/>
                      <a:gd name="T16" fmla="*/ 13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7" name="Freeform 475"/>
                  <p:cNvSpPr>
                    <a:spLocks/>
                  </p:cNvSpPr>
                  <p:nvPr/>
                </p:nvSpPr>
                <p:spPr bwMode="auto">
                  <a:xfrm>
                    <a:off x="2597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7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  <a:gd name="T12" fmla="*/ 6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0 h 13"/>
                      <a:gd name="T18" fmla="*/ 6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8" name="Freeform 476"/>
                  <p:cNvSpPr>
                    <a:spLocks/>
                  </p:cNvSpPr>
                  <p:nvPr/>
                </p:nvSpPr>
                <p:spPr bwMode="auto">
                  <a:xfrm>
                    <a:off x="2603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7 h 13"/>
                      <a:gd name="T12" fmla="*/ 7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7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9" name="Freeform 477"/>
                  <p:cNvSpPr>
                    <a:spLocks/>
                  </p:cNvSpPr>
                  <p:nvPr/>
                </p:nvSpPr>
                <p:spPr bwMode="auto">
                  <a:xfrm>
                    <a:off x="2597" y="1790"/>
                    <a:ext cx="19" cy="7"/>
                  </a:xfrm>
                  <a:custGeom>
                    <a:avLst/>
                    <a:gdLst>
                      <a:gd name="T0" fmla="*/ 13 w 19"/>
                      <a:gd name="T1" fmla="*/ 0 h 7"/>
                      <a:gd name="T2" fmla="*/ 0 w 19"/>
                      <a:gd name="T3" fmla="*/ 7 h 7"/>
                      <a:gd name="T4" fmla="*/ 0 w 19"/>
                      <a:gd name="T5" fmla="*/ 7 h 7"/>
                      <a:gd name="T6" fmla="*/ 19 w 19"/>
                      <a:gd name="T7" fmla="*/ 7 h 7"/>
                      <a:gd name="T8" fmla="*/ 19 w 19"/>
                      <a:gd name="T9" fmla="*/ 7 h 7"/>
                      <a:gd name="T10" fmla="*/ 13 w 19"/>
                      <a:gd name="T11" fmla="*/ 0 h 7"/>
                      <a:gd name="T12" fmla="*/ 13 w 19"/>
                      <a:gd name="T13" fmla="*/ 0 h 7"/>
                      <a:gd name="T14" fmla="*/ 0 w 19"/>
                      <a:gd name="T15" fmla="*/ 0 h 7"/>
                      <a:gd name="T16" fmla="*/ 0 w 19"/>
                      <a:gd name="T17" fmla="*/ 7 h 7"/>
                      <a:gd name="T18" fmla="*/ 13 w 19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7">
                        <a:moveTo>
                          <a:pt x="13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9" y="7"/>
                        </a:lnTo>
                        <a:lnTo>
                          <a:pt x="19" y="7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0" name="Freeform 478"/>
                  <p:cNvSpPr>
                    <a:spLocks/>
                  </p:cNvSpPr>
                  <p:nvPr/>
                </p:nvSpPr>
                <p:spPr bwMode="auto">
                  <a:xfrm>
                    <a:off x="2610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1" name="Freeform 479"/>
                  <p:cNvSpPr>
                    <a:spLocks/>
                  </p:cNvSpPr>
                  <p:nvPr/>
                </p:nvSpPr>
                <p:spPr bwMode="auto">
                  <a:xfrm>
                    <a:off x="2603" y="1784"/>
                    <a:ext cx="13" cy="19"/>
                  </a:xfrm>
                  <a:custGeom>
                    <a:avLst/>
                    <a:gdLst>
                      <a:gd name="T0" fmla="*/ 7 w 13"/>
                      <a:gd name="T1" fmla="*/ 0 h 19"/>
                      <a:gd name="T2" fmla="*/ 7 w 13"/>
                      <a:gd name="T3" fmla="*/ 6 h 19"/>
                      <a:gd name="T4" fmla="*/ 0 w 13"/>
                      <a:gd name="T5" fmla="*/ 6 h 19"/>
                      <a:gd name="T6" fmla="*/ 13 w 13"/>
                      <a:gd name="T7" fmla="*/ 19 h 19"/>
                      <a:gd name="T8" fmla="*/ 13 w 13"/>
                      <a:gd name="T9" fmla="*/ 13 h 19"/>
                      <a:gd name="T10" fmla="*/ 7 w 13"/>
                      <a:gd name="T1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7" y="0"/>
                        </a:moveTo>
                        <a:lnTo>
                          <a:pt x="7" y="6"/>
                        </a:lnTo>
                        <a:lnTo>
                          <a:pt x="0" y="6"/>
                        </a:lnTo>
                        <a:lnTo>
                          <a:pt x="13" y="19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2" name="Freeform 480"/>
                  <p:cNvSpPr>
                    <a:spLocks/>
                  </p:cNvSpPr>
                  <p:nvPr/>
                </p:nvSpPr>
                <p:spPr bwMode="auto">
                  <a:xfrm>
                    <a:off x="2610" y="1784"/>
                    <a:ext cx="12" cy="19"/>
                  </a:xfrm>
                  <a:custGeom>
                    <a:avLst/>
                    <a:gdLst>
                      <a:gd name="T0" fmla="*/ 12 w 12"/>
                      <a:gd name="T1" fmla="*/ 6 h 19"/>
                      <a:gd name="T2" fmla="*/ 6 w 12"/>
                      <a:gd name="T3" fmla="*/ 0 h 19"/>
                      <a:gd name="T4" fmla="*/ 0 w 12"/>
                      <a:gd name="T5" fmla="*/ 0 h 19"/>
                      <a:gd name="T6" fmla="*/ 0 w 12"/>
                      <a:gd name="T7" fmla="*/ 19 h 19"/>
                      <a:gd name="T8" fmla="*/ 6 w 12"/>
                      <a:gd name="T9" fmla="*/ 19 h 19"/>
                      <a:gd name="T10" fmla="*/ 12 w 12"/>
                      <a:gd name="T11" fmla="*/ 6 h 19"/>
                      <a:gd name="T12" fmla="*/ 6 w 12"/>
                      <a:gd name="T13" fmla="*/ 19 h 19"/>
                      <a:gd name="T14" fmla="*/ 12 w 12"/>
                      <a:gd name="T15" fmla="*/ 19 h 19"/>
                      <a:gd name="T16" fmla="*/ 12 w 12"/>
                      <a:gd name="T17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9">
                        <a:moveTo>
                          <a:pt x="12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6" y="19"/>
                        </a:lnTo>
                        <a:lnTo>
                          <a:pt x="12" y="6"/>
                        </a:lnTo>
                        <a:lnTo>
                          <a:pt x="6" y="19"/>
                        </a:lnTo>
                        <a:lnTo>
                          <a:pt x="12" y="19"/>
                        </a:lnTo>
                        <a:lnTo>
                          <a:pt x="12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3" name="Freeform 481"/>
                  <p:cNvSpPr>
                    <a:spLocks/>
                  </p:cNvSpPr>
                  <p:nvPr/>
                </p:nvSpPr>
                <p:spPr bwMode="auto">
                  <a:xfrm>
                    <a:off x="2610" y="1784"/>
                    <a:ext cx="12" cy="6"/>
                  </a:xfrm>
                  <a:custGeom>
                    <a:avLst/>
                    <a:gdLst>
                      <a:gd name="T0" fmla="*/ 6 w 12"/>
                      <a:gd name="T1" fmla="*/ 0 h 6"/>
                      <a:gd name="T2" fmla="*/ 0 w 12"/>
                      <a:gd name="T3" fmla="*/ 6 h 6"/>
                      <a:gd name="T4" fmla="*/ 0 w 12"/>
                      <a:gd name="T5" fmla="*/ 6 h 6"/>
                      <a:gd name="T6" fmla="*/ 12 w 12"/>
                      <a:gd name="T7" fmla="*/ 6 h 6"/>
                      <a:gd name="T8" fmla="*/ 12 w 12"/>
                      <a:gd name="T9" fmla="*/ 6 h 6"/>
                      <a:gd name="T10" fmla="*/ 6 w 12"/>
                      <a:gd name="T11" fmla="*/ 0 h 6"/>
                      <a:gd name="T12" fmla="*/ 6 w 12"/>
                      <a:gd name="T13" fmla="*/ 0 h 6"/>
                      <a:gd name="T14" fmla="*/ 0 w 12"/>
                      <a:gd name="T15" fmla="*/ 0 h 6"/>
                      <a:gd name="T16" fmla="*/ 0 w 12"/>
                      <a:gd name="T17" fmla="*/ 6 h 6"/>
                      <a:gd name="T18" fmla="*/ 6 w 12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2" y="6"/>
                        </a:lnTo>
                        <a:lnTo>
                          <a:pt x="12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4" name="Freeform 482"/>
                  <p:cNvSpPr>
                    <a:spLocks/>
                  </p:cNvSpPr>
                  <p:nvPr/>
                </p:nvSpPr>
                <p:spPr bwMode="auto">
                  <a:xfrm>
                    <a:off x="2616" y="1784"/>
                    <a:ext cx="19" cy="13"/>
                  </a:xfrm>
                  <a:custGeom>
                    <a:avLst/>
                    <a:gdLst>
                      <a:gd name="T0" fmla="*/ 19 w 19"/>
                      <a:gd name="T1" fmla="*/ 6 h 13"/>
                      <a:gd name="T2" fmla="*/ 6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6 w 19"/>
                      <a:gd name="T9" fmla="*/ 13 h 13"/>
                      <a:gd name="T10" fmla="*/ 19 w 19"/>
                      <a:gd name="T11" fmla="*/ 6 h 13"/>
                      <a:gd name="T12" fmla="*/ 19 w 19"/>
                      <a:gd name="T13" fmla="*/ 6 h 13"/>
                      <a:gd name="T14" fmla="*/ 19 w 19"/>
                      <a:gd name="T15" fmla="*/ 0 h 13"/>
                      <a:gd name="T16" fmla="*/ 6 w 19"/>
                      <a:gd name="T17" fmla="*/ 0 h 13"/>
                      <a:gd name="T18" fmla="*/ 19 w 19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19" y="0"/>
                        </a:lnTo>
                        <a:lnTo>
                          <a:pt x="6" y="0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5" name="Freeform 483"/>
                  <p:cNvSpPr>
                    <a:spLocks/>
                  </p:cNvSpPr>
                  <p:nvPr/>
                </p:nvSpPr>
                <p:spPr bwMode="auto">
                  <a:xfrm>
                    <a:off x="2616" y="1790"/>
                    <a:ext cx="19" cy="13"/>
                  </a:xfrm>
                  <a:custGeom>
                    <a:avLst/>
                    <a:gdLst>
                      <a:gd name="T0" fmla="*/ 6 w 19"/>
                      <a:gd name="T1" fmla="*/ 13 h 13"/>
                      <a:gd name="T2" fmla="*/ 19 w 19"/>
                      <a:gd name="T3" fmla="*/ 0 h 13"/>
                      <a:gd name="T4" fmla="*/ 19 w 19"/>
                      <a:gd name="T5" fmla="*/ 0 h 13"/>
                      <a:gd name="T6" fmla="*/ 0 w 19"/>
                      <a:gd name="T7" fmla="*/ 0 h 13"/>
                      <a:gd name="T8" fmla="*/ 0 w 19"/>
                      <a:gd name="T9" fmla="*/ 0 h 13"/>
                      <a:gd name="T10" fmla="*/ 6 w 19"/>
                      <a:gd name="T11" fmla="*/ 13 h 13"/>
                      <a:gd name="T12" fmla="*/ 0 w 19"/>
                      <a:gd name="T13" fmla="*/ 0 h 13"/>
                      <a:gd name="T14" fmla="*/ 0 w 19"/>
                      <a:gd name="T15" fmla="*/ 13 h 13"/>
                      <a:gd name="T16" fmla="*/ 6 w 19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6" y="13"/>
                        </a:move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13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6" name="Freeform 484"/>
                  <p:cNvSpPr>
                    <a:spLocks/>
                  </p:cNvSpPr>
                  <p:nvPr/>
                </p:nvSpPr>
                <p:spPr bwMode="auto">
                  <a:xfrm>
                    <a:off x="2622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7 w 13"/>
                      <a:gd name="T3" fmla="*/ 0 h 19"/>
                      <a:gd name="T4" fmla="*/ 0 w 13"/>
                      <a:gd name="T5" fmla="*/ 0 h 19"/>
                      <a:gd name="T6" fmla="*/ 0 w 13"/>
                      <a:gd name="T7" fmla="*/ 19 h 19"/>
                      <a:gd name="T8" fmla="*/ 7 w 13"/>
                      <a:gd name="T9" fmla="*/ 19 h 19"/>
                      <a:gd name="T10" fmla="*/ 13 w 13"/>
                      <a:gd name="T11" fmla="*/ 6 h 19"/>
                      <a:gd name="T12" fmla="*/ 13 w 13"/>
                      <a:gd name="T13" fmla="*/ 6 h 19"/>
                      <a:gd name="T14" fmla="*/ 13 w 13"/>
                      <a:gd name="T15" fmla="*/ 0 h 19"/>
                      <a:gd name="T16" fmla="*/ 7 w 13"/>
                      <a:gd name="T17" fmla="*/ 0 h 19"/>
                      <a:gd name="T18" fmla="*/ 13 w 13"/>
                      <a:gd name="T19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7" y="19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7" name="Freeform 485"/>
                  <p:cNvSpPr>
                    <a:spLocks/>
                  </p:cNvSpPr>
                  <p:nvPr/>
                </p:nvSpPr>
                <p:spPr bwMode="auto">
                  <a:xfrm>
                    <a:off x="2622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7 h 13"/>
                      <a:gd name="T8" fmla="*/ 0 w 13"/>
                      <a:gd name="T9" fmla="*/ 7 h 13"/>
                      <a:gd name="T10" fmla="*/ 7 w 13"/>
                      <a:gd name="T11" fmla="*/ 13 h 13"/>
                      <a:gd name="T12" fmla="*/ 0 w 13"/>
                      <a:gd name="T13" fmla="*/ 7 h 13"/>
                      <a:gd name="T14" fmla="*/ 7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8" name="Freeform 486"/>
                  <p:cNvSpPr>
                    <a:spLocks/>
                  </p:cNvSpPr>
                  <p:nvPr/>
                </p:nvSpPr>
                <p:spPr bwMode="auto">
                  <a:xfrm>
                    <a:off x="2629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6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9" name="Freeform 487"/>
                  <p:cNvSpPr>
                    <a:spLocks/>
                  </p:cNvSpPr>
                  <p:nvPr/>
                </p:nvSpPr>
                <p:spPr bwMode="auto">
                  <a:xfrm>
                    <a:off x="2629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6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0" name="Freeform 488"/>
                  <p:cNvSpPr>
                    <a:spLocks/>
                  </p:cNvSpPr>
                  <p:nvPr/>
                </p:nvSpPr>
                <p:spPr bwMode="auto">
                  <a:xfrm>
                    <a:off x="2635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7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7 h 13"/>
                      <a:gd name="T12" fmla="*/ 7 w 7"/>
                      <a:gd name="T13" fmla="*/ 7 h 13"/>
                      <a:gd name="T14" fmla="*/ 7 w 7"/>
                      <a:gd name="T15" fmla="*/ 0 h 13"/>
                      <a:gd name="T16" fmla="*/ 0 w 7"/>
                      <a:gd name="T17" fmla="*/ 0 h 13"/>
                      <a:gd name="T18" fmla="*/ 7 w 7"/>
                      <a:gd name="T19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3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7"/>
                        </a:lnTo>
                        <a:lnTo>
                          <a:pt x="7" y="7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1" name="Freeform 489"/>
                  <p:cNvSpPr>
                    <a:spLocks/>
                  </p:cNvSpPr>
                  <p:nvPr/>
                </p:nvSpPr>
                <p:spPr bwMode="auto">
                  <a:xfrm>
                    <a:off x="2629" y="1797"/>
                    <a:ext cx="13" cy="6"/>
                  </a:xfrm>
                  <a:custGeom>
                    <a:avLst/>
                    <a:gdLst>
                      <a:gd name="T0" fmla="*/ 6 w 13"/>
                      <a:gd name="T1" fmla="*/ 6 h 6"/>
                      <a:gd name="T2" fmla="*/ 13 w 13"/>
                      <a:gd name="T3" fmla="*/ 0 h 6"/>
                      <a:gd name="T4" fmla="*/ 13 w 13"/>
                      <a:gd name="T5" fmla="*/ 0 h 6"/>
                      <a:gd name="T6" fmla="*/ 0 w 13"/>
                      <a:gd name="T7" fmla="*/ 0 h 6"/>
                      <a:gd name="T8" fmla="*/ 0 w 13"/>
                      <a:gd name="T9" fmla="*/ 0 h 6"/>
                      <a:gd name="T10" fmla="*/ 6 w 13"/>
                      <a:gd name="T11" fmla="*/ 6 h 6"/>
                      <a:gd name="T12" fmla="*/ 0 w 13"/>
                      <a:gd name="T13" fmla="*/ 0 h 6"/>
                      <a:gd name="T14" fmla="*/ 0 w 13"/>
                      <a:gd name="T15" fmla="*/ 6 h 6"/>
                      <a:gd name="T16" fmla="*/ 6 w 13"/>
                      <a:gd name="T1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6">
                        <a:moveTo>
                          <a:pt x="6" y="6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2" name="Freeform 490"/>
                  <p:cNvSpPr>
                    <a:spLocks/>
                  </p:cNvSpPr>
                  <p:nvPr/>
                </p:nvSpPr>
                <p:spPr bwMode="auto">
                  <a:xfrm>
                    <a:off x="2635" y="1790"/>
                    <a:ext cx="20" cy="13"/>
                  </a:xfrm>
                  <a:custGeom>
                    <a:avLst/>
                    <a:gdLst>
                      <a:gd name="T0" fmla="*/ 20 w 20"/>
                      <a:gd name="T1" fmla="*/ 7 h 13"/>
                      <a:gd name="T2" fmla="*/ 13 w 20"/>
                      <a:gd name="T3" fmla="*/ 0 h 13"/>
                      <a:gd name="T4" fmla="*/ 0 w 20"/>
                      <a:gd name="T5" fmla="*/ 0 h 13"/>
                      <a:gd name="T6" fmla="*/ 0 w 20"/>
                      <a:gd name="T7" fmla="*/ 13 h 13"/>
                      <a:gd name="T8" fmla="*/ 13 w 20"/>
                      <a:gd name="T9" fmla="*/ 13 h 13"/>
                      <a:gd name="T10" fmla="*/ 20 w 20"/>
                      <a:gd name="T11" fmla="*/ 7 h 13"/>
                      <a:gd name="T12" fmla="*/ 13 w 20"/>
                      <a:gd name="T13" fmla="*/ 13 h 13"/>
                      <a:gd name="T14" fmla="*/ 20 w 20"/>
                      <a:gd name="T15" fmla="*/ 13 h 13"/>
                      <a:gd name="T16" fmla="*/ 20 w 20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3">
                        <a:moveTo>
                          <a:pt x="20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0" y="7"/>
                        </a:lnTo>
                        <a:lnTo>
                          <a:pt x="13" y="13"/>
                        </a:lnTo>
                        <a:lnTo>
                          <a:pt x="20" y="13"/>
                        </a:lnTo>
                        <a:lnTo>
                          <a:pt x="20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3" name="Freeform 491"/>
                  <p:cNvSpPr>
                    <a:spLocks/>
                  </p:cNvSpPr>
                  <p:nvPr/>
                </p:nvSpPr>
                <p:spPr bwMode="auto">
                  <a:xfrm>
                    <a:off x="2642" y="1790"/>
                    <a:ext cx="13" cy="7"/>
                  </a:xfrm>
                  <a:custGeom>
                    <a:avLst/>
                    <a:gdLst>
                      <a:gd name="T0" fmla="*/ 6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13 w 13"/>
                      <a:gd name="T7" fmla="*/ 7 h 7"/>
                      <a:gd name="T8" fmla="*/ 13 w 13"/>
                      <a:gd name="T9" fmla="*/ 7 h 7"/>
                      <a:gd name="T10" fmla="*/ 6 w 13"/>
                      <a:gd name="T11" fmla="*/ 0 h 7"/>
                      <a:gd name="T12" fmla="*/ 6 w 13"/>
                      <a:gd name="T13" fmla="*/ 0 h 7"/>
                      <a:gd name="T14" fmla="*/ 0 w 13"/>
                      <a:gd name="T15" fmla="*/ 0 h 7"/>
                      <a:gd name="T16" fmla="*/ 0 w 13"/>
                      <a:gd name="T17" fmla="*/ 7 h 7"/>
                      <a:gd name="T18" fmla="*/ 6 w 13"/>
                      <a:gd name="T1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7">
                        <a:moveTo>
                          <a:pt x="6" y="0"/>
                        </a:move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13" y="7"/>
                        </a:lnTo>
                        <a:lnTo>
                          <a:pt x="13" y="7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4" name="Freeform 492"/>
                  <p:cNvSpPr>
                    <a:spLocks/>
                  </p:cNvSpPr>
                  <p:nvPr/>
                </p:nvSpPr>
                <p:spPr bwMode="auto">
                  <a:xfrm>
                    <a:off x="2648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5" name="Freeform 493"/>
                  <p:cNvSpPr>
                    <a:spLocks/>
                  </p:cNvSpPr>
                  <p:nvPr/>
                </p:nvSpPr>
                <p:spPr bwMode="auto">
                  <a:xfrm>
                    <a:off x="2648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7 w 7"/>
                      <a:gd name="T7" fmla="*/ 13 h 13"/>
                      <a:gd name="T8" fmla="*/ 7 w 7"/>
                      <a:gd name="T9" fmla="*/ 13 h 13"/>
                      <a:gd name="T10" fmla="*/ 7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6" name="Freeform 494"/>
                  <p:cNvSpPr>
                    <a:spLocks/>
                  </p:cNvSpPr>
                  <p:nvPr/>
                </p:nvSpPr>
                <p:spPr bwMode="auto">
                  <a:xfrm>
                    <a:off x="2655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7" name="Freeform 495"/>
                  <p:cNvSpPr>
                    <a:spLocks/>
                  </p:cNvSpPr>
                  <p:nvPr/>
                </p:nvSpPr>
                <p:spPr bwMode="auto">
                  <a:xfrm>
                    <a:off x="2648" y="1784"/>
                    <a:ext cx="13" cy="19"/>
                  </a:xfrm>
                  <a:custGeom>
                    <a:avLst/>
                    <a:gdLst>
                      <a:gd name="T0" fmla="*/ 7 w 13"/>
                      <a:gd name="T1" fmla="*/ 0 h 19"/>
                      <a:gd name="T2" fmla="*/ 0 w 13"/>
                      <a:gd name="T3" fmla="*/ 6 h 19"/>
                      <a:gd name="T4" fmla="*/ 0 w 13"/>
                      <a:gd name="T5" fmla="*/ 6 h 19"/>
                      <a:gd name="T6" fmla="*/ 13 w 13"/>
                      <a:gd name="T7" fmla="*/ 19 h 19"/>
                      <a:gd name="T8" fmla="*/ 13 w 13"/>
                      <a:gd name="T9" fmla="*/ 13 h 19"/>
                      <a:gd name="T10" fmla="*/ 7 w 13"/>
                      <a:gd name="T1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19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8" name="Freeform 496"/>
                  <p:cNvSpPr>
                    <a:spLocks/>
                  </p:cNvSpPr>
                  <p:nvPr/>
                </p:nvSpPr>
                <p:spPr bwMode="auto">
                  <a:xfrm>
                    <a:off x="2655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6 w 13"/>
                      <a:gd name="T3" fmla="*/ 0 h 19"/>
                      <a:gd name="T4" fmla="*/ 0 w 13"/>
                      <a:gd name="T5" fmla="*/ 0 h 19"/>
                      <a:gd name="T6" fmla="*/ 0 w 13"/>
                      <a:gd name="T7" fmla="*/ 19 h 19"/>
                      <a:gd name="T8" fmla="*/ 6 w 13"/>
                      <a:gd name="T9" fmla="*/ 19 h 19"/>
                      <a:gd name="T10" fmla="*/ 13 w 13"/>
                      <a:gd name="T11" fmla="*/ 6 h 19"/>
                      <a:gd name="T12" fmla="*/ 6 w 13"/>
                      <a:gd name="T13" fmla="*/ 19 h 19"/>
                      <a:gd name="T14" fmla="*/ 13 w 13"/>
                      <a:gd name="T15" fmla="*/ 19 h 19"/>
                      <a:gd name="T16" fmla="*/ 13 w 13"/>
                      <a:gd name="T17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6" y="19"/>
                        </a:lnTo>
                        <a:lnTo>
                          <a:pt x="13" y="6"/>
                        </a:lnTo>
                        <a:lnTo>
                          <a:pt x="6" y="19"/>
                        </a:lnTo>
                        <a:lnTo>
                          <a:pt x="13" y="19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9" name="Freeform 497"/>
                  <p:cNvSpPr>
                    <a:spLocks/>
                  </p:cNvSpPr>
                  <p:nvPr/>
                </p:nvSpPr>
                <p:spPr bwMode="auto">
                  <a:xfrm>
                    <a:off x="2655" y="1784"/>
                    <a:ext cx="13" cy="6"/>
                  </a:xfrm>
                  <a:custGeom>
                    <a:avLst/>
                    <a:gdLst>
                      <a:gd name="T0" fmla="*/ 6 w 13"/>
                      <a:gd name="T1" fmla="*/ 0 h 6"/>
                      <a:gd name="T2" fmla="*/ 0 w 13"/>
                      <a:gd name="T3" fmla="*/ 6 h 6"/>
                      <a:gd name="T4" fmla="*/ 0 w 13"/>
                      <a:gd name="T5" fmla="*/ 6 h 6"/>
                      <a:gd name="T6" fmla="*/ 13 w 13"/>
                      <a:gd name="T7" fmla="*/ 6 h 6"/>
                      <a:gd name="T8" fmla="*/ 13 w 13"/>
                      <a:gd name="T9" fmla="*/ 6 h 6"/>
                      <a:gd name="T10" fmla="*/ 6 w 13"/>
                      <a:gd name="T11" fmla="*/ 0 h 6"/>
                      <a:gd name="T12" fmla="*/ 6 w 13"/>
                      <a:gd name="T13" fmla="*/ 0 h 6"/>
                      <a:gd name="T14" fmla="*/ 0 w 13"/>
                      <a:gd name="T15" fmla="*/ 0 h 6"/>
                      <a:gd name="T16" fmla="*/ 0 w 13"/>
                      <a:gd name="T17" fmla="*/ 6 h 6"/>
                      <a:gd name="T18" fmla="*/ 6 w 13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0" name="Freeform 498"/>
                  <p:cNvSpPr>
                    <a:spLocks/>
                  </p:cNvSpPr>
                  <p:nvPr/>
                </p:nvSpPr>
                <p:spPr bwMode="auto">
                  <a:xfrm>
                    <a:off x="2661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1" name="Freeform 499"/>
                  <p:cNvSpPr>
                    <a:spLocks/>
                  </p:cNvSpPr>
                  <p:nvPr/>
                </p:nvSpPr>
                <p:spPr bwMode="auto">
                  <a:xfrm>
                    <a:off x="2661" y="1784"/>
                    <a:ext cx="13" cy="19"/>
                  </a:xfrm>
                  <a:custGeom>
                    <a:avLst/>
                    <a:gdLst>
                      <a:gd name="T0" fmla="*/ 7 w 13"/>
                      <a:gd name="T1" fmla="*/ 19 h 19"/>
                      <a:gd name="T2" fmla="*/ 13 w 13"/>
                      <a:gd name="T3" fmla="*/ 6 h 19"/>
                      <a:gd name="T4" fmla="*/ 13 w 13"/>
                      <a:gd name="T5" fmla="*/ 0 h 19"/>
                      <a:gd name="T6" fmla="*/ 0 w 13"/>
                      <a:gd name="T7" fmla="*/ 13 h 19"/>
                      <a:gd name="T8" fmla="*/ 7 w 13"/>
                      <a:gd name="T9" fmla="*/ 13 h 19"/>
                      <a:gd name="T10" fmla="*/ 7 w 13"/>
                      <a:gd name="T11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7" y="19"/>
                        </a:move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19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2" name="Freeform 500"/>
                  <p:cNvSpPr>
                    <a:spLocks/>
                  </p:cNvSpPr>
                  <p:nvPr/>
                </p:nvSpPr>
                <p:spPr bwMode="auto">
                  <a:xfrm>
                    <a:off x="2668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0 h 19"/>
                      <a:gd name="T2" fmla="*/ 6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6 w 6"/>
                      <a:gd name="T9" fmla="*/ 19 h 19"/>
                      <a:gd name="T10" fmla="*/ 6 w 6"/>
                      <a:gd name="T1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9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6" y="19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3" name="Freeform 501"/>
                  <p:cNvSpPr>
                    <a:spLocks/>
                  </p:cNvSpPr>
                  <p:nvPr/>
                </p:nvSpPr>
                <p:spPr bwMode="auto">
                  <a:xfrm>
                    <a:off x="2668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13 w 13"/>
                      <a:gd name="T3" fmla="*/ 6 h 19"/>
                      <a:gd name="T4" fmla="*/ 6 w 13"/>
                      <a:gd name="T5" fmla="*/ 0 h 19"/>
                      <a:gd name="T6" fmla="*/ 0 w 13"/>
                      <a:gd name="T7" fmla="*/ 13 h 19"/>
                      <a:gd name="T8" fmla="*/ 6 w 13"/>
                      <a:gd name="T9" fmla="*/ 19 h 19"/>
                      <a:gd name="T10" fmla="*/ 13 w 13"/>
                      <a:gd name="T11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9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4" name="Freeform 502"/>
                  <p:cNvSpPr>
                    <a:spLocks/>
                  </p:cNvSpPr>
                  <p:nvPr/>
                </p:nvSpPr>
                <p:spPr bwMode="auto">
                  <a:xfrm>
                    <a:off x="2674" y="1790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7 w 7"/>
                      <a:gd name="T3" fmla="*/ 0 h 13"/>
                      <a:gd name="T4" fmla="*/ 7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5" name="Freeform 503"/>
                  <p:cNvSpPr>
                    <a:spLocks/>
                  </p:cNvSpPr>
                  <p:nvPr/>
                </p:nvSpPr>
                <p:spPr bwMode="auto">
                  <a:xfrm>
                    <a:off x="2681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6" name="Freeform 504"/>
                  <p:cNvSpPr>
                    <a:spLocks/>
                  </p:cNvSpPr>
                  <p:nvPr/>
                </p:nvSpPr>
                <p:spPr bwMode="auto">
                  <a:xfrm>
                    <a:off x="2674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7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7" name="Freeform 505"/>
                  <p:cNvSpPr>
                    <a:spLocks/>
                  </p:cNvSpPr>
                  <p:nvPr/>
                </p:nvSpPr>
                <p:spPr bwMode="auto">
                  <a:xfrm>
                    <a:off x="2681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13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13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8" name="Freeform 506"/>
                  <p:cNvSpPr>
                    <a:spLocks/>
                  </p:cNvSpPr>
                  <p:nvPr/>
                </p:nvSpPr>
                <p:spPr bwMode="auto">
                  <a:xfrm>
                    <a:off x="2687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49" name="Freeform 507"/>
                  <p:cNvSpPr>
                    <a:spLocks/>
                  </p:cNvSpPr>
                  <p:nvPr/>
                </p:nvSpPr>
                <p:spPr bwMode="auto">
                  <a:xfrm>
                    <a:off x="2694" y="1790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0" name="Freeform 508"/>
                  <p:cNvSpPr>
                    <a:spLocks/>
                  </p:cNvSpPr>
                  <p:nvPr/>
                </p:nvSpPr>
                <p:spPr bwMode="auto">
                  <a:xfrm>
                    <a:off x="2687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1" name="Freeform 509"/>
                  <p:cNvSpPr>
                    <a:spLocks/>
                  </p:cNvSpPr>
                  <p:nvPr/>
                </p:nvSpPr>
                <p:spPr bwMode="auto">
                  <a:xfrm>
                    <a:off x="2694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2" name="Freeform 510"/>
                  <p:cNvSpPr>
                    <a:spLocks/>
                  </p:cNvSpPr>
                  <p:nvPr/>
                </p:nvSpPr>
                <p:spPr bwMode="auto">
                  <a:xfrm>
                    <a:off x="2694" y="1784"/>
                    <a:ext cx="13" cy="19"/>
                  </a:xfrm>
                  <a:custGeom>
                    <a:avLst/>
                    <a:gdLst>
                      <a:gd name="T0" fmla="*/ 6 w 13"/>
                      <a:gd name="T1" fmla="*/ 0 h 19"/>
                      <a:gd name="T2" fmla="*/ 0 w 13"/>
                      <a:gd name="T3" fmla="*/ 6 h 19"/>
                      <a:gd name="T4" fmla="*/ 0 w 13"/>
                      <a:gd name="T5" fmla="*/ 6 h 19"/>
                      <a:gd name="T6" fmla="*/ 13 w 13"/>
                      <a:gd name="T7" fmla="*/ 19 h 19"/>
                      <a:gd name="T8" fmla="*/ 13 w 13"/>
                      <a:gd name="T9" fmla="*/ 13 h 19"/>
                      <a:gd name="T10" fmla="*/ 6 w 13"/>
                      <a:gd name="T1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19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3" name="Freeform 511"/>
                  <p:cNvSpPr>
                    <a:spLocks/>
                  </p:cNvSpPr>
                  <p:nvPr/>
                </p:nvSpPr>
                <p:spPr bwMode="auto">
                  <a:xfrm>
                    <a:off x="2700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13 h 19"/>
                      <a:gd name="T2" fmla="*/ 0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0 w 7"/>
                      <a:gd name="T9" fmla="*/ 19 h 19"/>
                      <a:gd name="T10" fmla="*/ 7 w 7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4" name="Freeform 512"/>
                  <p:cNvSpPr>
                    <a:spLocks/>
                  </p:cNvSpPr>
                  <p:nvPr/>
                </p:nvSpPr>
                <p:spPr bwMode="auto">
                  <a:xfrm>
                    <a:off x="2700" y="1784"/>
                    <a:ext cx="7" cy="13"/>
                  </a:xfrm>
                  <a:custGeom>
                    <a:avLst/>
                    <a:gdLst>
                      <a:gd name="T0" fmla="*/ 0 w 7"/>
                      <a:gd name="T1" fmla="*/ 0 h 13"/>
                      <a:gd name="T2" fmla="*/ 0 w 7"/>
                      <a:gd name="T3" fmla="*/ 6 h 13"/>
                      <a:gd name="T4" fmla="*/ 7 w 7"/>
                      <a:gd name="T5" fmla="*/ 13 h 13"/>
                      <a:gd name="T6" fmla="*/ 7 w 7"/>
                      <a:gd name="T7" fmla="*/ 13 h 13"/>
                      <a:gd name="T8" fmla="*/ 0 w 7"/>
                      <a:gd name="T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13">
                        <a:moveTo>
                          <a:pt x="0" y="0"/>
                        </a:moveTo>
                        <a:lnTo>
                          <a:pt x="0" y="6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5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2707" y="1784"/>
                    <a:ext cx="0" cy="13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6" name="Freeform 514"/>
                  <p:cNvSpPr>
                    <a:spLocks/>
                  </p:cNvSpPr>
                  <p:nvPr/>
                </p:nvSpPr>
                <p:spPr bwMode="auto">
                  <a:xfrm>
                    <a:off x="2422" y="179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7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7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7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7" name="Freeform 515"/>
                  <p:cNvSpPr>
                    <a:spLocks/>
                  </p:cNvSpPr>
                  <p:nvPr/>
                </p:nvSpPr>
                <p:spPr bwMode="auto">
                  <a:xfrm>
                    <a:off x="2422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6 h 13"/>
                      <a:gd name="T4" fmla="*/ 0 w 13"/>
                      <a:gd name="T5" fmla="*/ 13 h 13"/>
                      <a:gd name="T6" fmla="*/ 13 w 13"/>
                      <a:gd name="T7" fmla="*/ 13 h 13"/>
                      <a:gd name="T8" fmla="*/ 13 w 13"/>
                      <a:gd name="T9" fmla="*/ 6 h 13"/>
                      <a:gd name="T10" fmla="*/ 6 w 13"/>
                      <a:gd name="T11" fmla="*/ 0 h 13"/>
                      <a:gd name="T12" fmla="*/ 6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6 h 13"/>
                      <a:gd name="T18" fmla="*/ 6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8" name="Freeform 516"/>
                  <p:cNvSpPr>
                    <a:spLocks/>
                  </p:cNvSpPr>
                  <p:nvPr/>
                </p:nvSpPr>
                <p:spPr bwMode="auto">
                  <a:xfrm>
                    <a:off x="2428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13 h 19"/>
                      <a:gd name="T2" fmla="*/ 0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0 w 7"/>
                      <a:gd name="T9" fmla="*/ 19 h 19"/>
                      <a:gd name="T10" fmla="*/ 7 w 7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59" name="Freeform 517"/>
                  <p:cNvSpPr>
                    <a:spLocks/>
                  </p:cNvSpPr>
                  <p:nvPr/>
                </p:nvSpPr>
                <p:spPr bwMode="auto">
                  <a:xfrm>
                    <a:off x="2428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6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0" name="Freeform 518"/>
                  <p:cNvSpPr>
                    <a:spLocks/>
                  </p:cNvSpPr>
                  <p:nvPr/>
                </p:nvSpPr>
                <p:spPr bwMode="auto">
                  <a:xfrm>
                    <a:off x="2435" y="1784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  <a:gd name="T12" fmla="*/ 0 w 6"/>
                      <a:gd name="T13" fmla="*/ 13 h 13"/>
                      <a:gd name="T14" fmla="*/ 6 w 6"/>
                      <a:gd name="T15" fmla="*/ 13 h 13"/>
                      <a:gd name="T16" fmla="*/ 6 w 6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1" name="Freeform 519"/>
                  <p:cNvSpPr>
                    <a:spLocks/>
                  </p:cNvSpPr>
                  <p:nvPr/>
                </p:nvSpPr>
                <p:spPr bwMode="auto">
                  <a:xfrm>
                    <a:off x="2428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6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7 w 13"/>
                      <a:gd name="T15" fmla="*/ 0 h 13"/>
                      <a:gd name="T16" fmla="*/ 0 w 13"/>
                      <a:gd name="T17" fmla="*/ 0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2" name="Freeform 520"/>
                  <p:cNvSpPr>
                    <a:spLocks/>
                  </p:cNvSpPr>
                  <p:nvPr/>
                </p:nvSpPr>
                <p:spPr bwMode="auto">
                  <a:xfrm>
                    <a:off x="2435" y="1784"/>
                    <a:ext cx="19" cy="13"/>
                  </a:xfrm>
                  <a:custGeom>
                    <a:avLst/>
                    <a:gdLst>
                      <a:gd name="T0" fmla="*/ 19 w 19"/>
                      <a:gd name="T1" fmla="*/ 0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0 h 13"/>
                      <a:gd name="T12" fmla="*/ 19 w 19"/>
                      <a:gd name="T13" fmla="*/ 0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0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3" name="Freeform 521"/>
                  <p:cNvSpPr>
                    <a:spLocks/>
                  </p:cNvSpPr>
                  <p:nvPr/>
                </p:nvSpPr>
                <p:spPr bwMode="auto">
                  <a:xfrm>
                    <a:off x="2441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13 h 13"/>
                      <a:gd name="T2" fmla="*/ 13 w 13"/>
                      <a:gd name="T3" fmla="*/ 6 h 13"/>
                      <a:gd name="T4" fmla="*/ 13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13 h 13"/>
                      <a:gd name="T12" fmla="*/ 7 w 13"/>
                      <a:gd name="T13" fmla="*/ 13 h 13"/>
                      <a:gd name="T14" fmla="*/ 7 w 13"/>
                      <a:gd name="T15" fmla="*/ 13 h 13"/>
                      <a:gd name="T16" fmla="*/ 13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13"/>
                        </a:move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13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4" name="Freeform 522"/>
                  <p:cNvSpPr>
                    <a:spLocks/>
                  </p:cNvSpPr>
                  <p:nvPr/>
                </p:nvSpPr>
                <p:spPr bwMode="auto">
                  <a:xfrm>
                    <a:off x="2454" y="1784"/>
                    <a:ext cx="1" cy="13"/>
                  </a:xfrm>
                  <a:custGeom>
                    <a:avLst/>
                    <a:gdLst>
                      <a:gd name="T0" fmla="*/ 0 h 13"/>
                      <a:gd name="T1" fmla="*/ 0 h 13"/>
                      <a:gd name="T2" fmla="*/ 0 h 13"/>
                      <a:gd name="T3" fmla="*/ 13 h 13"/>
                      <a:gd name="T4" fmla="*/ 13 h 13"/>
                      <a:gd name="T5" fmla="*/ 0 h 1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1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5" name="Freeform 523"/>
                  <p:cNvSpPr>
                    <a:spLocks/>
                  </p:cNvSpPr>
                  <p:nvPr/>
                </p:nvSpPr>
                <p:spPr bwMode="auto">
                  <a:xfrm>
                    <a:off x="2448" y="1784"/>
                    <a:ext cx="13" cy="19"/>
                  </a:xfrm>
                  <a:custGeom>
                    <a:avLst/>
                    <a:gdLst>
                      <a:gd name="T0" fmla="*/ 6 w 13"/>
                      <a:gd name="T1" fmla="*/ 19 h 19"/>
                      <a:gd name="T2" fmla="*/ 13 w 13"/>
                      <a:gd name="T3" fmla="*/ 0 h 19"/>
                      <a:gd name="T4" fmla="*/ 6 w 13"/>
                      <a:gd name="T5" fmla="*/ 0 h 19"/>
                      <a:gd name="T6" fmla="*/ 0 w 13"/>
                      <a:gd name="T7" fmla="*/ 13 h 19"/>
                      <a:gd name="T8" fmla="*/ 6 w 13"/>
                      <a:gd name="T9" fmla="*/ 13 h 19"/>
                      <a:gd name="T10" fmla="*/ 6 w 13"/>
                      <a:gd name="T11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6" y="19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9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6" name="Freeform 524"/>
                  <p:cNvSpPr>
                    <a:spLocks/>
                  </p:cNvSpPr>
                  <p:nvPr/>
                </p:nvSpPr>
                <p:spPr bwMode="auto">
                  <a:xfrm>
                    <a:off x="2454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7 w 13"/>
                      <a:gd name="T3" fmla="*/ 0 h 19"/>
                      <a:gd name="T4" fmla="*/ 0 w 13"/>
                      <a:gd name="T5" fmla="*/ 0 h 19"/>
                      <a:gd name="T6" fmla="*/ 0 w 13"/>
                      <a:gd name="T7" fmla="*/ 19 h 19"/>
                      <a:gd name="T8" fmla="*/ 7 w 13"/>
                      <a:gd name="T9" fmla="*/ 19 h 19"/>
                      <a:gd name="T10" fmla="*/ 13 w 13"/>
                      <a:gd name="T11" fmla="*/ 6 h 19"/>
                      <a:gd name="T12" fmla="*/ 13 w 13"/>
                      <a:gd name="T13" fmla="*/ 6 h 19"/>
                      <a:gd name="T14" fmla="*/ 13 w 13"/>
                      <a:gd name="T15" fmla="*/ 0 h 19"/>
                      <a:gd name="T16" fmla="*/ 7 w 13"/>
                      <a:gd name="T17" fmla="*/ 0 h 19"/>
                      <a:gd name="T18" fmla="*/ 13 w 13"/>
                      <a:gd name="T19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7" y="19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7" name="Freeform 525"/>
                  <p:cNvSpPr>
                    <a:spLocks/>
                  </p:cNvSpPr>
                  <p:nvPr/>
                </p:nvSpPr>
                <p:spPr bwMode="auto">
                  <a:xfrm>
                    <a:off x="2454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7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7 h 13"/>
                      <a:gd name="T10" fmla="*/ 7 w 13"/>
                      <a:gd name="T11" fmla="*/ 13 h 13"/>
                      <a:gd name="T12" fmla="*/ 0 w 13"/>
                      <a:gd name="T13" fmla="*/ 7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8" name="Freeform 526"/>
                  <p:cNvSpPr>
                    <a:spLocks/>
                  </p:cNvSpPr>
                  <p:nvPr/>
                </p:nvSpPr>
                <p:spPr bwMode="auto">
                  <a:xfrm>
                    <a:off x="2461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7 h 13"/>
                      <a:gd name="T12" fmla="*/ 13 w 19"/>
                      <a:gd name="T13" fmla="*/ 13 h 13"/>
                      <a:gd name="T14" fmla="*/ 19 w 19"/>
                      <a:gd name="T15" fmla="*/ 13 h 13"/>
                      <a:gd name="T16" fmla="*/ 19 w 19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7"/>
                        </a:lnTo>
                        <a:lnTo>
                          <a:pt x="13" y="13"/>
                        </a:lnTo>
                        <a:lnTo>
                          <a:pt x="19" y="13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69" name="Freeform 527"/>
                  <p:cNvSpPr>
                    <a:spLocks/>
                  </p:cNvSpPr>
                  <p:nvPr/>
                </p:nvSpPr>
                <p:spPr bwMode="auto">
                  <a:xfrm>
                    <a:off x="2467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6 h 13"/>
                      <a:gd name="T4" fmla="*/ 0 w 13"/>
                      <a:gd name="T5" fmla="*/ 13 h 13"/>
                      <a:gd name="T6" fmla="*/ 13 w 13"/>
                      <a:gd name="T7" fmla="*/ 13 h 13"/>
                      <a:gd name="T8" fmla="*/ 13 w 13"/>
                      <a:gd name="T9" fmla="*/ 6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6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0" name="Freeform 528"/>
                  <p:cNvSpPr>
                    <a:spLocks/>
                  </p:cNvSpPr>
                  <p:nvPr/>
                </p:nvSpPr>
                <p:spPr bwMode="auto">
                  <a:xfrm>
                    <a:off x="2474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13 h 19"/>
                      <a:gd name="T2" fmla="*/ 0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0 w 6"/>
                      <a:gd name="T9" fmla="*/ 19 h 19"/>
                      <a:gd name="T10" fmla="*/ 6 w 6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9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1" name="Freeform 529"/>
                  <p:cNvSpPr>
                    <a:spLocks/>
                  </p:cNvSpPr>
                  <p:nvPr/>
                </p:nvSpPr>
                <p:spPr bwMode="auto">
                  <a:xfrm>
                    <a:off x="2474" y="1784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6 h 13"/>
                      <a:gd name="T6" fmla="*/ 6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2" name="Freeform 530"/>
                  <p:cNvSpPr>
                    <a:spLocks/>
                  </p:cNvSpPr>
                  <p:nvPr/>
                </p:nvSpPr>
                <p:spPr bwMode="auto">
                  <a:xfrm>
                    <a:off x="2480" y="1784"/>
                    <a:ext cx="7" cy="13"/>
                  </a:xfrm>
                  <a:custGeom>
                    <a:avLst/>
                    <a:gdLst>
                      <a:gd name="T0" fmla="*/ 7 w 7"/>
                      <a:gd name="T1" fmla="*/ 13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3" name="Freeform 531"/>
                  <p:cNvSpPr>
                    <a:spLocks/>
                  </p:cNvSpPr>
                  <p:nvPr/>
                </p:nvSpPr>
                <p:spPr bwMode="auto">
                  <a:xfrm>
                    <a:off x="2474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4" name="Freeform 532"/>
                  <p:cNvSpPr>
                    <a:spLocks/>
                  </p:cNvSpPr>
                  <p:nvPr/>
                </p:nvSpPr>
                <p:spPr bwMode="auto">
                  <a:xfrm>
                    <a:off x="2480" y="1784"/>
                    <a:ext cx="19" cy="13"/>
                  </a:xfrm>
                  <a:custGeom>
                    <a:avLst/>
                    <a:gdLst>
                      <a:gd name="T0" fmla="*/ 19 w 19"/>
                      <a:gd name="T1" fmla="*/ 0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0 h 13"/>
                      <a:gd name="T12" fmla="*/ 19 w 19"/>
                      <a:gd name="T13" fmla="*/ 0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0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5" name="Freeform 533"/>
                  <p:cNvSpPr>
                    <a:spLocks/>
                  </p:cNvSpPr>
                  <p:nvPr/>
                </p:nvSpPr>
                <p:spPr bwMode="auto">
                  <a:xfrm>
                    <a:off x="2487" y="1784"/>
                    <a:ext cx="12" cy="13"/>
                  </a:xfrm>
                  <a:custGeom>
                    <a:avLst/>
                    <a:gdLst>
                      <a:gd name="T0" fmla="*/ 6 w 12"/>
                      <a:gd name="T1" fmla="*/ 13 h 13"/>
                      <a:gd name="T2" fmla="*/ 12 w 12"/>
                      <a:gd name="T3" fmla="*/ 6 h 13"/>
                      <a:gd name="T4" fmla="*/ 12 w 12"/>
                      <a:gd name="T5" fmla="*/ 0 h 13"/>
                      <a:gd name="T6" fmla="*/ 0 w 12"/>
                      <a:gd name="T7" fmla="*/ 13 h 13"/>
                      <a:gd name="T8" fmla="*/ 0 w 12"/>
                      <a:gd name="T9" fmla="*/ 13 h 13"/>
                      <a:gd name="T10" fmla="*/ 6 w 12"/>
                      <a:gd name="T11" fmla="*/ 13 h 13"/>
                      <a:gd name="T12" fmla="*/ 0 w 12"/>
                      <a:gd name="T13" fmla="*/ 13 h 13"/>
                      <a:gd name="T14" fmla="*/ 6 w 12"/>
                      <a:gd name="T15" fmla="*/ 13 h 13"/>
                      <a:gd name="T16" fmla="*/ 6 w 12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" h="13">
                        <a:moveTo>
                          <a:pt x="6" y="13"/>
                        </a:moveTo>
                        <a:lnTo>
                          <a:pt x="12" y="6"/>
                        </a:lnTo>
                        <a:lnTo>
                          <a:pt x="12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6" name="Freeform 534"/>
                  <p:cNvSpPr>
                    <a:spLocks/>
                  </p:cNvSpPr>
                  <p:nvPr/>
                </p:nvSpPr>
                <p:spPr bwMode="auto">
                  <a:xfrm>
                    <a:off x="2493" y="1784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6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6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7" name="Freeform 535"/>
                  <p:cNvSpPr>
                    <a:spLocks/>
                  </p:cNvSpPr>
                  <p:nvPr/>
                </p:nvSpPr>
                <p:spPr bwMode="auto">
                  <a:xfrm>
                    <a:off x="2493" y="1784"/>
                    <a:ext cx="13" cy="19"/>
                  </a:xfrm>
                  <a:custGeom>
                    <a:avLst/>
                    <a:gdLst>
                      <a:gd name="T0" fmla="*/ 6 w 13"/>
                      <a:gd name="T1" fmla="*/ 19 h 19"/>
                      <a:gd name="T2" fmla="*/ 13 w 13"/>
                      <a:gd name="T3" fmla="*/ 6 h 19"/>
                      <a:gd name="T4" fmla="*/ 6 w 13"/>
                      <a:gd name="T5" fmla="*/ 0 h 19"/>
                      <a:gd name="T6" fmla="*/ 0 w 13"/>
                      <a:gd name="T7" fmla="*/ 13 h 19"/>
                      <a:gd name="T8" fmla="*/ 0 w 13"/>
                      <a:gd name="T9" fmla="*/ 13 h 19"/>
                      <a:gd name="T10" fmla="*/ 6 w 13"/>
                      <a:gd name="T11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6" y="19"/>
                        </a:move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9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8" name="Freeform 536"/>
                  <p:cNvSpPr>
                    <a:spLocks/>
                  </p:cNvSpPr>
                  <p:nvPr/>
                </p:nvSpPr>
                <p:spPr bwMode="auto">
                  <a:xfrm>
                    <a:off x="2499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0 w 13"/>
                      <a:gd name="T3" fmla="*/ 0 h 19"/>
                      <a:gd name="T4" fmla="*/ 0 w 13"/>
                      <a:gd name="T5" fmla="*/ 0 h 19"/>
                      <a:gd name="T6" fmla="*/ 0 w 13"/>
                      <a:gd name="T7" fmla="*/ 19 h 19"/>
                      <a:gd name="T8" fmla="*/ 0 w 13"/>
                      <a:gd name="T9" fmla="*/ 19 h 19"/>
                      <a:gd name="T10" fmla="*/ 13 w 13"/>
                      <a:gd name="T11" fmla="*/ 6 h 19"/>
                      <a:gd name="T12" fmla="*/ 13 w 13"/>
                      <a:gd name="T13" fmla="*/ 6 h 19"/>
                      <a:gd name="T14" fmla="*/ 13 w 13"/>
                      <a:gd name="T15" fmla="*/ 0 h 19"/>
                      <a:gd name="T16" fmla="*/ 0 w 13"/>
                      <a:gd name="T17" fmla="*/ 0 h 19"/>
                      <a:gd name="T18" fmla="*/ 13 w 13"/>
                      <a:gd name="T19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9" name="Freeform 537"/>
                  <p:cNvSpPr>
                    <a:spLocks/>
                  </p:cNvSpPr>
                  <p:nvPr/>
                </p:nvSpPr>
                <p:spPr bwMode="auto">
                  <a:xfrm>
                    <a:off x="2493" y="1790"/>
                    <a:ext cx="19" cy="13"/>
                  </a:xfrm>
                  <a:custGeom>
                    <a:avLst/>
                    <a:gdLst>
                      <a:gd name="T0" fmla="*/ 6 w 19"/>
                      <a:gd name="T1" fmla="*/ 13 h 13"/>
                      <a:gd name="T2" fmla="*/ 19 w 19"/>
                      <a:gd name="T3" fmla="*/ 7 h 13"/>
                      <a:gd name="T4" fmla="*/ 19 w 19"/>
                      <a:gd name="T5" fmla="*/ 0 h 13"/>
                      <a:gd name="T6" fmla="*/ 0 w 19"/>
                      <a:gd name="T7" fmla="*/ 0 h 13"/>
                      <a:gd name="T8" fmla="*/ 0 w 19"/>
                      <a:gd name="T9" fmla="*/ 7 h 13"/>
                      <a:gd name="T10" fmla="*/ 6 w 19"/>
                      <a:gd name="T11" fmla="*/ 13 h 13"/>
                      <a:gd name="T12" fmla="*/ 0 w 19"/>
                      <a:gd name="T13" fmla="*/ 7 h 13"/>
                      <a:gd name="T14" fmla="*/ 0 w 19"/>
                      <a:gd name="T15" fmla="*/ 13 h 13"/>
                      <a:gd name="T16" fmla="*/ 6 w 19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6" y="13"/>
                        </a:moveTo>
                        <a:lnTo>
                          <a:pt x="19" y="7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13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0" name="Freeform 538"/>
                  <p:cNvSpPr>
                    <a:spLocks/>
                  </p:cNvSpPr>
                  <p:nvPr/>
                </p:nvSpPr>
                <p:spPr bwMode="auto">
                  <a:xfrm>
                    <a:off x="2499" y="1790"/>
                    <a:ext cx="20" cy="13"/>
                  </a:xfrm>
                  <a:custGeom>
                    <a:avLst/>
                    <a:gdLst>
                      <a:gd name="T0" fmla="*/ 20 w 20"/>
                      <a:gd name="T1" fmla="*/ 7 h 13"/>
                      <a:gd name="T2" fmla="*/ 13 w 20"/>
                      <a:gd name="T3" fmla="*/ 0 h 13"/>
                      <a:gd name="T4" fmla="*/ 0 w 20"/>
                      <a:gd name="T5" fmla="*/ 0 h 13"/>
                      <a:gd name="T6" fmla="*/ 0 w 20"/>
                      <a:gd name="T7" fmla="*/ 13 h 13"/>
                      <a:gd name="T8" fmla="*/ 13 w 20"/>
                      <a:gd name="T9" fmla="*/ 13 h 13"/>
                      <a:gd name="T10" fmla="*/ 20 w 20"/>
                      <a:gd name="T11" fmla="*/ 7 h 13"/>
                      <a:gd name="T12" fmla="*/ 13 w 20"/>
                      <a:gd name="T13" fmla="*/ 13 h 13"/>
                      <a:gd name="T14" fmla="*/ 20 w 20"/>
                      <a:gd name="T15" fmla="*/ 13 h 13"/>
                      <a:gd name="T16" fmla="*/ 20 w 20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3">
                        <a:moveTo>
                          <a:pt x="20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0" y="7"/>
                        </a:lnTo>
                        <a:lnTo>
                          <a:pt x="13" y="13"/>
                        </a:lnTo>
                        <a:lnTo>
                          <a:pt x="20" y="13"/>
                        </a:lnTo>
                        <a:lnTo>
                          <a:pt x="20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1" name="Freeform 539"/>
                  <p:cNvSpPr>
                    <a:spLocks/>
                  </p:cNvSpPr>
                  <p:nvPr/>
                </p:nvSpPr>
                <p:spPr bwMode="auto">
                  <a:xfrm>
                    <a:off x="2512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6 h 13"/>
                      <a:gd name="T4" fmla="*/ 0 w 13"/>
                      <a:gd name="T5" fmla="*/ 6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6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2" name="Freeform 540"/>
                  <p:cNvSpPr>
                    <a:spLocks/>
                  </p:cNvSpPr>
                  <p:nvPr/>
                </p:nvSpPr>
                <p:spPr bwMode="auto">
                  <a:xfrm>
                    <a:off x="2519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6 h 19"/>
                      <a:gd name="T2" fmla="*/ 0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0 w 6"/>
                      <a:gd name="T9" fmla="*/ 19 h 19"/>
                      <a:gd name="T10" fmla="*/ 6 w 6"/>
                      <a:gd name="T11" fmla="*/ 6 h 19"/>
                      <a:gd name="T12" fmla="*/ 0 w 6"/>
                      <a:gd name="T13" fmla="*/ 19 h 19"/>
                      <a:gd name="T14" fmla="*/ 6 w 6"/>
                      <a:gd name="T15" fmla="*/ 19 h 19"/>
                      <a:gd name="T16" fmla="*/ 6 w 6"/>
                      <a:gd name="T17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9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6" y="6"/>
                        </a:lnTo>
                        <a:lnTo>
                          <a:pt x="0" y="19"/>
                        </a:lnTo>
                        <a:lnTo>
                          <a:pt x="6" y="19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3" name="Freeform 541"/>
                  <p:cNvSpPr>
                    <a:spLocks/>
                  </p:cNvSpPr>
                  <p:nvPr/>
                </p:nvSpPr>
                <p:spPr bwMode="auto">
                  <a:xfrm>
                    <a:off x="2512" y="1784"/>
                    <a:ext cx="13" cy="6"/>
                  </a:xfrm>
                  <a:custGeom>
                    <a:avLst/>
                    <a:gdLst>
                      <a:gd name="T0" fmla="*/ 7 w 13"/>
                      <a:gd name="T1" fmla="*/ 0 h 6"/>
                      <a:gd name="T2" fmla="*/ 0 w 13"/>
                      <a:gd name="T3" fmla="*/ 6 h 6"/>
                      <a:gd name="T4" fmla="*/ 0 w 13"/>
                      <a:gd name="T5" fmla="*/ 6 h 6"/>
                      <a:gd name="T6" fmla="*/ 13 w 13"/>
                      <a:gd name="T7" fmla="*/ 6 h 6"/>
                      <a:gd name="T8" fmla="*/ 13 w 13"/>
                      <a:gd name="T9" fmla="*/ 6 h 6"/>
                      <a:gd name="T10" fmla="*/ 7 w 13"/>
                      <a:gd name="T11" fmla="*/ 0 h 6"/>
                      <a:gd name="T12" fmla="*/ 7 w 13"/>
                      <a:gd name="T13" fmla="*/ 0 h 6"/>
                      <a:gd name="T14" fmla="*/ 0 w 13"/>
                      <a:gd name="T15" fmla="*/ 0 h 6"/>
                      <a:gd name="T16" fmla="*/ 0 w 13"/>
                      <a:gd name="T17" fmla="*/ 6 h 6"/>
                      <a:gd name="T18" fmla="*/ 7 w 13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6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4" name="Freeform 542"/>
                  <p:cNvSpPr>
                    <a:spLocks/>
                  </p:cNvSpPr>
                  <p:nvPr/>
                </p:nvSpPr>
                <p:spPr bwMode="auto">
                  <a:xfrm>
                    <a:off x="2519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6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6 h 13"/>
                      <a:gd name="T12" fmla="*/ 6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6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5" name="Freeform 543"/>
                  <p:cNvSpPr>
                    <a:spLocks/>
                  </p:cNvSpPr>
                  <p:nvPr/>
                </p:nvSpPr>
                <p:spPr bwMode="auto">
                  <a:xfrm>
                    <a:off x="2519" y="1784"/>
                    <a:ext cx="13" cy="6"/>
                  </a:xfrm>
                  <a:custGeom>
                    <a:avLst/>
                    <a:gdLst>
                      <a:gd name="T0" fmla="*/ 6 w 13"/>
                      <a:gd name="T1" fmla="*/ 0 h 6"/>
                      <a:gd name="T2" fmla="*/ 0 w 13"/>
                      <a:gd name="T3" fmla="*/ 6 h 6"/>
                      <a:gd name="T4" fmla="*/ 0 w 13"/>
                      <a:gd name="T5" fmla="*/ 6 h 6"/>
                      <a:gd name="T6" fmla="*/ 13 w 13"/>
                      <a:gd name="T7" fmla="*/ 6 h 6"/>
                      <a:gd name="T8" fmla="*/ 13 w 13"/>
                      <a:gd name="T9" fmla="*/ 6 h 6"/>
                      <a:gd name="T10" fmla="*/ 6 w 13"/>
                      <a:gd name="T11" fmla="*/ 0 h 6"/>
                      <a:gd name="T12" fmla="*/ 6 w 13"/>
                      <a:gd name="T13" fmla="*/ 0 h 6"/>
                      <a:gd name="T14" fmla="*/ 0 w 13"/>
                      <a:gd name="T15" fmla="*/ 0 h 6"/>
                      <a:gd name="T16" fmla="*/ 0 w 13"/>
                      <a:gd name="T17" fmla="*/ 6 h 6"/>
                      <a:gd name="T18" fmla="*/ 6 w 13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6" name="Freeform 544"/>
                  <p:cNvSpPr>
                    <a:spLocks/>
                  </p:cNvSpPr>
                  <p:nvPr/>
                </p:nvSpPr>
                <p:spPr bwMode="auto">
                  <a:xfrm>
                    <a:off x="2525" y="1784"/>
                    <a:ext cx="20" cy="13"/>
                  </a:xfrm>
                  <a:custGeom>
                    <a:avLst/>
                    <a:gdLst>
                      <a:gd name="T0" fmla="*/ 20 w 20"/>
                      <a:gd name="T1" fmla="*/ 6 h 13"/>
                      <a:gd name="T2" fmla="*/ 13 w 20"/>
                      <a:gd name="T3" fmla="*/ 0 h 13"/>
                      <a:gd name="T4" fmla="*/ 0 w 20"/>
                      <a:gd name="T5" fmla="*/ 0 h 13"/>
                      <a:gd name="T6" fmla="*/ 0 w 20"/>
                      <a:gd name="T7" fmla="*/ 13 h 13"/>
                      <a:gd name="T8" fmla="*/ 13 w 20"/>
                      <a:gd name="T9" fmla="*/ 13 h 13"/>
                      <a:gd name="T10" fmla="*/ 20 w 20"/>
                      <a:gd name="T11" fmla="*/ 6 h 13"/>
                      <a:gd name="T12" fmla="*/ 20 w 20"/>
                      <a:gd name="T13" fmla="*/ 6 h 13"/>
                      <a:gd name="T14" fmla="*/ 20 w 20"/>
                      <a:gd name="T15" fmla="*/ 0 h 13"/>
                      <a:gd name="T16" fmla="*/ 13 w 20"/>
                      <a:gd name="T17" fmla="*/ 0 h 13"/>
                      <a:gd name="T18" fmla="*/ 20 w 20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13">
                        <a:moveTo>
                          <a:pt x="20" y="6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0" y="6"/>
                        </a:lnTo>
                        <a:lnTo>
                          <a:pt x="20" y="6"/>
                        </a:lnTo>
                        <a:lnTo>
                          <a:pt x="20" y="0"/>
                        </a:lnTo>
                        <a:lnTo>
                          <a:pt x="13" y="0"/>
                        </a:lnTo>
                        <a:lnTo>
                          <a:pt x="20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7" name="Freeform 545"/>
                  <p:cNvSpPr>
                    <a:spLocks/>
                  </p:cNvSpPr>
                  <p:nvPr/>
                </p:nvSpPr>
                <p:spPr bwMode="auto">
                  <a:xfrm>
                    <a:off x="2532" y="1790"/>
                    <a:ext cx="13" cy="7"/>
                  </a:xfrm>
                  <a:custGeom>
                    <a:avLst/>
                    <a:gdLst>
                      <a:gd name="T0" fmla="*/ 6 w 13"/>
                      <a:gd name="T1" fmla="*/ 7 h 7"/>
                      <a:gd name="T2" fmla="*/ 13 w 13"/>
                      <a:gd name="T3" fmla="*/ 0 h 7"/>
                      <a:gd name="T4" fmla="*/ 13 w 13"/>
                      <a:gd name="T5" fmla="*/ 0 h 7"/>
                      <a:gd name="T6" fmla="*/ 0 w 13"/>
                      <a:gd name="T7" fmla="*/ 0 h 7"/>
                      <a:gd name="T8" fmla="*/ 0 w 13"/>
                      <a:gd name="T9" fmla="*/ 0 h 7"/>
                      <a:gd name="T10" fmla="*/ 6 w 13"/>
                      <a:gd name="T11" fmla="*/ 7 h 7"/>
                      <a:gd name="T12" fmla="*/ 0 w 13"/>
                      <a:gd name="T13" fmla="*/ 0 h 7"/>
                      <a:gd name="T14" fmla="*/ 0 w 13"/>
                      <a:gd name="T15" fmla="*/ 7 h 7"/>
                      <a:gd name="T16" fmla="*/ 6 w 13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7">
                        <a:moveTo>
                          <a:pt x="6" y="7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8" name="Freeform 546"/>
                  <p:cNvSpPr>
                    <a:spLocks/>
                  </p:cNvSpPr>
                  <p:nvPr/>
                </p:nvSpPr>
                <p:spPr bwMode="auto">
                  <a:xfrm>
                    <a:off x="2538" y="1784"/>
                    <a:ext cx="7" cy="13"/>
                  </a:xfrm>
                  <a:custGeom>
                    <a:avLst/>
                    <a:gdLst>
                      <a:gd name="T0" fmla="*/ 7 w 7"/>
                      <a:gd name="T1" fmla="*/ 0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89" name="Freeform 547"/>
                  <p:cNvSpPr>
                    <a:spLocks/>
                  </p:cNvSpPr>
                  <p:nvPr/>
                </p:nvSpPr>
                <p:spPr bwMode="auto">
                  <a:xfrm>
                    <a:off x="2538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19 h 19"/>
                      <a:gd name="T2" fmla="*/ 7 w 7"/>
                      <a:gd name="T3" fmla="*/ 6 h 19"/>
                      <a:gd name="T4" fmla="*/ 7 w 7"/>
                      <a:gd name="T5" fmla="*/ 0 h 19"/>
                      <a:gd name="T6" fmla="*/ 0 w 7"/>
                      <a:gd name="T7" fmla="*/ 13 h 19"/>
                      <a:gd name="T8" fmla="*/ 0 w 7"/>
                      <a:gd name="T9" fmla="*/ 13 h 19"/>
                      <a:gd name="T10" fmla="*/ 7 w 7"/>
                      <a:gd name="T11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19"/>
                        </a:moveTo>
                        <a:lnTo>
                          <a:pt x="7" y="6"/>
                        </a:lnTo>
                        <a:lnTo>
                          <a:pt x="7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19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0" name="Freeform 548"/>
                  <p:cNvSpPr>
                    <a:spLocks/>
                  </p:cNvSpPr>
                  <p:nvPr/>
                </p:nvSpPr>
                <p:spPr bwMode="auto">
                  <a:xfrm>
                    <a:off x="2545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6 h 19"/>
                      <a:gd name="T2" fmla="*/ 0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0 w 6"/>
                      <a:gd name="T9" fmla="*/ 19 h 19"/>
                      <a:gd name="T10" fmla="*/ 6 w 6"/>
                      <a:gd name="T11" fmla="*/ 6 h 19"/>
                      <a:gd name="T12" fmla="*/ 6 w 6"/>
                      <a:gd name="T13" fmla="*/ 6 h 19"/>
                      <a:gd name="T14" fmla="*/ 6 w 6"/>
                      <a:gd name="T15" fmla="*/ 0 h 19"/>
                      <a:gd name="T16" fmla="*/ 0 w 6"/>
                      <a:gd name="T17" fmla="*/ 0 h 19"/>
                      <a:gd name="T18" fmla="*/ 6 w 6"/>
                      <a:gd name="T19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" h="19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6" y="6"/>
                        </a:lnTo>
                        <a:lnTo>
                          <a:pt x="6" y="6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1" name="Freeform 549"/>
                  <p:cNvSpPr>
                    <a:spLocks/>
                  </p:cNvSpPr>
                  <p:nvPr/>
                </p:nvSpPr>
                <p:spPr bwMode="auto">
                  <a:xfrm>
                    <a:off x="2538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7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7 h 13"/>
                      <a:gd name="T10" fmla="*/ 7 w 13"/>
                      <a:gd name="T11" fmla="*/ 13 h 13"/>
                      <a:gd name="T12" fmla="*/ 0 w 13"/>
                      <a:gd name="T13" fmla="*/ 7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2" name="Freeform 550"/>
                  <p:cNvSpPr>
                    <a:spLocks/>
                  </p:cNvSpPr>
                  <p:nvPr/>
                </p:nvSpPr>
                <p:spPr bwMode="auto">
                  <a:xfrm>
                    <a:off x="2545" y="1790"/>
                    <a:ext cx="26" cy="13"/>
                  </a:xfrm>
                  <a:custGeom>
                    <a:avLst/>
                    <a:gdLst>
                      <a:gd name="T0" fmla="*/ 26 w 26"/>
                      <a:gd name="T1" fmla="*/ 7 h 13"/>
                      <a:gd name="T2" fmla="*/ 13 w 26"/>
                      <a:gd name="T3" fmla="*/ 0 h 13"/>
                      <a:gd name="T4" fmla="*/ 0 w 26"/>
                      <a:gd name="T5" fmla="*/ 0 h 13"/>
                      <a:gd name="T6" fmla="*/ 0 w 26"/>
                      <a:gd name="T7" fmla="*/ 13 h 13"/>
                      <a:gd name="T8" fmla="*/ 13 w 26"/>
                      <a:gd name="T9" fmla="*/ 13 h 13"/>
                      <a:gd name="T10" fmla="*/ 26 w 26"/>
                      <a:gd name="T11" fmla="*/ 7 h 13"/>
                      <a:gd name="T12" fmla="*/ 13 w 26"/>
                      <a:gd name="T13" fmla="*/ 13 h 13"/>
                      <a:gd name="T14" fmla="*/ 26 w 26"/>
                      <a:gd name="T15" fmla="*/ 13 h 13"/>
                      <a:gd name="T16" fmla="*/ 26 w 26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13">
                        <a:moveTo>
                          <a:pt x="26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6" y="7"/>
                        </a:lnTo>
                        <a:lnTo>
                          <a:pt x="13" y="13"/>
                        </a:lnTo>
                        <a:lnTo>
                          <a:pt x="26" y="13"/>
                        </a:lnTo>
                        <a:lnTo>
                          <a:pt x="26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3" name="Freeform 551"/>
                  <p:cNvSpPr>
                    <a:spLocks/>
                  </p:cNvSpPr>
                  <p:nvPr/>
                </p:nvSpPr>
                <p:spPr bwMode="auto">
                  <a:xfrm>
                    <a:off x="2551" y="1784"/>
                    <a:ext cx="20" cy="13"/>
                  </a:xfrm>
                  <a:custGeom>
                    <a:avLst/>
                    <a:gdLst>
                      <a:gd name="T0" fmla="*/ 7 w 20"/>
                      <a:gd name="T1" fmla="*/ 0 h 13"/>
                      <a:gd name="T2" fmla="*/ 0 w 20"/>
                      <a:gd name="T3" fmla="*/ 6 h 13"/>
                      <a:gd name="T4" fmla="*/ 0 w 20"/>
                      <a:gd name="T5" fmla="*/ 13 h 13"/>
                      <a:gd name="T6" fmla="*/ 20 w 20"/>
                      <a:gd name="T7" fmla="*/ 13 h 13"/>
                      <a:gd name="T8" fmla="*/ 20 w 20"/>
                      <a:gd name="T9" fmla="*/ 6 h 13"/>
                      <a:gd name="T10" fmla="*/ 7 w 20"/>
                      <a:gd name="T11" fmla="*/ 0 h 13"/>
                      <a:gd name="T12" fmla="*/ 7 w 20"/>
                      <a:gd name="T13" fmla="*/ 0 h 13"/>
                      <a:gd name="T14" fmla="*/ 0 w 20"/>
                      <a:gd name="T15" fmla="*/ 0 h 13"/>
                      <a:gd name="T16" fmla="*/ 0 w 20"/>
                      <a:gd name="T17" fmla="*/ 6 h 13"/>
                      <a:gd name="T18" fmla="*/ 7 w 20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13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20" y="13"/>
                        </a:lnTo>
                        <a:lnTo>
                          <a:pt x="20" y="6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4" name="Rectangle 552"/>
                  <p:cNvSpPr>
                    <a:spLocks noChangeArrowheads="1"/>
                  </p:cNvSpPr>
                  <p:nvPr/>
                </p:nvSpPr>
                <p:spPr bwMode="auto">
                  <a:xfrm>
                    <a:off x="2558" y="1784"/>
                    <a:ext cx="6" cy="19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5" name="Freeform 553"/>
                  <p:cNvSpPr>
                    <a:spLocks/>
                  </p:cNvSpPr>
                  <p:nvPr/>
                </p:nvSpPr>
                <p:spPr bwMode="auto">
                  <a:xfrm>
                    <a:off x="2564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13 h 19"/>
                      <a:gd name="T2" fmla="*/ 0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0 w 7"/>
                      <a:gd name="T9" fmla="*/ 19 h 19"/>
                      <a:gd name="T10" fmla="*/ 7 w 7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6" name="Freeform 554"/>
                  <p:cNvSpPr>
                    <a:spLocks/>
                  </p:cNvSpPr>
                  <p:nvPr/>
                </p:nvSpPr>
                <p:spPr bwMode="auto">
                  <a:xfrm>
                    <a:off x="2558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6 w 13"/>
                      <a:gd name="T3" fmla="*/ 0 h 13"/>
                      <a:gd name="T4" fmla="*/ 0 w 13"/>
                      <a:gd name="T5" fmla="*/ 6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7" name="Freeform 555"/>
                  <p:cNvSpPr>
                    <a:spLocks/>
                  </p:cNvSpPr>
                  <p:nvPr/>
                </p:nvSpPr>
                <p:spPr bwMode="auto">
                  <a:xfrm>
                    <a:off x="2564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7 w 13"/>
                      <a:gd name="T9" fmla="*/ 13 h 13"/>
                      <a:gd name="T10" fmla="*/ 13 w 13"/>
                      <a:gd name="T11" fmla="*/ 6 h 13"/>
                      <a:gd name="T12" fmla="*/ 7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13" y="6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8" name="Freeform 556"/>
                  <p:cNvSpPr>
                    <a:spLocks/>
                  </p:cNvSpPr>
                  <p:nvPr/>
                </p:nvSpPr>
                <p:spPr bwMode="auto">
                  <a:xfrm>
                    <a:off x="2558" y="1784"/>
                    <a:ext cx="19" cy="6"/>
                  </a:xfrm>
                  <a:custGeom>
                    <a:avLst/>
                    <a:gdLst>
                      <a:gd name="T0" fmla="*/ 13 w 19"/>
                      <a:gd name="T1" fmla="*/ 0 h 6"/>
                      <a:gd name="T2" fmla="*/ 0 w 19"/>
                      <a:gd name="T3" fmla="*/ 6 h 6"/>
                      <a:gd name="T4" fmla="*/ 0 w 19"/>
                      <a:gd name="T5" fmla="*/ 6 h 6"/>
                      <a:gd name="T6" fmla="*/ 19 w 19"/>
                      <a:gd name="T7" fmla="*/ 6 h 6"/>
                      <a:gd name="T8" fmla="*/ 19 w 19"/>
                      <a:gd name="T9" fmla="*/ 6 h 6"/>
                      <a:gd name="T10" fmla="*/ 13 w 19"/>
                      <a:gd name="T11" fmla="*/ 0 h 6"/>
                      <a:gd name="T12" fmla="*/ 13 w 19"/>
                      <a:gd name="T13" fmla="*/ 0 h 6"/>
                      <a:gd name="T14" fmla="*/ 0 w 19"/>
                      <a:gd name="T15" fmla="*/ 0 h 6"/>
                      <a:gd name="T16" fmla="*/ 0 w 19"/>
                      <a:gd name="T17" fmla="*/ 6 h 6"/>
                      <a:gd name="T18" fmla="*/ 13 w 19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6">
                        <a:moveTo>
                          <a:pt x="13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99" name="Freeform 557"/>
                  <p:cNvSpPr>
                    <a:spLocks/>
                  </p:cNvSpPr>
                  <p:nvPr/>
                </p:nvSpPr>
                <p:spPr bwMode="auto">
                  <a:xfrm>
                    <a:off x="2571" y="1784"/>
                    <a:ext cx="19" cy="13"/>
                  </a:xfrm>
                  <a:custGeom>
                    <a:avLst/>
                    <a:gdLst>
                      <a:gd name="T0" fmla="*/ 19 w 19"/>
                      <a:gd name="T1" fmla="*/ 6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6 h 13"/>
                      <a:gd name="T12" fmla="*/ 19 w 19"/>
                      <a:gd name="T13" fmla="*/ 6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6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0" name="Freeform 558"/>
                  <p:cNvSpPr>
                    <a:spLocks/>
                  </p:cNvSpPr>
                  <p:nvPr/>
                </p:nvSpPr>
                <p:spPr bwMode="auto">
                  <a:xfrm>
                    <a:off x="2577" y="1790"/>
                    <a:ext cx="13" cy="7"/>
                  </a:xfrm>
                  <a:custGeom>
                    <a:avLst/>
                    <a:gdLst>
                      <a:gd name="T0" fmla="*/ 7 w 13"/>
                      <a:gd name="T1" fmla="*/ 7 h 7"/>
                      <a:gd name="T2" fmla="*/ 13 w 13"/>
                      <a:gd name="T3" fmla="*/ 0 h 7"/>
                      <a:gd name="T4" fmla="*/ 13 w 13"/>
                      <a:gd name="T5" fmla="*/ 0 h 7"/>
                      <a:gd name="T6" fmla="*/ 0 w 13"/>
                      <a:gd name="T7" fmla="*/ 0 h 7"/>
                      <a:gd name="T8" fmla="*/ 0 w 13"/>
                      <a:gd name="T9" fmla="*/ 0 h 7"/>
                      <a:gd name="T10" fmla="*/ 7 w 13"/>
                      <a:gd name="T11" fmla="*/ 7 h 7"/>
                      <a:gd name="T12" fmla="*/ 0 w 13"/>
                      <a:gd name="T13" fmla="*/ 0 h 7"/>
                      <a:gd name="T14" fmla="*/ 0 w 13"/>
                      <a:gd name="T15" fmla="*/ 7 h 7"/>
                      <a:gd name="T16" fmla="*/ 7 w 13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7">
                        <a:moveTo>
                          <a:pt x="7" y="7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1" name="Freeform 559"/>
                  <p:cNvSpPr>
                    <a:spLocks/>
                  </p:cNvSpPr>
                  <p:nvPr/>
                </p:nvSpPr>
                <p:spPr bwMode="auto">
                  <a:xfrm>
                    <a:off x="2584" y="1784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2" name="Freeform 560"/>
                  <p:cNvSpPr>
                    <a:spLocks/>
                  </p:cNvSpPr>
                  <p:nvPr/>
                </p:nvSpPr>
                <p:spPr bwMode="auto">
                  <a:xfrm>
                    <a:off x="2584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6 w 13"/>
                      <a:gd name="T3" fmla="*/ 0 h 13"/>
                      <a:gd name="T4" fmla="*/ 6 w 13"/>
                      <a:gd name="T5" fmla="*/ 0 h 13"/>
                      <a:gd name="T6" fmla="*/ 0 w 13"/>
                      <a:gd name="T7" fmla="*/ 13 h 13"/>
                      <a:gd name="T8" fmla="*/ 6 w 13"/>
                      <a:gd name="T9" fmla="*/ 13 h 13"/>
                      <a:gd name="T10" fmla="*/ 13 w 13"/>
                      <a:gd name="T11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3" name="Freeform 561"/>
                  <p:cNvSpPr>
                    <a:spLocks/>
                  </p:cNvSpPr>
                  <p:nvPr/>
                </p:nvSpPr>
                <p:spPr bwMode="auto">
                  <a:xfrm>
                    <a:off x="2584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0 h 13"/>
                      <a:gd name="T4" fmla="*/ 13 w 13"/>
                      <a:gd name="T5" fmla="*/ 0 h 13"/>
                      <a:gd name="T6" fmla="*/ 0 w 13"/>
                      <a:gd name="T7" fmla="*/ 7 h 13"/>
                      <a:gd name="T8" fmla="*/ 0 w 13"/>
                      <a:gd name="T9" fmla="*/ 7 h 13"/>
                      <a:gd name="T10" fmla="*/ 6 w 13"/>
                      <a:gd name="T11" fmla="*/ 13 h 13"/>
                      <a:gd name="T12" fmla="*/ 0 w 13"/>
                      <a:gd name="T13" fmla="*/ 7 h 13"/>
                      <a:gd name="T14" fmla="*/ 6 w 13"/>
                      <a:gd name="T15" fmla="*/ 13 h 13"/>
                      <a:gd name="T16" fmla="*/ 6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6" y="13"/>
                        </a:lnTo>
                        <a:lnTo>
                          <a:pt x="0" y="7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4" name="Freeform 562"/>
                  <p:cNvSpPr>
                    <a:spLocks/>
                  </p:cNvSpPr>
                  <p:nvPr/>
                </p:nvSpPr>
                <p:spPr bwMode="auto">
                  <a:xfrm>
                    <a:off x="2590" y="1790"/>
                    <a:ext cx="20" cy="13"/>
                  </a:xfrm>
                  <a:custGeom>
                    <a:avLst/>
                    <a:gdLst>
                      <a:gd name="T0" fmla="*/ 20 w 20"/>
                      <a:gd name="T1" fmla="*/ 7 h 13"/>
                      <a:gd name="T2" fmla="*/ 13 w 20"/>
                      <a:gd name="T3" fmla="*/ 0 h 13"/>
                      <a:gd name="T4" fmla="*/ 0 w 20"/>
                      <a:gd name="T5" fmla="*/ 0 h 13"/>
                      <a:gd name="T6" fmla="*/ 0 w 20"/>
                      <a:gd name="T7" fmla="*/ 13 h 13"/>
                      <a:gd name="T8" fmla="*/ 13 w 20"/>
                      <a:gd name="T9" fmla="*/ 13 h 13"/>
                      <a:gd name="T10" fmla="*/ 20 w 20"/>
                      <a:gd name="T11" fmla="*/ 7 h 13"/>
                      <a:gd name="T12" fmla="*/ 13 w 20"/>
                      <a:gd name="T13" fmla="*/ 13 h 13"/>
                      <a:gd name="T14" fmla="*/ 20 w 20"/>
                      <a:gd name="T15" fmla="*/ 13 h 13"/>
                      <a:gd name="T16" fmla="*/ 20 w 20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3">
                        <a:moveTo>
                          <a:pt x="20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0" y="7"/>
                        </a:lnTo>
                        <a:lnTo>
                          <a:pt x="13" y="13"/>
                        </a:lnTo>
                        <a:lnTo>
                          <a:pt x="20" y="13"/>
                        </a:lnTo>
                        <a:lnTo>
                          <a:pt x="20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5" name="Freeform 563"/>
                  <p:cNvSpPr>
                    <a:spLocks/>
                  </p:cNvSpPr>
                  <p:nvPr/>
                </p:nvSpPr>
                <p:spPr bwMode="auto">
                  <a:xfrm>
                    <a:off x="2597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6 h 13"/>
                      <a:gd name="T4" fmla="*/ 0 w 13"/>
                      <a:gd name="T5" fmla="*/ 13 h 13"/>
                      <a:gd name="T6" fmla="*/ 13 w 13"/>
                      <a:gd name="T7" fmla="*/ 13 h 13"/>
                      <a:gd name="T8" fmla="*/ 13 w 13"/>
                      <a:gd name="T9" fmla="*/ 6 h 13"/>
                      <a:gd name="T10" fmla="*/ 6 w 13"/>
                      <a:gd name="T11" fmla="*/ 0 h 13"/>
                      <a:gd name="T12" fmla="*/ 6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6 h 13"/>
                      <a:gd name="T18" fmla="*/ 6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6" name="Freeform 564"/>
                  <p:cNvSpPr>
                    <a:spLocks/>
                  </p:cNvSpPr>
                  <p:nvPr/>
                </p:nvSpPr>
                <p:spPr bwMode="auto">
                  <a:xfrm>
                    <a:off x="2603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13 h 19"/>
                      <a:gd name="T2" fmla="*/ 7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7 w 7"/>
                      <a:gd name="T9" fmla="*/ 19 h 19"/>
                      <a:gd name="T10" fmla="*/ 7 w 7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7" y="19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7" name="Freeform 565"/>
                  <p:cNvSpPr>
                    <a:spLocks/>
                  </p:cNvSpPr>
                  <p:nvPr/>
                </p:nvSpPr>
                <p:spPr bwMode="auto">
                  <a:xfrm>
                    <a:off x="2603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7 w 13"/>
                      <a:gd name="T3" fmla="*/ 0 h 13"/>
                      <a:gd name="T4" fmla="*/ 0 w 13"/>
                      <a:gd name="T5" fmla="*/ 0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8" name="Freeform 566"/>
                  <p:cNvSpPr>
                    <a:spLocks/>
                  </p:cNvSpPr>
                  <p:nvPr/>
                </p:nvSpPr>
                <p:spPr bwMode="auto">
                  <a:xfrm>
                    <a:off x="2610" y="1784"/>
                    <a:ext cx="6" cy="13"/>
                  </a:xfrm>
                  <a:custGeom>
                    <a:avLst/>
                    <a:gdLst>
                      <a:gd name="T0" fmla="*/ 6 w 6"/>
                      <a:gd name="T1" fmla="*/ 13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13 h 13"/>
                      <a:gd name="T12" fmla="*/ 0 w 6"/>
                      <a:gd name="T13" fmla="*/ 13 h 13"/>
                      <a:gd name="T14" fmla="*/ 6 w 6"/>
                      <a:gd name="T15" fmla="*/ 13 h 13"/>
                      <a:gd name="T16" fmla="*/ 6 w 6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" h="13">
                        <a:moveTo>
                          <a:pt x="6" y="1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09" name="Freeform 567"/>
                  <p:cNvSpPr>
                    <a:spLocks/>
                  </p:cNvSpPr>
                  <p:nvPr/>
                </p:nvSpPr>
                <p:spPr bwMode="auto">
                  <a:xfrm>
                    <a:off x="2610" y="1784"/>
                    <a:ext cx="12" cy="13"/>
                  </a:xfrm>
                  <a:custGeom>
                    <a:avLst/>
                    <a:gdLst>
                      <a:gd name="T0" fmla="*/ 6 w 12"/>
                      <a:gd name="T1" fmla="*/ 0 h 13"/>
                      <a:gd name="T2" fmla="*/ 0 w 12"/>
                      <a:gd name="T3" fmla="*/ 0 h 13"/>
                      <a:gd name="T4" fmla="*/ 0 w 12"/>
                      <a:gd name="T5" fmla="*/ 6 h 13"/>
                      <a:gd name="T6" fmla="*/ 6 w 12"/>
                      <a:gd name="T7" fmla="*/ 13 h 13"/>
                      <a:gd name="T8" fmla="*/ 12 w 12"/>
                      <a:gd name="T9" fmla="*/ 13 h 13"/>
                      <a:gd name="T10" fmla="*/ 6 w 12"/>
                      <a:gd name="T11" fmla="*/ 0 h 13"/>
                      <a:gd name="T12" fmla="*/ 6 w 12"/>
                      <a:gd name="T13" fmla="*/ 0 h 13"/>
                      <a:gd name="T14" fmla="*/ 0 w 12"/>
                      <a:gd name="T15" fmla="*/ 0 h 13"/>
                      <a:gd name="T16" fmla="*/ 0 w 12"/>
                      <a:gd name="T17" fmla="*/ 0 h 13"/>
                      <a:gd name="T18" fmla="*/ 6 w 12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13"/>
                        </a:lnTo>
                        <a:lnTo>
                          <a:pt x="12" y="13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0" name="Freeform 568"/>
                  <p:cNvSpPr>
                    <a:spLocks/>
                  </p:cNvSpPr>
                  <p:nvPr/>
                </p:nvSpPr>
                <p:spPr bwMode="auto">
                  <a:xfrm>
                    <a:off x="2616" y="1784"/>
                    <a:ext cx="19" cy="13"/>
                  </a:xfrm>
                  <a:custGeom>
                    <a:avLst/>
                    <a:gdLst>
                      <a:gd name="T0" fmla="*/ 19 w 19"/>
                      <a:gd name="T1" fmla="*/ 6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6 h 13"/>
                      <a:gd name="T12" fmla="*/ 19 w 19"/>
                      <a:gd name="T13" fmla="*/ 6 h 13"/>
                      <a:gd name="T14" fmla="*/ 19 w 19"/>
                      <a:gd name="T15" fmla="*/ 0 h 13"/>
                      <a:gd name="T16" fmla="*/ 13 w 19"/>
                      <a:gd name="T17" fmla="*/ 0 h 13"/>
                      <a:gd name="T18" fmla="*/ 19 w 19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" h="13">
                        <a:moveTo>
                          <a:pt x="19" y="6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6"/>
                        </a:lnTo>
                        <a:lnTo>
                          <a:pt x="19" y="6"/>
                        </a:lnTo>
                        <a:lnTo>
                          <a:pt x="19" y="0"/>
                        </a:lnTo>
                        <a:lnTo>
                          <a:pt x="13" y="0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1" name="Freeform 569"/>
                  <p:cNvSpPr>
                    <a:spLocks/>
                  </p:cNvSpPr>
                  <p:nvPr/>
                </p:nvSpPr>
                <p:spPr bwMode="auto">
                  <a:xfrm>
                    <a:off x="2622" y="1790"/>
                    <a:ext cx="13" cy="7"/>
                  </a:xfrm>
                  <a:custGeom>
                    <a:avLst/>
                    <a:gdLst>
                      <a:gd name="T0" fmla="*/ 7 w 13"/>
                      <a:gd name="T1" fmla="*/ 7 h 7"/>
                      <a:gd name="T2" fmla="*/ 13 w 13"/>
                      <a:gd name="T3" fmla="*/ 0 h 7"/>
                      <a:gd name="T4" fmla="*/ 13 w 13"/>
                      <a:gd name="T5" fmla="*/ 0 h 7"/>
                      <a:gd name="T6" fmla="*/ 0 w 13"/>
                      <a:gd name="T7" fmla="*/ 0 h 7"/>
                      <a:gd name="T8" fmla="*/ 0 w 13"/>
                      <a:gd name="T9" fmla="*/ 0 h 7"/>
                      <a:gd name="T10" fmla="*/ 7 w 13"/>
                      <a:gd name="T11" fmla="*/ 7 h 7"/>
                      <a:gd name="T12" fmla="*/ 0 w 13"/>
                      <a:gd name="T13" fmla="*/ 0 h 7"/>
                      <a:gd name="T14" fmla="*/ 0 w 13"/>
                      <a:gd name="T15" fmla="*/ 7 h 7"/>
                      <a:gd name="T16" fmla="*/ 7 w 13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7">
                        <a:moveTo>
                          <a:pt x="7" y="7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7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2" name="Freeform 570"/>
                  <p:cNvSpPr>
                    <a:spLocks/>
                  </p:cNvSpPr>
                  <p:nvPr/>
                </p:nvSpPr>
                <p:spPr bwMode="auto">
                  <a:xfrm>
                    <a:off x="2629" y="1784"/>
                    <a:ext cx="6" cy="13"/>
                  </a:xfrm>
                  <a:custGeom>
                    <a:avLst/>
                    <a:gdLst>
                      <a:gd name="T0" fmla="*/ 6 w 6"/>
                      <a:gd name="T1" fmla="*/ 0 h 13"/>
                      <a:gd name="T2" fmla="*/ 0 w 6"/>
                      <a:gd name="T3" fmla="*/ 0 h 13"/>
                      <a:gd name="T4" fmla="*/ 0 w 6"/>
                      <a:gd name="T5" fmla="*/ 0 h 13"/>
                      <a:gd name="T6" fmla="*/ 0 w 6"/>
                      <a:gd name="T7" fmla="*/ 13 h 13"/>
                      <a:gd name="T8" fmla="*/ 0 w 6"/>
                      <a:gd name="T9" fmla="*/ 13 h 13"/>
                      <a:gd name="T10" fmla="*/ 6 w 6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3" name="Freeform 571"/>
                  <p:cNvSpPr>
                    <a:spLocks/>
                  </p:cNvSpPr>
                  <p:nvPr/>
                </p:nvSpPr>
                <p:spPr bwMode="auto">
                  <a:xfrm>
                    <a:off x="2629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19 h 19"/>
                      <a:gd name="T2" fmla="*/ 6 w 6"/>
                      <a:gd name="T3" fmla="*/ 6 h 19"/>
                      <a:gd name="T4" fmla="*/ 6 w 6"/>
                      <a:gd name="T5" fmla="*/ 0 h 19"/>
                      <a:gd name="T6" fmla="*/ 0 w 6"/>
                      <a:gd name="T7" fmla="*/ 13 h 19"/>
                      <a:gd name="T8" fmla="*/ 0 w 6"/>
                      <a:gd name="T9" fmla="*/ 13 h 19"/>
                      <a:gd name="T10" fmla="*/ 6 w 6"/>
                      <a:gd name="T11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9">
                        <a:moveTo>
                          <a:pt x="6" y="19"/>
                        </a:moveTo>
                        <a:lnTo>
                          <a:pt x="6" y="6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6" y="19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4" name="Freeform 572"/>
                  <p:cNvSpPr>
                    <a:spLocks/>
                  </p:cNvSpPr>
                  <p:nvPr/>
                </p:nvSpPr>
                <p:spPr bwMode="auto">
                  <a:xfrm>
                    <a:off x="2635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6 h 19"/>
                      <a:gd name="T2" fmla="*/ 0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0 w 7"/>
                      <a:gd name="T9" fmla="*/ 19 h 19"/>
                      <a:gd name="T10" fmla="*/ 7 w 7"/>
                      <a:gd name="T11" fmla="*/ 6 h 19"/>
                      <a:gd name="T12" fmla="*/ 7 w 7"/>
                      <a:gd name="T13" fmla="*/ 6 h 19"/>
                      <a:gd name="T14" fmla="*/ 7 w 7"/>
                      <a:gd name="T15" fmla="*/ 0 h 19"/>
                      <a:gd name="T16" fmla="*/ 0 w 7"/>
                      <a:gd name="T17" fmla="*/ 0 h 19"/>
                      <a:gd name="T18" fmla="*/ 7 w 7"/>
                      <a:gd name="T19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" h="19">
                        <a:moveTo>
                          <a:pt x="7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7" y="6"/>
                        </a:lnTo>
                        <a:lnTo>
                          <a:pt x="7" y="6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5" name="Freeform 573"/>
                  <p:cNvSpPr>
                    <a:spLocks/>
                  </p:cNvSpPr>
                  <p:nvPr/>
                </p:nvSpPr>
                <p:spPr bwMode="auto">
                  <a:xfrm>
                    <a:off x="2629" y="1790"/>
                    <a:ext cx="13" cy="13"/>
                  </a:xfrm>
                  <a:custGeom>
                    <a:avLst/>
                    <a:gdLst>
                      <a:gd name="T0" fmla="*/ 6 w 13"/>
                      <a:gd name="T1" fmla="*/ 13 h 13"/>
                      <a:gd name="T2" fmla="*/ 13 w 13"/>
                      <a:gd name="T3" fmla="*/ 7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7 h 13"/>
                      <a:gd name="T10" fmla="*/ 6 w 13"/>
                      <a:gd name="T11" fmla="*/ 13 h 13"/>
                      <a:gd name="T12" fmla="*/ 0 w 13"/>
                      <a:gd name="T13" fmla="*/ 7 h 13"/>
                      <a:gd name="T14" fmla="*/ 0 w 13"/>
                      <a:gd name="T15" fmla="*/ 13 h 13"/>
                      <a:gd name="T16" fmla="*/ 6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6" y="13"/>
                        </a:move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6" y="13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6" name="Freeform 574"/>
                  <p:cNvSpPr>
                    <a:spLocks/>
                  </p:cNvSpPr>
                  <p:nvPr/>
                </p:nvSpPr>
                <p:spPr bwMode="auto">
                  <a:xfrm>
                    <a:off x="2635" y="1790"/>
                    <a:ext cx="20" cy="13"/>
                  </a:xfrm>
                  <a:custGeom>
                    <a:avLst/>
                    <a:gdLst>
                      <a:gd name="T0" fmla="*/ 20 w 20"/>
                      <a:gd name="T1" fmla="*/ 7 h 13"/>
                      <a:gd name="T2" fmla="*/ 13 w 20"/>
                      <a:gd name="T3" fmla="*/ 0 h 13"/>
                      <a:gd name="T4" fmla="*/ 0 w 20"/>
                      <a:gd name="T5" fmla="*/ 0 h 13"/>
                      <a:gd name="T6" fmla="*/ 0 w 20"/>
                      <a:gd name="T7" fmla="*/ 13 h 13"/>
                      <a:gd name="T8" fmla="*/ 13 w 20"/>
                      <a:gd name="T9" fmla="*/ 13 h 13"/>
                      <a:gd name="T10" fmla="*/ 20 w 20"/>
                      <a:gd name="T11" fmla="*/ 7 h 13"/>
                      <a:gd name="T12" fmla="*/ 13 w 20"/>
                      <a:gd name="T13" fmla="*/ 13 h 13"/>
                      <a:gd name="T14" fmla="*/ 20 w 20"/>
                      <a:gd name="T15" fmla="*/ 13 h 13"/>
                      <a:gd name="T16" fmla="*/ 20 w 20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13">
                        <a:moveTo>
                          <a:pt x="20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20" y="7"/>
                        </a:lnTo>
                        <a:lnTo>
                          <a:pt x="13" y="13"/>
                        </a:lnTo>
                        <a:lnTo>
                          <a:pt x="20" y="13"/>
                        </a:lnTo>
                        <a:lnTo>
                          <a:pt x="20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7" name="Freeform 575"/>
                  <p:cNvSpPr>
                    <a:spLocks/>
                  </p:cNvSpPr>
                  <p:nvPr/>
                </p:nvSpPr>
                <p:spPr bwMode="auto">
                  <a:xfrm>
                    <a:off x="2642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6 h 13"/>
                      <a:gd name="T4" fmla="*/ 0 w 13"/>
                      <a:gd name="T5" fmla="*/ 6 h 13"/>
                      <a:gd name="T6" fmla="*/ 13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  <a:gd name="T12" fmla="*/ 6 w 13"/>
                      <a:gd name="T13" fmla="*/ 0 h 13"/>
                      <a:gd name="T14" fmla="*/ 6 w 13"/>
                      <a:gd name="T15" fmla="*/ 0 h 13"/>
                      <a:gd name="T16" fmla="*/ 0 w 13"/>
                      <a:gd name="T17" fmla="*/ 6 h 13"/>
                      <a:gd name="T18" fmla="*/ 6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8" name="Freeform 576"/>
                  <p:cNvSpPr>
                    <a:spLocks/>
                  </p:cNvSpPr>
                  <p:nvPr/>
                </p:nvSpPr>
                <p:spPr bwMode="auto">
                  <a:xfrm>
                    <a:off x="2648" y="1784"/>
                    <a:ext cx="7" cy="19"/>
                  </a:xfrm>
                  <a:custGeom>
                    <a:avLst/>
                    <a:gdLst>
                      <a:gd name="T0" fmla="*/ 7 w 7"/>
                      <a:gd name="T1" fmla="*/ 13 h 19"/>
                      <a:gd name="T2" fmla="*/ 7 w 7"/>
                      <a:gd name="T3" fmla="*/ 0 h 19"/>
                      <a:gd name="T4" fmla="*/ 0 w 7"/>
                      <a:gd name="T5" fmla="*/ 0 h 19"/>
                      <a:gd name="T6" fmla="*/ 0 w 7"/>
                      <a:gd name="T7" fmla="*/ 19 h 19"/>
                      <a:gd name="T8" fmla="*/ 7 w 7"/>
                      <a:gd name="T9" fmla="*/ 19 h 19"/>
                      <a:gd name="T10" fmla="*/ 7 w 7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9">
                        <a:moveTo>
                          <a:pt x="7" y="13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7" y="19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19" name="Freeform 577"/>
                  <p:cNvSpPr>
                    <a:spLocks/>
                  </p:cNvSpPr>
                  <p:nvPr/>
                </p:nvSpPr>
                <p:spPr bwMode="auto">
                  <a:xfrm>
                    <a:off x="2648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6 h 13"/>
                      <a:gd name="T6" fmla="*/ 7 w 13"/>
                      <a:gd name="T7" fmla="*/ 13 h 13"/>
                      <a:gd name="T8" fmla="*/ 13 w 13"/>
                      <a:gd name="T9" fmla="*/ 13 h 13"/>
                      <a:gd name="T10" fmla="*/ 7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13"/>
                        </a:lnTo>
                        <a:lnTo>
                          <a:pt x="13" y="13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0" name="Freeform 578"/>
                  <p:cNvSpPr>
                    <a:spLocks/>
                  </p:cNvSpPr>
                  <p:nvPr/>
                </p:nvSpPr>
                <p:spPr bwMode="auto">
                  <a:xfrm>
                    <a:off x="2655" y="1784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w 13"/>
                      <a:gd name="T7" fmla="*/ 13 h 13"/>
                      <a:gd name="T8" fmla="*/ 0 w 13"/>
                      <a:gd name="T9" fmla="*/ 13 h 13"/>
                      <a:gd name="T10" fmla="*/ 13 w 13"/>
                      <a:gd name="T11" fmla="*/ 6 h 13"/>
                      <a:gd name="T12" fmla="*/ 0 w 13"/>
                      <a:gd name="T13" fmla="*/ 13 h 13"/>
                      <a:gd name="T14" fmla="*/ 13 w 13"/>
                      <a:gd name="T15" fmla="*/ 13 h 13"/>
                      <a:gd name="T16" fmla="*/ 13 w 13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13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13" y="6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1" name="Freeform 579"/>
                  <p:cNvSpPr>
                    <a:spLocks/>
                  </p:cNvSpPr>
                  <p:nvPr/>
                </p:nvSpPr>
                <p:spPr bwMode="auto">
                  <a:xfrm>
                    <a:off x="2648" y="1784"/>
                    <a:ext cx="20" cy="6"/>
                  </a:xfrm>
                  <a:custGeom>
                    <a:avLst/>
                    <a:gdLst>
                      <a:gd name="T0" fmla="*/ 7 w 20"/>
                      <a:gd name="T1" fmla="*/ 0 h 6"/>
                      <a:gd name="T2" fmla="*/ 0 w 20"/>
                      <a:gd name="T3" fmla="*/ 6 h 6"/>
                      <a:gd name="T4" fmla="*/ 0 w 20"/>
                      <a:gd name="T5" fmla="*/ 6 h 6"/>
                      <a:gd name="T6" fmla="*/ 20 w 20"/>
                      <a:gd name="T7" fmla="*/ 6 h 6"/>
                      <a:gd name="T8" fmla="*/ 20 w 20"/>
                      <a:gd name="T9" fmla="*/ 6 h 6"/>
                      <a:gd name="T10" fmla="*/ 7 w 20"/>
                      <a:gd name="T11" fmla="*/ 0 h 6"/>
                      <a:gd name="T12" fmla="*/ 7 w 20"/>
                      <a:gd name="T13" fmla="*/ 0 h 6"/>
                      <a:gd name="T14" fmla="*/ 0 w 20"/>
                      <a:gd name="T15" fmla="*/ 0 h 6"/>
                      <a:gd name="T16" fmla="*/ 0 w 20"/>
                      <a:gd name="T17" fmla="*/ 6 h 6"/>
                      <a:gd name="T18" fmla="*/ 7 w 20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0" h="6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20" y="6"/>
                        </a:lnTo>
                        <a:lnTo>
                          <a:pt x="20" y="6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2" name="Freeform 580"/>
                  <p:cNvSpPr>
                    <a:spLocks/>
                  </p:cNvSpPr>
                  <p:nvPr/>
                </p:nvSpPr>
                <p:spPr bwMode="auto">
                  <a:xfrm>
                    <a:off x="2655" y="1784"/>
                    <a:ext cx="26" cy="13"/>
                  </a:xfrm>
                  <a:custGeom>
                    <a:avLst/>
                    <a:gdLst>
                      <a:gd name="T0" fmla="*/ 26 w 26"/>
                      <a:gd name="T1" fmla="*/ 6 h 13"/>
                      <a:gd name="T2" fmla="*/ 19 w 26"/>
                      <a:gd name="T3" fmla="*/ 0 h 13"/>
                      <a:gd name="T4" fmla="*/ 0 w 26"/>
                      <a:gd name="T5" fmla="*/ 0 h 13"/>
                      <a:gd name="T6" fmla="*/ 0 w 26"/>
                      <a:gd name="T7" fmla="*/ 13 h 13"/>
                      <a:gd name="T8" fmla="*/ 19 w 26"/>
                      <a:gd name="T9" fmla="*/ 13 h 13"/>
                      <a:gd name="T10" fmla="*/ 26 w 26"/>
                      <a:gd name="T11" fmla="*/ 6 h 13"/>
                      <a:gd name="T12" fmla="*/ 26 w 26"/>
                      <a:gd name="T13" fmla="*/ 6 h 13"/>
                      <a:gd name="T14" fmla="*/ 26 w 26"/>
                      <a:gd name="T15" fmla="*/ 0 h 13"/>
                      <a:gd name="T16" fmla="*/ 19 w 26"/>
                      <a:gd name="T17" fmla="*/ 0 h 13"/>
                      <a:gd name="T18" fmla="*/ 26 w 26"/>
                      <a:gd name="T19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13">
                        <a:moveTo>
                          <a:pt x="26" y="6"/>
                        </a:moveTo>
                        <a:lnTo>
                          <a:pt x="19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9" y="13"/>
                        </a:lnTo>
                        <a:lnTo>
                          <a:pt x="26" y="6"/>
                        </a:lnTo>
                        <a:lnTo>
                          <a:pt x="26" y="6"/>
                        </a:lnTo>
                        <a:lnTo>
                          <a:pt x="26" y="0"/>
                        </a:lnTo>
                        <a:lnTo>
                          <a:pt x="19" y="0"/>
                        </a:lnTo>
                        <a:lnTo>
                          <a:pt x="26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3" name="Freeform 581"/>
                  <p:cNvSpPr>
                    <a:spLocks/>
                  </p:cNvSpPr>
                  <p:nvPr/>
                </p:nvSpPr>
                <p:spPr bwMode="auto">
                  <a:xfrm>
                    <a:off x="2668" y="1790"/>
                    <a:ext cx="13" cy="7"/>
                  </a:xfrm>
                  <a:custGeom>
                    <a:avLst/>
                    <a:gdLst>
                      <a:gd name="T0" fmla="*/ 0 w 13"/>
                      <a:gd name="T1" fmla="*/ 7 h 7"/>
                      <a:gd name="T2" fmla="*/ 13 w 13"/>
                      <a:gd name="T3" fmla="*/ 0 h 7"/>
                      <a:gd name="T4" fmla="*/ 13 w 13"/>
                      <a:gd name="T5" fmla="*/ 0 h 7"/>
                      <a:gd name="T6" fmla="*/ 0 w 13"/>
                      <a:gd name="T7" fmla="*/ 0 h 7"/>
                      <a:gd name="T8" fmla="*/ 0 w 13"/>
                      <a:gd name="T9" fmla="*/ 0 h 7"/>
                      <a:gd name="T10" fmla="*/ 0 w 13"/>
                      <a:gd name="T11" fmla="*/ 7 h 7"/>
                      <a:gd name="T12" fmla="*/ 0 w 13"/>
                      <a:gd name="T13" fmla="*/ 0 h 7"/>
                      <a:gd name="T14" fmla="*/ 0 w 13"/>
                      <a:gd name="T15" fmla="*/ 7 h 7"/>
                      <a:gd name="T16" fmla="*/ 0 w 13"/>
                      <a:gd name="T1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7">
                        <a:moveTo>
                          <a:pt x="0" y="7"/>
                        </a:moveTo>
                        <a:lnTo>
                          <a:pt x="13" y="0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4" name="Freeform 582"/>
                  <p:cNvSpPr>
                    <a:spLocks/>
                  </p:cNvSpPr>
                  <p:nvPr/>
                </p:nvSpPr>
                <p:spPr bwMode="auto">
                  <a:xfrm>
                    <a:off x="2668" y="1784"/>
                    <a:ext cx="13" cy="19"/>
                  </a:xfrm>
                  <a:custGeom>
                    <a:avLst/>
                    <a:gdLst>
                      <a:gd name="T0" fmla="*/ 6 w 13"/>
                      <a:gd name="T1" fmla="*/ 19 h 19"/>
                      <a:gd name="T2" fmla="*/ 13 w 13"/>
                      <a:gd name="T3" fmla="*/ 0 h 19"/>
                      <a:gd name="T4" fmla="*/ 6 w 13"/>
                      <a:gd name="T5" fmla="*/ 0 h 19"/>
                      <a:gd name="T6" fmla="*/ 0 w 13"/>
                      <a:gd name="T7" fmla="*/ 13 h 19"/>
                      <a:gd name="T8" fmla="*/ 6 w 13"/>
                      <a:gd name="T9" fmla="*/ 13 h 19"/>
                      <a:gd name="T10" fmla="*/ 6 w 13"/>
                      <a:gd name="T11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9">
                        <a:moveTo>
                          <a:pt x="6" y="19"/>
                        </a:moveTo>
                        <a:lnTo>
                          <a:pt x="13" y="0"/>
                        </a:lnTo>
                        <a:lnTo>
                          <a:pt x="6" y="0"/>
                        </a:lnTo>
                        <a:lnTo>
                          <a:pt x="0" y="13"/>
                        </a:lnTo>
                        <a:lnTo>
                          <a:pt x="6" y="13"/>
                        </a:lnTo>
                        <a:lnTo>
                          <a:pt x="6" y="19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5" name="Freeform 583"/>
                  <p:cNvSpPr>
                    <a:spLocks/>
                  </p:cNvSpPr>
                  <p:nvPr/>
                </p:nvSpPr>
                <p:spPr bwMode="auto">
                  <a:xfrm>
                    <a:off x="2674" y="1784"/>
                    <a:ext cx="13" cy="19"/>
                  </a:xfrm>
                  <a:custGeom>
                    <a:avLst/>
                    <a:gdLst>
                      <a:gd name="T0" fmla="*/ 13 w 13"/>
                      <a:gd name="T1" fmla="*/ 6 h 19"/>
                      <a:gd name="T2" fmla="*/ 7 w 13"/>
                      <a:gd name="T3" fmla="*/ 0 h 19"/>
                      <a:gd name="T4" fmla="*/ 0 w 13"/>
                      <a:gd name="T5" fmla="*/ 0 h 19"/>
                      <a:gd name="T6" fmla="*/ 0 w 13"/>
                      <a:gd name="T7" fmla="*/ 19 h 19"/>
                      <a:gd name="T8" fmla="*/ 7 w 13"/>
                      <a:gd name="T9" fmla="*/ 19 h 19"/>
                      <a:gd name="T10" fmla="*/ 13 w 13"/>
                      <a:gd name="T11" fmla="*/ 6 h 19"/>
                      <a:gd name="T12" fmla="*/ 13 w 13"/>
                      <a:gd name="T13" fmla="*/ 6 h 19"/>
                      <a:gd name="T14" fmla="*/ 13 w 13"/>
                      <a:gd name="T15" fmla="*/ 0 h 19"/>
                      <a:gd name="T16" fmla="*/ 7 w 13"/>
                      <a:gd name="T17" fmla="*/ 0 h 19"/>
                      <a:gd name="T18" fmla="*/ 13 w 13"/>
                      <a:gd name="T19" fmla="*/ 6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9">
                        <a:moveTo>
                          <a:pt x="13" y="6"/>
                        </a:move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7" y="19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13" y="0"/>
                        </a:lnTo>
                        <a:lnTo>
                          <a:pt x="7" y="0"/>
                        </a:lnTo>
                        <a:lnTo>
                          <a:pt x="13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6" name="Freeform 584"/>
                  <p:cNvSpPr>
                    <a:spLocks/>
                  </p:cNvSpPr>
                  <p:nvPr/>
                </p:nvSpPr>
                <p:spPr bwMode="auto">
                  <a:xfrm>
                    <a:off x="2674" y="1790"/>
                    <a:ext cx="13" cy="13"/>
                  </a:xfrm>
                  <a:custGeom>
                    <a:avLst/>
                    <a:gdLst>
                      <a:gd name="T0" fmla="*/ 7 w 13"/>
                      <a:gd name="T1" fmla="*/ 13 h 13"/>
                      <a:gd name="T2" fmla="*/ 13 w 13"/>
                      <a:gd name="T3" fmla="*/ 7 h 13"/>
                      <a:gd name="T4" fmla="*/ 13 w 13"/>
                      <a:gd name="T5" fmla="*/ 0 h 13"/>
                      <a:gd name="T6" fmla="*/ 0 w 13"/>
                      <a:gd name="T7" fmla="*/ 0 h 13"/>
                      <a:gd name="T8" fmla="*/ 0 w 13"/>
                      <a:gd name="T9" fmla="*/ 7 h 13"/>
                      <a:gd name="T10" fmla="*/ 7 w 13"/>
                      <a:gd name="T11" fmla="*/ 13 h 13"/>
                      <a:gd name="T12" fmla="*/ 0 w 13"/>
                      <a:gd name="T13" fmla="*/ 7 h 13"/>
                      <a:gd name="T14" fmla="*/ 0 w 13"/>
                      <a:gd name="T15" fmla="*/ 13 h 13"/>
                      <a:gd name="T16" fmla="*/ 7 w 13"/>
                      <a:gd name="T1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3" h="13">
                        <a:moveTo>
                          <a:pt x="7" y="13"/>
                        </a:moveTo>
                        <a:lnTo>
                          <a:pt x="13" y="7"/>
                        </a:ln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7" y="13"/>
                        </a:lnTo>
                        <a:lnTo>
                          <a:pt x="0" y="7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7" name="Freeform 585"/>
                  <p:cNvSpPr>
                    <a:spLocks/>
                  </p:cNvSpPr>
                  <p:nvPr/>
                </p:nvSpPr>
                <p:spPr bwMode="auto">
                  <a:xfrm>
                    <a:off x="2681" y="1790"/>
                    <a:ext cx="19" cy="13"/>
                  </a:xfrm>
                  <a:custGeom>
                    <a:avLst/>
                    <a:gdLst>
                      <a:gd name="T0" fmla="*/ 19 w 19"/>
                      <a:gd name="T1" fmla="*/ 7 h 13"/>
                      <a:gd name="T2" fmla="*/ 13 w 19"/>
                      <a:gd name="T3" fmla="*/ 0 h 13"/>
                      <a:gd name="T4" fmla="*/ 0 w 19"/>
                      <a:gd name="T5" fmla="*/ 0 h 13"/>
                      <a:gd name="T6" fmla="*/ 0 w 19"/>
                      <a:gd name="T7" fmla="*/ 13 h 13"/>
                      <a:gd name="T8" fmla="*/ 13 w 19"/>
                      <a:gd name="T9" fmla="*/ 13 h 13"/>
                      <a:gd name="T10" fmla="*/ 19 w 19"/>
                      <a:gd name="T11" fmla="*/ 7 h 13"/>
                      <a:gd name="T12" fmla="*/ 13 w 19"/>
                      <a:gd name="T13" fmla="*/ 13 h 13"/>
                      <a:gd name="T14" fmla="*/ 19 w 19"/>
                      <a:gd name="T15" fmla="*/ 13 h 13"/>
                      <a:gd name="T16" fmla="*/ 19 w 19"/>
                      <a:gd name="T17" fmla="*/ 7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" h="13">
                        <a:moveTo>
                          <a:pt x="19" y="7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9" y="7"/>
                        </a:lnTo>
                        <a:lnTo>
                          <a:pt x="13" y="13"/>
                        </a:lnTo>
                        <a:lnTo>
                          <a:pt x="19" y="13"/>
                        </a:lnTo>
                        <a:lnTo>
                          <a:pt x="19" y="7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8" name="Freeform 586"/>
                  <p:cNvSpPr>
                    <a:spLocks/>
                  </p:cNvSpPr>
                  <p:nvPr/>
                </p:nvSpPr>
                <p:spPr bwMode="auto">
                  <a:xfrm>
                    <a:off x="2687" y="1784"/>
                    <a:ext cx="13" cy="13"/>
                  </a:xfrm>
                  <a:custGeom>
                    <a:avLst/>
                    <a:gdLst>
                      <a:gd name="T0" fmla="*/ 7 w 13"/>
                      <a:gd name="T1" fmla="*/ 0 h 13"/>
                      <a:gd name="T2" fmla="*/ 0 w 13"/>
                      <a:gd name="T3" fmla="*/ 6 h 13"/>
                      <a:gd name="T4" fmla="*/ 0 w 13"/>
                      <a:gd name="T5" fmla="*/ 13 h 13"/>
                      <a:gd name="T6" fmla="*/ 13 w 13"/>
                      <a:gd name="T7" fmla="*/ 13 h 13"/>
                      <a:gd name="T8" fmla="*/ 13 w 13"/>
                      <a:gd name="T9" fmla="*/ 6 h 13"/>
                      <a:gd name="T10" fmla="*/ 7 w 13"/>
                      <a:gd name="T11" fmla="*/ 0 h 13"/>
                      <a:gd name="T12" fmla="*/ 7 w 13"/>
                      <a:gd name="T13" fmla="*/ 0 h 13"/>
                      <a:gd name="T14" fmla="*/ 0 w 13"/>
                      <a:gd name="T15" fmla="*/ 0 h 13"/>
                      <a:gd name="T16" fmla="*/ 0 w 13"/>
                      <a:gd name="T17" fmla="*/ 6 h 13"/>
                      <a:gd name="T18" fmla="*/ 7 w 13"/>
                      <a:gd name="T19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13">
                        <a:moveTo>
                          <a:pt x="7" y="0"/>
                        </a:moveTo>
                        <a:lnTo>
                          <a:pt x="0" y="6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6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7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29" name="Freeform 587"/>
                  <p:cNvSpPr>
                    <a:spLocks/>
                  </p:cNvSpPr>
                  <p:nvPr/>
                </p:nvSpPr>
                <p:spPr bwMode="auto">
                  <a:xfrm>
                    <a:off x="2694" y="1784"/>
                    <a:ext cx="6" cy="19"/>
                  </a:xfrm>
                  <a:custGeom>
                    <a:avLst/>
                    <a:gdLst>
                      <a:gd name="T0" fmla="*/ 6 w 6"/>
                      <a:gd name="T1" fmla="*/ 13 h 19"/>
                      <a:gd name="T2" fmla="*/ 6 w 6"/>
                      <a:gd name="T3" fmla="*/ 0 h 19"/>
                      <a:gd name="T4" fmla="*/ 0 w 6"/>
                      <a:gd name="T5" fmla="*/ 0 h 19"/>
                      <a:gd name="T6" fmla="*/ 0 w 6"/>
                      <a:gd name="T7" fmla="*/ 19 h 19"/>
                      <a:gd name="T8" fmla="*/ 6 w 6"/>
                      <a:gd name="T9" fmla="*/ 19 h 19"/>
                      <a:gd name="T10" fmla="*/ 6 w 6"/>
                      <a:gd name="T11" fmla="*/ 1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9">
                        <a:moveTo>
                          <a:pt x="6" y="13"/>
                        </a:move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19"/>
                        </a:lnTo>
                        <a:lnTo>
                          <a:pt x="6" y="19"/>
                        </a:lnTo>
                        <a:lnTo>
                          <a:pt x="6" y="13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0" name="Freeform 588"/>
                  <p:cNvSpPr>
                    <a:spLocks/>
                  </p:cNvSpPr>
                  <p:nvPr/>
                </p:nvSpPr>
                <p:spPr bwMode="auto">
                  <a:xfrm>
                    <a:off x="2694" y="1784"/>
                    <a:ext cx="13" cy="13"/>
                  </a:xfrm>
                  <a:custGeom>
                    <a:avLst/>
                    <a:gdLst>
                      <a:gd name="T0" fmla="*/ 6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6 h 13"/>
                      <a:gd name="T6" fmla="*/ 6 w 13"/>
                      <a:gd name="T7" fmla="*/ 13 h 13"/>
                      <a:gd name="T8" fmla="*/ 13 w 13"/>
                      <a:gd name="T9" fmla="*/ 13 h 13"/>
                      <a:gd name="T10" fmla="*/ 6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6" y="0"/>
                        </a:move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13"/>
                        </a:lnTo>
                        <a:lnTo>
                          <a:pt x="13" y="13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1" name="Freeform 589"/>
                  <p:cNvSpPr>
                    <a:spLocks/>
                  </p:cNvSpPr>
                  <p:nvPr/>
                </p:nvSpPr>
                <p:spPr bwMode="auto">
                  <a:xfrm>
                    <a:off x="2700" y="1784"/>
                    <a:ext cx="7" cy="13"/>
                  </a:xfrm>
                  <a:custGeom>
                    <a:avLst/>
                    <a:gdLst>
                      <a:gd name="T0" fmla="*/ 7 w 7"/>
                      <a:gd name="T1" fmla="*/ 6 h 13"/>
                      <a:gd name="T2" fmla="*/ 0 w 7"/>
                      <a:gd name="T3" fmla="*/ 0 h 13"/>
                      <a:gd name="T4" fmla="*/ 0 w 7"/>
                      <a:gd name="T5" fmla="*/ 0 h 13"/>
                      <a:gd name="T6" fmla="*/ 0 w 7"/>
                      <a:gd name="T7" fmla="*/ 13 h 13"/>
                      <a:gd name="T8" fmla="*/ 0 w 7"/>
                      <a:gd name="T9" fmla="*/ 13 h 13"/>
                      <a:gd name="T10" fmla="*/ 7 w 7"/>
                      <a:gd name="T11" fmla="*/ 6 h 13"/>
                      <a:gd name="T12" fmla="*/ 0 w 7"/>
                      <a:gd name="T13" fmla="*/ 13 h 13"/>
                      <a:gd name="T14" fmla="*/ 7 w 7"/>
                      <a:gd name="T15" fmla="*/ 13 h 13"/>
                      <a:gd name="T16" fmla="*/ 7 w 7"/>
                      <a:gd name="T17" fmla="*/ 6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13">
                        <a:moveTo>
                          <a:pt x="7" y="6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7" y="6"/>
                        </a:lnTo>
                        <a:lnTo>
                          <a:pt x="0" y="13"/>
                        </a:lnTo>
                        <a:lnTo>
                          <a:pt x="7" y="13"/>
                        </a:lnTo>
                        <a:lnTo>
                          <a:pt x="7" y="6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2" name="Freeform 590"/>
                  <p:cNvSpPr>
                    <a:spLocks/>
                  </p:cNvSpPr>
                  <p:nvPr/>
                </p:nvSpPr>
                <p:spPr bwMode="auto">
                  <a:xfrm>
                    <a:off x="2694" y="1784"/>
                    <a:ext cx="13" cy="6"/>
                  </a:xfrm>
                  <a:custGeom>
                    <a:avLst/>
                    <a:gdLst>
                      <a:gd name="T0" fmla="*/ 6 w 13"/>
                      <a:gd name="T1" fmla="*/ 0 h 6"/>
                      <a:gd name="T2" fmla="*/ 0 w 13"/>
                      <a:gd name="T3" fmla="*/ 6 h 6"/>
                      <a:gd name="T4" fmla="*/ 0 w 13"/>
                      <a:gd name="T5" fmla="*/ 6 h 6"/>
                      <a:gd name="T6" fmla="*/ 13 w 13"/>
                      <a:gd name="T7" fmla="*/ 6 h 6"/>
                      <a:gd name="T8" fmla="*/ 13 w 13"/>
                      <a:gd name="T9" fmla="*/ 6 h 6"/>
                      <a:gd name="T10" fmla="*/ 6 w 13"/>
                      <a:gd name="T11" fmla="*/ 0 h 6"/>
                      <a:gd name="T12" fmla="*/ 6 w 13"/>
                      <a:gd name="T13" fmla="*/ 0 h 6"/>
                      <a:gd name="T14" fmla="*/ 0 w 13"/>
                      <a:gd name="T15" fmla="*/ 0 h 6"/>
                      <a:gd name="T16" fmla="*/ 0 w 13"/>
                      <a:gd name="T17" fmla="*/ 6 h 6"/>
                      <a:gd name="T18" fmla="*/ 6 w 13"/>
                      <a:gd name="T19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" h="6">
                        <a:moveTo>
                          <a:pt x="6" y="0"/>
                        </a:move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13" y="6"/>
                        </a:lnTo>
                        <a:lnTo>
                          <a:pt x="13" y="6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3" name="Rectangle 591"/>
                  <p:cNvSpPr>
                    <a:spLocks noChangeArrowheads="1"/>
                  </p:cNvSpPr>
                  <p:nvPr/>
                </p:nvSpPr>
                <p:spPr bwMode="auto">
                  <a:xfrm>
                    <a:off x="2700" y="1784"/>
                    <a:ext cx="7" cy="13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4" name="Rectangle 592"/>
                  <p:cNvSpPr>
                    <a:spLocks noChangeArrowheads="1"/>
                  </p:cNvSpPr>
                  <p:nvPr/>
                </p:nvSpPr>
                <p:spPr bwMode="auto">
                  <a:xfrm>
                    <a:off x="2707" y="1784"/>
                    <a:ext cx="0" cy="13"/>
                  </a:xfrm>
                  <a:prstGeom prst="rect">
                    <a:avLst/>
                  </a:prstGeom>
                  <a:solidFill>
                    <a:srgbClr val="5FBA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5" name="Freeform 593"/>
                  <p:cNvSpPr>
                    <a:spLocks/>
                  </p:cNvSpPr>
                  <p:nvPr/>
                </p:nvSpPr>
                <p:spPr bwMode="auto">
                  <a:xfrm>
                    <a:off x="1859" y="1570"/>
                    <a:ext cx="1411" cy="427"/>
                  </a:xfrm>
                  <a:custGeom>
                    <a:avLst/>
                    <a:gdLst>
                      <a:gd name="T0" fmla="*/ 0 w 218"/>
                      <a:gd name="T1" fmla="*/ 66 h 66"/>
                      <a:gd name="T2" fmla="*/ 218 w 218"/>
                      <a:gd name="T3" fmla="*/ 66 h 66"/>
                      <a:gd name="T4" fmla="*/ 218 w 218"/>
                      <a:gd name="T5" fmla="*/ 53 h 66"/>
                      <a:gd name="T6" fmla="*/ 132 w 218"/>
                      <a:gd name="T7" fmla="*/ 51 h 66"/>
                      <a:gd name="T8" fmla="*/ 132 w 218"/>
                      <a:gd name="T9" fmla="*/ 0 h 66"/>
                      <a:gd name="T10" fmla="*/ 86 w 218"/>
                      <a:gd name="T11" fmla="*/ 0 h 66"/>
                      <a:gd name="T12" fmla="*/ 86 w 218"/>
                      <a:gd name="T13" fmla="*/ 51 h 66"/>
                      <a:gd name="T14" fmla="*/ 0 w 218"/>
                      <a:gd name="T15" fmla="*/ 53 h 66"/>
                      <a:gd name="T16" fmla="*/ 0 w 218"/>
                      <a:gd name="T1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8" h="66">
                        <a:moveTo>
                          <a:pt x="0" y="66"/>
                        </a:moveTo>
                        <a:lnTo>
                          <a:pt x="218" y="66"/>
                        </a:lnTo>
                        <a:lnTo>
                          <a:pt x="218" y="53"/>
                        </a:lnTo>
                        <a:lnTo>
                          <a:pt x="132" y="51"/>
                        </a:lnTo>
                        <a:lnTo>
                          <a:pt x="132" y="0"/>
                        </a:lnTo>
                        <a:lnTo>
                          <a:pt x="86" y="0"/>
                        </a:lnTo>
                        <a:lnTo>
                          <a:pt x="86" y="51"/>
                        </a:lnTo>
                        <a:lnTo>
                          <a:pt x="0" y="53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0">
                    <a:solidFill>
                      <a:srgbClr val="1B1A1B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6" name="Rectangle 594"/>
                  <p:cNvSpPr>
                    <a:spLocks noChangeArrowheads="1"/>
                  </p:cNvSpPr>
                  <p:nvPr/>
                </p:nvSpPr>
                <p:spPr bwMode="auto">
                  <a:xfrm>
                    <a:off x="1859" y="2981"/>
                    <a:ext cx="1411" cy="84"/>
                  </a:xfrm>
                  <a:prstGeom prst="rect">
                    <a:avLst/>
                  </a:prstGeom>
                  <a:solidFill>
                    <a:srgbClr val="5FBAC2"/>
                  </a:solidFill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7" name="Line 5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86" y="1959"/>
                    <a:ext cx="13" cy="1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8" name="Line 5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47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9" name="Line 5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15" y="1933"/>
                    <a:ext cx="38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0" name="Line 5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76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1" name="Line 5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43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2" name="Line 6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11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3" name="Line 6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72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4" name="Line 6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40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5" name="Line 6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01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6" name="Line 6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68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7" name="Line 6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6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8" name="Line 6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97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9" name="Line 6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65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0" name="Line 6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26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1" name="Line 6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4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76" name="Group 811"/>
                <p:cNvGrpSpPr>
                  <a:grpSpLocks/>
                </p:cNvGrpSpPr>
                <p:nvPr/>
              </p:nvGrpSpPr>
              <p:grpSpPr bwMode="auto">
                <a:xfrm>
                  <a:off x="1049338" y="3068638"/>
                  <a:ext cx="4029075" cy="1766887"/>
                  <a:chOff x="661" y="1933"/>
                  <a:chExt cx="2538" cy="1113"/>
                </a:xfrm>
              </p:grpSpPr>
              <p:sp>
                <p:nvSpPr>
                  <p:cNvPr id="1252" name="Line 6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55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3" name="Line 6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22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4" name="Line 6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84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5" name="Line 6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51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6" name="Line 6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2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7" name="Line 6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0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8" name="Line 6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48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59" name="Line 6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09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0" name="Line 6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6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1" name="Line 6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38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2" name="Line 6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5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3" name="Line 6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3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4" name="Line 6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4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5" name="Line 6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2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6" name="Line 6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63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7" name="Line 6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0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8" name="Line 6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92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9" name="Line 6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59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0" name="Line 6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27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1" name="Line 6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8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2" name="Line 6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56" y="1933"/>
                    <a:ext cx="38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3" name="Line 6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0" y="1933"/>
                    <a:ext cx="32" cy="32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4" name="Line 633"/>
                  <p:cNvSpPr>
                    <a:spLocks noChangeShapeType="1"/>
                  </p:cNvSpPr>
                  <p:nvPr/>
                </p:nvSpPr>
                <p:spPr bwMode="auto">
                  <a:xfrm>
                    <a:off x="3173" y="1933"/>
                    <a:ext cx="26" cy="26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5" name="Line 634"/>
                  <p:cNvSpPr>
                    <a:spLocks noChangeShapeType="1"/>
                  </p:cNvSpPr>
                  <p:nvPr/>
                </p:nvSpPr>
                <p:spPr bwMode="auto">
                  <a:xfrm>
                    <a:off x="3134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6" name="Line 635"/>
                  <p:cNvSpPr>
                    <a:spLocks noChangeShapeType="1"/>
                  </p:cNvSpPr>
                  <p:nvPr/>
                </p:nvSpPr>
                <p:spPr bwMode="auto">
                  <a:xfrm>
                    <a:off x="3102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7" name="Line 636"/>
                  <p:cNvSpPr>
                    <a:spLocks noChangeShapeType="1"/>
                  </p:cNvSpPr>
                  <p:nvPr/>
                </p:nvSpPr>
                <p:spPr bwMode="auto">
                  <a:xfrm>
                    <a:off x="3069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8" name="Line 637"/>
                  <p:cNvSpPr>
                    <a:spLocks noChangeShapeType="1"/>
                  </p:cNvSpPr>
                  <p:nvPr/>
                </p:nvSpPr>
                <p:spPr bwMode="auto">
                  <a:xfrm>
                    <a:off x="3030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9" name="Line 638"/>
                  <p:cNvSpPr>
                    <a:spLocks noChangeShapeType="1"/>
                  </p:cNvSpPr>
                  <p:nvPr/>
                </p:nvSpPr>
                <p:spPr bwMode="auto">
                  <a:xfrm>
                    <a:off x="2998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0" name="Line 639"/>
                  <p:cNvSpPr>
                    <a:spLocks noChangeShapeType="1"/>
                  </p:cNvSpPr>
                  <p:nvPr/>
                </p:nvSpPr>
                <p:spPr bwMode="auto">
                  <a:xfrm>
                    <a:off x="2959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1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2927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2" name="Line 641"/>
                  <p:cNvSpPr>
                    <a:spLocks noChangeShapeType="1"/>
                  </p:cNvSpPr>
                  <p:nvPr/>
                </p:nvSpPr>
                <p:spPr bwMode="auto">
                  <a:xfrm>
                    <a:off x="2888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3" name="Line 642"/>
                  <p:cNvSpPr>
                    <a:spLocks noChangeShapeType="1"/>
                  </p:cNvSpPr>
                  <p:nvPr/>
                </p:nvSpPr>
                <p:spPr bwMode="auto">
                  <a:xfrm>
                    <a:off x="2856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4" name="Line 643"/>
                  <p:cNvSpPr>
                    <a:spLocks noChangeShapeType="1"/>
                  </p:cNvSpPr>
                  <p:nvPr/>
                </p:nvSpPr>
                <p:spPr bwMode="auto">
                  <a:xfrm>
                    <a:off x="2823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5" name="Line 644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6" name="Line 645"/>
                  <p:cNvSpPr>
                    <a:spLocks noChangeShapeType="1"/>
                  </p:cNvSpPr>
                  <p:nvPr/>
                </p:nvSpPr>
                <p:spPr bwMode="auto">
                  <a:xfrm>
                    <a:off x="2752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7" name="Line 646"/>
                  <p:cNvSpPr>
                    <a:spLocks noChangeShapeType="1"/>
                  </p:cNvSpPr>
                  <p:nvPr/>
                </p:nvSpPr>
                <p:spPr bwMode="auto">
                  <a:xfrm>
                    <a:off x="2713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8" name="Line 647"/>
                  <p:cNvSpPr>
                    <a:spLocks noChangeShapeType="1"/>
                  </p:cNvSpPr>
                  <p:nvPr/>
                </p:nvSpPr>
                <p:spPr bwMode="auto">
                  <a:xfrm>
                    <a:off x="2681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89" name="Line 648"/>
                  <p:cNvSpPr>
                    <a:spLocks noChangeShapeType="1"/>
                  </p:cNvSpPr>
                  <p:nvPr/>
                </p:nvSpPr>
                <p:spPr bwMode="auto">
                  <a:xfrm>
                    <a:off x="2642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0" name="Line 649"/>
                  <p:cNvSpPr>
                    <a:spLocks noChangeShapeType="1"/>
                  </p:cNvSpPr>
                  <p:nvPr/>
                </p:nvSpPr>
                <p:spPr bwMode="auto">
                  <a:xfrm>
                    <a:off x="2610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1" name="Line 650"/>
                  <p:cNvSpPr>
                    <a:spLocks noChangeShapeType="1"/>
                  </p:cNvSpPr>
                  <p:nvPr/>
                </p:nvSpPr>
                <p:spPr bwMode="auto">
                  <a:xfrm>
                    <a:off x="2577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2" name="Line 651"/>
                  <p:cNvSpPr>
                    <a:spLocks noChangeShapeType="1"/>
                  </p:cNvSpPr>
                  <p:nvPr/>
                </p:nvSpPr>
                <p:spPr bwMode="auto">
                  <a:xfrm>
                    <a:off x="2538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3" name="Line 652"/>
                  <p:cNvSpPr>
                    <a:spLocks noChangeShapeType="1"/>
                  </p:cNvSpPr>
                  <p:nvPr/>
                </p:nvSpPr>
                <p:spPr bwMode="auto">
                  <a:xfrm>
                    <a:off x="2506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4" name="Line 653"/>
                  <p:cNvSpPr>
                    <a:spLocks noChangeShapeType="1"/>
                  </p:cNvSpPr>
                  <p:nvPr/>
                </p:nvSpPr>
                <p:spPr bwMode="auto">
                  <a:xfrm>
                    <a:off x="2467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5" name="Line 654"/>
                  <p:cNvSpPr>
                    <a:spLocks noChangeShapeType="1"/>
                  </p:cNvSpPr>
                  <p:nvPr/>
                </p:nvSpPr>
                <p:spPr bwMode="auto">
                  <a:xfrm>
                    <a:off x="2435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6" name="Line 655"/>
                  <p:cNvSpPr>
                    <a:spLocks noChangeShapeType="1"/>
                  </p:cNvSpPr>
                  <p:nvPr/>
                </p:nvSpPr>
                <p:spPr bwMode="auto">
                  <a:xfrm>
                    <a:off x="2396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7" name="Line 656"/>
                  <p:cNvSpPr>
                    <a:spLocks noChangeShapeType="1"/>
                  </p:cNvSpPr>
                  <p:nvPr/>
                </p:nvSpPr>
                <p:spPr bwMode="auto">
                  <a:xfrm>
                    <a:off x="2364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8" name="Line 657"/>
                  <p:cNvSpPr>
                    <a:spLocks noChangeShapeType="1"/>
                  </p:cNvSpPr>
                  <p:nvPr/>
                </p:nvSpPr>
                <p:spPr bwMode="auto">
                  <a:xfrm>
                    <a:off x="2331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99" name="Line 658"/>
                  <p:cNvSpPr>
                    <a:spLocks noChangeShapeType="1"/>
                  </p:cNvSpPr>
                  <p:nvPr/>
                </p:nvSpPr>
                <p:spPr bwMode="auto">
                  <a:xfrm>
                    <a:off x="2292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0" name="Line 659"/>
                  <p:cNvSpPr>
                    <a:spLocks noChangeShapeType="1"/>
                  </p:cNvSpPr>
                  <p:nvPr/>
                </p:nvSpPr>
                <p:spPr bwMode="auto">
                  <a:xfrm>
                    <a:off x="2260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1" name="Line 660"/>
                  <p:cNvSpPr>
                    <a:spLocks noChangeShapeType="1"/>
                  </p:cNvSpPr>
                  <p:nvPr/>
                </p:nvSpPr>
                <p:spPr bwMode="auto">
                  <a:xfrm>
                    <a:off x="2221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2" name="Line 661"/>
                  <p:cNvSpPr>
                    <a:spLocks noChangeShapeType="1"/>
                  </p:cNvSpPr>
                  <p:nvPr/>
                </p:nvSpPr>
                <p:spPr bwMode="auto">
                  <a:xfrm>
                    <a:off x="2189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3" name="Line 662"/>
                  <p:cNvSpPr>
                    <a:spLocks noChangeShapeType="1"/>
                  </p:cNvSpPr>
                  <p:nvPr/>
                </p:nvSpPr>
                <p:spPr bwMode="auto">
                  <a:xfrm>
                    <a:off x="2150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4" name="Line 663"/>
                  <p:cNvSpPr>
                    <a:spLocks noChangeShapeType="1"/>
                  </p:cNvSpPr>
                  <p:nvPr/>
                </p:nvSpPr>
                <p:spPr bwMode="auto">
                  <a:xfrm>
                    <a:off x="2118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5" name="Line 664"/>
                  <p:cNvSpPr>
                    <a:spLocks noChangeShapeType="1"/>
                  </p:cNvSpPr>
                  <p:nvPr/>
                </p:nvSpPr>
                <p:spPr bwMode="auto">
                  <a:xfrm>
                    <a:off x="2085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6" name="Line 665"/>
                  <p:cNvSpPr>
                    <a:spLocks noChangeShapeType="1"/>
                  </p:cNvSpPr>
                  <p:nvPr/>
                </p:nvSpPr>
                <p:spPr bwMode="auto">
                  <a:xfrm>
                    <a:off x="2046" y="1933"/>
                    <a:ext cx="46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7" name="Line 666"/>
                  <p:cNvSpPr>
                    <a:spLocks noChangeShapeType="1"/>
                  </p:cNvSpPr>
                  <p:nvPr/>
                </p:nvSpPr>
                <p:spPr bwMode="auto">
                  <a:xfrm>
                    <a:off x="2014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8" name="Line 667"/>
                  <p:cNvSpPr>
                    <a:spLocks noChangeShapeType="1"/>
                  </p:cNvSpPr>
                  <p:nvPr/>
                </p:nvSpPr>
                <p:spPr bwMode="auto">
                  <a:xfrm>
                    <a:off x="1975" y="1933"/>
                    <a:ext cx="45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09" name="Line 668"/>
                  <p:cNvSpPr>
                    <a:spLocks noChangeShapeType="1"/>
                  </p:cNvSpPr>
                  <p:nvPr/>
                </p:nvSpPr>
                <p:spPr bwMode="auto">
                  <a:xfrm>
                    <a:off x="1943" y="1933"/>
                    <a:ext cx="39" cy="45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0" name="Line 669"/>
                  <p:cNvSpPr>
                    <a:spLocks noChangeShapeType="1"/>
                  </p:cNvSpPr>
                  <p:nvPr/>
                </p:nvSpPr>
                <p:spPr bwMode="auto">
                  <a:xfrm>
                    <a:off x="1930" y="1959"/>
                    <a:ext cx="19" cy="19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1" name="Rectangle 670"/>
                  <p:cNvSpPr>
                    <a:spLocks noChangeArrowheads="1"/>
                  </p:cNvSpPr>
                  <p:nvPr/>
                </p:nvSpPr>
                <p:spPr bwMode="auto">
                  <a:xfrm>
                    <a:off x="1930" y="1933"/>
                    <a:ext cx="1269" cy="45"/>
                  </a:xfrm>
                  <a:prstGeom prst="rect">
                    <a:avLst/>
                  </a:prstGeom>
                  <a:noFill/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2" name="Line 6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66" y="3013"/>
                    <a:ext cx="33" cy="32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3" name="Line 6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34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4" name="Line 6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95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5" name="Line 6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63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6" name="Line 6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24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7" name="Line 6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91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8" name="Line 6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53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19" name="Line 6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0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0" name="Line 6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8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1" name="Line 6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49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2" name="Line 6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17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3" name="Line 6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8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4" name="Line 6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45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5" name="Line 6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07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6" name="Line 6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74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7" name="Line 6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42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8" name="Line 6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03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29" name="Line 6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71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0" name="Line 6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2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1" name="Line 6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9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2" name="Line 6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7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3" name="Line 6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28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4" name="Line 6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6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5" name="Line 6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57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6" name="Line 6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25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7" name="Line 6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86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8" name="Line 6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53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39" name="Line 6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1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0" name="Line 6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82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1" name="Line 7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3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2" name="Line 7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1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3" name="Line 7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9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4" name="Line 7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40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5" name="Line 7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7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6" name="Line 7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9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7" name="Line 7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6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8" name="Line 7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0" y="3007"/>
                    <a:ext cx="13" cy="13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9" name="Line 708"/>
                  <p:cNvSpPr>
                    <a:spLocks noChangeShapeType="1"/>
                  </p:cNvSpPr>
                  <p:nvPr/>
                </p:nvSpPr>
                <p:spPr bwMode="auto">
                  <a:xfrm>
                    <a:off x="3192" y="3007"/>
                    <a:ext cx="7" cy="6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0" name="Line 709"/>
                  <p:cNvSpPr>
                    <a:spLocks noChangeShapeType="1"/>
                  </p:cNvSpPr>
                  <p:nvPr/>
                </p:nvSpPr>
                <p:spPr bwMode="auto">
                  <a:xfrm>
                    <a:off x="3153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1" name="Line 710"/>
                  <p:cNvSpPr>
                    <a:spLocks noChangeShapeType="1"/>
                  </p:cNvSpPr>
                  <p:nvPr/>
                </p:nvSpPr>
                <p:spPr bwMode="auto">
                  <a:xfrm>
                    <a:off x="3115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2" name="Line 711"/>
                  <p:cNvSpPr>
                    <a:spLocks noChangeShapeType="1"/>
                  </p:cNvSpPr>
                  <p:nvPr/>
                </p:nvSpPr>
                <p:spPr bwMode="auto">
                  <a:xfrm>
                    <a:off x="3082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3" name="Line 712"/>
                  <p:cNvSpPr>
                    <a:spLocks noChangeShapeType="1"/>
                  </p:cNvSpPr>
                  <p:nvPr/>
                </p:nvSpPr>
                <p:spPr bwMode="auto">
                  <a:xfrm>
                    <a:off x="3050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4" name="Line 713"/>
                  <p:cNvSpPr>
                    <a:spLocks noChangeShapeType="1"/>
                  </p:cNvSpPr>
                  <p:nvPr/>
                </p:nvSpPr>
                <p:spPr bwMode="auto">
                  <a:xfrm>
                    <a:off x="3011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5" name="Line 714"/>
                  <p:cNvSpPr>
                    <a:spLocks noChangeShapeType="1"/>
                  </p:cNvSpPr>
                  <p:nvPr/>
                </p:nvSpPr>
                <p:spPr bwMode="auto">
                  <a:xfrm>
                    <a:off x="2979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6" name="Line 715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7" name="Line 716"/>
                  <p:cNvSpPr>
                    <a:spLocks noChangeShapeType="1"/>
                  </p:cNvSpPr>
                  <p:nvPr/>
                </p:nvSpPr>
                <p:spPr bwMode="auto">
                  <a:xfrm>
                    <a:off x="2907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8" name="Line 717"/>
                  <p:cNvSpPr>
                    <a:spLocks noChangeShapeType="1"/>
                  </p:cNvSpPr>
                  <p:nvPr/>
                </p:nvSpPr>
                <p:spPr bwMode="auto">
                  <a:xfrm>
                    <a:off x="2875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59" name="Line 718"/>
                  <p:cNvSpPr>
                    <a:spLocks noChangeShapeType="1"/>
                  </p:cNvSpPr>
                  <p:nvPr/>
                </p:nvSpPr>
                <p:spPr bwMode="auto">
                  <a:xfrm>
                    <a:off x="2836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0" name="Line 719"/>
                  <p:cNvSpPr>
                    <a:spLocks noChangeShapeType="1"/>
                  </p:cNvSpPr>
                  <p:nvPr/>
                </p:nvSpPr>
                <p:spPr bwMode="auto">
                  <a:xfrm>
                    <a:off x="2804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1" name="Line 720"/>
                  <p:cNvSpPr>
                    <a:spLocks noChangeShapeType="1"/>
                  </p:cNvSpPr>
                  <p:nvPr/>
                </p:nvSpPr>
                <p:spPr bwMode="auto">
                  <a:xfrm>
                    <a:off x="2765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2" name="Line 721"/>
                  <p:cNvSpPr>
                    <a:spLocks noChangeShapeType="1"/>
                  </p:cNvSpPr>
                  <p:nvPr/>
                </p:nvSpPr>
                <p:spPr bwMode="auto">
                  <a:xfrm>
                    <a:off x="2733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3" name="Line 722"/>
                  <p:cNvSpPr>
                    <a:spLocks noChangeShapeType="1"/>
                  </p:cNvSpPr>
                  <p:nvPr/>
                </p:nvSpPr>
                <p:spPr bwMode="auto">
                  <a:xfrm>
                    <a:off x="2694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4" name="Line 723"/>
                  <p:cNvSpPr>
                    <a:spLocks noChangeShapeType="1"/>
                  </p:cNvSpPr>
                  <p:nvPr/>
                </p:nvSpPr>
                <p:spPr bwMode="auto">
                  <a:xfrm>
                    <a:off x="2661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5" name="Line 724"/>
                  <p:cNvSpPr>
                    <a:spLocks noChangeShapeType="1"/>
                  </p:cNvSpPr>
                  <p:nvPr/>
                </p:nvSpPr>
                <p:spPr bwMode="auto">
                  <a:xfrm>
                    <a:off x="2629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6" name="Line 725"/>
                  <p:cNvSpPr>
                    <a:spLocks noChangeShapeType="1"/>
                  </p:cNvSpPr>
                  <p:nvPr/>
                </p:nvSpPr>
                <p:spPr bwMode="auto">
                  <a:xfrm>
                    <a:off x="2590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7" name="Line 726"/>
                  <p:cNvSpPr>
                    <a:spLocks noChangeShapeType="1"/>
                  </p:cNvSpPr>
                  <p:nvPr/>
                </p:nvSpPr>
                <p:spPr bwMode="auto">
                  <a:xfrm>
                    <a:off x="2558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8" name="Line 727"/>
                  <p:cNvSpPr>
                    <a:spLocks noChangeShapeType="1"/>
                  </p:cNvSpPr>
                  <p:nvPr/>
                </p:nvSpPr>
                <p:spPr bwMode="auto">
                  <a:xfrm>
                    <a:off x="2519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69" name="Line 728"/>
                  <p:cNvSpPr>
                    <a:spLocks noChangeShapeType="1"/>
                  </p:cNvSpPr>
                  <p:nvPr/>
                </p:nvSpPr>
                <p:spPr bwMode="auto">
                  <a:xfrm>
                    <a:off x="2487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0" name="Line 729"/>
                  <p:cNvSpPr>
                    <a:spLocks noChangeShapeType="1"/>
                  </p:cNvSpPr>
                  <p:nvPr/>
                </p:nvSpPr>
                <p:spPr bwMode="auto">
                  <a:xfrm>
                    <a:off x="2454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1" name="Line 730"/>
                  <p:cNvSpPr>
                    <a:spLocks noChangeShapeType="1"/>
                  </p:cNvSpPr>
                  <p:nvPr/>
                </p:nvSpPr>
                <p:spPr bwMode="auto">
                  <a:xfrm>
                    <a:off x="2415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2" name="Line 731"/>
                  <p:cNvSpPr>
                    <a:spLocks noChangeShapeType="1"/>
                  </p:cNvSpPr>
                  <p:nvPr/>
                </p:nvSpPr>
                <p:spPr bwMode="auto">
                  <a:xfrm>
                    <a:off x="2383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3" name="Line 732"/>
                  <p:cNvSpPr>
                    <a:spLocks noChangeShapeType="1"/>
                  </p:cNvSpPr>
                  <p:nvPr/>
                </p:nvSpPr>
                <p:spPr bwMode="auto">
                  <a:xfrm>
                    <a:off x="2344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4" name="Line 733"/>
                  <p:cNvSpPr>
                    <a:spLocks noChangeShapeType="1"/>
                  </p:cNvSpPr>
                  <p:nvPr/>
                </p:nvSpPr>
                <p:spPr bwMode="auto">
                  <a:xfrm>
                    <a:off x="2312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5" name="Line 734"/>
                  <p:cNvSpPr>
                    <a:spLocks noChangeShapeType="1"/>
                  </p:cNvSpPr>
                  <p:nvPr/>
                </p:nvSpPr>
                <p:spPr bwMode="auto">
                  <a:xfrm>
                    <a:off x="2279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6" name="Line 735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7" name="Line 736"/>
                  <p:cNvSpPr>
                    <a:spLocks noChangeShapeType="1"/>
                  </p:cNvSpPr>
                  <p:nvPr/>
                </p:nvSpPr>
                <p:spPr bwMode="auto">
                  <a:xfrm>
                    <a:off x="2202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8" name="Line 737"/>
                  <p:cNvSpPr>
                    <a:spLocks noChangeShapeType="1"/>
                  </p:cNvSpPr>
                  <p:nvPr/>
                </p:nvSpPr>
                <p:spPr bwMode="auto">
                  <a:xfrm>
                    <a:off x="2169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79" name="Line 738"/>
                  <p:cNvSpPr>
                    <a:spLocks noChangeShapeType="1"/>
                  </p:cNvSpPr>
                  <p:nvPr/>
                </p:nvSpPr>
                <p:spPr bwMode="auto">
                  <a:xfrm>
                    <a:off x="2137" y="3007"/>
                    <a:ext cx="39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0" name="Line 739"/>
                  <p:cNvSpPr>
                    <a:spLocks noChangeShapeType="1"/>
                  </p:cNvSpPr>
                  <p:nvPr/>
                </p:nvSpPr>
                <p:spPr bwMode="auto">
                  <a:xfrm>
                    <a:off x="2098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1" name="Line 740"/>
                  <p:cNvSpPr>
                    <a:spLocks noChangeShapeType="1"/>
                  </p:cNvSpPr>
                  <p:nvPr/>
                </p:nvSpPr>
                <p:spPr bwMode="auto">
                  <a:xfrm>
                    <a:off x="2066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2" name="Line 741"/>
                  <p:cNvSpPr>
                    <a:spLocks noChangeShapeType="1"/>
                  </p:cNvSpPr>
                  <p:nvPr/>
                </p:nvSpPr>
                <p:spPr bwMode="auto">
                  <a:xfrm>
                    <a:off x="2027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3" name="Line 742"/>
                  <p:cNvSpPr>
                    <a:spLocks noChangeShapeType="1"/>
                  </p:cNvSpPr>
                  <p:nvPr/>
                </p:nvSpPr>
                <p:spPr bwMode="auto">
                  <a:xfrm>
                    <a:off x="1994" y="3007"/>
                    <a:ext cx="46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4" name="Line 743"/>
                  <p:cNvSpPr>
                    <a:spLocks noChangeShapeType="1"/>
                  </p:cNvSpPr>
                  <p:nvPr/>
                </p:nvSpPr>
                <p:spPr bwMode="auto">
                  <a:xfrm>
                    <a:off x="1956" y="3007"/>
                    <a:ext cx="45" cy="38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5" name="Line 744"/>
                  <p:cNvSpPr>
                    <a:spLocks noChangeShapeType="1"/>
                  </p:cNvSpPr>
                  <p:nvPr/>
                </p:nvSpPr>
                <p:spPr bwMode="auto">
                  <a:xfrm>
                    <a:off x="1930" y="3013"/>
                    <a:ext cx="39" cy="32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6" name="Line 745"/>
                  <p:cNvSpPr>
                    <a:spLocks noChangeShapeType="1"/>
                  </p:cNvSpPr>
                  <p:nvPr/>
                </p:nvSpPr>
                <p:spPr bwMode="auto">
                  <a:xfrm>
                    <a:off x="1930" y="3045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7" name="Rectangle 746"/>
                  <p:cNvSpPr>
                    <a:spLocks noChangeArrowheads="1"/>
                  </p:cNvSpPr>
                  <p:nvPr/>
                </p:nvSpPr>
                <p:spPr bwMode="auto">
                  <a:xfrm>
                    <a:off x="1930" y="3007"/>
                    <a:ext cx="1269" cy="38"/>
                  </a:xfrm>
                  <a:prstGeom prst="rect">
                    <a:avLst/>
                  </a:prstGeom>
                  <a:noFill/>
                  <a:ln w="0">
                    <a:solidFill>
                      <a:srgbClr val="1B1A1B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8" name="Line 7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4" y="2314"/>
                    <a:ext cx="13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9" name="Line 7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42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0" name="Line 7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03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1" name="Line 7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71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2" name="Line 7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32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3" name="Line 7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00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4" name="Line 7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1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5" name="Line 7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28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6" name="Line 7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96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7" name="Line 7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57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8" name="Line 7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5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9" name="Line 7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86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0" name="Line 7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54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1" name="Line 7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15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2" name="Line 7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82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3" name="Line 7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44" y="2314"/>
                    <a:ext cx="25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4" name="Line 7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11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5" name="Line 7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79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6" name="Line 7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40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7" name="Line 7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08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8" name="Line 7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69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09" name="Line 7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36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0" name="Line 7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4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1" name="Line 7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5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2" name="Line 7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33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3" name="Line 7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94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4" name="Line 7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2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5" name="Line 7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23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6" name="Line 7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0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7" name="Line 7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8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8" name="Line 7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19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19" name="Line 7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7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0" name="Line 7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1" y="2314"/>
                    <a:ext cx="13" cy="7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1" name="Line 780"/>
                  <p:cNvSpPr>
                    <a:spLocks noChangeShapeType="1"/>
                  </p:cNvSpPr>
                  <p:nvPr/>
                </p:nvSpPr>
                <p:spPr bwMode="auto">
                  <a:xfrm>
                    <a:off x="1755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2" name="Line 781"/>
                  <p:cNvSpPr>
                    <a:spLocks noChangeShapeType="1"/>
                  </p:cNvSpPr>
                  <p:nvPr/>
                </p:nvSpPr>
                <p:spPr bwMode="auto">
                  <a:xfrm>
                    <a:off x="1723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3" name="Line 782"/>
                  <p:cNvSpPr>
                    <a:spLocks noChangeShapeType="1"/>
                  </p:cNvSpPr>
                  <p:nvPr/>
                </p:nvSpPr>
                <p:spPr bwMode="auto">
                  <a:xfrm>
                    <a:off x="1684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4" name="Line 783"/>
                  <p:cNvSpPr>
                    <a:spLocks noChangeShapeType="1"/>
                  </p:cNvSpPr>
                  <p:nvPr/>
                </p:nvSpPr>
                <p:spPr bwMode="auto">
                  <a:xfrm>
                    <a:off x="1651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5" name="Line 784"/>
                  <p:cNvSpPr>
                    <a:spLocks noChangeShapeType="1"/>
                  </p:cNvSpPr>
                  <p:nvPr/>
                </p:nvSpPr>
                <p:spPr bwMode="auto">
                  <a:xfrm>
                    <a:off x="1619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6" name="Line 785"/>
                  <p:cNvSpPr>
                    <a:spLocks noChangeShapeType="1"/>
                  </p:cNvSpPr>
                  <p:nvPr/>
                </p:nvSpPr>
                <p:spPr bwMode="auto">
                  <a:xfrm>
                    <a:off x="1580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7" name="Line 786"/>
                  <p:cNvSpPr>
                    <a:spLocks noChangeShapeType="1"/>
                  </p:cNvSpPr>
                  <p:nvPr/>
                </p:nvSpPr>
                <p:spPr bwMode="auto">
                  <a:xfrm>
                    <a:off x="1548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8" name="Line 787"/>
                  <p:cNvSpPr>
                    <a:spLocks noChangeShapeType="1"/>
                  </p:cNvSpPr>
                  <p:nvPr/>
                </p:nvSpPr>
                <p:spPr bwMode="auto">
                  <a:xfrm>
                    <a:off x="1509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29" name="Line 788"/>
                  <p:cNvSpPr>
                    <a:spLocks noChangeShapeType="1"/>
                  </p:cNvSpPr>
                  <p:nvPr/>
                </p:nvSpPr>
                <p:spPr bwMode="auto">
                  <a:xfrm>
                    <a:off x="1477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0" name="Line 789"/>
                  <p:cNvSpPr>
                    <a:spLocks noChangeShapeType="1"/>
                  </p:cNvSpPr>
                  <p:nvPr/>
                </p:nvSpPr>
                <p:spPr bwMode="auto">
                  <a:xfrm>
                    <a:off x="1444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1" name="Line 790"/>
                  <p:cNvSpPr>
                    <a:spLocks noChangeShapeType="1"/>
                  </p:cNvSpPr>
                  <p:nvPr/>
                </p:nvSpPr>
                <p:spPr bwMode="auto">
                  <a:xfrm>
                    <a:off x="1405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2" name="Line 791"/>
                  <p:cNvSpPr>
                    <a:spLocks noChangeShapeType="1"/>
                  </p:cNvSpPr>
                  <p:nvPr/>
                </p:nvSpPr>
                <p:spPr bwMode="auto">
                  <a:xfrm>
                    <a:off x="1373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3" name="Line 792"/>
                  <p:cNvSpPr>
                    <a:spLocks noChangeShapeType="1"/>
                  </p:cNvSpPr>
                  <p:nvPr/>
                </p:nvSpPr>
                <p:spPr bwMode="auto">
                  <a:xfrm>
                    <a:off x="1334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4" name="Line 793"/>
                  <p:cNvSpPr>
                    <a:spLocks noChangeShapeType="1"/>
                  </p:cNvSpPr>
                  <p:nvPr/>
                </p:nvSpPr>
                <p:spPr bwMode="auto">
                  <a:xfrm>
                    <a:off x="1302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5" name="Line 794"/>
                  <p:cNvSpPr>
                    <a:spLocks noChangeShapeType="1"/>
                  </p:cNvSpPr>
                  <p:nvPr/>
                </p:nvSpPr>
                <p:spPr bwMode="auto">
                  <a:xfrm>
                    <a:off x="1263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6" name="Line 795"/>
                  <p:cNvSpPr>
                    <a:spLocks noChangeShapeType="1"/>
                  </p:cNvSpPr>
                  <p:nvPr/>
                </p:nvSpPr>
                <p:spPr bwMode="auto">
                  <a:xfrm>
                    <a:off x="1231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7" name="Line 796"/>
                  <p:cNvSpPr>
                    <a:spLocks noChangeShapeType="1"/>
                  </p:cNvSpPr>
                  <p:nvPr/>
                </p:nvSpPr>
                <p:spPr bwMode="auto">
                  <a:xfrm>
                    <a:off x="1198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8" name="Line 797"/>
                  <p:cNvSpPr>
                    <a:spLocks noChangeShapeType="1"/>
                  </p:cNvSpPr>
                  <p:nvPr/>
                </p:nvSpPr>
                <p:spPr bwMode="auto">
                  <a:xfrm>
                    <a:off x="1159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9" name="Line 798"/>
                  <p:cNvSpPr>
                    <a:spLocks noChangeShapeType="1"/>
                  </p:cNvSpPr>
                  <p:nvPr/>
                </p:nvSpPr>
                <p:spPr bwMode="auto">
                  <a:xfrm>
                    <a:off x="1127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0" name="Line 799"/>
                  <p:cNvSpPr>
                    <a:spLocks noChangeShapeType="1"/>
                  </p:cNvSpPr>
                  <p:nvPr/>
                </p:nvSpPr>
                <p:spPr bwMode="auto">
                  <a:xfrm>
                    <a:off x="1088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1" name="Line 800"/>
                  <p:cNvSpPr>
                    <a:spLocks noChangeShapeType="1"/>
                  </p:cNvSpPr>
                  <p:nvPr/>
                </p:nvSpPr>
                <p:spPr bwMode="auto">
                  <a:xfrm>
                    <a:off x="1056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2" name="Line 801"/>
                  <p:cNvSpPr>
                    <a:spLocks noChangeShapeType="1"/>
                  </p:cNvSpPr>
                  <p:nvPr/>
                </p:nvSpPr>
                <p:spPr bwMode="auto">
                  <a:xfrm>
                    <a:off x="1023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3" name="Line 802"/>
                  <p:cNvSpPr>
                    <a:spLocks noChangeShapeType="1"/>
                  </p:cNvSpPr>
                  <p:nvPr/>
                </p:nvSpPr>
                <p:spPr bwMode="auto">
                  <a:xfrm>
                    <a:off x="985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4" name="Line 803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5" name="Line 804"/>
                  <p:cNvSpPr>
                    <a:spLocks noChangeShapeType="1"/>
                  </p:cNvSpPr>
                  <p:nvPr/>
                </p:nvSpPr>
                <p:spPr bwMode="auto">
                  <a:xfrm>
                    <a:off x="913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6" name="Line 805"/>
                  <p:cNvSpPr>
                    <a:spLocks noChangeShapeType="1"/>
                  </p:cNvSpPr>
                  <p:nvPr/>
                </p:nvSpPr>
                <p:spPr bwMode="auto">
                  <a:xfrm>
                    <a:off x="881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7" name="Line 806"/>
                  <p:cNvSpPr>
                    <a:spLocks noChangeShapeType="1"/>
                  </p:cNvSpPr>
                  <p:nvPr/>
                </p:nvSpPr>
                <p:spPr bwMode="auto">
                  <a:xfrm>
                    <a:off x="842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8" name="Line 807"/>
                  <p:cNvSpPr>
                    <a:spLocks noChangeShapeType="1"/>
                  </p:cNvSpPr>
                  <p:nvPr/>
                </p:nvSpPr>
                <p:spPr bwMode="auto">
                  <a:xfrm>
                    <a:off x="810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9" name="Line 808"/>
                  <p:cNvSpPr>
                    <a:spLocks noChangeShapeType="1"/>
                  </p:cNvSpPr>
                  <p:nvPr/>
                </p:nvSpPr>
                <p:spPr bwMode="auto">
                  <a:xfrm>
                    <a:off x="771" y="2314"/>
                    <a:ext cx="26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0" name="Line 809"/>
                  <p:cNvSpPr>
                    <a:spLocks noChangeShapeType="1"/>
                  </p:cNvSpPr>
                  <p:nvPr/>
                </p:nvSpPr>
                <p:spPr bwMode="auto">
                  <a:xfrm>
                    <a:off x="739" y="2314"/>
                    <a:ext cx="19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51" name="Line 810"/>
                  <p:cNvSpPr>
                    <a:spLocks noChangeShapeType="1"/>
                  </p:cNvSpPr>
                  <p:nvPr/>
                </p:nvSpPr>
                <p:spPr bwMode="auto">
                  <a:xfrm>
                    <a:off x="706" y="2314"/>
                    <a:ext cx="20" cy="20"/>
                  </a:xfrm>
                  <a:prstGeom prst="line">
                    <a:avLst/>
                  </a:prstGeom>
                  <a:noFill/>
                  <a:ln w="0">
                    <a:solidFill>
                      <a:srgbClr val="1B1A1B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77" name="Freeform 1013"/>
                <p:cNvSpPr>
                  <a:spLocks/>
                </p:cNvSpPr>
                <p:nvPr/>
              </p:nvSpPr>
              <p:spPr bwMode="auto">
                <a:xfrm>
                  <a:off x="2333625" y="3581400"/>
                  <a:ext cx="11112" cy="52387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5 h 5"/>
                    <a:gd name="T6" fmla="*/ 1 w 1"/>
                    <a:gd name="T7" fmla="*/ 5 h 5"/>
                    <a:gd name="T8" fmla="*/ 1 w 1"/>
                    <a:gd name="T9" fmla="*/ 0 h 5"/>
                    <a:gd name="T10" fmla="*/ 0 w 1"/>
                    <a:gd name="T11" fmla="*/ 0 h 5"/>
                    <a:gd name="T12" fmla="*/ 1 w 1"/>
                    <a:gd name="T13" fmla="*/ 0 h 5"/>
                    <a:gd name="T14" fmla="*/ 1 w 1"/>
                    <a:gd name="T15" fmla="*/ 0 h 5"/>
                    <a:gd name="T16" fmla="*/ 0 w 1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8" name="Freeform 1014"/>
                <p:cNvSpPr>
                  <a:spLocks/>
                </p:cNvSpPr>
                <p:nvPr/>
              </p:nvSpPr>
              <p:spPr bwMode="auto">
                <a:xfrm>
                  <a:off x="1387475" y="3581400"/>
                  <a:ext cx="946150" cy="1587"/>
                </a:xfrm>
                <a:custGeom>
                  <a:avLst/>
                  <a:gdLst>
                    <a:gd name="T0" fmla="*/ 0 w 92"/>
                    <a:gd name="T1" fmla="*/ 0 w 92"/>
                    <a:gd name="T2" fmla="*/ 92 w 92"/>
                    <a:gd name="T3" fmla="*/ 92 w 92"/>
                    <a:gd name="T4" fmla="*/ 0 w 92"/>
                    <a:gd name="T5" fmla="*/ 0 w 92"/>
                    <a:gd name="T6" fmla="*/ 0 w 92"/>
                    <a:gd name="T7" fmla="*/ 0 w 92"/>
                    <a:gd name="T8" fmla="*/ 0 w 9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9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9" name="Freeform 1015"/>
                <p:cNvSpPr>
                  <a:spLocks/>
                </p:cNvSpPr>
                <p:nvPr/>
              </p:nvSpPr>
              <p:spPr bwMode="auto">
                <a:xfrm>
                  <a:off x="1387475" y="3489325"/>
                  <a:ext cx="1587" cy="92075"/>
                </a:xfrm>
                <a:custGeom>
                  <a:avLst/>
                  <a:gdLst>
                    <a:gd name="T0" fmla="*/ 0 h 9"/>
                    <a:gd name="T1" fmla="*/ 0 h 9"/>
                    <a:gd name="T2" fmla="*/ 9 h 9"/>
                    <a:gd name="T3" fmla="*/ 9 h 9"/>
                    <a:gd name="T4" fmla="*/ 0 h 9"/>
                    <a:gd name="T5" fmla="*/ 0 h 9"/>
                    <a:gd name="T6" fmla="*/ 0 h 9"/>
                    <a:gd name="T7" fmla="*/ 0 h 9"/>
                    <a:gd name="T8" fmla="*/ 0 h 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</a:cxnLst>
                  <a:rect l="0" t="0" r="r" b="b"/>
                  <a:pathLst>
                    <a:path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0" name="Freeform 1018"/>
                <p:cNvSpPr>
                  <a:spLocks/>
                </p:cNvSpPr>
                <p:nvPr/>
              </p:nvSpPr>
              <p:spPr bwMode="auto">
                <a:xfrm>
                  <a:off x="3248025" y="4176713"/>
                  <a:ext cx="11112" cy="93662"/>
                </a:xfrm>
                <a:custGeom>
                  <a:avLst/>
                  <a:gdLst>
                    <a:gd name="T0" fmla="*/ 1 w 1"/>
                    <a:gd name="T1" fmla="*/ 9 h 9"/>
                    <a:gd name="T2" fmla="*/ 1 w 1"/>
                    <a:gd name="T3" fmla="*/ 9 h 9"/>
                    <a:gd name="T4" fmla="*/ 1 w 1"/>
                    <a:gd name="T5" fmla="*/ 0 h 9"/>
                    <a:gd name="T6" fmla="*/ 0 w 1"/>
                    <a:gd name="T7" fmla="*/ 0 h 9"/>
                    <a:gd name="T8" fmla="*/ 0 w 1"/>
                    <a:gd name="T9" fmla="*/ 9 h 9"/>
                    <a:gd name="T10" fmla="*/ 1 w 1"/>
                    <a:gd name="T11" fmla="*/ 9 h 9"/>
                    <a:gd name="T12" fmla="*/ 1 w 1"/>
                    <a:gd name="T13" fmla="*/ 9 h 9"/>
                    <a:gd name="T14" fmla="*/ 1 w 1"/>
                    <a:gd name="T15" fmla="*/ 9 h 9"/>
                    <a:gd name="T16" fmla="*/ 1 w 1"/>
                    <a:gd name="T1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9">
                      <a:moveTo>
                        <a:pt x="1" y="9"/>
                      </a:moveTo>
                      <a:lnTo>
                        <a:pt x="1" y="9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1" y="9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1" name="Freeform 1019"/>
                <p:cNvSpPr>
                  <a:spLocks/>
                </p:cNvSpPr>
                <p:nvPr/>
              </p:nvSpPr>
              <p:spPr bwMode="auto">
                <a:xfrm>
                  <a:off x="2333625" y="4270375"/>
                  <a:ext cx="925512" cy="1587"/>
                </a:xfrm>
                <a:custGeom>
                  <a:avLst/>
                  <a:gdLst>
                    <a:gd name="T0" fmla="*/ 0 w 90"/>
                    <a:gd name="T1" fmla="*/ 0 w 90"/>
                    <a:gd name="T2" fmla="*/ 90 w 90"/>
                    <a:gd name="T3" fmla="*/ 90 w 90"/>
                    <a:gd name="T4" fmla="*/ 0 w 90"/>
                    <a:gd name="T5" fmla="*/ 0 w 90"/>
                    <a:gd name="T6" fmla="*/ 0 w 90"/>
                    <a:gd name="T7" fmla="*/ 0 w 90"/>
                    <a:gd name="T8" fmla="*/ 0 w 9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9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2" name="Freeform 1020"/>
                <p:cNvSpPr>
                  <a:spLocks/>
                </p:cNvSpPr>
                <p:nvPr/>
              </p:nvSpPr>
              <p:spPr bwMode="auto">
                <a:xfrm>
                  <a:off x="2333625" y="4270375"/>
                  <a:ext cx="11112" cy="60325"/>
                </a:xfrm>
                <a:custGeom>
                  <a:avLst/>
                  <a:gdLst>
                    <a:gd name="T0" fmla="*/ 0 w 1"/>
                    <a:gd name="T1" fmla="*/ 6 h 6"/>
                    <a:gd name="T2" fmla="*/ 1 w 1"/>
                    <a:gd name="T3" fmla="*/ 6 h 6"/>
                    <a:gd name="T4" fmla="*/ 1 w 1"/>
                    <a:gd name="T5" fmla="*/ 0 h 6"/>
                    <a:gd name="T6" fmla="*/ 0 w 1"/>
                    <a:gd name="T7" fmla="*/ 0 h 6"/>
                    <a:gd name="T8" fmla="*/ 0 w 1"/>
                    <a:gd name="T9" fmla="*/ 6 h 6"/>
                    <a:gd name="T10" fmla="*/ 0 w 1"/>
                    <a:gd name="T11" fmla="*/ 6 h 6"/>
                    <a:gd name="T12" fmla="*/ 0 w 1"/>
                    <a:gd name="T13" fmla="*/ 6 h 6"/>
                    <a:gd name="T14" fmla="*/ 1 w 1"/>
                    <a:gd name="T15" fmla="*/ 6 h 6"/>
                    <a:gd name="T16" fmla="*/ 1 w 1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6">
                      <a:moveTo>
                        <a:pt x="0" y="6"/>
                      </a:moveTo>
                      <a:lnTo>
                        <a:pt x="1" y="6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6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3" name="Freeform 1021"/>
                <p:cNvSpPr>
                  <a:spLocks/>
                </p:cNvSpPr>
                <p:nvPr/>
              </p:nvSpPr>
              <p:spPr bwMode="auto">
                <a:xfrm>
                  <a:off x="1387475" y="4321175"/>
                  <a:ext cx="946150" cy="9525"/>
                </a:xfrm>
                <a:custGeom>
                  <a:avLst/>
                  <a:gdLst>
                    <a:gd name="T0" fmla="*/ 0 w 92"/>
                    <a:gd name="T1" fmla="*/ 1 h 1"/>
                    <a:gd name="T2" fmla="*/ 0 w 92"/>
                    <a:gd name="T3" fmla="*/ 1 h 1"/>
                    <a:gd name="T4" fmla="*/ 92 w 92"/>
                    <a:gd name="T5" fmla="*/ 1 h 1"/>
                    <a:gd name="T6" fmla="*/ 92 w 92"/>
                    <a:gd name="T7" fmla="*/ 0 h 1"/>
                    <a:gd name="T8" fmla="*/ 0 w 92"/>
                    <a:gd name="T9" fmla="*/ 0 h 1"/>
                    <a:gd name="T10" fmla="*/ 0 w 92"/>
                    <a:gd name="T11" fmla="*/ 1 h 1"/>
                    <a:gd name="T12" fmla="*/ 0 w 92"/>
                    <a:gd name="T13" fmla="*/ 0 h 1"/>
                    <a:gd name="T14" fmla="*/ 0 w 92"/>
                    <a:gd name="T15" fmla="*/ 0 h 1"/>
                    <a:gd name="T16" fmla="*/ 0 w 92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92" y="1"/>
                      </a:lnTo>
                      <a:lnTo>
                        <a:pt x="9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4" name="Freeform 1022"/>
                <p:cNvSpPr>
                  <a:spLocks/>
                </p:cNvSpPr>
                <p:nvPr/>
              </p:nvSpPr>
              <p:spPr bwMode="auto">
                <a:xfrm>
                  <a:off x="1387475" y="4330700"/>
                  <a:ext cx="1587" cy="93662"/>
                </a:xfrm>
                <a:custGeom>
                  <a:avLst/>
                  <a:gdLst>
                    <a:gd name="T0" fmla="*/ 9 h 9"/>
                    <a:gd name="T1" fmla="*/ 9 h 9"/>
                    <a:gd name="T2" fmla="*/ 0 h 9"/>
                    <a:gd name="T3" fmla="*/ 0 h 9"/>
                    <a:gd name="T4" fmla="*/ 9 h 9"/>
                    <a:gd name="T5" fmla="*/ 9 h 9"/>
                    <a:gd name="T6" fmla="*/ 9 h 9"/>
                    <a:gd name="T7" fmla="*/ 9 h 9"/>
                    <a:gd name="T8" fmla="*/ 9 h 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</a:cxnLst>
                  <a:rect l="0" t="0" r="r" b="b"/>
                  <a:pathLst>
                    <a:path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</a:path>
                  </a:pathLst>
                </a:custGeom>
                <a:solidFill>
                  <a:srgbClr val="F4F3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5" name="Freeform 1025"/>
                <p:cNvSpPr>
                  <a:spLocks/>
                </p:cNvSpPr>
                <p:nvPr/>
              </p:nvSpPr>
              <p:spPr bwMode="auto">
                <a:xfrm>
                  <a:off x="3248025" y="4176713"/>
                  <a:ext cx="11112" cy="93662"/>
                </a:xfrm>
                <a:custGeom>
                  <a:avLst/>
                  <a:gdLst>
                    <a:gd name="T0" fmla="*/ 1 w 1"/>
                    <a:gd name="T1" fmla="*/ 9 h 9"/>
                    <a:gd name="T2" fmla="*/ 1 w 1"/>
                    <a:gd name="T3" fmla="*/ 9 h 9"/>
                    <a:gd name="T4" fmla="*/ 1 w 1"/>
                    <a:gd name="T5" fmla="*/ 0 h 9"/>
                    <a:gd name="T6" fmla="*/ 0 w 1"/>
                    <a:gd name="T7" fmla="*/ 0 h 9"/>
                    <a:gd name="T8" fmla="*/ 0 w 1"/>
                    <a:gd name="T9" fmla="*/ 9 h 9"/>
                    <a:gd name="T10" fmla="*/ 1 w 1"/>
                    <a:gd name="T11" fmla="*/ 9 h 9"/>
                    <a:gd name="T12" fmla="*/ 1 w 1"/>
                    <a:gd name="T13" fmla="*/ 9 h 9"/>
                    <a:gd name="T14" fmla="*/ 1 w 1"/>
                    <a:gd name="T15" fmla="*/ 9 h 9"/>
                    <a:gd name="T16" fmla="*/ 1 w 1"/>
                    <a:gd name="T1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9">
                      <a:moveTo>
                        <a:pt x="1" y="9"/>
                      </a:moveTo>
                      <a:lnTo>
                        <a:pt x="1" y="9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1" y="9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6" name="Freeform 1026"/>
                <p:cNvSpPr>
                  <a:spLocks/>
                </p:cNvSpPr>
                <p:nvPr/>
              </p:nvSpPr>
              <p:spPr bwMode="auto">
                <a:xfrm>
                  <a:off x="2333625" y="4270375"/>
                  <a:ext cx="925512" cy="1587"/>
                </a:xfrm>
                <a:custGeom>
                  <a:avLst/>
                  <a:gdLst>
                    <a:gd name="T0" fmla="*/ 0 w 90"/>
                    <a:gd name="T1" fmla="*/ 0 w 90"/>
                    <a:gd name="T2" fmla="*/ 90 w 90"/>
                    <a:gd name="T3" fmla="*/ 90 w 90"/>
                    <a:gd name="T4" fmla="*/ 0 w 90"/>
                    <a:gd name="T5" fmla="*/ 0 w 90"/>
                    <a:gd name="T6" fmla="*/ 0 w 90"/>
                    <a:gd name="T7" fmla="*/ 0 w 90"/>
                    <a:gd name="T8" fmla="*/ 0 w 90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</a:cxnLst>
                  <a:rect l="0" t="0" r="r" b="b"/>
                  <a:pathLst>
                    <a:path w="9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7" name="Freeform 1027"/>
                <p:cNvSpPr>
                  <a:spLocks/>
                </p:cNvSpPr>
                <p:nvPr/>
              </p:nvSpPr>
              <p:spPr bwMode="auto">
                <a:xfrm>
                  <a:off x="2333625" y="4270375"/>
                  <a:ext cx="11112" cy="60325"/>
                </a:xfrm>
                <a:custGeom>
                  <a:avLst/>
                  <a:gdLst>
                    <a:gd name="T0" fmla="*/ 0 w 1"/>
                    <a:gd name="T1" fmla="*/ 6 h 6"/>
                    <a:gd name="T2" fmla="*/ 1 w 1"/>
                    <a:gd name="T3" fmla="*/ 6 h 6"/>
                    <a:gd name="T4" fmla="*/ 1 w 1"/>
                    <a:gd name="T5" fmla="*/ 0 h 6"/>
                    <a:gd name="T6" fmla="*/ 0 w 1"/>
                    <a:gd name="T7" fmla="*/ 0 h 6"/>
                    <a:gd name="T8" fmla="*/ 0 w 1"/>
                    <a:gd name="T9" fmla="*/ 6 h 6"/>
                    <a:gd name="T10" fmla="*/ 0 w 1"/>
                    <a:gd name="T11" fmla="*/ 6 h 6"/>
                    <a:gd name="T12" fmla="*/ 0 w 1"/>
                    <a:gd name="T13" fmla="*/ 6 h 6"/>
                    <a:gd name="T14" fmla="*/ 1 w 1"/>
                    <a:gd name="T15" fmla="*/ 6 h 6"/>
                    <a:gd name="T16" fmla="*/ 1 w 1"/>
                    <a:gd name="T17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6">
                      <a:moveTo>
                        <a:pt x="0" y="6"/>
                      </a:moveTo>
                      <a:lnTo>
                        <a:pt x="1" y="6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6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8" name="Freeform 1028"/>
                <p:cNvSpPr>
                  <a:spLocks/>
                </p:cNvSpPr>
                <p:nvPr/>
              </p:nvSpPr>
              <p:spPr bwMode="auto">
                <a:xfrm>
                  <a:off x="1387475" y="4321175"/>
                  <a:ext cx="946150" cy="9525"/>
                </a:xfrm>
                <a:custGeom>
                  <a:avLst/>
                  <a:gdLst>
                    <a:gd name="T0" fmla="*/ 0 w 92"/>
                    <a:gd name="T1" fmla="*/ 1 h 1"/>
                    <a:gd name="T2" fmla="*/ 0 w 92"/>
                    <a:gd name="T3" fmla="*/ 1 h 1"/>
                    <a:gd name="T4" fmla="*/ 92 w 92"/>
                    <a:gd name="T5" fmla="*/ 1 h 1"/>
                    <a:gd name="T6" fmla="*/ 92 w 92"/>
                    <a:gd name="T7" fmla="*/ 0 h 1"/>
                    <a:gd name="T8" fmla="*/ 0 w 92"/>
                    <a:gd name="T9" fmla="*/ 0 h 1"/>
                    <a:gd name="T10" fmla="*/ 0 w 92"/>
                    <a:gd name="T11" fmla="*/ 1 h 1"/>
                    <a:gd name="T12" fmla="*/ 0 w 92"/>
                    <a:gd name="T13" fmla="*/ 0 h 1"/>
                    <a:gd name="T14" fmla="*/ 0 w 92"/>
                    <a:gd name="T15" fmla="*/ 0 h 1"/>
                    <a:gd name="T16" fmla="*/ 0 w 92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92" y="1"/>
                      </a:lnTo>
                      <a:lnTo>
                        <a:pt x="9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9" name="Freeform 1029"/>
                <p:cNvSpPr>
                  <a:spLocks/>
                </p:cNvSpPr>
                <p:nvPr/>
              </p:nvSpPr>
              <p:spPr bwMode="auto">
                <a:xfrm>
                  <a:off x="1387475" y="4330700"/>
                  <a:ext cx="1587" cy="93662"/>
                </a:xfrm>
                <a:custGeom>
                  <a:avLst/>
                  <a:gdLst>
                    <a:gd name="T0" fmla="*/ 9 h 9"/>
                    <a:gd name="T1" fmla="*/ 9 h 9"/>
                    <a:gd name="T2" fmla="*/ 0 h 9"/>
                    <a:gd name="T3" fmla="*/ 0 h 9"/>
                    <a:gd name="T4" fmla="*/ 9 h 9"/>
                    <a:gd name="T5" fmla="*/ 9 h 9"/>
                    <a:gd name="T6" fmla="*/ 9 h 9"/>
                    <a:gd name="T7" fmla="*/ 9 h 9"/>
                    <a:gd name="T8" fmla="*/ 9 h 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</a:cxnLst>
                  <a:rect l="0" t="0" r="r" b="b"/>
                  <a:pathLst>
                    <a:path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</a:path>
                  </a:pathLst>
                </a:custGeom>
                <a:solidFill>
                  <a:srgbClr val="1B1A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0" name="Line 1033"/>
                <p:cNvSpPr>
                  <a:spLocks noChangeShapeType="1"/>
                </p:cNvSpPr>
                <p:nvPr/>
              </p:nvSpPr>
              <p:spPr bwMode="auto">
                <a:xfrm>
                  <a:off x="4522788" y="2338388"/>
                  <a:ext cx="1120775" cy="1587"/>
                </a:xfrm>
                <a:prstGeom prst="line">
                  <a:avLst/>
                </a:prstGeom>
                <a:noFill/>
                <a:ln w="0">
                  <a:solidFill>
                    <a:srgbClr val="1B1A1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1" name="Line 1034"/>
                <p:cNvSpPr>
                  <a:spLocks noChangeShapeType="1"/>
                </p:cNvSpPr>
                <p:nvPr/>
              </p:nvSpPr>
              <p:spPr bwMode="auto">
                <a:xfrm>
                  <a:off x="4522788" y="2298700"/>
                  <a:ext cx="1587" cy="92075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2" name="Line 1035"/>
                <p:cNvSpPr>
                  <a:spLocks noChangeShapeType="1"/>
                </p:cNvSpPr>
                <p:nvPr/>
              </p:nvSpPr>
              <p:spPr bwMode="auto">
                <a:xfrm>
                  <a:off x="4625975" y="2317750"/>
                  <a:ext cx="1587" cy="52387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3" name="Line 1036"/>
                <p:cNvSpPr>
                  <a:spLocks noChangeShapeType="1"/>
                </p:cNvSpPr>
                <p:nvPr/>
              </p:nvSpPr>
              <p:spPr bwMode="auto">
                <a:xfrm>
                  <a:off x="4748213" y="2298700"/>
                  <a:ext cx="1587" cy="92075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4" name="Line 1037"/>
                <p:cNvSpPr>
                  <a:spLocks noChangeShapeType="1"/>
                </p:cNvSpPr>
                <p:nvPr/>
              </p:nvSpPr>
              <p:spPr bwMode="auto">
                <a:xfrm>
                  <a:off x="4851400" y="2317750"/>
                  <a:ext cx="1587" cy="52387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5" name="Line 1038"/>
                <p:cNvSpPr>
                  <a:spLocks noChangeShapeType="1"/>
                </p:cNvSpPr>
                <p:nvPr/>
              </p:nvSpPr>
              <p:spPr bwMode="auto">
                <a:xfrm>
                  <a:off x="4964113" y="2298700"/>
                  <a:ext cx="1587" cy="92075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6" name="Line 1039"/>
                <p:cNvSpPr>
                  <a:spLocks noChangeShapeType="1"/>
                </p:cNvSpPr>
                <p:nvPr/>
              </p:nvSpPr>
              <p:spPr bwMode="auto">
                <a:xfrm>
                  <a:off x="5078413" y="2317750"/>
                  <a:ext cx="1587" cy="52387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7" name="Line 1040"/>
                <p:cNvSpPr>
                  <a:spLocks noChangeShapeType="1"/>
                </p:cNvSpPr>
                <p:nvPr/>
              </p:nvSpPr>
              <p:spPr bwMode="auto">
                <a:xfrm>
                  <a:off x="5191125" y="2298700"/>
                  <a:ext cx="1587" cy="92075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8" name="Line 1041"/>
                <p:cNvSpPr>
                  <a:spLocks noChangeShapeType="1"/>
                </p:cNvSpPr>
                <p:nvPr/>
              </p:nvSpPr>
              <p:spPr bwMode="auto">
                <a:xfrm>
                  <a:off x="5292080" y="1988840"/>
                  <a:ext cx="13345" cy="381297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9" name="Line 1042"/>
                <p:cNvSpPr>
                  <a:spLocks noChangeShapeType="1"/>
                </p:cNvSpPr>
                <p:nvPr/>
              </p:nvSpPr>
              <p:spPr bwMode="auto">
                <a:xfrm>
                  <a:off x="5416550" y="2298700"/>
                  <a:ext cx="1587" cy="92075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0" name="Line 1043"/>
                <p:cNvSpPr>
                  <a:spLocks noChangeShapeType="1"/>
                </p:cNvSpPr>
                <p:nvPr/>
              </p:nvSpPr>
              <p:spPr bwMode="auto">
                <a:xfrm>
                  <a:off x="5530850" y="2317750"/>
                  <a:ext cx="1587" cy="52387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1" name="Line 1044"/>
                <p:cNvSpPr>
                  <a:spLocks noChangeShapeType="1"/>
                </p:cNvSpPr>
                <p:nvPr/>
              </p:nvSpPr>
              <p:spPr bwMode="auto">
                <a:xfrm>
                  <a:off x="5643563" y="2298700"/>
                  <a:ext cx="1587" cy="92075"/>
                </a:xfrm>
                <a:prstGeom prst="line">
                  <a:avLst/>
                </a:prstGeom>
                <a:noFill/>
                <a:ln w="0">
                  <a:solidFill>
                    <a:srgbClr val="00844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2" name="Freeform 1052"/>
                <p:cNvSpPr>
                  <a:spLocks/>
                </p:cNvSpPr>
                <p:nvPr/>
              </p:nvSpPr>
              <p:spPr bwMode="auto">
                <a:xfrm>
                  <a:off x="1192213" y="3767138"/>
                  <a:ext cx="165100" cy="153987"/>
                </a:xfrm>
                <a:custGeom>
                  <a:avLst/>
                  <a:gdLst>
                    <a:gd name="T0" fmla="*/ 16 w 16"/>
                    <a:gd name="T1" fmla="*/ 8 h 15"/>
                    <a:gd name="T2" fmla="*/ 15 w 16"/>
                    <a:gd name="T3" fmla="*/ 6 h 15"/>
                    <a:gd name="T4" fmla="*/ 15 w 16"/>
                    <a:gd name="T5" fmla="*/ 5 h 15"/>
                    <a:gd name="T6" fmla="*/ 15 w 16"/>
                    <a:gd name="T7" fmla="*/ 4 h 15"/>
                    <a:gd name="T8" fmla="*/ 14 w 16"/>
                    <a:gd name="T9" fmla="*/ 3 h 15"/>
                    <a:gd name="T10" fmla="*/ 14 w 16"/>
                    <a:gd name="T11" fmla="*/ 2 h 15"/>
                    <a:gd name="T12" fmla="*/ 13 w 16"/>
                    <a:gd name="T13" fmla="*/ 2 h 15"/>
                    <a:gd name="T14" fmla="*/ 12 w 16"/>
                    <a:gd name="T15" fmla="*/ 1 h 15"/>
                    <a:gd name="T16" fmla="*/ 11 w 16"/>
                    <a:gd name="T17" fmla="*/ 1 h 15"/>
                    <a:gd name="T18" fmla="*/ 10 w 16"/>
                    <a:gd name="T19" fmla="*/ 0 h 15"/>
                    <a:gd name="T20" fmla="*/ 6 w 16"/>
                    <a:gd name="T21" fmla="*/ 0 h 15"/>
                    <a:gd name="T22" fmla="*/ 5 w 16"/>
                    <a:gd name="T23" fmla="*/ 0 h 15"/>
                    <a:gd name="T24" fmla="*/ 5 w 16"/>
                    <a:gd name="T25" fmla="*/ 1 h 15"/>
                    <a:gd name="T26" fmla="*/ 4 w 16"/>
                    <a:gd name="T27" fmla="*/ 1 h 15"/>
                    <a:gd name="T28" fmla="*/ 3 w 16"/>
                    <a:gd name="T29" fmla="*/ 2 h 15"/>
                    <a:gd name="T30" fmla="*/ 2 w 16"/>
                    <a:gd name="T31" fmla="*/ 3 h 15"/>
                    <a:gd name="T32" fmla="*/ 2 w 16"/>
                    <a:gd name="T33" fmla="*/ 3 h 15"/>
                    <a:gd name="T34" fmla="*/ 1 w 16"/>
                    <a:gd name="T35" fmla="*/ 4 h 15"/>
                    <a:gd name="T36" fmla="*/ 1 w 16"/>
                    <a:gd name="T37" fmla="*/ 5 h 15"/>
                    <a:gd name="T38" fmla="*/ 1 w 16"/>
                    <a:gd name="T39" fmla="*/ 6 h 15"/>
                    <a:gd name="T40" fmla="*/ 0 w 16"/>
                    <a:gd name="T41" fmla="*/ 9 h 15"/>
                    <a:gd name="T42" fmla="*/ 1 w 16"/>
                    <a:gd name="T43" fmla="*/ 10 h 15"/>
                    <a:gd name="T44" fmla="*/ 1 w 16"/>
                    <a:gd name="T45" fmla="*/ 11 h 15"/>
                    <a:gd name="T46" fmla="*/ 1 w 16"/>
                    <a:gd name="T47" fmla="*/ 11 h 15"/>
                    <a:gd name="T48" fmla="*/ 2 w 16"/>
                    <a:gd name="T49" fmla="*/ 12 h 15"/>
                    <a:gd name="T50" fmla="*/ 3 w 16"/>
                    <a:gd name="T51" fmla="*/ 13 h 15"/>
                    <a:gd name="T52" fmla="*/ 3 w 16"/>
                    <a:gd name="T53" fmla="*/ 13 h 15"/>
                    <a:gd name="T54" fmla="*/ 4 w 16"/>
                    <a:gd name="T55" fmla="*/ 14 h 15"/>
                    <a:gd name="T56" fmla="*/ 5 w 16"/>
                    <a:gd name="T57" fmla="*/ 14 h 15"/>
                    <a:gd name="T58" fmla="*/ 6 w 16"/>
                    <a:gd name="T59" fmla="*/ 15 h 15"/>
                    <a:gd name="T60" fmla="*/ 7 w 16"/>
                    <a:gd name="T61" fmla="*/ 15 h 15"/>
                    <a:gd name="T62" fmla="*/ 9 w 16"/>
                    <a:gd name="T63" fmla="*/ 15 h 15"/>
                    <a:gd name="T64" fmla="*/ 10 w 16"/>
                    <a:gd name="T65" fmla="*/ 14 h 15"/>
                    <a:gd name="T66" fmla="*/ 11 w 16"/>
                    <a:gd name="T67" fmla="*/ 14 h 15"/>
                    <a:gd name="T68" fmla="*/ 12 w 16"/>
                    <a:gd name="T69" fmla="*/ 14 h 15"/>
                    <a:gd name="T70" fmla="*/ 13 w 16"/>
                    <a:gd name="T71" fmla="*/ 13 h 15"/>
                    <a:gd name="T72" fmla="*/ 14 w 16"/>
                    <a:gd name="T73" fmla="*/ 13 h 15"/>
                    <a:gd name="T74" fmla="*/ 14 w 16"/>
                    <a:gd name="T75" fmla="*/ 12 h 15"/>
                    <a:gd name="T76" fmla="*/ 15 w 16"/>
                    <a:gd name="T77" fmla="*/ 11 h 15"/>
                    <a:gd name="T78" fmla="*/ 15 w 16"/>
                    <a:gd name="T79" fmla="*/ 10 h 15"/>
                    <a:gd name="T80" fmla="*/ 15 w 16"/>
                    <a:gd name="T81" fmla="*/ 9 h 15"/>
                    <a:gd name="T82" fmla="*/ 16 w 16"/>
                    <a:gd name="T8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6" h="15">
                      <a:moveTo>
                        <a:pt x="8" y="8"/>
                      </a:moveTo>
                      <a:lnTo>
                        <a:pt x="16" y="8"/>
                      </a:lnTo>
                      <a:lnTo>
                        <a:pt x="16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9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8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6" y="9"/>
                      </a:lnTo>
                      <a:lnTo>
                        <a:pt x="16" y="7"/>
                      </a:lnTo>
                      <a:lnTo>
                        <a:pt x="8" y="8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3" name="Freeform 1053"/>
                <p:cNvSpPr>
                  <a:spLocks/>
                </p:cNvSpPr>
                <p:nvPr/>
              </p:nvSpPr>
              <p:spPr bwMode="auto">
                <a:xfrm>
                  <a:off x="1192213" y="3767138"/>
                  <a:ext cx="165100" cy="153987"/>
                </a:xfrm>
                <a:custGeom>
                  <a:avLst/>
                  <a:gdLst>
                    <a:gd name="T0" fmla="*/ 16 w 16"/>
                    <a:gd name="T1" fmla="*/ 6 h 15"/>
                    <a:gd name="T2" fmla="*/ 15 w 16"/>
                    <a:gd name="T3" fmla="*/ 5 h 15"/>
                    <a:gd name="T4" fmla="*/ 15 w 16"/>
                    <a:gd name="T5" fmla="*/ 4 h 15"/>
                    <a:gd name="T6" fmla="*/ 14 w 16"/>
                    <a:gd name="T7" fmla="*/ 4 h 15"/>
                    <a:gd name="T8" fmla="*/ 14 w 16"/>
                    <a:gd name="T9" fmla="*/ 3 h 15"/>
                    <a:gd name="T10" fmla="*/ 13 w 16"/>
                    <a:gd name="T11" fmla="*/ 2 h 15"/>
                    <a:gd name="T12" fmla="*/ 12 w 16"/>
                    <a:gd name="T13" fmla="*/ 2 h 15"/>
                    <a:gd name="T14" fmla="*/ 12 w 16"/>
                    <a:gd name="T15" fmla="*/ 1 h 15"/>
                    <a:gd name="T16" fmla="*/ 11 w 16"/>
                    <a:gd name="T17" fmla="*/ 0 h 15"/>
                    <a:gd name="T18" fmla="*/ 10 w 16"/>
                    <a:gd name="T19" fmla="*/ 0 h 15"/>
                    <a:gd name="T20" fmla="*/ 6 w 16"/>
                    <a:gd name="T21" fmla="*/ 0 h 15"/>
                    <a:gd name="T22" fmla="*/ 5 w 16"/>
                    <a:gd name="T23" fmla="*/ 1 h 15"/>
                    <a:gd name="T24" fmla="*/ 4 w 16"/>
                    <a:gd name="T25" fmla="*/ 1 h 15"/>
                    <a:gd name="T26" fmla="*/ 3 w 16"/>
                    <a:gd name="T27" fmla="*/ 2 h 15"/>
                    <a:gd name="T28" fmla="*/ 3 w 16"/>
                    <a:gd name="T29" fmla="*/ 2 h 15"/>
                    <a:gd name="T30" fmla="*/ 2 w 16"/>
                    <a:gd name="T31" fmla="*/ 3 h 15"/>
                    <a:gd name="T32" fmla="*/ 1 w 16"/>
                    <a:gd name="T33" fmla="*/ 4 h 15"/>
                    <a:gd name="T34" fmla="*/ 1 w 16"/>
                    <a:gd name="T35" fmla="*/ 5 h 15"/>
                    <a:gd name="T36" fmla="*/ 1 w 16"/>
                    <a:gd name="T37" fmla="*/ 5 h 15"/>
                    <a:gd name="T38" fmla="*/ 0 w 16"/>
                    <a:gd name="T39" fmla="*/ 6 h 15"/>
                    <a:gd name="T40" fmla="*/ 1 w 16"/>
                    <a:gd name="T41" fmla="*/ 9 h 15"/>
                    <a:gd name="T42" fmla="*/ 1 w 16"/>
                    <a:gd name="T43" fmla="*/ 10 h 15"/>
                    <a:gd name="T44" fmla="*/ 1 w 16"/>
                    <a:gd name="T45" fmla="*/ 11 h 15"/>
                    <a:gd name="T46" fmla="*/ 2 w 16"/>
                    <a:gd name="T47" fmla="*/ 12 h 15"/>
                    <a:gd name="T48" fmla="*/ 2 w 16"/>
                    <a:gd name="T49" fmla="*/ 13 h 15"/>
                    <a:gd name="T50" fmla="*/ 3 w 16"/>
                    <a:gd name="T51" fmla="*/ 13 h 15"/>
                    <a:gd name="T52" fmla="*/ 4 w 16"/>
                    <a:gd name="T53" fmla="*/ 14 h 15"/>
                    <a:gd name="T54" fmla="*/ 5 w 16"/>
                    <a:gd name="T55" fmla="*/ 14 h 15"/>
                    <a:gd name="T56" fmla="*/ 5 w 16"/>
                    <a:gd name="T57" fmla="*/ 14 h 15"/>
                    <a:gd name="T58" fmla="*/ 7 w 16"/>
                    <a:gd name="T59" fmla="*/ 15 h 15"/>
                    <a:gd name="T60" fmla="*/ 8 w 16"/>
                    <a:gd name="T61" fmla="*/ 15 h 15"/>
                    <a:gd name="T62" fmla="*/ 10 w 16"/>
                    <a:gd name="T63" fmla="*/ 15 h 15"/>
                    <a:gd name="T64" fmla="*/ 11 w 16"/>
                    <a:gd name="T65" fmla="*/ 14 h 15"/>
                    <a:gd name="T66" fmla="*/ 12 w 16"/>
                    <a:gd name="T67" fmla="*/ 14 h 15"/>
                    <a:gd name="T68" fmla="*/ 12 w 16"/>
                    <a:gd name="T69" fmla="*/ 14 h 15"/>
                    <a:gd name="T70" fmla="*/ 13 w 16"/>
                    <a:gd name="T71" fmla="*/ 13 h 15"/>
                    <a:gd name="T72" fmla="*/ 14 w 16"/>
                    <a:gd name="T73" fmla="*/ 12 h 15"/>
                    <a:gd name="T74" fmla="*/ 14 w 16"/>
                    <a:gd name="T75" fmla="*/ 12 h 15"/>
                    <a:gd name="T76" fmla="*/ 15 w 16"/>
                    <a:gd name="T77" fmla="*/ 11 h 15"/>
                    <a:gd name="T78" fmla="*/ 15 w 16"/>
                    <a:gd name="T79" fmla="*/ 10 h 15"/>
                    <a:gd name="T80" fmla="*/ 16 w 16"/>
                    <a:gd name="T81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6" h="15">
                      <a:moveTo>
                        <a:pt x="16" y="8"/>
                      </a:moveTo>
                      <a:lnTo>
                        <a:pt x="16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9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8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6" y="9"/>
                      </a:lnTo>
                      <a:lnTo>
                        <a:pt x="16" y="7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4" name="Rectangle 1054"/>
                <p:cNvSpPr>
                  <a:spLocks noChangeArrowheads="1"/>
                </p:cNvSpPr>
                <p:nvPr/>
              </p:nvSpPr>
              <p:spPr bwMode="auto">
                <a:xfrm>
                  <a:off x="1235075" y="3776663"/>
                  <a:ext cx="76944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A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05" name="Freeform 1055"/>
                <p:cNvSpPr>
                  <a:spLocks/>
                </p:cNvSpPr>
                <p:nvPr/>
              </p:nvSpPr>
              <p:spPr bwMode="auto">
                <a:xfrm>
                  <a:off x="4102100" y="3981450"/>
                  <a:ext cx="163512" cy="155575"/>
                </a:xfrm>
                <a:custGeom>
                  <a:avLst/>
                  <a:gdLst>
                    <a:gd name="T0" fmla="*/ 16 w 16"/>
                    <a:gd name="T1" fmla="*/ 8 h 15"/>
                    <a:gd name="T2" fmla="*/ 15 w 16"/>
                    <a:gd name="T3" fmla="*/ 6 h 15"/>
                    <a:gd name="T4" fmla="*/ 15 w 16"/>
                    <a:gd name="T5" fmla="*/ 6 h 15"/>
                    <a:gd name="T6" fmla="*/ 15 w 16"/>
                    <a:gd name="T7" fmla="*/ 5 h 15"/>
                    <a:gd name="T8" fmla="*/ 14 w 16"/>
                    <a:gd name="T9" fmla="*/ 4 h 15"/>
                    <a:gd name="T10" fmla="*/ 14 w 16"/>
                    <a:gd name="T11" fmla="*/ 3 h 15"/>
                    <a:gd name="T12" fmla="*/ 13 w 16"/>
                    <a:gd name="T13" fmla="*/ 2 h 15"/>
                    <a:gd name="T14" fmla="*/ 12 w 16"/>
                    <a:gd name="T15" fmla="*/ 2 h 15"/>
                    <a:gd name="T16" fmla="*/ 11 w 16"/>
                    <a:gd name="T17" fmla="*/ 1 h 15"/>
                    <a:gd name="T18" fmla="*/ 11 w 16"/>
                    <a:gd name="T19" fmla="*/ 1 h 15"/>
                    <a:gd name="T20" fmla="*/ 10 w 16"/>
                    <a:gd name="T21" fmla="*/ 1 h 15"/>
                    <a:gd name="T22" fmla="*/ 8 w 16"/>
                    <a:gd name="T23" fmla="*/ 0 h 15"/>
                    <a:gd name="T24" fmla="*/ 7 w 16"/>
                    <a:gd name="T25" fmla="*/ 1 h 15"/>
                    <a:gd name="T26" fmla="*/ 5 w 16"/>
                    <a:gd name="T27" fmla="*/ 1 h 15"/>
                    <a:gd name="T28" fmla="*/ 5 w 16"/>
                    <a:gd name="T29" fmla="*/ 1 h 15"/>
                    <a:gd name="T30" fmla="*/ 4 w 16"/>
                    <a:gd name="T31" fmla="*/ 2 h 15"/>
                    <a:gd name="T32" fmla="*/ 3 w 16"/>
                    <a:gd name="T33" fmla="*/ 2 h 15"/>
                    <a:gd name="T34" fmla="*/ 2 w 16"/>
                    <a:gd name="T35" fmla="*/ 3 h 15"/>
                    <a:gd name="T36" fmla="*/ 2 w 16"/>
                    <a:gd name="T37" fmla="*/ 4 h 15"/>
                    <a:gd name="T38" fmla="*/ 1 w 16"/>
                    <a:gd name="T39" fmla="*/ 5 h 15"/>
                    <a:gd name="T40" fmla="*/ 1 w 16"/>
                    <a:gd name="T41" fmla="*/ 5 h 15"/>
                    <a:gd name="T42" fmla="*/ 0 w 16"/>
                    <a:gd name="T43" fmla="*/ 6 h 15"/>
                    <a:gd name="T44" fmla="*/ 1 w 16"/>
                    <a:gd name="T45" fmla="*/ 10 h 15"/>
                    <a:gd name="T46" fmla="*/ 1 w 16"/>
                    <a:gd name="T47" fmla="*/ 11 h 15"/>
                    <a:gd name="T48" fmla="*/ 2 w 16"/>
                    <a:gd name="T49" fmla="*/ 12 h 15"/>
                    <a:gd name="T50" fmla="*/ 2 w 16"/>
                    <a:gd name="T51" fmla="*/ 12 h 15"/>
                    <a:gd name="T52" fmla="*/ 3 w 16"/>
                    <a:gd name="T53" fmla="*/ 13 h 15"/>
                    <a:gd name="T54" fmla="*/ 3 w 16"/>
                    <a:gd name="T55" fmla="*/ 14 h 15"/>
                    <a:gd name="T56" fmla="*/ 4 w 16"/>
                    <a:gd name="T57" fmla="*/ 14 h 15"/>
                    <a:gd name="T58" fmla="*/ 5 w 16"/>
                    <a:gd name="T59" fmla="*/ 15 h 15"/>
                    <a:gd name="T60" fmla="*/ 6 w 16"/>
                    <a:gd name="T61" fmla="*/ 15 h 15"/>
                    <a:gd name="T62" fmla="*/ 10 w 16"/>
                    <a:gd name="T63" fmla="*/ 15 h 15"/>
                    <a:gd name="T64" fmla="*/ 11 w 16"/>
                    <a:gd name="T65" fmla="*/ 15 h 15"/>
                    <a:gd name="T66" fmla="*/ 11 w 16"/>
                    <a:gd name="T67" fmla="*/ 14 h 15"/>
                    <a:gd name="T68" fmla="*/ 12 w 16"/>
                    <a:gd name="T69" fmla="*/ 14 h 15"/>
                    <a:gd name="T70" fmla="*/ 13 w 16"/>
                    <a:gd name="T71" fmla="*/ 13 h 15"/>
                    <a:gd name="T72" fmla="*/ 14 w 16"/>
                    <a:gd name="T73" fmla="*/ 13 h 15"/>
                    <a:gd name="T74" fmla="*/ 14 w 16"/>
                    <a:gd name="T75" fmla="*/ 12 h 15"/>
                    <a:gd name="T76" fmla="*/ 15 w 16"/>
                    <a:gd name="T77" fmla="*/ 11 h 15"/>
                    <a:gd name="T78" fmla="*/ 15 w 16"/>
                    <a:gd name="T79" fmla="*/ 10 h 15"/>
                    <a:gd name="T80" fmla="*/ 15 w 16"/>
                    <a:gd name="T81" fmla="*/ 9 h 15"/>
                    <a:gd name="T82" fmla="*/ 16 w 16"/>
                    <a:gd name="T8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6" h="15">
                      <a:moveTo>
                        <a:pt x="8" y="8"/>
                      </a:moveTo>
                      <a:lnTo>
                        <a:pt x="16" y="8"/>
                      </a:lnTo>
                      <a:lnTo>
                        <a:pt x="16" y="7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6" y="9"/>
                      </a:lnTo>
                      <a:lnTo>
                        <a:pt x="16" y="8"/>
                      </a:lnTo>
                      <a:lnTo>
                        <a:pt x="8" y="8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6" name="Freeform 1056"/>
                <p:cNvSpPr>
                  <a:spLocks/>
                </p:cNvSpPr>
                <p:nvPr/>
              </p:nvSpPr>
              <p:spPr bwMode="auto">
                <a:xfrm>
                  <a:off x="4102100" y="3981450"/>
                  <a:ext cx="163512" cy="155575"/>
                </a:xfrm>
                <a:custGeom>
                  <a:avLst/>
                  <a:gdLst>
                    <a:gd name="T0" fmla="*/ 16 w 16"/>
                    <a:gd name="T1" fmla="*/ 7 h 15"/>
                    <a:gd name="T2" fmla="*/ 15 w 16"/>
                    <a:gd name="T3" fmla="*/ 6 h 15"/>
                    <a:gd name="T4" fmla="*/ 15 w 16"/>
                    <a:gd name="T5" fmla="*/ 5 h 15"/>
                    <a:gd name="T6" fmla="*/ 15 w 16"/>
                    <a:gd name="T7" fmla="*/ 4 h 15"/>
                    <a:gd name="T8" fmla="*/ 14 w 16"/>
                    <a:gd name="T9" fmla="*/ 3 h 15"/>
                    <a:gd name="T10" fmla="*/ 13 w 16"/>
                    <a:gd name="T11" fmla="*/ 3 h 15"/>
                    <a:gd name="T12" fmla="*/ 13 w 16"/>
                    <a:gd name="T13" fmla="*/ 2 h 15"/>
                    <a:gd name="T14" fmla="*/ 12 w 16"/>
                    <a:gd name="T15" fmla="*/ 1 h 15"/>
                    <a:gd name="T16" fmla="*/ 11 w 16"/>
                    <a:gd name="T17" fmla="*/ 1 h 15"/>
                    <a:gd name="T18" fmla="*/ 10 w 16"/>
                    <a:gd name="T19" fmla="*/ 1 h 15"/>
                    <a:gd name="T20" fmla="*/ 9 w 16"/>
                    <a:gd name="T21" fmla="*/ 1 h 15"/>
                    <a:gd name="T22" fmla="*/ 8 w 16"/>
                    <a:gd name="T23" fmla="*/ 0 h 15"/>
                    <a:gd name="T24" fmla="*/ 6 w 16"/>
                    <a:gd name="T25" fmla="*/ 1 h 15"/>
                    <a:gd name="T26" fmla="*/ 5 w 16"/>
                    <a:gd name="T27" fmla="*/ 1 h 15"/>
                    <a:gd name="T28" fmla="*/ 4 w 16"/>
                    <a:gd name="T29" fmla="*/ 1 h 15"/>
                    <a:gd name="T30" fmla="*/ 3 w 16"/>
                    <a:gd name="T31" fmla="*/ 2 h 15"/>
                    <a:gd name="T32" fmla="*/ 3 w 16"/>
                    <a:gd name="T33" fmla="*/ 3 h 15"/>
                    <a:gd name="T34" fmla="*/ 2 w 16"/>
                    <a:gd name="T35" fmla="*/ 3 h 15"/>
                    <a:gd name="T36" fmla="*/ 2 w 16"/>
                    <a:gd name="T37" fmla="*/ 4 h 15"/>
                    <a:gd name="T38" fmla="*/ 1 w 16"/>
                    <a:gd name="T39" fmla="*/ 5 h 15"/>
                    <a:gd name="T40" fmla="*/ 1 w 16"/>
                    <a:gd name="T41" fmla="*/ 6 h 15"/>
                    <a:gd name="T42" fmla="*/ 0 w 16"/>
                    <a:gd name="T43" fmla="*/ 10 h 15"/>
                    <a:gd name="T44" fmla="*/ 1 w 16"/>
                    <a:gd name="T45" fmla="*/ 10 h 15"/>
                    <a:gd name="T46" fmla="*/ 1 w 16"/>
                    <a:gd name="T47" fmla="*/ 11 h 15"/>
                    <a:gd name="T48" fmla="*/ 2 w 16"/>
                    <a:gd name="T49" fmla="*/ 12 h 15"/>
                    <a:gd name="T50" fmla="*/ 2 w 16"/>
                    <a:gd name="T51" fmla="*/ 13 h 15"/>
                    <a:gd name="T52" fmla="*/ 3 w 16"/>
                    <a:gd name="T53" fmla="*/ 14 h 15"/>
                    <a:gd name="T54" fmla="*/ 4 w 16"/>
                    <a:gd name="T55" fmla="*/ 14 h 15"/>
                    <a:gd name="T56" fmla="*/ 5 w 16"/>
                    <a:gd name="T57" fmla="*/ 15 h 15"/>
                    <a:gd name="T58" fmla="*/ 6 w 16"/>
                    <a:gd name="T59" fmla="*/ 15 h 15"/>
                    <a:gd name="T60" fmla="*/ 6 w 16"/>
                    <a:gd name="T61" fmla="*/ 15 h 15"/>
                    <a:gd name="T62" fmla="*/ 10 w 16"/>
                    <a:gd name="T63" fmla="*/ 15 h 15"/>
                    <a:gd name="T64" fmla="*/ 11 w 16"/>
                    <a:gd name="T65" fmla="*/ 15 h 15"/>
                    <a:gd name="T66" fmla="*/ 12 w 16"/>
                    <a:gd name="T67" fmla="*/ 14 h 15"/>
                    <a:gd name="T68" fmla="*/ 13 w 16"/>
                    <a:gd name="T69" fmla="*/ 14 h 15"/>
                    <a:gd name="T70" fmla="*/ 13 w 16"/>
                    <a:gd name="T71" fmla="*/ 13 h 15"/>
                    <a:gd name="T72" fmla="*/ 14 w 16"/>
                    <a:gd name="T73" fmla="*/ 12 h 15"/>
                    <a:gd name="T74" fmla="*/ 15 w 16"/>
                    <a:gd name="T75" fmla="*/ 12 h 15"/>
                    <a:gd name="T76" fmla="*/ 15 w 16"/>
                    <a:gd name="T77" fmla="*/ 11 h 15"/>
                    <a:gd name="T78" fmla="*/ 15 w 16"/>
                    <a:gd name="T79" fmla="*/ 10 h 15"/>
                    <a:gd name="T80" fmla="*/ 16 w 16"/>
                    <a:gd name="T81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6" h="15">
                      <a:moveTo>
                        <a:pt x="16" y="8"/>
                      </a:moveTo>
                      <a:lnTo>
                        <a:pt x="16" y="7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6" y="9"/>
                      </a:lnTo>
                      <a:lnTo>
                        <a:pt x="16" y="8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7" name="Rectangle 1057"/>
                <p:cNvSpPr>
                  <a:spLocks noChangeArrowheads="1"/>
                </p:cNvSpPr>
                <p:nvPr/>
              </p:nvSpPr>
              <p:spPr bwMode="auto">
                <a:xfrm>
                  <a:off x="4144963" y="3997325"/>
                  <a:ext cx="68472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B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08" name="Freeform 1058"/>
                <p:cNvSpPr>
                  <a:spLocks/>
                </p:cNvSpPr>
                <p:nvPr/>
              </p:nvSpPr>
              <p:spPr bwMode="auto">
                <a:xfrm>
                  <a:off x="4102100" y="3592513"/>
                  <a:ext cx="163512" cy="153987"/>
                </a:xfrm>
                <a:custGeom>
                  <a:avLst/>
                  <a:gdLst>
                    <a:gd name="T0" fmla="*/ 16 w 16"/>
                    <a:gd name="T1" fmla="*/ 8 h 15"/>
                    <a:gd name="T2" fmla="*/ 15 w 16"/>
                    <a:gd name="T3" fmla="*/ 6 h 15"/>
                    <a:gd name="T4" fmla="*/ 15 w 16"/>
                    <a:gd name="T5" fmla="*/ 5 h 15"/>
                    <a:gd name="T6" fmla="*/ 15 w 16"/>
                    <a:gd name="T7" fmla="*/ 4 h 15"/>
                    <a:gd name="T8" fmla="*/ 14 w 16"/>
                    <a:gd name="T9" fmla="*/ 3 h 15"/>
                    <a:gd name="T10" fmla="*/ 14 w 16"/>
                    <a:gd name="T11" fmla="*/ 3 h 15"/>
                    <a:gd name="T12" fmla="*/ 13 w 16"/>
                    <a:gd name="T13" fmla="*/ 2 h 15"/>
                    <a:gd name="T14" fmla="*/ 12 w 16"/>
                    <a:gd name="T15" fmla="*/ 1 h 15"/>
                    <a:gd name="T16" fmla="*/ 11 w 16"/>
                    <a:gd name="T17" fmla="*/ 1 h 15"/>
                    <a:gd name="T18" fmla="*/ 11 w 16"/>
                    <a:gd name="T19" fmla="*/ 0 h 15"/>
                    <a:gd name="T20" fmla="*/ 9 w 16"/>
                    <a:gd name="T21" fmla="*/ 0 h 15"/>
                    <a:gd name="T22" fmla="*/ 8 w 16"/>
                    <a:gd name="T23" fmla="*/ 0 h 15"/>
                    <a:gd name="T24" fmla="*/ 6 w 16"/>
                    <a:gd name="T25" fmla="*/ 0 h 15"/>
                    <a:gd name="T26" fmla="*/ 5 w 16"/>
                    <a:gd name="T27" fmla="*/ 0 h 15"/>
                    <a:gd name="T28" fmla="*/ 4 w 16"/>
                    <a:gd name="T29" fmla="*/ 1 h 15"/>
                    <a:gd name="T30" fmla="*/ 3 w 16"/>
                    <a:gd name="T31" fmla="*/ 2 h 15"/>
                    <a:gd name="T32" fmla="*/ 3 w 16"/>
                    <a:gd name="T33" fmla="*/ 2 h 15"/>
                    <a:gd name="T34" fmla="*/ 2 w 16"/>
                    <a:gd name="T35" fmla="*/ 3 h 15"/>
                    <a:gd name="T36" fmla="*/ 2 w 16"/>
                    <a:gd name="T37" fmla="*/ 4 h 15"/>
                    <a:gd name="T38" fmla="*/ 1 w 16"/>
                    <a:gd name="T39" fmla="*/ 4 h 15"/>
                    <a:gd name="T40" fmla="*/ 1 w 16"/>
                    <a:gd name="T41" fmla="*/ 5 h 15"/>
                    <a:gd name="T42" fmla="*/ 0 w 16"/>
                    <a:gd name="T43" fmla="*/ 9 h 15"/>
                    <a:gd name="T44" fmla="*/ 1 w 16"/>
                    <a:gd name="T45" fmla="*/ 10 h 15"/>
                    <a:gd name="T46" fmla="*/ 1 w 16"/>
                    <a:gd name="T47" fmla="*/ 11 h 15"/>
                    <a:gd name="T48" fmla="*/ 2 w 16"/>
                    <a:gd name="T49" fmla="*/ 12 h 15"/>
                    <a:gd name="T50" fmla="*/ 2 w 16"/>
                    <a:gd name="T51" fmla="*/ 12 h 15"/>
                    <a:gd name="T52" fmla="*/ 3 w 16"/>
                    <a:gd name="T53" fmla="*/ 13 h 15"/>
                    <a:gd name="T54" fmla="*/ 4 w 16"/>
                    <a:gd name="T55" fmla="*/ 14 h 15"/>
                    <a:gd name="T56" fmla="*/ 5 w 16"/>
                    <a:gd name="T57" fmla="*/ 14 h 15"/>
                    <a:gd name="T58" fmla="*/ 6 w 16"/>
                    <a:gd name="T59" fmla="*/ 15 h 15"/>
                    <a:gd name="T60" fmla="*/ 6 w 16"/>
                    <a:gd name="T61" fmla="*/ 15 h 15"/>
                    <a:gd name="T62" fmla="*/ 10 w 16"/>
                    <a:gd name="T63" fmla="*/ 15 h 15"/>
                    <a:gd name="T64" fmla="*/ 11 w 16"/>
                    <a:gd name="T65" fmla="*/ 14 h 15"/>
                    <a:gd name="T66" fmla="*/ 11 w 16"/>
                    <a:gd name="T67" fmla="*/ 14 h 15"/>
                    <a:gd name="T68" fmla="*/ 12 w 16"/>
                    <a:gd name="T69" fmla="*/ 13 h 15"/>
                    <a:gd name="T70" fmla="*/ 13 w 16"/>
                    <a:gd name="T71" fmla="*/ 13 h 15"/>
                    <a:gd name="T72" fmla="*/ 14 w 16"/>
                    <a:gd name="T73" fmla="*/ 12 h 15"/>
                    <a:gd name="T74" fmla="*/ 14 w 16"/>
                    <a:gd name="T75" fmla="*/ 12 h 15"/>
                    <a:gd name="T76" fmla="*/ 15 w 16"/>
                    <a:gd name="T77" fmla="*/ 11 h 15"/>
                    <a:gd name="T78" fmla="*/ 15 w 16"/>
                    <a:gd name="T79" fmla="*/ 10 h 15"/>
                    <a:gd name="T80" fmla="*/ 15 w 16"/>
                    <a:gd name="T81" fmla="*/ 9 h 15"/>
                    <a:gd name="T82" fmla="*/ 16 w 16"/>
                    <a:gd name="T8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6" h="15">
                      <a:moveTo>
                        <a:pt x="8" y="8"/>
                      </a:moveTo>
                      <a:lnTo>
                        <a:pt x="16" y="8"/>
                      </a:lnTo>
                      <a:lnTo>
                        <a:pt x="16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9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2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8" y="8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9" name="Freeform 1059"/>
                <p:cNvSpPr>
                  <a:spLocks/>
                </p:cNvSpPr>
                <p:nvPr/>
              </p:nvSpPr>
              <p:spPr bwMode="auto">
                <a:xfrm>
                  <a:off x="4102100" y="3592513"/>
                  <a:ext cx="163512" cy="153987"/>
                </a:xfrm>
                <a:custGeom>
                  <a:avLst/>
                  <a:gdLst>
                    <a:gd name="T0" fmla="*/ 16 w 16"/>
                    <a:gd name="T1" fmla="*/ 6 h 15"/>
                    <a:gd name="T2" fmla="*/ 15 w 16"/>
                    <a:gd name="T3" fmla="*/ 6 h 15"/>
                    <a:gd name="T4" fmla="*/ 15 w 16"/>
                    <a:gd name="T5" fmla="*/ 5 h 15"/>
                    <a:gd name="T6" fmla="*/ 15 w 16"/>
                    <a:gd name="T7" fmla="*/ 4 h 15"/>
                    <a:gd name="T8" fmla="*/ 14 w 16"/>
                    <a:gd name="T9" fmla="*/ 3 h 15"/>
                    <a:gd name="T10" fmla="*/ 13 w 16"/>
                    <a:gd name="T11" fmla="*/ 2 h 15"/>
                    <a:gd name="T12" fmla="*/ 13 w 16"/>
                    <a:gd name="T13" fmla="*/ 2 h 15"/>
                    <a:gd name="T14" fmla="*/ 12 w 16"/>
                    <a:gd name="T15" fmla="*/ 1 h 15"/>
                    <a:gd name="T16" fmla="*/ 11 w 16"/>
                    <a:gd name="T17" fmla="*/ 1 h 15"/>
                    <a:gd name="T18" fmla="*/ 10 w 16"/>
                    <a:gd name="T19" fmla="*/ 0 h 15"/>
                    <a:gd name="T20" fmla="*/ 9 w 16"/>
                    <a:gd name="T21" fmla="*/ 0 h 15"/>
                    <a:gd name="T22" fmla="*/ 7 w 16"/>
                    <a:gd name="T23" fmla="*/ 0 h 15"/>
                    <a:gd name="T24" fmla="*/ 5 w 16"/>
                    <a:gd name="T25" fmla="*/ 0 h 15"/>
                    <a:gd name="T26" fmla="*/ 5 w 16"/>
                    <a:gd name="T27" fmla="*/ 1 h 15"/>
                    <a:gd name="T28" fmla="*/ 4 w 16"/>
                    <a:gd name="T29" fmla="*/ 1 h 15"/>
                    <a:gd name="T30" fmla="*/ 3 w 16"/>
                    <a:gd name="T31" fmla="*/ 2 h 15"/>
                    <a:gd name="T32" fmla="*/ 2 w 16"/>
                    <a:gd name="T33" fmla="*/ 2 h 15"/>
                    <a:gd name="T34" fmla="*/ 2 w 16"/>
                    <a:gd name="T35" fmla="*/ 3 h 15"/>
                    <a:gd name="T36" fmla="*/ 1 w 16"/>
                    <a:gd name="T37" fmla="*/ 4 h 15"/>
                    <a:gd name="T38" fmla="*/ 1 w 16"/>
                    <a:gd name="T39" fmla="*/ 5 h 15"/>
                    <a:gd name="T40" fmla="*/ 0 w 16"/>
                    <a:gd name="T41" fmla="*/ 6 h 15"/>
                    <a:gd name="T42" fmla="*/ 1 w 16"/>
                    <a:gd name="T43" fmla="*/ 9 h 15"/>
                    <a:gd name="T44" fmla="*/ 1 w 16"/>
                    <a:gd name="T45" fmla="*/ 10 h 15"/>
                    <a:gd name="T46" fmla="*/ 2 w 16"/>
                    <a:gd name="T47" fmla="*/ 11 h 15"/>
                    <a:gd name="T48" fmla="*/ 2 w 16"/>
                    <a:gd name="T49" fmla="*/ 12 h 15"/>
                    <a:gd name="T50" fmla="*/ 3 w 16"/>
                    <a:gd name="T51" fmla="*/ 13 h 15"/>
                    <a:gd name="T52" fmla="*/ 3 w 16"/>
                    <a:gd name="T53" fmla="*/ 13 h 15"/>
                    <a:gd name="T54" fmla="*/ 4 w 16"/>
                    <a:gd name="T55" fmla="*/ 14 h 15"/>
                    <a:gd name="T56" fmla="*/ 5 w 16"/>
                    <a:gd name="T57" fmla="*/ 14 h 15"/>
                    <a:gd name="T58" fmla="*/ 6 w 16"/>
                    <a:gd name="T59" fmla="*/ 15 h 15"/>
                    <a:gd name="T60" fmla="*/ 9 w 16"/>
                    <a:gd name="T61" fmla="*/ 15 h 15"/>
                    <a:gd name="T62" fmla="*/ 10 w 16"/>
                    <a:gd name="T63" fmla="*/ 15 h 15"/>
                    <a:gd name="T64" fmla="*/ 11 w 16"/>
                    <a:gd name="T65" fmla="*/ 14 h 15"/>
                    <a:gd name="T66" fmla="*/ 12 w 16"/>
                    <a:gd name="T67" fmla="*/ 14 h 15"/>
                    <a:gd name="T68" fmla="*/ 13 w 16"/>
                    <a:gd name="T69" fmla="*/ 13 h 15"/>
                    <a:gd name="T70" fmla="*/ 13 w 16"/>
                    <a:gd name="T71" fmla="*/ 13 h 15"/>
                    <a:gd name="T72" fmla="*/ 14 w 16"/>
                    <a:gd name="T73" fmla="*/ 12 h 15"/>
                    <a:gd name="T74" fmla="*/ 15 w 16"/>
                    <a:gd name="T75" fmla="*/ 11 h 15"/>
                    <a:gd name="T76" fmla="*/ 15 w 16"/>
                    <a:gd name="T77" fmla="*/ 10 h 15"/>
                    <a:gd name="T78" fmla="*/ 15 w 16"/>
                    <a:gd name="T79" fmla="*/ 9 h 15"/>
                    <a:gd name="T80" fmla="*/ 16 w 16"/>
                    <a:gd name="T81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6" h="15">
                      <a:moveTo>
                        <a:pt x="16" y="8"/>
                      </a:moveTo>
                      <a:lnTo>
                        <a:pt x="16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1" y="9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2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6" y="8"/>
                      </a:lnTo>
                      <a:lnTo>
                        <a:pt x="16" y="8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0" name="Rectangle 1060"/>
                <p:cNvSpPr>
                  <a:spLocks noChangeArrowheads="1"/>
                </p:cNvSpPr>
                <p:nvPr/>
              </p:nvSpPr>
              <p:spPr bwMode="auto">
                <a:xfrm>
                  <a:off x="4143375" y="3602038"/>
                  <a:ext cx="68021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C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11" name="Freeform 1061"/>
                <p:cNvSpPr>
                  <a:spLocks/>
                </p:cNvSpPr>
                <p:nvPr/>
              </p:nvSpPr>
              <p:spPr bwMode="auto">
                <a:xfrm>
                  <a:off x="3289300" y="3540125"/>
                  <a:ext cx="153987" cy="144462"/>
                </a:xfrm>
                <a:custGeom>
                  <a:avLst/>
                  <a:gdLst>
                    <a:gd name="T0" fmla="*/ 15 w 15"/>
                    <a:gd name="T1" fmla="*/ 7 h 14"/>
                    <a:gd name="T2" fmla="*/ 15 w 15"/>
                    <a:gd name="T3" fmla="*/ 6 h 14"/>
                    <a:gd name="T4" fmla="*/ 15 w 15"/>
                    <a:gd name="T5" fmla="*/ 4 h 14"/>
                    <a:gd name="T6" fmla="*/ 14 w 15"/>
                    <a:gd name="T7" fmla="*/ 4 h 14"/>
                    <a:gd name="T8" fmla="*/ 14 w 15"/>
                    <a:gd name="T9" fmla="*/ 3 h 14"/>
                    <a:gd name="T10" fmla="*/ 13 w 15"/>
                    <a:gd name="T11" fmla="*/ 2 h 14"/>
                    <a:gd name="T12" fmla="*/ 12 w 15"/>
                    <a:gd name="T13" fmla="*/ 1 h 14"/>
                    <a:gd name="T14" fmla="*/ 11 w 15"/>
                    <a:gd name="T15" fmla="*/ 1 h 14"/>
                    <a:gd name="T16" fmla="*/ 11 w 15"/>
                    <a:gd name="T17" fmla="*/ 0 h 14"/>
                    <a:gd name="T18" fmla="*/ 10 w 15"/>
                    <a:gd name="T19" fmla="*/ 0 h 14"/>
                    <a:gd name="T20" fmla="*/ 8 w 15"/>
                    <a:gd name="T21" fmla="*/ 0 h 14"/>
                    <a:gd name="T22" fmla="*/ 7 w 15"/>
                    <a:gd name="T23" fmla="*/ 0 h 14"/>
                    <a:gd name="T24" fmla="*/ 6 w 15"/>
                    <a:gd name="T25" fmla="*/ 0 h 14"/>
                    <a:gd name="T26" fmla="*/ 4 w 15"/>
                    <a:gd name="T27" fmla="*/ 0 h 14"/>
                    <a:gd name="T28" fmla="*/ 4 w 15"/>
                    <a:gd name="T29" fmla="*/ 1 h 14"/>
                    <a:gd name="T30" fmla="*/ 3 w 15"/>
                    <a:gd name="T31" fmla="*/ 1 h 14"/>
                    <a:gd name="T32" fmla="*/ 2 w 15"/>
                    <a:gd name="T33" fmla="*/ 2 h 14"/>
                    <a:gd name="T34" fmla="*/ 2 w 15"/>
                    <a:gd name="T35" fmla="*/ 2 h 14"/>
                    <a:gd name="T36" fmla="*/ 1 w 15"/>
                    <a:gd name="T37" fmla="*/ 3 h 14"/>
                    <a:gd name="T38" fmla="*/ 1 w 15"/>
                    <a:gd name="T39" fmla="*/ 4 h 14"/>
                    <a:gd name="T40" fmla="*/ 0 w 15"/>
                    <a:gd name="T41" fmla="*/ 5 h 14"/>
                    <a:gd name="T42" fmla="*/ 0 w 15"/>
                    <a:gd name="T43" fmla="*/ 6 h 14"/>
                    <a:gd name="T44" fmla="*/ 0 w 15"/>
                    <a:gd name="T45" fmla="*/ 9 h 14"/>
                    <a:gd name="T46" fmla="*/ 1 w 15"/>
                    <a:gd name="T47" fmla="*/ 10 h 14"/>
                    <a:gd name="T48" fmla="*/ 1 w 15"/>
                    <a:gd name="T49" fmla="*/ 11 h 14"/>
                    <a:gd name="T50" fmla="*/ 1 w 15"/>
                    <a:gd name="T51" fmla="*/ 11 h 14"/>
                    <a:gd name="T52" fmla="*/ 2 w 15"/>
                    <a:gd name="T53" fmla="*/ 12 h 14"/>
                    <a:gd name="T54" fmla="*/ 2 w 15"/>
                    <a:gd name="T55" fmla="*/ 13 h 14"/>
                    <a:gd name="T56" fmla="*/ 3 w 15"/>
                    <a:gd name="T57" fmla="*/ 13 h 14"/>
                    <a:gd name="T58" fmla="*/ 4 w 15"/>
                    <a:gd name="T59" fmla="*/ 14 h 14"/>
                    <a:gd name="T60" fmla="*/ 5 w 15"/>
                    <a:gd name="T61" fmla="*/ 14 h 14"/>
                    <a:gd name="T62" fmla="*/ 6 w 15"/>
                    <a:gd name="T63" fmla="*/ 14 h 14"/>
                    <a:gd name="T64" fmla="*/ 10 w 15"/>
                    <a:gd name="T65" fmla="*/ 14 h 14"/>
                    <a:gd name="T66" fmla="*/ 11 w 15"/>
                    <a:gd name="T67" fmla="*/ 14 h 14"/>
                    <a:gd name="T68" fmla="*/ 11 w 15"/>
                    <a:gd name="T69" fmla="*/ 13 h 14"/>
                    <a:gd name="T70" fmla="*/ 12 w 15"/>
                    <a:gd name="T71" fmla="*/ 13 h 14"/>
                    <a:gd name="T72" fmla="*/ 13 w 15"/>
                    <a:gd name="T73" fmla="*/ 12 h 14"/>
                    <a:gd name="T74" fmla="*/ 14 w 15"/>
                    <a:gd name="T75" fmla="*/ 12 h 14"/>
                    <a:gd name="T76" fmla="*/ 14 w 15"/>
                    <a:gd name="T77" fmla="*/ 11 h 14"/>
                    <a:gd name="T78" fmla="*/ 15 w 15"/>
                    <a:gd name="T79" fmla="*/ 10 h 14"/>
                    <a:gd name="T80" fmla="*/ 15 w 15"/>
                    <a:gd name="T81" fmla="*/ 9 h 14"/>
                    <a:gd name="T82" fmla="*/ 15 w 15"/>
                    <a:gd name="T83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14"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8" y="7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2" name="Freeform 1062"/>
                <p:cNvSpPr>
                  <a:spLocks/>
                </p:cNvSpPr>
                <p:nvPr/>
              </p:nvSpPr>
              <p:spPr bwMode="auto">
                <a:xfrm>
                  <a:off x="3289300" y="3540125"/>
                  <a:ext cx="153987" cy="144462"/>
                </a:xfrm>
                <a:custGeom>
                  <a:avLst/>
                  <a:gdLst>
                    <a:gd name="T0" fmla="*/ 15 w 15"/>
                    <a:gd name="T1" fmla="*/ 6 h 14"/>
                    <a:gd name="T2" fmla="*/ 15 w 15"/>
                    <a:gd name="T3" fmla="*/ 5 h 14"/>
                    <a:gd name="T4" fmla="*/ 14 w 15"/>
                    <a:gd name="T5" fmla="*/ 4 h 14"/>
                    <a:gd name="T6" fmla="*/ 14 w 15"/>
                    <a:gd name="T7" fmla="*/ 3 h 14"/>
                    <a:gd name="T8" fmla="*/ 13 w 15"/>
                    <a:gd name="T9" fmla="*/ 2 h 14"/>
                    <a:gd name="T10" fmla="*/ 13 w 15"/>
                    <a:gd name="T11" fmla="*/ 2 h 14"/>
                    <a:gd name="T12" fmla="*/ 12 w 15"/>
                    <a:gd name="T13" fmla="*/ 1 h 14"/>
                    <a:gd name="T14" fmla="*/ 11 w 15"/>
                    <a:gd name="T15" fmla="*/ 0 h 14"/>
                    <a:gd name="T16" fmla="*/ 10 w 15"/>
                    <a:gd name="T17" fmla="*/ 0 h 14"/>
                    <a:gd name="T18" fmla="*/ 9 w 15"/>
                    <a:gd name="T19" fmla="*/ 0 h 14"/>
                    <a:gd name="T20" fmla="*/ 8 w 15"/>
                    <a:gd name="T21" fmla="*/ 0 h 14"/>
                    <a:gd name="T22" fmla="*/ 6 w 15"/>
                    <a:gd name="T23" fmla="*/ 0 h 14"/>
                    <a:gd name="T24" fmla="*/ 5 w 15"/>
                    <a:gd name="T25" fmla="*/ 0 h 14"/>
                    <a:gd name="T26" fmla="*/ 4 w 15"/>
                    <a:gd name="T27" fmla="*/ 0 h 14"/>
                    <a:gd name="T28" fmla="*/ 3 w 15"/>
                    <a:gd name="T29" fmla="*/ 1 h 14"/>
                    <a:gd name="T30" fmla="*/ 2 w 15"/>
                    <a:gd name="T31" fmla="*/ 2 h 14"/>
                    <a:gd name="T32" fmla="*/ 2 w 15"/>
                    <a:gd name="T33" fmla="*/ 2 h 14"/>
                    <a:gd name="T34" fmla="*/ 1 w 15"/>
                    <a:gd name="T35" fmla="*/ 3 h 14"/>
                    <a:gd name="T36" fmla="*/ 1 w 15"/>
                    <a:gd name="T37" fmla="*/ 4 h 14"/>
                    <a:gd name="T38" fmla="*/ 1 w 15"/>
                    <a:gd name="T39" fmla="*/ 5 h 14"/>
                    <a:gd name="T40" fmla="*/ 0 w 15"/>
                    <a:gd name="T41" fmla="*/ 5 h 14"/>
                    <a:gd name="T42" fmla="*/ 0 w 15"/>
                    <a:gd name="T43" fmla="*/ 8 h 14"/>
                    <a:gd name="T44" fmla="*/ 0 w 15"/>
                    <a:gd name="T45" fmla="*/ 9 h 14"/>
                    <a:gd name="T46" fmla="*/ 1 w 15"/>
                    <a:gd name="T47" fmla="*/ 10 h 14"/>
                    <a:gd name="T48" fmla="*/ 1 w 15"/>
                    <a:gd name="T49" fmla="*/ 11 h 14"/>
                    <a:gd name="T50" fmla="*/ 2 w 15"/>
                    <a:gd name="T51" fmla="*/ 12 h 14"/>
                    <a:gd name="T52" fmla="*/ 2 w 15"/>
                    <a:gd name="T53" fmla="*/ 13 h 14"/>
                    <a:gd name="T54" fmla="*/ 3 w 15"/>
                    <a:gd name="T55" fmla="*/ 13 h 14"/>
                    <a:gd name="T56" fmla="*/ 4 w 15"/>
                    <a:gd name="T57" fmla="*/ 14 h 14"/>
                    <a:gd name="T58" fmla="*/ 4 w 15"/>
                    <a:gd name="T59" fmla="*/ 14 h 14"/>
                    <a:gd name="T60" fmla="*/ 6 w 15"/>
                    <a:gd name="T61" fmla="*/ 14 h 14"/>
                    <a:gd name="T62" fmla="*/ 9 w 15"/>
                    <a:gd name="T63" fmla="*/ 14 h 14"/>
                    <a:gd name="T64" fmla="*/ 10 w 15"/>
                    <a:gd name="T65" fmla="*/ 14 h 14"/>
                    <a:gd name="T66" fmla="*/ 11 w 15"/>
                    <a:gd name="T67" fmla="*/ 14 h 14"/>
                    <a:gd name="T68" fmla="*/ 12 w 15"/>
                    <a:gd name="T69" fmla="*/ 13 h 14"/>
                    <a:gd name="T70" fmla="*/ 13 w 15"/>
                    <a:gd name="T71" fmla="*/ 13 h 14"/>
                    <a:gd name="T72" fmla="*/ 13 w 15"/>
                    <a:gd name="T73" fmla="*/ 12 h 14"/>
                    <a:gd name="T74" fmla="*/ 14 w 15"/>
                    <a:gd name="T75" fmla="*/ 11 h 14"/>
                    <a:gd name="T76" fmla="*/ 14 w 15"/>
                    <a:gd name="T77" fmla="*/ 10 h 14"/>
                    <a:gd name="T78" fmla="*/ 15 w 15"/>
                    <a:gd name="T79" fmla="*/ 9 h 14"/>
                    <a:gd name="T80" fmla="*/ 15 w 15"/>
                    <a:gd name="T81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4">
                      <a:moveTo>
                        <a:pt x="15" y="7"/>
                      </a:move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3" name="Rectangle 1063"/>
                <p:cNvSpPr>
                  <a:spLocks noChangeArrowheads="1"/>
                </p:cNvSpPr>
                <p:nvPr/>
              </p:nvSpPr>
              <p:spPr bwMode="auto">
                <a:xfrm>
                  <a:off x="3324225" y="3544888"/>
                  <a:ext cx="77433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D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14" name="Freeform 1064"/>
                <p:cNvSpPr>
                  <a:spLocks/>
                </p:cNvSpPr>
                <p:nvPr/>
              </p:nvSpPr>
              <p:spPr bwMode="auto">
                <a:xfrm>
                  <a:off x="4667250" y="3571875"/>
                  <a:ext cx="153987" cy="153987"/>
                </a:xfrm>
                <a:custGeom>
                  <a:avLst/>
                  <a:gdLst>
                    <a:gd name="T0" fmla="*/ 15 w 15"/>
                    <a:gd name="T1" fmla="*/ 7 h 15"/>
                    <a:gd name="T2" fmla="*/ 15 w 15"/>
                    <a:gd name="T3" fmla="*/ 6 h 15"/>
                    <a:gd name="T4" fmla="*/ 15 w 15"/>
                    <a:gd name="T5" fmla="*/ 5 h 15"/>
                    <a:gd name="T6" fmla="*/ 14 w 15"/>
                    <a:gd name="T7" fmla="*/ 4 h 15"/>
                    <a:gd name="T8" fmla="*/ 14 w 15"/>
                    <a:gd name="T9" fmla="*/ 3 h 15"/>
                    <a:gd name="T10" fmla="*/ 13 w 15"/>
                    <a:gd name="T11" fmla="*/ 2 h 15"/>
                    <a:gd name="T12" fmla="*/ 13 w 15"/>
                    <a:gd name="T13" fmla="*/ 2 h 15"/>
                    <a:gd name="T14" fmla="*/ 12 w 15"/>
                    <a:gd name="T15" fmla="*/ 1 h 15"/>
                    <a:gd name="T16" fmla="*/ 11 w 15"/>
                    <a:gd name="T17" fmla="*/ 1 h 15"/>
                    <a:gd name="T18" fmla="*/ 10 w 15"/>
                    <a:gd name="T19" fmla="*/ 0 h 15"/>
                    <a:gd name="T20" fmla="*/ 9 w 15"/>
                    <a:gd name="T21" fmla="*/ 0 h 15"/>
                    <a:gd name="T22" fmla="*/ 6 w 15"/>
                    <a:gd name="T23" fmla="*/ 0 h 15"/>
                    <a:gd name="T24" fmla="*/ 4 w 15"/>
                    <a:gd name="T25" fmla="*/ 1 h 15"/>
                    <a:gd name="T26" fmla="*/ 4 w 15"/>
                    <a:gd name="T27" fmla="*/ 1 h 15"/>
                    <a:gd name="T28" fmla="*/ 3 w 15"/>
                    <a:gd name="T29" fmla="*/ 1 h 15"/>
                    <a:gd name="T30" fmla="*/ 2 w 15"/>
                    <a:gd name="T31" fmla="*/ 2 h 15"/>
                    <a:gd name="T32" fmla="*/ 1 w 15"/>
                    <a:gd name="T33" fmla="*/ 3 h 15"/>
                    <a:gd name="T34" fmla="*/ 1 w 15"/>
                    <a:gd name="T35" fmla="*/ 4 h 15"/>
                    <a:gd name="T36" fmla="*/ 0 w 15"/>
                    <a:gd name="T37" fmla="*/ 4 h 15"/>
                    <a:gd name="T38" fmla="*/ 0 w 15"/>
                    <a:gd name="T39" fmla="*/ 5 h 15"/>
                    <a:gd name="T40" fmla="*/ 0 w 15"/>
                    <a:gd name="T41" fmla="*/ 9 h 15"/>
                    <a:gd name="T42" fmla="*/ 0 w 15"/>
                    <a:gd name="T43" fmla="*/ 10 h 15"/>
                    <a:gd name="T44" fmla="*/ 1 w 15"/>
                    <a:gd name="T45" fmla="*/ 11 h 15"/>
                    <a:gd name="T46" fmla="*/ 1 w 15"/>
                    <a:gd name="T47" fmla="*/ 11 h 15"/>
                    <a:gd name="T48" fmla="*/ 2 w 15"/>
                    <a:gd name="T49" fmla="*/ 12 h 15"/>
                    <a:gd name="T50" fmla="*/ 2 w 15"/>
                    <a:gd name="T51" fmla="*/ 13 h 15"/>
                    <a:gd name="T52" fmla="*/ 3 w 15"/>
                    <a:gd name="T53" fmla="*/ 14 h 15"/>
                    <a:gd name="T54" fmla="*/ 4 w 15"/>
                    <a:gd name="T55" fmla="*/ 14 h 15"/>
                    <a:gd name="T56" fmla="*/ 5 w 15"/>
                    <a:gd name="T57" fmla="*/ 14 h 15"/>
                    <a:gd name="T58" fmla="*/ 6 w 15"/>
                    <a:gd name="T59" fmla="*/ 15 h 15"/>
                    <a:gd name="T60" fmla="*/ 8 w 15"/>
                    <a:gd name="T61" fmla="*/ 15 h 15"/>
                    <a:gd name="T62" fmla="*/ 9 w 15"/>
                    <a:gd name="T63" fmla="*/ 15 h 15"/>
                    <a:gd name="T64" fmla="*/ 10 w 15"/>
                    <a:gd name="T65" fmla="*/ 14 h 15"/>
                    <a:gd name="T66" fmla="*/ 11 w 15"/>
                    <a:gd name="T67" fmla="*/ 14 h 15"/>
                    <a:gd name="T68" fmla="*/ 12 w 15"/>
                    <a:gd name="T69" fmla="*/ 14 h 15"/>
                    <a:gd name="T70" fmla="*/ 13 w 15"/>
                    <a:gd name="T71" fmla="*/ 13 h 15"/>
                    <a:gd name="T72" fmla="*/ 13 w 15"/>
                    <a:gd name="T73" fmla="*/ 12 h 15"/>
                    <a:gd name="T74" fmla="*/ 14 w 15"/>
                    <a:gd name="T75" fmla="*/ 11 h 15"/>
                    <a:gd name="T76" fmla="*/ 14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9 h 15"/>
                    <a:gd name="T82" fmla="*/ 15 w 15"/>
                    <a:gd name="T8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15"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7" y="15"/>
                      </a:lnTo>
                      <a:lnTo>
                        <a:pt x="8" y="15"/>
                      </a:lnTo>
                      <a:lnTo>
                        <a:pt x="8" y="15"/>
                      </a:lnTo>
                      <a:lnTo>
                        <a:pt x="9" y="15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8" y="7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5" name="Freeform 1065"/>
                <p:cNvSpPr>
                  <a:spLocks/>
                </p:cNvSpPr>
                <p:nvPr/>
              </p:nvSpPr>
              <p:spPr bwMode="auto">
                <a:xfrm>
                  <a:off x="4667250" y="3571875"/>
                  <a:ext cx="153987" cy="153987"/>
                </a:xfrm>
                <a:custGeom>
                  <a:avLst/>
                  <a:gdLst>
                    <a:gd name="T0" fmla="*/ 15 w 15"/>
                    <a:gd name="T1" fmla="*/ 6 h 15"/>
                    <a:gd name="T2" fmla="*/ 15 w 15"/>
                    <a:gd name="T3" fmla="*/ 6 h 15"/>
                    <a:gd name="T4" fmla="*/ 15 w 15"/>
                    <a:gd name="T5" fmla="*/ 4 h 15"/>
                    <a:gd name="T6" fmla="*/ 14 w 15"/>
                    <a:gd name="T7" fmla="*/ 4 h 15"/>
                    <a:gd name="T8" fmla="*/ 14 w 15"/>
                    <a:gd name="T9" fmla="*/ 3 h 15"/>
                    <a:gd name="T10" fmla="*/ 13 w 15"/>
                    <a:gd name="T11" fmla="*/ 2 h 15"/>
                    <a:gd name="T12" fmla="*/ 12 w 15"/>
                    <a:gd name="T13" fmla="*/ 2 h 15"/>
                    <a:gd name="T14" fmla="*/ 11 w 15"/>
                    <a:gd name="T15" fmla="*/ 1 h 15"/>
                    <a:gd name="T16" fmla="*/ 11 w 15"/>
                    <a:gd name="T17" fmla="*/ 1 h 15"/>
                    <a:gd name="T18" fmla="*/ 10 w 15"/>
                    <a:gd name="T19" fmla="*/ 0 h 15"/>
                    <a:gd name="T20" fmla="*/ 6 w 15"/>
                    <a:gd name="T21" fmla="*/ 0 h 15"/>
                    <a:gd name="T22" fmla="*/ 5 w 15"/>
                    <a:gd name="T23" fmla="*/ 0 h 15"/>
                    <a:gd name="T24" fmla="*/ 4 w 15"/>
                    <a:gd name="T25" fmla="*/ 1 h 15"/>
                    <a:gd name="T26" fmla="*/ 3 w 15"/>
                    <a:gd name="T27" fmla="*/ 1 h 15"/>
                    <a:gd name="T28" fmla="*/ 2 w 15"/>
                    <a:gd name="T29" fmla="*/ 2 h 15"/>
                    <a:gd name="T30" fmla="*/ 2 w 15"/>
                    <a:gd name="T31" fmla="*/ 2 h 15"/>
                    <a:gd name="T32" fmla="*/ 1 w 15"/>
                    <a:gd name="T33" fmla="*/ 3 h 15"/>
                    <a:gd name="T34" fmla="*/ 1 w 15"/>
                    <a:gd name="T35" fmla="*/ 4 h 15"/>
                    <a:gd name="T36" fmla="*/ 0 w 15"/>
                    <a:gd name="T37" fmla="*/ 5 h 15"/>
                    <a:gd name="T38" fmla="*/ 0 w 15"/>
                    <a:gd name="T39" fmla="*/ 6 h 15"/>
                    <a:gd name="T40" fmla="*/ 0 w 15"/>
                    <a:gd name="T41" fmla="*/ 10 h 15"/>
                    <a:gd name="T42" fmla="*/ 0 w 15"/>
                    <a:gd name="T43" fmla="*/ 10 h 15"/>
                    <a:gd name="T44" fmla="*/ 1 w 15"/>
                    <a:gd name="T45" fmla="*/ 11 h 15"/>
                    <a:gd name="T46" fmla="*/ 1 w 15"/>
                    <a:gd name="T47" fmla="*/ 12 h 15"/>
                    <a:gd name="T48" fmla="*/ 2 w 15"/>
                    <a:gd name="T49" fmla="*/ 13 h 15"/>
                    <a:gd name="T50" fmla="*/ 3 w 15"/>
                    <a:gd name="T51" fmla="*/ 13 h 15"/>
                    <a:gd name="T52" fmla="*/ 4 w 15"/>
                    <a:gd name="T53" fmla="*/ 14 h 15"/>
                    <a:gd name="T54" fmla="*/ 4 w 15"/>
                    <a:gd name="T55" fmla="*/ 14 h 15"/>
                    <a:gd name="T56" fmla="*/ 6 w 15"/>
                    <a:gd name="T57" fmla="*/ 15 h 15"/>
                    <a:gd name="T58" fmla="*/ 7 w 15"/>
                    <a:gd name="T59" fmla="*/ 15 h 15"/>
                    <a:gd name="T60" fmla="*/ 8 w 15"/>
                    <a:gd name="T61" fmla="*/ 15 h 15"/>
                    <a:gd name="T62" fmla="*/ 10 w 15"/>
                    <a:gd name="T63" fmla="*/ 14 h 15"/>
                    <a:gd name="T64" fmla="*/ 11 w 15"/>
                    <a:gd name="T65" fmla="*/ 14 h 15"/>
                    <a:gd name="T66" fmla="*/ 11 w 15"/>
                    <a:gd name="T67" fmla="*/ 14 h 15"/>
                    <a:gd name="T68" fmla="*/ 12 w 15"/>
                    <a:gd name="T69" fmla="*/ 13 h 15"/>
                    <a:gd name="T70" fmla="*/ 13 w 15"/>
                    <a:gd name="T71" fmla="*/ 12 h 15"/>
                    <a:gd name="T72" fmla="*/ 14 w 15"/>
                    <a:gd name="T73" fmla="*/ 12 h 15"/>
                    <a:gd name="T74" fmla="*/ 14 w 15"/>
                    <a:gd name="T75" fmla="*/ 11 h 15"/>
                    <a:gd name="T76" fmla="*/ 15 w 15"/>
                    <a:gd name="T77" fmla="*/ 10 h 15"/>
                    <a:gd name="T78" fmla="*/ 15 w 15"/>
                    <a:gd name="T79" fmla="*/ 9 h 15"/>
                    <a:gd name="T80" fmla="*/ 15 w 15"/>
                    <a:gd name="T81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5">
                      <a:moveTo>
                        <a:pt x="15" y="7"/>
                      </a:move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7" y="15"/>
                      </a:lnTo>
                      <a:lnTo>
                        <a:pt x="8" y="15"/>
                      </a:lnTo>
                      <a:lnTo>
                        <a:pt x="8" y="15"/>
                      </a:lnTo>
                      <a:lnTo>
                        <a:pt x="9" y="15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6" name="Rectangle 1066"/>
                <p:cNvSpPr>
                  <a:spLocks noChangeArrowheads="1"/>
                </p:cNvSpPr>
                <p:nvPr/>
              </p:nvSpPr>
              <p:spPr bwMode="auto">
                <a:xfrm>
                  <a:off x="4714875" y="3579813"/>
                  <a:ext cx="6412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E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17" name="Freeform 1067"/>
                <p:cNvSpPr>
                  <a:spLocks/>
                </p:cNvSpPr>
                <p:nvPr/>
              </p:nvSpPr>
              <p:spPr bwMode="auto">
                <a:xfrm>
                  <a:off x="4276725" y="3498850"/>
                  <a:ext cx="153987" cy="153987"/>
                </a:xfrm>
                <a:custGeom>
                  <a:avLst/>
                  <a:gdLst>
                    <a:gd name="T0" fmla="*/ 15 w 15"/>
                    <a:gd name="T1" fmla="*/ 8 h 15"/>
                    <a:gd name="T2" fmla="*/ 15 w 15"/>
                    <a:gd name="T3" fmla="*/ 7 h 15"/>
                    <a:gd name="T4" fmla="*/ 14 w 15"/>
                    <a:gd name="T5" fmla="*/ 6 h 15"/>
                    <a:gd name="T6" fmla="*/ 14 w 15"/>
                    <a:gd name="T7" fmla="*/ 5 h 15"/>
                    <a:gd name="T8" fmla="*/ 14 w 15"/>
                    <a:gd name="T9" fmla="*/ 4 h 15"/>
                    <a:gd name="T10" fmla="*/ 13 w 15"/>
                    <a:gd name="T11" fmla="*/ 3 h 15"/>
                    <a:gd name="T12" fmla="*/ 13 w 15"/>
                    <a:gd name="T13" fmla="*/ 2 h 15"/>
                    <a:gd name="T14" fmla="*/ 12 w 15"/>
                    <a:gd name="T15" fmla="*/ 2 h 15"/>
                    <a:gd name="T16" fmla="*/ 11 w 15"/>
                    <a:gd name="T17" fmla="*/ 1 h 15"/>
                    <a:gd name="T18" fmla="*/ 10 w 15"/>
                    <a:gd name="T19" fmla="*/ 1 h 15"/>
                    <a:gd name="T20" fmla="*/ 9 w 15"/>
                    <a:gd name="T21" fmla="*/ 1 h 15"/>
                    <a:gd name="T22" fmla="*/ 6 w 15"/>
                    <a:gd name="T23" fmla="*/ 0 h 15"/>
                    <a:gd name="T24" fmla="*/ 5 w 15"/>
                    <a:gd name="T25" fmla="*/ 1 h 15"/>
                    <a:gd name="T26" fmla="*/ 4 w 15"/>
                    <a:gd name="T27" fmla="*/ 1 h 15"/>
                    <a:gd name="T28" fmla="*/ 3 w 15"/>
                    <a:gd name="T29" fmla="*/ 2 h 15"/>
                    <a:gd name="T30" fmla="*/ 2 w 15"/>
                    <a:gd name="T31" fmla="*/ 2 h 15"/>
                    <a:gd name="T32" fmla="*/ 1 w 15"/>
                    <a:gd name="T33" fmla="*/ 3 h 15"/>
                    <a:gd name="T34" fmla="*/ 1 w 15"/>
                    <a:gd name="T35" fmla="*/ 4 h 15"/>
                    <a:gd name="T36" fmla="*/ 1 w 15"/>
                    <a:gd name="T37" fmla="*/ 4 h 15"/>
                    <a:gd name="T38" fmla="*/ 0 w 15"/>
                    <a:gd name="T39" fmla="*/ 5 h 15"/>
                    <a:gd name="T40" fmla="*/ 0 w 15"/>
                    <a:gd name="T41" fmla="*/ 6 h 15"/>
                    <a:gd name="T42" fmla="*/ 0 w 15"/>
                    <a:gd name="T43" fmla="*/ 10 h 15"/>
                    <a:gd name="T44" fmla="*/ 0 w 15"/>
                    <a:gd name="T45" fmla="*/ 11 h 15"/>
                    <a:gd name="T46" fmla="*/ 1 w 15"/>
                    <a:gd name="T47" fmla="*/ 12 h 15"/>
                    <a:gd name="T48" fmla="*/ 1 w 15"/>
                    <a:gd name="T49" fmla="*/ 13 h 15"/>
                    <a:gd name="T50" fmla="*/ 2 w 15"/>
                    <a:gd name="T51" fmla="*/ 13 h 15"/>
                    <a:gd name="T52" fmla="*/ 3 w 15"/>
                    <a:gd name="T53" fmla="*/ 14 h 15"/>
                    <a:gd name="T54" fmla="*/ 4 w 15"/>
                    <a:gd name="T55" fmla="*/ 14 h 15"/>
                    <a:gd name="T56" fmla="*/ 4 w 15"/>
                    <a:gd name="T57" fmla="*/ 15 h 15"/>
                    <a:gd name="T58" fmla="*/ 5 w 15"/>
                    <a:gd name="T59" fmla="*/ 15 h 15"/>
                    <a:gd name="T60" fmla="*/ 6 w 15"/>
                    <a:gd name="T61" fmla="*/ 15 h 15"/>
                    <a:gd name="T62" fmla="*/ 9 w 15"/>
                    <a:gd name="T63" fmla="*/ 15 h 15"/>
                    <a:gd name="T64" fmla="*/ 10 w 15"/>
                    <a:gd name="T65" fmla="*/ 15 h 15"/>
                    <a:gd name="T66" fmla="*/ 11 w 15"/>
                    <a:gd name="T67" fmla="*/ 15 h 15"/>
                    <a:gd name="T68" fmla="*/ 12 w 15"/>
                    <a:gd name="T69" fmla="*/ 14 h 15"/>
                    <a:gd name="T70" fmla="*/ 13 w 15"/>
                    <a:gd name="T71" fmla="*/ 13 h 15"/>
                    <a:gd name="T72" fmla="*/ 13 w 15"/>
                    <a:gd name="T73" fmla="*/ 13 h 15"/>
                    <a:gd name="T74" fmla="*/ 14 w 15"/>
                    <a:gd name="T75" fmla="*/ 12 h 15"/>
                    <a:gd name="T76" fmla="*/ 14 w 15"/>
                    <a:gd name="T77" fmla="*/ 11 h 15"/>
                    <a:gd name="T78" fmla="*/ 14 w 15"/>
                    <a:gd name="T79" fmla="*/ 10 h 15"/>
                    <a:gd name="T80" fmla="*/ 15 w 15"/>
                    <a:gd name="T81" fmla="*/ 9 h 15"/>
                    <a:gd name="T82" fmla="*/ 15 w 15"/>
                    <a:gd name="T8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15">
                      <a:moveTo>
                        <a:pt x="7" y="8"/>
                      </a:moveTo>
                      <a:lnTo>
                        <a:pt x="15" y="8"/>
                      </a:ln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4" y="6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3" y="4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4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8"/>
                      </a:lnTo>
                      <a:lnTo>
                        <a:pt x="7" y="8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8" name="Freeform 1068"/>
                <p:cNvSpPr>
                  <a:spLocks/>
                </p:cNvSpPr>
                <p:nvPr/>
              </p:nvSpPr>
              <p:spPr bwMode="auto">
                <a:xfrm>
                  <a:off x="4276725" y="3498850"/>
                  <a:ext cx="153987" cy="153987"/>
                </a:xfrm>
                <a:custGeom>
                  <a:avLst/>
                  <a:gdLst>
                    <a:gd name="T0" fmla="*/ 15 w 15"/>
                    <a:gd name="T1" fmla="*/ 8 h 15"/>
                    <a:gd name="T2" fmla="*/ 15 w 15"/>
                    <a:gd name="T3" fmla="*/ 6 h 15"/>
                    <a:gd name="T4" fmla="*/ 14 w 15"/>
                    <a:gd name="T5" fmla="*/ 5 h 15"/>
                    <a:gd name="T6" fmla="*/ 14 w 15"/>
                    <a:gd name="T7" fmla="*/ 4 h 15"/>
                    <a:gd name="T8" fmla="*/ 13 w 15"/>
                    <a:gd name="T9" fmla="*/ 4 h 15"/>
                    <a:gd name="T10" fmla="*/ 13 w 15"/>
                    <a:gd name="T11" fmla="*/ 3 h 15"/>
                    <a:gd name="T12" fmla="*/ 12 w 15"/>
                    <a:gd name="T13" fmla="*/ 2 h 15"/>
                    <a:gd name="T14" fmla="*/ 11 w 15"/>
                    <a:gd name="T15" fmla="*/ 2 h 15"/>
                    <a:gd name="T16" fmla="*/ 11 w 15"/>
                    <a:gd name="T17" fmla="*/ 1 h 15"/>
                    <a:gd name="T18" fmla="*/ 10 w 15"/>
                    <a:gd name="T19" fmla="*/ 1 h 15"/>
                    <a:gd name="T20" fmla="*/ 9 w 15"/>
                    <a:gd name="T21" fmla="*/ 0 h 15"/>
                    <a:gd name="T22" fmla="*/ 6 w 15"/>
                    <a:gd name="T23" fmla="*/ 1 h 15"/>
                    <a:gd name="T24" fmla="*/ 4 w 15"/>
                    <a:gd name="T25" fmla="*/ 1 h 15"/>
                    <a:gd name="T26" fmla="*/ 4 w 15"/>
                    <a:gd name="T27" fmla="*/ 2 h 15"/>
                    <a:gd name="T28" fmla="*/ 3 w 15"/>
                    <a:gd name="T29" fmla="*/ 2 h 15"/>
                    <a:gd name="T30" fmla="*/ 2 w 15"/>
                    <a:gd name="T31" fmla="*/ 3 h 15"/>
                    <a:gd name="T32" fmla="*/ 1 w 15"/>
                    <a:gd name="T33" fmla="*/ 3 h 15"/>
                    <a:gd name="T34" fmla="*/ 1 w 15"/>
                    <a:gd name="T35" fmla="*/ 4 h 15"/>
                    <a:gd name="T36" fmla="*/ 0 w 15"/>
                    <a:gd name="T37" fmla="*/ 5 h 15"/>
                    <a:gd name="T38" fmla="*/ 0 w 15"/>
                    <a:gd name="T39" fmla="*/ 6 h 15"/>
                    <a:gd name="T40" fmla="*/ 0 w 15"/>
                    <a:gd name="T41" fmla="*/ 9 h 15"/>
                    <a:gd name="T42" fmla="*/ 0 w 15"/>
                    <a:gd name="T43" fmla="*/ 11 h 15"/>
                    <a:gd name="T44" fmla="*/ 1 w 15"/>
                    <a:gd name="T45" fmla="*/ 11 h 15"/>
                    <a:gd name="T46" fmla="*/ 1 w 15"/>
                    <a:gd name="T47" fmla="*/ 12 h 15"/>
                    <a:gd name="T48" fmla="*/ 1 w 15"/>
                    <a:gd name="T49" fmla="*/ 13 h 15"/>
                    <a:gd name="T50" fmla="*/ 2 w 15"/>
                    <a:gd name="T51" fmla="*/ 13 h 15"/>
                    <a:gd name="T52" fmla="*/ 3 w 15"/>
                    <a:gd name="T53" fmla="*/ 14 h 15"/>
                    <a:gd name="T54" fmla="*/ 4 w 15"/>
                    <a:gd name="T55" fmla="*/ 15 h 15"/>
                    <a:gd name="T56" fmla="*/ 5 w 15"/>
                    <a:gd name="T57" fmla="*/ 15 h 15"/>
                    <a:gd name="T58" fmla="*/ 6 w 15"/>
                    <a:gd name="T59" fmla="*/ 15 h 15"/>
                    <a:gd name="T60" fmla="*/ 9 w 15"/>
                    <a:gd name="T61" fmla="*/ 15 h 15"/>
                    <a:gd name="T62" fmla="*/ 10 w 15"/>
                    <a:gd name="T63" fmla="*/ 15 h 15"/>
                    <a:gd name="T64" fmla="*/ 11 w 15"/>
                    <a:gd name="T65" fmla="*/ 15 h 15"/>
                    <a:gd name="T66" fmla="*/ 11 w 15"/>
                    <a:gd name="T67" fmla="*/ 14 h 15"/>
                    <a:gd name="T68" fmla="*/ 12 w 15"/>
                    <a:gd name="T69" fmla="*/ 14 h 15"/>
                    <a:gd name="T70" fmla="*/ 13 w 15"/>
                    <a:gd name="T71" fmla="*/ 13 h 15"/>
                    <a:gd name="T72" fmla="*/ 13 w 15"/>
                    <a:gd name="T73" fmla="*/ 12 h 15"/>
                    <a:gd name="T74" fmla="*/ 14 w 15"/>
                    <a:gd name="T75" fmla="*/ 11 h 15"/>
                    <a:gd name="T76" fmla="*/ 14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5"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4" y="6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3" y="4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4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8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9" name="Rectangle 1069"/>
                <p:cNvSpPr>
                  <a:spLocks noChangeArrowheads="1"/>
                </p:cNvSpPr>
                <p:nvPr/>
              </p:nvSpPr>
              <p:spPr bwMode="auto">
                <a:xfrm>
                  <a:off x="4310063" y="3513138"/>
                  <a:ext cx="77433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D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20" name="Freeform 1070"/>
                <p:cNvSpPr>
                  <a:spLocks/>
                </p:cNvSpPr>
                <p:nvPr/>
              </p:nvSpPr>
              <p:spPr bwMode="auto">
                <a:xfrm>
                  <a:off x="4502150" y="3427413"/>
                  <a:ext cx="153987" cy="153987"/>
                </a:xfrm>
                <a:custGeom>
                  <a:avLst/>
                  <a:gdLst>
                    <a:gd name="T0" fmla="*/ 15 w 15"/>
                    <a:gd name="T1" fmla="*/ 7 h 15"/>
                    <a:gd name="T2" fmla="*/ 14 w 15"/>
                    <a:gd name="T3" fmla="*/ 6 h 15"/>
                    <a:gd name="T4" fmla="*/ 14 w 15"/>
                    <a:gd name="T5" fmla="*/ 5 h 15"/>
                    <a:gd name="T6" fmla="*/ 14 w 15"/>
                    <a:gd name="T7" fmla="*/ 4 h 15"/>
                    <a:gd name="T8" fmla="*/ 13 w 15"/>
                    <a:gd name="T9" fmla="*/ 3 h 15"/>
                    <a:gd name="T10" fmla="*/ 12 w 15"/>
                    <a:gd name="T11" fmla="*/ 2 h 15"/>
                    <a:gd name="T12" fmla="*/ 12 w 15"/>
                    <a:gd name="T13" fmla="*/ 2 h 15"/>
                    <a:gd name="T14" fmla="*/ 11 w 15"/>
                    <a:gd name="T15" fmla="*/ 1 h 15"/>
                    <a:gd name="T16" fmla="*/ 10 w 15"/>
                    <a:gd name="T17" fmla="*/ 1 h 15"/>
                    <a:gd name="T18" fmla="*/ 9 w 15"/>
                    <a:gd name="T19" fmla="*/ 0 h 15"/>
                    <a:gd name="T20" fmla="*/ 5 w 15"/>
                    <a:gd name="T21" fmla="*/ 0 h 15"/>
                    <a:gd name="T22" fmla="*/ 5 w 15"/>
                    <a:gd name="T23" fmla="*/ 0 h 15"/>
                    <a:gd name="T24" fmla="*/ 4 w 15"/>
                    <a:gd name="T25" fmla="*/ 1 h 15"/>
                    <a:gd name="T26" fmla="*/ 3 w 15"/>
                    <a:gd name="T27" fmla="*/ 1 h 15"/>
                    <a:gd name="T28" fmla="*/ 2 w 15"/>
                    <a:gd name="T29" fmla="*/ 2 h 15"/>
                    <a:gd name="T30" fmla="*/ 1 w 15"/>
                    <a:gd name="T31" fmla="*/ 2 h 15"/>
                    <a:gd name="T32" fmla="*/ 1 w 15"/>
                    <a:gd name="T33" fmla="*/ 3 h 15"/>
                    <a:gd name="T34" fmla="*/ 0 w 15"/>
                    <a:gd name="T35" fmla="*/ 4 h 15"/>
                    <a:gd name="T36" fmla="*/ 0 w 15"/>
                    <a:gd name="T37" fmla="*/ 5 h 15"/>
                    <a:gd name="T38" fmla="*/ 0 w 15"/>
                    <a:gd name="T39" fmla="*/ 6 h 15"/>
                    <a:gd name="T40" fmla="*/ 0 w 15"/>
                    <a:gd name="T41" fmla="*/ 9 h 15"/>
                    <a:gd name="T42" fmla="*/ 0 w 15"/>
                    <a:gd name="T43" fmla="*/ 11 h 15"/>
                    <a:gd name="T44" fmla="*/ 1 w 15"/>
                    <a:gd name="T45" fmla="*/ 11 h 15"/>
                    <a:gd name="T46" fmla="*/ 1 w 15"/>
                    <a:gd name="T47" fmla="*/ 12 h 15"/>
                    <a:gd name="T48" fmla="*/ 2 w 15"/>
                    <a:gd name="T49" fmla="*/ 13 h 15"/>
                    <a:gd name="T50" fmla="*/ 2 w 15"/>
                    <a:gd name="T51" fmla="*/ 13 h 15"/>
                    <a:gd name="T52" fmla="*/ 3 w 15"/>
                    <a:gd name="T53" fmla="*/ 14 h 15"/>
                    <a:gd name="T54" fmla="*/ 4 w 15"/>
                    <a:gd name="T55" fmla="*/ 14 h 15"/>
                    <a:gd name="T56" fmla="*/ 5 w 15"/>
                    <a:gd name="T57" fmla="*/ 15 h 15"/>
                    <a:gd name="T58" fmla="*/ 9 w 15"/>
                    <a:gd name="T59" fmla="*/ 15 h 15"/>
                    <a:gd name="T60" fmla="*/ 10 w 15"/>
                    <a:gd name="T61" fmla="*/ 14 h 15"/>
                    <a:gd name="T62" fmla="*/ 11 w 15"/>
                    <a:gd name="T63" fmla="*/ 14 h 15"/>
                    <a:gd name="T64" fmla="*/ 12 w 15"/>
                    <a:gd name="T65" fmla="*/ 13 h 15"/>
                    <a:gd name="T66" fmla="*/ 13 w 15"/>
                    <a:gd name="T67" fmla="*/ 13 h 15"/>
                    <a:gd name="T68" fmla="*/ 13 w 15"/>
                    <a:gd name="T69" fmla="*/ 12 h 15"/>
                    <a:gd name="T70" fmla="*/ 14 w 15"/>
                    <a:gd name="T71" fmla="*/ 11 h 15"/>
                    <a:gd name="T72" fmla="*/ 14 w 15"/>
                    <a:gd name="T73" fmla="*/ 10 h 15"/>
                    <a:gd name="T74" fmla="*/ 14 w 15"/>
                    <a:gd name="T75" fmla="*/ 9 h 15"/>
                    <a:gd name="T76" fmla="*/ 15 w 15"/>
                    <a:gd name="T77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" h="15">
                      <a:moveTo>
                        <a:pt x="7" y="7"/>
                      </a:move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1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4" y="9"/>
                      </a:ln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7" y="7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1" name="Freeform 1071"/>
                <p:cNvSpPr>
                  <a:spLocks/>
                </p:cNvSpPr>
                <p:nvPr/>
              </p:nvSpPr>
              <p:spPr bwMode="auto">
                <a:xfrm>
                  <a:off x="4502150" y="3427413"/>
                  <a:ext cx="153987" cy="153987"/>
                </a:xfrm>
                <a:custGeom>
                  <a:avLst/>
                  <a:gdLst>
                    <a:gd name="T0" fmla="*/ 15 w 15"/>
                    <a:gd name="T1" fmla="*/ 7 h 15"/>
                    <a:gd name="T2" fmla="*/ 14 w 15"/>
                    <a:gd name="T3" fmla="*/ 5 h 15"/>
                    <a:gd name="T4" fmla="*/ 14 w 15"/>
                    <a:gd name="T5" fmla="*/ 4 h 15"/>
                    <a:gd name="T6" fmla="*/ 14 w 15"/>
                    <a:gd name="T7" fmla="*/ 4 h 15"/>
                    <a:gd name="T8" fmla="*/ 13 w 15"/>
                    <a:gd name="T9" fmla="*/ 3 h 15"/>
                    <a:gd name="T10" fmla="*/ 12 w 15"/>
                    <a:gd name="T11" fmla="*/ 2 h 15"/>
                    <a:gd name="T12" fmla="*/ 12 w 15"/>
                    <a:gd name="T13" fmla="*/ 1 h 15"/>
                    <a:gd name="T14" fmla="*/ 11 w 15"/>
                    <a:gd name="T15" fmla="*/ 1 h 15"/>
                    <a:gd name="T16" fmla="*/ 10 w 15"/>
                    <a:gd name="T17" fmla="*/ 0 h 15"/>
                    <a:gd name="T18" fmla="*/ 9 w 15"/>
                    <a:gd name="T19" fmla="*/ 0 h 15"/>
                    <a:gd name="T20" fmla="*/ 5 w 15"/>
                    <a:gd name="T21" fmla="*/ 0 h 15"/>
                    <a:gd name="T22" fmla="*/ 4 w 15"/>
                    <a:gd name="T23" fmla="*/ 1 h 15"/>
                    <a:gd name="T24" fmla="*/ 3 w 15"/>
                    <a:gd name="T25" fmla="*/ 1 h 15"/>
                    <a:gd name="T26" fmla="*/ 2 w 15"/>
                    <a:gd name="T27" fmla="*/ 2 h 15"/>
                    <a:gd name="T28" fmla="*/ 2 w 15"/>
                    <a:gd name="T29" fmla="*/ 2 h 15"/>
                    <a:gd name="T30" fmla="*/ 1 w 15"/>
                    <a:gd name="T31" fmla="*/ 3 h 15"/>
                    <a:gd name="T32" fmla="*/ 1 w 15"/>
                    <a:gd name="T33" fmla="*/ 4 h 15"/>
                    <a:gd name="T34" fmla="*/ 0 w 15"/>
                    <a:gd name="T35" fmla="*/ 4 h 15"/>
                    <a:gd name="T36" fmla="*/ 0 w 15"/>
                    <a:gd name="T37" fmla="*/ 6 h 15"/>
                    <a:gd name="T38" fmla="*/ 0 w 15"/>
                    <a:gd name="T39" fmla="*/ 9 h 15"/>
                    <a:gd name="T40" fmla="*/ 0 w 15"/>
                    <a:gd name="T41" fmla="*/ 10 h 15"/>
                    <a:gd name="T42" fmla="*/ 0 w 15"/>
                    <a:gd name="T43" fmla="*/ 11 h 15"/>
                    <a:gd name="T44" fmla="*/ 1 w 15"/>
                    <a:gd name="T45" fmla="*/ 12 h 15"/>
                    <a:gd name="T46" fmla="*/ 1 w 15"/>
                    <a:gd name="T47" fmla="*/ 13 h 15"/>
                    <a:gd name="T48" fmla="*/ 2 w 15"/>
                    <a:gd name="T49" fmla="*/ 13 h 15"/>
                    <a:gd name="T50" fmla="*/ 3 w 15"/>
                    <a:gd name="T51" fmla="*/ 14 h 15"/>
                    <a:gd name="T52" fmla="*/ 4 w 15"/>
                    <a:gd name="T53" fmla="*/ 14 h 15"/>
                    <a:gd name="T54" fmla="*/ 5 w 15"/>
                    <a:gd name="T55" fmla="*/ 15 h 15"/>
                    <a:gd name="T56" fmla="*/ 9 w 15"/>
                    <a:gd name="T57" fmla="*/ 15 h 15"/>
                    <a:gd name="T58" fmla="*/ 10 w 15"/>
                    <a:gd name="T59" fmla="*/ 15 h 15"/>
                    <a:gd name="T60" fmla="*/ 11 w 15"/>
                    <a:gd name="T61" fmla="*/ 14 h 15"/>
                    <a:gd name="T62" fmla="*/ 12 w 15"/>
                    <a:gd name="T63" fmla="*/ 14 h 15"/>
                    <a:gd name="T64" fmla="*/ 12 w 15"/>
                    <a:gd name="T65" fmla="*/ 13 h 15"/>
                    <a:gd name="T66" fmla="*/ 13 w 15"/>
                    <a:gd name="T67" fmla="*/ 12 h 15"/>
                    <a:gd name="T68" fmla="*/ 14 w 15"/>
                    <a:gd name="T69" fmla="*/ 11 h 15"/>
                    <a:gd name="T70" fmla="*/ 14 w 15"/>
                    <a:gd name="T71" fmla="*/ 11 h 15"/>
                    <a:gd name="T72" fmla="*/ 14 w 15"/>
                    <a:gd name="T73" fmla="*/ 10 h 15"/>
                    <a:gd name="T74" fmla="*/ 15 w 15"/>
                    <a:gd name="T75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" h="15">
                      <a:moveTo>
                        <a:pt x="15" y="7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1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4" y="9"/>
                      </a:lnTo>
                      <a:lnTo>
                        <a:pt x="15" y="8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2" name="Rectangle 1072"/>
                <p:cNvSpPr>
                  <a:spLocks noChangeArrowheads="1"/>
                </p:cNvSpPr>
                <p:nvPr/>
              </p:nvSpPr>
              <p:spPr bwMode="auto">
                <a:xfrm>
                  <a:off x="4540250" y="3436938"/>
                  <a:ext cx="6412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F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23" name="Freeform 1073"/>
                <p:cNvSpPr>
                  <a:spLocks/>
                </p:cNvSpPr>
                <p:nvPr/>
              </p:nvSpPr>
              <p:spPr bwMode="auto">
                <a:xfrm>
                  <a:off x="4327525" y="3263900"/>
                  <a:ext cx="153987" cy="153987"/>
                </a:xfrm>
                <a:custGeom>
                  <a:avLst/>
                  <a:gdLst>
                    <a:gd name="T0" fmla="*/ 15 w 15"/>
                    <a:gd name="T1" fmla="*/ 7 h 15"/>
                    <a:gd name="T2" fmla="*/ 15 w 15"/>
                    <a:gd name="T3" fmla="*/ 6 h 15"/>
                    <a:gd name="T4" fmla="*/ 15 w 15"/>
                    <a:gd name="T5" fmla="*/ 5 h 15"/>
                    <a:gd name="T6" fmla="*/ 15 w 15"/>
                    <a:gd name="T7" fmla="*/ 4 h 15"/>
                    <a:gd name="T8" fmla="*/ 14 w 15"/>
                    <a:gd name="T9" fmla="*/ 3 h 15"/>
                    <a:gd name="T10" fmla="*/ 13 w 15"/>
                    <a:gd name="T11" fmla="*/ 2 h 15"/>
                    <a:gd name="T12" fmla="*/ 13 w 15"/>
                    <a:gd name="T13" fmla="*/ 2 h 15"/>
                    <a:gd name="T14" fmla="*/ 12 w 15"/>
                    <a:gd name="T15" fmla="*/ 1 h 15"/>
                    <a:gd name="T16" fmla="*/ 11 w 15"/>
                    <a:gd name="T17" fmla="*/ 1 h 15"/>
                    <a:gd name="T18" fmla="*/ 10 w 15"/>
                    <a:gd name="T19" fmla="*/ 0 h 15"/>
                    <a:gd name="T20" fmla="*/ 9 w 15"/>
                    <a:gd name="T21" fmla="*/ 0 h 15"/>
                    <a:gd name="T22" fmla="*/ 6 w 15"/>
                    <a:gd name="T23" fmla="*/ 0 h 15"/>
                    <a:gd name="T24" fmla="*/ 5 w 15"/>
                    <a:gd name="T25" fmla="*/ 1 h 15"/>
                    <a:gd name="T26" fmla="*/ 4 w 15"/>
                    <a:gd name="T27" fmla="*/ 1 h 15"/>
                    <a:gd name="T28" fmla="*/ 3 w 15"/>
                    <a:gd name="T29" fmla="*/ 1 h 15"/>
                    <a:gd name="T30" fmla="*/ 2 w 15"/>
                    <a:gd name="T31" fmla="*/ 2 h 15"/>
                    <a:gd name="T32" fmla="*/ 2 w 15"/>
                    <a:gd name="T33" fmla="*/ 3 h 15"/>
                    <a:gd name="T34" fmla="*/ 1 w 15"/>
                    <a:gd name="T35" fmla="*/ 4 h 15"/>
                    <a:gd name="T36" fmla="*/ 1 w 15"/>
                    <a:gd name="T37" fmla="*/ 5 h 15"/>
                    <a:gd name="T38" fmla="*/ 0 w 15"/>
                    <a:gd name="T39" fmla="*/ 5 h 15"/>
                    <a:gd name="T40" fmla="*/ 0 w 15"/>
                    <a:gd name="T41" fmla="*/ 6 h 15"/>
                    <a:gd name="T42" fmla="*/ 0 w 15"/>
                    <a:gd name="T43" fmla="*/ 9 h 15"/>
                    <a:gd name="T44" fmla="*/ 1 w 15"/>
                    <a:gd name="T45" fmla="*/ 10 h 15"/>
                    <a:gd name="T46" fmla="*/ 1 w 15"/>
                    <a:gd name="T47" fmla="*/ 11 h 15"/>
                    <a:gd name="T48" fmla="*/ 2 w 15"/>
                    <a:gd name="T49" fmla="*/ 12 h 15"/>
                    <a:gd name="T50" fmla="*/ 2 w 15"/>
                    <a:gd name="T51" fmla="*/ 12 h 15"/>
                    <a:gd name="T52" fmla="*/ 3 w 15"/>
                    <a:gd name="T53" fmla="*/ 13 h 15"/>
                    <a:gd name="T54" fmla="*/ 4 w 15"/>
                    <a:gd name="T55" fmla="*/ 14 h 15"/>
                    <a:gd name="T56" fmla="*/ 4 w 15"/>
                    <a:gd name="T57" fmla="*/ 14 h 15"/>
                    <a:gd name="T58" fmla="*/ 5 w 15"/>
                    <a:gd name="T59" fmla="*/ 14 h 15"/>
                    <a:gd name="T60" fmla="*/ 6 w 15"/>
                    <a:gd name="T61" fmla="*/ 15 h 15"/>
                    <a:gd name="T62" fmla="*/ 9 w 15"/>
                    <a:gd name="T63" fmla="*/ 15 h 15"/>
                    <a:gd name="T64" fmla="*/ 10 w 15"/>
                    <a:gd name="T65" fmla="*/ 15 h 15"/>
                    <a:gd name="T66" fmla="*/ 11 w 15"/>
                    <a:gd name="T67" fmla="*/ 14 h 15"/>
                    <a:gd name="T68" fmla="*/ 12 w 15"/>
                    <a:gd name="T69" fmla="*/ 14 h 15"/>
                    <a:gd name="T70" fmla="*/ 13 w 15"/>
                    <a:gd name="T71" fmla="*/ 13 h 15"/>
                    <a:gd name="T72" fmla="*/ 13 w 15"/>
                    <a:gd name="T73" fmla="*/ 13 h 15"/>
                    <a:gd name="T74" fmla="*/ 14 w 15"/>
                    <a:gd name="T75" fmla="*/ 12 h 15"/>
                    <a:gd name="T76" fmla="*/ 15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9 h 15"/>
                    <a:gd name="T82" fmla="*/ 15 w 15"/>
                    <a:gd name="T8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15"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7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7"/>
                      </a:lnTo>
                      <a:lnTo>
                        <a:pt x="8" y="7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4" name="Freeform 1074"/>
                <p:cNvSpPr>
                  <a:spLocks/>
                </p:cNvSpPr>
                <p:nvPr/>
              </p:nvSpPr>
              <p:spPr bwMode="auto">
                <a:xfrm>
                  <a:off x="4327525" y="3263900"/>
                  <a:ext cx="153987" cy="153987"/>
                </a:xfrm>
                <a:custGeom>
                  <a:avLst/>
                  <a:gdLst>
                    <a:gd name="T0" fmla="*/ 15 w 15"/>
                    <a:gd name="T1" fmla="*/ 7 h 15"/>
                    <a:gd name="T2" fmla="*/ 15 w 15"/>
                    <a:gd name="T3" fmla="*/ 5 h 15"/>
                    <a:gd name="T4" fmla="*/ 15 w 15"/>
                    <a:gd name="T5" fmla="*/ 4 h 15"/>
                    <a:gd name="T6" fmla="*/ 14 w 15"/>
                    <a:gd name="T7" fmla="*/ 3 h 15"/>
                    <a:gd name="T8" fmla="*/ 14 w 15"/>
                    <a:gd name="T9" fmla="*/ 3 h 15"/>
                    <a:gd name="T10" fmla="*/ 13 w 15"/>
                    <a:gd name="T11" fmla="*/ 2 h 15"/>
                    <a:gd name="T12" fmla="*/ 12 w 15"/>
                    <a:gd name="T13" fmla="*/ 1 h 15"/>
                    <a:gd name="T14" fmla="*/ 11 w 15"/>
                    <a:gd name="T15" fmla="*/ 1 h 15"/>
                    <a:gd name="T16" fmla="*/ 11 w 15"/>
                    <a:gd name="T17" fmla="*/ 1 h 15"/>
                    <a:gd name="T18" fmla="*/ 9 w 15"/>
                    <a:gd name="T19" fmla="*/ 0 h 15"/>
                    <a:gd name="T20" fmla="*/ 6 w 15"/>
                    <a:gd name="T21" fmla="*/ 0 h 15"/>
                    <a:gd name="T22" fmla="*/ 5 w 15"/>
                    <a:gd name="T23" fmla="*/ 0 h 15"/>
                    <a:gd name="T24" fmla="*/ 4 w 15"/>
                    <a:gd name="T25" fmla="*/ 1 h 15"/>
                    <a:gd name="T26" fmla="*/ 4 w 15"/>
                    <a:gd name="T27" fmla="*/ 1 h 15"/>
                    <a:gd name="T28" fmla="*/ 3 w 15"/>
                    <a:gd name="T29" fmla="*/ 2 h 15"/>
                    <a:gd name="T30" fmla="*/ 2 w 15"/>
                    <a:gd name="T31" fmla="*/ 3 h 15"/>
                    <a:gd name="T32" fmla="*/ 2 w 15"/>
                    <a:gd name="T33" fmla="*/ 3 h 15"/>
                    <a:gd name="T34" fmla="*/ 1 w 15"/>
                    <a:gd name="T35" fmla="*/ 4 h 15"/>
                    <a:gd name="T36" fmla="*/ 1 w 15"/>
                    <a:gd name="T37" fmla="*/ 5 h 15"/>
                    <a:gd name="T38" fmla="*/ 0 w 15"/>
                    <a:gd name="T39" fmla="*/ 6 h 15"/>
                    <a:gd name="T40" fmla="*/ 0 w 15"/>
                    <a:gd name="T41" fmla="*/ 9 h 15"/>
                    <a:gd name="T42" fmla="*/ 0 w 15"/>
                    <a:gd name="T43" fmla="*/ 10 h 15"/>
                    <a:gd name="T44" fmla="*/ 1 w 15"/>
                    <a:gd name="T45" fmla="*/ 11 h 15"/>
                    <a:gd name="T46" fmla="*/ 1 w 15"/>
                    <a:gd name="T47" fmla="*/ 11 h 15"/>
                    <a:gd name="T48" fmla="*/ 2 w 15"/>
                    <a:gd name="T49" fmla="*/ 12 h 15"/>
                    <a:gd name="T50" fmla="*/ 2 w 15"/>
                    <a:gd name="T51" fmla="*/ 13 h 15"/>
                    <a:gd name="T52" fmla="*/ 3 w 15"/>
                    <a:gd name="T53" fmla="*/ 13 h 15"/>
                    <a:gd name="T54" fmla="*/ 4 w 15"/>
                    <a:gd name="T55" fmla="*/ 14 h 15"/>
                    <a:gd name="T56" fmla="*/ 5 w 15"/>
                    <a:gd name="T57" fmla="*/ 14 h 15"/>
                    <a:gd name="T58" fmla="*/ 6 w 15"/>
                    <a:gd name="T59" fmla="*/ 15 h 15"/>
                    <a:gd name="T60" fmla="*/ 7 w 15"/>
                    <a:gd name="T61" fmla="*/ 15 h 15"/>
                    <a:gd name="T62" fmla="*/ 9 w 15"/>
                    <a:gd name="T63" fmla="*/ 15 h 15"/>
                    <a:gd name="T64" fmla="*/ 11 w 15"/>
                    <a:gd name="T65" fmla="*/ 14 h 15"/>
                    <a:gd name="T66" fmla="*/ 11 w 15"/>
                    <a:gd name="T67" fmla="*/ 14 h 15"/>
                    <a:gd name="T68" fmla="*/ 12 w 15"/>
                    <a:gd name="T69" fmla="*/ 14 h 15"/>
                    <a:gd name="T70" fmla="*/ 13 w 15"/>
                    <a:gd name="T71" fmla="*/ 13 h 15"/>
                    <a:gd name="T72" fmla="*/ 14 w 15"/>
                    <a:gd name="T73" fmla="*/ 12 h 15"/>
                    <a:gd name="T74" fmla="*/ 14 w 15"/>
                    <a:gd name="T75" fmla="*/ 12 h 15"/>
                    <a:gd name="T76" fmla="*/ 15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5">
                      <a:moveTo>
                        <a:pt x="15" y="7"/>
                      </a:move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7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5" name="Rectangle 1075"/>
                <p:cNvSpPr>
                  <a:spLocks noChangeArrowheads="1"/>
                </p:cNvSpPr>
                <p:nvPr/>
              </p:nvSpPr>
              <p:spPr bwMode="auto">
                <a:xfrm>
                  <a:off x="4351338" y="3270250"/>
                  <a:ext cx="77094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G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26" name="Freeform 1076"/>
                <p:cNvSpPr>
                  <a:spLocks/>
                </p:cNvSpPr>
                <p:nvPr/>
              </p:nvSpPr>
              <p:spPr bwMode="auto">
                <a:xfrm>
                  <a:off x="1758950" y="3592513"/>
                  <a:ext cx="153987" cy="153987"/>
                </a:xfrm>
                <a:custGeom>
                  <a:avLst/>
                  <a:gdLst>
                    <a:gd name="T0" fmla="*/ 15 w 15"/>
                    <a:gd name="T1" fmla="*/ 8 h 15"/>
                    <a:gd name="T2" fmla="*/ 15 w 15"/>
                    <a:gd name="T3" fmla="*/ 6 h 15"/>
                    <a:gd name="T4" fmla="*/ 14 w 15"/>
                    <a:gd name="T5" fmla="*/ 5 h 15"/>
                    <a:gd name="T6" fmla="*/ 14 w 15"/>
                    <a:gd name="T7" fmla="*/ 4 h 15"/>
                    <a:gd name="T8" fmla="*/ 14 w 15"/>
                    <a:gd name="T9" fmla="*/ 3 h 15"/>
                    <a:gd name="T10" fmla="*/ 13 w 15"/>
                    <a:gd name="T11" fmla="*/ 2 h 15"/>
                    <a:gd name="T12" fmla="*/ 12 w 15"/>
                    <a:gd name="T13" fmla="*/ 2 h 15"/>
                    <a:gd name="T14" fmla="*/ 11 w 15"/>
                    <a:gd name="T15" fmla="*/ 1 h 15"/>
                    <a:gd name="T16" fmla="*/ 10 w 15"/>
                    <a:gd name="T17" fmla="*/ 1 h 15"/>
                    <a:gd name="T18" fmla="*/ 10 w 15"/>
                    <a:gd name="T19" fmla="*/ 0 h 15"/>
                    <a:gd name="T20" fmla="*/ 8 w 15"/>
                    <a:gd name="T21" fmla="*/ 0 h 15"/>
                    <a:gd name="T22" fmla="*/ 6 w 15"/>
                    <a:gd name="T23" fmla="*/ 0 h 15"/>
                    <a:gd name="T24" fmla="*/ 5 w 15"/>
                    <a:gd name="T25" fmla="*/ 0 h 15"/>
                    <a:gd name="T26" fmla="*/ 4 w 15"/>
                    <a:gd name="T27" fmla="*/ 1 h 15"/>
                    <a:gd name="T28" fmla="*/ 3 w 15"/>
                    <a:gd name="T29" fmla="*/ 1 h 15"/>
                    <a:gd name="T30" fmla="*/ 2 w 15"/>
                    <a:gd name="T31" fmla="*/ 2 h 15"/>
                    <a:gd name="T32" fmla="*/ 2 w 15"/>
                    <a:gd name="T33" fmla="*/ 2 h 15"/>
                    <a:gd name="T34" fmla="*/ 1 w 15"/>
                    <a:gd name="T35" fmla="*/ 3 h 15"/>
                    <a:gd name="T36" fmla="*/ 1 w 15"/>
                    <a:gd name="T37" fmla="*/ 4 h 15"/>
                    <a:gd name="T38" fmla="*/ 0 w 15"/>
                    <a:gd name="T39" fmla="*/ 5 h 15"/>
                    <a:gd name="T40" fmla="*/ 0 w 15"/>
                    <a:gd name="T41" fmla="*/ 6 h 15"/>
                    <a:gd name="T42" fmla="*/ 0 w 15"/>
                    <a:gd name="T43" fmla="*/ 9 h 15"/>
                    <a:gd name="T44" fmla="*/ 0 w 15"/>
                    <a:gd name="T45" fmla="*/ 9 h 15"/>
                    <a:gd name="T46" fmla="*/ 0 w 15"/>
                    <a:gd name="T47" fmla="*/ 10 h 15"/>
                    <a:gd name="T48" fmla="*/ 1 w 15"/>
                    <a:gd name="T49" fmla="*/ 11 h 15"/>
                    <a:gd name="T50" fmla="*/ 1 w 15"/>
                    <a:gd name="T51" fmla="*/ 12 h 15"/>
                    <a:gd name="T52" fmla="*/ 2 w 15"/>
                    <a:gd name="T53" fmla="*/ 13 h 15"/>
                    <a:gd name="T54" fmla="*/ 3 w 15"/>
                    <a:gd name="T55" fmla="*/ 13 h 15"/>
                    <a:gd name="T56" fmla="*/ 4 w 15"/>
                    <a:gd name="T57" fmla="*/ 14 h 15"/>
                    <a:gd name="T58" fmla="*/ 5 w 15"/>
                    <a:gd name="T59" fmla="*/ 14 h 15"/>
                    <a:gd name="T60" fmla="*/ 5 w 15"/>
                    <a:gd name="T61" fmla="*/ 15 h 15"/>
                    <a:gd name="T62" fmla="*/ 9 w 15"/>
                    <a:gd name="T63" fmla="*/ 15 h 15"/>
                    <a:gd name="T64" fmla="*/ 10 w 15"/>
                    <a:gd name="T65" fmla="*/ 15 h 15"/>
                    <a:gd name="T66" fmla="*/ 10 w 15"/>
                    <a:gd name="T67" fmla="*/ 14 h 15"/>
                    <a:gd name="T68" fmla="*/ 11 w 15"/>
                    <a:gd name="T69" fmla="*/ 14 h 15"/>
                    <a:gd name="T70" fmla="*/ 12 w 15"/>
                    <a:gd name="T71" fmla="*/ 13 h 15"/>
                    <a:gd name="T72" fmla="*/ 13 w 15"/>
                    <a:gd name="T73" fmla="*/ 13 h 15"/>
                    <a:gd name="T74" fmla="*/ 14 w 15"/>
                    <a:gd name="T75" fmla="*/ 12 h 15"/>
                    <a:gd name="T76" fmla="*/ 14 w 15"/>
                    <a:gd name="T77" fmla="*/ 11 h 15"/>
                    <a:gd name="T78" fmla="*/ 14 w 15"/>
                    <a:gd name="T79" fmla="*/ 10 h 15"/>
                    <a:gd name="T80" fmla="*/ 15 w 15"/>
                    <a:gd name="T81" fmla="*/ 9 h 15"/>
                    <a:gd name="T82" fmla="*/ 15 w 15"/>
                    <a:gd name="T8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15">
                      <a:moveTo>
                        <a:pt x="7" y="8"/>
                      </a:moveTo>
                      <a:lnTo>
                        <a:pt x="15" y="8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7" y="8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7" name="Freeform 1077"/>
                <p:cNvSpPr>
                  <a:spLocks/>
                </p:cNvSpPr>
                <p:nvPr/>
              </p:nvSpPr>
              <p:spPr bwMode="auto">
                <a:xfrm>
                  <a:off x="1758950" y="3592513"/>
                  <a:ext cx="153987" cy="153987"/>
                </a:xfrm>
                <a:custGeom>
                  <a:avLst/>
                  <a:gdLst>
                    <a:gd name="T0" fmla="*/ 15 w 15"/>
                    <a:gd name="T1" fmla="*/ 6 h 15"/>
                    <a:gd name="T2" fmla="*/ 15 w 15"/>
                    <a:gd name="T3" fmla="*/ 5 h 15"/>
                    <a:gd name="T4" fmla="*/ 14 w 15"/>
                    <a:gd name="T5" fmla="*/ 4 h 15"/>
                    <a:gd name="T6" fmla="*/ 14 w 15"/>
                    <a:gd name="T7" fmla="*/ 3 h 15"/>
                    <a:gd name="T8" fmla="*/ 13 w 15"/>
                    <a:gd name="T9" fmla="*/ 3 h 15"/>
                    <a:gd name="T10" fmla="*/ 12 w 15"/>
                    <a:gd name="T11" fmla="*/ 2 h 15"/>
                    <a:gd name="T12" fmla="*/ 12 w 15"/>
                    <a:gd name="T13" fmla="*/ 1 h 15"/>
                    <a:gd name="T14" fmla="*/ 11 w 15"/>
                    <a:gd name="T15" fmla="*/ 1 h 15"/>
                    <a:gd name="T16" fmla="*/ 10 w 15"/>
                    <a:gd name="T17" fmla="*/ 0 h 15"/>
                    <a:gd name="T18" fmla="*/ 9 w 15"/>
                    <a:gd name="T19" fmla="*/ 0 h 15"/>
                    <a:gd name="T20" fmla="*/ 7 w 15"/>
                    <a:gd name="T21" fmla="*/ 0 h 15"/>
                    <a:gd name="T22" fmla="*/ 5 w 15"/>
                    <a:gd name="T23" fmla="*/ 0 h 15"/>
                    <a:gd name="T24" fmla="*/ 5 w 15"/>
                    <a:gd name="T25" fmla="*/ 0 h 15"/>
                    <a:gd name="T26" fmla="*/ 4 w 15"/>
                    <a:gd name="T27" fmla="*/ 1 h 15"/>
                    <a:gd name="T28" fmla="*/ 3 w 15"/>
                    <a:gd name="T29" fmla="*/ 2 h 15"/>
                    <a:gd name="T30" fmla="*/ 2 w 15"/>
                    <a:gd name="T31" fmla="*/ 2 h 15"/>
                    <a:gd name="T32" fmla="*/ 1 w 15"/>
                    <a:gd name="T33" fmla="*/ 3 h 15"/>
                    <a:gd name="T34" fmla="*/ 1 w 15"/>
                    <a:gd name="T35" fmla="*/ 4 h 15"/>
                    <a:gd name="T36" fmla="*/ 0 w 15"/>
                    <a:gd name="T37" fmla="*/ 4 h 15"/>
                    <a:gd name="T38" fmla="*/ 0 w 15"/>
                    <a:gd name="T39" fmla="*/ 5 h 15"/>
                    <a:gd name="T40" fmla="*/ 0 w 15"/>
                    <a:gd name="T41" fmla="*/ 6 h 15"/>
                    <a:gd name="T42" fmla="*/ 0 w 15"/>
                    <a:gd name="T43" fmla="*/ 9 h 15"/>
                    <a:gd name="T44" fmla="*/ 0 w 15"/>
                    <a:gd name="T45" fmla="*/ 10 h 15"/>
                    <a:gd name="T46" fmla="*/ 1 w 15"/>
                    <a:gd name="T47" fmla="*/ 11 h 15"/>
                    <a:gd name="T48" fmla="*/ 1 w 15"/>
                    <a:gd name="T49" fmla="*/ 12 h 15"/>
                    <a:gd name="T50" fmla="*/ 2 w 15"/>
                    <a:gd name="T51" fmla="*/ 12 h 15"/>
                    <a:gd name="T52" fmla="*/ 2 w 15"/>
                    <a:gd name="T53" fmla="*/ 13 h 15"/>
                    <a:gd name="T54" fmla="*/ 3 w 15"/>
                    <a:gd name="T55" fmla="*/ 14 h 15"/>
                    <a:gd name="T56" fmla="*/ 4 w 15"/>
                    <a:gd name="T57" fmla="*/ 14 h 15"/>
                    <a:gd name="T58" fmla="*/ 5 w 15"/>
                    <a:gd name="T59" fmla="*/ 15 h 15"/>
                    <a:gd name="T60" fmla="*/ 6 w 15"/>
                    <a:gd name="T61" fmla="*/ 15 h 15"/>
                    <a:gd name="T62" fmla="*/ 9 w 15"/>
                    <a:gd name="T63" fmla="*/ 15 h 15"/>
                    <a:gd name="T64" fmla="*/ 10 w 15"/>
                    <a:gd name="T65" fmla="*/ 14 h 15"/>
                    <a:gd name="T66" fmla="*/ 11 w 15"/>
                    <a:gd name="T67" fmla="*/ 14 h 15"/>
                    <a:gd name="T68" fmla="*/ 12 w 15"/>
                    <a:gd name="T69" fmla="*/ 13 h 15"/>
                    <a:gd name="T70" fmla="*/ 12 w 15"/>
                    <a:gd name="T71" fmla="*/ 13 h 15"/>
                    <a:gd name="T72" fmla="*/ 13 w 15"/>
                    <a:gd name="T73" fmla="*/ 12 h 15"/>
                    <a:gd name="T74" fmla="*/ 14 w 15"/>
                    <a:gd name="T75" fmla="*/ 12 h 15"/>
                    <a:gd name="T76" fmla="*/ 14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5">
                      <a:moveTo>
                        <a:pt x="15" y="8"/>
                      </a:move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10" y="15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8" name="Rectangle 1078"/>
                <p:cNvSpPr>
                  <a:spLocks noChangeArrowheads="1"/>
                </p:cNvSpPr>
                <p:nvPr/>
              </p:nvSpPr>
              <p:spPr bwMode="auto">
                <a:xfrm>
                  <a:off x="1792288" y="3602038"/>
                  <a:ext cx="77038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H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29" name="Freeform 1079"/>
                <p:cNvSpPr>
                  <a:spLocks/>
                </p:cNvSpPr>
                <p:nvPr/>
              </p:nvSpPr>
              <p:spPr bwMode="auto">
                <a:xfrm>
                  <a:off x="4214813" y="3027363"/>
                  <a:ext cx="153987" cy="153987"/>
                </a:xfrm>
                <a:custGeom>
                  <a:avLst/>
                  <a:gdLst>
                    <a:gd name="T0" fmla="*/ 15 w 15"/>
                    <a:gd name="T1" fmla="*/ 8 h 15"/>
                    <a:gd name="T2" fmla="*/ 15 w 15"/>
                    <a:gd name="T3" fmla="*/ 6 h 15"/>
                    <a:gd name="T4" fmla="*/ 15 w 15"/>
                    <a:gd name="T5" fmla="*/ 5 h 15"/>
                    <a:gd name="T6" fmla="*/ 15 w 15"/>
                    <a:gd name="T7" fmla="*/ 4 h 15"/>
                    <a:gd name="T8" fmla="*/ 14 w 15"/>
                    <a:gd name="T9" fmla="*/ 4 h 15"/>
                    <a:gd name="T10" fmla="*/ 13 w 15"/>
                    <a:gd name="T11" fmla="*/ 3 h 15"/>
                    <a:gd name="T12" fmla="*/ 13 w 15"/>
                    <a:gd name="T13" fmla="*/ 2 h 15"/>
                    <a:gd name="T14" fmla="*/ 12 w 15"/>
                    <a:gd name="T15" fmla="*/ 2 h 15"/>
                    <a:gd name="T16" fmla="*/ 11 w 15"/>
                    <a:gd name="T17" fmla="*/ 1 h 15"/>
                    <a:gd name="T18" fmla="*/ 10 w 15"/>
                    <a:gd name="T19" fmla="*/ 1 h 15"/>
                    <a:gd name="T20" fmla="*/ 8 w 15"/>
                    <a:gd name="T21" fmla="*/ 1 h 15"/>
                    <a:gd name="T22" fmla="*/ 7 w 15"/>
                    <a:gd name="T23" fmla="*/ 1 h 15"/>
                    <a:gd name="T24" fmla="*/ 5 w 15"/>
                    <a:gd name="T25" fmla="*/ 1 h 15"/>
                    <a:gd name="T26" fmla="*/ 4 w 15"/>
                    <a:gd name="T27" fmla="*/ 1 h 15"/>
                    <a:gd name="T28" fmla="*/ 4 w 15"/>
                    <a:gd name="T29" fmla="*/ 2 h 15"/>
                    <a:gd name="T30" fmla="*/ 3 w 15"/>
                    <a:gd name="T31" fmla="*/ 3 h 15"/>
                    <a:gd name="T32" fmla="*/ 2 w 15"/>
                    <a:gd name="T33" fmla="*/ 3 h 15"/>
                    <a:gd name="T34" fmla="*/ 2 w 15"/>
                    <a:gd name="T35" fmla="*/ 4 h 15"/>
                    <a:gd name="T36" fmla="*/ 1 w 15"/>
                    <a:gd name="T37" fmla="*/ 5 h 15"/>
                    <a:gd name="T38" fmla="*/ 1 w 15"/>
                    <a:gd name="T39" fmla="*/ 6 h 15"/>
                    <a:gd name="T40" fmla="*/ 0 w 15"/>
                    <a:gd name="T41" fmla="*/ 7 h 15"/>
                    <a:gd name="T42" fmla="*/ 0 w 15"/>
                    <a:gd name="T43" fmla="*/ 9 h 15"/>
                    <a:gd name="T44" fmla="*/ 0 w 15"/>
                    <a:gd name="T45" fmla="*/ 10 h 15"/>
                    <a:gd name="T46" fmla="*/ 1 w 15"/>
                    <a:gd name="T47" fmla="*/ 11 h 15"/>
                    <a:gd name="T48" fmla="*/ 1 w 15"/>
                    <a:gd name="T49" fmla="*/ 12 h 15"/>
                    <a:gd name="T50" fmla="*/ 2 w 15"/>
                    <a:gd name="T51" fmla="*/ 13 h 15"/>
                    <a:gd name="T52" fmla="*/ 2 w 15"/>
                    <a:gd name="T53" fmla="*/ 13 h 15"/>
                    <a:gd name="T54" fmla="*/ 3 w 15"/>
                    <a:gd name="T55" fmla="*/ 14 h 15"/>
                    <a:gd name="T56" fmla="*/ 4 w 15"/>
                    <a:gd name="T57" fmla="*/ 15 h 15"/>
                    <a:gd name="T58" fmla="*/ 5 w 15"/>
                    <a:gd name="T59" fmla="*/ 15 h 15"/>
                    <a:gd name="T60" fmla="*/ 6 w 15"/>
                    <a:gd name="T61" fmla="*/ 15 h 15"/>
                    <a:gd name="T62" fmla="*/ 10 w 15"/>
                    <a:gd name="T63" fmla="*/ 15 h 15"/>
                    <a:gd name="T64" fmla="*/ 11 w 15"/>
                    <a:gd name="T65" fmla="*/ 15 h 15"/>
                    <a:gd name="T66" fmla="*/ 11 w 15"/>
                    <a:gd name="T67" fmla="*/ 15 h 15"/>
                    <a:gd name="T68" fmla="*/ 12 w 15"/>
                    <a:gd name="T69" fmla="*/ 14 h 15"/>
                    <a:gd name="T70" fmla="*/ 13 w 15"/>
                    <a:gd name="T71" fmla="*/ 13 h 15"/>
                    <a:gd name="T72" fmla="*/ 14 w 15"/>
                    <a:gd name="T73" fmla="*/ 13 h 15"/>
                    <a:gd name="T74" fmla="*/ 14 w 15"/>
                    <a:gd name="T75" fmla="*/ 12 h 15"/>
                    <a:gd name="T76" fmla="*/ 15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9 h 15"/>
                    <a:gd name="T82" fmla="*/ 8 w 15"/>
                    <a:gd name="T83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15"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4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5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8" y="8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0" name="Freeform 1080"/>
                <p:cNvSpPr>
                  <a:spLocks/>
                </p:cNvSpPr>
                <p:nvPr/>
              </p:nvSpPr>
              <p:spPr bwMode="auto">
                <a:xfrm>
                  <a:off x="4214813" y="3027363"/>
                  <a:ext cx="153987" cy="153987"/>
                </a:xfrm>
                <a:custGeom>
                  <a:avLst/>
                  <a:gdLst>
                    <a:gd name="T0" fmla="*/ 15 w 15"/>
                    <a:gd name="T1" fmla="*/ 7 h 15"/>
                    <a:gd name="T2" fmla="*/ 15 w 15"/>
                    <a:gd name="T3" fmla="*/ 6 h 15"/>
                    <a:gd name="T4" fmla="*/ 15 w 15"/>
                    <a:gd name="T5" fmla="*/ 5 h 15"/>
                    <a:gd name="T6" fmla="*/ 14 w 15"/>
                    <a:gd name="T7" fmla="*/ 4 h 15"/>
                    <a:gd name="T8" fmla="*/ 14 w 15"/>
                    <a:gd name="T9" fmla="*/ 3 h 15"/>
                    <a:gd name="T10" fmla="*/ 13 w 15"/>
                    <a:gd name="T11" fmla="*/ 3 h 15"/>
                    <a:gd name="T12" fmla="*/ 12 w 15"/>
                    <a:gd name="T13" fmla="*/ 2 h 15"/>
                    <a:gd name="T14" fmla="*/ 11 w 15"/>
                    <a:gd name="T15" fmla="*/ 2 h 15"/>
                    <a:gd name="T16" fmla="*/ 11 w 15"/>
                    <a:gd name="T17" fmla="*/ 1 h 15"/>
                    <a:gd name="T18" fmla="*/ 10 w 15"/>
                    <a:gd name="T19" fmla="*/ 1 h 15"/>
                    <a:gd name="T20" fmla="*/ 8 w 15"/>
                    <a:gd name="T21" fmla="*/ 0 h 15"/>
                    <a:gd name="T22" fmla="*/ 6 w 15"/>
                    <a:gd name="T23" fmla="*/ 1 h 15"/>
                    <a:gd name="T24" fmla="*/ 5 w 15"/>
                    <a:gd name="T25" fmla="*/ 1 h 15"/>
                    <a:gd name="T26" fmla="*/ 4 w 15"/>
                    <a:gd name="T27" fmla="*/ 2 h 15"/>
                    <a:gd name="T28" fmla="*/ 3 w 15"/>
                    <a:gd name="T29" fmla="*/ 2 h 15"/>
                    <a:gd name="T30" fmla="*/ 2 w 15"/>
                    <a:gd name="T31" fmla="*/ 3 h 15"/>
                    <a:gd name="T32" fmla="*/ 2 w 15"/>
                    <a:gd name="T33" fmla="*/ 4 h 15"/>
                    <a:gd name="T34" fmla="*/ 1 w 15"/>
                    <a:gd name="T35" fmla="*/ 4 h 15"/>
                    <a:gd name="T36" fmla="*/ 1 w 15"/>
                    <a:gd name="T37" fmla="*/ 5 h 15"/>
                    <a:gd name="T38" fmla="*/ 0 w 15"/>
                    <a:gd name="T39" fmla="*/ 6 h 15"/>
                    <a:gd name="T40" fmla="*/ 0 w 15"/>
                    <a:gd name="T41" fmla="*/ 7 h 15"/>
                    <a:gd name="T42" fmla="*/ 0 w 15"/>
                    <a:gd name="T43" fmla="*/ 9 h 15"/>
                    <a:gd name="T44" fmla="*/ 1 w 15"/>
                    <a:gd name="T45" fmla="*/ 11 h 15"/>
                    <a:gd name="T46" fmla="*/ 1 w 15"/>
                    <a:gd name="T47" fmla="*/ 12 h 15"/>
                    <a:gd name="T48" fmla="*/ 2 w 15"/>
                    <a:gd name="T49" fmla="*/ 12 h 15"/>
                    <a:gd name="T50" fmla="*/ 2 w 15"/>
                    <a:gd name="T51" fmla="*/ 13 h 15"/>
                    <a:gd name="T52" fmla="*/ 3 w 15"/>
                    <a:gd name="T53" fmla="*/ 14 h 15"/>
                    <a:gd name="T54" fmla="*/ 4 w 15"/>
                    <a:gd name="T55" fmla="*/ 14 h 15"/>
                    <a:gd name="T56" fmla="*/ 4 w 15"/>
                    <a:gd name="T57" fmla="*/ 15 h 15"/>
                    <a:gd name="T58" fmla="*/ 5 w 15"/>
                    <a:gd name="T59" fmla="*/ 15 h 15"/>
                    <a:gd name="T60" fmla="*/ 6 w 15"/>
                    <a:gd name="T61" fmla="*/ 15 h 15"/>
                    <a:gd name="T62" fmla="*/ 10 w 15"/>
                    <a:gd name="T63" fmla="*/ 15 h 15"/>
                    <a:gd name="T64" fmla="*/ 11 w 15"/>
                    <a:gd name="T65" fmla="*/ 15 h 15"/>
                    <a:gd name="T66" fmla="*/ 12 w 15"/>
                    <a:gd name="T67" fmla="*/ 14 h 15"/>
                    <a:gd name="T68" fmla="*/ 13 w 15"/>
                    <a:gd name="T69" fmla="*/ 14 h 15"/>
                    <a:gd name="T70" fmla="*/ 13 w 15"/>
                    <a:gd name="T71" fmla="*/ 13 h 15"/>
                    <a:gd name="T72" fmla="*/ 14 w 15"/>
                    <a:gd name="T73" fmla="*/ 13 h 15"/>
                    <a:gd name="T74" fmla="*/ 15 w 15"/>
                    <a:gd name="T75" fmla="*/ 12 h 15"/>
                    <a:gd name="T76" fmla="*/ 15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5">
                      <a:moveTo>
                        <a:pt x="15" y="8"/>
                      </a:move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10" y="1"/>
                      </a:lnTo>
                      <a:lnTo>
                        <a:pt x="8" y="1"/>
                      </a:lnTo>
                      <a:lnTo>
                        <a:pt x="8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3" y="14"/>
                      </a:lnTo>
                      <a:lnTo>
                        <a:pt x="3" y="14"/>
                      </a:lnTo>
                      <a:lnTo>
                        <a:pt x="4" y="14"/>
                      </a:lnTo>
                      <a:lnTo>
                        <a:pt x="4" y="15"/>
                      </a:lnTo>
                      <a:lnTo>
                        <a:pt x="4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13" y="14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13"/>
                      </a:lnTo>
                      <a:lnTo>
                        <a:pt x="14" y="12"/>
                      </a:lnTo>
                      <a:lnTo>
                        <a:pt x="15" y="12"/>
                      </a:lnTo>
                      <a:lnTo>
                        <a:pt x="15" y="11"/>
                      </a:lnTo>
                      <a:lnTo>
                        <a:pt x="15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8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1" name="Rectangle 1081"/>
                <p:cNvSpPr>
                  <a:spLocks noChangeArrowheads="1"/>
                </p:cNvSpPr>
                <p:nvPr/>
              </p:nvSpPr>
              <p:spPr bwMode="auto">
                <a:xfrm>
                  <a:off x="4262438" y="3054350"/>
                  <a:ext cx="77038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H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32" name="Freeform 1082"/>
                <p:cNvSpPr>
                  <a:spLocks/>
                </p:cNvSpPr>
                <p:nvPr/>
              </p:nvSpPr>
              <p:spPr bwMode="auto">
                <a:xfrm>
                  <a:off x="4060825" y="2873375"/>
                  <a:ext cx="153987" cy="153987"/>
                </a:xfrm>
                <a:custGeom>
                  <a:avLst/>
                  <a:gdLst>
                    <a:gd name="T0" fmla="*/ 15 w 15"/>
                    <a:gd name="T1" fmla="*/ 7 h 15"/>
                    <a:gd name="T2" fmla="*/ 15 w 15"/>
                    <a:gd name="T3" fmla="*/ 5 h 15"/>
                    <a:gd name="T4" fmla="*/ 15 w 15"/>
                    <a:gd name="T5" fmla="*/ 4 h 15"/>
                    <a:gd name="T6" fmla="*/ 14 w 15"/>
                    <a:gd name="T7" fmla="*/ 3 h 15"/>
                    <a:gd name="T8" fmla="*/ 14 w 15"/>
                    <a:gd name="T9" fmla="*/ 3 h 15"/>
                    <a:gd name="T10" fmla="*/ 13 w 15"/>
                    <a:gd name="T11" fmla="*/ 2 h 15"/>
                    <a:gd name="T12" fmla="*/ 12 w 15"/>
                    <a:gd name="T13" fmla="*/ 1 h 15"/>
                    <a:gd name="T14" fmla="*/ 12 w 15"/>
                    <a:gd name="T15" fmla="*/ 1 h 15"/>
                    <a:gd name="T16" fmla="*/ 11 w 15"/>
                    <a:gd name="T17" fmla="*/ 0 h 15"/>
                    <a:gd name="T18" fmla="*/ 10 w 15"/>
                    <a:gd name="T19" fmla="*/ 0 h 15"/>
                    <a:gd name="T20" fmla="*/ 9 w 15"/>
                    <a:gd name="T21" fmla="*/ 0 h 15"/>
                    <a:gd name="T22" fmla="*/ 6 w 15"/>
                    <a:gd name="T23" fmla="*/ 0 h 15"/>
                    <a:gd name="T24" fmla="*/ 5 w 15"/>
                    <a:gd name="T25" fmla="*/ 0 h 15"/>
                    <a:gd name="T26" fmla="*/ 4 w 15"/>
                    <a:gd name="T27" fmla="*/ 1 h 15"/>
                    <a:gd name="T28" fmla="*/ 3 w 15"/>
                    <a:gd name="T29" fmla="*/ 1 h 15"/>
                    <a:gd name="T30" fmla="*/ 2 w 15"/>
                    <a:gd name="T31" fmla="*/ 2 h 15"/>
                    <a:gd name="T32" fmla="*/ 2 w 15"/>
                    <a:gd name="T33" fmla="*/ 3 h 15"/>
                    <a:gd name="T34" fmla="*/ 1 w 15"/>
                    <a:gd name="T35" fmla="*/ 3 h 15"/>
                    <a:gd name="T36" fmla="*/ 1 w 15"/>
                    <a:gd name="T37" fmla="*/ 4 h 15"/>
                    <a:gd name="T38" fmla="*/ 0 w 15"/>
                    <a:gd name="T39" fmla="*/ 5 h 15"/>
                    <a:gd name="T40" fmla="*/ 0 w 15"/>
                    <a:gd name="T41" fmla="*/ 6 h 15"/>
                    <a:gd name="T42" fmla="*/ 0 w 15"/>
                    <a:gd name="T43" fmla="*/ 8 h 15"/>
                    <a:gd name="T44" fmla="*/ 0 w 15"/>
                    <a:gd name="T45" fmla="*/ 10 h 15"/>
                    <a:gd name="T46" fmla="*/ 1 w 15"/>
                    <a:gd name="T47" fmla="*/ 10 h 15"/>
                    <a:gd name="T48" fmla="*/ 1 w 15"/>
                    <a:gd name="T49" fmla="*/ 11 h 15"/>
                    <a:gd name="T50" fmla="*/ 2 w 15"/>
                    <a:gd name="T51" fmla="*/ 12 h 15"/>
                    <a:gd name="T52" fmla="*/ 3 w 15"/>
                    <a:gd name="T53" fmla="*/ 13 h 15"/>
                    <a:gd name="T54" fmla="*/ 3 w 15"/>
                    <a:gd name="T55" fmla="*/ 13 h 15"/>
                    <a:gd name="T56" fmla="*/ 4 w 15"/>
                    <a:gd name="T57" fmla="*/ 14 h 15"/>
                    <a:gd name="T58" fmla="*/ 5 w 15"/>
                    <a:gd name="T59" fmla="*/ 14 h 15"/>
                    <a:gd name="T60" fmla="*/ 6 w 15"/>
                    <a:gd name="T61" fmla="*/ 14 h 15"/>
                    <a:gd name="T62" fmla="*/ 8 w 15"/>
                    <a:gd name="T63" fmla="*/ 15 h 15"/>
                    <a:gd name="T64" fmla="*/ 10 w 15"/>
                    <a:gd name="T65" fmla="*/ 14 h 15"/>
                    <a:gd name="T66" fmla="*/ 11 w 15"/>
                    <a:gd name="T67" fmla="*/ 14 h 15"/>
                    <a:gd name="T68" fmla="*/ 12 w 15"/>
                    <a:gd name="T69" fmla="*/ 14 h 15"/>
                    <a:gd name="T70" fmla="*/ 12 w 15"/>
                    <a:gd name="T71" fmla="*/ 13 h 15"/>
                    <a:gd name="T72" fmla="*/ 13 w 15"/>
                    <a:gd name="T73" fmla="*/ 12 h 15"/>
                    <a:gd name="T74" fmla="*/ 14 w 15"/>
                    <a:gd name="T75" fmla="*/ 12 h 15"/>
                    <a:gd name="T76" fmla="*/ 14 w 15"/>
                    <a:gd name="T77" fmla="*/ 11 h 15"/>
                    <a:gd name="T78" fmla="*/ 15 w 15"/>
                    <a:gd name="T79" fmla="*/ 10 h 15"/>
                    <a:gd name="T80" fmla="*/ 15 w 15"/>
                    <a:gd name="T81" fmla="*/ 9 h 15"/>
                    <a:gd name="T82" fmla="*/ 15 w 15"/>
                    <a:gd name="T8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5" h="15"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7" y="15"/>
                      </a:lnTo>
                      <a:lnTo>
                        <a:pt x="8" y="15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8" y="7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3" name="Freeform 1083"/>
                <p:cNvSpPr>
                  <a:spLocks/>
                </p:cNvSpPr>
                <p:nvPr/>
              </p:nvSpPr>
              <p:spPr bwMode="auto">
                <a:xfrm>
                  <a:off x="4060825" y="2873375"/>
                  <a:ext cx="153987" cy="153987"/>
                </a:xfrm>
                <a:custGeom>
                  <a:avLst/>
                  <a:gdLst>
                    <a:gd name="T0" fmla="*/ 15 w 15"/>
                    <a:gd name="T1" fmla="*/ 6 h 15"/>
                    <a:gd name="T2" fmla="*/ 15 w 15"/>
                    <a:gd name="T3" fmla="*/ 5 h 15"/>
                    <a:gd name="T4" fmla="*/ 15 w 15"/>
                    <a:gd name="T5" fmla="*/ 4 h 15"/>
                    <a:gd name="T6" fmla="*/ 14 w 15"/>
                    <a:gd name="T7" fmla="*/ 3 h 15"/>
                    <a:gd name="T8" fmla="*/ 13 w 15"/>
                    <a:gd name="T9" fmla="*/ 2 h 15"/>
                    <a:gd name="T10" fmla="*/ 13 w 15"/>
                    <a:gd name="T11" fmla="*/ 2 h 15"/>
                    <a:gd name="T12" fmla="*/ 12 w 15"/>
                    <a:gd name="T13" fmla="*/ 1 h 15"/>
                    <a:gd name="T14" fmla="*/ 11 w 15"/>
                    <a:gd name="T15" fmla="*/ 1 h 15"/>
                    <a:gd name="T16" fmla="*/ 10 w 15"/>
                    <a:gd name="T17" fmla="*/ 0 h 15"/>
                    <a:gd name="T18" fmla="*/ 9 w 15"/>
                    <a:gd name="T19" fmla="*/ 0 h 15"/>
                    <a:gd name="T20" fmla="*/ 6 w 15"/>
                    <a:gd name="T21" fmla="*/ 0 h 15"/>
                    <a:gd name="T22" fmla="*/ 5 w 15"/>
                    <a:gd name="T23" fmla="*/ 0 h 15"/>
                    <a:gd name="T24" fmla="*/ 4 w 15"/>
                    <a:gd name="T25" fmla="*/ 1 h 15"/>
                    <a:gd name="T26" fmla="*/ 3 w 15"/>
                    <a:gd name="T27" fmla="*/ 1 h 15"/>
                    <a:gd name="T28" fmla="*/ 3 w 15"/>
                    <a:gd name="T29" fmla="*/ 1 h 15"/>
                    <a:gd name="T30" fmla="*/ 2 w 15"/>
                    <a:gd name="T31" fmla="*/ 2 h 15"/>
                    <a:gd name="T32" fmla="*/ 1 w 15"/>
                    <a:gd name="T33" fmla="*/ 3 h 15"/>
                    <a:gd name="T34" fmla="*/ 1 w 15"/>
                    <a:gd name="T35" fmla="*/ 4 h 15"/>
                    <a:gd name="T36" fmla="*/ 0 w 15"/>
                    <a:gd name="T37" fmla="*/ 5 h 15"/>
                    <a:gd name="T38" fmla="*/ 0 w 15"/>
                    <a:gd name="T39" fmla="*/ 6 h 15"/>
                    <a:gd name="T40" fmla="*/ 0 w 15"/>
                    <a:gd name="T41" fmla="*/ 8 h 15"/>
                    <a:gd name="T42" fmla="*/ 0 w 15"/>
                    <a:gd name="T43" fmla="*/ 9 h 15"/>
                    <a:gd name="T44" fmla="*/ 1 w 15"/>
                    <a:gd name="T45" fmla="*/ 10 h 15"/>
                    <a:gd name="T46" fmla="*/ 1 w 15"/>
                    <a:gd name="T47" fmla="*/ 11 h 15"/>
                    <a:gd name="T48" fmla="*/ 2 w 15"/>
                    <a:gd name="T49" fmla="*/ 12 h 15"/>
                    <a:gd name="T50" fmla="*/ 2 w 15"/>
                    <a:gd name="T51" fmla="*/ 12 h 15"/>
                    <a:gd name="T52" fmla="*/ 3 w 15"/>
                    <a:gd name="T53" fmla="*/ 13 h 15"/>
                    <a:gd name="T54" fmla="*/ 4 w 15"/>
                    <a:gd name="T55" fmla="*/ 14 h 15"/>
                    <a:gd name="T56" fmla="*/ 5 w 15"/>
                    <a:gd name="T57" fmla="*/ 14 h 15"/>
                    <a:gd name="T58" fmla="*/ 6 w 15"/>
                    <a:gd name="T59" fmla="*/ 14 h 15"/>
                    <a:gd name="T60" fmla="*/ 7 w 15"/>
                    <a:gd name="T61" fmla="*/ 15 h 15"/>
                    <a:gd name="T62" fmla="*/ 9 w 15"/>
                    <a:gd name="T63" fmla="*/ 14 h 15"/>
                    <a:gd name="T64" fmla="*/ 10 w 15"/>
                    <a:gd name="T65" fmla="*/ 14 h 15"/>
                    <a:gd name="T66" fmla="*/ 11 w 15"/>
                    <a:gd name="T67" fmla="*/ 14 h 15"/>
                    <a:gd name="T68" fmla="*/ 12 w 15"/>
                    <a:gd name="T69" fmla="*/ 13 h 15"/>
                    <a:gd name="T70" fmla="*/ 13 w 15"/>
                    <a:gd name="T71" fmla="*/ 13 h 15"/>
                    <a:gd name="T72" fmla="*/ 13 w 15"/>
                    <a:gd name="T73" fmla="*/ 12 h 15"/>
                    <a:gd name="T74" fmla="*/ 14 w 15"/>
                    <a:gd name="T75" fmla="*/ 11 h 15"/>
                    <a:gd name="T76" fmla="*/ 15 w 15"/>
                    <a:gd name="T77" fmla="*/ 10 h 15"/>
                    <a:gd name="T78" fmla="*/ 15 w 15"/>
                    <a:gd name="T79" fmla="*/ 9 h 15"/>
                    <a:gd name="T80" fmla="*/ 15 w 15"/>
                    <a:gd name="T81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5">
                      <a:moveTo>
                        <a:pt x="15" y="7"/>
                      </a:move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7" y="15"/>
                      </a:lnTo>
                      <a:lnTo>
                        <a:pt x="8" y="15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3" y="13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4" y="12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5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9"/>
                      </a:lnTo>
                      <a:lnTo>
                        <a:pt x="15" y="8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4" name="Rectangle 1084"/>
                <p:cNvSpPr>
                  <a:spLocks noChangeArrowheads="1"/>
                </p:cNvSpPr>
                <p:nvPr/>
              </p:nvSpPr>
              <p:spPr bwMode="auto">
                <a:xfrm>
                  <a:off x="4122738" y="2878138"/>
                  <a:ext cx="2834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I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35" name="Freeform 1085"/>
                <p:cNvSpPr>
                  <a:spLocks/>
                </p:cNvSpPr>
                <p:nvPr/>
              </p:nvSpPr>
              <p:spPr bwMode="auto">
                <a:xfrm>
                  <a:off x="4502150" y="2678113"/>
                  <a:ext cx="153987" cy="142875"/>
                </a:xfrm>
                <a:custGeom>
                  <a:avLst/>
                  <a:gdLst>
                    <a:gd name="T0" fmla="*/ 15 w 15"/>
                    <a:gd name="T1" fmla="*/ 7 h 14"/>
                    <a:gd name="T2" fmla="*/ 14 w 15"/>
                    <a:gd name="T3" fmla="*/ 5 h 14"/>
                    <a:gd name="T4" fmla="*/ 14 w 15"/>
                    <a:gd name="T5" fmla="*/ 4 h 14"/>
                    <a:gd name="T6" fmla="*/ 14 w 15"/>
                    <a:gd name="T7" fmla="*/ 3 h 14"/>
                    <a:gd name="T8" fmla="*/ 13 w 15"/>
                    <a:gd name="T9" fmla="*/ 3 h 14"/>
                    <a:gd name="T10" fmla="*/ 12 w 15"/>
                    <a:gd name="T11" fmla="*/ 2 h 14"/>
                    <a:gd name="T12" fmla="*/ 12 w 15"/>
                    <a:gd name="T13" fmla="*/ 1 h 14"/>
                    <a:gd name="T14" fmla="*/ 11 w 15"/>
                    <a:gd name="T15" fmla="*/ 1 h 14"/>
                    <a:gd name="T16" fmla="*/ 10 w 15"/>
                    <a:gd name="T17" fmla="*/ 0 h 14"/>
                    <a:gd name="T18" fmla="*/ 9 w 15"/>
                    <a:gd name="T19" fmla="*/ 0 h 14"/>
                    <a:gd name="T20" fmla="*/ 5 w 15"/>
                    <a:gd name="T21" fmla="*/ 0 h 14"/>
                    <a:gd name="T22" fmla="*/ 5 w 15"/>
                    <a:gd name="T23" fmla="*/ 0 h 14"/>
                    <a:gd name="T24" fmla="*/ 4 w 15"/>
                    <a:gd name="T25" fmla="*/ 0 h 14"/>
                    <a:gd name="T26" fmla="*/ 3 w 15"/>
                    <a:gd name="T27" fmla="*/ 1 h 14"/>
                    <a:gd name="T28" fmla="*/ 2 w 15"/>
                    <a:gd name="T29" fmla="*/ 1 h 14"/>
                    <a:gd name="T30" fmla="*/ 1 w 15"/>
                    <a:gd name="T31" fmla="*/ 2 h 14"/>
                    <a:gd name="T32" fmla="*/ 1 w 15"/>
                    <a:gd name="T33" fmla="*/ 3 h 14"/>
                    <a:gd name="T34" fmla="*/ 0 w 15"/>
                    <a:gd name="T35" fmla="*/ 3 h 14"/>
                    <a:gd name="T36" fmla="*/ 0 w 15"/>
                    <a:gd name="T37" fmla="*/ 4 h 14"/>
                    <a:gd name="T38" fmla="*/ 0 w 15"/>
                    <a:gd name="T39" fmla="*/ 5 h 14"/>
                    <a:gd name="T40" fmla="*/ 0 w 15"/>
                    <a:gd name="T41" fmla="*/ 9 h 14"/>
                    <a:gd name="T42" fmla="*/ 0 w 15"/>
                    <a:gd name="T43" fmla="*/ 10 h 14"/>
                    <a:gd name="T44" fmla="*/ 1 w 15"/>
                    <a:gd name="T45" fmla="*/ 11 h 14"/>
                    <a:gd name="T46" fmla="*/ 1 w 15"/>
                    <a:gd name="T47" fmla="*/ 12 h 14"/>
                    <a:gd name="T48" fmla="*/ 2 w 15"/>
                    <a:gd name="T49" fmla="*/ 12 h 14"/>
                    <a:gd name="T50" fmla="*/ 2 w 15"/>
                    <a:gd name="T51" fmla="*/ 13 h 14"/>
                    <a:gd name="T52" fmla="*/ 3 w 15"/>
                    <a:gd name="T53" fmla="*/ 13 h 14"/>
                    <a:gd name="T54" fmla="*/ 4 w 15"/>
                    <a:gd name="T55" fmla="*/ 14 h 14"/>
                    <a:gd name="T56" fmla="*/ 5 w 15"/>
                    <a:gd name="T57" fmla="*/ 14 h 14"/>
                    <a:gd name="T58" fmla="*/ 7 w 15"/>
                    <a:gd name="T59" fmla="*/ 14 h 14"/>
                    <a:gd name="T60" fmla="*/ 8 w 15"/>
                    <a:gd name="T61" fmla="*/ 14 h 14"/>
                    <a:gd name="T62" fmla="*/ 9 w 15"/>
                    <a:gd name="T63" fmla="*/ 14 h 14"/>
                    <a:gd name="T64" fmla="*/ 10 w 15"/>
                    <a:gd name="T65" fmla="*/ 14 h 14"/>
                    <a:gd name="T66" fmla="*/ 11 w 15"/>
                    <a:gd name="T67" fmla="*/ 13 h 14"/>
                    <a:gd name="T68" fmla="*/ 12 w 15"/>
                    <a:gd name="T69" fmla="*/ 13 h 14"/>
                    <a:gd name="T70" fmla="*/ 13 w 15"/>
                    <a:gd name="T71" fmla="*/ 12 h 14"/>
                    <a:gd name="T72" fmla="*/ 13 w 15"/>
                    <a:gd name="T73" fmla="*/ 11 h 14"/>
                    <a:gd name="T74" fmla="*/ 14 w 15"/>
                    <a:gd name="T75" fmla="*/ 11 h 14"/>
                    <a:gd name="T76" fmla="*/ 14 w 15"/>
                    <a:gd name="T77" fmla="*/ 10 h 14"/>
                    <a:gd name="T78" fmla="*/ 14 w 15"/>
                    <a:gd name="T79" fmla="*/ 8 h 14"/>
                    <a:gd name="T80" fmla="*/ 15 w 15"/>
                    <a:gd name="T81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" h="14">
                      <a:moveTo>
                        <a:pt x="7" y="7"/>
                      </a:moveTo>
                      <a:lnTo>
                        <a:pt x="15" y="7"/>
                      </a:lnTo>
                      <a:lnTo>
                        <a:pt x="15" y="6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2" y="12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3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4" y="9"/>
                      </a:lnTo>
                      <a:lnTo>
                        <a:pt x="14" y="8"/>
                      </a:lnTo>
                      <a:lnTo>
                        <a:pt x="15" y="8"/>
                      </a:lnTo>
                      <a:lnTo>
                        <a:pt x="15" y="7"/>
                      </a:lnTo>
                      <a:lnTo>
                        <a:pt x="7" y="7"/>
                      </a:lnTo>
                    </a:path>
                  </a:pathLst>
                </a:custGeom>
                <a:solidFill>
                  <a:srgbClr val="A0D1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6" name="Freeform 1086"/>
                <p:cNvSpPr>
                  <a:spLocks/>
                </p:cNvSpPr>
                <p:nvPr/>
              </p:nvSpPr>
              <p:spPr bwMode="auto">
                <a:xfrm>
                  <a:off x="4502150" y="2678113"/>
                  <a:ext cx="153987" cy="142875"/>
                </a:xfrm>
                <a:custGeom>
                  <a:avLst/>
                  <a:gdLst>
                    <a:gd name="T0" fmla="*/ 15 w 15"/>
                    <a:gd name="T1" fmla="*/ 6 h 14"/>
                    <a:gd name="T2" fmla="*/ 14 w 15"/>
                    <a:gd name="T3" fmla="*/ 5 h 14"/>
                    <a:gd name="T4" fmla="*/ 14 w 15"/>
                    <a:gd name="T5" fmla="*/ 4 h 14"/>
                    <a:gd name="T6" fmla="*/ 14 w 15"/>
                    <a:gd name="T7" fmla="*/ 3 h 14"/>
                    <a:gd name="T8" fmla="*/ 13 w 15"/>
                    <a:gd name="T9" fmla="*/ 2 h 14"/>
                    <a:gd name="T10" fmla="*/ 12 w 15"/>
                    <a:gd name="T11" fmla="*/ 2 h 14"/>
                    <a:gd name="T12" fmla="*/ 12 w 15"/>
                    <a:gd name="T13" fmla="*/ 1 h 14"/>
                    <a:gd name="T14" fmla="*/ 11 w 15"/>
                    <a:gd name="T15" fmla="*/ 0 h 14"/>
                    <a:gd name="T16" fmla="*/ 10 w 15"/>
                    <a:gd name="T17" fmla="*/ 0 h 14"/>
                    <a:gd name="T18" fmla="*/ 9 w 15"/>
                    <a:gd name="T19" fmla="*/ 0 h 14"/>
                    <a:gd name="T20" fmla="*/ 5 w 15"/>
                    <a:gd name="T21" fmla="*/ 0 h 14"/>
                    <a:gd name="T22" fmla="*/ 4 w 15"/>
                    <a:gd name="T23" fmla="*/ 0 h 14"/>
                    <a:gd name="T24" fmla="*/ 3 w 15"/>
                    <a:gd name="T25" fmla="*/ 0 h 14"/>
                    <a:gd name="T26" fmla="*/ 2 w 15"/>
                    <a:gd name="T27" fmla="*/ 1 h 14"/>
                    <a:gd name="T28" fmla="*/ 2 w 15"/>
                    <a:gd name="T29" fmla="*/ 2 h 14"/>
                    <a:gd name="T30" fmla="*/ 1 w 15"/>
                    <a:gd name="T31" fmla="*/ 2 h 14"/>
                    <a:gd name="T32" fmla="*/ 1 w 15"/>
                    <a:gd name="T33" fmla="*/ 3 h 14"/>
                    <a:gd name="T34" fmla="*/ 0 w 15"/>
                    <a:gd name="T35" fmla="*/ 4 h 14"/>
                    <a:gd name="T36" fmla="*/ 0 w 15"/>
                    <a:gd name="T37" fmla="*/ 5 h 14"/>
                    <a:gd name="T38" fmla="*/ 0 w 15"/>
                    <a:gd name="T39" fmla="*/ 9 h 14"/>
                    <a:gd name="T40" fmla="*/ 0 w 15"/>
                    <a:gd name="T41" fmla="*/ 9 h 14"/>
                    <a:gd name="T42" fmla="*/ 0 w 15"/>
                    <a:gd name="T43" fmla="*/ 10 h 14"/>
                    <a:gd name="T44" fmla="*/ 1 w 15"/>
                    <a:gd name="T45" fmla="*/ 11 h 14"/>
                    <a:gd name="T46" fmla="*/ 1 w 15"/>
                    <a:gd name="T47" fmla="*/ 12 h 14"/>
                    <a:gd name="T48" fmla="*/ 2 w 15"/>
                    <a:gd name="T49" fmla="*/ 12 h 14"/>
                    <a:gd name="T50" fmla="*/ 3 w 15"/>
                    <a:gd name="T51" fmla="*/ 13 h 14"/>
                    <a:gd name="T52" fmla="*/ 4 w 15"/>
                    <a:gd name="T53" fmla="*/ 14 h 14"/>
                    <a:gd name="T54" fmla="*/ 5 w 15"/>
                    <a:gd name="T55" fmla="*/ 14 h 14"/>
                    <a:gd name="T56" fmla="*/ 6 w 15"/>
                    <a:gd name="T57" fmla="*/ 14 h 14"/>
                    <a:gd name="T58" fmla="*/ 7 w 15"/>
                    <a:gd name="T59" fmla="*/ 14 h 14"/>
                    <a:gd name="T60" fmla="*/ 9 w 15"/>
                    <a:gd name="T61" fmla="*/ 14 h 14"/>
                    <a:gd name="T62" fmla="*/ 10 w 15"/>
                    <a:gd name="T63" fmla="*/ 14 h 14"/>
                    <a:gd name="T64" fmla="*/ 11 w 15"/>
                    <a:gd name="T65" fmla="*/ 14 h 14"/>
                    <a:gd name="T66" fmla="*/ 12 w 15"/>
                    <a:gd name="T67" fmla="*/ 13 h 14"/>
                    <a:gd name="T68" fmla="*/ 12 w 15"/>
                    <a:gd name="T69" fmla="*/ 12 h 14"/>
                    <a:gd name="T70" fmla="*/ 13 w 15"/>
                    <a:gd name="T71" fmla="*/ 12 h 14"/>
                    <a:gd name="T72" fmla="*/ 14 w 15"/>
                    <a:gd name="T73" fmla="*/ 11 h 14"/>
                    <a:gd name="T74" fmla="*/ 14 w 15"/>
                    <a:gd name="T75" fmla="*/ 10 h 14"/>
                    <a:gd name="T76" fmla="*/ 14 w 15"/>
                    <a:gd name="T77" fmla="*/ 9 h 14"/>
                    <a:gd name="T78" fmla="*/ 15 w 15"/>
                    <a:gd name="T7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" h="14">
                      <a:moveTo>
                        <a:pt x="15" y="7"/>
                      </a:moveTo>
                      <a:lnTo>
                        <a:pt x="15" y="6"/>
                      </a:lnTo>
                      <a:lnTo>
                        <a:pt x="14" y="5"/>
                      </a:lnTo>
                      <a:lnTo>
                        <a:pt x="14" y="5"/>
                      </a:lnTo>
                      <a:lnTo>
                        <a:pt x="14" y="4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4" y="3"/>
                      </a:lnTo>
                      <a:lnTo>
                        <a:pt x="13" y="3"/>
                      </a:lnTo>
                      <a:lnTo>
                        <a:pt x="13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2"/>
                      </a:lnTo>
                      <a:lnTo>
                        <a:pt x="1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5" y="14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8" y="14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1" y="14"/>
                      </a:lnTo>
                      <a:lnTo>
                        <a:pt x="11" y="13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12" y="12"/>
                      </a:lnTo>
                      <a:lnTo>
                        <a:pt x="13" y="12"/>
                      </a:lnTo>
                      <a:lnTo>
                        <a:pt x="13" y="12"/>
                      </a:lnTo>
                      <a:lnTo>
                        <a:pt x="13" y="11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4" y="10"/>
                      </a:lnTo>
                      <a:lnTo>
                        <a:pt x="14" y="10"/>
                      </a:lnTo>
                      <a:lnTo>
                        <a:pt x="14" y="9"/>
                      </a:lnTo>
                      <a:lnTo>
                        <a:pt x="14" y="8"/>
                      </a:lnTo>
                      <a:lnTo>
                        <a:pt x="15" y="8"/>
                      </a:lnTo>
                      <a:lnTo>
                        <a:pt x="15" y="7"/>
                      </a:lnTo>
                    </a:path>
                  </a:pathLst>
                </a:custGeom>
                <a:noFill/>
                <a:ln w="0">
                  <a:solidFill>
                    <a:srgbClr val="1B1A1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7" name="Rectangle 1087"/>
                <p:cNvSpPr>
                  <a:spLocks noChangeArrowheads="1"/>
                </p:cNvSpPr>
                <p:nvPr/>
              </p:nvSpPr>
              <p:spPr bwMode="auto">
                <a:xfrm>
                  <a:off x="4546600" y="2681288"/>
                  <a:ext cx="43225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900" i="0">
                      <a:solidFill>
                        <a:schemeClr val="bg1"/>
                      </a:solidFill>
                      <a:effectLst/>
                    </a:rPr>
                    <a:t>J</a:t>
                  </a:r>
                  <a:endPara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38" name="Freeform 1088"/>
                <p:cNvSpPr>
                  <a:spLocks/>
                </p:cNvSpPr>
                <p:nvPr/>
              </p:nvSpPr>
              <p:spPr bwMode="auto">
                <a:xfrm>
                  <a:off x="3608388" y="3314700"/>
                  <a:ext cx="195262" cy="307975"/>
                </a:xfrm>
                <a:custGeom>
                  <a:avLst/>
                  <a:gdLst>
                    <a:gd name="T0" fmla="*/ 0 w 19"/>
                    <a:gd name="T1" fmla="*/ 30 h 30"/>
                    <a:gd name="T2" fmla="*/ 0 w 19"/>
                    <a:gd name="T3" fmla="*/ 28 h 30"/>
                    <a:gd name="T4" fmla="*/ 0 w 19"/>
                    <a:gd name="T5" fmla="*/ 26 h 30"/>
                    <a:gd name="T6" fmla="*/ 1 w 19"/>
                    <a:gd name="T7" fmla="*/ 24 h 30"/>
                    <a:gd name="T8" fmla="*/ 1 w 19"/>
                    <a:gd name="T9" fmla="*/ 23 h 30"/>
                    <a:gd name="T10" fmla="*/ 2 w 19"/>
                    <a:gd name="T11" fmla="*/ 21 h 30"/>
                    <a:gd name="T12" fmla="*/ 2 w 19"/>
                    <a:gd name="T13" fmla="*/ 19 h 30"/>
                    <a:gd name="T14" fmla="*/ 2 w 19"/>
                    <a:gd name="T15" fmla="*/ 18 h 30"/>
                    <a:gd name="T16" fmla="*/ 3 w 19"/>
                    <a:gd name="T17" fmla="*/ 16 h 30"/>
                    <a:gd name="T18" fmla="*/ 3 w 19"/>
                    <a:gd name="T19" fmla="*/ 15 h 30"/>
                    <a:gd name="T20" fmla="*/ 4 w 19"/>
                    <a:gd name="T21" fmla="*/ 13 h 30"/>
                    <a:gd name="T22" fmla="*/ 4 w 19"/>
                    <a:gd name="T23" fmla="*/ 12 h 30"/>
                    <a:gd name="T24" fmla="*/ 4 w 19"/>
                    <a:gd name="T25" fmla="*/ 11 h 30"/>
                    <a:gd name="T26" fmla="*/ 5 w 19"/>
                    <a:gd name="T27" fmla="*/ 9 h 30"/>
                    <a:gd name="T28" fmla="*/ 5 w 19"/>
                    <a:gd name="T29" fmla="*/ 8 h 30"/>
                    <a:gd name="T30" fmla="*/ 6 w 19"/>
                    <a:gd name="T31" fmla="*/ 7 h 30"/>
                    <a:gd name="T32" fmla="*/ 6 w 19"/>
                    <a:gd name="T33" fmla="*/ 6 h 30"/>
                    <a:gd name="T34" fmla="*/ 6 w 19"/>
                    <a:gd name="T35" fmla="*/ 5 h 30"/>
                    <a:gd name="T36" fmla="*/ 7 w 19"/>
                    <a:gd name="T37" fmla="*/ 4 h 30"/>
                    <a:gd name="T38" fmla="*/ 7 w 19"/>
                    <a:gd name="T39" fmla="*/ 4 h 30"/>
                    <a:gd name="T40" fmla="*/ 7 w 19"/>
                    <a:gd name="T41" fmla="*/ 3 h 30"/>
                    <a:gd name="T42" fmla="*/ 8 w 19"/>
                    <a:gd name="T43" fmla="*/ 2 h 30"/>
                    <a:gd name="T44" fmla="*/ 8 w 19"/>
                    <a:gd name="T45" fmla="*/ 2 h 30"/>
                    <a:gd name="T46" fmla="*/ 9 w 19"/>
                    <a:gd name="T47" fmla="*/ 1 h 30"/>
                    <a:gd name="T48" fmla="*/ 9 w 19"/>
                    <a:gd name="T49" fmla="*/ 1 h 30"/>
                    <a:gd name="T50" fmla="*/ 9 w 19"/>
                    <a:gd name="T51" fmla="*/ 1 h 30"/>
                    <a:gd name="T52" fmla="*/ 10 w 19"/>
                    <a:gd name="T53" fmla="*/ 0 h 30"/>
                    <a:gd name="T54" fmla="*/ 11 w 19"/>
                    <a:gd name="T55" fmla="*/ 0 h 30"/>
                    <a:gd name="T56" fmla="*/ 11 w 19"/>
                    <a:gd name="T57" fmla="*/ 1 h 30"/>
                    <a:gd name="T58" fmla="*/ 12 w 19"/>
                    <a:gd name="T59" fmla="*/ 1 h 30"/>
                    <a:gd name="T60" fmla="*/ 12 w 19"/>
                    <a:gd name="T61" fmla="*/ 1 h 30"/>
                    <a:gd name="T62" fmla="*/ 13 w 19"/>
                    <a:gd name="T63" fmla="*/ 2 h 30"/>
                    <a:gd name="T64" fmla="*/ 13 w 19"/>
                    <a:gd name="T65" fmla="*/ 2 h 30"/>
                    <a:gd name="T66" fmla="*/ 13 w 19"/>
                    <a:gd name="T67" fmla="*/ 3 h 30"/>
                    <a:gd name="T68" fmla="*/ 14 w 19"/>
                    <a:gd name="T69" fmla="*/ 4 h 30"/>
                    <a:gd name="T70" fmla="*/ 14 w 19"/>
                    <a:gd name="T71" fmla="*/ 5 h 30"/>
                    <a:gd name="T72" fmla="*/ 14 w 19"/>
                    <a:gd name="T73" fmla="*/ 6 h 30"/>
                    <a:gd name="T74" fmla="*/ 15 w 19"/>
                    <a:gd name="T75" fmla="*/ 7 h 30"/>
                    <a:gd name="T76" fmla="*/ 15 w 19"/>
                    <a:gd name="T77" fmla="*/ 7 h 30"/>
                    <a:gd name="T78" fmla="*/ 16 w 19"/>
                    <a:gd name="T79" fmla="*/ 9 h 30"/>
                    <a:gd name="T80" fmla="*/ 16 w 19"/>
                    <a:gd name="T81" fmla="*/ 10 h 30"/>
                    <a:gd name="T82" fmla="*/ 16 w 19"/>
                    <a:gd name="T83" fmla="*/ 11 h 30"/>
                    <a:gd name="T84" fmla="*/ 17 w 19"/>
                    <a:gd name="T85" fmla="*/ 13 h 30"/>
                    <a:gd name="T86" fmla="*/ 17 w 19"/>
                    <a:gd name="T87" fmla="*/ 14 h 30"/>
                    <a:gd name="T88" fmla="*/ 18 w 19"/>
                    <a:gd name="T89" fmla="*/ 15 h 30"/>
                    <a:gd name="T90" fmla="*/ 18 w 19"/>
                    <a:gd name="T91" fmla="*/ 17 h 30"/>
                    <a:gd name="T92" fmla="*/ 18 w 19"/>
                    <a:gd name="T93" fmla="*/ 18 h 30"/>
                    <a:gd name="T94" fmla="*/ 19 w 19"/>
                    <a:gd name="T95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9" h="30">
                      <a:moveTo>
                        <a:pt x="0" y="30"/>
                      </a:moveTo>
                      <a:lnTo>
                        <a:pt x="0" y="28"/>
                      </a:lnTo>
                      <a:lnTo>
                        <a:pt x="0" y="26"/>
                      </a:lnTo>
                      <a:lnTo>
                        <a:pt x="1" y="24"/>
                      </a:lnTo>
                      <a:lnTo>
                        <a:pt x="1" y="23"/>
                      </a:lnTo>
                      <a:lnTo>
                        <a:pt x="2" y="21"/>
                      </a:lnTo>
                      <a:lnTo>
                        <a:pt x="2" y="19"/>
                      </a:lnTo>
                      <a:lnTo>
                        <a:pt x="2" y="18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4" y="13"/>
                      </a:lnTo>
                      <a:lnTo>
                        <a:pt x="4" y="12"/>
                      </a:lnTo>
                      <a:lnTo>
                        <a:pt x="4" y="11"/>
                      </a:lnTo>
                      <a:lnTo>
                        <a:pt x="5" y="9"/>
                      </a:lnTo>
                      <a:lnTo>
                        <a:pt x="5" y="8"/>
                      </a:lnTo>
                      <a:lnTo>
                        <a:pt x="6" y="7"/>
                      </a:lnTo>
                      <a:lnTo>
                        <a:pt x="6" y="6"/>
                      </a:lnTo>
                      <a:lnTo>
                        <a:pt x="6" y="5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13" y="2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4" y="4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6" y="9"/>
                      </a:lnTo>
                      <a:lnTo>
                        <a:pt x="16" y="10"/>
                      </a:lnTo>
                      <a:lnTo>
                        <a:pt x="16" y="11"/>
                      </a:lnTo>
                      <a:lnTo>
                        <a:pt x="17" y="13"/>
                      </a:lnTo>
                      <a:lnTo>
                        <a:pt x="17" y="14"/>
                      </a:lnTo>
                      <a:lnTo>
                        <a:pt x="18" y="15"/>
                      </a:lnTo>
                      <a:lnTo>
                        <a:pt x="18" y="17"/>
                      </a:lnTo>
                      <a:lnTo>
                        <a:pt x="18" y="18"/>
                      </a:lnTo>
                      <a:lnTo>
                        <a:pt x="19" y="20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9" name="Freeform 1089"/>
                <p:cNvSpPr>
                  <a:spLocks/>
                </p:cNvSpPr>
                <p:nvPr/>
              </p:nvSpPr>
              <p:spPr bwMode="auto">
                <a:xfrm>
                  <a:off x="3803650" y="3519488"/>
                  <a:ext cx="195262" cy="523875"/>
                </a:xfrm>
                <a:custGeom>
                  <a:avLst/>
                  <a:gdLst>
                    <a:gd name="T0" fmla="*/ 0 w 19"/>
                    <a:gd name="T1" fmla="*/ 0 h 51"/>
                    <a:gd name="T2" fmla="*/ 0 w 19"/>
                    <a:gd name="T3" fmla="*/ 2 h 51"/>
                    <a:gd name="T4" fmla="*/ 1 w 19"/>
                    <a:gd name="T5" fmla="*/ 4 h 51"/>
                    <a:gd name="T6" fmla="*/ 1 w 19"/>
                    <a:gd name="T7" fmla="*/ 5 h 51"/>
                    <a:gd name="T8" fmla="*/ 1 w 19"/>
                    <a:gd name="T9" fmla="*/ 7 h 51"/>
                    <a:gd name="T10" fmla="*/ 2 w 19"/>
                    <a:gd name="T11" fmla="*/ 9 h 51"/>
                    <a:gd name="T12" fmla="*/ 2 w 19"/>
                    <a:gd name="T13" fmla="*/ 10 h 51"/>
                    <a:gd name="T14" fmla="*/ 2 w 19"/>
                    <a:gd name="T15" fmla="*/ 12 h 51"/>
                    <a:gd name="T16" fmla="*/ 3 w 19"/>
                    <a:gd name="T17" fmla="*/ 14 h 51"/>
                    <a:gd name="T18" fmla="*/ 3 w 19"/>
                    <a:gd name="T19" fmla="*/ 16 h 51"/>
                    <a:gd name="T20" fmla="*/ 4 w 19"/>
                    <a:gd name="T21" fmla="*/ 18 h 51"/>
                    <a:gd name="T22" fmla="*/ 4 w 19"/>
                    <a:gd name="T23" fmla="*/ 19 h 51"/>
                    <a:gd name="T24" fmla="*/ 4 w 19"/>
                    <a:gd name="T25" fmla="*/ 21 h 51"/>
                    <a:gd name="T26" fmla="*/ 5 w 19"/>
                    <a:gd name="T27" fmla="*/ 23 h 51"/>
                    <a:gd name="T28" fmla="*/ 5 w 19"/>
                    <a:gd name="T29" fmla="*/ 25 h 51"/>
                    <a:gd name="T30" fmla="*/ 6 w 19"/>
                    <a:gd name="T31" fmla="*/ 26 h 51"/>
                    <a:gd name="T32" fmla="*/ 6 w 19"/>
                    <a:gd name="T33" fmla="*/ 28 h 51"/>
                    <a:gd name="T34" fmla="*/ 6 w 19"/>
                    <a:gd name="T35" fmla="*/ 30 h 51"/>
                    <a:gd name="T36" fmla="*/ 7 w 19"/>
                    <a:gd name="T37" fmla="*/ 32 h 51"/>
                    <a:gd name="T38" fmla="*/ 7 w 19"/>
                    <a:gd name="T39" fmla="*/ 33 h 51"/>
                    <a:gd name="T40" fmla="*/ 8 w 19"/>
                    <a:gd name="T41" fmla="*/ 35 h 51"/>
                    <a:gd name="T42" fmla="*/ 8 w 19"/>
                    <a:gd name="T43" fmla="*/ 36 h 51"/>
                    <a:gd name="T44" fmla="*/ 8 w 19"/>
                    <a:gd name="T45" fmla="*/ 38 h 51"/>
                    <a:gd name="T46" fmla="*/ 9 w 19"/>
                    <a:gd name="T47" fmla="*/ 39 h 51"/>
                    <a:gd name="T48" fmla="*/ 9 w 19"/>
                    <a:gd name="T49" fmla="*/ 40 h 51"/>
                    <a:gd name="T50" fmla="*/ 10 w 19"/>
                    <a:gd name="T51" fmla="*/ 42 h 51"/>
                    <a:gd name="T52" fmla="*/ 10 w 19"/>
                    <a:gd name="T53" fmla="*/ 43 h 51"/>
                    <a:gd name="T54" fmla="*/ 10 w 19"/>
                    <a:gd name="T55" fmla="*/ 44 h 51"/>
                    <a:gd name="T56" fmla="*/ 11 w 19"/>
                    <a:gd name="T57" fmla="*/ 45 h 51"/>
                    <a:gd name="T58" fmla="*/ 11 w 19"/>
                    <a:gd name="T59" fmla="*/ 46 h 51"/>
                    <a:gd name="T60" fmla="*/ 11 w 19"/>
                    <a:gd name="T61" fmla="*/ 47 h 51"/>
                    <a:gd name="T62" fmla="*/ 12 w 19"/>
                    <a:gd name="T63" fmla="*/ 48 h 51"/>
                    <a:gd name="T64" fmla="*/ 12 w 19"/>
                    <a:gd name="T65" fmla="*/ 48 h 51"/>
                    <a:gd name="T66" fmla="*/ 13 w 19"/>
                    <a:gd name="T67" fmla="*/ 49 h 51"/>
                    <a:gd name="T68" fmla="*/ 13 w 19"/>
                    <a:gd name="T69" fmla="*/ 50 h 51"/>
                    <a:gd name="T70" fmla="*/ 13 w 19"/>
                    <a:gd name="T71" fmla="*/ 50 h 51"/>
                    <a:gd name="T72" fmla="*/ 14 w 19"/>
                    <a:gd name="T73" fmla="*/ 50 h 51"/>
                    <a:gd name="T74" fmla="*/ 14 w 19"/>
                    <a:gd name="T75" fmla="*/ 50 h 51"/>
                    <a:gd name="T76" fmla="*/ 15 w 19"/>
                    <a:gd name="T77" fmla="*/ 51 h 51"/>
                    <a:gd name="T78" fmla="*/ 16 w 19"/>
                    <a:gd name="T79" fmla="*/ 51 h 51"/>
                    <a:gd name="T80" fmla="*/ 16 w 19"/>
                    <a:gd name="T81" fmla="*/ 50 h 51"/>
                    <a:gd name="T82" fmla="*/ 17 w 19"/>
                    <a:gd name="T83" fmla="*/ 50 h 51"/>
                    <a:gd name="T84" fmla="*/ 17 w 19"/>
                    <a:gd name="T85" fmla="*/ 50 h 51"/>
                    <a:gd name="T86" fmla="*/ 17 w 19"/>
                    <a:gd name="T87" fmla="*/ 49 h 51"/>
                    <a:gd name="T88" fmla="*/ 18 w 19"/>
                    <a:gd name="T89" fmla="*/ 49 h 51"/>
                    <a:gd name="T90" fmla="*/ 18 w 19"/>
                    <a:gd name="T91" fmla="*/ 48 h 51"/>
                    <a:gd name="T92" fmla="*/ 18 w 19"/>
                    <a:gd name="T93" fmla="*/ 47 h 51"/>
                    <a:gd name="T94" fmla="*/ 19 w 19"/>
                    <a:gd name="T95" fmla="*/ 4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9" h="51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7"/>
                      </a:lnTo>
                      <a:lnTo>
                        <a:pt x="2" y="9"/>
                      </a:lnTo>
                      <a:lnTo>
                        <a:pt x="2" y="10"/>
                      </a:lnTo>
                      <a:lnTo>
                        <a:pt x="2" y="12"/>
                      </a:lnTo>
                      <a:lnTo>
                        <a:pt x="3" y="14"/>
                      </a:lnTo>
                      <a:lnTo>
                        <a:pt x="3" y="16"/>
                      </a:lnTo>
                      <a:lnTo>
                        <a:pt x="4" y="18"/>
                      </a:lnTo>
                      <a:lnTo>
                        <a:pt x="4" y="19"/>
                      </a:lnTo>
                      <a:lnTo>
                        <a:pt x="4" y="21"/>
                      </a:lnTo>
                      <a:lnTo>
                        <a:pt x="5" y="23"/>
                      </a:lnTo>
                      <a:lnTo>
                        <a:pt x="5" y="25"/>
                      </a:lnTo>
                      <a:lnTo>
                        <a:pt x="6" y="26"/>
                      </a:lnTo>
                      <a:lnTo>
                        <a:pt x="6" y="28"/>
                      </a:lnTo>
                      <a:lnTo>
                        <a:pt x="6" y="30"/>
                      </a:lnTo>
                      <a:lnTo>
                        <a:pt x="7" y="32"/>
                      </a:lnTo>
                      <a:lnTo>
                        <a:pt x="7" y="33"/>
                      </a:lnTo>
                      <a:lnTo>
                        <a:pt x="8" y="35"/>
                      </a:lnTo>
                      <a:lnTo>
                        <a:pt x="8" y="36"/>
                      </a:lnTo>
                      <a:lnTo>
                        <a:pt x="8" y="38"/>
                      </a:lnTo>
                      <a:lnTo>
                        <a:pt x="9" y="39"/>
                      </a:lnTo>
                      <a:lnTo>
                        <a:pt x="9" y="40"/>
                      </a:lnTo>
                      <a:lnTo>
                        <a:pt x="10" y="42"/>
                      </a:lnTo>
                      <a:lnTo>
                        <a:pt x="10" y="43"/>
                      </a:lnTo>
                      <a:lnTo>
                        <a:pt x="10" y="44"/>
                      </a:lnTo>
                      <a:lnTo>
                        <a:pt x="11" y="45"/>
                      </a:lnTo>
                      <a:lnTo>
                        <a:pt x="11" y="46"/>
                      </a:lnTo>
                      <a:lnTo>
                        <a:pt x="11" y="47"/>
                      </a:lnTo>
                      <a:lnTo>
                        <a:pt x="12" y="48"/>
                      </a:lnTo>
                      <a:lnTo>
                        <a:pt x="12" y="48"/>
                      </a:lnTo>
                      <a:lnTo>
                        <a:pt x="13" y="49"/>
                      </a:lnTo>
                      <a:lnTo>
                        <a:pt x="13" y="50"/>
                      </a:lnTo>
                      <a:lnTo>
                        <a:pt x="13" y="50"/>
                      </a:lnTo>
                      <a:lnTo>
                        <a:pt x="14" y="50"/>
                      </a:lnTo>
                      <a:lnTo>
                        <a:pt x="14" y="50"/>
                      </a:lnTo>
                      <a:lnTo>
                        <a:pt x="15" y="51"/>
                      </a:lnTo>
                      <a:lnTo>
                        <a:pt x="16" y="51"/>
                      </a:lnTo>
                      <a:lnTo>
                        <a:pt x="16" y="50"/>
                      </a:lnTo>
                      <a:lnTo>
                        <a:pt x="17" y="50"/>
                      </a:lnTo>
                      <a:lnTo>
                        <a:pt x="17" y="50"/>
                      </a:lnTo>
                      <a:lnTo>
                        <a:pt x="17" y="49"/>
                      </a:lnTo>
                      <a:lnTo>
                        <a:pt x="18" y="49"/>
                      </a:lnTo>
                      <a:lnTo>
                        <a:pt x="18" y="48"/>
                      </a:lnTo>
                      <a:lnTo>
                        <a:pt x="18" y="47"/>
                      </a:lnTo>
                      <a:lnTo>
                        <a:pt x="19" y="46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0" name="Line 1090"/>
                <p:cNvSpPr>
                  <a:spLocks noChangeShapeType="1"/>
                </p:cNvSpPr>
                <p:nvPr/>
              </p:nvSpPr>
              <p:spPr bwMode="auto">
                <a:xfrm>
                  <a:off x="3998913" y="3992563"/>
                  <a:ext cx="1587" cy="1587"/>
                </a:xfrm>
                <a:prstGeom prst="line">
                  <a:avLst/>
                </a:prstGeom>
                <a:noFill/>
                <a:ln w="0">
                  <a:solidFill>
                    <a:srgbClr val="E6481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1" name="Freeform 1091"/>
                <p:cNvSpPr>
                  <a:spLocks/>
                </p:cNvSpPr>
                <p:nvPr/>
              </p:nvSpPr>
              <p:spPr bwMode="auto">
                <a:xfrm>
                  <a:off x="504825" y="3971925"/>
                  <a:ext cx="574675" cy="133350"/>
                </a:xfrm>
                <a:custGeom>
                  <a:avLst/>
                  <a:gdLst>
                    <a:gd name="T0" fmla="*/ 0 w 56"/>
                    <a:gd name="T1" fmla="*/ 0 h 13"/>
                    <a:gd name="T2" fmla="*/ 1 w 56"/>
                    <a:gd name="T3" fmla="*/ 0 h 13"/>
                    <a:gd name="T4" fmla="*/ 2 w 56"/>
                    <a:gd name="T5" fmla="*/ 1 h 13"/>
                    <a:gd name="T6" fmla="*/ 3 w 56"/>
                    <a:gd name="T7" fmla="*/ 1 h 13"/>
                    <a:gd name="T8" fmla="*/ 4 w 56"/>
                    <a:gd name="T9" fmla="*/ 2 h 13"/>
                    <a:gd name="T10" fmla="*/ 6 w 56"/>
                    <a:gd name="T11" fmla="*/ 2 h 13"/>
                    <a:gd name="T12" fmla="*/ 7 w 56"/>
                    <a:gd name="T13" fmla="*/ 3 h 13"/>
                    <a:gd name="T14" fmla="*/ 8 w 56"/>
                    <a:gd name="T15" fmla="*/ 3 h 13"/>
                    <a:gd name="T16" fmla="*/ 9 w 56"/>
                    <a:gd name="T17" fmla="*/ 4 h 13"/>
                    <a:gd name="T18" fmla="*/ 10 w 56"/>
                    <a:gd name="T19" fmla="*/ 5 h 13"/>
                    <a:gd name="T20" fmla="*/ 11 w 56"/>
                    <a:gd name="T21" fmla="*/ 6 h 13"/>
                    <a:gd name="T22" fmla="*/ 12 w 56"/>
                    <a:gd name="T23" fmla="*/ 6 h 13"/>
                    <a:gd name="T24" fmla="*/ 14 w 56"/>
                    <a:gd name="T25" fmla="*/ 7 h 13"/>
                    <a:gd name="T26" fmla="*/ 15 w 56"/>
                    <a:gd name="T27" fmla="*/ 8 h 13"/>
                    <a:gd name="T28" fmla="*/ 16 w 56"/>
                    <a:gd name="T29" fmla="*/ 9 h 13"/>
                    <a:gd name="T30" fmla="*/ 17 w 56"/>
                    <a:gd name="T31" fmla="*/ 9 h 13"/>
                    <a:gd name="T32" fmla="*/ 18 w 56"/>
                    <a:gd name="T33" fmla="*/ 10 h 13"/>
                    <a:gd name="T34" fmla="*/ 19 w 56"/>
                    <a:gd name="T35" fmla="*/ 11 h 13"/>
                    <a:gd name="T36" fmla="*/ 20 w 56"/>
                    <a:gd name="T37" fmla="*/ 11 h 13"/>
                    <a:gd name="T38" fmla="*/ 22 w 56"/>
                    <a:gd name="T39" fmla="*/ 12 h 13"/>
                    <a:gd name="T40" fmla="*/ 23 w 56"/>
                    <a:gd name="T41" fmla="*/ 12 h 13"/>
                    <a:gd name="T42" fmla="*/ 24 w 56"/>
                    <a:gd name="T43" fmla="*/ 13 h 13"/>
                    <a:gd name="T44" fmla="*/ 25 w 56"/>
                    <a:gd name="T45" fmla="*/ 13 h 13"/>
                    <a:gd name="T46" fmla="*/ 26 w 56"/>
                    <a:gd name="T47" fmla="*/ 13 h 13"/>
                    <a:gd name="T48" fmla="*/ 28 w 56"/>
                    <a:gd name="T49" fmla="*/ 13 h 13"/>
                    <a:gd name="T50" fmla="*/ 30 w 56"/>
                    <a:gd name="T51" fmla="*/ 13 h 13"/>
                    <a:gd name="T52" fmla="*/ 31 w 56"/>
                    <a:gd name="T53" fmla="*/ 13 h 13"/>
                    <a:gd name="T54" fmla="*/ 32 w 56"/>
                    <a:gd name="T55" fmla="*/ 12 h 13"/>
                    <a:gd name="T56" fmla="*/ 33 w 56"/>
                    <a:gd name="T57" fmla="*/ 12 h 13"/>
                    <a:gd name="T58" fmla="*/ 34 w 56"/>
                    <a:gd name="T59" fmla="*/ 11 h 13"/>
                    <a:gd name="T60" fmla="*/ 35 w 56"/>
                    <a:gd name="T61" fmla="*/ 11 h 13"/>
                    <a:gd name="T62" fmla="*/ 36 w 56"/>
                    <a:gd name="T63" fmla="*/ 10 h 13"/>
                    <a:gd name="T64" fmla="*/ 37 w 56"/>
                    <a:gd name="T65" fmla="*/ 9 h 13"/>
                    <a:gd name="T66" fmla="*/ 39 w 56"/>
                    <a:gd name="T67" fmla="*/ 9 h 13"/>
                    <a:gd name="T68" fmla="*/ 40 w 56"/>
                    <a:gd name="T69" fmla="*/ 8 h 13"/>
                    <a:gd name="T70" fmla="*/ 41 w 56"/>
                    <a:gd name="T71" fmla="*/ 7 h 13"/>
                    <a:gd name="T72" fmla="*/ 42 w 56"/>
                    <a:gd name="T73" fmla="*/ 6 h 13"/>
                    <a:gd name="T74" fmla="*/ 43 w 56"/>
                    <a:gd name="T75" fmla="*/ 6 h 13"/>
                    <a:gd name="T76" fmla="*/ 44 w 56"/>
                    <a:gd name="T77" fmla="*/ 5 h 13"/>
                    <a:gd name="T78" fmla="*/ 45 w 56"/>
                    <a:gd name="T79" fmla="*/ 4 h 13"/>
                    <a:gd name="T80" fmla="*/ 46 w 56"/>
                    <a:gd name="T81" fmla="*/ 3 h 13"/>
                    <a:gd name="T82" fmla="*/ 48 w 56"/>
                    <a:gd name="T83" fmla="*/ 3 h 13"/>
                    <a:gd name="T84" fmla="*/ 49 w 56"/>
                    <a:gd name="T85" fmla="*/ 2 h 13"/>
                    <a:gd name="T86" fmla="*/ 50 w 56"/>
                    <a:gd name="T87" fmla="*/ 2 h 13"/>
                    <a:gd name="T88" fmla="*/ 51 w 56"/>
                    <a:gd name="T89" fmla="*/ 1 h 13"/>
                    <a:gd name="T90" fmla="*/ 52 w 56"/>
                    <a:gd name="T91" fmla="*/ 1 h 13"/>
                    <a:gd name="T92" fmla="*/ 54 w 56"/>
                    <a:gd name="T93" fmla="*/ 0 h 13"/>
                    <a:gd name="T94" fmla="*/ 56 w 56"/>
                    <a:gd name="T9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6" h="1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4"/>
                      </a:lnTo>
                      <a:lnTo>
                        <a:pt x="10" y="5"/>
                      </a:lnTo>
                      <a:lnTo>
                        <a:pt x="11" y="6"/>
                      </a:lnTo>
                      <a:lnTo>
                        <a:pt x="12" y="6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6" y="9"/>
                      </a:lnTo>
                      <a:lnTo>
                        <a:pt x="17" y="9"/>
                      </a:lnTo>
                      <a:lnTo>
                        <a:pt x="18" y="10"/>
                      </a:lnTo>
                      <a:lnTo>
                        <a:pt x="19" y="11"/>
                      </a:lnTo>
                      <a:lnTo>
                        <a:pt x="20" y="11"/>
                      </a:lnTo>
                      <a:lnTo>
                        <a:pt x="22" y="12"/>
                      </a:lnTo>
                      <a:lnTo>
                        <a:pt x="23" y="12"/>
                      </a:lnTo>
                      <a:lnTo>
                        <a:pt x="24" y="13"/>
                      </a:lnTo>
                      <a:lnTo>
                        <a:pt x="25" y="13"/>
                      </a:lnTo>
                      <a:lnTo>
                        <a:pt x="26" y="13"/>
                      </a:lnTo>
                      <a:lnTo>
                        <a:pt x="28" y="13"/>
                      </a:lnTo>
                      <a:lnTo>
                        <a:pt x="30" y="13"/>
                      </a:lnTo>
                      <a:lnTo>
                        <a:pt x="31" y="13"/>
                      </a:lnTo>
                      <a:lnTo>
                        <a:pt x="32" y="12"/>
                      </a:lnTo>
                      <a:lnTo>
                        <a:pt x="33" y="12"/>
                      </a:lnTo>
                      <a:lnTo>
                        <a:pt x="34" y="11"/>
                      </a:lnTo>
                      <a:lnTo>
                        <a:pt x="35" y="11"/>
                      </a:lnTo>
                      <a:lnTo>
                        <a:pt x="36" y="10"/>
                      </a:lnTo>
                      <a:lnTo>
                        <a:pt x="37" y="9"/>
                      </a:lnTo>
                      <a:lnTo>
                        <a:pt x="39" y="9"/>
                      </a:lnTo>
                      <a:lnTo>
                        <a:pt x="40" y="8"/>
                      </a:lnTo>
                      <a:lnTo>
                        <a:pt x="41" y="7"/>
                      </a:lnTo>
                      <a:lnTo>
                        <a:pt x="42" y="6"/>
                      </a:lnTo>
                      <a:lnTo>
                        <a:pt x="43" y="6"/>
                      </a:lnTo>
                      <a:lnTo>
                        <a:pt x="44" y="5"/>
                      </a:lnTo>
                      <a:lnTo>
                        <a:pt x="45" y="4"/>
                      </a:lnTo>
                      <a:lnTo>
                        <a:pt x="46" y="3"/>
                      </a:lnTo>
                      <a:lnTo>
                        <a:pt x="48" y="3"/>
                      </a:lnTo>
                      <a:lnTo>
                        <a:pt x="49" y="2"/>
                      </a:lnTo>
                      <a:lnTo>
                        <a:pt x="50" y="2"/>
                      </a:lnTo>
                      <a:lnTo>
                        <a:pt x="51" y="1"/>
                      </a:lnTo>
                      <a:lnTo>
                        <a:pt x="52" y="1"/>
                      </a:lnTo>
                      <a:lnTo>
                        <a:pt x="54" y="0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2" name="Freeform 1092"/>
                <p:cNvSpPr>
                  <a:spLocks/>
                </p:cNvSpPr>
                <p:nvPr/>
              </p:nvSpPr>
              <p:spPr bwMode="auto">
                <a:xfrm>
                  <a:off x="1079500" y="3971925"/>
                  <a:ext cx="585787" cy="133350"/>
                </a:xfrm>
                <a:custGeom>
                  <a:avLst/>
                  <a:gdLst>
                    <a:gd name="T0" fmla="*/ 0 w 57"/>
                    <a:gd name="T1" fmla="*/ 0 h 13"/>
                    <a:gd name="T2" fmla="*/ 2 w 57"/>
                    <a:gd name="T3" fmla="*/ 0 h 13"/>
                    <a:gd name="T4" fmla="*/ 3 w 57"/>
                    <a:gd name="T5" fmla="*/ 1 h 13"/>
                    <a:gd name="T6" fmla="*/ 4 w 57"/>
                    <a:gd name="T7" fmla="*/ 1 h 13"/>
                    <a:gd name="T8" fmla="*/ 5 w 57"/>
                    <a:gd name="T9" fmla="*/ 2 h 13"/>
                    <a:gd name="T10" fmla="*/ 7 w 57"/>
                    <a:gd name="T11" fmla="*/ 2 h 13"/>
                    <a:gd name="T12" fmla="*/ 8 w 57"/>
                    <a:gd name="T13" fmla="*/ 3 h 13"/>
                    <a:gd name="T14" fmla="*/ 9 w 57"/>
                    <a:gd name="T15" fmla="*/ 3 h 13"/>
                    <a:gd name="T16" fmla="*/ 10 w 57"/>
                    <a:gd name="T17" fmla="*/ 4 h 13"/>
                    <a:gd name="T18" fmla="*/ 11 w 57"/>
                    <a:gd name="T19" fmla="*/ 5 h 13"/>
                    <a:gd name="T20" fmla="*/ 12 w 57"/>
                    <a:gd name="T21" fmla="*/ 6 h 13"/>
                    <a:gd name="T22" fmla="*/ 13 w 57"/>
                    <a:gd name="T23" fmla="*/ 6 h 13"/>
                    <a:gd name="T24" fmla="*/ 14 w 57"/>
                    <a:gd name="T25" fmla="*/ 7 h 13"/>
                    <a:gd name="T26" fmla="*/ 16 w 57"/>
                    <a:gd name="T27" fmla="*/ 8 h 13"/>
                    <a:gd name="T28" fmla="*/ 17 w 57"/>
                    <a:gd name="T29" fmla="*/ 9 h 13"/>
                    <a:gd name="T30" fmla="*/ 18 w 57"/>
                    <a:gd name="T31" fmla="*/ 9 h 13"/>
                    <a:gd name="T32" fmla="*/ 19 w 57"/>
                    <a:gd name="T33" fmla="*/ 10 h 13"/>
                    <a:gd name="T34" fmla="*/ 20 w 57"/>
                    <a:gd name="T35" fmla="*/ 11 h 13"/>
                    <a:gd name="T36" fmla="*/ 21 w 57"/>
                    <a:gd name="T37" fmla="*/ 11 h 13"/>
                    <a:gd name="T38" fmla="*/ 23 w 57"/>
                    <a:gd name="T39" fmla="*/ 12 h 13"/>
                    <a:gd name="T40" fmla="*/ 24 w 57"/>
                    <a:gd name="T41" fmla="*/ 12 h 13"/>
                    <a:gd name="T42" fmla="*/ 25 w 57"/>
                    <a:gd name="T43" fmla="*/ 13 h 13"/>
                    <a:gd name="T44" fmla="*/ 26 w 57"/>
                    <a:gd name="T45" fmla="*/ 13 h 13"/>
                    <a:gd name="T46" fmla="*/ 27 w 57"/>
                    <a:gd name="T47" fmla="*/ 13 h 13"/>
                    <a:gd name="T48" fmla="*/ 29 w 57"/>
                    <a:gd name="T49" fmla="*/ 13 h 13"/>
                    <a:gd name="T50" fmla="*/ 31 w 57"/>
                    <a:gd name="T51" fmla="*/ 13 h 13"/>
                    <a:gd name="T52" fmla="*/ 32 w 57"/>
                    <a:gd name="T53" fmla="*/ 13 h 13"/>
                    <a:gd name="T54" fmla="*/ 33 w 57"/>
                    <a:gd name="T55" fmla="*/ 12 h 13"/>
                    <a:gd name="T56" fmla="*/ 34 w 57"/>
                    <a:gd name="T57" fmla="*/ 12 h 13"/>
                    <a:gd name="T58" fmla="*/ 35 w 57"/>
                    <a:gd name="T59" fmla="*/ 11 h 13"/>
                    <a:gd name="T60" fmla="*/ 36 w 57"/>
                    <a:gd name="T61" fmla="*/ 11 h 13"/>
                    <a:gd name="T62" fmla="*/ 37 w 57"/>
                    <a:gd name="T63" fmla="*/ 10 h 13"/>
                    <a:gd name="T64" fmla="*/ 38 w 57"/>
                    <a:gd name="T65" fmla="*/ 9 h 13"/>
                    <a:gd name="T66" fmla="*/ 40 w 57"/>
                    <a:gd name="T67" fmla="*/ 9 h 13"/>
                    <a:gd name="T68" fmla="*/ 41 w 57"/>
                    <a:gd name="T69" fmla="*/ 8 h 13"/>
                    <a:gd name="T70" fmla="*/ 42 w 57"/>
                    <a:gd name="T71" fmla="*/ 7 h 13"/>
                    <a:gd name="T72" fmla="*/ 43 w 57"/>
                    <a:gd name="T73" fmla="*/ 6 h 13"/>
                    <a:gd name="T74" fmla="*/ 44 w 57"/>
                    <a:gd name="T75" fmla="*/ 6 h 13"/>
                    <a:gd name="T76" fmla="*/ 45 w 57"/>
                    <a:gd name="T77" fmla="*/ 5 h 13"/>
                    <a:gd name="T78" fmla="*/ 46 w 57"/>
                    <a:gd name="T79" fmla="*/ 4 h 13"/>
                    <a:gd name="T80" fmla="*/ 48 w 57"/>
                    <a:gd name="T81" fmla="*/ 3 h 13"/>
                    <a:gd name="T82" fmla="*/ 49 w 57"/>
                    <a:gd name="T83" fmla="*/ 3 h 13"/>
                    <a:gd name="T84" fmla="*/ 50 w 57"/>
                    <a:gd name="T85" fmla="*/ 2 h 13"/>
                    <a:gd name="T86" fmla="*/ 51 w 57"/>
                    <a:gd name="T87" fmla="*/ 2 h 13"/>
                    <a:gd name="T88" fmla="*/ 52 w 57"/>
                    <a:gd name="T89" fmla="*/ 1 h 13"/>
                    <a:gd name="T90" fmla="*/ 53 w 57"/>
                    <a:gd name="T91" fmla="*/ 1 h 13"/>
                    <a:gd name="T92" fmla="*/ 54 w 57"/>
                    <a:gd name="T93" fmla="*/ 0 h 13"/>
                    <a:gd name="T94" fmla="*/ 57 w 57"/>
                    <a:gd name="T9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7" h="1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4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4" y="7"/>
                      </a:lnTo>
                      <a:lnTo>
                        <a:pt x="16" y="8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10"/>
                      </a:lnTo>
                      <a:lnTo>
                        <a:pt x="20" y="11"/>
                      </a:lnTo>
                      <a:lnTo>
                        <a:pt x="21" y="11"/>
                      </a:lnTo>
                      <a:lnTo>
                        <a:pt x="23" y="12"/>
                      </a:lnTo>
                      <a:lnTo>
                        <a:pt x="24" y="12"/>
                      </a:lnTo>
                      <a:lnTo>
                        <a:pt x="25" y="13"/>
                      </a:lnTo>
                      <a:lnTo>
                        <a:pt x="26" y="13"/>
                      </a:lnTo>
                      <a:lnTo>
                        <a:pt x="27" y="13"/>
                      </a:lnTo>
                      <a:lnTo>
                        <a:pt x="29" y="13"/>
                      </a:lnTo>
                      <a:lnTo>
                        <a:pt x="31" y="13"/>
                      </a:lnTo>
                      <a:lnTo>
                        <a:pt x="32" y="13"/>
                      </a:lnTo>
                      <a:lnTo>
                        <a:pt x="33" y="12"/>
                      </a:lnTo>
                      <a:lnTo>
                        <a:pt x="34" y="12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40" y="9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4" y="6"/>
                      </a:lnTo>
                      <a:lnTo>
                        <a:pt x="45" y="5"/>
                      </a:lnTo>
                      <a:lnTo>
                        <a:pt x="46" y="4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2"/>
                      </a:lnTo>
                      <a:lnTo>
                        <a:pt x="51" y="2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0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3" name="Freeform 1093"/>
                <p:cNvSpPr>
                  <a:spLocks/>
                </p:cNvSpPr>
                <p:nvPr/>
              </p:nvSpPr>
              <p:spPr bwMode="auto">
                <a:xfrm>
                  <a:off x="1665288" y="3971925"/>
                  <a:ext cx="585787" cy="133350"/>
                </a:xfrm>
                <a:custGeom>
                  <a:avLst/>
                  <a:gdLst>
                    <a:gd name="T0" fmla="*/ 0 w 57"/>
                    <a:gd name="T1" fmla="*/ 0 h 13"/>
                    <a:gd name="T2" fmla="*/ 2 w 57"/>
                    <a:gd name="T3" fmla="*/ 0 h 13"/>
                    <a:gd name="T4" fmla="*/ 3 w 57"/>
                    <a:gd name="T5" fmla="*/ 1 h 13"/>
                    <a:gd name="T6" fmla="*/ 4 w 57"/>
                    <a:gd name="T7" fmla="*/ 1 h 13"/>
                    <a:gd name="T8" fmla="*/ 5 w 57"/>
                    <a:gd name="T9" fmla="*/ 2 h 13"/>
                    <a:gd name="T10" fmla="*/ 6 w 57"/>
                    <a:gd name="T11" fmla="*/ 2 h 13"/>
                    <a:gd name="T12" fmla="*/ 8 w 57"/>
                    <a:gd name="T13" fmla="*/ 3 h 13"/>
                    <a:gd name="T14" fmla="*/ 9 w 57"/>
                    <a:gd name="T15" fmla="*/ 3 h 13"/>
                    <a:gd name="T16" fmla="*/ 10 w 57"/>
                    <a:gd name="T17" fmla="*/ 4 h 13"/>
                    <a:gd name="T18" fmla="*/ 11 w 57"/>
                    <a:gd name="T19" fmla="*/ 5 h 13"/>
                    <a:gd name="T20" fmla="*/ 12 w 57"/>
                    <a:gd name="T21" fmla="*/ 6 h 13"/>
                    <a:gd name="T22" fmla="*/ 13 w 57"/>
                    <a:gd name="T23" fmla="*/ 6 h 13"/>
                    <a:gd name="T24" fmla="*/ 14 w 57"/>
                    <a:gd name="T25" fmla="*/ 7 h 13"/>
                    <a:gd name="T26" fmla="*/ 16 w 57"/>
                    <a:gd name="T27" fmla="*/ 8 h 13"/>
                    <a:gd name="T28" fmla="*/ 17 w 57"/>
                    <a:gd name="T29" fmla="*/ 9 h 13"/>
                    <a:gd name="T30" fmla="*/ 18 w 57"/>
                    <a:gd name="T31" fmla="*/ 9 h 13"/>
                    <a:gd name="T32" fmla="*/ 19 w 57"/>
                    <a:gd name="T33" fmla="*/ 10 h 13"/>
                    <a:gd name="T34" fmla="*/ 20 w 57"/>
                    <a:gd name="T35" fmla="*/ 11 h 13"/>
                    <a:gd name="T36" fmla="*/ 21 w 57"/>
                    <a:gd name="T37" fmla="*/ 11 h 13"/>
                    <a:gd name="T38" fmla="*/ 23 w 57"/>
                    <a:gd name="T39" fmla="*/ 12 h 13"/>
                    <a:gd name="T40" fmla="*/ 24 w 57"/>
                    <a:gd name="T41" fmla="*/ 12 h 13"/>
                    <a:gd name="T42" fmla="*/ 25 w 57"/>
                    <a:gd name="T43" fmla="*/ 13 h 13"/>
                    <a:gd name="T44" fmla="*/ 26 w 57"/>
                    <a:gd name="T45" fmla="*/ 13 h 13"/>
                    <a:gd name="T46" fmla="*/ 27 w 57"/>
                    <a:gd name="T47" fmla="*/ 13 h 13"/>
                    <a:gd name="T48" fmla="*/ 29 w 57"/>
                    <a:gd name="T49" fmla="*/ 13 h 13"/>
                    <a:gd name="T50" fmla="*/ 30 w 57"/>
                    <a:gd name="T51" fmla="*/ 13 h 13"/>
                    <a:gd name="T52" fmla="*/ 32 w 57"/>
                    <a:gd name="T53" fmla="*/ 13 h 13"/>
                    <a:gd name="T54" fmla="*/ 33 w 57"/>
                    <a:gd name="T55" fmla="*/ 12 h 13"/>
                    <a:gd name="T56" fmla="*/ 34 w 57"/>
                    <a:gd name="T57" fmla="*/ 12 h 13"/>
                    <a:gd name="T58" fmla="*/ 35 w 57"/>
                    <a:gd name="T59" fmla="*/ 11 h 13"/>
                    <a:gd name="T60" fmla="*/ 36 w 57"/>
                    <a:gd name="T61" fmla="*/ 11 h 13"/>
                    <a:gd name="T62" fmla="*/ 37 w 57"/>
                    <a:gd name="T63" fmla="*/ 10 h 13"/>
                    <a:gd name="T64" fmla="*/ 38 w 57"/>
                    <a:gd name="T65" fmla="*/ 9 h 13"/>
                    <a:gd name="T66" fmla="*/ 39 w 57"/>
                    <a:gd name="T67" fmla="*/ 9 h 13"/>
                    <a:gd name="T68" fmla="*/ 41 w 57"/>
                    <a:gd name="T69" fmla="*/ 8 h 13"/>
                    <a:gd name="T70" fmla="*/ 42 w 57"/>
                    <a:gd name="T71" fmla="*/ 7 h 13"/>
                    <a:gd name="T72" fmla="*/ 43 w 57"/>
                    <a:gd name="T73" fmla="*/ 6 h 13"/>
                    <a:gd name="T74" fmla="*/ 44 w 57"/>
                    <a:gd name="T75" fmla="*/ 6 h 13"/>
                    <a:gd name="T76" fmla="*/ 45 w 57"/>
                    <a:gd name="T77" fmla="*/ 5 h 13"/>
                    <a:gd name="T78" fmla="*/ 47 w 57"/>
                    <a:gd name="T79" fmla="*/ 4 h 13"/>
                    <a:gd name="T80" fmla="*/ 48 w 57"/>
                    <a:gd name="T81" fmla="*/ 3 h 13"/>
                    <a:gd name="T82" fmla="*/ 49 w 57"/>
                    <a:gd name="T83" fmla="*/ 3 h 13"/>
                    <a:gd name="T84" fmla="*/ 50 w 57"/>
                    <a:gd name="T85" fmla="*/ 2 h 13"/>
                    <a:gd name="T86" fmla="*/ 51 w 57"/>
                    <a:gd name="T87" fmla="*/ 2 h 13"/>
                    <a:gd name="T88" fmla="*/ 52 w 57"/>
                    <a:gd name="T89" fmla="*/ 1 h 13"/>
                    <a:gd name="T90" fmla="*/ 53 w 57"/>
                    <a:gd name="T91" fmla="*/ 1 h 13"/>
                    <a:gd name="T92" fmla="*/ 54 w 57"/>
                    <a:gd name="T93" fmla="*/ 0 h 13"/>
                    <a:gd name="T94" fmla="*/ 57 w 57"/>
                    <a:gd name="T9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7" h="1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4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4" y="7"/>
                      </a:lnTo>
                      <a:lnTo>
                        <a:pt x="16" y="8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10"/>
                      </a:lnTo>
                      <a:lnTo>
                        <a:pt x="20" y="11"/>
                      </a:lnTo>
                      <a:lnTo>
                        <a:pt x="21" y="11"/>
                      </a:lnTo>
                      <a:lnTo>
                        <a:pt x="23" y="12"/>
                      </a:lnTo>
                      <a:lnTo>
                        <a:pt x="24" y="12"/>
                      </a:lnTo>
                      <a:lnTo>
                        <a:pt x="25" y="13"/>
                      </a:lnTo>
                      <a:lnTo>
                        <a:pt x="26" y="13"/>
                      </a:lnTo>
                      <a:lnTo>
                        <a:pt x="27" y="13"/>
                      </a:lnTo>
                      <a:lnTo>
                        <a:pt x="29" y="13"/>
                      </a:lnTo>
                      <a:lnTo>
                        <a:pt x="30" y="13"/>
                      </a:lnTo>
                      <a:lnTo>
                        <a:pt x="32" y="13"/>
                      </a:lnTo>
                      <a:lnTo>
                        <a:pt x="33" y="12"/>
                      </a:lnTo>
                      <a:lnTo>
                        <a:pt x="34" y="12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4" y="6"/>
                      </a:lnTo>
                      <a:lnTo>
                        <a:pt x="45" y="5"/>
                      </a:lnTo>
                      <a:lnTo>
                        <a:pt x="47" y="4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2"/>
                      </a:lnTo>
                      <a:lnTo>
                        <a:pt x="51" y="2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0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4" name="Freeform 1094"/>
                <p:cNvSpPr>
                  <a:spLocks/>
                </p:cNvSpPr>
                <p:nvPr/>
              </p:nvSpPr>
              <p:spPr bwMode="auto">
                <a:xfrm>
                  <a:off x="2251075" y="3971925"/>
                  <a:ext cx="585787" cy="133350"/>
                </a:xfrm>
                <a:custGeom>
                  <a:avLst/>
                  <a:gdLst>
                    <a:gd name="T0" fmla="*/ 0 w 57"/>
                    <a:gd name="T1" fmla="*/ 0 h 13"/>
                    <a:gd name="T2" fmla="*/ 2 w 57"/>
                    <a:gd name="T3" fmla="*/ 0 h 13"/>
                    <a:gd name="T4" fmla="*/ 3 w 57"/>
                    <a:gd name="T5" fmla="*/ 1 h 13"/>
                    <a:gd name="T6" fmla="*/ 4 w 57"/>
                    <a:gd name="T7" fmla="*/ 1 h 13"/>
                    <a:gd name="T8" fmla="*/ 5 w 57"/>
                    <a:gd name="T9" fmla="*/ 2 h 13"/>
                    <a:gd name="T10" fmla="*/ 6 w 57"/>
                    <a:gd name="T11" fmla="*/ 2 h 13"/>
                    <a:gd name="T12" fmla="*/ 8 w 57"/>
                    <a:gd name="T13" fmla="*/ 3 h 13"/>
                    <a:gd name="T14" fmla="*/ 9 w 57"/>
                    <a:gd name="T15" fmla="*/ 3 h 13"/>
                    <a:gd name="T16" fmla="*/ 10 w 57"/>
                    <a:gd name="T17" fmla="*/ 4 h 13"/>
                    <a:gd name="T18" fmla="*/ 11 w 57"/>
                    <a:gd name="T19" fmla="*/ 5 h 13"/>
                    <a:gd name="T20" fmla="*/ 12 w 57"/>
                    <a:gd name="T21" fmla="*/ 6 h 13"/>
                    <a:gd name="T22" fmla="*/ 13 w 57"/>
                    <a:gd name="T23" fmla="*/ 6 h 13"/>
                    <a:gd name="T24" fmla="*/ 14 w 57"/>
                    <a:gd name="T25" fmla="*/ 7 h 13"/>
                    <a:gd name="T26" fmla="*/ 16 w 57"/>
                    <a:gd name="T27" fmla="*/ 8 h 13"/>
                    <a:gd name="T28" fmla="*/ 17 w 57"/>
                    <a:gd name="T29" fmla="*/ 9 h 13"/>
                    <a:gd name="T30" fmla="*/ 18 w 57"/>
                    <a:gd name="T31" fmla="*/ 9 h 13"/>
                    <a:gd name="T32" fmla="*/ 19 w 57"/>
                    <a:gd name="T33" fmla="*/ 10 h 13"/>
                    <a:gd name="T34" fmla="*/ 20 w 57"/>
                    <a:gd name="T35" fmla="*/ 11 h 13"/>
                    <a:gd name="T36" fmla="*/ 21 w 57"/>
                    <a:gd name="T37" fmla="*/ 11 h 13"/>
                    <a:gd name="T38" fmla="*/ 23 w 57"/>
                    <a:gd name="T39" fmla="*/ 12 h 13"/>
                    <a:gd name="T40" fmla="*/ 24 w 57"/>
                    <a:gd name="T41" fmla="*/ 12 h 13"/>
                    <a:gd name="T42" fmla="*/ 25 w 57"/>
                    <a:gd name="T43" fmla="*/ 13 h 13"/>
                    <a:gd name="T44" fmla="*/ 26 w 57"/>
                    <a:gd name="T45" fmla="*/ 13 h 13"/>
                    <a:gd name="T46" fmla="*/ 27 w 57"/>
                    <a:gd name="T47" fmla="*/ 13 h 13"/>
                    <a:gd name="T48" fmla="*/ 29 w 57"/>
                    <a:gd name="T49" fmla="*/ 13 h 13"/>
                    <a:gd name="T50" fmla="*/ 30 w 57"/>
                    <a:gd name="T51" fmla="*/ 13 h 13"/>
                    <a:gd name="T52" fmla="*/ 32 w 57"/>
                    <a:gd name="T53" fmla="*/ 13 h 13"/>
                    <a:gd name="T54" fmla="*/ 33 w 57"/>
                    <a:gd name="T55" fmla="*/ 12 h 13"/>
                    <a:gd name="T56" fmla="*/ 34 w 57"/>
                    <a:gd name="T57" fmla="*/ 12 h 13"/>
                    <a:gd name="T58" fmla="*/ 35 w 57"/>
                    <a:gd name="T59" fmla="*/ 11 h 13"/>
                    <a:gd name="T60" fmla="*/ 36 w 57"/>
                    <a:gd name="T61" fmla="*/ 11 h 13"/>
                    <a:gd name="T62" fmla="*/ 37 w 57"/>
                    <a:gd name="T63" fmla="*/ 10 h 13"/>
                    <a:gd name="T64" fmla="*/ 38 w 57"/>
                    <a:gd name="T65" fmla="*/ 9 h 13"/>
                    <a:gd name="T66" fmla="*/ 39 w 57"/>
                    <a:gd name="T67" fmla="*/ 9 h 13"/>
                    <a:gd name="T68" fmla="*/ 41 w 57"/>
                    <a:gd name="T69" fmla="*/ 8 h 13"/>
                    <a:gd name="T70" fmla="*/ 42 w 57"/>
                    <a:gd name="T71" fmla="*/ 7 h 13"/>
                    <a:gd name="T72" fmla="*/ 43 w 57"/>
                    <a:gd name="T73" fmla="*/ 6 h 13"/>
                    <a:gd name="T74" fmla="*/ 44 w 57"/>
                    <a:gd name="T75" fmla="*/ 6 h 13"/>
                    <a:gd name="T76" fmla="*/ 45 w 57"/>
                    <a:gd name="T77" fmla="*/ 5 h 13"/>
                    <a:gd name="T78" fmla="*/ 47 w 57"/>
                    <a:gd name="T79" fmla="*/ 4 h 13"/>
                    <a:gd name="T80" fmla="*/ 48 w 57"/>
                    <a:gd name="T81" fmla="*/ 3 h 13"/>
                    <a:gd name="T82" fmla="*/ 49 w 57"/>
                    <a:gd name="T83" fmla="*/ 3 h 13"/>
                    <a:gd name="T84" fmla="*/ 50 w 57"/>
                    <a:gd name="T85" fmla="*/ 2 h 13"/>
                    <a:gd name="T86" fmla="*/ 51 w 57"/>
                    <a:gd name="T87" fmla="*/ 2 h 13"/>
                    <a:gd name="T88" fmla="*/ 52 w 57"/>
                    <a:gd name="T89" fmla="*/ 1 h 13"/>
                    <a:gd name="T90" fmla="*/ 53 w 57"/>
                    <a:gd name="T91" fmla="*/ 1 h 13"/>
                    <a:gd name="T92" fmla="*/ 54 w 57"/>
                    <a:gd name="T93" fmla="*/ 0 h 13"/>
                    <a:gd name="T94" fmla="*/ 57 w 57"/>
                    <a:gd name="T9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7" h="1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4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4" y="7"/>
                      </a:lnTo>
                      <a:lnTo>
                        <a:pt x="16" y="8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10"/>
                      </a:lnTo>
                      <a:lnTo>
                        <a:pt x="20" y="11"/>
                      </a:lnTo>
                      <a:lnTo>
                        <a:pt x="21" y="11"/>
                      </a:lnTo>
                      <a:lnTo>
                        <a:pt x="23" y="12"/>
                      </a:lnTo>
                      <a:lnTo>
                        <a:pt x="24" y="12"/>
                      </a:lnTo>
                      <a:lnTo>
                        <a:pt x="25" y="13"/>
                      </a:lnTo>
                      <a:lnTo>
                        <a:pt x="26" y="13"/>
                      </a:lnTo>
                      <a:lnTo>
                        <a:pt x="27" y="13"/>
                      </a:lnTo>
                      <a:lnTo>
                        <a:pt x="29" y="13"/>
                      </a:lnTo>
                      <a:lnTo>
                        <a:pt x="30" y="13"/>
                      </a:lnTo>
                      <a:lnTo>
                        <a:pt x="32" y="13"/>
                      </a:lnTo>
                      <a:lnTo>
                        <a:pt x="33" y="12"/>
                      </a:lnTo>
                      <a:lnTo>
                        <a:pt x="34" y="12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4" y="6"/>
                      </a:lnTo>
                      <a:lnTo>
                        <a:pt x="45" y="5"/>
                      </a:lnTo>
                      <a:lnTo>
                        <a:pt x="47" y="4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2"/>
                      </a:lnTo>
                      <a:lnTo>
                        <a:pt x="51" y="2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0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5" name="Freeform 1095"/>
                <p:cNvSpPr>
                  <a:spLocks/>
                </p:cNvSpPr>
                <p:nvPr/>
              </p:nvSpPr>
              <p:spPr bwMode="auto">
                <a:xfrm>
                  <a:off x="2836863" y="3971925"/>
                  <a:ext cx="585787" cy="133350"/>
                </a:xfrm>
                <a:custGeom>
                  <a:avLst/>
                  <a:gdLst>
                    <a:gd name="T0" fmla="*/ 0 w 57"/>
                    <a:gd name="T1" fmla="*/ 0 h 13"/>
                    <a:gd name="T2" fmla="*/ 2 w 57"/>
                    <a:gd name="T3" fmla="*/ 0 h 13"/>
                    <a:gd name="T4" fmla="*/ 3 w 57"/>
                    <a:gd name="T5" fmla="*/ 1 h 13"/>
                    <a:gd name="T6" fmla="*/ 4 w 57"/>
                    <a:gd name="T7" fmla="*/ 1 h 13"/>
                    <a:gd name="T8" fmla="*/ 5 w 57"/>
                    <a:gd name="T9" fmla="*/ 2 h 13"/>
                    <a:gd name="T10" fmla="*/ 6 w 57"/>
                    <a:gd name="T11" fmla="*/ 2 h 13"/>
                    <a:gd name="T12" fmla="*/ 8 w 57"/>
                    <a:gd name="T13" fmla="*/ 3 h 13"/>
                    <a:gd name="T14" fmla="*/ 9 w 57"/>
                    <a:gd name="T15" fmla="*/ 3 h 13"/>
                    <a:gd name="T16" fmla="*/ 10 w 57"/>
                    <a:gd name="T17" fmla="*/ 4 h 13"/>
                    <a:gd name="T18" fmla="*/ 11 w 57"/>
                    <a:gd name="T19" fmla="*/ 5 h 13"/>
                    <a:gd name="T20" fmla="*/ 12 w 57"/>
                    <a:gd name="T21" fmla="*/ 6 h 13"/>
                    <a:gd name="T22" fmla="*/ 13 w 57"/>
                    <a:gd name="T23" fmla="*/ 6 h 13"/>
                    <a:gd name="T24" fmla="*/ 14 w 57"/>
                    <a:gd name="T25" fmla="*/ 7 h 13"/>
                    <a:gd name="T26" fmla="*/ 15 w 57"/>
                    <a:gd name="T27" fmla="*/ 8 h 13"/>
                    <a:gd name="T28" fmla="*/ 17 w 57"/>
                    <a:gd name="T29" fmla="*/ 9 h 13"/>
                    <a:gd name="T30" fmla="*/ 18 w 57"/>
                    <a:gd name="T31" fmla="*/ 9 h 13"/>
                    <a:gd name="T32" fmla="*/ 19 w 57"/>
                    <a:gd name="T33" fmla="*/ 10 h 13"/>
                    <a:gd name="T34" fmla="*/ 20 w 57"/>
                    <a:gd name="T35" fmla="*/ 11 h 13"/>
                    <a:gd name="T36" fmla="*/ 21 w 57"/>
                    <a:gd name="T37" fmla="*/ 11 h 13"/>
                    <a:gd name="T38" fmla="*/ 23 w 57"/>
                    <a:gd name="T39" fmla="*/ 12 h 13"/>
                    <a:gd name="T40" fmla="*/ 24 w 57"/>
                    <a:gd name="T41" fmla="*/ 12 h 13"/>
                    <a:gd name="T42" fmla="*/ 25 w 57"/>
                    <a:gd name="T43" fmla="*/ 13 h 13"/>
                    <a:gd name="T44" fmla="*/ 26 w 57"/>
                    <a:gd name="T45" fmla="*/ 13 h 13"/>
                    <a:gd name="T46" fmla="*/ 27 w 57"/>
                    <a:gd name="T47" fmla="*/ 13 h 13"/>
                    <a:gd name="T48" fmla="*/ 29 w 57"/>
                    <a:gd name="T49" fmla="*/ 13 h 13"/>
                    <a:gd name="T50" fmla="*/ 30 w 57"/>
                    <a:gd name="T51" fmla="*/ 13 h 13"/>
                    <a:gd name="T52" fmla="*/ 32 w 57"/>
                    <a:gd name="T53" fmla="*/ 13 h 13"/>
                    <a:gd name="T54" fmla="*/ 33 w 57"/>
                    <a:gd name="T55" fmla="*/ 12 h 13"/>
                    <a:gd name="T56" fmla="*/ 34 w 57"/>
                    <a:gd name="T57" fmla="*/ 12 h 13"/>
                    <a:gd name="T58" fmla="*/ 35 w 57"/>
                    <a:gd name="T59" fmla="*/ 11 h 13"/>
                    <a:gd name="T60" fmla="*/ 36 w 57"/>
                    <a:gd name="T61" fmla="*/ 11 h 13"/>
                    <a:gd name="T62" fmla="*/ 37 w 57"/>
                    <a:gd name="T63" fmla="*/ 10 h 13"/>
                    <a:gd name="T64" fmla="*/ 38 w 57"/>
                    <a:gd name="T65" fmla="*/ 9 h 13"/>
                    <a:gd name="T66" fmla="*/ 39 w 57"/>
                    <a:gd name="T67" fmla="*/ 9 h 13"/>
                    <a:gd name="T68" fmla="*/ 41 w 57"/>
                    <a:gd name="T69" fmla="*/ 8 h 13"/>
                    <a:gd name="T70" fmla="*/ 42 w 57"/>
                    <a:gd name="T71" fmla="*/ 7 h 13"/>
                    <a:gd name="T72" fmla="*/ 43 w 57"/>
                    <a:gd name="T73" fmla="*/ 6 h 13"/>
                    <a:gd name="T74" fmla="*/ 44 w 57"/>
                    <a:gd name="T75" fmla="*/ 6 h 13"/>
                    <a:gd name="T76" fmla="*/ 45 w 57"/>
                    <a:gd name="T77" fmla="*/ 5 h 13"/>
                    <a:gd name="T78" fmla="*/ 46 w 57"/>
                    <a:gd name="T79" fmla="*/ 4 h 13"/>
                    <a:gd name="T80" fmla="*/ 48 w 57"/>
                    <a:gd name="T81" fmla="*/ 3 h 13"/>
                    <a:gd name="T82" fmla="*/ 49 w 57"/>
                    <a:gd name="T83" fmla="*/ 3 h 13"/>
                    <a:gd name="T84" fmla="*/ 50 w 57"/>
                    <a:gd name="T85" fmla="*/ 2 h 13"/>
                    <a:gd name="T86" fmla="*/ 51 w 57"/>
                    <a:gd name="T87" fmla="*/ 2 h 13"/>
                    <a:gd name="T88" fmla="*/ 52 w 57"/>
                    <a:gd name="T89" fmla="*/ 1 h 13"/>
                    <a:gd name="T90" fmla="*/ 53 w 57"/>
                    <a:gd name="T91" fmla="*/ 1 h 13"/>
                    <a:gd name="T92" fmla="*/ 54 w 57"/>
                    <a:gd name="T93" fmla="*/ 0 h 13"/>
                    <a:gd name="T94" fmla="*/ 57 w 57"/>
                    <a:gd name="T9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7" h="1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10" y="4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10"/>
                      </a:lnTo>
                      <a:lnTo>
                        <a:pt x="20" y="11"/>
                      </a:lnTo>
                      <a:lnTo>
                        <a:pt x="21" y="11"/>
                      </a:lnTo>
                      <a:lnTo>
                        <a:pt x="23" y="12"/>
                      </a:lnTo>
                      <a:lnTo>
                        <a:pt x="24" y="12"/>
                      </a:lnTo>
                      <a:lnTo>
                        <a:pt x="25" y="13"/>
                      </a:lnTo>
                      <a:lnTo>
                        <a:pt x="26" y="13"/>
                      </a:lnTo>
                      <a:lnTo>
                        <a:pt x="27" y="13"/>
                      </a:lnTo>
                      <a:lnTo>
                        <a:pt x="29" y="13"/>
                      </a:lnTo>
                      <a:lnTo>
                        <a:pt x="30" y="13"/>
                      </a:lnTo>
                      <a:lnTo>
                        <a:pt x="32" y="13"/>
                      </a:lnTo>
                      <a:lnTo>
                        <a:pt x="33" y="12"/>
                      </a:lnTo>
                      <a:lnTo>
                        <a:pt x="34" y="12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4" y="6"/>
                      </a:lnTo>
                      <a:lnTo>
                        <a:pt x="45" y="5"/>
                      </a:lnTo>
                      <a:lnTo>
                        <a:pt x="46" y="4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2"/>
                      </a:lnTo>
                      <a:lnTo>
                        <a:pt x="51" y="2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0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6" name="Freeform 1096"/>
                <p:cNvSpPr>
                  <a:spLocks/>
                </p:cNvSpPr>
                <p:nvPr/>
              </p:nvSpPr>
              <p:spPr bwMode="auto">
                <a:xfrm>
                  <a:off x="3422650" y="3971925"/>
                  <a:ext cx="585787" cy="133350"/>
                </a:xfrm>
                <a:custGeom>
                  <a:avLst/>
                  <a:gdLst>
                    <a:gd name="T0" fmla="*/ 0 w 57"/>
                    <a:gd name="T1" fmla="*/ 0 h 13"/>
                    <a:gd name="T2" fmla="*/ 2 w 57"/>
                    <a:gd name="T3" fmla="*/ 0 h 13"/>
                    <a:gd name="T4" fmla="*/ 3 w 57"/>
                    <a:gd name="T5" fmla="*/ 1 h 13"/>
                    <a:gd name="T6" fmla="*/ 4 w 57"/>
                    <a:gd name="T7" fmla="*/ 1 h 13"/>
                    <a:gd name="T8" fmla="*/ 5 w 57"/>
                    <a:gd name="T9" fmla="*/ 2 h 13"/>
                    <a:gd name="T10" fmla="*/ 6 w 57"/>
                    <a:gd name="T11" fmla="*/ 2 h 13"/>
                    <a:gd name="T12" fmla="*/ 7 w 57"/>
                    <a:gd name="T13" fmla="*/ 3 h 13"/>
                    <a:gd name="T14" fmla="*/ 9 w 57"/>
                    <a:gd name="T15" fmla="*/ 3 h 13"/>
                    <a:gd name="T16" fmla="*/ 10 w 57"/>
                    <a:gd name="T17" fmla="*/ 4 h 13"/>
                    <a:gd name="T18" fmla="*/ 11 w 57"/>
                    <a:gd name="T19" fmla="*/ 5 h 13"/>
                    <a:gd name="T20" fmla="*/ 12 w 57"/>
                    <a:gd name="T21" fmla="*/ 6 h 13"/>
                    <a:gd name="T22" fmla="*/ 13 w 57"/>
                    <a:gd name="T23" fmla="*/ 6 h 13"/>
                    <a:gd name="T24" fmla="*/ 14 w 57"/>
                    <a:gd name="T25" fmla="*/ 7 h 13"/>
                    <a:gd name="T26" fmla="*/ 15 w 57"/>
                    <a:gd name="T27" fmla="*/ 8 h 13"/>
                    <a:gd name="T28" fmla="*/ 17 w 57"/>
                    <a:gd name="T29" fmla="*/ 9 h 13"/>
                    <a:gd name="T30" fmla="*/ 18 w 57"/>
                    <a:gd name="T31" fmla="*/ 9 h 13"/>
                    <a:gd name="T32" fmla="*/ 19 w 57"/>
                    <a:gd name="T33" fmla="*/ 10 h 13"/>
                    <a:gd name="T34" fmla="*/ 20 w 57"/>
                    <a:gd name="T35" fmla="*/ 11 h 13"/>
                    <a:gd name="T36" fmla="*/ 21 w 57"/>
                    <a:gd name="T37" fmla="*/ 11 h 13"/>
                    <a:gd name="T38" fmla="*/ 22 w 57"/>
                    <a:gd name="T39" fmla="*/ 12 h 13"/>
                    <a:gd name="T40" fmla="*/ 24 w 57"/>
                    <a:gd name="T41" fmla="*/ 12 h 13"/>
                    <a:gd name="T42" fmla="*/ 25 w 57"/>
                    <a:gd name="T43" fmla="*/ 13 h 13"/>
                    <a:gd name="T44" fmla="*/ 26 w 57"/>
                    <a:gd name="T45" fmla="*/ 13 h 13"/>
                    <a:gd name="T46" fmla="*/ 27 w 57"/>
                    <a:gd name="T47" fmla="*/ 13 h 13"/>
                    <a:gd name="T48" fmla="*/ 29 w 57"/>
                    <a:gd name="T49" fmla="*/ 13 h 13"/>
                    <a:gd name="T50" fmla="*/ 30 w 57"/>
                    <a:gd name="T51" fmla="*/ 13 h 13"/>
                    <a:gd name="T52" fmla="*/ 31 w 57"/>
                    <a:gd name="T53" fmla="*/ 13 h 13"/>
                    <a:gd name="T54" fmla="*/ 33 w 57"/>
                    <a:gd name="T55" fmla="*/ 12 h 13"/>
                    <a:gd name="T56" fmla="*/ 34 w 57"/>
                    <a:gd name="T57" fmla="*/ 12 h 13"/>
                    <a:gd name="T58" fmla="*/ 35 w 57"/>
                    <a:gd name="T59" fmla="*/ 11 h 13"/>
                    <a:gd name="T60" fmla="*/ 36 w 57"/>
                    <a:gd name="T61" fmla="*/ 11 h 13"/>
                    <a:gd name="T62" fmla="*/ 37 w 57"/>
                    <a:gd name="T63" fmla="*/ 10 h 13"/>
                    <a:gd name="T64" fmla="*/ 38 w 57"/>
                    <a:gd name="T65" fmla="*/ 9 h 13"/>
                    <a:gd name="T66" fmla="*/ 39 w 57"/>
                    <a:gd name="T67" fmla="*/ 9 h 13"/>
                    <a:gd name="T68" fmla="*/ 41 w 57"/>
                    <a:gd name="T69" fmla="*/ 8 h 13"/>
                    <a:gd name="T70" fmla="*/ 42 w 57"/>
                    <a:gd name="T71" fmla="*/ 7 h 13"/>
                    <a:gd name="T72" fmla="*/ 43 w 57"/>
                    <a:gd name="T73" fmla="*/ 6 h 13"/>
                    <a:gd name="T74" fmla="*/ 44 w 57"/>
                    <a:gd name="T75" fmla="*/ 6 h 13"/>
                    <a:gd name="T76" fmla="*/ 45 w 57"/>
                    <a:gd name="T77" fmla="*/ 5 h 13"/>
                    <a:gd name="T78" fmla="*/ 46 w 57"/>
                    <a:gd name="T79" fmla="*/ 4 h 13"/>
                    <a:gd name="T80" fmla="*/ 48 w 57"/>
                    <a:gd name="T81" fmla="*/ 3 h 13"/>
                    <a:gd name="T82" fmla="*/ 49 w 57"/>
                    <a:gd name="T83" fmla="*/ 3 h 13"/>
                    <a:gd name="T84" fmla="*/ 50 w 57"/>
                    <a:gd name="T85" fmla="*/ 2 h 13"/>
                    <a:gd name="T86" fmla="*/ 51 w 57"/>
                    <a:gd name="T87" fmla="*/ 2 h 13"/>
                    <a:gd name="T88" fmla="*/ 52 w 57"/>
                    <a:gd name="T89" fmla="*/ 1 h 13"/>
                    <a:gd name="T90" fmla="*/ 53 w 57"/>
                    <a:gd name="T91" fmla="*/ 1 h 13"/>
                    <a:gd name="T92" fmla="*/ 54 w 57"/>
                    <a:gd name="T93" fmla="*/ 0 h 13"/>
                    <a:gd name="T94" fmla="*/ 57 w 57"/>
                    <a:gd name="T9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7" h="1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3"/>
                      </a:lnTo>
                      <a:lnTo>
                        <a:pt x="9" y="3"/>
                      </a:lnTo>
                      <a:lnTo>
                        <a:pt x="10" y="4"/>
                      </a:lnTo>
                      <a:lnTo>
                        <a:pt x="11" y="5"/>
                      </a:lnTo>
                      <a:lnTo>
                        <a:pt x="12" y="6"/>
                      </a:lnTo>
                      <a:lnTo>
                        <a:pt x="13" y="6"/>
                      </a:lnTo>
                      <a:lnTo>
                        <a:pt x="14" y="7"/>
                      </a:lnTo>
                      <a:lnTo>
                        <a:pt x="15" y="8"/>
                      </a:lnTo>
                      <a:lnTo>
                        <a:pt x="17" y="9"/>
                      </a:lnTo>
                      <a:lnTo>
                        <a:pt x="18" y="9"/>
                      </a:lnTo>
                      <a:lnTo>
                        <a:pt x="19" y="10"/>
                      </a:lnTo>
                      <a:lnTo>
                        <a:pt x="20" y="11"/>
                      </a:lnTo>
                      <a:lnTo>
                        <a:pt x="21" y="11"/>
                      </a:lnTo>
                      <a:lnTo>
                        <a:pt x="22" y="12"/>
                      </a:lnTo>
                      <a:lnTo>
                        <a:pt x="24" y="12"/>
                      </a:lnTo>
                      <a:lnTo>
                        <a:pt x="25" y="13"/>
                      </a:lnTo>
                      <a:lnTo>
                        <a:pt x="26" y="13"/>
                      </a:lnTo>
                      <a:lnTo>
                        <a:pt x="27" y="13"/>
                      </a:lnTo>
                      <a:lnTo>
                        <a:pt x="29" y="13"/>
                      </a:lnTo>
                      <a:lnTo>
                        <a:pt x="30" y="13"/>
                      </a:lnTo>
                      <a:lnTo>
                        <a:pt x="31" y="13"/>
                      </a:lnTo>
                      <a:lnTo>
                        <a:pt x="33" y="12"/>
                      </a:lnTo>
                      <a:lnTo>
                        <a:pt x="34" y="12"/>
                      </a:lnTo>
                      <a:lnTo>
                        <a:pt x="35" y="11"/>
                      </a:lnTo>
                      <a:lnTo>
                        <a:pt x="36" y="11"/>
                      </a:lnTo>
                      <a:lnTo>
                        <a:pt x="37" y="10"/>
                      </a:lnTo>
                      <a:lnTo>
                        <a:pt x="38" y="9"/>
                      </a:lnTo>
                      <a:lnTo>
                        <a:pt x="39" y="9"/>
                      </a:lnTo>
                      <a:lnTo>
                        <a:pt x="41" y="8"/>
                      </a:lnTo>
                      <a:lnTo>
                        <a:pt x="42" y="7"/>
                      </a:lnTo>
                      <a:lnTo>
                        <a:pt x="43" y="6"/>
                      </a:lnTo>
                      <a:lnTo>
                        <a:pt x="44" y="6"/>
                      </a:lnTo>
                      <a:lnTo>
                        <a:pt x="45" y="5"/>
                      </a:lnTo>
                      <a:lnTo>
                        <a:pt x="46" y="4"/>
                      </a:lnTo>
                      <a:lnTo>
                        <a:pt x="48" y="3"/>
                      </a:lnTo>
                      <a:lnTo>
                        <a:pt x="49" y="3"/>
                      </a:lnTo>
                      <a:lnTo>
                        <a:pt x="50" y="2"/>
                      </a:lnTo>
                      <a:lnTo>
                        <a:pt x="51" y="2"/>
                      </a:lnTo>
                      <a:lnTo>
                        <a:pt x="52" y="1"/>
                      </a:lnTo>
                      <a:lnTo>
                        <a:pt x="53" y="1"/>
                      </a:lnTo>
                      <a:lnTo>
                        <a:pt x="54" y="0"/>
                      </a:lnTo>
                      <a:lnTo>
                        <a:pt x="57" y="0"/>
                      </a:lnTo>
                    </a:path>
                  </a:pathLst>
                </a:custGeom>
                <a:noFill/>
                <a:ln w="0">
                  <a:solidFill>
                    <a:srgbClr val="E6481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7" name="Rectangle 1099"/>
                <p:cNvSpPr>
                  <a:spLocks noChangeArrowheads="1"/>
                </p:cNvSpPr>
                <p:nvPr/>
              </p:nvSpPr>
              <p:spPr bwMode="auto">
                <a:xfrm>
                  <a:off x="1103313" y="2195513"/>
                  <a:ext cx="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48" name="Rectangle 1100"/>
                <p:cNvSpPr>
                  <a:spLocks noChangeArrowheads="1"/>
                </p:cNvSpPr>
                <p:nvPr/>
              </p:nvSpPr>
              <p:spPr bwMode="auto">
                <a:xfrm>
                  <a:off x="1103313" y="2336800"/>
                  <a:ext cx="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49" name="Rectangle 1102"/>
                <p:cNvSpPr>
                  <a:spLocks noChangeArrowheads="1"/>
                </p:cNvSpPr>
                <p:nvPr/>
              </p:nvSpPr>
              <p:spPr bwMode="auto">
                <a:xfrm>
                  <a:off x="1111250" y="2633663"/>
                  <a:ext cx="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50" name="Rectangle 1103"/>
                <p:cNvSpPr>
                  <a:spLocks noChangeArrowheads="1"/>
                </p:cNvSpPr>
                <p:nvPr/>
              </p:nvSpPr>
              <p:spPr bwMode="auto">
                <a:xfrm>
                  <a:off x="1103313" y="2765425"/>
                  <a:ext cx="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  <p:sp>
              <p:nvSpPr>
                <p:cNvPr id="1251" name="Rectangle 1113"/>
                <p:cNvSpPr>
                  <a:spLocks noChangeArrowheads="1"/>
                </p:cNvSpPr>
                <p:nvPr/>
              </p:nvSpPr>
              <p:spPr bwMode="auto">
                <a:xfrm>
                  <a:off x="1250950" y="2765425"/>
                  <a:ext cx="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</p:grpSp>
      </p:grpSp>
      <p:cxnSp>
        <p:nvCxnSpPr>
          <p:cNvPr id="25" name="Straight Arrow Connector 24"/>
          <p:cNvCxnSpPr>
            <a:stCxn id="1298" idx="1"/>
          </p:cNvCxnSpPr>
          <p:nvPr/>
        </p:nvCxnSpPr>
        <p:spPr>
          <a:xfrm flipV="1">
            <a:off x="4974777" y="4869160"/>
            <a:ext cx="1079340" cy="8864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547664" y="4797152"/>
            <a:ext cx="3600400" cy="11291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555776" y="4653136"/>
            <a:ext cx="3600400" cy="1224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64093" y="1968512"/>
            <a:ext cx="5616624" cy="4001096"/>
          </a:xfrm>
          <a:prstGeom prst="rect">
            <a:avLst/>
          </a:prstGeom>
          <a:solidFill>
            <a:schemeClr val="tx2">
              <a:lumMod val="1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                FUTURE </a:t>
            </a:r>
            <a:r>
              <a:rPr lang="en-GB" dirty="0" err="1" smtClean="0"/>
              <a:t>cLFV</a:t>
            </a:r>
            <a:r>
              <a:rPr lang="en-GB" dirty="0" smtClean="0"/>
              <a:t> Experiments</a:t>
            </a:r>
          </a:p>
          <a:p>
            <a:endParaRPr lang="en-GB" dirty="0" smtClean="0"/>
          </a:p>
          <a:p>
            <a:r>
              <a:rPr lang="de-CH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𝜇 </a:t>
            </a:r>
            <a:r>
              <a:rPr lang="en-GB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→ </a:t>
            </a:r>
            <a:r>
              <a:rPr lang="en-GB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eγ</a:t>
            </a:r>
            <a:r>
              <a:rPr lang="en-GB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r>
              <a:rPr lang="en-GB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</a:t>
            </a:r>
            <a:r>
              <a:rPr lang="en-GB" dirty="0" smtClean="0">
                <a:solidFill>
                  <a:srgbClr val="FFFFFF"/>
                </a:solidFill>
              </a:rPr>
              <a:t>MEG II (PSI)   ~ 5⋅10</a:t>
            </a:r>
            <a:r>
              <a:rPr lang="en-GB" baseline="30000" dirty="0" smtClean="0">
                <a:solidFill>
                  <a:srgbClr val="FFFFFF"/>
                </a:solidFill>
              </a:rPr>
              <a:t>-14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de-CH" dirty="0">
                <a:solidFill>
                  <a:srgbClr val="F273AF"/>
                </a:solidFill>
              </a:rPr>
              <a:t>𝜇 </a:t>
            </a:r>
            <a:r>
              <a:rPr lang="en-GB" dirty="0">
                <a:solidFill>
                  <a:srgbClr val="F273AF"/>
                </a:solidFill>
              </a:rPr>
              <a:t>→ </a:t>
            </a:r>
            <a:r>
              <a:rPr lang="en-GB" dirty="0" smtClean="0">
                <a:solidFill>
                  <a:srgbClr val="F273AF"/>
                </a:solidFill>
              </a:rPr>
              <a:t>3e :        </a:t>
            </a:r>
            <a:r>
              <a:rPr lang="en-GB" dirty="0" smtClean="0">
                <a:solidFill>
                  <a:srgbClr val="FFFFFF"/>
                </a:solidFill>
              </a:rPr>
              <a:t>Mu3e  (PSI)         ~  10</a:t>
            </a:r>
            <a:r>
              <a:rPr lang="en-GB" baseline="30000" dirty="0" smtClean="0">
                <a:solidFill>
                  <a:srgbClr val="FFFFFF"/>
                </a:solidFill>
              </a:rPr>
              <a:t>-16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                       </a:t>
            </a:r>
            <a:r>
              <a:rPr lang="en-GB" dirty="0" err="1" smtClean="0">
                <a:solidFill>
                  <a:srgbClr val="FFFFFF"/>
                </a:solidFill>
              </a:rPr>
              <a:t>MuSIC</a:t>
            </a:r>
            <a:r>
              <a:rPr lang="en-GB" dirty="0" smtClean="0">
                <a:solidFill>
                  <a:srgbClr val="FFFFFF"/>
                </a:solidFill>
              </a:rPr>
              <a:t> (Osaka) ~  10</a:t>
            </a:r>
            <a:r>
              <a:rPr lang="en-GB" baseline="30000" dirty="0" smtClean="0">
                <a:solidFill>
                  <a:srgbClr val="FFFFFF"/>
                </a:solidFill>
              </a:rPr>
              <a:t>-15</a:t>
            </a:r>
            <a:r>
              <a:rPr lang="en-GB" dirty="0" smtClean="0">
                <a:solidFill>
                  <a:srgbClr val="FFFFFF"/>
                </a:solidFill>
              </a:rPr>
              <a:t>   </a:t>
            </a:r>
            <a:r>
              <a:rPr lang="en-GB" dirty="0" err="1" smtClean="0">
                <a:solidFill>
                  <a:schemeClr val="tx2">
                    <a:lumMod val="90000"/>
                  </a:schemeClr>
                </a:solidFill>
              </a:rPr>
              <a:t>Kuno</a:t>
            </a:r>
            <a:r>
              <a:rPr lang="en-GB" dirty="0" smtClean="0">
                <a:solidFill>
                  <a:schemeClr val="tx2">
                    <a:lumMod val="90000"/>
                  </a:schemeClr>
                </a:solidFill>
              </a:rPr>
              <a:t>-san Talk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de-CH" dirty="0" smtClean="0">
                <a:solidFill>
                  <a:srgbClr val="F273AF"/>
                </a:solidFill>
              </a:rPr>
              <a:t>𝜇N</a:t>
            </a:r>
            <a:r>
              <a:rPr lang="en-GB" dirty="0" smtClean="0">
                <a:solidFill>
                  <a:srgbClr val="F273AF"/>
                </a:solidFill>
              </a:rPr>
              <a:t>→ </a:t>
            </a:r>
            <a:r>
              <a:rPr lang="en-GB" dirty="0" err="1" smtClean="0">
                <a:solidFill>
                  <a:srgbClr val="F273AF"/>
                </a:solidFill>
              </a:rPr>
              <a:t>eN</a:t>
            </a:r>
            <a:r>
              <a:rPr lang="en-GB" dirty="0">
                <a:solidFill>
                  <a:srgbClr val="F273AF"/>
                </a:solidFill>
              </a:rPr>
              <a:t>:</a:t>
            </a:r>
            <a:r>
              <a:rPr lang="en-GB" dirty="0" smtClean="0">
                <a:solidFill>
                  <a:srgbClr val="F273AF"/>
                </a:solidFill>
              </a:rPr>
              <a:t>      </a:t>
            </a:r>
            <a:r>
              <a:rPr lang="en-GB" dirty="0" err="1" smtClean="0"/>
              <a:t>DeeMee</a:t>
            </a:r>
            <a:r>
              <a:rPr lang="en-GB" dirty="0" smtClean="0"/>
              <a:t>  (J-PARC)   10</a:t>
            </a:r>
            <a:r>
              <a:rPr lang="en-GB" baseline="30000" dirty="0" smtClean="0"/>
              <a:t>-14</a:t>
            </a:r>
          </a:p>
          <a:p>
            <a:r>
              <a:rPr lang="en-GB" baseline="30000" dirty="0">
                <a:solidFill>
                  <a:srgbClr val="F273AF"/>
                </a:solidFill>
              </a:rPr>
              <a:t> </a:t>
            </a:r>
            <a:r>
              <a:rPr lang="en-GB" baseline="30000" dirty="0" smtClean="0">
                <a:solidFill>
                  <a:srgbClr val="F273AF"/>
                </a:solidFill>
              </a:rPr>
              <a:t>                                  </a:t>
            </a:r>
            <a:r>
              <a:rPr lang="en-GB" dirty="0" smtClean="0"/>
              <a:t>  COMET  (J-PARC)   6⋅10</a:t>
            </a:r>
            <a:r>
              <a:rPr lang="en-GB" baseline="30000" dirty="0" smtClean="0"/>
              <a:t>-17         </a:t>
            </a:r>
            <a:r>
              <a:rPr lang="en-GB" dirty="0" err="1">
                <a:solidFill>
                  <a:schemeClr val="tx2">
                    <a:lumMod val="90000"/>
                  </a:schemeClr>
                </a:solidFill>
              </a:rPr>
              <a:t>Kuno</a:t>
            </a:r>
            <a:r>
              <a:rPr lang="en-GB" dirty="0">
                <a:solidFill>
                  <a:schemeClr val="tx2">
                    <a:lumMod val="90000"/>
                  </a:schemeClr>
                </a:solidFill>
              </a:rPr>
              <a:t>-san </a:t>
            </a:r>
            <a:r>
              <a:rPr lang="en-GB" dirty="0" smtClean="0">
                <a:solidFill>
                  <a:schemeClr val="tx2">
                    <a:lumMod val="90000"/>
                  </a:schemeClr>
                </a:solidFill>
              </a:rPr>
              <a:t>Talk</a:t>
            </a:r>
            <a:endParaRPr lang="en-GB" baseline="30000" dirty="0" smtClean="0"/>
          </a:p>
          <a:p>
            <a:r>
              <a:rPr lang="en-GB" baseline="30000" dirty="0"/>
              <a:t> </a:t>
            </a:r>
            <a:r>
              <a:rPr lang="en-GB" dirty="0" smtClean="0"/>
              <a:t>                        PRIME/PRISM (J-PARC)    &lt; 10</a:t>
            </a:r>
            <a:r>
              <a:rPr lang="en-GB" baseline="30000" dirty="0" smtClean="0"/>
              <a:t>-18</a:t>
            </a:r>
          </a:p>
          <a:p>
            <a:r>
              <a:rPr lang="en-GB" baseline="30000" dirty="0"/>
              <a:t> </a:t>
            </a:r>
            <a:r>
              <a:rPr lang="en-GB" dirty="0" smtClean="0"/>
              <a:t>       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         Mu2e (</a:t>
            </a:r>
            <a:r>
              <a:rPr lang="en-GB" dirty="0" err="1" smtClean="0"/>
              <a:t>Fermilab</a:t>
            </a:r>
            <a:r>
              <a:rPr lang="en-GB" dirty="0" smtClean="0"/>
              <a:t>)   6⋅10</a:t>
            </a:r>
            <a:r>
              <a:rPr lang="en-GB" baseline="30000" dirty="0" smtClean="0"/>
              <a:t>-17         </a:t>
            </a:r>
            <a:r>
              <a:rPr lang="en-GB" dirty="0" smtClean="0">
                <a:solidFill>
                  <a:schemeClr val="tx2">
                    <a:lumMod val="90000"/>
                  </a:schemeClr>
                </a:solidFill>
              </a:rPr>
              <a:t>James Miller Talk</a:t>
            </a:r>
          </a:p>
          <a:p>
            <a:r>
              <a:rPr lang="en-GB" baseline="30000" dirty="0"/>
              <a:t> </a:t>
            </a:r>
            <a:r>
              <a:rPr lang="en-GB" baseline="30000" dirty="0" smtClean="0"/>
              <a:t>                                    </a:t>
            </a:r>
            <a:r>
              <a:rPr lang="en-GB" dirty="0" smtClean="0"/>
              <a:t> </a:t>
            </a:r>
            <a:r>
              <a:rPr lang="en-GB" dirty="0" err="1" smtClean="0"/>
              <a:t>ProjectX</a:t>
            </a:r>
            <a:r>
              <a:rPr lang="en-GB" dirty="0" smtClean="0"/>
              <a:t> Mu2e      &lt; 10</a:t>
            </a:r>
            <a:r>
              <a:rPr lang="en-GB" baseline="30000" dirty="0" smtClean="0"/>
              <a:t>-18</a:t>
            </a:r>
            <a:endParaRPr lang="en-GB" dirty="0"/>
          </a:p>
          <a:p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8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354182">
            <a:off x="97047" y="360934"/>
            <a:ext cx="7607777" cy="2959740"/>
          </a:xfrm>
        </p:spPr>
        <p:txBody>
          <a:bodyPr vert="horz" anchor="t">
            <a:noAutofit/>
          </a:bodyPr>
          <a:lstStyle/>
          <a:p>
            <a:pPr algn="ctr"/>
            <a:r>
              <a:rPr lang="el-GR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μ</a:t>
            </a:r>
            <a:r>
              <a:rPr lang="de-CH" sz="5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→</a:t>
            </a: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</a:t>
            </a:r>
            <a:r>
              <a:rPr lang="de-CH" sz="5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𝛄  </a:t>
            </a: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b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de-CH" sz="54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The </a:t>
            </a:r>
            <a:r>
              <a:rPr lang="de-CH" sz="54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MEG Experiment</a:t>
            </a:r>
            <a:endParaRPr lang="en-GB" sz="54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6</a:t>
            </a:fld>
            <a:endParaRPr lang="en-GB"/>
          </a:p>
        </p:txBody>
      </p:sp>
      <p:sp>
        <p:nvSpPr>
          <p:cNvPr id="43" name="Rectangle 1045"/>
          <p:cNvSpPr>
            <a:spLocks noChangeArrowheads="1"/>
          </p:cNvSpPr>
          <p:nvPr/>
        </p:nvSpPr>
        <p:spPr bwMode="auto">
          <a:xfrm>
            <a:off x="4513263" y="13296900"/>
            <a:ext cx="30162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" name="Rectangle 1046"/>
          <p:cNvSpPr>
            <a:spLocks noChangeArrowheads="1"/>
          </p:cNvSpPr>
          <p:nvPr/>
        </p:nvSpPr>
        <p:spPr bwMode="auto">
          <a:xfrm>
            <a:off x="4718050" y="13296900"/>
            <a:ext cx="61912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Rectangle 1047"/>
          <p:cNvSpPr>
            <a:spLocks noChangeArrowheads="1"/>
          </p:cNvSpPr>
          <p:nvPr/>
        </p:nvSpPr>
        <p:spPr bwMode="auto">
          <a:xfrm>
            <a:off x="4945063" y="13296900"/>
            <a:ext cx="60325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Rectangle 1048"/>
          <p:cNvSpPr>
            <a:spLocks noChangeArrowheads="1"/>
          </p:cNvSpPr>
          <p:nvPr/>
        </p:nvSpPr>
        <p:spPr bwMode="auto">
          <a:xfrm>
            <a:off x="5170488" y="13296900"/>
            <a:ext cx="50800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Rectangle 1049"/>
          <p:cNvSpPr>
            <a:spLocks noChangeArrowheads="1"/>
          </p:cNvSpPr>
          <p:nvPr/>
        </p:nvSpPr>
        <p:spPr bwMode="auto">
          <a:xfrm>
            <a:off x="5386388" y="13296900"/>
            <a:ext cx="61912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Rectangle 1050"/>
          <p:cNvSpPr>
            <a:spLocks noChangeArrowheads="1"/>
          </p:cNvSpPr>
          <p:nvPr/>
        </p:nvSpPr>
        <p:spPr bwMode="auto">
          <a:xfrm>
            <a:off x="5632450" y="13296900"/>
            <a:ext cx="31750" cy="9525"/>
          </a:xfrm>
          <a:prstGeom prst="rect">
            <a:avLst/>
          </a:prstGeom>
          <a:solidFill>
            <a:srgbClr val="00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" name="Picture 19" descr="BeamM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7703" y="3942414"/>
            <a:ext cx="6410201" cy="2427814"/>
          </a:xfrm>
          <a:prstGeom prst="rect">
            <a:avLst/>
          </a:prstGeom>
          <a:noFill/>
          <a:ln/>
          <a:effectLst>
            <a:outerShdw dist="71842" dir="27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6507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3888146" y="6386523"/>
            <a:ext cx="1383942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SSP 2012 Groningen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3625" y="6381328"/>
            <a:ext cx="1386136" cy="365125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Peter-Raymond Kettle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5583" y="6413508"/>
            <a:ext cx="457200" cy="365125"/>
          </a:xfrm>
        </p:spPr>
        <p:txBody>
          <a:bodyPr/>
          <a:lstStyle/>
          <a:p>
            <a:fld id="{96E34390-1F1E-4EAE-A35D-AC352763F52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95288" y="44450"/>
            <a:ext cx="2697162" cy="666750"/>
          </a:xfrm>
          <a:prstGeom prst="rect">
            <a:avLst/>
          </a:prstGeom>
          <a:effectLst>
            <a:outerShdw dist="35921" dir="2700000" algn="ctr" rotWithShape="0">
              <a:srgbClr val="000000"/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 Home</a:t>
            </a:r>
          </a:p>
        </p:txBody>
      </p:sp>
      <p:pic>
        <p:nvPicPr>
          <p:cNvPr id="10" name="Picture 3" descr="qshom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32138" y="44450"/>
            <a:ext cx="5940425" cy="1350963"/>
          </a:xfrm>
          <a:prstGeom prst="rect">
            <a:avLst/>
          </a:prstGeom>
          <a:noFill/>
          <a:ln/>
          <a:effectLst>
            <a:outerShdw dist="71842" dir="2700000" algn="ctr" rotWithShape="0">
              <a:schemeClr val="bg1"/>
            </a:outerShdw>
          </a:effec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243888" y="44450"/>
            <a:ext cx="723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GB"/>
              <a:t>PSI   </a:t>
            </a:r>
          </a:p>
        </p:txBody>
      </p:sp>
      <p:pic>
        <p:nvPicPr>
          <p:cNvPr id="12" name="Picture 11" descr="j"/>
          <p:cNvPicPr preferRelativeResize="0"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2195" y="4914478"/>
            <a:ext cx="1674606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</p:pic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838200" y="2963863"/>
            <a:ext cx="1430338" cy="1112837"/>
            <a:chOff x="299" y="1235"/>
            <a:chExt cx="901" cy="701"/>
          </a:xfrm>
        </p:grpSpPr>
        <p:pic>
          <p:nvPicPr>
            <p:cNvPr id="14" name="Picture 8" descr="swiss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9" y="1235"/>
              <a:ext cx="901" cy="701"/>
            </a:xfrm>
            <a:prstGeom prst="rect">
              <a:avLst/>
            </a:prstGeom>
            <a:noFill/>
            <a:effectLst>
              <a:outerShdw dist="71842" dir="2700000" algn="ctr" rotWithShape="0">
                <a:srgbClr val="000000"/>
              </a:outerShdw>
            </a:effectLst>
          </p:spPr>
        </p:pic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82" y="1328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878667" y="5637953"/>
            <a:ext cx="190066" cy="158012"/>
            <a:chOff x="7878667" y="5637953"/>
            <a:chExt cx="190066" cy="158012"/>
          </a:xfrm>
        </p:grpSpPr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7878667" y="5704031"/>
              <a:ext cx="124776" cy="9193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7943957" y="5637953"/>
              <a:ext cx="124776" cy="9193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7878667" y="5637953"/>
              <a:ext cx="124776" cy="9193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9" name="Group 35"/>
          <p:cNvGrpSpPr>
            <a:grpSpLocks/>
          </p:cNvGrpSpPr>
          <p:nvPr/>
        </p:nvGrpSpPr>
        <p:grpSpPr bwMode="auto">
          <a:xfrm>
            <a:off x="6831013" y="2299758"/>
            <a:ext cx="2111375" cy="1290638"/>
            <a:chOff x="4286" y="1249"/>
            <a:chExt cx="1330" cy="813"/>
          </a:xfrm>
        </p:grpSpPr>
        <p:pic>
          <p:nvPicPr>
            <p:cNvPr id="20" name="Picture 9" descr="rrrr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6" y="1249"/>
              <a:ext cx="1330" cy="813"/>
            </a:xfrm>
            <a:prstGeom prst="rect">
              <a:avLst/>
            </a:prstGeom>
            <a:noFill/>
            <a:effectLst>
              <a:outerShdw dist="71842" dir="2700000" algn="ctr" rotWithShape="0">
                <a:srgbClr val="000000"/>
              </a:outerShdw>
            </a:effectLst>
          </p:spPr>
        </p:pic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4790" y="1829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342" y="1597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" name="Group 33"/>
          <p:cNvGrpSpPr>
            <a:grpSpLocks/>
          </p:cNvGrpSpPr>
          <p:nvPr/>
        </p:nvGrpSpPr>
        <p:grpSpPr bwMode="auto">
          <a:xfrm>
            <a:off x="1582738" y="4462462"/>
            <a:ext cx="1144588" cy="1430338"/>
            <a:chOff x="518" y="3028"/>
            <a:chExt cx="721" cy="901"/>
          </a:xfrm>
        </p:grpSpPr>
        <p:pic>
          <p:nvPicPr>
            <p:cNvPr id="24" name="Picture 10" descr="italy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8" y="3028"/>
              <a:ext cx="721" cy="901"/>
            </a:xfrm>
            <a:prstGeom prst="rect">
              <a:avLst/>
            </a:prstGeom>
            <a:noFill/>
            <a:effectLst>
              <a:outerShdw dist="71842" dir="2700000" algn="ctr" rotWithShape="0">
                <a:srgbClr val="000000"/>
              </a:outerShdw>
            </a:effectLst>
          </p:spPr>
        </p:pic>
        <p:sp>
          <p:nvSpPr>
            <p:cNvPr id="25" name="Oval 16"/>
            <p:cNvSpPr>
              <a:spLocks noChangeArrowheads="1"/>
            </p:cNvSpPr>
            <p:nvPr/>
          </p:nvSpPr>
          <p:spPr bwMode="auto">
            <a:xfrm>
              <a:off x="667" y="3099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667" y="3190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1121" y="3462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531" y="3145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2"/>
            <p:cNvSpPr>
              <a:spLocks noChangeArrowheads="1"/>
            </p:cNvSpPr>
            <p:nvPr/>
          </p:nvSpPr>
          <p:spPr bwMode="auto">
            <a:xfrm>
              <a:off x="758" y="3371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4876006" y="4646612"/>
            <a:ext cx="1122363" cy="1519238"/>
            <a:chOff x="3009" y="2954"/>
            <a:chExt cx="707" cy="957"/>
          </a:xfrm>
        </p:grpSpPr>
        <p:pic>
          <p:nvPicPr>
            <p:cNvPr id="31" name="Picture 23" descr="Sand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09" y="2954"/>
              <a:ext cx="707" cy="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</p:pic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3344" y="3417"/>
              <a:ext cx="86" cy="6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107950" y="2295525"/>
            <a:ext cx="2133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kumimoji="1" lang="en-US" altLang="ja-JP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Switzerland</a:t>
            </a:r>
            <a:endParaRPr kumimoji="1" lang="en-US" altLang="ja-JP" sz="2400" b="1" dirty="0">
              <a:solidFill>
                <a:srgbClr val="FF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ansSerif" pitchFamily="2" charset="2"/>
              <a:ea typeface="ＭＳ Ｐゴシック" pitchFamily="34" charset="-128"/>
            </a:endParaRPr>
          </a:p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PSI, ETH-Z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6759575" y="3702050"/>
            <a:ext cx="2133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kumimoji="1" lang="en-US" altLang="ja-JP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Japan</a:t>
            </a:r>
            <a:endParaRPr kumimoji="1" lang="en-US" altLang="ja-JP" sz="1400" b="1" dirty="0">
              <a:solidFill>
                <a:srgbClr val="FF6699"/>
              </a:solidFill>
              <a:latin typeface="Batang" pitchFamily="18" charset="-127"/>
              <a:ea typeface="ＭＳ Ｐゴシック" pitchFamily="34" charset="-128"/>
            </a:endParaRPr>
          </a:p>
          <a:p>
            <a:r>
              <a:rPr kumimoji="1" lang="en-US" altLang="ja-JP" sz="1600" b="1" dirty="0" err="1">
                <a:latin typeface="Helvetica" pitchFamily="34" charset="0"/>
                <a:ea typeface="ＭＳ Ｐゴシック" pitchFamily="34" charset="-128"/>
              </a:rPr>
              <a:t>Univ.Tokyo</a:t>
            </a:r>
            <a:r>
              <a:rPr kumimoji="1" lang="en-US" altLang="ja-JP" sz="1600" b="1" dirty="0" smtClean="0">
                <a:latin typeface="Helvetica" pitchFamily="34" charset="0"/>
                <a:ea typeface="ＭＳ Ｐゴシック" pitchFamily="34" charset="-128"/>
              </a:rPr>
              <a:t>, KEK</a:t>
            </a:r>
            <a:endParaRPr kumimoji="1" lang="en-US" altLang="ja-JP" sz="1600" b="1" dirty="0">
              <a:latin typeface="Helvetica" pitchFamily="34" charset="0"/>
              <a:ea typeface="ＭＳ Ｐゴシック" pitchFamily="34" charset="-128"/>
            </a:endParaRPr>
          </a:p>
          <a:p>
            <a:r>
              <a:rPr kumimoji="1" lang="en-US" altLang="ja-JP" sz="1600" b="1" dirty="0" err="1">
                <a:latin typeface="Helvetica" pitchFamily="34" charset="0"/>
                <a:ea typeface="ＭＳ Ｐゴシック" pitchFamily="34" charset="-128"/>
              </a:rPr>
              <a:t>Waseda</a:t>
            </a:r>
            <a:r>
              <a:rPr kumimoji="1" lang="en-US" altLang="ja-JP" sz="1600" b="1" dirty="0">
                <a:latin typeface="Helvetica" pitchFamily="34" charset="0"/>
                <a:ea typeface="ＭＳ Ｐゴシック" pitchFamily="34" charset="-128"/>
              </a:rPr>
              <a:t> Univ</a:t>
            </a:r>
            <a:r>
              <a:rPr kumimoji="1" lang="en-US" altLang="ja-JP" sz="1600" b="1" dirty="0" smtClean="0">
                <a:latin typeface="Helvetica" pitchFamily="34" charset="0"/>
                <a:ea typeface="ＭＳ Ｐゴシック" pitchFamily="34" charset="-128"/>
              </a:rPr>
              <a:t>., Kyushu Univ.</a:t>
            </a:r>
            <a:endParaRPr kumimoji="1" lang="en-US" altLang="ja-JP" sz="1600" b="1" dirty="0">
              <a:latin typeface="Helvetica" pitchFamily="34" charset="0"/>
              <a:ea typeface="ＭＳ Ｐゴシック" pitchFamily="34" charset="-128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019925" y="1412875"/>
            <a:ext cx="19446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kumimoji="1" lang="en-US" altLang="ja-JP" sz="2400" b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Russia</a:t>
            </a:r>
          </a:p>
          <a:p>
            <a:r>
              <a:rPr kumimoji="1" lang="en-US" altLang="ja-JP" sz="16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BINP Novosibirsk,</a:t>
            </a:r>
          </a:p>
          <a:p>
            <a:r>
              <a:rPr kumimoji="1" lang="en-US" altLang="ja-JP" sz="1600" b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Dubna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3132138" y="4930775"/>
            <a:ext cx="18002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kumimoji="1" lang="en-US" altLang="ja-JP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USA</a:t>
            </a:r>
          </a:p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University of California Irvine </a:t>
            </a:r>
          </a:p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UCI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2987675" y="3403600"/>
            <a:ext cx="29887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 Collaboration</a:t>
            </a:r>
          </a:p>
          <a:p>
            <a:r>
              <a:rPr lang="en-GB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some 65 Physicists</a:t>
            </a:r>
          </a:p>
          <a:p>
            <a:r>
              <a:rPr lang="en-GB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5 Countries, </a:t>
            </a:r>
            <a:r>
              <a:rPr lang="en-GB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 </a:t>
            </a:r>
            <a:r>
              <a:rPr lang="en-GB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Institutes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879475" y="10001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0" name="Group 5"/>
          <p:cNvGrpSpPr>
            <a:grpSpLocks/>
          </p:cNvGrpSpPr>
          <p:nvPr/>
        </p:nvGrpSpPr>
        <p:grpSpPr bwMode="auto">
          <a:xfrm>
            <a:off x="2771775" y="1700213"/>
            <a:ext cx="3744913" cy="1662112"/>
            <a:chOff x="1565" y="3076"/>
            <a:chExt cx="2359" cy="1047"/>
          </a:xfrm>
        </p:grpSpPr>
        <p:pic>
          <p:nvPicPr>
            <p:cNvPr id="41" name="Picture 6" descr="MEGCollab-persons cop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65" y="3076"/>
              <a:ext cx="2359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7" descr="ITAL00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19" y="3929"/>
              <a:ext cx="3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8" descr="JAPA00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54" y="3929"/>
              <a:ext cx="3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9" descr="RUSS00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837" y="3929"/>
              <a:ext cx="31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0" descr="SWIT00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36" y="3929"/>
              <a:ext cx="2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1" descr="USFla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98" y="3929"/>
              <a:ext cx="36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5795963" y="4445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dist" eaLnBrk="0" hangingPunct="0"/>
            <a:r>
              <a:rPr lang="en-US" i="1">
                <a:latin typeface="Arial" charset="0"/>
              </a:rPr>
              <a:t>Paul Scherrer Institute</a:t>
            </a:r>
            <a:endParaRPr lang="en-GB" i="1">
              <a:latin typeface="Arial" charset="0"/>
            </a:endParaRP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34925" y="4076700"/>
            <a:ext cx="25923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kumimoji="1" lang="en-US" altLang="ja-JP" sz="2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Italy</a:t>
            </a:r>
            <a:endParaRPr kumimoji="1" lang="en-US" altLang="ja-JP" sz="1400" b="1" dirty="0">
              <a:solidFill>
                <a:srgbClr val="FF6699"/>
              </a:solidFill>
              <a:latin typeface="SansSerif" pitchFamily="2" charset="2"/>
              <a:ea typeface="ＭＳ Ｐゴシック" pitchFamily="34" charset="-128"/>
            </a:endParaRPr>
          </a:p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INFN + Univ.</a:t>
            </a:r>
            <a:r>
              <a:rPr kumimoji="1" lang="en-US" altLang="ja-JP" sz="1600" b="1" dirty="0">
                <a:latin typeface="Helvetica" pitchFamily="34" charset="0"/>
                <a:ea typeface="ＭＳ Ｐゴシック" pitchFamily="34" charset="-128"/>
              </a:rPr>
              <a:t> :</a:t>
            </a:r>
          </a:p>
          <a:p>
            <a:r>
              <a:rPr kumimoji="1"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Pisa, </a:t>
            </a:r>
            <a:r>
              <a:rPr kumimoji="1" lang="en-US" altLang="ja-JP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Genova</a:t>
            </a:r>
            <a:r>
              <a:rPr kumimoji="1"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, </a:t>
            </a:r>
            <a:endParaRPr kumimoji="1" lang="en-US" altLang="ja-JP" sz="1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  <a:ea typeface="ＭＳ Ｐゴシック" pitchFamily="34" charset="-128"/>
            </a:endParaRPr>
          </a:p>
          <a:p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Pavia</a:t>
            </a:r>
            <a:r>
              <a:rPr kumimoji="1"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, Roma </a:t>
            </a:r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I</a:t>
            </a:r>
          </a:p>
          <a:p>
            <a:r>
              <a:rPr kumimoji="1"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ea typeface="ＭＳ Ｐゴシック" pitchFamily="34" charset="-128"/>
              </a:rPr>
              <a:t>&amp; Lecce</a:t>
            </a:r>
            <a:endParaRPr kumimoji="1" lang="en-US" altLang="ja-JP" sz="1600" b="1" dirty="0"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  <a:ea typeface="ＭＳ Ｐゴシック" pitchFamily="34" charset="-128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704517"/>
            <a:ext cx="2140532" cy="16053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1" name="Oval 14"/>
          <p:cNvSpPr>
            <a:spLocks noChangeArrowheads="1"/>
          </p:cNvSpPr>
          <p:nvPr/>
        </p:nvSpPr>
        <p:spPr bwMode="auto">
          <a:xfrm>
            <a:off x="7327544" y="5949280"/>
            <a:ext cx="124776" cy="91934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11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20362F4B-7BA2-4978-AA42-736A1C4F181D}" type="slidenum">
              <a:rPr lang="en-GB"/>
              <a:pPr/>
              <a:t>8</a:t>
            </a:fld>
            <a:endParaRPr lang="en-GB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44624"/>
            <a:ext cx="8532812" cy="576808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Experimental Signature &amp; Backgrounds</a:t>
            </a:r>
          </a:p>
        </p:txBody>
      </p:sp>
      <p:grpSp>
        <p:nvGrpSpPr>
          <p:cNvPr id="50190" name="Group 14"/>
          <p:cNvGrpSpPr>
            <a:grpSpLocks/>
          </p:cNvGrpSpPr>
          <p:nvPr/>
        </p:nvGrpSpPr>
        <p:grpSpPr bwMode="auto">
          <a:xfrm>
            <a:off x="431800" y="764704"/>
            <a:ext cx="4464050" cy="1871662"/>
            <a:chOff x="431" y="527"/>
            <a:chExt cx="2812" cy="1179"/>
          </a:xfrm>
          <a:solidFill>
            <a:schemeClr val="bg1">
              <a:lumMod val="85000"/>
              <a:lumOff val="15000"/>
            </a:schemeClr>
          </a:solidFill>
        </p:grpSpPr>
        <p:sp>
          <p:nvSpPr>
            <p:cNvPr id="36875" name="Text Box 11"/>
            <p:cNvSpPr txBox="1">
              <a:spLocks noChangeArrowheads="1"/>
            </p:cNvSpPr>
            <p:nvPr/>
          </p:nvSpPr>
          <p:spPr bwMode="auto">
            <a:xfrm>
              <a:off x="431" y="527"/>
              <a:ext cx="2812" cy="11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201F00"/>
              </a:outerShdw>
            </a:effectLst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>
                <a:defRPr/>
              </a:pPr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  </a:t>
              </a:r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Signal &amp; Background</a:t>
              </a:r>
            </a:p>
            <a:p>
              <a:pPr>
                <a:defRPr/>
              </a:pP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  <a:p>
              <a:pPr>
                <a:defRPr/>
              </a:pPr>
              <a:r>
                <a:rPr lang="de-CH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                   </a:t>
              </a: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Wingdings 3" pitchFamily="18" charset="2"/>
              </a:endParaRPr>
            </a:p>
          </p:txBody>
        </p:sp>
        <p:graphicFrame>
          <p:nvGraphicFramePr>
            <p:cNvPr id="5018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4195673"/>
                </p:ext>
              </p:extLst>
            </p:nvPr>
          </p:nvGraphicFramePr>
          <p:xfrm>
            <a:off x="522" y="788"/>
            <a:ext cx="1088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39" name="Equation" r:id="rId3" imgW="787320" imgH="253800" progId="Equation.3">
                    <p:embed/>
                  </p:oleObj>
                </mc:Choice>
                <mc:Fallback>
                  <p:oleObj name="Equation" r:id="rId3" imgW="78732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" y="788"/>
                          <a:ext cx="1088" cy="303"/>
                        </a:xfrm>
                        <a:prstGeom prst="rect">
                          <a:avLst/>
                        </a:prstGeom>
                        <a:solidFill>
                          <a:srgbClr val="F2F2F2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18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953279"/>
                </p:ext>
              </p:extLst>
            </p:nvPr>
          </p:nvGraphicFramePr>
          <p:xfrm>
            <a:off x="522" y="1094"/>
            <a:ext cx="1082" cy="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0" name="Equation" r:id="rId5" imgW="875920" imgH="253890" progId="Equation.3">
                    <p:embed/>
                  </p:oleObj>
                </mc:Choice>
                <mc:Fallback>
                  <p:oleObj name="Equation" r:id="rId5" imgW="875920" imgH="25389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" y="1094"/>
                          <a:ext cx="1082" cy="303"/>
                        </a:xfrm>
                        <a:prstGeom prst="rect">
                          <a:avLst/>
                        </a:prstGeom>
                        <a:solidFill>
                          <a:srgbClr val="F2F2F2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18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1545911"/>
                </p:ext>
              </p:extLst>
            </p:nvPr>
          </p:nvGraphicFramePr>
          <p:xfrm>
            <a:off x="522" y="1356"/>
            <a:ext cx="1088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1" name="Equation" r:id="rId7" imgW="647640" imgH="228600" progId="Equation.3">
                    <p:embed/>
                  </p:oleObj>
                </mc:Choice>
                <mc:Fallback>
                  <p:oleObj name="Equation" r:id="rId7" imgW="6476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" y="1356"/>
                          <a:ext cx="1088" cy="273"/>
                        </a:xfrm>
                        <a:prstGeom prst="rect">
                          <a:avLst/>
                        </a:prstGeom>
                        <a:solidFill>
                          <a:srgbClr val="F2F2F2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900" name="Text Box 36"/>
            <p:cNvSpPr txBox="1">
              <a:spLocks noChangeArrowheads="1"/>
            </p:cNvSpPr>
            <p:nvPr/>
          </p:nvSpPr>
          <p:spPr bwMode="auto">
            <a:xfrm>
              <a:off x="1795" y="802"/>
              <a:ext cx="1448" cy="2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98.6%  “Michel decay”</a:t>
              </a:r>
            </a:p>
          </p:txBody>
        </p:sp>
        <p:sp>
          <p:nvSpPr>
            <p:cNvPr id="36901" name="Text Box 37"/>
            <p:cNvSpPr txBox="1">
              <a:spLocks noChangeArrowheads="1"/>
            </p:cNvSpPr>
            <p:nvPr/>
          </p:nvSpPr>
          <p:spPr bwMode="auto">
            <a:xfrm>
              <a:off x="1792" y="1138"/>
              <a:ext cx="967" cy="2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</a:t>
              </a:r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1.4% “RMD” </a:t>
              </a:r>
            </a:p>
          </p:txBody>
        </p:sp>
        <p:sp>
          <p:nvSpPr>
            <p:cNvPr id="36902" name="Text Box 38"/>
            <p:cNvSpPr txBox="1">
              <a:spLocks noChangeArrowheads="1"/>
            </p:cNvSpPr>
            <p:nvPr/>
          </p:nvSpPr>
          <p:spPr bwMode="auto">
            <a:xfrm>
              <a:off x="1565" y="1401"/>
              <a:ext cx="819" cy="23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</a:t>
              </a:r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</a:t>
              </a:r>
              <a:r>
                <a:rPr lang="en-GB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-9</a:t>
              </a:r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%</a:t>
              </a:r>
            </a:p>
          </p:txBody>
        </p:sp>
      </p:grpSp>
      <p:grpSp>
        <p:nvGrpSpPr>
          <p:cNvPr id="50193" name="Group 89"/>
          <p:cNvGrpSpPr>
            <a:grpSpLocks/>
          </p:cNvGrpSpPr>
          <p:nvPr/>
        </p:nvGrpSpPr>
        <p:grpSpPr bwMode="auto">
          <a:xfrm>
            <a:off x="5364162" y="620688"/>
            <a:ext cx="3600450" cy="2087563"/>
            <a:chOff x="1610" y="1389"/>
            <a:chExt cx="2268" cy="1315"/>
          </a:xfrm>
        </p:grpSpPr>
        <p:sp>
          <p:nvSpPr>
            <p:cNvPr id="36904" name="Text Box 40"/>
            <p:cNvSpPr txBox="1">
              <a:spLocks noChangeArrowheads="1"/>
            </p:cNvSpPr>
            <p:nvPr/>
          </p:nvSpPr>
          <p:spPr bwMode="auto">
            <a:xfrm>
              <a:off x="1610" y="1389"/>
              <a:ext cx="2268" cy="131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pPr>
                <a:defRPr/>
              </a:pPr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Wingdings 3" pitchFamily="18" charset="2"/>
              </a:endParaRPr>
            </a:p>
          </p:txBody>
        </p:sp>
        <p:sp>
          <p:nvSpPr>
            <p:cNvPr id="36903" name="Text Box 39"/>
            <p:cNvSpPr txBox="1">
              <a:spLocks noChangeArrowheads="1"/>
            </p:cNvSpPr>
            <p:nvPr/>
          </p:nvSpPr>
          <p:spPr bwMode="auto">
            <a:xfrm>
              <a:off x="1655" y="2069"/>
              <a:ext cx="2202" cy="543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(i) back-to-back</a:t>
              </a:r>
              <a:r>
                <a: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(measure angle </a:t>
              </a:r>
              <a:r>
                <a:rPr lang="el-GR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θ</a:t>
              </a:r>
              <a:r>
                <a:rPr lang="de-CH" sz="1400" i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</a:t>
              </a:r>
              <a:r>
                <a:rPr lang="de-CH" sz="1400" i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 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)</a:t>
              </a:r>
            </a:p>
            <a:p>
              <a:pPr>
                <a:defRPr/>
              </a:pPr>
              <a:r>
                <a:rPr lang="en-GB" sz="16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GB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(ii)</a:t>
              </a:r>
              <a:r>
                <a:rPr lang="en-GB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coincident in time</a:t>
              </a:r>
              <a:r>
                <a:rPr lang="en-GB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(measure</a:t>
              </a:r>
              <a:r>
                <a:rPr lang="en-GB" sz="16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time </a:t>
              </a:r>
              <a:r>
                <a:rPr lang="en-GB" sz="14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</a:t>
              </a:r>
              <a:r>
                <a:rPr lang="en-GB" sz="1400" i="1" baseline="-25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</a:t>
              </a:r>
              <a:r>
                <a:rPr lang="en-GB" sz="1400" i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 </a:t>
              </a:r>
              <a:r>
                <a:rPr lang="en-GB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)</a:t>
              </a:r>
              <a:endParaRPr lang="en-GB" sz="1400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endParaRPr>
            </a:p>
            <a:p>
              <a:pPr>
                <a:defRPr/>
              </a:pPr>
              <a:r>
                <a:rPr lang="en-GB" sz="16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(iii) Energy = </a:t>
              </a:r>
              <a:r>
                <a:rPr lang="en-US" sz="16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½(M</a:t>
              </a:r>
              <a:r>
                <a:rPr lang="en-US" sz="1600" baseline="-250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</a:t>
              </a:r>
              <a:r>
                <a:rPr lang="en-US" sz="1600" dirty="0"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sym typeface="Symbol" pitchFamily="18" charset="2"/>
                </a:rPr>
                <a:t>) </a:t>
              </a:r>
              <a:r>
                <a:rPr lang="en-US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(measure </a:t>
              </a:r>
              <a:r>
                <a:rPr lang="en-US" sz="14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P</a:t>
              </a:r>
              <a:r>
                <a:rPr lang="en-US" sz="1400" i="1" baseline="-25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e</a:t>
              </a:r>
              <a:r>
                <a:rPr lang="en-US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 &amp; E</a:t>
              </a:r>
              <a:r>
                <a:rPr lang="en-US" sz="1400" i="1" baseline="-25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 </a:t>
              </a:r>
              <a:r>
                <a:rPr lang="en-US" sz="1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itchFamily="18" charset="2"/>
                </a:rPr>
                <a:t>)</a:t>
              </a:r>
              <a:endParaRPr 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endParaRPr>
            </a:p>
          </p:txBody>
        </p:sp>
        <p:graphicFrame>
          <p:nvGraphicFramePr>
            <p:cNvPr id="50196" name="Object 31"/>
            <p:cNvGraphicFramePr>
              <a:graphicFrameLocks noChangeAspect="1"/>
            </p:cNvGraphicFramePr>
            <p:nvPr/>
          </p:nvGraphicFramePr>
          <p:xfrm>
            <a:off x="2699" y="1389"/>
            <a:ext cx="947" cy="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2" name="Equation" r:id="rId9" imgW="520248" imgH="177646" progId="Equation.3">
                    <p:embed/>
                  </p:oleObj>
                </mc:Choice>
                <mc:Fallback>
                  <p:oleObj name="Equation" r:id="rId9" imgW="520248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1389"/>
                          <a:ext cx="947" cy="317"/>
                        </a:xfrm>
                        <a:prstGeom prst="rect">
                          <a:avLst/>
                        </a:prstGeom>
                        <a:noFill/>
                        <a:effectLst>
                          <a:outerShdw dist="17961" dir="2700000" algn="ctr" rotWithShape="0">
                            <a:srgbClr val="00000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197" name="Group 51"/>
            <p:cNvGrpSpPr>
              <a:grpSpLocks/>
            </p:cNvGrpSpPr>
            <p:nvPr/>
          </p:nvGrpSpPr>
          <p:grpSpPr bwMode="auto">
            <a:xfrm>
              <a:off x="2925" y="1661"/>
              <a:ext cx="902" cy="485"/>
              <a:chOff x="4468" y="1525"/>
              <a:chExt cx="952" cy="522"/>
            </a:xfrm>
          </p:grpSpPr>
          <p:sp>
            <p:nvSpPr>
              <p:cNvPr id="36914" name="Rectangle 50"/>
              <p:cNvSpPr>
                <a:spLocks noChangeArrowheads="1"/>
              </p:cNvSpPr>
              <p:nvPr/>
            </p:nvSpPr>
            <p:spPr bwMode="auto">
              <a:xfrm>
                <a:off x="4468" y="1570"/>
                <a:ext cx="952" cy="45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50199" name="Group 49"/>
              <p:cNvGrpSpPr>
                <a:grpSpLocks/>
              </p:cNvGrpSpPr>
              <p:nvPr/>
            </p:nvGrpSpPr>
            <p:grpSpPr bwMode="auto">
              <a:xfrm>
                <a:off x="4513" y="1525"/>
                <a:ext cx="862" cy="522"/>
                <a:chOff x="4422" y="1661"/>
                <a:chExt cx="862" cy="522"/>
              </a:xfrm>
            </p:grpSpPr>
            <p:sp>
              <p:nvSpPr>
                <p:cNvPr id="36906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740" y="1797"/>
                  <a:ext cx="317" cy="3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buFontTx/>
                    <a:buBlip>
                      <a:blip r:embed="rId11"/>
                    </a:buBlip>
                    <a:defRPr/>
                  </a:pPr>
                  <a:r>
                    <a:rPr lang="en-GB" sz="240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 </a:t>
                  </a:r>
                </a:p>
              </p:txBody>
            </p:sp>
            <p:sp>
              <p:nvSpPr>
                <p:cNvPr id="3690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4422" y="1933"/>
                  <a:ext cx="317" cy="0"/>
                </a:xfrm>
                <a:prstGeom prst="line">
                  <a:avLst/>
                </a:prstGeom>
                <a:noFill/>
                <a:ln w="38100">
                  <a:solidFill>
                    <a:srgbClr val="FF9900"/>
                  </a:solidFill>
                  <a:round/>
                  <a:headEnd/>
                  <a:tailEnd type="triangle" w="med" len="med"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09" name="Line 45"/>
                <p:cNvSpPr>
                  <a:spLocks noChangeShapeType="1"/>
                </p:cNvSpPr>
                <p:nvPr/>
              </p:nvSpPr>
              <p:spPr bwMode="auto">
                <a:xfrm>
                  <a:off x="4966" y="1933"/>
                  <a:ext cx="318" cy="0"/>
                </a:xfrm>
                <a:prstGeom prst="line">
                  <a:avLst/>
                </a:prstGeom>
                <a:noFill/>
                <a:ln w="38100">
                  <a:solidFill>
                    <a:srgbClr val="63CB97"/>
                  </a:solidFill>
                  <a:prstDash val="sysDot"/>
                  <a:round/>
                  <a:headEnd/>
                  <a:tailEnd type="triangle" w="med" len="med"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1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740" y="1661"/>
                  <a:ext cx="291" cy="2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25400" algn="ctr" rotWithShape="0">
                    <a:srgbClr val="000000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b="1">
                      <a:solidFill>
                        <a:srgbClr val="FF0066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sym typeface="Symbol" pitchFamily="18" charset="2"/>
                    </a:rPr>
                    <a:t></a:t>
                  </a:r>
                  <a:r>
                    <a:rPr lang="en-GB" b="1" baseline="30000">
                      <a:solidFill>
                        <a:srgbClr val="FF0066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sym typeface="Symbol" pitchFamily="18" charset="2"/>
                    </a:rPr>
                    <a:t> +</a:t>
                  </a:r>
                  <a:endParaRPr lang="en-GB" b="1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endParaRPr>
                </a:p>
              </p:txBody>
            </p:sp>
            <p:sp>
              <p:nvSpPr>
                <p:cNvPr id="36911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012" y="1929"/>
                  <a:ext cx="185" cy="2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25400" algn="ctr" rotWithShape="0">
                    <a:srgbClr val="000000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b="1">
                      <a:solidFill>
                        <a:srgbClr val="63CB97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sym typeface="Symbol" pitchFamily="18" charset="2"/>
                    </a:rPr>
                    <a:t></a:t>
                  </a:r>
                </a:p>
              </p:txBody>
            </p:sp>
            <p:sp>
              <p:nvSpPr>
                <p:cNvPr id="36912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468" y="1934"/>
                  <a:ext cx="278" cy="2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25400" algn="ctr" rotWithShape="0">
                    <a:srgbClr val="000000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b="1">
                      <a:solidFill>
                        <a:srgbClr val="FF99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sym typeface="Symbol" pitchFamily="18" charset="2"/>
                    </a:rPr>
                    <a:t>e</a:t>
                  </a:r>
                  <a:r>
                    <a:rPr lang="en-GB" b="1" baseline="30000">
                      <a:solidFill>
                        <a:srgbClr val="FF99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sym typeface="Symbol" pitchFamily="18" charset="2"/>
                    </a:rPr>
                    <a:t> +</a:t>
                  </a:r>
                  <a:endParaRPr lang="en-GB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endParaRPr>
                </a:p>
              </p:txBody>
            </p:sp>
          </p:grpSp>
        </p:grpSp>
        <p:sp>
          <p:nvSpPr>
            <p:cNvPr id="36952" name="Text Box 88"/>
            <p:cNvSpPr txBox="1">
              <a:spLocks noChangeArrowheads="1"/>
            </p:cNvSpPr>
            <p:nvPr/>
          </p:nvSpPr>
          <p:spPr bwMode="auto">
            <a:xfrm>
              <a:off x="1655" y="1389"/>
              <a:ext cx="109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Signal:</a:t>
              </a:r>
            </a:p>
            <a:p>
              <a:pPr>
                <a:defRPr/>
              </a:pPr>
              <a:r>
                <a:rPr lang="en-GB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mono-energetic</a:t>
              </a:r>
            </a:p>
            <a:p>
              <a:pPr>
                <a:defRPr/>
              </a:pPr>
              <a:r>
                <a:rPr lang="en-GB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</a:t>
              </a:r>
              <a:r>
                <a:rPr lang="en-US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+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&amp; 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</a:t>
              </a:r>
              <a:endParaRPr lang="en-GB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0247" name="Group 71"/>
          <p:cNvGrpSpPr>
            <a:grpSpLocks/>
          </p:cNvGrpSpPr>
          <p:nvPr/>
        </p:nvGrpSpPr>
        <p:grpSpPr bwMode="auto">
          <a:xfrm>
            <a:off x="6156325" y="3429000"/>
            <a:ext cx="2843213" cy="2881312"/>
            <a:chOff x="3878" y="2205"/>
            <a:chExt cx="1791" cy="1815"/>
          </a:xfrm>
        </p:grpSpPr>
        <p:sp>
          <p:nvSpPr>
            <p:cNvPr id="2114" name="Rectangle 66"/>
            <p:cNvSpPr>
              <a:spLocks noChangeArrowheads="1"/>
            </p:cNvSpPr>
            <p:nvPr/>
          </p:nvSpPr>
          <p:spPr bwMode="auto">
            <a:xfrm>
              <a:off x="3878" y="2205"/>
              <a:ext cx="1791" cy="181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936" name="Text Box 72"/>
            <p:cNvSpPr txBox="1">
              <a:spLocks noChangeArrowheads="1"/>
            </p:cNvSpPr>
            <p:nvPr/>
          </p:nvSpPr>
          <p:spPr bwMode="auto">
            <a:xfrm>
              <a:off x="3878" y="2205"/>
              <a:ext cx="1681" cy="1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u="sng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“Accidental” Background</a:t>
              </a:r>
            </a:p>
            <a:p>
              <a:pPr>
                <a:lnSpc>
                  <a:spcPct val="40000"/>
                </a:lnSpc>
              </a:pPr>
              <a:endParaRPr lang="en-GB" u="sng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r>
                <a:rPr lang="en-GB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</a:t>
              </a:r>
              <a:r>
                <a:rPr lang="en-GB" baseline="30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  <a:r>
                <a:rPr lang="en-GB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from</a:t>
              </a:r>
              <a:r>
                <a:rPr lang="en-GB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Normal Michel decay </a:t>
              </a:r>
              <a:r>
                <a:rPr lang="en-GB" b="1" dirty="0">
                  <a:solidFill>
                    <a:srgbClr val="63CB9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 </a:t>
              </a:r>
              <a:r>
                <a:rPr lang="en-GB" b="1" dirty="0">
                  <a:solidFill>
                    <a:srgbClr val="63CB97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</a:t>
              </a:r>
            </a:p>
            <a:p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 from</a:t>
              </a:r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</a:t>
              </a:r>
              <a:r>
                <a:rPr lang="en-GB" sz="1400" dirty="0" err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Radiative</a:t>
              </a:r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 err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</a:t>
              </a:r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decay  </a:t>
              </a:r>
            </a:p>
            <a:p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or   </a:t>
              </a:r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</a:t>
              </a:r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Annihilation–in-flight </a:t>
              </a:r>
            </a:p>
            <a:p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or </a:t>
              </a:r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  </a:t>
              </a:r>
              <a:r>
                <a:rPr lang="en-GB" sz="1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Bremsstrahlung</a:t>
              </a:r>
            </a:p>
            <a:p>
              <a:endParaRPr lang="en-GB" sz="14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50210" name="Group 87"/>
            <p:cNvGrpSpPr>
              <a:grpSpLocks/>
            </p:cNvGrpSpPr>
            <p:nvPr/>
          </p:nvGrpSpPr>
          <p:grpSpPr bwMode="auto">
            <a:xfrm>
              <a:off x="4357" y="3063"/>
              <a:ext cx="963" cy="639"/>
              <a:chOff x="2607" y="3612"/>
              <a:chExt cx="963" cy="639"/>
            </a:xfrm>
          </p:grpSpPr>
          <p:sp>
            <p:nvSpPr>
              <p:cNvPr id="36938" name="Rectangle 74"/>
              <p:cNvSpPr>
                <a:spLocks noChangeArrowheads="1"/>
              </p:cNvSpPr>
              <p:nvPr/>
            </p:nvSpPr>
            <p:spPr bwMode="auto">
              <a:xfrm>
                <a:off x="2607" y="3657"/>
                <a:ext cx="952" cy="59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939" name="Text Box 75"/>
              <p:cNvSpPr txBox="1">
                <a:spLocks noChangeArrowheads="1"/>
              </p:cNvSpPr>
              <p:nvPr/>
            </p:nvSpPr>
            <p:spPr bwMode="auto">
              <a:xfrm>
                <a:off x="2970" y="3748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buFontTx/>
                  <a:buBlip>
                    <a:blip r:embed="rId11"/>
                  </a:buBlip>
                  <a:defRPr/>
                </a:pPr>
                <a:r>
                  <a:rPr lang="en-GB" sz="24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36940" name="Line 76"/>
              <p:cNvSpPr>
                <a:spLocks noChangeShapeType="1"/>
              </p:cNvSpPr>
              <p:nvPr/>
            </p:nvSpPr>
            <p:spPr bwMode="auto">
              <a:xfrm flipH="1">
                <a:off x="2652" y="3884"/>
                <a:ext cx="317" cy="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1" name="Line 77"/>
              <p:cNvSpPr>
                <a:spLocks noChangeShapeType="1"/>
              </p:cNvSpPr>
              <p:nvPr/>
            </p:nvSpPr>
            <p:spPr bwMode="auto">
              <a:xfrm>
                <a:off x="2971" y="4110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63CB97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2" name="Text Box 78"/>
              <p:cNvSpPr txBox="1">
                <a:spLocks noChangeArrowheads="1"/>
              </p:cNvSpPr>
              <p:nvPr/>
            </p:nvSpPr>
            <p:spPr bwMode="auto">
              <a:xfrm>
                <a:off x="2970" y="3612"/>
                <a:ext cx="2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</a:t>
                </a:r>
                <a:r>
                  <a:rPr lang="en-GB" b="1" baseline="3000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 +</a:t>
                </a:r>
                <a:endParaRPr lang="en-GB" b="1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36943" name="Text Box 79"/>
              <p:cNvSpPr txBox="1">
                <a:spLocks noChangeArrowheads="1"/>
              </p:cNvSpPr>
              <p:nvPr/>
            </p:nvSpPr>
            <p:spPr bwMode="auto">
              <a:xfrm>
                <a:off x="3243" y="4020"/>
                <a:ext cx="1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63CB97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</a:t>
                </a:r>
              </a:p>
            </p:txBody>
          </p:sp>
          <p:sp>
            <p:nvSpPr>
              <p:cNvPr id="36944" name="Text Box 80"/>
              <p:cNvSpPr txBox="1">
                <a:spLocks noChangeArrowheads="1"/>
              </p:cNvSpPr>
              <p:nvPr/>
            </p:nvSpPr>
            <p:spPr bwMode="auto">
              <a:xfrm>
                <a:off x="2653" y="3653"/>
                <a:ext cx="26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e</a:t>
                </a:r>
                <a:r>
                  <a:rPr lang="en-GB" b="1" baseline="300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 +</a:t>
                </a:r>
                <a:endParaRPr lang="en-GB" b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36945" name="Line 81"/>
              <p:cNvSpPr>
                <a:spLocks noChangeShapeType="1"/>
              </p:cNvSpPr>
              <p:nvPr/>
            </p:nvSpPr>
            <p:spPr bwMode="auto">
              <a:xfrm>
                <a:off x="3198" y="3929"/>
                <a:ext cx="181" cy="91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6" name="Line 82"/>
              <p:cNvSpPr>
                <a:spLocks noChangeShapeType="1"/>
              </p:cNvSpPr>
              <p:nvPr/>
            </p:nvSpPr>
            <p:spPr bwMode="auto">
              <a:xfrm flipV="1">
                <a:off x="3198" y="3793"/>
                <a:ext cx="181" cy="9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47" name="Text Box 83"/>
              <p:cNvSpPr txBox="1">
                <a:spLocks noChangeArrowheads="1"/>
              </p:cNvSpPr>
              <p:nvPr/>
            </p:nvSpPr>
            <p:spPr bwMode="auto">
              <a:xfrm>
                <a:off x="3369" y="3925"/>
                <a:ext cx="1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 dirty="0">
                    <a:solidFill>
                      <a:srgbClr val="FF99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</a:t>
                </a:r>
              </a:p>
            </p:txBody>
          </p:sp>
          <p:sp>
            <p:nvSpPr>
              <p:cNvPr id="36948" name="Text Box 84"/>
              <p:cNvSpPr txBox="1">
                <a:spLocks noChangeArrowheads="1"/>
              </p:cNvSpPr>
              <p:nvPr/>
            </p:nvSpPr>
            <p:spPr bwMode="auto">
              <a:xfrm>
                <a:off x="3379" y="3612"/>
                <a:ext cx="1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99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</a:t>
                </a:r>
              </a:p>
            </p:txBody>
          </p:sp>
          <p:sp>
            <p:nvSpPr>
              <p:cNvPr id="36949" name="Text Box 85"/>
              <p:cNvSpPr txBox="1">
                <a:spLocks noChangeArrowheads="1"/>
              </p:cNvSpPr>
              <p:nvPr/>
            </p:nvSpPr>
            <p:spPr bwMode="auto">
              <a:xfrm>
                <a:off x="2789" y="4020"/>
                <a:ext cx="31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buFontTx/>
                  <a:buBlip>
                    <a:blip r:embed="rId12"/>
                  </a:buBlip>
                  <a:defRPr/>
                </a:pPr>
                <a:r>
                  <a:rPr lang="en-GB" sz="14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 </a:t>
                </a:r>
              </a:p>
            </p:txBody>
          </p:sp>
          <p:sp>
            <p:nvSpPr>
              <p:cNvPr id="36950" name="Text Box 86"/>
              <p:cNvSpPr txBox="1">
                <a:spLocks noChangeArrowheads="1"/>
              </p:cNvSpPr>
              <p:nvPr/>
            </p:nvSpPr>
            <p:spPr bwMode="auto">
              <a:xfrm>
                <a:off x="2608" y="3970"/>
                <a:ext cx="26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e</a:t>
                </a:r>
                <a:r>
                  <a:rPr lang="en-GB" b="1" baseline="300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 +</a:t>
                </a:r>
                <a:endParaRPr lang="en-GB" b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</p:grpSp>
        <p:sp>
          <p:nvSpPr>
            <p:cNvPr id="36956" name="Text Box 92"/>
            <p:cNvSpPr txBox="1">
              <a:spLocks noChangeArrowheads="1"/>
            </p:cNvSpPr>
            <p:nvPr/>
          </p:nvSpPr>
          <p:spPr bwMode="auto">
            <a:xfrm>
              <a:off x="4059" y="3737"/>
              <a:ext cx="157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Dominant </a:t>
              </a:r>
              <a:r>
                <a:rPr lang="en-GB" sz="1600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Background   x10</a:t>
              </a:r>
              <a:endParaRPr lang="en-GB" sz="16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0250" name="Group 74"/>
          <p:cNvGrpSpPr>
            <a:grpSpLocks/>
          </p:cNvGrpSpPr>
          <p:nvPr/>
        </p:nvGrpSpPr>
        <p:grpSpPr bwMode="auto">
          <a:xfrm>
            <a:off x="468139" y="3501008"/>
            <a:ext cx="2879725" cy="2517775"/>
            <a:chOff x="204" y="2296"/>
            <a:chExt cx="1814" cy="1586"/>
          </a:xfrm>
        </p:grpSpPr>
        <p:sp>
          <p:nvSpPr>
            <p:cNvPr id="2113" name="Rectangle 65"/>
            <p:cNvSpPr>
              <a:spLocks noChangeArrowheads="1"/>
            </p:cNvSpPr>
            <p:nvPr/>
          </p:nvSpPr>
          <p:spPr bwMode="auto">
            <a:xfrm>
              <a:off x="204" y="2296"/>
              <a:ext cx="1814" cy="158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000"/>
              </a:outerShdw>
            </a:effectLst>
          </p:spPr>
          <p:style>
            <a:lnRef idx="0">
              <a:scrgbClr r="0" g="0" b="0"/>
            </a:lnRef>
            <a:fillRef idx="1003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none" anchor="ctr"/>
            <a:lstStyle/>
            <a:p>
              <a:pPr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aphicFrame>
          <p:nvGraphicFramePr>
            <p:cNvPr id="50227" name="Object 14"/>
            <p:cNvGraphicFramePr>
              <a:graphicFrameLocks noChangeAspect="1"/>
            </p:cNvGraphicFramePr>
            <p:nvPr/>
          </p:nvGraphicFramePr>
          <p:xfrm>
            <a:off x="454" y="2659"/>
            <a:ext cx="122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3" name="Equation" r:id="rId13" imgW="698500" imgH="190500" progId="Equation.3">
                    <p:embed/>
                  </p:oleObj>
                </mc:Choice>
                <mc:Fallback>
                  <p:oleObj name="Equation" r:id="rId13" imgW="6985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2659"/>
                          <a:ext cx="1224" cy="334"/>
                        </a:xfrm>
                        <a:prstGeom prst="rect">
                          <a:avLst/>
                        </a:prstGeom>
                        <a:noFill/>
                        <a:effectLst>
                          <a:outerShdw dist="17961" dir="2700000" algn="ctr" rotWithShape="0">
                            <a:srgbClr val="00000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249" name="Group 73"/>
            <p:cNvGrpSpPr>
              <a:grpSpLocks/>
            </p:cNvGrpSpPr>
            <p:nvPr/>
          </p:nvGrpSpPr>
          <p:grpSpPr bwMode="auto">
            <a:xfrm>
              <a:off x="545" y="2977"/>
              <a:ext cx="997" cy="594"/>
              <a:chOff x="545" y="2977"/>
              <a:chExt cx="997" cy="594"/>
            </a:xfrm>
          </p:grpSpPr>
          <p:sp>
            <p:nvSpPr>
              <p:cNvPr id="36919" name="Rectangle 55"/>
              <p:cNvSpPr>
                <a:spLocks noChangeArrowheads="1"/>
              </p:cNvSpPr>
              <p:nvPr/>
            </p:nvSpPr>
            <p:spPr bwMode="auto">
              <a:xfrm>
                <a:off x="590" y="3022"/>
                <a:ext cx="952" cy="49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921" name="Text Box 57"/>
              <p:cNvSpPr txBox="1">
                <a:spLocks noChangeArrowheads="1"/>
              </p:cNvSpPr>
              <p:nvPr/>
            </p:nvSpPr>
            <p:spPr bwMode="auto">
              <a:xfrm>
                <a:off x="953" y="3113"/>
                <a:ext cx="3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buFontTx/>
                  <a:buBlip>
                    <a:blip r:embed="rId11"/>
                  </a:buBlip>
                  <a:defRPr/>
                </a:pPr>
                <a:r>
                  <a:rPr lang="en-GB" sz="240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36922" name="Line 58"/>
              <p:cNvSpPr>
                <a:spLocks noChangeShapeType="1"/>
              </p:cNvSpPr>
              <p:nvPr/>
            </p:nvSpPr>
            <p:spPr bwMode="auto">
              <a:xfrm flipH="1">
                <a:off x="635" y="3249"/>
                <a:ext cx="317" cy="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3" name="Line 59"/>
              <p:cNvSpPr>
                <a:spLocks noChangeShapeType="1"/>
              </p:cNvSpPr>
              <p:nvPr/>
            </p:nvSpPr>
            <p:spPr bwMode="auto">
              <a:xfrm>
                <a:off x="1179" y="3249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63CB97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4" name="Text Box 60"/>
              <p:cNvSpPr txBox="1">
                <a:spLocks noChangeArrowheads="1"/>
              </p:cNvSpPr>
              <p:nvPr/>
            </p:nvSpPr>
            <p:spPr bwMode="auto">
              <a:xfrm>
                <a:off x="953" y="2977"/>
                <a:ext cx="27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</a:t>
                </a:r>
                <a:r>
                  <a:rPr lang="en-GB" b="1" baseline="3000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 +</a:t>
                </a:r>
                <a:endParaRPr lang="en-GB" b="1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36925" name="Text Box 61"/>
              <p:cNvSpPr txBox="1">
                <a:spLocks noChangeArrowheads="1"/>
              </p:cNvSpPr>
              <p:nvPr/>
            </p:nvSpPr>
            <p:spPr bwMode="auto">
              <a:xfrm>
                <a:off x="1367" y="2977"/>
                <a:ext cx="17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63CB97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</a:t>
                </a:r>
              </a:p>
            </p:txBody>
          </p:sp>
          <p:sp>
            <p:nvSpPr>
              <p:cNvPr id="36926" name="Text Box 62"/>
              <p:cNvSpPr txBox="1">
                <a:spLocks noChangeArrowheads="1"/>
              </p:cNvSpPr>
              <p:nvPr/>
            </p:nvSpPr>
            <p:spPr bwMode="auto">
              <a:xfrm>
                <a:off x="545" y="3249"/>
                <a:ext cx="26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e</a:t>
                </a:r>
                <a:r>
                  <a:rPr lang="en-GB" b="1" baseline="3000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 +</a:t>
                </a:r>
                <a:endParaRPr lang="en-GB" b="1">
                  <a:solidFill>
                    <a:srgbClr val="FF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endParaRPr>
              </a:p>
            </p:txBody>
          </p:sp>
          <p:sp>
            <p:nvSpPr>
              <p:cNvPr id="36928" name="Line 64"/>
              <p:cNvSpPr>
                <a:spLocks noChangeShapeType="1"/>
              </p:cNvSpPr>
              <p:nvPr/>
            </p:nvSpPr>
            <p:spPr bwMode="auto">
              <a:xfrm>
                <a:off x="1134" y="3294"/>
                <a:ext cx="158" cy="136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29" name="Line 65"/>
              <p:cNvSpPr>
                <a:spLocks noChangeShapeType="1"/>
              </p:cNvSpPr>
              <p:nvPr/>
            </p:nvSpPr>
            <p:spPr bwMode="auto">
              <a:xfrm>
                <a:off x="1091" y="3340"/>
                <a:ext cx="88" cy="177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31" name="Text Box 67"/>
              <p:cNvSpPr txBox="1">
                <a:spLocks noChangeArrowheads="1"/>
              </p:cNvSpPr>
              <p:nvPr/>
            </p:nvSpPr>
            <p:spPr bwMode="auto">
              <a:xfrm>
                <a:off x="1270" y="3290"/>
                <a:ext cx="1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99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</a:t>
                </a:r>
              </a:p>
            </p:txBody>
          </p:sp>
          <p:sp>
            <p:nvSpPr>
              <p:cNvPr id="36932" name="Text Box 68"/>
              <p:cNvSpPr txBox="1">
                <a:spLocks noChangeArrowheads="1"/>
              </p:cNvSpPr>
              <p:nvPr/>
            </p:nvSpPr>
            <p:spPr bwMode="auto">
              <a:xfrm>
                <a:off x="900" y="3340"/>
                <a:ext cx="19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5400" algn="ctr" rotWithShape="0">
                  <a:srgbClr val="000000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99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sym typeface="Symbol" pitchFamily="18" charset="2"/>
                  </a:rPr>
                  <a:t></a:t>
                </a:r>
              </a:p>
            </p:txBody>
          </p:sp>
        </p:grpSp>
        <p:sp>
          <p:nvSpPr>
            <p:cNvPr id="36934" name="Text Box 70"/>
            <p:cNvSpPr txBox="1">
              <a:spLocks noChangeArrowheads="1"/>
            </p:cNvSpPr>
            <p:nvPr/>
          </p:nvSpPr>
          <p:spPr bwMode="auto">
            <a:xfrm>
              <a:off x="204" y="2296"/>
              <a:ext cx="163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u="sng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“Prompt” Background</a:t>
              </a:r>
            </a:p>
            <a:p>
              <a:r>
                <a:rPr lang="en-GB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Radiative muon decay RMD</a:t>
              </a:r>
            </a:p>
          </p:txBody>
        </p:sp>
        <p:sp>
          <p:nvSpPr>
            <p:cNvPr id="36957" name="Text Box 93"/>
            <p:cNvSpPr txBox="1">
              <a:spLocks noChangeArrowheads="1"/>
            </p:cNvSpPr>
            <p:nvPr/>
          </p:nvSpPr>
          <p:spPr bwMode="auto">
            <a:xfrm>
              <a:off x="444" y="3493"/>
              <a:ext cx="123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dangerous  when </a:t>
              </a:r>
              <a:r>
                <a:rPr lang="en-GB" sz="140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s </a:t>
              </a:r>
            </a:p>
            <a:p>
              <a:pPr>
                <a:lnSpc>
                  <a:spcPct val="70000"/>
                </a:lnSpc>
              </a:pPr>
              <a:r>
                <a:rPr lang="en-GB" sz="140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carry off little energy</a:t>
              </a:r>
              <a:r>
                <a:rPr lang="en-GB" sz="16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</p:grpSp>
      <p:sp>
        <p:nvSpPr>
          <p:cNvPr id="50243" name="Text Box 67"/>
          <p:cNvSpPr txBox="1">
            <a:spLocks noChangeArrowheads="1"/>
          </p:cNvSpPr>
          <p:nvPr/>
        </p:nvSpPr>
        <p:spPr bwMode="auto">
          <a:xfrm>
            <a:off x="971550" y="2971800"/>
            <a:ext cx="741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Two Main Backgrounds – “Prompt” &amp; “Accidental”</a:t>
            </a:r>
          </a:p>
        </p:txBody>
      </p:sp>
      <p:sp>
        <p:nvSpPr>
          <p:cNvPr id="50244" name="Line 68"/>
          <p:cNvSpPr>
            <a:spLocks noChangeShapeType="1"/>
          </p:cNvSpPr>
          <p:nvPr/>
        </p:nvSpPr>
        <p:spPr bwMode="auto">
          <a:xfrm>
            <a:off x="1258888" y="2997200"/>
            <a:ext cx="6626225" cy="0"/>
          </a:xfrm>
          <a:prstGeom prst="line">
            <a:avLst/>
          </a:prstGeom>
          <a:noFill/>
          <a:ln w="9525">
            <a:solidFill>
              <a:srgbClr val="CCCC00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50245" name="Text Box 69"/>
          <p:cNvSpPr txBox="1">
            <a:spLocks noChangeArrowheads="1"/>
          </p:cNvSpPr>
          <p:nvPr/>
        </p:nvSpPr>
        <p:spPr bwMode="auto">
          <a:xfrm>
            <a:off x="3179763" y="3644900"/>
            <a:ext cx="16081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RMD </a:t>
            </a:r>
          </a:p>
          <a:p>
            <a:pPr algn="ctr"/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Proportional </a:t>
            </a:r>
          </a:p>
          <a:p>
            <a:pPr algn="ctr"/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to  R</a:t>
            </a:r>
            <a:r>
              <a:rPr lang="en-GB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</a:t>
            </a:r>
            <a:endParaRPr lang="en-GB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4560093" y="4378325"/>
            <a:ext cx="16081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Accidental</a:t>
            </a:r>
          </a:p>
          <a:p>
            <a:pPr algn="ctr"/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Proportional </a:t>
            </a:r>
          </a:p>
          <a:p>
            <a:pPr algn="ctr"/>
            <a:r>
              <a:rPr lang="en-GB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To  R</a:t>
            </a:r>
            <a:r>
              <a:rPr lang="en-GB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</a:t>
            </a:r>
            <a:r>
              <a:rPr lang="en-GB" baseline="30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2</a:t>
            </a:r>
            <a:endParaRPr lang="en-GB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50251" name="Oval 75"/>
          <p:cNvSpPr>
            <a:spLocks noChangeArrowheads="1"/>
          </p:cNvSpPr>
          <p:nvPr/>
        </p:nvSpPr>
        <p:spPr bwMode="auto">
          <a:xfrm>
            <a:off x="3924300" y="4221163"/>
            <a:ext cx="431800" cy="360362"/>
          </a:xfrm>
          <a:prstGeom prst="ellips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0252" name="Oval 76"/>
          <p:cNvSpPr>
            <a:spLocks noChangeArrowheads="1"/>
          </p:cNvSpPr>
          <p:nvPr/>
        </p:nvSpPr>
        <p:spPr bwMode="auto">
          <a:xfrm>
            <a:off x="5292725" y="4941168"/>
            <a:ext cx="503238" cy="360362"/>
          </a:xfrm>
          <a:prstGeom prst="ellips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0253" name="AutoShape 77"/>
          <p:cNvSpPr>
            <a:spLocks noChangeArrowheads="1"/>
          </p:cNvSpPr>
          <p:nvPr/>
        </p:nvSpPr>
        <p:spPr bwMode="auto">
          <a:xfrm>
            <a:off x="4356100" y="4292600"/>
            <a:ext cx="215900" cy="193675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50254" name="AutoShape 78"/>
          <p:cNvSpPr>
            <a:spLocks noChangeArrowheads="1"/>
          </p:cNvSpPr>
          <p:nvPr/>
        </p:nvSpPr>
        <p:spPr bwMode="auto">
          <a:xfrm>
            <a:off x="5795963" y="5014193"/>
            <a:ext cx="215900" cy="193675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3616" y="6376243"/>
            <a:ext cx="1586136" cy="365125"/>
          </a:xfrm>
        </p:spPr>
        <p:txBody>
          <a:bodyPr/>
          <a:lstStyle/>
          <a:p>
            <a:r>
              <a:rPr lang="en-GB" dirty="0" smtClean="0"/>
              <a:t>Peter-Raymond Kettle</a:t>
            </a:r>
            <a:endParaRPr lang="en-GB" dirty="0"/>
          </a:p>
        </p:txBody>
      </p:sp>
      <p:sp>
        <p:nvSpPr>
          <p:cNvPr id="71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3888146" y="6386523"/>
            <a:ext cx="1383942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SSP 2012 Groningen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8086" y="2692377"/>
            <a:ext cx="2420935" cy="209217"/>
          </a:xfrm>
          <a:prstGeom prst="rect">
            <a:avLst/>
          </a:prstGeom>
          <a:solidFill>
            <a:schemeClr val="tx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3778" y="6165304"/>
            <a:ext cx="2871458" cy="197254"/>
          </a:xfrm>
          <a:prstGeom prst="rect">
            <a:avLst/>
          </a:prstGeom>
          <a:solidFill>
            <a:schemeClr val="tx1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75" name="Group 74"/>
          <p:cNvGrpSpPr/>
          <p:nvPr/>
        </p:nvGrpSpPr>
        <p:grpSpPr>
          <a:xfrm>
            <a:off x="5214006" y="6368042"/>
            <a:ext cx="3669644" cy="220291"/>
            <a:chOff x="5083631" y="5603478"/>
            <a:chExt cx="3669644" cy="220291"/>
          </a:xfrm>
          <a:solidFill>
            <a:schemeClr val="tx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83631" y="5603478"/>
              <a:ext cx="3669644" cy="220291"/>
            </a:xfrm>
            <a:prstGeom prst="rect">
              <a:avLst/>
            </a:prstGeom>
            <a:solidFill>
              <a:schemeClr val="tx1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77" name="Rectangle 76"/>
            <p:cNvSpPr/>
            <p:nvPr/>
          </p:nvSpPr>
          <p:spPr>
            <a:xfrm>
              <a:off x="5448873" y="5641248"/>
              <a:ext cx="243691" cy="14403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86919" y="5655340"/>
              <a:ext cx="135779" cy="94001"/>
            </a:xfrm>
            <a:prstGeom prst="rect">
              <a:avLst/>
            </a:prstGeom>
            <a:solidFill>
              <a:schemeClr val="tx1"/>
            </a:solidFill>
            <a:effectLst/>
          </p:spPr>
        </p:pic>
      </p:grpSp>
      <p:sp>
        <p:nvSpPr>
          <p:cNvPr id="79" name="Text Box 72"/>
          <p:cNvSpPr txBox="1">
            <a:spLocks noChangeArrowheads="1"/>
          </p:cNvSpPr>
          <p:nvPr/>
        </p:nvSpPr>
        <p:spPr bwMode="auto">
          <a:xfrm>
            <a:off x="4572000" y="5373107"/>
            <a:ext cx="133914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</a:t>
            </a:r>
            <a:r>
              <a:rPr lang="en-GB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Detector </a:t>
            </a:r>
          </a:p>
          <a:p>
            <a:pPr algn="ctr"/>
            <a:r>
              <a:rPr lang="de-CH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Resolutions </a:t>
            </a:r>
          </a:p>
          <a:p>
            <a:pPr algn="ctr"/>
            <a:r>
              <a:rPr lang="de-CH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C</a:t>
            </a:r>
            <a:r>
              <a:rPr lang="de-CH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rutial</a:t>
            </a:r>
            <a:endParaRPr lang="en-GB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35362" y="5157192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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160415" y="4941168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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30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46" y="0"/>
            <a:ext cx="3312368" cy="720080"/>
          </a:xfrm>
        </p:spPr>
        <p:txBody>
          <a:bodyPr/>
          <a:lstStyle/>
          <a:p>
            <a:r>
              <a:rPr lang="de-CH" sz="3600" dirty="0" smtClean="0"/>
              <a:t>MEG Detector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Peter-Raymond Kettle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SSP2012 Groningen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E742-CD0D-426B-BA0A-FB4FADFB4546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81235" y="116632"/>
            <a:ext cx="4527269" cy="2160240"/>
          </a:xfrm>
          <a:prstGeom prst="rect">
            <a:avLst/>
          </a:prstGeom>
          <a:noFill/>
          <a:ln/>
          <a:effectLst>
            <a:outerShdw dist="71842" dir="27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308304" y="4005263"/>
            <a:ext cx="1705521" cy="2510012"/>
          </a:xfrm>
          <a:prstGeom prst="rect">
            <a:avLst/>
          </a:prstGeom>
          <a:noFill/>
          <a:ln/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45543" y="4639685"/>
            <a:ext cx="2376487" cy="1782763"/>
            <a:chOff x="68" y="119"/>
            <a:chExt cx="1497" cy="1123"/>
          </a:xfrm>
        </p:grpSpPr>
        <p:pic>
          <p:nvPicPr>
            <p:cNvPr id="9" name="Picture 2" descr="TC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" y="119"/>
              <a:ext cx="1497" cy="1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68" y="1026"/>
              <a:ext cx="11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Timing Counters</a:t>
              </a:r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71549" y="2787542"/>
            <a:ext cx="2192557" cy="1824860"/>
            <a:chOff x="3969" y="527"/>
            <a:chExt cx="1587" cy="1190"/>
          </a:xfrm>
        </p:grpSpPr>
        <p:pic>
          <p:nvPicPr>
            <p:cNvPr id="12" name="Picture 4" descr="DSCF005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69" y="527"/>
              <a:ext cx="1587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4467" y="572"/>
              <a:ext cx="10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Drift Chambers</a:t>
              </a:r>
            </a:p>
          </p:txBody>
        </p:sp>
      </p:grp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171549" y="692696"/>
            <a:ext cx="8563132" cy="5757773"/>
            <a:chOff x="1792" y="1071"/>
            <a:chExt cx="6381" cy="4584"/>
          </a:xfrm>
        </p:grpSpPr>
        <p:pic>
          <p:nvPicPr>
            <p:cNvPr id="15" name="Picture 11" descr="DSCF00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2" y="1071"/>
              <a:ext cx="1723" cy="1619"/>
            </a:xfrm>
            <a:prstGeom prst="rect">
              <a:avLst/>
            </a:prstGeom>
            <a:effectLst>
              <a:outerShdw dist="71842" dir="2700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7050" y="5385"/>
              <a:ext cx="112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eaLnBrk="0" hangingPunct="0"/>
              <a:r>
                <a:rPr lang="de-CH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LXe  Detector</a:t>
              </a:r>
              <a:endParaRPr lang="en-GB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539905" y="2985914"/>
            <a:ext cx="4704686" cy="353943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Highest Intensity </a:t>
            </a:r>
            <a:r>
              <a:rPr lang="en-GB" sz="1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Muon</a:t>
            </a:r>
            <a:r>
              <a:rPr lang="en-GB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Beam in the world</a:t>
            </a:r>
          </a:p>
          <a:p>
            <a:r>
              <a:rPr lang="de-CH" sz="16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CH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&gt; 10</a:t>
            </a:r>
            <a:r>
              <a:rPr lang="de-CH" sz="1600" i="1" baseline="30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 </a:t>
            </a:r>
            <a:r>
              <a:rPr lang="de-CH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Muons/s at 28 MeV/c</a:t>
            </a:r>
            <a:endParaRPr lang="en-GB" sz="1600" i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Largest </a:t>
            </a:r>
            <a:r>
              <a:rPr lang="en-GB" sz="1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LXe</a:t>
            </a:r>
            <a:r>
              <a:rPr lang="en-GB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calorimeter in the world </a:t>
            </a:r>
          </a:p>
          <a:p>
            <a:r>
              <a:rPr lang="en-GB" sz="16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16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900 </a:t>
            </a:r>
            <a:r>
              <a:rPr lang="en-GB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litres,  </a:t>
            </a:r>
            <a:r>
              <a:rPr lang="el-GR" sz="14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</a:t>
            </a:r>
            <a:r>
              <a:rPr lang="el-GR" sz="14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</a:t>
            </a:r>
            <a:r>
              <a:rPr lang="de-CH" sz="14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/4 = 10</a:t>
            </a:r>
            <a:r>
              <a:rPr lang="de-CH" sz="14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%, 846 PMs on </a:t>
            </a:r>
            <a:r>
              <a:rPr lang="de-CH" sz="1400" i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walls</a:t>
            </a:r>
            <a:r>
              <a:rPr lang="de-CH" sz="14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CH" sz="1400" i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inside</a:t>
            </a:r>
            <a:r>
              <a:rPr lang="de-CH" sz="14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CH" sz="1400" i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LXe</a:t>
            </a:r>
            <a:endParaRPr lang="de-CH" sz="1400" i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de-CH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16 radial, staggered ultra-thin double-layered DCs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Gradient-field superconducting solenoid </a:t>
            </a:r>
            <a:r>
              <a:rPr lang="de-CH" sz="16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(1.27-0.5 T)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2-scintillator arrays with orthogonal fibres, each of </a:t>
            </a:r>
          </a:p>
          <a:p>
            <a:r>
              <a:rPr lang="de-CH" sz="1600" i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CH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15 axial bars and 256 transverse fibres</a:t>
            </a:r>
          </a:p>
          <a:p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</a:t>
            </a:r>
            <a:r>
              <a:rPr lang="en-GB" sz="16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intrinsic </a:t>
            </a:r>
            <a:r>
              <a:rPr lang="en-GB" sz="16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</a:t>
            </a:r>
            <a:r>
              <a:rPr lang="en-GB" sz="1600" i="1" baseline="-25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 </a:t>
            </a:r>
            <a:r>
              <a:rPr lang="en-GB" sz="16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≈ 70ps over 90 </a:t>
            </a:r>
            <a:r>
              <a:rPr lang="en-GB" sz="16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cm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Smart trigger &amp; FE-electronics + DAQ </a:t>
            </a:r>
          </a:p>
          <a:p>
            <a:r>
              <a:rPr lang="de-CH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 all 3000 channels digitized 1.6 GHz, 0.8 GHz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CH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Arsenal of calibration &amp; </a:t>
            </a:r>
            <a:r>
              <a:rPr lang="de-CH" sz="16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monitoring</a:t>
            </a:r>
            <a:r>
              <a:rPr lang="de-CH" sz="1600" i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tools</a:t>
            </a:r>
          </a:p>
          <a:p>
            <a:r>
              <a:rPr lang="de-CH" sz="16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CH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  C-W, </a:t>
            </a:r>
            <a:r>
              <a:rPr lang="de-CH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</a:t>
            </a:r>
            <a:r>
              <a:rPr lang="de-CH" sz="1600" i="1" baseline="30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- </a:t>
            </a:r>
            <a:r>
              <a:rPr lang="de-CH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CEX, RMD, Mott e</a:t>
            </a:r>
            <a:r>
              <a:rPr lang="de-CH" sz="1600" i="1" baseline="30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+</a:t>
            </a:r>
            <a:r>
              <a:rPr lang="de-CH" sz="16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, n-generator....</a:t>
            </a:r>
          </a:p>
          <a:p>
            <a:endParaRPr lang="en-GB" sz="16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58809" y="1916832"/>
            <a:ext cx="980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View</a:t>
            </a:r>
            <a:endParaRPr lang="en-GB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080" y="188640"/>
            <a:ext cx="855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View</a:t>
            </a:r>
            <a:endParaRPr lang="en-GB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3808" y="764704"/>
            <a:ext cx="1512168" cy="116955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GB" sz="14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Spectrometer</a:t>
            </a:r>
            <a:endParaRPr lang="en-GB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(E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/E)  6‰</a:t>
            </a:r>
            <a:r>
              <a:rPr lang="en-GB" sz="14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endParaRPr lang="en-GB" sz="1400" dirty="0" smtClean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r>
              <a:rPr lang="en-GB" sz="1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X/Y) 2/1 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mm</a:t>
            </a:r>
            <a:endParaRPr lang="en-GB" sz="1400" dirty="0" smtClean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 ~7 </a:t>
            </a:r>
            <a:r>
              <a:rPr lang="en-GB" sz="1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mr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</a:p>
          <a:p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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~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11 </a:t>
            </a:r>
            <a:r>
              <a:rPr lang="en-GB" sz="1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mr</a:t>
            </a:r>
            <a:endParaRPr lang="en-GB" sz="1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7355527" y="2404045"/>
            <a:ext cx="1752977" cy="138499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Photon Detector</a:t>
            </a:r>
          </a:p>
          <a:p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E/E&gt;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&lt; 2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%</a:t>
            </a:r>
            <a:r>
              <a:rPr lang="en-GB" sz="14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endParaRPr lang="en-GB" sz="1400" dirty="0" smtClean="0"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  <a:p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</a:t>
            </a:r>
            <a:r>
              <a:rPr lang="en-GB" sz="1400" baseline="-25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&gt; </a:t>
            </a:r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 </a:t>
            </a:r>
            <a:r>
              <a:rPr lang="en-GB" sz="1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</a:t>
            </a:r>
            <a:endParaRPr lang="en-GB" sz="1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sz="14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X,Y) 5 mm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14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(depth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6 mm</a:t>
            </a:r>
            <a:r>
              <a:rPr lang="en-GB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en-GB" sz="1400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ε</a:t>
            </a:r>
            <a:r>
              <a:rPr lang="en-GB" sz="1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 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59% (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</a:t>
            </a:r>
            <a:r>
              <a:rPr lang="en-GB" sz="1400" baseline="-25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Detect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x </a:t>
            </a:r>
            <a:r>
              <a:rPr lang="en-GB" sz="1400" baseline="-25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Anal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)</a:t>
            </a:r>
            <a:endParaRPr lang="en-GB" sz="1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99792" y="2420888"/>
            <a:ext cx="4320480" cy="307777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Combined </a:t>
            </a:r>
            <a:r>
              <a:rPr lang="en-GB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eγ</a:t>
            </a:r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l-GR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14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GB" sz="1400" baseline="-250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eγ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122 </a:t>
            </a:r>
            <a:r>
              <a:rPr lang="en-GB" sz="14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GB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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~14.0 </a:t>
            </a:r>
            <a:r>
              <a:rPr lang="en-GB" sz="14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mr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,  </a:t>
            </a:r>
            <a:r>
              <a:rPr lang="en-GB" sz="1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~ </a:t>
            </a:r>
            <a:r>
              <a:rPr lang="en-GB" sz="1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17.1 </a:t>
            </a:r>
            <a:r>
              <a:rPr lang="en-GB" sz="14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mr</a:t>
            </a:r>
            <a:endParaRPr lang="en-GB" sz="1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913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5961</TotalTime>
  <Words>3707</Words>
  <Application>Microsoft Macintosh PowerPoint</Application>
  <PresentationFormat>On-screen Show (4:3)</PresentationFormat>
  <Paragraphs>806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Metro</vt:lpstr>
      <vt:lpstr>Equation</vt:lpstr>
      <vt:lpstr>The “Golden” cLFV Channels          µ→eγ  &amp; µ→3e     -the High-intensity Frontier</vt:lpstr>
      <vt:lpstr>PSI a Benchmark for the High-Intensity                          Precision Frontier</vt:lpstr>
      <vt:lpstr>Motivation for cLF-Physics</vt:lpstr>
      <vt:lpstr>MEG – Benchmark for next Generation cLFV                  Experiments</vt:lpstr>
      <vt:lpstr>cLFV-Experimental Chronology</vt:lpstr>
      <vt:lpstr>μ→e𝛄     The MEG Experiment</vt:lpstr>
      <vt:lpstr>PowerPoint Presentation</vt:lpstr>
      <vt:lpstr>Experimental Signature &amp; Backgrounds</vt:lpstr>
      <vt:lpstr>MEG Detector</vt:lpstr>
      <vt:lpstr>Chronology &amp; Statistics</vt:lpstr>
      <vt:lpstr>Analysis Principle &amp; Data Sample</vt:lpstr>
      <vt:lpstr>Likelihood Fit Results &amp; Sensitivities</vt:lpstr>
      <vt:lpstr>Combined Analysis 2009 + 2010</vt:lpstr>
      <vt:lpstr>Model  Constraints </vt:lpstr>
      <vt:lpstr>Status &amp; Perpectives</vt:lpstr>
      <vt:lpstr>μ→3e     The Mu3e Experiment  at PSI</vt:lpstr>
      <vt:lpstr>Mu3e Proto-Collaboration</vt:lpstr>
      <vt:lpstr>Experimental Signature &amp; Backgrounds</vt:lpstr>
      <vt:lpstr>Experimental Considerations</vt:lpstr>
      <vt:lpstr>Mu3e Detector Concept</vt:lpstr>
      <vt:lpstr>Tracker Design</vt:lpstr>
      <vt:lpstr>Hodoscope Design</vt:lpstr>
      <vt:lpstr>Beam Line – High Intensity Possibilities</vt:lpstr>
      <vt:lpstr>Expectation</vt:lpstr>
      <vt:lpstr>On with the  Next Generation Experiments!  Thank You!</vt:lpstr>
      <vt:lpstr>PowerPoint Presentation</vt:lpstr>
      <vt:lpstr>Data 2009 &amp; 2010</vt:lpstr>
      <vt:lpstr>2009 Event-distributions + Results </vt:lpstr>
      <vt:lpstr>2010 Results (Blind-box ‘’OPENED’’  5th July 2011)</vt:lpstr>
      <vt:lpstr>Normalization of Signal Events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Kettle</dc:creator>
  <cp:lastModifiedBy>Peter-Raymond Kettle</cp:lastModifiedBy>
  <cp:revision>587</cp:revision>
  <dcterms:created xsi:type="dcterms:W3CDTF">2012-06-10T08:28:04Z</dcterms:created>
  <dcterms:modified xsi:type="dcterms:W3CDTF">2012-06-21T22:46:57Z</dcterms:modified>
</cp:coreProperties>
</file>