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24" r:id="rId3"/>
    <p:sldId id="425" r:id="rId4"/>
    <p:sldId id="300" r:id="rId5"/>
    <p:sldId id="400" r:id="rId6"/>
    <p:sldId id="401" r:id="rId7"/>
    <p:sldId id="399" r:id="rId8"/>
    <p:sldId id="403" r:id="rId9"/>
    <p:sldId id="377" r:id="rId10"/>
    <p:sldId id="378" r:id="rId11"/>
    <p:sldId id="427" r:id="rId12"/>
    <p:sldId id="406" r:id="rId13"/>
    <p:sldId id="411" r:id="rId14"/>
    <p:sldId id="409" r:id="rId15"/>
    <p:sldId id="408" r:id="rId16"/>
    <p:sldId id="428" r:id="rId17"/>
    <p:sldId id="384" r:id="rId18"/>
    <p:sldId id="385" r:id="rId19"/>
    <p:sldId id="386" r:id="rId20"/>
    <p:sldId id="387" r:id="rId21"/>
    <p:sldId id="389" r:id="rId22"/>
    <p:sldId id="366" r:id="rId23"/>
    <p:sldId id="426" r:id="rId24"/>
    <p:sldId id="420" r:id="rId25"/>
    <p:sldId id="412" r:id="rId26"/>
    <p:sldId id="413" r:id="rId27"/>
    <p:sldId id="421" r:id="rId28"/>
    <p:sldId id="422" r:id="rId29"/>
    <p:sldId id="423" r:id="rId30"/>
    <p:sldId id="424" r:id="rId31"/>
    <p:sldId id="414" r:id="rId32"/>
    <p:sldId id="415" r:id="rId33"/>
    <p:sldId id="416" r:id="rId34"/>
    <p:sldId id="417" r:id="rId35"/>
    <p:sldId id="405" r:id="rId36"/>
    <p:sldId id="429" r:id="rId37"/>
    <p:sldId id="430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00FF"/>
    <a:srgbClr val="FF0000"/>
    <a:srgbClr val="800000"/>
    <a:srgbClr val="FFFF99"/>
    <a:srgbClr val="49312B"/>
    <a:srgbClr val="008000"/>
    <a:srgbClr val="000000"/>
    <a:srgbClr val="CFCFC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96" autoAdjust="0"/>
    <p:restoredTop sz="86434" autoAdjust="0"/>
  </p:normalViewPr>
  <p:slideViewPr>
    <p:cSldViewPr>
      <p:cViewPr>
        <p:scale>
          <a:sx n="91" d="100"/>
          <a:sy n="91" d="100"/>
        </p:scale>
        <p:origin x="-37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0E7900B-46CE-4537-8FE4-6E4FF8589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81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045694" y="4352400"/>
            <a:ext cx="4771059" cy="347858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 2008               Kevin Flood                    Jul 30-Aug 5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DF02A-60D3-49B5-B791-5B0C6C509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 2008               Kevin Flood                    Jul 30-Aug 5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5886E-6B8F-48C6-8326-EC4F561D9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 2008               Kevin Flood                    Jul 30-Aug 5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E39A7-CD7E-474A-89F2-A8D101CA7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 2008               Kevin Flood                    Jul 30-Aug 5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5F51-B1DA-40CB-BD91-B4C6823E6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 2008               Kevin Flood                    Jul 30-Aug 5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15760-EC0E-41A6-B59F-5F3924E02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 2008               Kevin Flood                    Jul 30-Aug 5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427C6-0006-498C-B019-20DB0079C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 2008               Kevin Flood                    Jul 30-Aug 5 2008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CFD1-5DF6-452D-9389-09A3068BF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 2008               Kevin Flood                    Jul 30-Aug 5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E1848-6367-482E-94F5-01402FF2D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 2008               Kevin Flood                    Jul 30-Aug 5 2008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C4B0C-05FC-4258-85C7-FEC6A2392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 2008               Kevin Flood                    Jul 30-Aug 5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69743-0CE3-473C-9AFF-DE8B47A54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ICHEP 2008               Kevin Flood                    Jul 30-Aug 5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51E82-5F83-4265-A2BD-6CF0A67AB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97625"/>
            <a:ext cx="7162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0000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ICHEP 2008               Kevin Flood                    Jul 30-Aug 5 2008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397625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FF"/>
                </a:solidFill>
                <a:latin typeface="+mn-lt"/>
              </a:defRPr>
            </a:lvl1pPr>
          </a:lstStyle>
          <a:p>
            <a:pPr>
              <a:defRPr/>
            </a:pPr>
            <a:fld id="{56A7D038-57BA-48DC-A12A-C12FF010F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df"/><Relationship Id="rId13" Type="http://schemas.openxmlformats.org/officeDocument/2006/relationships/image" Target="../media/image49.png"/><Relationship Id="rId3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image" Target="../media/image78.pdf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86.pdf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df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29.pdf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90.pd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d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44.pd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df"/><Relationship Id="rId13" Type="http://schemas.openxmlformats.org/officeDocument/2006/relationships/image" Target="../media/image80.png"/><Relationship Id="rId18" Type="http://schemas.openxmlformats.org/officeDocument/2006/relationships/image" Target="../media/image118.pdf"/><Relationship Id="rId3" Type="http://schemas.openxmlformats.org/officeDocument/2006/relationships/image" Target="../media/image75.png"/><Relationship Id="rId21" Type="http://schemas.openxmlformats.org/officeDocument/2006/relationships/image" Target="../media/image84.png"/><Relationship Id="rId7" Type="http://schemas.openxmlformats.org/officeDocument/2006/relationships/image" Target="../media/image77.png"/><Relationship Id="rId12" Type="http://schemas.openxmlformats.org/officeDocument/2006/relationships/image" Target="../media/image112.pdf"/><Relationship Id="rId17" Type="http://schemas.openxmlformats.org/officeDocument/2006/relationships/image" Target="../media/image82.png"/><Relationship Id="rId2" Type="http://schemas.openxmlformats.org/officeDocument/2006/relationships/image" Target="../media/image102.pdf"/><Relationship Id="rId16" Type="http://schemas.openxmlformats.org/officeDocument/2006/relationships/image" Target="../media/image116.pdf"/><Relationship Id="rId20" Type="http://schemas.openxmlformats.org/officeDocument/2006/relationships/image" Target="../media/image120.pd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df"/><Relationship Id="rId11" Type="http://schemas.openxmlformats.org/officeDocument/2006/relationships/image" Target="../media/image79.png"/><Relationship Id="rId5" Type="http://schemas.openxmlformats.org/officeDocument/2006/relationships/image" Target="../media/image76.png"/><Relationship Id="rId15" Type="http://schemas.openxmlformats.org/officeDocument/2006/relationships/image" Target="../media/image81.png"/><Relationship Id="rId10" Type="http://schemas.openxmlformats.org/officeDocument/2006/relationships/image" Target="../media/image110.pdf"/><Relationship Id="rId19" Type="http://schemas.openxmlformats.org/officeDocument/2006/relationships/image" Target="../media/image83.png"/><Relationship Id="rId4" Type="http://schemas.openxmlformats.org/officeDocument/2006/relationships/image" Target="../media/image104.pdf"/><Relationship Id="rId9" Type="http://schemas.openxmlformats.org/officeDocument/2006/relationships/image" Target="../media/image78.png"/><Relationship Id="rId14" Type="http://schemas.openxmlformats.org/officeDocument/2006/relationships/image" Target="../media/image114.pd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df"/><Relationship Id="rId3" Type="http://schemas.openxmlformats.org/officeDocument/2006/relationships/image" Target="../media/image44.png"/><Relationship Id="rId7" Type="http://schemas.openxmlformats.org/officeDocument/2006/relationships/image" Target="../media/image95.png"/><Relationship Id="rId2" Type="http://schemas.openxmlformats.org/officeDocument/2006/relationships/image" Target="../media/image78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df"/><Relationship Id="rId11" Type="http://schemas.openxmlformats.org/officeDocument/2006/relationships/image" Target="../media/image47.png"/><Relationship Id="rId5" Type="http://schemas.openxmlformats.org/officeDocument/2006/relationships/image" Target="../media/image48.png"/><Relationship Id="rId10" Type="http://schemas.openxmlformats.org/officeDocument/2006/relationships/image" Target="../media/image86.pdf"/><Relationship Id="rId4" Type="http://schemas.openxmlformats.org/officeDocument/2006/relationships/image" Target="../media/image80.pdf"/><Relationship Id="rId9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86100" y="4536171"/>
            <a:ext cx="5410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rgbClr val="C00000"/>
                </a:solidFill>
              </a:rPr>
              <a:t>Kevin </a:t>
            </a:r>
            <a:r>
              <a:rPr lang="en-US" sz="3600" smtClean="0">
                <a:solidFill>
                  <a:srgbClr val="C00000"/>
                </a:solidFill>
              </a:rPr>
              <a:t>Flood</a:t>
            </a:r>
            <a:endParaRPr lang="en-US" sz="3600">
              <a:solidFill>
                <a:srgbClr val="C0000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9" y="4572000"/>
            <a:ext cx="1322351" cy="131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743200" y="5183871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smtClean="0">
                <a:solidFill>
                  <a:srgbClr val="C00000"/>
                </a:solidFill>
              </a:rPr>
              <a:t>California Institute of Technology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914400"/>
            <a:ext cx="9143433" cy="1728290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1219237"/>
            <a:ext cx="4419033" cy="1676363"/>
          </a:xfrm>
          <a:prstGeom prst="rect">
            <a:avLst/>
          </a:prstGeom>
          <a:noFill/>
          <a:ln>
            <a:noFill/>
          </a:ln>
        </p:spPr>
        <p:txBody>
          <a:bodyPr vert="horz" lIns="0" tIns="41473" rIns="0" bIns="0" compatLnSpc="0"/>
          <a:lstStyle/>
          <a:p>
            <a:pPr algn="ctr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mtClean="0">
                <a:solidFill>
                  <a:srgbClr val="FFFF00"/>
                </a:solidFill>
                <a:latin typeface="Arial" pitchFamily="18"/>
                <a:ea typeface="HG Mincho Light J" pitchFamily="2"/>
                <a:cs typeface="Lucidasans" pitchFamily="2"/>
              </a:rPr>
              <a:t>Physics Prospects </a:t>
            </a:r>
          </a:p>
          <a:p>
            <a:pPr algn="ctr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mtClean="0">
                <a:solidFill>
                  <a:srgbClr val="FFFF00"/>
                </a:solidFill>
                <a:latin typeface="Arial" pitchFamily="18"/>
                <a:ea typeface="HG Mincho Light J" pitchFamily="2"/>
                <a:cs typeface="Lucidasans" pitchFamily="2"/>
              </a:rPr>
              <a:t>for the SuperB Factory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315200" y="6607232"/>
            <a:ext cx="1676400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12" name="Footer Placeholder 3"/>
          <p:cNvSpPr txBox="1">
            <a:spLocks/>
          </p:cNvSpPr>
          <p:nvPr/>
        </p:nvSpPr>
        <p:spPr bwMode="auto">
          <a:xfrm>
            <a:off x="152400" y="6603078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SSP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16" name="Footer Placeholder 3"/>
          <p:cNvSpPr txBox="1">
            <a:spLocks/>
          </p:cNvSpPr>
          <p:nvPr/>
        </p:nvSpPr>
        <p:spPr bwMode="auto">
          <a:xfrm>
            <a:off x="2360676" y="6600825"/>
            <a:ext cx="40416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KVI – Gronigen, the Netherlands</a:t>
            </a:r>
            <a:endParaRPr lang="en-US" sz="1200" b="1">
              <a:solidFill>
                <a:srgbClr val="FFFF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" y="6350"/>
            <a:ext cx="4768568" cy="38148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3200" y="4498071"/>
            <a:ext cx="6096000" cy="1485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t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06434" y="381000"/>
            <a:ext cx="4219432" cy="16973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2613"/>
            <a:ext cx="9143433" cy="524823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10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  <p:pic>
        <p:nvPicPr>
          <p:cNvPr id="13" name="Picture 12" descr="babar.png"/>
          <p:cNvPicPr>
            <a:picLocks noChangeAspect="1"/>
          </p:cNvPicPr>
          <p:nvPr/>
        </p:nvPicPr>
        <p:blipFill rotWithShape="1">
          <a:blip r:embed="rId4"/>
          <a:srcRect b="5495"/>
          <a:stretch/>
        </p:blipFill>
        <p:spPr>
          <a:xfrm>
            <a:off x="541301" y="2675580"/>
            <a:ext cx="3894667" cy="3680664"/>
          </a:xfrm>
          <a:prstGeom prst="rect">
            <a:avLst/>
          </a:prstGeom>
        </p:spPr>
      </p:pic>
      <p:pic>
        <p:nvPicPr>
          <p:cNvPr id="14" name="Picture 13" descr="superb_thres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953" y="2679799"/>
            <a:ext cx="3915847" cy="391584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92302" y="4995447"/>
            <a:ext cx="567268" cy="65193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4372469" y="4690646"/>
            <a:ext cx="651934" cy="524933"/>
          </a:xfrm>
          <a:prstGeom prst="rightArrow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62910" y="-19541"/>
            <a:ext cx="6324600" cy="4767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u="sng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Physics Prospects</a:t>
            </a:r>
            <a:r>
              <a:rPr lang="en-GB" sz="2400" b="1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:  Charm Physics</a:t>
            </a:r>
            <a:endParaRPr lang="en-US" sz="2400" b="1" baseline="30000">
              <a:solidFill>
                <a:srgbClr val="FFFF00"/>
              </a:solidFill>
              <a:latin typeface="Calibri" pitchFamily="34" charset="0"/>
              <a:ea typeface="HG Mincho Light J" pitchFamily="2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37669" y="3679026"/>
            <a:ext cx="23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smtClean="0">
                <a:latin typeface="Calibri" pitchFamily="34" charset="0"/>
                <a:cs typeface="Calibri" pitchFamily="34" charset="0"/>
              </a:rPr>
              <a:t>)</a:t>
            </a:r>
            <a:endParaRPr lang="en-US" sz="14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240" y="2030443"/>
            <a:ext cx="8797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400" smtClean="0">
                <a:latin typeface="Calibri" pitchFamily="34" charset="0"/>
                <a:cs typeface="Calibri" pitchFamily="34" charset="0"/>
              </a:rPr>
              <a:t>Coherent production at charm threshold will allow precision measurements of mixing parameters (x,y) and strong phases (</a:t>
            </a:r>
            <a:r>
              <a:rPr lang="en-US" smtClean="0">
                <a:latin typeface="Symbol" pitchFamily="18" charset="2"/>
                <a:cs typeface="Calibri" pitchFamily="34" charset="0"/>
              </a:rPr>
              <a:t>d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)</a:t>
            </a:r>
            <a:endParaRPr lang="en-US" sz="24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19" descr="superb_thresh.png"/>
          <p:cNvPicPr>
            <a:picLocks noChangeAspect="1"/>
          </p:cNvPicPr>
          <p:nvPr/>
        </p:nvPicPr>
        <p:blipFill rotWithShape="1">
          <a:blip r:embed="rId5"/>
          <a:srcRect l="49649" t="88787" r="43555" b="5607"/>
          <a:stretch/>
        </p:blipFill>
        <p:spPr>
          <a:xfrm>
            <a:off x="2361929" y="6245886"/>
            <a:ext cx="266113" cy="219549"/>
          </a:xfrm>
          <a:prstGeom prst="rect">
            <a:avLst/>
          </a:prstGeom>
        </p:spPr>
      </p:pic>
      <p:sp>
        <p:nvSpPr>
          <p:cNvPr id="25" name="Text Box 347"/>
          <p:cNvSpPr txBox="1">
            <a:spLocks noChangeArrowheads="1"/>
          </p:cNvSpPr>
          <p:nvPr/>
        </p:nvSpPr>
        <p:spPr bwMode="auto">
          <a:xfrm rot="16200000">
            <a:off x="-154698" y="3882354"/>
            <a:ext cx="112562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600" b="1" smtClean="0">
                <a:latin typeface="Calibri" pitchFamily="34" charset="0"/>
                <a:cs typeface="Calibri" pitchFamily="34" charset="0"/>
              </a:rPr>
              <a:t>y = </a:t>
            </a:r>
            <a:r>
              <a:rPr lang="en-US" sz="1600" b="1" smtClean="0">
                <a:latin typeface="Symbol" pitchFamily="18" charset="2"/>
              </a:rPr>
              <a:t>DG </a:t>
            </a:r>
            <a:r>
              <a:rPr lang="en-US" sz="1600" b="1" smtClean="0">
                <a:latin typeface="Arial" charset="0"/>
              </a:rPr>
              <a:t>/ 2</a:t>
            </a:r>
            <a:r>
              <a:rPr lang="en-US" sz="1600" b="1" smtClean="0">
                <a:latin typeface="Symbol" pitchFamily="18" charset="2"/>
              </a:rPr>
              <a:t>G</a:t>
            </a:r>
            <a:endParaRPr lang="en-US" sz="1600" b="1">
              <a:latin typeface="Symbol" pitchFamily="18" charset="2"/>
            </a:endParaRPr>
          </a:p>
        </p:txBody>
      </p:sp>
      <p:sp>
        <p:nvSpPr>
          <p:cNvPr id="27" name="Text Box 360"/>
          <p:cNvSpPr txBox="1">
            <a:spLocks noChangeArrowheads="1"/>
          </p:cNvSpPr>
          <p:nvPr/>
        </p:nvSpPr>
        <p:spPr bwMode="auto">
          <a:xfrm>
            <a:off x="697470" y="5788976"/>
            <a:ext cx="288862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600" b="1" smtClean="0">
                <a:latin typeface="Calibri" pitchFamily="34" charset="0"/>
                <a:cs typeface="Calibri" pitchFamily="34" charset="0"/>
              </a:rPr>
              <a:t>0</a:t>
            </a:r>
            <a:endParaRPr lang="en-US" sz="1600" b="1">
              <a:latin typeface="Symbol" pitchFamily="18" charset="2"/>
            </a:endParaRPr>
          </a:p>
        </p:txBody>
      </p:sp>
      <p:sp>
        <p:nvSpPr>
          <p:cNvPr id="28" name="Text Box 360"/>
          <p:cNvSpPr txBox="1">
            <a:spLocks noChangeArrowheads="1"/>
          </p:cNvSpPr>
          <p:nvPr/>
        </p:nvSpPr>
        <p:spPr bwMode="auto">
          <a:xfrm>
            <a:off x="422769" y="4538246"/>
            <a:ext cx="55175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600" b="1" smtClean="0">
                <a:latin typeface="Calibri" pitchFamily="34" charset="0"/>
                <a:cs typeface="Calibri" pitchFamily="34" charset="0"/>
              </a:rPr>
              <a:t>0.02</a:t>
            </a:r>
            <a:endParaRPr lang="en-US" sz="1600" b="1">
              <a:latin typeface="Symbol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241" y="4380444"/>
            <a:ext cx="207580" cy="194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360"/>
          <p:cNvSpPr txBox="1">
            <a:spLocks noChangeArrowheads="1"/>
          </p:cNvSpPr>
          <p:nvPr/>
        </p:nvSpPr>
        <p:spPr bwMode="auto">
          <a:xfrm>
            <a:off x="443789" y="3277006"/>
            <a:ext cx="55175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600" b="1" smtClean="0">
                <a:latin typeface="Calibri" pitchFamily="34" charset="0"/>
                <a:cs typeface="Calibri" pitchFamily="34" charset="0"/>
              </a:rPr>
              <a:t>0.04</a:t>
            </a:r>
            <a:endParaRPr lang="en-US" sz="1600" b="1">
              <a:latin typeface="Symbol" pitchFamily="18" charset="2"/>
            </a:endParaRPr>
          </a:p>
        </p:txBody>
      </p:sp>
      <p:sp>
        <p:nvSpPr>
          <p:cNvPr id="34" name="Text Box 360"/>
          <p:cNvSpPr txBox="1">
            <a:spLocks noChangeArrowheads="1"/>
          </p:cNvSpPr>
          <p:nvPr/>
        </p:nvSpPr>
        <p:spPr bwMode="auto">
          <a:xfrm>
            <a:off x="4647965" y="5255576"/>
            <a:ext cx="55175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600" b="1" smtClean="0">
                <a:latin typeface="Calibri" pitchFamily="34" charset="0"/>
                <a:cs typeface="Calibri" pitchFamily="34" charset="0"/>
              </a:rPr>
              <a:t>0.01</a:t>
            </a:r>
            <a:endParaRPr lang="en-US" sz="1600" b="1">
              <a:latin typeface="Symbol" pitchFamily="18" charset="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24403" y="4418545"/>
            <a:ext cx="207580" cy="194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360"/>
          <p:cNvSpPr txBox="1">
            <a:spLocks noChangeArrowheads="1"/>
          </p:cNvSpPr>
          <p:nvPr/>
        </p:nvSpPr>
        <p:spPr bwMode="auto">
          <a:xfrm>
            <a:off x="4561219" y="3471446"/>
            <a:ext cx="65594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600" b="1" smtClean="0">
                <a:latin typeface="Calibri" pitchFamily="34" charset="0"/>
                <a:cs typeface="Calibri" pitchFamily="34" charset="0"/>
              </a:rPr>
              <a:t>0.015</a:t>
            </a:r>
            <a:endParaRPr lang="en-US" sz="1600" b="1">
              <a:latin typeface="Symbol" pitchFamily="18" charset="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59570" y="2938046"/>
            <a:ext cx="2472413" cy="2057401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763949" y="5649717"/>
            <a:ext cx="2472413" cy="477813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659549" y="3772012"/>
            <a:ext cx="207580" cy="194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46619" y="3697416"/>
            <a:ext cx="973667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smtClean="0">
                <a:latin typeface="Calibri" pitchFamily="34" charset="0"/>
                <a:cs typeface="Calibri" pitchFamily="34" charset="0"/>
              </a:rPr>
              <a:t>Babar</a:t>
            </a:r>
            <a:endParaRPr lang="en-US" sz="1800" b="1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 Box 360"/>
          <p:cNvSpPr txBox="1">
            <a:spLocks noChangeArrowheads="1"/>
          </p:cNvSpPr>
          <p:nvPr/>
        </p:nvSpPr>
        <p:spPr bwMode="auto">
          <a:xfrm>
            <a:off x="6290651" y="6206766"/>
            <a:ext cx="1066318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600" b="1" smtClean="0">
                <a:latin typeface="Calibri" pitchFamily="34" charset="0"/>
                <a:cs typeface="Calibri" pitchFamily="34" charset="0"/>
              </a:rPr>
              <a:t>x = </a:t>
            </a:r>
            <a:r>
              <a:rPr lang="en-US" sz="1600" b="1" smtClean="0">
                <a:latin typeface="Symbol" pitchFamily="18" charset="2"/>
              </a:rPr>
              <a:t>DM </a:t>
            </a:r>
            <a:r>
              <a:rPr lang="en-US" sz="1600" b="1" smtClean="0">
                <a:latin typeface="Arial" charset="0"/>
              </a:rPr>
              <a:t>/ </a:t>
            </a:r>
            <a:r>
              <a:rPr lang="en-US" sz="1600" b="1" smtClean="0">
                <a:latin typeface="Symbol" pitchFamily="18" charset="2"/>
              </a:rPr>
              <a:t>G</a:t>
            </a:r>
            <a:endParaRPr lang="en-US" sz="1600" b="1">
              <a:latin typeface="Symbol" pitchFamily="18" charset="2"/>
            </a:endParaRPr>
          </a:p>
        </p:txBody>
      </p:sp>
      <p:pic>
        <p:nvPicPr>
          <p:cNvPr id="44" name="Picture 43" descr="t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491360" y="872360"/>
            <a:ext cx="3547534" cy="45329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20870" y="525520"/>
            <a:ext cx="513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400" smtClean="0">
                <a:latin typeface="Calibri" pitchFamily="34" charset="0"/>
                <a:cs typeface="Calibri" pitchFamily="34" charset="0"/>
              </a:rPr>
              <a:t>SuperB will measure charm UT,</a:t>
            </a:r>
            <a:endParaRPr lang="en-US" sz="24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6" name="Picture 45" descr="t.pdf"/>
          <p:cNvPicPr>
            <a:picLocks noChangeAspect="1"/>
          </p:cNvPicPr>
          <p:nvPr/>
        </p:nvPicPr>
        <p:blipFill rotWithShape="1">
          <a:blip r:embed="rId12"/>
          <a:srcRect l="16665"/>
          <a:stretch/>
        </p:blipFill>
        <p:spPr>
          <a:xfrm>
            <a:off x="3071084" y="1300287"/>
            <a:ext cx="1958116" cy="820173"/>
          </a:xfrm>
          <a:prstGeom prst="rect">
            <a:avLst/>
          </a:prstGeom>
        </p:spPr>
      </p:pic>
      <p:pic>
        <p:nvPicPr>
          <p:cNvPr id="47" name="Picture 46" descr="Untitled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1048944" y="1367696"/>
            <a:ext cx="2009457" cy="69374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96920" y="1443335"/>
            <a:ext cx="1174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alibri" pitchFamily="34" charset="0"/>
                <a:cs typeface="Calibri" pitchFamily="34" charset="0"/>
              </a:rPr>
              <a:t>SM:</a:t>
            </a:r>
            <a:endParaRPr lang="en-US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903890" y="1367696"/>
            <a:ext cx="109728" cy="693741"/>
          </a:xfrm>
          <a:prstGeom prst="leftBrac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Box 360"/>
          <p:cNvSpPr txBox="1">
            <a:spLocks noChangeArrowheads="1"/>
          </p:cNvSpPr>
          <p:nvPr/>
        </p:nvSpPr>
        <p:spPr bwMode="auto">
          <a:xfrm>
            <a:off x="803769" y="6138446"/>
            <a:ext cx="614271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600" b="1" smtClean="0">
                <a:latin typeface="Calibri" pitchFamily="34" charset="0"/>
                <a:cs typeface="Calibri" pitchFamily="34" charset="0"/>
              </a:rPr>
              <a:t>-0.02</a:t>
            </a:r>
            <a:endParaRPr lang="en-US" sz="1600" b="1">
              <a:latin typeface="Symbol" pitchFamily="18" charset="2"/>
            </a:endParaRPr>
          </a:p>
        </p:txBody>
      </p:sp>
      <p:sp>
        <p:nvSpPr>
          <p:cNvPr id="50" name="Text Box 360"/>
          <p:cNvSpPr txBox="1">
            <a:spLocks noChangeArrowheads="1"/>
          </p:cNvSpPr>
          <p:nvPr/>
        </p:nvSpPr>
        <p:spPr bwMode="auto">
          <a:xfrm>
            <a:off x="3248008" y="6140670"/>
            <a:ext cx="551754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600" b="1" smtClean="0">
                <a:latin typeface="Calibri" pitchFamily="34" charset="0"/>
                <a:cs typeface="Calibri" pitchFamily="34" charset="0"/>
              </a:rPr>
              <a:t>0.02</a:t>
            </a:r>
            <a:endParaRPr lang="en-US" sz="1600" b="1">
              <a:latin typeface="Symbol" pitchFamily="18" charset="2"/>
            </a:endParaRPr>
          </a:p>
        </p:txBody>
      </p:sp>
      <p:sp>
        <p:nvSpPr>
          <p:cNvPr id="26" name="Text Box 360"/>
          <p:cNvSpPr txBox="1">
            <a:spLocks noChangeArrowheads="1"/>
          </p:cNvSpPr>
          <p:nvPr/>
        </p:nvSpPr>
        <p:spPr bwMode="auto">
          <a:xfrm>
            <a:off x="1829281" y="6290846"/>
            <a:ext cx="1066318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600" b="1" smtClean="0">
                <a:latin typeface="Calibri" pitchFamily="34" charset="0"/>
                <a:cs typeface="Calibri" pitchFamily="34" charset="0"/>
              </a:rPr>
              <a:t>x = </a:t>
            </a:r>
            <a:r>
              <a:rPr lang="en-US" sz="1600" b="1" smtClean="0">
                <a:latin typeface="Symbol" pitchFamily="18" charset="2"/>
              </a:rPr>
              <a:t>DM </a:t>
            </a:r>
            <a:r>
              <a:rPr lang="en-US" sz="1600" b="1" smtClean="0">
                <a:latin typeface="Arial" charset="0"/>
              </a:rPr>
              <a:t>/ </a:t>
            </a:r>
            <a:r>
              <a:rPr lang="en-US" sz="1600" b="1" smtClean="0">
                <a:latin typeface="Symbol" pitchFamily="18" charset="2"/>
              </a:rPr>
              <a:t>G</a:t>
            </a:r>
            <a:endParaRPr lang="en-US" sz="1600" b="1">
              <a:latin typeface="Symbol" pitchFamily="18" charset="2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33032" y="6172200"/>
            <a:ext cx="103790" cy="169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 Box 360"/>
          <p:cNvSpPr txBox="1">
            <a:spLocks noChangeArrowheads="1"/>
          </p:cNvSpPr>
          <p:nvPr/>
        </p:nvSpPr>
        <p:spPr bwMode="auto">
          <a:xfrm>
            <a:off x="2138610" y="6096000"/>
            <a:ext cx="24696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1600" b="1" smtClean="0">
                <a:latin typeface="Calibri" pitchFamily="34" charset="0"/>
                <a:cs typeface="Calibri" pitchFamily="34" charset="0"/>
              </a:rPr>
              <a:t>0</a:t>
            </a:r>
            <a:endParaRPr lang="en-US" sz="1600" b="1">
              <a:latin typeface="Symbol" pitchFamily="18" charset="2"/>
            </a:endParaRPr>
          </a:p>
        </p:txBody>
      </p:sp>
      <p:sp>
        <p:nvSpPr>
          <p:cNvPr id="53" name="Text Box 360"/>
          <p:cNvSpPr txBox="1">
            <a:spLocks noChangeArrowheads="1"/>
          </p:cNvSpPr>
          <p:nvPr/>
        </p:nvSpPr>
        <p:spPr bwMode="auto">
          <a:xfrm>
            <a:off x="5630817" y="6130160"/>
            <a:ext cx="288862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  <a:cs typeface="Calibri" pitchFamily="34" charset="0"/>
              </a:rPr>
              <a:t>0</a:t>
            </a:r>
            <a:endParaRPr lang="en-US" sz="1600" b="1">
              <a:latin typeface="Symbol" pitchFamily="18" charset="2"/>
            </a:endParaRPr>
          </a:p>
        </p:txBody>
      </p:sp>
      <p:sp>
        <p:nvSpPr>
          <p:cNvPr id="54" name="Text Box 360"/>
          <p:cNvSpPr txBox="1">
            <a:spLocks noChangeArrowheads="1"/>
          </p:cNvSpPr>
          <p:nvPr/>
        </p:nvSpPr>
        <p:spPr bwMode="auto">
          <a:xfrm>
            <a:off x="7276098" y="6138040"/>
            <a:ext cx="655949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600" b="1" smtClean="0">
                <a:latin typeface="Calibri" pitchFamily="34" charset="0"/>
                <a:cs typeface="Calibri" pitchFamily="34" charset="0"/>
              </a:rPr>
              <a:t>0.005</a:t>
            </a:r>
            <a:endParaRPr lang="en-US" sz="1600" b="1">
              <a:latin typeface="Symbol" pitchFamily="18" charset="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905155" y="1365473"/>
            <a:ext cx="103790" cy="695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377560" y="800344"/>
            <a:ext cx="1554805" cy="34265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13"/>
            <a:ext cx="9143433" cy="524823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11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2910" y="-16095"/>
            <a:ext cx="6324600" cy="511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u="sng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Physics Prospects</a:t>
            </a:r>
            <a:r>
              <a:rPr lang="en-GB" sz="2400" b="1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:  Tau Physics</a:t>
            </a:r>
            <a:endParaRPr lang="en-US" sz="2400" b="1" baseline="30000">
              <a:solidFill>
                <a:srgbClr val="FFFF00"/>
              </a:solidFill>
              <a:latin typeface="Calibri" pitchFamily="34" charset="0"/>
              <a:ea typeface="HG Mincho Light J" pitchFamily="2"/>
              <a:cs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" y="575440"/>
            <a:ext cx="9061343" cy="54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t="4856" r="5621" b="91626"/>
          <a:stretch/>
        </p:blipFill>
        <p:spPr bwMode="auto">
          <a:xfrm>
            <a:off x="241738" y="6029391"/>
            <a:ext cx="8639503" cy="24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t="91877" r="5621" b="4062"/>
          <a:stretch/>
        </p:blipFill>
        <p:spPr bwMode="auto">
          <a:xfrm>
            <a:off x="241737" y="6274064"/>
            <a:ext cx="8639503" cy="27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91891" r="90496" b="6092"/>
          <a:stretch/>
        </p:blipFill>
        <p:spPr bwMode="auto">
          <a:xfrm>
            <a:off x="8502868" y="6274064"/>
            <a:ext cx="286405" cy="16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071240" y="31530"/>
            <a:ext cx="4046481" cy="461661"/>
          </a:xfrm>
          <a:prstGeom prst="rect">
            <a:avLst/>
          </a:prstGeom>
          <a:solidFill>
            <a:srgbClr val="FFFF99"/>
          </a:solidFill>
          <a:ln w="254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r>
              <a:rPr lang="en-US" sz="1200" b="1" smtClean="0">
                <a:latin typeface="Calibri" pitchFamily="34" charset="0"/>
                <a:cs typeface="Calibri" pitchFamily="34" charset="0"/>
              </a:rPr>
              <a:t>Courtesy of A. Lusiani, Pisa, as shown at the most recent SuperB Collaboration Meeting (Elba, 1-4 June 2012)</a:t>
            </a:r>
            <a:endParaRPr lang="en-US" sz="12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13"/>
            <a:ext cx="9143433" cy="524823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12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910" y="-16095"/>
            <a:ext cx="6324600" cy="511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u="sng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Physics Prospects</a:t>
            </a:r>
            <a:r>
              <a:rPr lang="en-GB" sz="2400" b="1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:  Tau Physics</a:t>
            </a:r>
            <a:endParaRPr lang="en-US" sz="2400" b="1" baseline="30000">
              <a:solidFill>
                <a:srgbClr val="FFFF00"/>
              </a:solidFill>
              <a:latin typeface="Calibri" pitchFamily="34" charset="0"/>
              <a:ea typeface="HG Mincho Light J" pitchFamily="2"/>
              <a:cs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0870" y="567560"/>
            <a:ext cx="8794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400" smtClean="0">
                <a:latin typeface="Calibri" pitchFamily="34" charset="0"/>
                <a:cs typeface="Calibri" pitchFamily="34" charset="0"/>
              </a:rPr>
              <a:t>SuperB will search for transitions                  and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2400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800" b="1" baseline="3000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 polarization can help in suppressing backgrounds in some modes</a:t>
            </a:r>
          </a:p>
        </p:txBody>
      </p:sp>
      <p:pic>
        <p:nvPicPr>
          <p:cNvPr id="56" name="Picture 55" descr="Untitled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69655" y="713538"/>
            <a:ext cx="934717" cy="243416"/>
          </a:xfrm>
          <a:prstGeom prst="rect">
            <a:avLst/>
          </a:prstGeom>
        </p:spPr>
      </p:pic>
      <p:pic>
        <p:nvPicPr>
          <p:cNvPr id="58" name="Picture 57" descr="Untitled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272911" y="709450"/>
            <a:ext cx="889889" cy="16624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0239" y="2286000"/>
            <a:ext cx="5955223" cy="40386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21435" y="1445597"/>
            <a:ext cx="324581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400" smtClean="0">
                <a:solidFill>
                  <a:srgbClr val="CC00FF"/>
                </a:solidFill>
                <a:latin typeface="Calibri" pitchFamily="34" charset="0"/>
                <a:cs typeface="Calibri" pitchFamily="34" charset="0"/>
              </a:rPr>
              <a:t>Searches in final states with little-to-no back-ground can improve by more than two orders of magnitude over Babar</a:t>
            </a:r>
          </a:p>
          <a:p>
            <a:pPr marL="168275" indent="-168275">
              <a:buFont typeface="Arial" pitchFamily="34" charset="0"/>
              <a:buChar char="•"/>
            </a:pPr>
            <a:endParaRPr lang="en-US" sz="2400" smtClean="0">
              <a:latin typeface="Calibri" pitchFamily="34" charset="0"/>
              <a:cs typeface="Calibri" pitchFamily="34" charset="0"/>
            </a:endParaRPr>
          </a:p>
          <a:p>
            <a:pPr marL="168275" indent="-168275">
              <a:buFont typeface="Arial" pitchFamily="34" charset="0"/>
              <a:buChar char="•"/>
            </a:pPr>
            <a:r>
              <a:rPr lang="en-US" sz="2400" smtClean="0">
                <a:latin typeface="Calibri" pitchFamily="34" charset="0"/>
                <a:cs typeface="Calibri" pitchFamily="34" charset="0"/>
              </a:rPr>
              <a:t>Can hadron machines compete? </a:t>
            </a:r>
          </a:p>
          <a:p>
            <a:pPr marL="346075" lvl="1" indent="-177800">
              <a:buFont typeface="Arial" pitchFamily="34" charset="0"/>
              <a:buChar char="•"/>
            </a:pPr>
            <a:r>
              <a:rPr lang="en-US" smtClean="0">
                <a:latin typeface="Calibri" pitchFamily="34" charset="0"/>
                <a:cs typeface="Calibri" pitchFamily="34" charset="0"/>
              </a:rPr>
              <a:t>No! according to LHCb upgrade projections</a:t>
            </a:r>
          </a:p>
          <a:p>
            <a:pPr marL="346075" lvl="1" indent="-177800">
              <a:buFont typeface="Arial" pitchFamily="34" charset="0"/>
              <a:buChar char="•"/>
            </a:pPr>
            <a:r>
              <a:rPr lang="en-US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Yes! according to W. Marciano’s talk yesterday</a:t>
            </a:r>
            <a:r>
              <a:rPr lang="en-US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(10</a:t>
            </a:r>
            <a:r>
              <a:rPr lang="en-US" baseline="30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-10</a:t>
            </a:r>
            <a:r>
              <a:rPr lang="en-US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– 10</a:t>
            </a:r>
            <a:r>
              <a:rPr lang="en-US" baseline="30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-11</a:t>
            </a:r>
            <a:r>
              <a:rPr lang="en-US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73060" y="4485696"/>
            <a:ext cx="537327" cy="338554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smtClean="0">
                <a:solidFill>
                  <a:srgbClr val="CC00FF"/>
                </a:solidFill>
                <a:cs typeface="Calibri" pitchFamily="34" charset="0"/>
              </a:rPr>
              <a:t>e</a:t>
            </a:r>
            <a:r>
              <a:rPr lang="en-US" sz="1600" smtClean="0">
                <a:solidFill>
                  <a:srgbClr val="CC00FF"/>
                </a:solidFill>
                <a:latin typeface="Symbol" pitchFamily="18" charset="2"/>
              </a:rPr>
              <a:t>,mg</a:t>
            </a:r>
            <a:endParaRPr lang="en-US" sz="1600">
              <a:solidFill>
                <a:srgbClr val="CC00FF"/>
              </a:solidFill>
              <a:latin typeface="Symbol" pitchFamily="18" charset="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97605" y="5300246"/>
            <a:ext cx="627095" cy="338554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smtClean="0">
                <a:solidFill>
                  <a:srgbClr val="CC00FF"/>
                </a:solidFill>
                <a:cs typeface="Calibri" pitchFamily="34" charset="0"/>
              </a:rPr>
              <a:t>e</a:t>
            </a:r>
            <a:r>
              <a:rPr lang="en-US" sz="1600" smtClean="0">
                <a:solidFill>
                  <a:srgbClr val="CC00FF"/>
                </a:solidFill>
                <a:latin typeface="Symbol" pitchFamily="18" charset="2"/>
              </a:rPr>
              <a:t>,mh</a:t>
            </a:r>
            <a:r>
              <a:rPr lang="en-US" sz="1600" smtClean="0">
                <a:solidFill>
                  <a:srgbClr val="CC00FF"/>
                </a:solidFill>
                <a:latin typeface="Calibri" pitchFamily="34" charset="0"/>
                <a:cs typeface="Calibri" pitchFamily="34" charset="0"/>
              </a:rPr>
              <a:t>’</a:t>
            </a:r>
            <a:endParaRPr lang="en-US" sz="1600">
              <a:solidFill>
                <a:srgbClr val="CC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47890" y="5300246"/>
            <a:ext cx="471411" cy="338554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smtClean="0">
                <a:solidFill>
                  <a:srgbClr val="CC00FF"/>
                </a:solidFill>
                <a:latin typeface="Symbol" pitchFamily="18" charset="2"/>
              </a:rPr>
              <a:t>m</a:t>
            </a:r>
            <a:r>
              <a:rPr lang="en-US" sz="1600" smtClean="0">
                <a:solidFill>
                  <a:srgbClr val="CC00FF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1600" baseline="-25000" smtClean="0">
                <a:solidFill>
                  <a:srgbClr val="CC00FF"/>
                </a:solidFill>
                <a:latin typeface="Calibri" pitchFamily="34" charset="0"/>
                <a:cs typeface="Calibri" pitchFamily="34" charset="0"/>
              </a:rPr>
              <a:t>S</a:t>
            </a:r>
            <a:endParaRPr lang="en-US" sz="1600" baseline="-25000">
              <a:solidFill>
                <a:srgbClr val="CC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46380" y="5194740"/>
            <a:ext cx="478016" cy="307777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smtClean="0">
                <a:solidFill>
                  <a:srgbClr val="CC00FF"/>
                </a:solidFill>
                <a:cs typeface="Calibri" pitchFamily="34" charset="0"/>
              </a:rPr>
              <a:t>eee</a:t>
            </a:r>
            <a:endParaRPr lang="en-US" sz="1600">
              <a:solidFill>
                <a:srgbClr val="CC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03430" y="5173314"/>
            <a:ext cx="593830" cy="338554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solidFill>
                  <a:srgbClr val="CC00FF"/>
                </a:solidFill>
                <a:latin typeface="Symbol" pitchFamily="18" charset="2"/>
              </a:rPr>
              <a:t>mmm</a:t>
            </a:r>
            <a:endParaRPr lang="en-US" sz="1600">
              <a:solidFill>
                <a:srgbClr val="CC00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950780" y="4937235"/>
            <a:ext cx="3547240" cy="8145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1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13"/>
            <a:ext cx="9143433" cy="524823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910" y="-16095"/>
            <a:ext cx="6324600" cy="511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u="sng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Physics Prospects</a:t>
            </a:r>
            <a:r>
              <a:rPr lang="en-GB" sz="2400" b="1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:  Precision Electroweak Physics</a:t>
            </a:r>
            <a:endParaRPr lang="en-US" sz="2400" b="1" baseline="30000">
              <a:solidFill>
                <a:srgbClr val="FFFF00"/>
              </a:solidFill>
              <a:latin typeface="Calibri" pitchFamily="34" charset="0"/>
              <a:ea typeface="HG Mincho Light J" pitchFamily="2"/>
              <a:cs typeface="Calibri" pitchFamily="34" charset="0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180273" y="649009"/>
            <a:ext cx="8834410" cy="990601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Cambria"/>
                <a:ea typeface="+mn-ea"/>
                <a:cs typeface="Cambria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sin</a:t>
            </a:r>
            <a:r>
              <a:rPr kumimoji="0" lang="en-GB" sz="2400" b="0" i="0" u="none" strike="noStrike" kern="1200" cap="none" spc="0" normalizeH="0" baseline="30000" noProof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2</a:t>
            </a: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θ</a:t>
            </a:r>
            <a:r>
              <a:rPr kumimoji="0" lang="en-GB" sz="2400" b="0" i="0" u="none" strike="noStrike" kern="1200" cap="none" spc="0" normalizeH="0" baseline="-25000" noProof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W</a:t>
            </a: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can be measured with polarised e</a:t>
            </a:r>
            <a:r>
              <a:rPr kumimoji="0" lang="en-GB" sz="2400" b="0" i="0" u="none" strike="noStrike" kern="1200" cap="none" spc="0" normalizeH="0" baseline="30000" noProof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−</a:t>
            </a: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beam</a:t>
            </a:r>
          </a:p>
          <a:p>
            <a:pPr marL="71755" indent="-177800" fontAlgn="auto"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Lucida Grande"/>
                <a:cs typeface="Calibri" pitchFamily="34" charset="0"/>
              </a:rPr>
              <a:t>√s=ϒ</a:t>
            </a: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(4S) is theoretically clean, c.f. </a:t>
            </a:r>
            <a:r>
              <a:rPr lang="en-GB" sz="2400" smtClean="0">
                <a:latin typeface="Calibri" pitchFamily="34" charset="0"/>
                <a:cs typeface="Calibri" pitchFamily="34" charset="0"/>
              </a:rPr>
              <a:t>Z pole </a:t>
            </a: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b-fragmentation at LEP/SLC</a:t>
            </a:r>
          </a:p>
          <a:p>
            <a:pPr marL="71755" indent="-177800" fontAlgn="auto"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</a:pPr>
            <a:r>
              <a:rPr lang="en-GB" sz="2400" noProof="0" smtClean="0">
                <a:latin typeface="Calibri" pitchFamily="34" charset="0"/>
                <a:cs typeface="Calibri" pitchFamily="34" charset="0"/>
              </a:rPr>
              <a:t>Simply need to measure event rates for left and right polarized beams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3951890" y="4388061"/>
            <a:ext cx="45719" cy="14081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 rot="18056289">
            <a:off x="3739300" y="3662392"/>
            <a:ext cx="7788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SuperB 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6320871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Plot adapted </a:t>
            </a:r>
            <a:r>
              <a:rPr lang="en-GB" sz="1200" b="1" smtClean="0">
                <a:latin typeface="Calibri" pitchFamily="34" charset="0"/>
                <a:cs typeface="Calibri" pitchFamily="34" charset="0"/>
              </a:rPr>
              <a:t>from W. Marciano’s talk yesterday</a:t>
            </a:r>
            <a:endParaRPr lang="en-GB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Picture 27" descr="Untitled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151181" y="2072725"/>
            <a:ext cx="2445086" cy="1778244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rot="5400000">
            <a:off x="3886128" y="4249194"/>
            <a:ext cx="186267" cy="169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14850" y="1547650"/>
            <a:ext cx="31998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Measure LR asymmetry in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168275" indent="-168275">
              <a:buFont typeface="Arial" pitchFamily="34" charset="0"/>
              <a:buChar char="•"/>
            </a:pPr>
            <a:r>
              <a:rPr lang="en-GB" smtClean="0">
                <a:latin typeface="Calibri" pitchFamily="34" charset="0"/>
                <a:cs typeface="Calibri" pitchFamily="34" charset="0"/>
              </a:rPr>
              <a:t>Done at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GB" dirty="0" smtClean="0">
                <a:latin typeface="Calibri" pitchFamily="34" charset="0"/>
                <a:ea typeface="Lucida Grande"/>
                <a:cs typeface="Calibri" pitchFamily="34" charset="0"/>
              </a:rPr>
              <a:t>ϒ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(4S) </a:t>
            </a:r>
            <a:r>
              <a:rPr lang="en-GB" smtClean="0">
                <a:latin typeface="Calibri" pitchFamily="34" charset="0"/>
                <a:cs typeface="Calibri" pitchFamily="34" charset="0"/>
              </a:rPr>
              <a:t>to the same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precision as LEP/SLC at </a:t>
            </a:r>
            <a:r>
              <a:rPr lang="en-GB" smtClean="0">
                <a:latin typeface="Calibri" pitchFamily="34" charset="0"/>
                <a:cs typeface="Calibri" pitchFamily="34" charset="0"/>
              </a:rPr>
              <a:t>the Z-pole, also can have point at charm threshold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GB" b="1" u="sng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Precision is driven by the </a:t>
            </a:r>
            <a:r>
              <a:rPr lang="en-GB" b="1" u="sng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polarization </a:t>
            </a:r>
            <a:r>
              <a:rPr lang="en-GB" b="1" u="sng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measurement</a:t>
            </a:r>
            <a:endParaRPr lang="en-GB" b="1" u="sng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168275" indent="-168275">
              <a:buFont typeface="Arial" pitchFamily="34" charset="0"/>
              <a:buChar char="•"/>
            </a:pPr>
            <a:r>
              <a:rPr lang="en-GB" smtClean="0">
                <a:latin typeface="Calibri" pitchFamily="34" charset="0"/>
                <a:cs typeface="Calibri" pitchFamily="34" charset="0"/>
              </a:rPr>
              <a:t>Complements lower energy measurements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13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33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34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  <p:pic>
        <p:nvPicPr>
          <p:cNvPr id="17" name="Content Placeholder 3" descr="runningpast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r="1372"/>
          <a:stretch/>
        </p:blipFill>
        <p:spPr bwMode="auto">
          <a:xfrm>
            <a:off x="111296" y="2204540"/>
            <a:ext cx="522270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8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13"/>
            <a:ext cx="9143433" cy="524823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14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910" y="-16095"/>
            <a:ext cx="8523890" cy="511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u="sng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Complementarity</a:t>
            </a:r>
            <a:r>
              <a:rPr lang="en-GB" sz="2400" b="1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:  CKM Golden Modes, SuperB vs LHCb</a:t>
            </a:r>
            <a:endParaRPr lang="en-US" sz="2400" b="1" baseline="30000">
              <a:solidFill>
                <a:srgbClr val="FFFF00"/>
              </a:solidFill>
              <a:latin typeface="Calibri" pitchFamily="34" charset="0"/>
              <a:ea typeface="HG Mincho Light J" pitchFamily="2"/>
              <a:cs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0870" y="704671"/>
            <a:ext cx="8105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400" smtClean="0">
                <a:latin typeface="Calibri" pitchFamily="34" charset="0"/>
                <a:cs typeface="Calibri" pitchFamily="34" charset="0"/>
              </a:rPr>
              <a:t>Can make a straightforward comparison </a:t>
            </a:r>
            <a:r>
              <a:rPr lang="en-US" sz="2400">
                <a:latin typeface="Calibri" pitchFamily="34" charset="0"/>
                <a:cs typeface="Calibri" pitchFamily="34" charset="0"/>
              </a:rPr>
              <a:t>of 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the relative precision </a:t>
            </a:r>
            <a:r>
              <a:rPr lang="en-US" sz="2400">
                <a:latin typeface="Calibri" pitchFamily="34" charset="0"/>
                <a:cs typeface="Calibri" pitchFamily="34" charset="0"/>
              </a:rPr>
              <a:t>of 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CKM observables measured at SuperB </a:t>
            </a:r>
            <a:r>
              <a:rPr lang="en-US" sz="240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75 ab</a:t>
            </a:r>
            <a:r>
              <a:rPr lang="en-US" sz="2400" baseline="3000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US" sz="2400">
                <a:latin typeface="Calibri" pitchFamily="34" charset="0"/>
                <a:cs typeface="Calibri" pitchFamily="34" charset="0"/>
              </a:rPr>
              <a:t>) 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versus existing measurements, along with expectations from near-future LHCb (5 fb</a:t>
            </a:r>
            <a:r>
              <a:rPr lang="en-US" sz="2400" baseline="3000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sz="2400">
                <a:latin typeface="Calibri" pitchFamily="34" charset="0"/>
                <a:cs typeface="Calibri" pitchFamily="34" charset="0"/>
              </a:rPr>
              <a:t>and 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after the </a:t>
            </a:r>
            <a:r>
              <a:rPr lang="en-US" sz="2400">
                <a:latin typeface="Calibri" pitchFamily="34" charset="0"/>
                <a:cs typeface="Calibri" pitchFamily="34" charset="0"/>
              </a:rPr>
              <a:t>LHCb upgrade (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50 fb</a:t>
            </a:r>
            <a:r>
              <a:rPr lang="en-US" sz="2400" baseline="30000" smtClean="0">
                <a:latin typeface="Calibri" pitchFamily="34" charset="0"/>
                <a:cs typeface="Calibri" pitchFamily="34" charset="0"/>
              </a:rPr>
              <a:t>-1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)</a:t>
            </a:r>
            <a:endParaRPr lang="en-US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8999" y="3013115"/>
            <a:ext cx="17526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LHCb can only use </a:t>
            </a: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ρπ</a:t>
            </a:r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endParaRPr lang="en-GB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400" smtClean="0">
                <a:latin typeface="Calibri" pitchFamily="34" charset="0"/>
                <a:cs typeface="Calibri" pitchFamily="34" charset="0"/>
              </a:rPr>
              <a:t>β theory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error </a:t>
            </a:r>
            <a:r>
              <a:rPr lang="en-GB" sz="1400" dirty="0" err="1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GB" sz="1400" baseline="-25000" dirty="0" err="1" smtClean="0">
                <a:latin typeface="Calibri" pitchFamily="34" charset="0"/>
                <a:cs typeface="Calibri" pitchFamily="34" charset="0"/>
              </a:rPr>
              <a:t>d</a:t>
            </a:r>
            <a:endParaRPr lang="en-GB" sz="1400" baseline="-25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400" smtClean="0">
                <a:latin typeface="Calibri" pitchFamily="34" charset="0"/>
                <a:cs typeface="Calibri" pitchFamily="34" charset="0"/>
              </a:rPr>
              <a:t>β theory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error B</a:t>
            </a:r>
            <a:r>
              <a:rPr lang="en-GB" sz="1400" baseline="-25000" dirty="0" smtClean="0">
                <a:latin typeface="Calibri" pitchFamily="34" charset="0"/>
                <a:cs typeface="Calibri" pitchFamily="34" charset="0"/>
              </a:rPr>
              <a:t>s</a:t>
            </a:r>
          </a:p>
          <a:p>
            <a:endParaRPr lang="en-GB" sz="1200" baseline="-25000" smtClean="0">
              <a:latin typeface="Calibri" pitchFamily="34" charset="0"/>
              <a:cs typeface="Calibri" pitchFamily="34" charset="0"/>
            </a:endParaRPr>
          </a:p>
          <a:p>
            <a:endParaRPr lang="en-GB" sz="1200" baseline="-25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200" b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Need e</a:t>
            </a:r>
            <a:r>
              <a:rPr lang="en-GB" sz="1200" b="1" baseline="3000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en-GB" sz="1200" b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GB" sz="1200" b="1" baseline="300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−</a:t>
            </a:r>
            <a:r>
              <a:rPr lang="en-GB" sz="1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environment </a:t>
            </a:r>
            <a:r>
              <a:rPr lang="en-GB" sz="1200" b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to do high-precision measurements with semileptonic B decays</a:t>
            </a:r>
            <a:endParaRPr lang="en-GB" sz="12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19" descr="golde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544" y="2479715"/>
            <a:ext cx="7201408" cy="2625685"/>
          </a:xfrm>
          <a:prstGeom prst="rect">
            <a:avLst/>
          </a:prstGeom>
        </p:spPr>
      </p:pic>
      <p:pic>
        <p:nvPicPr>
          <p:cNvPr id="25" name="Picture 24" descr="golde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697" y="5562600"/>
            <a:ext cx="8280850" cy="762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57250" y="2776341"/>
            <a:ext cx="381000" cy="194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69852" y="2706091"/>
            <a:ext cx="468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1600" baseline="3000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2768927"/>
            <a:ext cx="685800" cy="213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23790" y="2694240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(2028)  50 fb</a:t>
            </a:r>
            <a:r>
              <a:rPr lang="en-US" sz="1600" baseline="3000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5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13"/>
            <a:ext cx="9143433" cy="524823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15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910" y="-16095"/>
            <a:ext cx="8834888" cy="4767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u="sng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Complementarity</a:t>
            </a:r>
            <a:r>
              <a:rPr lang="en-GB" sz="2400" b="1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:  Golden Modes in General, </a:t>
            </a:r>
            <a:r>
              <a:rPr lang="en-GB" sz="2400" b="1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SuperB vs </a:t>
            </a:r>
            <a:r>
              <a:rPr lang="en-GB" sz="2400" b="1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LHCb</a:t>
            </a:r>
            <a:endParaRPr lang="en-US" sz="2400" b="1" baseline="30000">
              <a:solidFill>
                <a:srgbClr val="FFFF00"/>
              </a:solidFill>
              <a:latin typeface="Aria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0870" y="683651"/>
            <a:ext cx="8105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 selection of other interesting modes/observables</a:t>
            </a:r>
            <a:endParaRPr lang="en-US" sz="2400" b="1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12" descr="t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5690" y="1295400"/>
            <a:ext cx="6441497" cy="46967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97086" y="1933900"/>
            <a:ext cx="2730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latin typeface="Calibri" pitchFamily="34" charset="0"/>
                <a:cs typeface="Calibri" pitchFamily="34" charset="0"/>
              </a:rPr>
              <a:t>SuperB benefits </a:t>
            </a:r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from polarised </a:t>
            </a:r>
            <a:r>
              <a:rPr lang="en-GB" sz="1200" b="1" dirty="0" err="1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GB" sz="1200" b="1" baseline="30000" smtClean="0">
                <a:latin typeface="Calibri" pitchFamily="34" charset="0"/>
                <a:cs typeface="Calibri" pitchFamily="34" charset="0"/>
              </a:rPr>
              <a:t>−</a:t>
            </a:r>
            <a:r>
              <a:rPr lang="en-GB" sz="1200" b="1" smtClean="0">
                <a:latin typeface="Calibri" pitchFamily="34" charset="0"/>
                <a:cs typeface="Calibri" pitchFamily="34" charset="0"/>
              </a:rPr>
              <a:t> beam</a:t>
            </a:r>
            <a:endParaRPr lang="en-GB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7086" y="2376861"/>
            <a:ext cx="2511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latin typeface="Calibri" pitchFamily="34" charset="0"/>
                <a:cs typeface="Calibri" pitchFamily="34" charset="0"/>
              </a:rPr>
              <a:t>Very </a:t>
            </a:r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precise with </a:t>
            </a:r>
            <a:r>
              <a:rPr lang="en-GB" sz="1200" b="1" smtClean="0">
                <a:latin typeface="Calibri" pitchFamily="34" charset="0"/>
                <a:cs typeface="Calibri" pitchFamily="34" charset="0"/>
              </a:rPr>
              <a:t>improved detector</a:t>
            </a:r>
            <a:endParaRPr lang="en-GB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7086" y="2556640"/>
            <a:ext cx="2658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latin typeface="Calibri" pitchFamily="34" charset="0"/>
                <a:cs typeface="Calibri" pitchFamily="34" charset="0"/>
              </a:rPr>
              <a:t>Stat. limited, angular obs. OK @ 75ab</a:t>
            </a:r>
            <a:r>
              <a:rPr lang="en-GB" sz="1200" b="1" baseline="30000" smtClean="0">
                <a:latin typeface="Calibri" pitchFamily="34" charset="0"/>
                <a:cs typeface="Calibri" pitchFamily="34" charset="0"/>
              </a:rPr>
              <a:t>-1</a:t>
            </a:r>
            <a:endParaRPr lang="en-GB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97086" y="2764220"/>
            <a:ext cx="1601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latin typeface="Calibri" pitchFamily="34" charset="0"/>
                <a:cs typeface="Calibri" pitchFamily="34" charset="0"/>
              </a:rPr>
              <a:t>Right handed currents</a:t>
            </a:r>
            <a:endParaRPr lang="en-GB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97086" y="2937640"/>
            <a:ext cx="2515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latin typeface="Calibri" pitchFamily="34" charset="0"/>
                <a:cs typeface="Calibri" pitchFamily="34" charset="0"/>
              </a:rPr>
              <a:t>SuperB </a:t>
            </a:r>
            <a:r>
              <a:rPr lang="en-GB" sz="1200" b="1" dirty="0" smtClean="0">
                <a:latin typeface="Calibri" pitchFamily="34" charset="0"/>
                <a:cs typeface="Calibri" pitchFamily="34" charset="0"/>
              </a:rPr>
              <a:t>measures many </a:t>
            </a:r>
            <a:r>
              <a:rPr lang="en-GB" sz="1200" b="1" smtClean="0">
                <a:latin typeface="Calibri" pitchFamily="34" charset="0"/>
                <a:cs typeface="Calibri" pitchFamily="34" charset="0"/>
              </a:rPr>
              <a:t>more modes</a:t>
            </a:r>
            <a:endParaRPr lang="en-GB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63744" y="3195140"/>
            <a:ext cx="2290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latin typeface="Calibri" pitchFamily="34" charset="0"/>
                <a:cs typeface="Calibri" pitchFamily="34" charset="0"/>
              </a:rPr>
              <a:t>Tagged analyses, low systematics</a:t>
            </a:r>
            <a:endParaRPr lang="en-GB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97086" y="3496211"/>
            <a:ext cx="2657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latin typeface="Calibri" pitchFamily="34" charset="0"/>
                <a:cs typeface="Calibri" pitchFamily="34" charset="0"/>
              </a:rPr>
              <a:t>Inclusive analyses only possible @ e</a:t>
            </a:r>
            <a:r>
              <a:rPr lang="en-GB" sz="1400" b="1" baseline="30000" smtClean="0">
                <a:latin typeface="Calibri" pitchFamily="34" charset="0"/>
                <a:cs typeface="Calibri" pitchFamily="34" charset="0"/>
              </a:rPr>
              <a:t>+</a:t>
            </a:r>
            <a:r>
              <a:rPr lang="en-GB" sz="1200" b="1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GB" sz="1600" b="1" baseline="30000" smtClean="0">
                <a:latin typeface="Calibri" pitchFamily="34" charset="0"/>
                <a:cs typeface="Calibri" pitchFamily="34" charset="0"/>
              </a:rPr>
              <a:t>-</a:t>
            </a:r>
            <a:endParaRPr lang="en-GB" sz="1200" b="1" baseline="30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97086" y="3690651"/>
            <a:ext cx="1694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latin typeface="Calibri" pitchFamily="34" charset="0"/>
                <a:cs typeface="Calibri" pitchFamily="34" charset="0"/>
              </a:rPr>
              <a:t>LHCb limited to </a:t>
            </a:r>
            <a:r>
              <a:rPr lang="en-GB" sz="1200" b="1" smtClean="0">
                <a:latin typeface="Symbol" pitchFamily="18" charset="2"/>
                <a:cs typeface="Calibri" pitchFamily="34" charset="0"/>
              </a:rPr>
              <a:t>mm</a:t>
            </a:r>
            <a:r>
              <a:rPr lang="en-GB" sz="1200" b="1" smtClean="0">
                <a:latin typeface="Calibri" pitchFamily="34" charset="0"/>
                <a:cs typeface="Calibri" pitchFamily="34" charset="0"/>
              </a:rPr>
              <a:t> only</a:t>
            </a:r>
            <a:endParaRPr lang="en-GB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Left Brace 30"/>
          <p:cNvSpPr/>
          <p:nvPr/>
        </p:nvSpPr>
        <p:spPr>
          <a:xfrm>
            <a:off x="6495400" y="3197770"/>
            <a:ext cx="45719" cy="315268"/>
          </a:xfrm>
          <a:prstGeom prst="leftBrac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b="1"/>
          </a:p>
        </p:txBody>
      </p:sp>
      <p:sp>
        <p:nvSpPr>
          <p:cNvPr id="32" name="TextBox 31"/>
          <p:cNvSpPr txBox="1"/>
          <p:nvPr/>
        </p:nvSpPr>
        <p:spPr>
          <a:xfrm>
            <a:off x="6390290" y="5057001"/>
            <a:ext cx="2529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latin typeface="Calibri" pitchFamily="34" charset="0"/>
                <a:cs typeface="Calibri" pitchFamily="34" charset="0"/>
              </a:rPr>
              <a:t>SuperB exploits coherent production</a:t>
            </a:r>
            <a:endParaRPr lang="en-GB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90290" y="5510050"/>
            <a:ext cx="1386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latin typeface="Calibri" pitchFamily="34" charset="0"/>
                <a:cs typeface="Calibri" pitchFamily="34" charset="0"/>
              </a:rPr>
              <a:t>Theoretically clean</a:t>
            </a:r>
            <a:endParaRPr lang="en-GB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90290" y="5715000"/>
            <a:ext cx="2542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latin typeface="Calibri" pitchFamily="34" charset="0"/>
                <a:cs typeface="Calibri" pitchFamily="34" charset="0"/>
              </a:rPr>
              <a:t>b fragmentation limits interpretation</a:t>
            </a:r>
            <a:endParaRPr lang="en-GB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7600" y="1524008"/>
            <a:ext cx="685800" cy="15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Rectangle 34"/>
          <p:cNvSpPr/>
          <p:nvPr/>
        </p:nvSpPr>
        <p:spPr>
          <a:xfrm>
            <a:off x="4682360" y="1444823"/>
            <a:ext cx="1130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 (2028)  50 fb</a:t>
            </a:r>
            <a:r>
              <a:rPr lang="en-US" sz="1400" baseline="3000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5" descr="golden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6020509"/>
            <a:ext cx="5788894" cy="53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13"/>
            <a:ext cx="9143433" cy="524823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0"/>
            <a:ext cx="5638800" cy="511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The Accelerator Scheme</a:t>
            </a:r>
            <a:endParaRPr lang="en-US" sz="2400" b="1">
              <a:solidFill>
                <a:srgbClr val="FFFF00"/>
              </a:solidFill>
              <a:latin typeface="Calibri" pitchFamily="34" charset="0"/>
              <a:ea typeface="HG Mincho Light J" pitchFamily="2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16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7895" y="609600"/>
            <a:ext cx="4419600" cy="5943600"/>
          </a:xfrm>
          <a:prstGeom prst="rect">
            <a:avLst/>
          </a:prstGeom>
          <a:solidFill>
            <a:srgbClr val="F4FEBA"/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lIns="91435" tIns="45718" rIns="91435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" name="Rectangle 3"/>
          <p:cNvSpPr>
            <a:spLocks/>
          </p:cNvSpPr>
          <p:nvPr/>
        </p:nvSpPr>
        <p:spPr bwMode="auto">
          <a:xfrm>
            <a:off x="8641935" y="3713040"/>
            <a:ext cx="257511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28572" bIns="0">
            <a:spAutoFit/>
          </a:bodyPr>
          <a:lstStyle/>
          <a:p>
            <a:pPr marL="27903"/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I.P.</a:t>
            </a:r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7366703" y="6116240"/>
            <a:ext cx="38083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28572" bIns="0">
            <a:spAutoFit/>
          </a:bodyPr>
          <a:lstStyle/>
          <a:p>
            <a:pPr marL="27903"/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HER</a:t>
            </a:r>
          </a:p>
          <a:p>
            <a:pPr marL="27903"/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arc</a:t>
            </a:r>
          </a:p>
        </p:txBody>
      </p:sp>
      <p:sp>
        <p:nvSpPr>
          <p:cNvPr id="15" name="Rectangle 5"/>
          <p:cNvSpPr>
            <a:spLocks/>
          </p:cNvSpPr>
          <p:nvPr/>
        </p:nvSpPr>
        <p:spPr bwMode="auto">
          <a:xfrm>
            <a:off x="6697194" y="5727799"/>
            <a:ext cx="36227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28572" bIns="0">
            <a:spAutoFit/>
          </a:bodyPr>
          <a:lstStyle/>
          <a:p>
            <a:pPr marL="27903"/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LER</a:t>
            </a:r>
          </a:p>
          <a:p>
            <a:pPr marL="27903"/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arc</a:t>
            </a: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5540750" y="5055840"/>
            <a:ext cx="1701105" cy="111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 rot="5400000">
            <a:off x="5121054" y="4987751"/>
            <a:ext cx="352723" cy="486668"/>
          </a:xfrm>
          <a:custGeom>
            <a:avLst/>
            <a:gdLst>
              <a:gd name="T0" fmla="*/ 1220 w 21381"/>
              <a:gd name="T1" fmla="*/ 0 h 21600"/>
              <a:gd name="T2" fmla="*/ 79068 w 21381"/>
              <a:gd name="T3" fmla="*/ 538147 h 21600"/>
              <a:gd name="T4" fmla="*/ 501650 w 21381"/>
              <a:gd name="T5" fmla="*/ 692150 h 21600"/>
              <a:gd name="T6" fmla="*/ 0 60000 65536"/>
              <a:gd name="T7" fmla="*/ 0 60000 65536"/>
              <a:gd name="T8" fmla="*/ 0 60000 65536"/>
              <a:gd name="T9" fmla="*/ 0 w 21381"/>
              <a:gd name="T10" fmla="*/ 0 h 21600"/>
              <a:gd name="T11" fmla="*/ 21381 w 2138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81" h="21600">
                <a:moveTo>
                  <a:pt x="52" y="0"/>
                </a:moveTo>
                <a:cubicBezTo>
                  <a:pt x="-84" y="6589"/>
                  <a:pt x="-219" y="13178"/>
                  <a:pt x="3370" y="16794"/>
                </a:cubicBezTo>
                <a:cubicBezTo>
                  <a:pt x="6958" y="20411"/>
                  <a:pt x="14136" y="21006"/>
                  <a:pt x="21381" y="21600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44242" y="5083747"/>
            <a:ext cx="177085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28572" bIns="0">
            <a:spAutoFit/>
          </a:bodyPr>
          <a:lstStyle/>
          <a:p>
            <a:pPr marL="27903"/>
            <a:r>
              <a:rPr lang="en-US" sz="1300" b="1" dirty="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e-</a:t>
            </a:r>
          </a:p>
        </p:txBody>
      </p:sp>
      <p:sp>
        <p:nvSpPr>
          <p:cNvPr id="19" name="Rectangle 10"/>
          <p:cNvSpPr>
            <a:spLocks/>
          </p:cNvSpPr>
          <p:nvPr/>
        </p:nvSpPr>
        <p:spPr bwMode="auto">
          <a:xfrm>
            <a:off x="5069927" y="4753348"/>
            <a:ext cx="218926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28572" bIns="0">
            <a:spAutoFit/>
          </a:bodyPr>
          <a:lstStyle/>
          <a:p>
            <a:pPr marL="27903"/>
            <a:r>
              <a:rPr lang="en-US" sz="1300" b="1" dirty="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e+</a:t>
            </a:r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 rot="5400000">
            <a:off x="4864884" y="4381091"/>
            <a:ext cx="647402" cy="702097"/>
          </a:xfrm>
          <a:custGeom>
            <a:avLst/>
            <a:gdLst>
              <a:gd name="T0" fmla="*/ 920750 w 21600"/>
              <a:gd name="T1" fmla="*/ 0 h 21600"/>
              <a:gd name="T2" fmla="*/ 766780 w 21600"/>
              <a:gd name="T3" fmla="*/ 768366 h 21600"/>
              <a:gd name="T4" fmla="*/ 0 w 21600"/>
              <a:gd name="T5" fmla="*/ 9985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600" y="0"/>
                </a:moveTo>
                <a:cubicBezTo>
                  <a:pt x="21600" y="6490"/>
                  <a:pt x="21600" y="13015"/>
                  <a:pt x="17988" y="16621"/>
                </a:cubicBezTo>
                <a:cubicBezTo>
                  <a:pt x="14375" y="20226"/>
                  <a:pt x="3017" y="20776"/>
                  <a:pt x="0" y="21600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Rectangle 12"/>
          <p:cNvSpPr>
            <a:spLocks/>
          </p:cNvSpPr>
          <p:nvPr/>
        </p:nvSpPr>
        <p:spPr bwMode="auto">
          <a:xfrm>
            <a:off x="5036820" y="2610223"/>
            <a:ext cx="251080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28572" bIns="0">
            <a:spAutoFit/>
          </a:bodyPr>
          <a:lstStyle/>
          <a:p>
            <a:pPr marL="27903"/>
            <a:r>
              <a:rPr lang="en-US" sz="1300" b="1" dirty="0">
                <a:solidFill>
                  <a:srgbClr val="0000FF"/>
                </a:solidFill>
                <a:latin typeface="Arial" charset="0"/>
                <a:cs typeface="Arial" charset="0"/>
                <a:sym typeface="Arial" charset="0"/>
              </a:rPr>
              <a:t>RF</a:t>
            </a:r>
          </a:p>
        </p:txBody>
      </p:sp>
      <p:sp>
        <p:nvSpPr>
          <p:cNvPr id="26" name="Freeform 13"/>
          <p:cNvSpPr>
            <a:spLocks/>
          </p:cNvSpPr>
          <p:nvPr/>
        </p:nvSpPr>
        <p:spPr bwMode="auto">
          <a:xfrm rot="16200000" flipH="1">
            <a:off x="4711405" y="3035498"/>
            <a:ext cx="428625" cy="294680"/>
          </a:xfrm>
          <a:custGeom>
            <a:avLst/>
            <a:gdLst>
              <a:gd name="T0" fmla="*/ 0 w 21600"/>
              <a:gd name="T1" fmla="*/ 419100 h 21600"/>
              <a:gd name="T2" fmla="*/ 381000 w 21600"/>
              <a:gd name="T3" fmla="*/ 314325 h 21600"/>
              <a:gd name="T4" fmla="*/ 60960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600"/>
                </a:moveTo>
                <a:cubicBezTo>
                  <a:pt x="4950" y="20700"/>
                  <a:pt x="9900" y="19800"/>
                  <a:pt x="13500" y="16200"/>
                </a:cubicBezTo>
                <a:cubicBezTo>
                  <a:pt x="17100" y="12600"/>
                  <a:pt x="19350" y="6300"/>
                  <a:pt x="2160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7" name="Picture 2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9593" y="3124795"/>
            <a:ext cx="812602" cy="8304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" name="Picture 2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9593" y="3115866"/>
            <a:ext cx="812602" cy="660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" name="Picture 3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7453" y="3767734"/>
            <a:ext cx="803672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" name="Rectangle 32"/>
          <p:cNvSpPr>
            <a:spLocks/>
          </p:cNvSpPr>
          <p:nvPr/>
        </p:nvSpPr>
        <p:spPr bwMode="auto">
          <a:xfrm>
            <a:off x="8567611" y="2597945"/>
            <a:ext cx="232520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28572" bIns="0">
            <a:spAutoFit/>
          </a:bodyPr>
          <a:lstStyle/>
          <a:p>
            <a:pPr marL="27903"/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FF</a:t>
            </a:r>
          </a:p>
        </p:txBody>
      </p:sp>
      <p:sp>
        <p:nvSpPr>
          <p:cNvPr id="31" name="Rectangle 33"/>
          <p:cNvSpPr>
            <a:spLocks/>
          </p:cNvSpPr>
          <p:nvPr/>
        </p:nvSpPr>
        <p:spPr bwMode="auto">
          <a:xfrm>
            <a:off x="8567611" y="4928592"/>
            <a:ext cx="232520" cy="200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28572" bIns="0">
            <a:spAutoFit/>
          </a:bodyPr>
          <a:lstStyle/>
          <a:p>
            <a:pPr marL="27903"/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FF</a:t>
            </a:r>
          </a:p>
        </p:txBody>
      </p:sp>
      <p:sp>
        <p:nvSpPr>
          <p:cNvPr id="32" name="Rectangle 34"/>
          <p:cNvSpPr>
            <a:spLocks/>
          </p:cNvSpPr>
          <p:nvPr/>
        </p:nvSpPr>
        <p:spPr bwMode="auto">
          <a:xfrm>
            <a:off x="6477185" y="3392384"/>
            <a:ext cx="1344254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300" dirty="0">
                <a:latin typeface="Zapfino" charset="0"/>
                <a:ea typeface="Zapfino" charset="0"/>
                <a:cs typeface="Zapfino" charset="0"/>
                <a:sym typeface="Zapfino" charset="0"/>
              </a:rPr>
              <a:t>l</a:t>
            </a:r>
            <a:r>
              <a:rPr lang="en-US" sz="3200" dirty="0">
                <a:latin typeface="Savoye LET" charset="0"/>
                <a:ea typeface="Savoye LET" charset="0"/>
                <a:cs typeface="Savoye LET" charset="0"/>
                <a:sym typeface="Savoye LET" charset="0"/>
              </a:rPr>
              <a:t>  </a:t>
            </a:r>
            <a:r>
              <a:rPr lang="en-US" sz="4000" dirty="0">
                <a:latin typeface="Savoye LET" charset="0"/>
                <a:ea typeface="Savoye LET" charset="0"/>
                <a:cs typeface="Savoye LET" charset="0"/>
                <a:sym typeface="Savoye LET" charset="0"/>
              </a:rPr>
              <a:t>*</a:t>
            </a:r>
            <a:r>
              <a:rPr lang="en-US" dirty="0">
                <a:latin typeface="Palatino" charset="0"/>
                <a:ea typeface="Palatino" charset="0"/>
                <a:cs typeface="Palatino" charset="0"/>
                <a:sym typeface="Palatino" charset="0"/>
              </a:rPr>
              <a:t>~ 0.5m</a:t>
            </a:r>
          </a:p>
        </p:txBody>
      </p:sp>
      <p:sp>
        <p:nvSpPr>
          <p:cNvPr id="33" name="AutoShape 15"/>
          <p:cNvSpPr>
            <a:spLocks/>
          </p:cNvSpPr>
          <p:nvPr/>
        </p:nvSpPr>
        <p:spPr bwMode="auto">
          <a:xfrm>
            <a:off x="8025208" y="3175339"/>
            <a:ext cx="892969" cy="892969"/>
          </a:xfrm>
          <a:custGeom>
            <a:avLst/>
            <a:gdLst>
              <a:gd name="T0" fmla="*/ 37129389 w 21719"/>
              <a:gd name="T1" fmla="*/ 36522954 h 21839"/>
              <a:gd name="T2" fmla="*/ 0 60000 65536"/>
              <a:gd name="T3" fmla="*/ 0 w 21719"/>
              <a:gd name="T4" fmla="*/ 0 h 21839"/>
              <a:gd name="T5" fmla="*/ 21719 w 21719"/>
              <a:gd name="T6" fmla="*/ 21839 h 21839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719" h="21839">
                <a:moveTo>
                  <a:pt x="10859" y="0"/>
                </a:moveTo>
                <a:lnTo>
                  <a:pt x="11265" y="8997"/>
                </a:lnTo>
                <a:lnTo>
                  <a:pt x="15276" y="944"/>
                </a:lnTo>
                <a:lnTo>
                  <a:pt x="12008" y="9329"/>
                </a:lnTo>
                <a:lnTo>
                  <a:pt x="18929" y="3613"/>
                </a:lnTo>
                <a:lnTo>
                  <a:pt x="12552" y="9937"/>
                </a:lnTo>
                <a:lnTo>
                  <a:pt x="21187" y="7545"/>
                </a:lnTo>
                <a:lnTo>
                  <a:pt x="12803" y="10714"/>
                </a:lnTo>
                <a:lnTo>
                  <a:pt x="21659" y="12061"/>
                </a:lnTo>
                <a:lnTo>
                  <a:pt x="12718" y="11527"/>
                </a:lnTo>
                <a:lnTo>
                  <a:pt x="20264" y="16379"/>
                </a:lnTo>
                <a:lnTo>
                  <a:pt x="12312" y="12234"/>
                </a:lnTo>
                <a:lnTo>
                  <a:pt x="17242" y="19753"/>
                </a:lnTo>
                <a:lnTo>
                  <a:pt x="11654" y="12715"/>
                </a:lnTo>
                <a:lnTo>
                  <a:pt x="13117" y="21600"/>
                </a:lnTo>
                <a:lnTo>
                  <a:pt x="10859" y="12885"/>
                </a:lnTo>
                <a:lnTo>
                  <a:pt x="8601" y="21600"/>
                </a:lnTo>
                <a:lnTo>
                  <a:pt x="10064" y="12715"/>
                </a:lnTo>
                <a:lnTo>
                  <a:pt x="4476" y="19753"/>
                </a:lnTo>
                <a:lnTo>
                  <a:pt x="9406" y="12234"/>
                </a:lnTo>
                <a:lnTo>
                  <a:pt x="1454" y="16379"/>
                </a:lnTo>
                <a:lnTo>
                  <a:pt x="9000" y="11527"/>
                </a:lnTo>
                <a:lnTo>
                  <a:pt x="59" y="12061"/>
                </a:lnTo>
                <a:lnTo>
                  <a:pt x="8915" y="10714"/>
                </a:lnTo>
                <a:lnTo>
                  <a:pt x="531" y="7545"/>
                </a:lnTo>
                <a:lnTo>
                  <a:pt x="9166" y="9937"/>
                </a:lnTo>
                <a:lnTo>
                  <a:pt x="2789" y="3613"/>
                </a:lnTo>
                <a:lnTo>
                  <a:pt x="9710" y="9329"/>
                </a:lnTo>
                <a:lnTo>
                  <a:pt x="6442" y="944"/>
                </a:lnTo>
                <a:lnTo>
                  <a:pt x="10453" y="8997"/>
                </a:lnTo>
                <a:lnTo>
                  <a:pt x="10859" y="0"/>
                </a:lnTo>
                <a:close/>
                <a:moveTo>
                  <a:pt x="10859" y="0"/>
                </a:moveTo>
              </a:path>
            </a:pathLst>
          </a:custGeom>
          <a:solidFill>
            <a:srgbClr val="6796EB">
              <a:alpha val="49803"/>
            </a:srgbClr>
          </a:solidFill>
          <a:ln w="25400">
            <a:solidFill>
              <a:srgbClr val="5F7BAE">
                <a:alpha val="50195"/>
              </a:srgb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4" name="Group 16"/>
          <p:cNvGrpSpPr>
            <a:grpSpLocks/>
          </p:cNvGrpSpPr>
          <p:nvPr/>
        </p:nvGrpSpPr>
        <p:grpSpPr bwMode="auto">
          <a:xfrm>
            <a:off x="7772055" y="1661444"/>
            <a:ext cx="1074911" cy="1615157"/>
            <a:chOff x="0" y="0"/>
            <a:chExt cx="963" cy="1446"/>
          </a:xfrm>
        </p:grpSpPr>
        <p:sp>
          <p:nvSpPr>
            <p:cNvPr id="35" name="Freeform 17"/>
            <p:cNvSpPr>
              <a:spLocks/>
            </p:cNvSpPr>
            <p:nvPr/>
          </p:nvSpPr>
          <p:spPr bwMode="auto">
            <a:xfrm rot="361447">
              <a:off x="154" y="128"/>
              <a:ext cx="664" cy="1248"/>
            </a:xfrm>
            <a:custGeom>
              <a:avLst/>
              <a:gdLst>
                <a:gd name="T0" fmla="*/ 0 w 21600"/>
                <a:gd name="T1" fmla="*/ 0 h 21600"/>
                <a:gd name="T2" fmla="*/ 272 w 21600"/>
                <a:gd name="T3" fmla="*/ 368 h 21600"/>
                <a:gd name="T4" fmla="*/ 512 w 21600"/>
                <a:gd name="T5" fmla="*/ 816 h 21600"/>
                <a:gd name="T6" fmla="*/ 664 w 21600"/>
                <a:gd name="T7" fmla="*/ 124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cubicBezTo>
                    <a:pt x="5725" y="3046"/>
                    <a:pt x="6766" y="4569"/>
                    <a:pt x="8848" y="6369"/>
                  </a:cubicBezTo>
                  <a:cubicBezTo>
                    <a:pt x="10930" y="8169"/>
                    <a:pt x="14834" y="12046"/>
                    <a:pt x="16655" y="14123"/>
                  </a:cubicBezTo>
                  <a:cubicBezTo>
                    <a:pt x="19215" y="17041"/>
                    <a:pt x="20299" y="18969"/>
                    <a:pt x="21600" y="21600"/>
                  </a:cubicBezTo>
                </a:path>
              </a:pathLst>
            </a:cu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6" name="Picture 18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361447">
              <a:off x="69" y="39"/>
              <a:ext cx="824" cy="1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37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0295" y="1049760"/>
            <a:ext cx="3696891" cy="5223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" name="Rectangle 6"/>
          <p:cNvSpPr>
            <a:spLocks/>
          </p:cNvSpPr>
          <p:nvPr/>
        </p:nvSpPr>
        <p:spPr bwMode="auto">
          <a:xfrm>
            <a:off x="7370007" y="842667"/>
            <a:ext cx="36227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28572" bIns="0">
            <a:spAutoFit/>
          </a:bodyPr>
          <a:lstStyle/>
          <a:p>
            <a:pPr marL="27903"/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LER</a:t>
            </a:r>
          </a:p>
          <a:p>
            <a:pPr marL="27903"/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arc</a:t>
            </a:r>
          </a:p>
        </p:txBody>
      </p:sp>
      <p:sp>
        <p:nvSpPr>
          <p:cNvPr id="39" name="Rectangle 14"/>
          <p:cNvSpPr>
            <a:spLocks/>
          </p:cNvSpPr>
          <p:nvPr/>
        </p:nvSpPr>
        <p:spPr bwMode="auto">
          <a:xfrm>
            <a:off x="6717067" y="1310953"/>
            <a:ext cx="38083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28572" bIns="0">
            <a:spAutoFit/>
          </a:bodyPr>
          <a:lstStyle/>
          <a:p>
            <a:pPr marL="27903"/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HER</a:t>
            </a:r>
          </a:p>
          <a:p>
            <a:pPr marL="27903"/>
            <a:r>
              <a:rPr lang="en-US" sz="1300" b="1" dirty="0">
                <a:solidFill>
                  <a:srgbClr val="FF0000"/>
                </a:solidFill>
                <a:latin typeface="Arial" charset="0"/>
                <a:cs typeface="Arial" charset="0"/>
                <a:sym typeface="Arial" charset="0"/>
              </a:rPr>
              <a:t>arc</a:t>
            </a: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7729640" y="4184080"/>
            <a:ext cx="1057051" cy="1573857"/>
            <a:chOff x="0" y="0"/>
            <a:chExt cx="947" cy="1410"/>
          </a:xfrm>
        </p:grpSpPr>
        <p:sp>
          <p:nvSpPr>
            <p:cNvPr id="41" name="Freeform 20"/>
            <p:cNvSpPr>
              <a:spLocks/>
            </p:cNvSpPr>
            <p:nvPr/>
          </p:nvSpPr>
          <p:spPr bwMode="auto">
            <a:xfrm rot="10628561" flipH="1">
              <a:off x="128" y="52"/>
              <a:ext cx="696" cy="1248"/>
            </a:xfrm>
            <a:custGeom>
              <a:avLst/>
              <a:gdLst>
                <a:gd name="T0" fmla="*/ 0 w 21600"/>
                <a:gd name="T1" fmla="*/ 0 h 21600"/>
                <a:gd name="T2" fmla="*/ 285 w 21600"/>
                <a:gd name="T3" fmla="*/ 368 h 21600"/>
                <a:gd name="T4" fmla="*/ 537 w 21600"/>
                <a:gd name="T5" fmla="*/ 816 h 21600"/>
                <a:gd name="T6" fmla="*/ 696 w 21600"/>
                <a:gd name="T7" fmla="*/ 124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cubicBezTo>
                    <a:pt x="5725" y="3046"/>
                    <a:pt x="6766" y="4569"/>
                    <a:pt x="8848" y="6369"/>
                  </a:cubicBezTo>
                  <a:cubicBezTo>
                    <a:pt x="10930" y="8169"/>
                    <a:pt x="14834" y="12046"/>
                    <a:pt x="16655" y="14123"/>
                  </a:cubicBezTo>
                  <a:cubicBezTo>
                    <a:pt x="19215" y="17041"/>
                    <a:pt x="20299" y="18969"/>
                    <a:pt x="21600" y="21600"/>
                  </a:cubicBezTo>
                </a:path>
              </a:pathLst>
            </a:cu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2" name="Picture 21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71439">
              <a:off x="33" y="21"/>
              <a:ext cx="880" cy="1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43" name="Group 22"/>
          <p:cNvGrpSpPr>
            <a:grpSpLocks/>
          </p:cNvGrpSpPr>
          <p:nvPr/>
        </p:nvGrpSpPr>
        <p:grpSpPr bwMode="auto">
          <a:xfrm>
            <a:off x="6472786" y="2301032"/>
            <a:ext cx="1455539" cy="750094"/>
            <a:chOff x="0" y="0"/>
            <a:chExt cx="1304" cy="672"/>
          </a:xfrm>
        </p:grpSpPr>
        <p:sp>
          <p:nvSpPr>
            <p:cNvPr id="44" name="Rectangle 23"/>
            <p:cNvSpPr>
              <a:spLocks/>
            </p:cNvSpPr>
            <p:nvPr/>
          </p:nvSpPr>
          <p:spPr bwMode="auto">
            <a:xfrm>
              <a:off x="24" y="102"/>
              <a:ext cx="1150" cy="4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 b="1" dirty="0">
                  <a:latin typeface="Palatino" charset="0"/>
                  <a:ea typeface="Palatino" charset="0"/>
                  <a:cs typeface="Palatino" charset="0"/>
                  <a:sym typeface="Palatino" charset="0"/>
                </a:rPr>
                <a:t>HER Energy:</a:t>
              </a:r>
            </a:p>
            <a:p>
              <a:r>
                <a:rPr lang="en-US" sz="1700" b="1" dirty="0">
                  <a:latin typeface="Palatino" charset="0"/>
                  <a:ea typeface="Palatino" charset="0"/>
                  <a:cs typeface="Palatino" charset="0"/>
                  <a:sym typeface="Palatino" charset="0"/>
                </a:rPr>
                <a:t>6.7 </a:t>
              </a:r>
              <a:r>
                <a:rPr lang="en-US" sz="1700" b="1" dirty="0" err="1">
                  <a:latin typeface="Palatino" charset="0"/>
                  <a:ea typeface="Palatino" charset="0"/>
                  <a:cs typeface="Palatino" charset="0"/>
                  <a:sym typeface="Palatino" charset="0"/>
                </a:rPr>
                <a:t>GeV</a:t>
              </a:r>
              <a:endParaRPr lang="en-US" sz="1700" b="1" dirty="0">
                <a:latin typeface="Palatino" charset="0"/>
                <a:ea typeface="Palatino" charset="0"/>
                <a:cs typeface="Palatino" charset="0"/>
                <a:sym typeface="Palatino" charset="0"/>
              </a:endParaRPr>
            </a:p>
          </p:txBody>
        </p:sp>
        <p:pic>
          <p:nvPicPr>
            <p:cNvPr id="45" name="Picture 24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0"/>
              <a:ext cx="1304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46" name="Group 25"/>
          <p:cNvGrpSpPr>
            <a:grpSpLocks/>
          </p:cNvGrpSpPr>
          <p:nvPr/>
        </p:nvGrpSpPr>
        <p:grpSpPr bwMode="auto">
          <a:xfrm>
            <a:off x="6497342" y="4118223"/>
            <a:ext cx="1410891" cy="750094"/>
            <a:chOff x="0" y="0"/>
            <a:chExt cx="1264" cy="672"/>
          </a:xfrm>
        </p:grpSpPr>
        <p:sp>
          <p:nvSpPr>
            <p:cNvPr id="47" name="Rectangle 26"/>
            <p:cNvSpPr>
              <a:spLocks/>
            </p:cNvSpPr>
            <p:nvPr/>
          </p:nvSpPr>
          <p:spPr bwMode="auto">
            <a:xfrm>
              <a:off x="24" y="102"/>
              <a:ext cx="1107" cy="4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 b="1" dirty="0">
                  <a:latin typeface="Palatino" charset="0"/>
                  <a:ea typeface="Palatino" charset="0"/>
                  <a:cs typeface="Palatino" charset="0"/>
                  <a:sym typeface="Palatino" charset="0"/>
                </a:rPr>
                <a:t>LER Energy:</a:t>
              </a:r>
            </a:p>
            <a:p>
              <a:r>
                <a:rPr lang="en-US" sz="1700" b="1" dirty="0">
                  <a:latin typeface="Palatino" charset="0"/>
                  <a:ea typeface="Palatino" charset="0"/>
                  <a:cs typeface="Palatino" charset="0"/>
                  <a:sym typeface="Palatino" charset="0"/>
                </a:rPr>
                <a:t>4.2 </a:t>
              </a:r>
              <a:r>
                <a:rPr lang="en-US" sz="1700" b="1" dirty="0" err="1">
                  <a:latin typeface="Palatino" charset="0"/>
                  <a:ea typeface="Palatino" charset="0"/>
                  <a:cs typeface="Palatino" charset="0"/>
                  <a:sym typeface="Palatino" charset="0"/>
                </a:rPr>
                <a:t>GeV</a:t>
              </a:r>
              <a:endParaRPr lang="en-US" sz="1700" b="1" dirty="0">
                <a:latin typeface="Palatino" charset="0"/>
                <a:ea typeface="Palatino" charset="0"/>
                <a:cs typeface="Palatino" charset="0"/>
                <a:sym typeface="Palatino" charset="0"/>
              </a:endParaRPr>
            </a:p>
          </p:txBody>
        </p:sp>
        <p:pic>
          <p:nvPicPr>
            <p:cNvPr id="48" name="Picture 27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0"/>
              <a:ext cx="1264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49" name="Picture 30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39684" y="3565908"/>
            <a:ext cx="803672" cy="7233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0" name="Group 44"/>
          <p:cNvGrpSpPr/>
          <p:nvPr/>
        </p:nvGrpSpPr>
        <p:grpSpPr>
          <a:xfrm>
            <a:off x="5065095" y="3276600"/>
            <a:ext cx="1384102" cy="750094"/>
            <a:chOff x="5105400" y="3429000"/>
            <a:chExt cx="1384102" cy="750094"/>
          </a:xfrm>
        </p:grpSpPr>
        <p:sp>
          <p:nvSpPr>
            <p:cNvPr id="51" name="Rectangle 586"/>
            <p:cNvSpPr>
              <a:spLocks/>
            </p:cNvSpPr>
            <p:nvPr/>
          </p:nvSpPr>
          <p:spPr bwMode="auto">
            <a:xfrm>
              <a:off x="5147964" y="3554016"/>
              <a:ext cx="1211075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 b="1" dirty="0">
                  <a:latin typeface="Palatino" charset="0"/>
                  <a:ea typeface="Palatino" charset="0"/>
                  <a:cs typeface="Palatino" charset="0"/>
                  <a:sym typeface="Palatino" charset="0"/>
                </a:rPr>
                <a:t>Polarization</a:t>
              </a:r>
            </a:p>
            <a:p>
              <a:r>
                <a:rPr lang="en-US" sz="1700" b="1" dirty="0">
                  <a:latin typeface="Palatino" charset="0"/>
                  <a:ea typeface="Palatino" charset="0"/>
                  <a:cs typeface="Palatino" charset="0"/>
                  <a:sym typeface="Palatino" charset="0"/>
                </a:rPr>
                <a:t>80% for e</a:t>
              </a:r>
              <a:r>
                <a:rPr lang="en-US" sz="1700" b="1" baseline="32000" dirty="0">
                  <a:latin typeface="Palatino" charset="0"/>
                  <a:ea typeface="Palatino" charset="0"/>
                  <a:cs typeface="Palatino" charset="0"/>
                  <a:sym typeface="Palatino" charset="0"/>
                </a:rPr>
                <a:t>-</a:t>
              </a:r>
            </a:p>
          </p:txBody>
        </p:sp>
        <p:pic>
          <p:nvPicPr>
            <p:cNvPr id="52" name="Picture 587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05400" y="3429000"/>
              <a:ext cx="1384102" cy="7500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54" name="Segnaposto contenuto 8"/>
          <p:cNvSpPr txBox="1">
            <a:spLocks/>
          </p:cNvSpPr>
          <p:nvPr/>
        </p:nvSpPr>
        <p:spPr>
          <a:xfrm>
            <a:off x="76200" y="654269"/>
            <a:ext cx="4455211" cy="5619357"/>
          </a:xfrm>
          <a:prstGeom prst="rect">
            <a:avLst/>
          </a:prstGeom>
        </p:spPr>
        <p:txBody>
          <a:bodyPr vert="horz" lIns="64291" tIns="32146" rIns="64291" bIns="32146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2"/>
                </a:solidFill>
                <a:latin typeface="Cambria"/>
                <a:ea typeface="+mn-ea"/>
                <a:cs typeface="Cambria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17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4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t-IT" sz="2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General strategy:</a:t>
            </a:r>
          </a:p>
          <a:p>
            <a:pPr marL="346075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Very small emittance (ILC-DR)</a:t>
            </a:r>
          </a:p>
          <a:p>
            <a:pPr marL="346075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Small β* at IP</a:t>
            </a:r>
          </a:p>
          <a:p>
            <a:pPr marL="346075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Crab waist technique</a:t>
            </a:r>
          </a:p>
          <a:p>
            <a:pPr marL="346075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Large crossing </a:t>
            </a:r>
            <a:r>
              <a:rPr kumimoji="0" lang="it-IT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angle</a:t>
            </a:r>
          </a:p>
          <a:p>
            <a:pPr marL="346075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Currents</a:t>
            </a:r>
            <a:r>
              <a:rPr kumimoji="0" lang="it-IT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it-IT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similar to present accelerators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t-IT" sz="2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Advantages:</a:t>
            </a:r>
          </a:p>
          <a:p>
            <a:pPr marL="346075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Small collision area</a:t>
            </a:r>
          </a:p>
          <a:p>
            <a:pPr marL="346075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No parasitic crossings</a:t>
            </a:r>
          </a:p>
          <a:p>
            <a:pPr marL="346075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No synchro-betatron resonances</a:t>
            </a:r>
          </a:p>
          <a:p>
            <a:pPr marL="346075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Moderate  backgrounds</a:t>
            </a:r>
          </a:p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Possible to reuse many components from PEP-II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" name="Picture 5" descr="logo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4165" y="677488"/>
            <a:ext cx="771524" cy="81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091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13"/>
            <a:ext cx="9143433" cy="524823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0"/>
            <a:ext cx="8471340" cy="511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The Accelerator Complex at the Tor Vergata Campus (near Rome)</a:t>
            </a:r>
            <a:endParaRPr lang="en-US" sz="2400" b="1">
              <a:solidFill>
                <a:srgbClr val="FFFF00"/>
              </a:solidFill>
              <a:latin typeface="Calibri" pitchFamily="34" charset="0"/>
              <a:ea typeface="HG Mincho Light J" pitchFamily="2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17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r="1903" b="5379"/>
          <a:stretch>
            <a:fillRect/>
          </a:stretch>
        </p:blipFill>
        <p:spPr bwMode="auto">
          <a:xfrm>
            <a:off x="885825" y="914400"/>
            <a:ext cx="7675563" cy="56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2"/>
          <p:cNvSpPr txBox="1">
            <a:spLocks noChangeArrowheads="1"/>
          </p:cNvSpPr>
          <p:nvPr/>
        </p:nvSpPr>
        <p:spPr bwMode="auto">
          <a:xfrm>
            <a:off x="228600" y="3276600"/>
            <a:ext cx="17526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SR Beamlines</a:t>
            </a:r>
            <a:endParaRPr lang="en-US" b="1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981200" y="3584377"/>
            <a:ext cx="457200" cy="7550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91710" y="3430488"/>
            <a:ext cx="522890" cy="1165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991710" y="2743200"/>
            <a:ext cx="446690" cy="55819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2"/>
          <p:cNvSpPr txBox="1">
            <a:spLocks noChangeArrowheads="1"/>
          </p:cNvSpPr>
          <p:nvPr/>
        </p:nvSpPr>
        <p:spPr bwMode="auto">
          <a:xfrm>
            <a:off x="5377942" y="5029200"/>
            <a:ext cx="170865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SR Beamlines</a:t>
            </a:r>
            <a:endParaRPr lang="en-US" b="1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105400" y="4686300"/>
            <a:ext cx="294288" cy="35866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5638800" y="4343400"/>
            <a:ext cx="76200" cy="685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023601" y="3886200"/>
            <a:ext cx="0" cy="1143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975726" y="5486399"/>
            <a:ext cx="1724214" cy="1069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178054" y="5667443"/>
            <a:ext cx="1428596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0         100m</a:t>
            </a:r>
          </a:p>
          <a:p>
            <a:r>
              <a:rPr lang="en-US" smtClean="0"/>
              <a:t>|---</a:t>
            </a:r>
            <a:r>
              <a:rPr lang="en-US" sz="1200" smtClean="0"/>
              <a:t>|</a:t>
            </a:r>
            <a:r>
              <a:rPr lang="en-US" smtClean="0"/>
              <a:t>---|</a:t>
            </a:r>
            <a:endParaRPr lang="en-US"/>
          </a:p>
        </p:txBody>
      </p:sp>
      <p:sp>
        <p:nvSpPr>
          <p:cNvPr id="35" name="CasellaDiTesto 2"/>
          <p:cNvSpPr txBox="1">
            <a:spLocks noChangeArrowheads="1"/>
          </p:cNvSpPr>
          <p:nvPr/>
        </p:nvSpPr>
        <p:spPr bwMode="auto">
          <a:xfrm>
            <a:off x="6065279" y="1020453"/>
            <a:ext cx="177255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24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IR, Detector</a:t>
            </a:r>
            <a:endParaRPr lang="en-US" sz="2400" b="1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669503" y="1431073"/>
            <a:ext cx="1402707" cy="518597"/>
          </a:xfrm>
          <a:prstGeom prst="straightConnector1">
            <a:avLst/>
          </a:prstGeom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"/>
          <p:cNvSpPr txBox="1">
            <a:spLocks noChangeArrowheads="1"/>
          </p:cNvSpPr>
          <p:nvPr/>
        </p:nvSpPr>
        <p:spPr bwMode="auto">
          <a:xfrm>
            <a:off x="2414752" y="5486399"/>
            <a:ext cx="17526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2400" b="1" smtClean="0">
                <a:solidFill>
                  <a:srgbClr val="CC00FF"/>
                </a:solidFill>
                <a:latin typeface="Calibri" pitchFamily="34" charset="0"/>
                <a:cs typeface="Calibri" pitchFamily="34" charset="0"/>
              </a:rPr>
              <a:t>Linac</a:t>
            </a:r>
            <a:endParaRPr lang="en-US" sz="2400" b="1">
              <a:solidFill>
                <a:srgbClr val="CC00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167352" y="5398533"/>
            <a:ext cx="861848" cy="318698"/>
          </a:xfrm>
          <a:prstGeom prst="straightConnector1">
            <a:avLst/>
          </a:prstGeom>
          <a:ln w="22225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13"/>
            <a:ext cx="9143433" cy="524823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0"/>
            <a:ext cx="5638800" cy="511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The SuperB Detector</a:t>
            </a:r>
            <a:endParaRPr lang="en-US" sz="2400" b="1">
              <a:solidFill>
                <a:srgbClr val="FFFF00"/>
              </a:solidFill>
              <a:latin typeface="Calibri" pitchFamily="34" charset="0"/>
              <a:ea typeface="HG Mincho Light J" pitchFamily="2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18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"/>
          <a:stretch/>
        </p:blipFill>
        <p:spPr bwMode="auto">
          <a:xfrm>
            <a:off x="331079" y="769879"/>
            <a:ext cx="8458201" cy="582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308" y="537940"/>
            <a:ext cx="6465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Large pieces of BaBar </a:t>
            </a:r>
            <a:r>
              <a:rPr lang="en-GB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will be </a:t>
            </a:r>
            <a:r>
              <a:rPr lang="en-GB" b="1" u="sng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reused in </a:t>
            </a:r>
            <a:r>
              <a:rPr lang="en-GB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b="1" u="sng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SuperB detector</a:t>
            </a:r>
            <a:r>
              <a:rPr lang="en-GB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GB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567560"/>
            <a:ext cx="2212209" cy="10156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GB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Barrel, FWD ECAL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GB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Solenoid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GB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Flux Return</a:t>
            </a:r>
            <a:endParaRPr lang="en-GB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6286" y="3479135"/>
            <a:ext cx="553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latin typeface="Calibri" pitchFamily="34" charset="0"/>
                <a:cs typeface="Calibri" pitchFamily="34" charset="0"/>
              </a:rPr>
              <a:t>DCH</a:t>
            </a:r>
            <a:endParaRPr lang="en-US" sz="16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2144" y="3155729"/>
            <a:ext cx="601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alibri" pitchFamily="34" charset="0"/>
                <a:cs typeface="Calibri" pitchFamily="34" charset="0"/>
              </a:rPr>
              <a:t>ECAL</a:t>
            </a:r>
            <a:endParaRPr lang="en-US" sz="16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7619" y="2285999"/>
            <a:ext cx="1350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alibri" pitchFamily="34" charset="0"/>
                <a:cs typeface="Calibri" pitchFamily="34" charset="0"/>
              </a:rPr>
              <a:t>Muon System</a:t>
            </a:r>
            <a:endParaRPr lang="en-US" sz="16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971799"/>
            <a:ext cx="1999715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New backward ECAL </a:t>
            </a:r>
          </a:p>
          <a:p>
            <a:r>
              <a:rPr lang="en-US" sz="14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improves X</a:t>
            </a:r>
            <a:r>
              <a:rPr lang="en-US" sz="1400" b="1" smtClean="0">
                <a:solidFill>
                  <a:srgbClr val="0000FF"/>
                </a:solidFill>
                <a:latin typeface="Symbol" pitchFamily="18" charset="2"/>
                <a:cs typeface="Calibri" pitchFamily="34" charset="0"/>
              </a:rPr>
              <a:t>nn</a:t>
            </a:r>
            <a:r>
              <a:rPr lang="en-US" sz="14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sensitivity</a:t>
            </a:r>
            <a:endParaRPr lang="en-US" sz="1400" b="1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99565" y="3489645"/>
            <a:ext cx="1249674" cy="711864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75060" y="3276599"/>
            <a:ext cx="91440" cy="0"/>
          </a:xfrm>
          <a:prstGeom prst="line">
            <a:avLst/>
          </a:prstGeom>
          <a:ln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26125" y="3831425"/>
            <a:ext cx="503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alibri" pitchFamily="34" charset="0"/>
                <a:cs typeface="Calibri" pitchFamily="34" charset="0"/>
              </a:rPr>
              <a:t>SVT</a:t>
            </a:r>
            <a:endParaRPr lang="en-US" sz="16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004" y="5105399"/>
            <a:ext cx="1795876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New focusing RICH</a:t>
            </a:r>
          </a:p>
          <a:p>
            <a:r>
              <a:rPr lang="en-US" sz="14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detector provides PID</a:t>
            </a:r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>
          <a:xfrm flipV="1">
            <a:off x="1863880" y="4724399"/>
            <a:ext cx="422120" cy="642610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539972" y="2455276"/>
            <a:ext cx="89800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smtClean="0">
                <a:latin typeface="Calibri" pitchFamily="34" charset="0"/>
                <a:cs typeface="Calibri" pitchFamily="34" charset="0"/>
              </a:rPr>
              <a:t>Baseline</a:t>
            </a:r>
            <a:endParaRPr lang="en-US" sz="16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67600" y="4552889"/>
            <a:ext cx="142648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latin typeface="Calibri" pitchFamily="34" charset="0"/>
                <a:cs typeface="Calibri" pitchFamily="34" charset="0"/>
              </a:rPr>
              <a:t>Proposed</a:t>
            </a:r>
          </a:p>
          <a:p>
            <a:pPr algn="ctr"/>
            <a:r>
              <a:rPr lang="en-US" sz="1600" b="1" smtClean="0">
                <a:latin typeface="Calibri" pitchFamily="34" charset="0"/>
                <a:cs typeface="Calibri" pitchFamily="34" charset="0"/>
              </a:rPr>
              <a:t>Improvements</a:t>
            </a:r>
            <a:endParaRPr lang="en-US" sz="16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2948" y="3605050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Calibri" pitchFamily="34" charset="0"/>
                <a:cs typeface="Calibri" pitchFamily="34" charset="0"/>
              </a:rPr>
              <a:t>e-</a:t>
            </a:r>
            <a:endParaRPr lang="en-US" sz="2400" b="1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932590" y="3861344"/>
            <a:ext cx="505810" cy="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83154" y="3576935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Calibri" pitchFamily="34" charset="0"/>
                <a:cs typeface="Calibri" pitchFamily="34" charset="0"/>
              </a:rPr>
              <a:t>e+</a:t>
            </a:r>
            <a:endParaRPr lang="en-US" sz="2400" b="1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7177590" y="3833233"/>
            <a:ext cx="431900" cy="868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13"/>
            <a:ext cx="9143433" cy="524823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0"/>
            <a:ext cx="5638800" cy="4767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The SuperB Timeline</a:t>
            </a:r>
            <a:endParaRPr lang="en-US" sz="2400" b="1">
              <a:solidFill>
                <a:srgbClr val="FFFF00"/>
              </a:solidFill>
              <a:latin typeface="Calibri" pitchFamily="34" charset="0"/>
              <a:ea typeface="HG Mincho Light J" pitchFamily="2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19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  <p:pic>
        <p:nvPicPr>
          <p:cNvPr id="9" name="Content Placeholder 4" descr="t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rcRect l="8842" t="-343" r="8414" b="-137"/>
              <a:stretch>
                <a:fillRect/>
              </a:stretch>
            </p:blipFill>
          </mc:Choice>
          <mc:Fallback>
            <p:blipFill>
              <a:blip r:embed="rId3"/>
              <a:srcRect l="8842" t="-343" r="8414" b="-137"/>
              <a:stretch>
                <a:fillRect/>
              </a:stretch>
            </p:blipFill>
          </mc:Fallback>
        </mc:AlternateContent>
        <p:spPr>
          <a:xfrm>
            <a:off x="354720" y="522890"/>
            <a:ext cx="8001000" cy="60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66800" y="121920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4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SuperB at a Glance</a:t>
            </a:r>
            <a:endParaRPr lang="en-US" sz="40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US" sz="40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4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Physics Prospects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de-DE" sz="400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4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Accelerator, </a:t>
            </a:r>
            <a:r>
              <a:rPr lang="en-US" sz="40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Detector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US" sz="40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4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Timeline, Funding</a:t>
            </a: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US" sz="40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571500" indent="-571500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en-US" sz="4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Further Reading</a:t>
            </a:r>
            <a:endParaRPr lang="en-US" sz="40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2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613"/>
            <a:ext cx="9143433" cy="722656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59612"/>
            <a:ext cx="2667000" cy="5051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algn="ctr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800" b="1" smtClean="0">
                <a:solidFill>
                  <a:srgbClr val="FFFF00"/>
                </a:solidFill>
                <a:latin typeface="Arial" pitchFamily="18"/>
                <a:ea typeface="HG Mincho Light J" pitchFamily="2"/>
                <a:cs typeface="Lucidasans" pitchFamily="2"/>
              </a:rPr>
              <a:t>Overview</a:t>
            </a:r>
            <a:endParaRPr lang="en-US" sz="2800" b="1">
              <a:solidFill>
                <a:srgbClr val="FFFF00"/>
              </a:solidFill>
              <a:latin typeface="Aria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0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21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13"/>
            <a:ext cx="9143433" cy="524823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0"/>
            <a:ext cx="5638800" cy="511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Funding in the INFN Multi-year Plan</a:t>
            </a:r>
            <a:endParaRPr lang="en-US" sz="2400" b="1">
              <a:solidFill>
                <a:srgbClr val="FFFF00"/>
              </a:solidFill>
              <a:latin typeface="Calibri" pitchFamily="34" charset="0"/>
              <a:ea typeface="HG Mincho Light J" pitchFamily="2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20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" y="838199"/>
            <a:ext cx="9040082" cy="550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37897" y="570587"/>
            <a:ext cx="1400503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Fully allocated</a:t>
            </a:r>
            <a:endParaRPr lang="en-US" sz="1600" b="1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52497" y="578070"/>
            <a:ext cx="1552903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22M€ allocated</a:t>
            </a:r>
            <a:endParaRPr lang="en-US" sz="1600" b="1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423163" y="916624"/>
            <a:ext cx="320037" cy="45497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276600" y="918847"/>
            <a:ext cx="274320" cy="45275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400800" y="2667000"/>
            <a:ext cx="2691832" cy="228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00800" y="5105400"/>
            <a:ext cx="2691832" cy="123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13"/>
            <a:ext cx="9143433" cy="524823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0"/>
            <a:ext cx="5638800" cy="4767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Further Reading</a:t>
            </a:r>
            <a:endParaRPr lang="en-US" sz="2400" b="1">
              <a:solidFill>
                <a:srgbClr val="FFFF00"/>
              </a:solidFill>
              <a:latin typeface="Calibri" pitchFamily="34" charset="0"/>
              <a:ea typeface="HG Mincho Light J" pitchFamily="2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21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4" y="1168396"/>
            <a:ext cx="5207006" cy="41656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70507" y="762000"/>
            <a:ext cx="364999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Conceptual Design Report:</a:t>
            </a:r>
          </a:p>
          <a:p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1800" b="1" dirty="0" err="1" smtClean="0">
                <a:latin typeface="Calibri" pitchFamily="34" charset="0"/>
                <a:cs typeface="Calibri" pitchFamily="34" charset="0"/>
              </a:rPr>
              <a:t>arXiv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0709.0451</a:t>
            </a:r>
            <a:endParaRPr lang="en-GB" sz="1800" b="1" dirty="0" smtClean="0">
              <a:latin typeface="Calibri" pitchFamily="34" charset="0"/>
              <a:cs typeface="Calibri" pitchFamily="34" charset="0"/>
            </a:endParaRPr>
          </a:p>
          <a:p>
            <a:endParaRPr lang="en-GB" sz="1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Valencia Physics Workshop Report:</a:t>
            </a:r>
          </a:p>
          <a:p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1800" b="1" dirty="0" err="1" smtClean="0">
                <a:latin typeface="Calibri" pitchFamily="34" charset="0"/>
                <a:cs typeface="Calibri" pitchFamily="34" charset="0"/>
              </a:rPr>
              <a:t>arXiv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0810.1312</a:t>
            </a:r>
            <a:endParaRPr lang="en-GB" sz="1800" b="1" dirty="0" smtClean="0">
              <a:latin typeface="Calibri" pitchFamily="34" charset="0"/>
              <a:cs typeface="Calibri" pitchFamily="34" charset="0"/>
            </a:endParaRPr>
          </a:p>
          <a:p>
            <a:endParaRPr lang="en-GB" sz="1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Detector White Paper:</a:t>
            </a:r>
          </a:p>
          <a:p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1800" b="1" dirty="0" err="1" smtClean="0">
                <a:latin typeface="Calibri" pitchFamily="34" charset="0"/>
                <a:cs typeface="Calibri" pitchFamily="34" charset="0"/>
              </a:rPr>
              <a:t>arXiv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1007.4241</a:t>
            </a:r>
            <a:endParaRPr lang="en-GB" sz="1800" b="1" dirty="0" smtClean="0">
              <a:latin typeface="Calibri" pitchFamily="34" charset="0"/>
              <a:cs typeface="Calibri" pitchFamily="34" charset="0"/>
            </a:endParaRPr>
          </a:p>
          <a:p>
            <a:endParaRPr lang="en-GB" sz="1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Accelerator White Paper:</a:t>
            </a:r>
          </a:p>
          <a:p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1800" b="1" dirty="0" err="1" smtClean="0">
                <a:latin typeface="Calibri" pitchFamily="34" charset="0"/>
                <a:cs typeface="Calibri" pitchFamily="34" charset="0"/>
              </a:rPr>
              <a:t>arXiv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1009.6178</a:t>
            </a:r>
            <a:endParaRPr lang="en-GB" sz="1800" b="1" dirty="0" smtClean="0">
              <a:latin typeface="Calibri" pitchFamily="34" charset="0"/>
              <a:cs typeface="Calibri" pitchFamily="34" charset="0"/>
            </a:endParaRPr>
          </a:p>
          <a:p>
            <a:endParaRPr lang="en-GB" sz="1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Physics White Paper:</a:t>
            </a:r>
          </a:p>
          <a:p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1800" b="1" dirty="0" err="1" smtClean="0">
                <a:latin typeface="Calibri" pitchFamily="34" charset="0"/>
                <a:cs typeface="Calibri" pitchFamily="34" charset="0"/>
              </a:rPr>
              <a:t>arXiv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1008.1541</a:t>
            </a:r>
            <a:endParaRPr lang="en-GB" sz="1800" b="1" dirty="0" smtClean="0">
              <a:latin typeface="Calibri" pitchFamily="34" charset="0"/>
              <a:cs typeface="Calibri" pitchFamily="34" charset="0"/>
            </a:endParaRPr>
          </a:p>
          <a:p>
            <a:endParaRPr lang="en-GB" sz="1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Impact Document:</a:t>
            </a:r>
          </a:p>
          <a:p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	arXiv:1109.5028</a:t>
            </a:r>
          </a:p>
          <a:p>
            <a:endParaRPr lang="en-GB" sz="1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Recent Review:</a:t>
            </a:r>
          </a:p>
          <a:p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	arXiv:1110.3901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490" y="5559293"/>
            <a:ext cx="4572000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Technical Design Report on target </a:t>
            </a:r>
          </a:p>
          <a:p>
            <a:r>
              <a:rPr lang="en-US" sz="24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for completion in Sept-Oct 2012</a:t>
            </a:r>
            <a:endParaRPr lang="en-GB" sz="24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632298"/>
            <a:ext cx="9143433" cy="22665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91840"/>
            <a:ext cx="9143433" cy="912480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67543"/>
            <a:ext cx="9143433" cy="769108"/>
          </a:xfrm>
          <a:prstGeom prst="rect">
            <a:avLst/>
          </a:prstGeom>
          <a:noFill/>
          <a:ln>
            <a:noFill/>
          </a:ln>
        </p:spPr>
        <p:txBody>
          <a:bodyPr vert="horz" lIns="0" tIns="41473" rIns="0" bIns="0" compatLnSpc="0"/>
          <a:lstStyle/>
          <a:p>
            <a:pPr algn="ctr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smtClean="0">
                <a:solidFill>
                  <a:srgbClr val="FFFF00"/>
                </a:solidFill>
                <a:latin typeface="Arial" pitchFamily="18"/>
                <a:ea typeface="HG Mincho Light J" pitchFamily="2"/>
                <a:cs typeface="Lucidasans" pitchFamily="2"/>
              </a:rPr>
              <a:t>BACKUP SLIDES</a:t>
            </a:r>
            <a:endParaRPr lang="en-US" sz="2400" b="1">
              <a:solidFill>
                <a:srgbClr val="FFFF00"/>
              </a:solidFill>
              <a:latin typeface="Arial" pitchFamily="18"/>
              <a:ea typeface="HG Mincho Light J" pitchFamily="2"/>
              <a:cs typeface="Lucidasans" pitchFamily="2"/>
            </a:endParaRPr>
          </a:p>
          <a:p>
            <a:pPr algn="ctr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1500">
              <a:solidFill>
                <a:srgbClr val="FFFF00"/>
              </a:solidFill>
              <a:latin typeface="Aria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22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0" y="6607232"/>
            <a:ext cx="1676400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Feb 26 – Mar 3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12" name="Footer Placeholder 3"/>
          <p:cNvSpPr txBox="1">
            <a:spLocks/>
          </p:cNvSpPr>
          <p:nvPr/>
        </p:nvSpPr>
        <p:spPr bwMode="auto">
          <a:xfrm>
            <a:off x="152400" y="6603078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La Thuile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 bwMode="auto">
          <a:xfrm>
            <a:off x="3733800" y="6610349"/>
            <a:ext cx="1400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13"/>
            <a:ext cx="9143433" cy="524823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0"/>
            <a:ext cx="5638800" cy="511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The Projected SuperB Dataset</a:t>
            </a:r>
            <a:endParaRPr lang="en-US" sz="2400" b="1">
              <a:solidFill>
                <a:srgbClr val="FFFF00"/>
              </a:solidFill>
              <a:latin typeface="Calibri" pitchFamily="34" charset="0"/>
              <a:ea typeface="HG Mincho Light J" pitchFamily="2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23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183929" y="609600"/>
            <a:ext cx="8807667" cy="4913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8275" indent="-168275">
              <a:buFont typeface="Arial" pitchFamily="34" charset="0"/>
              <a:buChar char="•"/>
            </a:pPr>
            <a:r>
              <a:rPr lang="en-GB" sz="2400" smtClean="0">
                <a:latin typeface="Calibri" pitchFamily="34" charset="0"/>
                <a:cs typeface="Calibri" pitchFamily="34" charset="0"/>
              </a:rPr>
              <a:t>Physics dictates  </a:t>
            </a:r>
            <a:r>
              <a:rPr lang="en-GB" sz="24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75 ab</a:t>
            </a:r>
            <a:r>
              <a:rPr lang="en-GB" sz="2400" b="1" baseline="30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−1</a:t>
            </a:r>
            <a:r>
              <a:rPr lang="en-GB" sz="24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at the </a:t>
            </a:r>
            <a:r>
              <a:rPr lang="en-GB" sz="2400" b="1" smtClean="0">
                <a:solidFill>
                  <a:srgbClr val="FF0000"/>
                </a:solidFill>
                <a:latin typeface="Calibri" pitchFamily="34" charset="0"/>
                <a:ea typeface="Lucida Grande"/>
                <a:cs typeface="Calibri" pitchFamily="34" charset="0"/>
              </a:rPr>
              <a:t>ϒ</a:t>
            </a:r>
            <a:r>
              <a:rPr lang="en-GB" sz="24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(4S) </a:t>
            </a:r>
            <a:r>
              <a:rPr lang="en-GB" sz="2400" b="1" smtClean="0">
                <a:latin typeface="Calibri" pitchFamily="34" charset="0"/>
                <a:cs typeface="Calibri" pitchFamily="34" charset="0"/>
              </a:rPr>
              <a:t>+</a:t>
            </a:r>
            <a:r>
              <a:rPr lang="en-GB" sz="24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smtClean="0">
                <a:solidFill>
                  <a:srgbClr val="CC00FF"/>
                </a:solidFill>
                <a:latin typeface="Calibri" pitchFamily="34" charset="0"/>
                <a:cs typeface="Calibri" pitchFamily="34" charset="0"/>
              </a:rPr>
              <a:t>0.5-1 ab</a:t>
            </a:r>
            <a:r>
              <a:rPr lang="en-GB" sz="2400" b="1" baseline="30000" smtClean="0">
                <a:solidFill>
                  <a:srgbClr val="CC00FF"/>
                </a:solidFill>
                <a:latin typeface="Calibri" pitchFamily="34" charset="0"/>
                <a:cs typeface="Calibri" pitchFamily="34" charset="0"/>
              </a:rPr>
              <a:t>−1 </a:t>
            </a:r>
            <a:r>
              <a:rPr lang="en-GB" sz="2400" b="1" smtClean="0">
                <a:solidFill>
                  <a:srgbClr val="CC00FF"/>
                </a:solidFill>
                <a:latin typeface="Calibri" pitchFamily="34" charset="0"/>
                <a:cs typeface="Calibri" pitchFamily="34" charset="0"/>
              </a:rPr>
              <a:t>at/near ψ(3770)</a:t>
            </a:r>
          </a:p>
          <a:p>
            <a:pPr lvl="1">
              <a:buFont typeface="Arial" pitchFamily="34" charset="0"/>
              <a:buChar char="•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207580" y="1100960"/>
            <a:ext cx="2916620" cy="254596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8275" indent="-168275">
              <a:buFont typeface="Arial" pitchFamily="34" charset="0"/>
              <a:buChar char="•"/>
            </a:pPr>
            <a:r>
              <a:rPr lang="en-GB" sz="2000" smtClean="0">
                <a:latin typeface="Calibri" pitchFamily="34" charset="0"/>
                <a:ea typeface="Lucida Grande"/>
                <a:cs typeface="Calibri" pitchFamily="34" charset="0"/>
              </a:rPr>
              <a:t>At ϒ(4S):</a:t>
            </a:r>
            <a:r>
              <a:rPr lang="en-GB" sz="2000" smtClean="0">
                <a:solidFill>
                  <a:srgbClr val="FF0000"/>
                </a:solidFill>
                <a:latin typeface="Calibri" pitchFamily="34" charset="0"/>
                <a:ea typeface="Lucida Grande"/>
                <a:cs typeface="Calibri" pitchFamily="34" charset="0"/>
              </a:rPr>
              <a:t>  </a:t>
            </a:r>
            <a:r>
              <a:rPr lang="en-GB" sz="2000" b="1" smtClean="0">
                <a:solidFill>
                  <a:srgbClr val="FF0000"/>
                </a:solidFill>
                <a:latin typeface="Calibri" pitchFamily="34" charset="0"/>
                <a:ea typeface="Lucida Grande"/>
                <a:cs typeface="Calibri" pitchFamily="34" charset="0"/>
              </a:rPr>
              <a:t>~</a:t>
            </a:r>
            <a:r>
              <a:rPr lang="en-GB" sz="2000" b="1">
                <a:solidFill>
                  <a:srgbClr val="FF0000"/>
                </a:solidFill>
                <a:latin typeface="Calibri" pitchFamily="34" charset="0"/>
                <a:ea typeface="Lucida Grande"/>
                <a:cs typeface="Calibri" pitchFamily="34" charset="0"/>
              </a:rPr>
              <a:t>75 x10</a:t>
            </a:r>
            <a:r>
              <a:rPr lang="en-GB" sz="2000" b="1" baseline="30000">
                <a:solidFill>
                  <a:srgbClr val="FF0000"/>
                </a:solidFill>
                <a:latin typeface="Calibri" pitchFamily="34" charset="0"/>
                <a:ea typeface="Lucida Grande"/>
                <a:cs typeface="Calibri" pitchFamily="34" charset="0"/>
              </a:rPr>
              <a:t>9</a:t>
            </a:r>
            <a:r>
              <a:rPr lang="en-GB" sz="2000" b="1">
                <a:solidFill>
                  <a:srgbClr val="FF0000"/>
                </a:solidFill>
                <a:latin typeface="Calibri" pitchFamily="34" charset="0"/>
                <a:ea typeface="Lucida Grande"/>
                <a:cs typeface="Calibri" pitchFamily="34" charset="0"/>
              </a:rPr>
              <a:t> B, D and τ </a:t>
            </a:r>
            <a:r>
              <a:rPr lang="en-GB" sz="2000" b="1" smtClean="0">
                <a:solidFill>
                  <a:srgbClr val="FF0000"/>
                </a:solidFill>
                <a:latin typeface="Calibri" pitchFamily="34" charset="0"/>
                <a:ea typeface="Lucida Grande"/>
                <a:cs typeface="Calibri" pitchFamily="34" charset="0"/>
              </a:rPr>
              <a:t>pairs</a:t>
            </a:r>
            <a:endParaRPr lang="en-GB" sz="2000" smtClean="0">
              <a:solidFill>
                <a:srgbClr val="FF0000"/>
              </a:solidFill>
              <a:latin typeface="Calibri" pitchFamily="34" charset="0"/>
              <a:ea typeface="Lucida Grande"/>
              <a:cs typeface="Calibri" pitchFamily="34" charset="0"/>
            </a:endParaRPr>
          </a:p>
          <a:p>
            <a:pPr marL="168275" lvl="1" indent="-168275">
              <a:buFont typeface="Arial" pitchFamily="34" charset="0"/>
              <a:buChar char="•"/>
            </a:pPr>
            <a:r>
              <a:rPr lang="en-GB" sz="1800">
                <a:latin typeface="Calibri" pitchFamily="34" charset="0"/>
                <a:cs typeface="Calibri" pitchFamily="34" charset="0"/>
              </a:rPr>
              <a:t>Will also </a:t>
            </a:r>
            <a:r>
              <a:rPr lang="en-GB" sz="1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run at the </a:t>
            </a:r>
            <a:r>
              <a:rPr lang="en-GB" sz="1800" b="1">
                <a:solidFill>
                  <a:srgbClr val="0000FF"/>
                </a:solidFill>
                <a:latin typeface="Calibri" pitchFamily="34" charset="0"/>
                <a:ea typeface="Lucida Grande"/>
                <a:cs typeface="Calibri" pitchFamily="34" charset="0"/>
              </a:rPr>
              <a:t>ϒ</a:t>
            </a:r>
            <a:r>
              <a:rPr lang="en-GB" sz="1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(5S)</a:t>
            </a:r>
            <a:r>
              <a:rPr lang="en-GB" sz="1800">
                <a:latin typeface="Calibri" pitchFamily="34" charset="0"/>
                <a:cs typeface="Calibri" pitchFamily="34" charset="0"/>
              </a:rPr>
              <a:t> and above, as well as off-resonance </a:t>
            </a:r>
            <a:r>
              <a:rPr lang="en-GB" sz="1800" smtClean="0">
                <a:latin typeface="Calibri" pitchFamily="34" charset="0"/>
                <a:cs typeface="Calibri" pitchFamily="34" charset="0"/>
              </a:rPr>
              <a:t>running</a:t>
            </a:r>
          </a:p>
          <a:p>
            <a:pPr marL="168275" lvl="1" indent="-168275">
              <a:buFont typeface="Arial" pitchFamily="34" charset="0"/>
              <a:buChar char="•"/>
            </a:pPr>
            <a:r>
              <a:rPr lang="en-GB" sz="1800" b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~80% e- polarization will improve S:B in studies of LFV in the tau sector</a:t>
            </a:r>
            <a:endParaRPr lang="en-GB" sz="20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" name="Picture 32" descr="scan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276600" y="1151471"/>
            <a:ext cx="5440737" cy="2598230"/>
          </a:xfrm>
          <a:prstGeom prst="rect">
            <a:avLst/>
          </a:prstGeom>
        </p:spPr>
      </p:pic>
      <p:pic>
        <p:nvPicPr>
          <p:cNvPr id="34" name="Picture 33" descr="Untitled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06382" y="1297517"/>
            <a:ext cx="611832" cy="243417"/>
          </a:xfrm>
          <a:prstGeom prst="rect">
            <a:avLst/>
          </a:prstGeom>
        </p:spPr>
      </p:pic>
      <p:pic>
        <p:nvPicPr>
          <p:cNvPr id="35" name="Picture 34" descr="Untitled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013451" y="2302933"/>
            <a:ext cx="611829" cy="243416"/>
          </a:xfrm>
          <a:prstGeom prst="rect">
            <a:avLst/>
          </a:prstGeom>
        </p:spPr>
      </p:pic>
      <p:pic>
        <p:nvPicPr>
          <p:cNvPr id="36" name="Picture 35" descr="Untitled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942665" y="2381749"/>
            <a:ext cx="626535" cy="249267"/>
          </a:xfrm>
          <a:prstGeom prst="rect">
            <a:avLst/>
          </a:prstGeom>
        </p:spPr>
      </p:pic>
      <p:pic>
        <p:nvPicPr>
          <p:cNvPr id="37" name="Picture 36" descr="Untitled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234267" y="3741160"/>
            <a:ext cx="5909733" cy="2363893"/>
          </a:xfrm>
          <a:prstGeom prst="rect">
            <a:avLst/>
          </a:prstGeom>
        </p:spPr>
      </p:pic>
      <p:pic>
        <p:nvPicPr>
          <p:cNvPr id="38" name="Picture 37" descr="Untitled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8449733" y="5999831"/>
            <a:ext cx="372533" cy="306305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 rot="16200000" flipV="1">
            <a:off x="5981701" y="5764270"/>
            <a:ext cx="327025" cy="317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6661151" y="5757920"/>
            <a:ext cx="327025" cy="317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Untitled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 rot="16200000">
            <a:off x="6737351" y="6183370"/>
            <a:ext cx="664535" cy="190500"/>
          </a:xfrm>
          <a:prstGeom prst="rect">
            <a:avLst/>
          </a:prstGeom>
        </p:spPr>
      </p:pic>
      <p:pic>
        <p:nvPicPr>
          <p:cNvPr id="42" name="Picture 41" descr="Untitled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 rot="16200000">
            <a:off x="6540500" y="6140890"/>
            <a:ext cx="552450" cy="184150"/>
          </a:xfrm>
          <a:prstGeom prst="rect">
            <a:avLst/>
          </a:prstGeom>
        </p:spPr>
      </p:pic>
      <p:pic>
        <p:nvPicPr>
          <p:cNvPr id="43" name="Picture 42" descr="Untitled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 rot="16200000">
            <a:off x="6075984" y="5977890"/>
            <a:ext cx="132036" cy="113824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 rot="16200000" flipV="1">
            <a:off x="6877051" y="5751570"/>
            <a:ext cx="327025" cy="317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V="1">
            <a:off x="7537451" y="5751570"/>
            <a:ext cx="327025" cy="317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Untitled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 rot="16200000">
            <a:off x="7023100" y="6030970"/>
            <a:ext cx="1016000" cy="193728"/>
          </a:xfrm>
          <a:prstGeom prst="rect">
            <a:avLst/>
          </a:prstGeom>
        </p:spPr>
      </p:pic>
      <p:pic>
        <p:nvPicPr>
          <p:cNvPr id="47" name="Picture 46" descr="Untitled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 rot="16200000">
            <a:off x="6075984" y="6135980"/>
            <a:ext cx="132036" cy="113824"/>
          </a:xfrm>
          <a:prstGeom prst="rect">
            <a:avLst/>
          </a:prstGeom>
        </p:spPr>
      </p:pic>
      <p:sp>
        <p:nvSpPr>
          <p:cNvPr id="48" name="Content Placeholder 5"/>
          <p:cNvSpPr txBox="1">
            <a:spLocks/>
          </p:cNvSpPr>
          <p:nvPr/>
        </p:nvSpPr>
        <p:spPr>
          <a:xfrm>
            <a:off x="207579" y="3739432"/>
            <a:ext cx="3026687" cy="21279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8275" indent="-168275">
              <a:buFont typeface="Arial" pitchFamily="34" charset="0"/>
              <a:buChar char="•"/>
            </a:pPr>
            <a:r>
              <a:rPr lang="en-GB" sz="2000" smtClean="0">
                <a:latin typeface="Calibri" pitchFamily="34" charset="0"/>
                <a:cs typeface="Calibri" pitchFamily="34" charset="0"/>
              </a:rPr>
              <a:t>At ψ(3770):</a:t>
            </a:r>
            <a:r>
              <a:rPr lang="en-GB" sz="2000" smtClean="0">
                <a:solidFill>
                  <a:srgbClr val="CC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smtClean="0">
                <a:solidFill>
                  <a:srgbClr val="CC00FF"/>
                </a:solidFill>
                <a:latin typeface="Calibri" pitchFamily="34" charset="0"/>
                <a:cs typeface="Calibri" pitchFamily="34" charset="0"/>
              </a:rPr>
              <a:t>few x 10</a:t>
            </a:r>
            <a:r>
              <a:rPr lang="en-GB" sz="2000" b="1" baseline="30000" smtClean="0">
                <a:solidFill>
                  <a:srgbClr val="CC00FF"/>
                </a:solidFill>
                <a:latin typeface="Calibri" pitchFamily="34" charset="0"/>
                <a:cs typeface="Calibri" pitchFamily="34" charset="0"/>
              </a:rPr>
              <a:t>9</a:t>
            </a:r>
            <a:r>
              <a:rPr lang="en-GB" sz="2000" b="1" smtClean="0">
                <a:solidFill>
                  <a:srgbClr val="CC00FF"/>
                </a:solidFill>
                <a:latin typeface="Calibri" pitchFamily="34" charset="0"/>
                <a:cs typeface="Calibri" pitchFamily="34" charset="0"/>
              </a:rPr>
              <a:t>      D pairs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GB" sz="2000" smtClean="0">
                <a:latin typeface="Calibri" pitchFamily="34" charset="0"/>
                <a:cs typeface="Calibri" pitchFamily="34" charset="0"/>
              </a:rPr>
              <a:t>Also will run at nearby resonances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GB" sz="2000" smtClean="0">
                <a:latin typeface="Calibri" pitchFamily="34" charset="0"/>
                <a:cs typeface="Calibri" pitchFamily="34" charset="0"/>
              </a:rPr>
              <a:t>Total 0.5 </a:t>
            </a:r>
            <a:r>
              <a:rPr lang="en-GB" sz="2000">
                <a:latin typeface="Calibri" pitchFamily="34" charset="0"/>
                <a:cs typeface="Calibri" pitchFamily="34" charset="0"/>
              </a:rPr>
              <a:t>ab</a:t>
            </a:r>
            <a:r>
              <a:rPr lang="en-GB" sz="2000" baseline="30000">
                <a:latin typeface="Calibri" pitchFamily="34" charset="0"/>
                <a:cs typeface="Calibri" pitchFamily="34" charset="0"/>
              </a:rPr>
              <a:t>−1 </a:t>
            </a:r>
            <a:r>
              <a:rPr lang="en-GB" sz="2000" b="1" baseline="30000" smtClean="0">
                <a:solidFill>
                  <a:srgbClr val="CC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smtClean="0">
                <a:latin typeface="Calibri" pitchFamily="34" charset="0"/>
                <a:cs typeface="Calibri" pitchFamily="34" charset="0"/>
              </a:rPr>
              <a:t>collected in several months running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26820" y="3907220"/>
            <a:ext cx="267604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71463"/>
            <a:ext cx="894397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71463"/>
            <a:ext cx="894397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3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71463"/>
            <a:ext cx="894397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71463"/>
            <a:ext cx="894397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1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71463"/>
            <a:ext cx="894397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1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71463"/>
            <a:ext cx="894397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1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3060" y="896009"/>
            <a:ext cx="4149798" cy="581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-168275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b="1" u="sng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Asymmetric  e</a:t>
            </a:r>
            <a:r>
              <a:rPr lang="en-US" sz="2400" b="1" u="sng" baseline="3000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en-US" sz="2400" b="1" u="sng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800" b="1" u="sng" baseline="3000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400" b="1" u="sng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collider</a:t>
            </a:r>
          </a:p>
          <a:p>
            <a:pPr indent="-288925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400" b="1" baseline="-25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e-</a:t>
            </a:r>
            <a:r>
              <a:rPr lang="en-US" sz="24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mtClean="0">
                <a:solidFill>
                  <a:srgbClr val="C00000"/>
                </a:solidFill>
                <a:latin typeface="Symbol" pitchFamily="18" charset="2"/>
                <a:cs typeface="Calibri" pitchFamily="34" charset="0"/>
              </a:rPr>
              <a:t>~</a:t>
            </a:r>
            <a:r>
              <a:rPr lang="en-US" sz="24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7 GeV, E</a:t>
            </a:r>
            <a:r>
              <a:rPr lang="en-US" sz="2400" b="1" baseline="-25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e+</a:t>
            </a:r>
            <a:r>
              <a:rPr lang="en-US" sz="24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mtClean="0">
                <a:solidFill>
                  <a:srgbClr val="C00000"/>
                </a:solidFill>
                <a:latin typeface="Symbol" pitchFamily="18" charset="2"/>
                <a:cs typeface="Calibri" pitchFamily="34" charset="0"/>
              </a:rPr>
              <a:t>~</a:t>
            </a:r>
            <a:r>
              <a:rPr lang="en-US" sz="24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 GeV</a:t>
            </a:r>
          </a:p>
          <a:p>
            <a:pPr marL="168275" indent="-168275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b="1" u="sng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Clean e</a:t>
            </a:r>
            <a:r>
              <a:rPr lang="en-US" sz="2400" b="1" u="sng" baseline="3000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en-US" sz="2400" b="1" u="sng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800" b="1" u="sng" baseline="3000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400" b="1" u="sng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u="sng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initial state</a:t>
            </a:r>
            <a:endParaRPr lang="en-US" sz="2400" b="1" u="sng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marL="168275" indent="-168275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&gt;90% 4</a:t>
            </a:r>
            <a:r>
              <a:rPr lang="en-US" b="1" smtClean="0">
                <a:solidFill>
                  <a:srgbClr val="C00000"/>
                </a:solidFill>
                <a:latin typeface="Symbol" pitchFamily="18" charset="2"/>
                <a:cs typeface="Calibri" pitchFamily="34" charset="0"/>
              </a:rPr>
              <a:t>p</a:t>
            </a:r>
            <a:r>
              <a:rPr lang="en-US" sz="24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acceptance in CMS</a:t>
            </a:r>
          </a:p>
          <a:p>
            <a:pPr marL="168275" indent="-168275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smtClean="0">
                <a:solidFill>
                  <a:srgbClr val="C00000"/>
                </a:solidFill>
                <a:latin typeface="Symbol" pitchFamily="18" charset="2"/>
                <a:cs typeface="Calibri" pitchFamily="34" charset="0"/>
              </a:rPr>
              <a:t>~</a:t>
            </a:r>
            <a:r>
              <a:rPr lang="en-US" sz="24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80% polarized electrons</a:t>
            </a:r>
          </a:p>
          <a:p>
            <a:pPr marL="168275" indent="-168275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Data-taking 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starting </a:t>
            </a:r>
            <a:r>
              <a:rPr lang="en-US" sz="2400">
                <a:solidFill>
                  <a:srgbClr val="C00000"/>
                </a:solidFill>
                <a:latin typeface="Symbol" pitchFamily="18" charset="2"/>
                <a:cs typeface="Calibri" pitchFamily="34" charset="0"/>
              </a:rPr>
              <a:t>~</a:t>
            </a:r>
            <a:r>
              <a:rPr lang="en-US" sz="24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2017</a:t>
            </a:r>
          </a:p>
          <a:p>
            <a:pPr marL="168275" indent="-168275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b="1" u="sng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400" b="1" u="sng" baseline="-2500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CMS</a:t>
            </a:r>
            <a:r>
              <a:rPr lang="en-US" sz="2400" b="1" u="sng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: psi(3770) up to Y(5S)</a:t>
            </a:r>
          </a:p>
          <a:p>
            <a:pPr marL="346075" lvl="1" indent="-17780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u="sng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psi(3770)</a:t>
            </a:r>
            <a:r>
              <a:rPr lang="en-US" sz="240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: coherent ccbar</a:t>
            </a:r>
          </a:p>
          <a:p>
            <a:pPr marL="346075" lvl="1" indent="-17780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u="sng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Y(4S)</a:t>
            </a:r>
            <a:r>
              <a:rPr lang="en-US" sz="240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: coherent bb (B</a:t>
            </a:r>
            <a:r>
              <a:rPr lang="en-US" sz="2400" b="1" baseline="-2500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u </a:t>
            </a:r>
            <a:r>
              <a:rPr lang="en-US" sz="240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, B</a:t>
            </a:r>
            <a:r>
              <a:rPr lang="en-US" sz="2400" b="1" baseline="-2500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40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346075" lvl="1" indent="-17780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u="sng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Y(5S)</a:t>
            </a:r>
            <a:r>
              <a:rPr lang="en-US" sz="240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: coherent bb (B</a:t>
            </a:r>
            <a:r>
              <a:rPr lang="en-US" sz="2400" b="1" baseline="-2500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40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346075" lvl="1" indent="-17780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u="sng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all E</a:t>
            </a:r>
            <a:r>
              <a:rPr lang="en-US" sz="2400" b="1" u="sng" baseline="-2500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CMS</a:t>
            </a:r>
            <a:r>
              <a:rPr lang="en-US" sz="2400" b="1" baseline="-2500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b="1" smtClean="0">
                <a:solidFill>
                  <a:srgbClr val="0000FF"/>
                </a:solidFill>
                <a:latin typeface="Symbol" pitchFamily="18" charset="2"/>
                <a:cs typeface="Calibri" pitchFamily="34" charset="0"/>
              </a:rPr>
              <a:t>t</a:t>
            </a:r>
            <a:r>
              <a:rPr lang="en-US" sz="2400" b="1" baseline="3000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+</a:t>
            </a:r>
            <a:r>
              <a:rPr lang="en-US" sz="2400" b="1" smtClean="0">
                <a:solidFill>
                  <a:srgbClr val="0000FF"/>
                </a:solidFill>
                <a:latin typeface="Symbol" pitchFamily="18" charset="2"/>
                <a:cs typeface="Calibri" pitchFamily="34" charset="0"/>
              </a:rPr>
              <a:t>t</a:t>
            </a:r>
            <a:r>
              <a:rPr lang="en-US" sz="2800" b="1" baseline="3000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40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, continuum light quark (udsc) production</a:t>
            </a:r>
          </a:p>
          <a:p>
            <a:pPr marL="168275" indent="-168275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b="1" u="sng" smtClean="0">
                <a:latin typeface="Calibri" pitchFamily="34" charset="0"/>
                <a:cs typeface="Calibri" pitchFamily="34" charset="0"/>
              </a:rPr>
              <a:t>Luminosity </a:t>
            </a:r>
            <a:r>
              <a:rPr lang="en-US" sz="2400" b="1" u="sng" smtClean="0">
                <a:latin typeface="Symbol" pitchFamily="18" charset="2"/>
                <a:cs typeface="Calibri" pitchFamily="34" charset="0"/>
              </a:rPr>
              <a:t>~</a:t>
            </a:r>
            <a:r>
              <a:rPr lang="en-US" sz="2400" b="1" u="sng" smtClean="0">
                <a:latin typeface="Calibri" pitchFamily="34" charset="0"/>
                <a:cs typeface="Calibri" pitchFamily="34" charset="0"/>
              </a:rPr>
              <a:t>10</a:t>
            </a:r>
            <a:r>
              <a:rPr lang="en-US" sz="2400" b="1" u="sng" baseline="30000" smtClean="0">
                <a:latin typeface="Calibri" pitchFamily="34" charset="0"/>
                <a:cs typeface="Calibri" pitchFamily="34" charset="0"/>
              </a:rPr>
              <a:t>36</a:t>
            </a:r>
            <a:r>
              <a:rPr lang="en-US" sz="2400" b="1" u="sng" smtClean="0">
                <a:latin typeface="Calibri" pitchFamily="34" charset="0"/>
                <a:cs typeface="Calibri" pitchFamily="34" charset="0"/>
              </a:rPr>
              <a:t> cm</a:t>
            </a:r>
            <a:r>
              <a:rPr lang="en-US" sz="2400" b="1" u="sng" baseline="30000" smtClean="0">
                <a:latin typeface="Calibri" pitchFamily="34" charset="0"/>
                <a:cs typeface="Calibri" pitchFamily="34" charset="0"/>
              </a:rPr>
              <a:t>-2</a:t>
            </a:r>
            <a:r>
              <a:rPr lang="en-US" sz="2400" b="1" u="sng" smtClean="0">
                <a:latin typeface="Calibri" pitchFamily="34" charset="0"/>
                <a:cs typeface="Calibri" pitchFamily="34" charset="0"/>
              </a:rPr>
              <a:t> s</a:t>
            </a:r>
            <a:r>
              <a:rPr lang="en-US" sz="2400" b="1" u="sng" baseline="30000" smtClean="0">
                <a:latin typeface="Calibri" pitchFamily="34" charset="0"/>
                <a:cs typeface="Calibri" pitchFamily="34" charset="0"/>
              </a:rPr>
              <a:t>-1</a:t>
            </a:r>
            <a:endParaRPr lang="en-US" sz="2400" b="1" u="sng" baseline="30000">
              <a:latin typeface="Calibri" pitchFamily="34" charset="0"/>
              <a:cs typeface="Calibri" pitchFamily="34" charset="0"/>
            </a:endParaRPr>
          </a:p>
          <a:p>
            <a:pPr marL="168275" indent="-168275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en-US" sz="2400" u="sng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Synchrotron </a:t>
            </a:r>
            <a:r>
              <a:rPr lang="en-US" sz="2400" u="sng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light </a:t>
            </a:r>
            <a:r>
              <a:rPr lang="en-US" sz="2400" u="sng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source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24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3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613"/>
            <a:ext cx="9143433" cy="722656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0210" y="104454"/>
            <a:ext cx="3371190" cy="4842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smtClean="0">
                <a:solidFill>
                  <a:srgbClr val="FFFF00"/>
                </a:solidFill>
                <a:latin typeface="Arial" pitchFamily="18"/>
                <a:ea typeface="HG Mincho Light J" pitchFamily="2"/>
                <a:cs typeface="Lucidasans" pitchFamily="2"/>
              </a:rPr>
              <a:t>SuperB at a Glance</a:t>
            </a:r>
            <a:endParaRPr lang="en-US" sz="2400" b="1">
              <a:solidFill>
                <a:srgbClr val="FFFF00"/>
              </a:solidFill>
              <a:latin typeface="Aria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0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21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858" y="914400"/>
            <a:ext cx="4768568" cy="3814854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343967" y="5105400"/>
            <a:ext cx="4637459" cy="1161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68275" indent="-16827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>
                <a:latin typeface="Calibri" pitchFamily="34" charset="0"/>
                <a:cs typeface="Calibri" pitchFamily="34" charset="0"/>
              </a:rPr>
              <a:t>psi(3770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):  </a:t>
            </a:r>
            <a:r>
              <a:rPr lang="en-US" sz="2400" smtClean="0">
                <a:latin typeface="Symbol" pitchFamily="18" charset="2"/>
                <a:cs typeface="Calibri" pitchFamily="34" charset="0"/>
              </a:rPr>
              <a:t>~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1 ab</a:t>
            </a:r>
            <a:r>
              <a:rPr lang="en-US" sz="2400" baseline="30000">
                <a:latin typeface="Calibri" pitchFamily="34" charset="0"/>
                <a:cs typeface="Calibri" pitchFamily="34" charset="0"/>
              </a:rPr>
              <a:t>-1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    (few months)</a:t>
            </a:r>
            <a:endParaRPr lang="en-US" sz="2400">
              <a:latin typeface="Calibri" pitchFamily="34" charset="0"/>
              <a:cs typeface="Calibri" pitchFamily="34" charset="0"/>
            </a:endParaRPr>
          </a:p>
          <a:p>
            <a:pPr marL="168275" indent="-16827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>
                <a:latin typeface="Calibri" pitchFamily="34" charset="0"/>
                <a:cs typeface="Calibri" pitchFamily="34" charset="0"/>
              </a:rPr>
              <a:t>Y(4S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):          </a:t>
            </a:r>
            <a:r>
              <a:rPr lang="en-US" sz="2400" smtClean="0">
                <a:latin typeface="Symbol" pitchFamily="18" charset="2"/>
                <a:cs typeface="Calibri" pitchFamily="34" charset="0"/>
              </a:rPr>
              <a:t>~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75 ab</a:t>
            </a:r>
            <a:r>
              <a:rPr lang="en-US" sz="2400" baseline="30000" smtClean="0">
                <a:latin typeface="Calibri" pitchFamily="34" charset="0"/>
                <a:cs typeface="Calibri" pitchFamily="34" charset="0"/>
              </a:rPr>
              <a:t>-1 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smtClean="0">
                <a:latin typeface="Symbol" pitchFamily="18" charset="2"/>
                <a:cs typeface="Calibri" pitchFamily="34" charset="0"/>
              </a:rPr>
              <a:t>~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6 years)</a:t>
            </a:r>
            <a:endParaRPr lang="en-US" sz="2400">
              <a:latin typeface="Calibri" pitchFamily="34" charset="0"/>
              <a:cs typeface="Calibri" pitchFamily="34" charset="0"/>
            </a:endParaRPr>
          </a:p>
          <a:p>
            <a:pPr marL="168275" indent="-168275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>
                <a:latin typeface="Calibri" pitchFamily="34" charset="0"/>
                <a:cs typeface="Calibri" pitchFamily="34" charset="0"/>
              </a:rPr>
              <a:t>Y(5S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):          </a:t>
            </a:r>
            <a:r>
              <a:rPr lang="en-US" sz="2400" smtClean="0">
                <a:latin typeface="Symbol" pitchFamily="18" charset="2"/>
                <a:cs typeface="Calibri" pitchFamily="34" charset="0"/>
              </a:rPr>
              <a:t>~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1 ab</a:t>
            </a:r>
            <a:r>
              <a:rPr lang="en-US" sz="2400" baseline="30000">
                <a:latin typeface="Calibri" pitchFamily="34" charset="0"/>
                <a:cs typeface="Calibri" pitchFamily="34" charset="0"/>
              </a:rPr>
              <a:t>-1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    (few months)</a:t>
            </a:r>
            <a:endParaRPr lang="en-US" sz="24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628700" y="5867400"/>
            <a:ext cx="61016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3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71463"/>
            <a:ext cx="894397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1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71463"/>
            <a:ext cx="894397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71463"/>
            <a:ext cx="894397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71463"/>
            <a:ext cx="894397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71463"/>
            <a:ext cx="894397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93747" y="1226085"/>
            <a:ext cx="3930650" cy="1581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u="sng" dirty="0" smtClean="0"/>
              <a:t>The quest for the final angle of the CKM matrix: </a:t>
            </a:r>
            <a:r>
              <a:rPr lang="en-GB" sz="2800" u="sng" dirty="0" err="1" smtClean="0"/>
              <a:t>β</a:t>
            </a:r>
            <a:r>
              <a:rPr lang="en-GB" sz="2800" u="sng" baseline="-25000" dirty="0" err="1" smtClean="0"/>
              <a:t>c</a:t>
            </a:r>
            <a:endParaRPr lang="en-GB" sz="2800" u="sng" baseline="-25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020762"/>
            <a:ext cx="8229600" cy="5130800"/>
          </a:xfrm>
        </p:spPr>
        <p:txBody>
          <a:bodyPr>
            <a:normAutofit fontScale="92500"/>
          </a:bodyPr>
          <a:lstStyle/>
          <a:p>
            <a:r>
              <a:rPr lang="en-GB" sz="2400" dirty="0" smtClean="0"/>
              <a:t>The charm cu triangle has one unique element: </a:t>
            </a:r>
            <a:r>
              <a:rPr lang="en-GB" sz="2400" dirty="0" err="1" smtClean="0"/>
              <a:t>β</a:t>
            </a:r>
            <a:r>
              <a:rPr lang="en-GB" sz="2400" baseline="-25000" dirty="0" err="1" smtClean="0"/>
              <a:t>c</a:t>
            </a:r>
            <a:endParaRPr lang="en-GB" sz="2400" baseline="-25000" dirty="0" smtClean="0"/>
          </a:p>
          <a:p>
            <a:endParaRPr lang="en-GB" sz="2400" baseline="-25000" dirty="0" smtClean="0"/>
          </a:p>
          <a:p>
            <a:endParaRPr lang="en-GB" sz="2400" baseline="-25000" dirty="0" smtClean="0"/>
          </a:p>
          <a:p>
            <a:endParaRPr lang="en-GB" sz="2400" baseline="-25000" dirty="0" smtClean="0"/>
          </a:p>
          <a:p>
            <a:pPr>
              <a:buNone/>
            </a:pPr>
            <a:endParaRPr lang="en-GB" sz="2400" baseline="-25000" dirty="0" smtClean="0"/>
          </a:p>
          <a:p>
            <a:pPr>
              <a:buNone/>
            </a:pPr>
            <a:endParaRPr lang="en-GB" sz="2400" baseline="-25000" dirty="0" smtClean="0"/>
          </a:p>
          <a:p>
            <a:pPr>
              <a:buNone/>
            </a:pPr>
            <a:endParaRPr lang="en-GB" sz="2400" baseline="-25000" dirty="0" smtClean="0"/>
          </a:p>
          <a:p>
            <a:pPr>
              <a:buNone/>
            </a:pPr>
            <a:endParaRPr lang="en-GB" sz="2400" baseline="-25000" dirty="0" smtClean="0"/>
          </a:p>
          <a:p>
            <a:pPr>
              <a:buNone/>
            </a:pPr>
            <a:endParaRPr lang="en-GB" sz="2400" baseline="-25000" dirty="0" smtClean="0"/>
          </a:p>
          <a:p>
            <a:r>
              <a:rPr lang="en-GB" sz="2400" dirty="0" smtClean="0">
                <a:solidFill>
                  <a:srgbClr val="FF0000"/>
                </a:solidFill>
              </a:rPr>
              <a:t>Precision measurement of mixing phase in many channels (&lt;2°)</a:t>
            </a:r>
          </a:p>
          <a:p>
            <a:r>
              <a:rPr lang="en-GB" sz="2400" dirty="0" smtClean="0"/>
              <a:t>Constrain </a:t>
            </a:r>
            <a:r>
              <a:rPr lang="en-GB" sz="2400" dirty="0" err="1" smtClean="0"/>
              <a:t>β</a:t>
            </a:r>
            <a:r>
              <a:rPr lang="en-GB" sz="2400" baseline="-25000" dirty="0" err="1" smtClean="0"/>
              <a:t>c,eff</a:t>
            </a:r>
            <a:r>
              <a:rPr lang="en-GB" sz="2400" dirty="0" smtClean="0"/>
              <a:t> using a                 Isospin analysis</a:t>
            </a:r>
          </a:p>
          <a:p>
            <a:pPr lvl="1"/>
            <a:r>
              <a:rPr lang="en-GB" sz="2100" dirty="0" smtClean="0"/>
              <a:t>Search for NP and constrain </a:t>
            </a:r>
            <a:r>
              <a:rPr lang="en-GB" sz="2100" dirty="0" err="1" smtClean="0"/>
              <a:t>β</a:t>
            </a:r>
            <a:r>
              <a:rPr lang="en-GB" sz="2100" baseline="-25000" dirty="0" err="1" smtClean="0"/>
              <a:t>c,eff</a:t>
            </a:r>
            <a:r>
              <a:rPr lang="en-GB" sz="2100" baseline="-25000" dirty="0" smtClean="0"/>
              <a:t> </a:t>
            </a:r>
            <a:r>
              <a:rPr lang="en-GB" sz="2100" dirty="0" smtClean="0"/>
              <a:t>~ 1°.</a:t>
            </a:r>
          </a:p>
          <a:p>
            <a:pPr lvl="1"/>
            <a:r>
              <a:rPr lang="en-GB" sz="2100" dirty="0" smtClean="0"/>
              <a:t>Can only fully explore in an e</a:t>
            </a:r>
            <a:r>
              <a:rPr lang="en-GB" sz="2100" baseline="30000" dirty="0" smtClean="0"/>
              <a:t>+</a:t>
            </a:r>
            <a:r>
              <a:rPr lang="en-GB" sz="2100" dirty="0" smtClean="0"/>
              <a:t>e</a:t>
            </a:r>
            <a:r>
              <a:rPr lang="en-GB" sz="2100" baseline="30000" dirty="0" smtClean="0"/>
              <a:t>−</a:t>
            </a:r>
            <a:r>
              <a:rPr lang="en-GB" sz="2100" dirty="0" smtClean="0"/>
              <a:t> environment.</a:t>
            </a:r>
          </a:p>
          <a:p>
            <a:pPr lvl="1"/>
            <a:r>
              <a:rPr lang="en-GB" sz="2100" dirty="0" smtClean="0"/>
              <a:t>Data from the charm threshold region completes the set of 5 |</a:t>
            </a:r>
            <a:r>
              <a:rPr lang="en-GB" sz="2100" dirty="0" err="1" smtClean="0"/>
              <a:t>V</a:t>
            </a:r>
            <a:r>
              <a:rPr lang="en-GB" sz="2100" baseline="-25000" dirty="0" err="1" smtClean="0"/>
              <a:t>ij</a:t>
            </a:r>
            <a:r>
              <a:rPr lang="en-GB" sz="2100" dirty="0" smtClean="0"/>
              <a:t>| to measure: needs SuperB to perform an indirect test of the triangle.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6200001"/>
            <a:ext cx="3663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>
                <a:solidFill>
                  <a:srgbClr val="000000"/>
                </a:solidFill>
              </a:rPr>
              <a:t>Bevan, </a:t>
            </a:r>
            <a:r>
              <a:rPr lang="en-GB" sz="1200" dirty="0" smtClean="0">
                <a:solidFill>
                  <a:srgbClr val="000000"/>
                </a:solidFill>
              </a:rPr>
              <a:t>Inguglia, Meadows, PRD </a:t>
            </a:r>
            <a:r>
              <a:rPr lang="en-GB" sz="1200" b="1" dirty="0" smtClean="0">
                <a:solidFill>
                  <a:srgbClr val="000000"/>
                </a:solidFill>
              </a:rPr>
              <a:t>84</a:t>
            </a:r>
            <a:r>
              <a:rPr lang="en-GB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/>
              <a:t>114009 (2011)</a:t>
            </a:r>
          </a:p>
        </p:txBody>
      </p:sp>
      <p:pic>
        <p:nvPicPr>
          <p:cNvPr id="10" name="Picture 9" descr="t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063062" y="1524775"/>
            <a:ext cx="2946405" cy="1028462"/>
          </a:xfrm>
          <a:prstGeom prst="rect">
            <a:avLst/>
          </a:prstGeom>
        </p:spPr>
      </p:pic>
      <p:pic>
        <p:nvPicPr>
          <p:cNvPr id="11" name="Picture 10" descr="Untitled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807402" y="4451516"/>
            <a:ext cx="916998" cy="186265"/>
          </a:xfrm>
          <a:prstGeom prst="rect">
            <a:avLst/>
          </a:prstGeom>
        </p:spPr>
      </p:pic>
      <p:pic>
        <p:nvPicPr>
          <p:cNvPr id="12" name="Picture 11" descr="Untitled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249480" y="2655460"/>
            <a:ext cx="2743054" cy="947007"/>
          </a:xfrm>
          <a:prstGeom prst="rect">
            <a:avLst/>
          </a:prstGeom>
        </p:spPr>
      </p:pic>
      <p:pic>
        <p:nvPicPr>
          <p:cNvPr id="13" name="Picture 12" descr="t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889002" y="3003914"/>
            <a:ext cx="3547534" cy="4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918" y="588879"/>
            <a:ext cx="5389454" cy="520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2613"/>
            <a:ext cx="9143433" cy="524823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0"/>
            <a:ext cx="8736772" cy="511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A SuperB Innovation</a:t>
            </a:r>
            <a:r>
              <a:rPr lang="en-US" sz="2400" b="1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:  The Crab Waist Final Focus</a:t>
            </a:r>
            <a:endParaRPr lang="en-US" sz="2400" b="1">
              <a:solidFill>
                <a:srgbClr val="FFFF00"/>
              </a:solidFill>
              <a:latin typeface="Calibri" pitchFamily="34" charset="0"/>
              <a:ea typeface="HG Mincho Light J" pitchFamily="2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36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97842" y="236220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smtClean="0">
                <a:latin typeface="Calibri" pitchFamily="34" charset="0"/>
                <a:cs typeface="Calibri" pitchFamily="34" charset="0"/>
              </a:rPr>
              <a:t>Crab‐</a:t>
            </a:r>
            <a:r>
              <a:rPr lang="en-US" sz="1400" b="1" err="1" smtClean="0">
                <a:latin typeface="Calibri" pitchFamily="34" charset="0"/>
                <a:cs typeface="Calibri" pitchFamily="34" charset="0"/>
              </a:rPr>
              <a:t>sextupoles</a:t>
            </a:r>
            <a:r>
              <a:rPr lang="en-US" sz="1400" b="1" smtClean="0">
                <a:latin typeface="Calibri" pitchFamily="34" charset="0"/>
                <a:cs typeface="Calibri" pitchFamily="34" charset="0"/>
              </a:rPr>
              <a:t> off: </a:t>
            </a:r>
            <a:r>
              <a:rPr lang="en-US" altLang="ja-JP" sz="1400" b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waist </a:t>
            </a:r>
            <a:r>
              <a:rPr lang="en-US" altLang="ja-JP" sz="14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line is orthogonal to the axis of the beam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83972" y="5433536"/>
            <a:ext cx="3581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Crab‐</a:t>
            </a:r>
            <a:r>
              <a:rPr lang="en-US" sz="1400" b="1" dirty="0" err="1" smtClean="0">
                <a:latin typeface="Calibri" pitchFamily="34" charset="0"/>
                <a:cs typeface="Calibri" pitchFamily="34" charset="0"/>
              </a:rPr>
              <a:t>sextupoles</a:t>
            </a:r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smtClean="0">
                <a:latin typeface="Calibri" pitchFamily="34" charset="0"/>
                <a:cs typeface="Calibri" pitchFamily="34" charset="0"/>
              </a:rPr>
              <a:t>on</a:t>
            </a:r>
            <a:r>
              <a:rPr lang="en-US" sz="1400" b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: </a:t>
            </a:r>
            <a:r>
              <a:rPr lang="en-US" altLang="ja-JP" sz="1400" b="1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waist </a:t>
            </a:r>
            <a:r>
              <a:rPr lang="en-US" altLang="ja-JP" sz="14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moves parallel to the axis of other beam: maximum particle </a:t>
            </a:r>
            <a:r>
              <a:rPr lang="it-IT" altLang="ja-JP" sz="1400" b="1" dirty="0" smtClean="0"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density in the overlap between bunches</a:t>
            </a:r>
            <a:endParaRPr lang="en-US" sz="1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685800"/>
            <a:ext cx="3733800" cy="5867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8275" indent="-168275"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Make the final focus so that only a small fraction of one bunch collides with the other bunch</a:t>
            </a:r>
          </a:p>
          <a:p>
            <a:pPr marL="346075" lvl="1" indent="-177800">
              <a:lnSpc>
                <a:spcPct val="80000"/>
              </a:lnSpc>
            </a:pPr>
            <a:r>
              <a:rPr lang="en-US" sz="1800" smtClean="0">
                <a:latin typeface="Calibri" pitchFamily="34" charset="0"/>
                <a:cs typeface="Calibri" pitchFamily="34" charset="0"/>
              </a:rPr>
              <a:t>Large crossing angle</a:t>
            </a:r>
          </a:p>
          <a:p>
            <a:pPr marL="346075" lvl="1" indent="-177800">
              <a:lnSpc>
                <a:spcPct val="80000"/>
              </a:lnSpc>
            </a:pPr>
            <a:r>
              <a:rPr lang="en-US" sz="1800" smtClean="0">
                <a:latin typeface="Calibri" pitchFamily="34" charset="0"/>
                <a:cs typeface="Calibri" pitchFamily="34" charset="0"/>
              </a:rPr>
              <a:t>Long bunch length</a:t>
            </a:r>
          </a:p>
          <a:p>
            <a:pPr marL="346075" lvl="1" indent="-177800">
              <a:lnSpc>
                <a:spcPct val="80000"/>
              </a:lnSpc>
            </a:pPr>
            <a:r>
              <a:rPr lang="en-US" sz="1800" smtClean="0">
                <a:latin typeface="Calibri" pitchFamily="34" charset="0"/>
                <a:cs typeface="Calibri" pitchFamily="34" charset="0"/>
              </a:rPr>
              <a:t>No parasitic crossings</a:t>
            </a:r>
          </a:p>
          <a:p>
            <a:pPr lvl="1">
              <a:lnSpc>
                <a:spcPct val="80000"/>
              </a:lnSpc>
            </a:pPr>
            <a:endParaRPr lang="en-US" sz="180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168275" indent="-168275"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Due to the large crossing angle the effective bunch length (the colliding part) is now very short so we can lower </a:t>
            </a:r>
            <a:r>
              <a:rPr lang="en-US" sz="2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</a:t>
            </a:r>
            <a:r>
              <a:rPr lang="en-US" sz="2000" baseline="-25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en-US" sz="2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 by a factor of 50</a:t>
            </a:r>
          </a:p>
          <a:p>
            <a:pPr>
              <a:lnSpc>
                <a:spcPct val="80000"/>
              </a:lnSpc>
            </a:pPr>
            <a:endParaRPr lang="en-US" sz="160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marL="168275" indent="-168275">
              <a:lnSpc>
                <a:spcPct val="80000"/>
              </a:lnSpc>
            </a:pPr>
            <a:r>
              <a:rPr lang="en-US" sz="2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beams must have very low emittance, like present day light sources</a:t>
            </a:r>
          </a:p>
          <a:p>
            <a:pPr marL="346075" lvl="1" indent="-177800">
              <a:lnSpc>
                <a:spcPct val="80000"/>
              </a:lnSpc>
            </a:pPr>
            <a:r>
              <a:rPr lang="en-US" sz="1800" smtClean="0">
                <a:latin typeface="Calibri" pitchFamily="34" charset="0"/>
                <a:cs typeface="Calibri" pitchFamily="34" charset="0"/>
              </a:rPr>
              <a:t>The x size at the IP now sets the effective bunch length</a:t>
            </a:r>
            <a:endParaRPr lang="en-US" sz="160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marL="346075" lvl="1" indent="-177800">
              <a:lnSpc>
                <a:spcPct val="80000"/>
              </a:lnSpc>
            </a:pPr>
            <a:r>
              <a:rPr lang="en-US" sz="1800" smtClean="0">
                <a:latin typeface="Calibri" pitchFamily="34" charset="0"/>
                <a:cs typeface="Calibri" pitchFamily="34" charset="0"/>
              </a:rPr>
              <a:t>In addition, by crabbing the magnetic waist of the colliding beams we greatly reduce the tune plane resonances enabling greater tune shifts and better tune plane flexibility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663979" y="42040"/>
            <a:ext cx="2411701" cy="430883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5" tIns="45718" rIns="91435" bIns="45718">
            <a:spAutoFit/>
          </a:bodyPr>
          <a:lstStyle/>
          <a:p>
            <a:r>
              <a:rPr lang="en-US" sz="1100" b="1" dirty="0">
                <a:latin typeface="Calibri" pitchFamily="34" charset="0"/>
                <a:cs typeface="Calibri" pitchFamily="34" charset="0"/>
              </a:rPr>
              <a:t>Raimondi, </a:t>
            </a:r>
            <a:r>
              <a:rPr lang="en-US" sz="1100" b="1" dirty="0" err="1">
                <a:latin typeface="Calibri" pitchFamily="34" charset="0"/>
                <a:cs typeface="Calibri" pitchFamily="34" charset="0"/>
              </a:rPr>
              <a:t>Shatilov</a:t>
            </a:r>
            <a:r>
              <a:rPr lang="en-US" sz="11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100" b="1" dirty="0" err="1">
                <a:latin typeface="Calibri" pitchFamily="34" charset="0"/>
                <a:cs typeface="Calibri" pitchFamily="34" charset="0"/>
              </a:rPr>
              <a:t>Zobov</a:t>
            </a:r>
            <a:r>
              <a:rPr lang="en-US" sz="1100" b="1" dirty="0">
                <a:latin typeface="Calibri" pitchFamily="34" charset="0"/>
                <a:cs typeface="Calibri" pitchFamily="34" charset="0"/>
              </a:rPr>
              <a:t> http://arxiv.org/abs/physics/0702033</a:t>
            </a:r>
          </a:p>
        </p:txBody>
      </p:sp>
    </p:spTree>
    <p:extLst>
      <p:ext uri="{BB962C8B-B14F-4D97-AF65-F5344CB8AC3E}">
        <p14:creationId xmlns:p14="http://schemas.microsoft.com/office/powerpoint/2010/main" val="20641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13"/>
            <a:ext cx="9143433" cy="524823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0"/>
            <a:ext cx="6629400" cy="511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Luminosity Profile</a:t>
            </a:r>
            <a:r>
              <a:rPr lang="en-US" sz="2400" b="1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:  SuperB  vs.  Super-Belle</a:t>
            </a:r>
            <a:endParaRPr lang="en-US" sz="2400" b="1">
              <a:solidFill>
                <a:srgbClr val="FFFF00"/>
              </a:solidFill>
              <a:latin typeface="Calibri" pitchFamily="34" charset="0"/>
              <a:ea typeface="HG Mincho Light J" pitchFamily="2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37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809" t="5371" r="3826" b="38540"/>
          <a:stretch/>
        </p:blipFill>
        <p:spPr bwMode="auto">
          <a:xfrm>
            <a:off x="3439514" y="3048000"/>
            <a:ext cx="5507150" cy="275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710" t="90136" r="1107" b="5474"/>
          <a:stretch/>
        </p:blipFill>
        <p:spPr bwMode="auto">
          <a:xfrm>
            <a:off x="3373820" y="5728140"/>
            <a:ext cx="5579114" cy="20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" t="90140" r="1553" b="2131"/>
          <a:stretch/>
        </p:blipFill>
        <p:spPr bwMode="auto">
          <a:xfrm>
            <a:off x="3641040" y="2667000"/>
            <a:ext cx="5324541" cy="30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t="38229" r="5047" b="11845"/>
          <a:stretch/>
        </p:blipFill>
        <p:spPr bwMode="auto">
          <a:xfrm>
            <a:off x="3124200" y="570192"/>
            <a:ext cx="5850840" cy="212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140" y="657285"/>
            <a:ext cx="28062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18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SuperB design and max instantaneous luminosity will exceed Belle-II</a:t>
            </a:r>
          </a:p>
          <a:p>
            <a:pPr marL="346075" lvl="1" indent="-177800">
              <a:buFont typeface="Arial" pitchFamily="34" charset="0"/>
              <a:buChar char="•"/>
            </a:pPr>
            <a:r>
              <a:rPr lang="en-US" sz="18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SuperB: </a:t>
            </a:r>
            <a:r>
              <a:rPr lang="en-US" sz="18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&gt;10</a:t>
            </a:r>
            <a:r>
              <a:rPr lang="en-US" sz="1800" b="1" baseline="30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36</a:t>
            </a:r>
            <a:endParaRPr lang="en-US" sz="1800" b="1" baseline="300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6075" lvl="1" indent="-177800">
              <a:buFont typeface="Arial" pitchFamily="34" charset="0"/>
              <a:buChar char="•"/>
            </a:pPr>
            <a:r>
              <a:rPr lang="en-US" sz="1800" b="1">
                <a:latin typeface="Calibri" pitchFamily="34" charset="0"/>
                <a:cs typeface="Calibri" pitchFamily="34" charset="0"/>
              </a:rPr>
              <a:t>Belle-II: </a:t>
            </a:r>
            <a:r>
              <a:rPr lang="en-US" sz="1600" b="1" smtClean="0">
                <a:cs typeface="Calibri" pitchFamily="34" charset="0"/>
              </a:rPr>
              <a:t>~0.8</a:t>
            </a:r>
            <a:r>
              <a:rPr lang="en-US" sz="1800" b="1" smtClean="0">
                <a:latin typeface="Calibri" pitchFamily="34" charset="0"/>
                <a:cs typeface="Calibri" pitchFamily="34" charset="0"/>
              </a:rPr>
              <a:t>10</a:t>
            </a:r>
            <a:r>
              <a:rPr lang="en-US" sz="1800" b="1" baseline="30000" smtClean="0">
                <a:latin typeface="Calibri" pitchFamily="34" charset="0"/>
                <a:cs typeface="Calibri" pitchFamily="34" charset="0"/>
              </a:rPr>
              <a:t>36</a:t>
            </a:r>
            <a:endParaRPr lang="en-US" sz="1800" b="1">
              <a:latin typeface="Calibri" pitchFamily="34" charset="0"/>
              <a:cs typeface="Calibri" pitchFamily="34" charset="0"/>
            </a:endParaRPr>
          </a:p>
          <a:p>
            <a:pPr marL="168275" indent="-168275">
              <a:buFont typeface="Arial" pitchFamily="34" charset="0"/>
              <a:buChar char="•"/>
            </a:pPr>
            <a:r>
              <a:rPr lang="en-US" sz="1800" b="1" smtClean="0">
                <a:latin typeface="Calibri" pitchFamily="34" charset="0"/>
                <a:cs typeface="Calibri" pitchFamily="34" charset="0"/>
              </a:rPr>
              <a:t>Both </a:t>
            </a:r>
            <a:r>
              <a:rPr lang="en-US" sz="1800" b="1">
                <a:latin typeface="Calibri" pitchFamily="34" charset="0"/>
                <a:cs typeface="Calibri" pitchFamily="34" charset="0"/>
              </a:rPr>
              <a:t>machines </a:t>
            </a:r>
            <a:r>
              <a:rPr lang="en-US" sz="1800" b="1" smtClean="0">
                <a:latin typeface="Calibri" pitchFamily="34" charset="0"/>
                <a:cs typeface="Calibri" pitchFamily="34" charset="0"/>
              </a:rPr>
              <a:t>expect turn- on about  2016-2017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1800" b="1" u="sng">
                <a:latin typeface="Calibri" pitchFamily="34" charset="0"/>
                <a:cs typeface="Calibri" pitchFamily="34" charset="0"/>
              </a:rPr>
              <a:t>B</a:t>
            </a:r>
            <a:r>
              <a:rPr lang="en-US" sz="1800" b="1" u="sng" smtClean="0">
                <a:latin typeface="Calibri" pitchFamily="34" charset="0"/>
                <a:cs typeface="Calibri" pitchFamily="34" charset="0"/>
              </a:rPr>
              <a:t>y 2022-2023</a:t>
            </a:r>
            <a:r>
              <a:rPr lang="en-US" sz="1800" b="1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346075" lvl="1" indent="-177800">
              <a:buFont typeface="Arial" pitchFamily="34" charset="0"/>
              <a:buChar char="•"/>
            </a:pPr>
            <a:r>
              <a:rPr lang="en-US" sz="18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SuperB: 75 ab</a:t>
            </a:r>
            <a:r>
              <a:rPr lang="en-US" sz="1800" b="1" baseline="30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-1</a:t>
            </a:r>
          </a:p>
          <a:p>
            <a:pPr marL="346075" lvl="1" indent="-177800">
              <a:buFont typeface="Arial" pitchFamily="34" charset="0"/>
              <a:buChar char="•"/>
            </a:pPr>
            <a:r>
              <a:rPr lang="en-US" sz="1800" b="1" smtClean="0">
                <a:latin typeface="Calibri" pitchFamily="34" charset="0"/>
                <a:cs typeface="Calibri" pitchFamily="34" charset="0"/>
              </a:rPr>
              <a:t>Belle-II: 50 ab</a:t>
            </a:r>
            <a:r>
              <a:rPr lang="en-US" sz="1800" b="1" baseline="30000" smtClean="0">
                <a:latin typeface="Calibri" pitchFamily="34" charset="0"/>
                <a:cs typeface="Calibri" pitchFamily="34" charset="0"/>
              </a:rPr>
              <a:t>-1</a:t>
            </a:r>
            <a:endParaRPr lang="en-US" sz="1800" b="1" smtClean="0">
              <a:latin typeface="Calibri" pitchFamily="34" charset="0"/>
              <a:cs typeface="Calibri" pitchFamily="34" charset="0"/>
            </a:endParaRPr>
          </a:p>
          <a:p>
            <a:pPr marL="168275" indent="-168275">
              <a:buFont typeface="Arial" pitchFamily="34" charset="0"/>
              <a:buChar char="•"/>
            </a:pPr>
            <a:r>
              <a:rPr lang="en-US" sz="1800" b="1" smtClean="0">
                <a:latin typeface="Calibri" pitchFamily="34" charset="0"/>
                <a:cs typeface="Calibri" pitchFamily="34" charset="0"/>
              </a:rPr>
              <a:t>Belle-II uses  up-date of current KEK machine, polarized beam, charm threshold running are not possible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5856" y="1632750"/>
            <a:ext cx="1521571" cy="646331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SuperB</a:t>
            </a:r>
            <a:endParaRPr lang="en-US" sz="3600" baseline="-2500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4716490"/>
            <a:ext cx="1481496" cy="646331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Belle-II</a:t>
            </a:r>
            <a:endParaRPr lang="en-US" sz="3600" baseline="-2500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670" y="667117"/>
            <a:ext cx="2774730" cy="535268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29" y="3911820"/>
            <a:ext cx="1714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613"/>
            <a:ext cx="9143433" cy="524823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0"/>
            <a:ext cx="7696200" cy="511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CKM Unitarity Triangle</a:t>
            </a:r>
            <a:endParaRPr lang="en-US" sz="2400" b="1">
              <a:solidFill>
                <a:srgbClr val="FFFF00"/>
              </a:solidFill>
              <a:latin typeface="Calibri" pitchFamily="34" charset="0"/>
              <a:ea typeface="HG Mincho Light J" pitchFamily="2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4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685800"/>
            <a:ext cx="20764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0" y="982264"/>
            <a:ext cx="990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20" y="1786760"/>
            <a:ext cx="72009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15" y="2963920"/>
            <a:ext cx="73152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42949"/>
            <a:ext cx="23050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79" y="3342949"/>
            <a:ext cx="55530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685800"/>
            <a:ext cx="28289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047750"/>
            <a:ext cx="42767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05" y="1409700"/>
            <a:ext cx="36957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0"/>
            <a:ext cx="5969056" cy="147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2" y="3733800"/>
            <a:ext cx="60102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760" y="3492223"/>
            <a:ext cx="57150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500" y="3798668"/>
            <a:ext cx="11144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779" y="3802445"/>
            <a:ext cx="4667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2" y="4098872"/>
            <a:ext cx="1905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525" y="4136972"/>
            <a:ext cx="43434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>
            <a:spLocks noChangeAspect="1"/>
          </p:cNvSpPr>
          <p:nvPr/>
        </p:nvSpPr>
        <p:spPr>
          <a:xfrm>
            <a:off x="120868" y="3886196"/>
            <a:ext cx="58329" cy="548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0868" y="609600"/>
            <a:ext cx="8870732" cy="10858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0" y="6124575"/>
            <a:ext cx="3733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06162" y="12954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latin typeface="Calibri" pitchFamily="34" charset="0"/>
                <a:cs typeface="Calibri" pitchFamily="34" charset="0"/>
              </a:rPr>
              <a:t>*</a:t>
            </a:r>
            <a:endParaRPr lang="en-US" sz="16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489" y="6051332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Calibri" pitchFamily="34" charset="0"/>
                <a:cs typeface="Calibri" pitchFamily="34" charset="0"/>
              </a:rPr>
              <a:t>*</a:t>
            </a:r>
            <a:endParaRPr lang="en-US" sz="1200" b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99" y="6281737"/>
            <a:ext cx="27527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6389358" y="401128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latin typeface="Calibri" pitchFamily="34" charset="0"/>
                <a:cs typeface="Calibri" pitchFamily="34" charset="0"/>
              </a:rPr>
              <a:t>**</a:t>
            </a:r>
            <a:endParaRPr lang="en-US" sz="16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06256" y="621051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Calibri" pitchFamily="34" charset="0"/>
                <a:cs typeface="Calibri" pitchFamily="34" charset="0"/>
              </a:rPr>
              <a:t>**</a:t>
            </a:r>
            <a:endParaRPr lang="en-US" sz="12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62066" y="5289330"/>
            <a:ext cx="781384" cy="4106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512796" y="5651228"/>
            <a:ext cx="781384" cy="4106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3827871" y="1164337"/>
            <a:ext cx="58329" cy="548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3831020" y="1521687"/>
            <a:ext cx="58329" cy="548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3602420" y="804357"/>
            <a:ext cx="58329" cy="548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13"/>
            <a:ext cx="9143433" cy="524823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5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20764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870" y="717330"/>
            <a:ext cx="62674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8" y="1905000"/>
            <a:ext cx="61150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Oval 36"/>
          <p:cNvSpPr>
            <a:spLocks noChangeAspect="1"/>
          </p:cNvSpPr>
          <p:nvPr/>
        </p:nvSpPr>
        <p:spPr>
          <a:xfrm>
            <a:off x="136634" y="2036380"/>
            <a:ext cx="58329" cy="548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899093"/>
            <a:ext cx="2295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28" y="2304727"/>
            <a:ext cx="5905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Oval 40"/>
          <p:cNvSpPr>
            <a:spLocks noChangeAspect="1"/>
          </p:cNvSpPr>
          <p:nvPr/>
        </p:nvSpPr>
        <p:spPr>
          <a:xfrm>
            <a:off x="136634" y="2415067"/>
            <a:ext cx="58329" cy="548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2" y="2324420"/>
            <a:ext cx="3771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92" y="2334930"/>
            <a:ext cx="18954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08" y="2677510"/>
            <a:ext cx="563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8" y="2690812"/>
            <a:ext cx="4191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Oval 46"/>
          <p:cNvSpPr>
            <a:spLocks noChangeAspect="1"/>
          </p:cNvSpPr>
          <p:nvPr/>
        </p:nvSpPr>
        <p:spPr>
          <a:xfrm>
            <a:off x="136634" y="2788177"/>
            <a:ext cx="58329" cy="548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8600" y="0"/>
            <a:ext cx="7696200" cy="511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CKM Unitarity Triangle</a:t>
            </a:r>
            <a:endParaRPr lang="en-US" sz="2400" b="1">
              <a:solidFill>
                <a:srgbClr val="FFFF00"/>
              </a:solidFill>
              <a:latin typeface="Calibri" pitchFamily="34" charset="0"/>
              <a:ea typeface="HG Mincho Light J" pitchFamily="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13"/>
            <a:ext cx="9143433" cy="524823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6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20764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870" y="717330"/>
            <a:ext cx="62674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8" y="1905000"/>
            <a:ext cx="61150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Oval 36"/>
          <p:cNvSpPr>
            <a:spLocks noChangeAspect="1"/>
          </p:cNvSpPr>
          <p:nvPr/>
        </p:nvSpPr>
        <p:spPr>
          <a:xfrm>
            <a:off x="136634" y="2036380"/>
            <a:ext cx="58329" cy="548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899093"/>
            <a:ext cx="2295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28" y="2273197"/>
            <a:ext cx="5905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Oval 40"/>
          <p:cNvSpPr>
            <a:spLocks noChangeAspect="1"/>
          </p:cNvSpPr>
          <p:nvPr/>
        </p:nvSpPr>
        <p:spPr>
          <a:xfrm>
            <a:off x="136634" y="2383537"/>
            <a:ext cx="58329" cy="548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2" y="2292890"/>
            <a:ext cx="3771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92" y="2303400"/>
            <a:ext cx="18954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08" y="2614450"/>
            <a:ext cx="563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8" y="2627752"/>
            <a:ext cx="4191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Oval 46"/>
          <p:cNvSpPr>
            <a:spLocks noChangeAspect="1"/>
          </p:cNvSpPr>
          <p:nvPr/>
        </p:nvSpPr>
        <p:spPr>
          <a:xfrm>
            <a:off x="136634" y="2725117"/>
            <a:ext cx="58329" cy="548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061140"/>
            <a:ext cx="42862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5" y="3657600"/>
            <a:ext cx="5032035" cy="285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705" y="4363755"/>
            <a:ext cx="9334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214" y="4778580"/>
            <a:ext cx="21907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6248400" y="4038600"/>
            <a:ext cx="2534293" cy="1618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6080" y="3616534"/>
            <a:ext cx="5722340" cy="290787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25820" y="609600"/>
            <a:ext cx="64376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00740" y="609600"/>
            <a:ext cx="60906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406870" y="3886200"/>
            <a:ext cx="384153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8600" y="0"/>
            <a:ext cx="7696200" cy="511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CKM Unitarity Triangle</a:t>
            </a:r>
            <a:endParaRPr lang="en-US" sz="2400" b="1">
              <a:solidFill>
                <a:srgbClr val="FFFF00"/>
              </a:solidFill>
              <a:latin typeface="Calibri" pitchFamily="34" charset="0"/>
              <a:ea typeface="HG Mincho Light J" pitchFamily="2"/>
              <a:cs typeface="Calibri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20310" y="2940270"/>
            <a:ext cx="4464270" cy="613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13"/>
            <a:ext cx="9143433" cy="524823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7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  <p:pic>
        <p:nvPicPr>
          <p:cNvPr id="18" name="Picture 10" descr="http://www.utfit.org/foswiki/pub/UTfit/repository/postLP11/images/rhoeta-fullfit-sm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t="7957" r="7471" b="5190"/>
          <a:stretch/>
        </p:blipFill>
        <p:spPr bwMode="auto">
          <a:xfrm>
            <a:off x="76200" y="1187670"/>
            <a:ext cx="540231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85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400" smtClean="0">
                <a:latin typeface="Calibri" pitchFamily="34" charset="0"/>
                <a:cs typeface="Calibri" pitchFamily="34" charset="0"/>
              </a:rPr>
              <a:t>Status of the UT after LP2011 from the combination of all results</a:t>
            </a:r>
            <a:endParaRPr lang="en-US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6042" y="1219200"/>
            <a:ext cx="34993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400" b="1" smtClean="0">
                <a:latin typeface="Calibri" pitchFamily="34" charset="0"/>
                <a:cs typeface="Calibri" pitchFamily="34" charset="0"/>
              </a:rPr>
              <a:t>The game is to over-constrain the UT by finding disagreement on the triangle’s closure by using independent measurements of the UT sides and angles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The Babar/Belle physics program resulted in confirmation of the KM mechanism as the source of CPV in the SM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2400" b="1" u="sng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2008 Nobel Prize to KM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228" y="6362911"/>
            <a:ext cx="43404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/>
              <a:t>http://www.utfit.org/UTfit/ResultsSummer2011PostLP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0"/>
            <a:ext cx="7696200" cy="4767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CKM Unitarity Triangle Experimental Constraints</a:t>
            </a:r>
            <a:endParaRPr lang="en-US" sz="2400" b="1">
              <a:solidFill>
                <a:srgbClr val="FFFF00"/>
              </a:solidFill>
              <a:latin typeface="Calibri" pitchFamily="34" charset="0"/>
              <a:ea typeface="HG Mincho Light J" pitchFamily="2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082" y="6229970"/>
            <a:ext cx="222885" cy="32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37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613"/>
            <a:ext cx="9143433" cy="524823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540" y="-21020"/>
            <a:ext cx="7696200" cy="511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u="sng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Physics Prospects</a:t>
            </a:r>
            <a:r>
              <a:rPr lang="en-GB" sz="2400" b="1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:  CKM Unitarity Triangle After SuperB</a:t>
            </a:r>
            <a:endParaRPr lang="en-US" sz="2400" b="1">
              <a:solidFill>
                <a:srgbClr val="FFFF00"/>
              </a:solidFill>
              <a:latin typeface="Calibri" pitchFamily="34" charset="0"/>
              <a:ea typeface="HG Mincho Light J" pitchFamily="2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8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  <p:pic>
        <p:nvPicPr>
          <p:cNvPr id="3074" name="Picture 2" descr="http://www.utfit.org/foswiki/pub/UTfit/repository/postLP11/images/rhoeta-fullfit-sm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0" t="8776" r="7578" b="45612"/>
          <a:stretch/>
        </p:blipFill>
        <p:spPr bwMode="auto">
          <a:xfrm>
            <a:off x="798129" y="1197543"/>
            <a:ext cx="4916871" cy="482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0000" t="14535" r="2068" b="1380"/>
          <a:stretch/>
        </p:blipFill>
        <p:spPr bwMode="auto">
          <a:xfrm>
            <a:off x="5893234" y="3609975"/>
            <a:ext cx="2955491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4535" r="50000" b="2035"/>
          <a:stretch/>
        </p:blipFill>
        <p:spPr bwMode="auto">
          <a:xfrm>
            <a:off x="5791200" y="581025"/>
            <a:ext cx="3087683" cy="297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http://www.utfit.org/foswiki/pub/UTfit/repository/postLP11/images/rhoeta-fullfit-sm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7957" r="83898" b="45604"/>
          <a:stretch/>
        </p:blipFill>
        <p:spPr bwMode="auto">
          <a:xfrm>
            <a:off x="23646" y="1106793"/>
            <a:ext cx="908514" cy="49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www.utfit.org/foswiki/pub/UTfit/repository/postLP11/images/rhoeta-fullfit-sm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3" t="89940" r="7471" b="5541"/>
          <a:stretch/>
        </p:blipFill>
        <p:spPr bwMode="auto">
          <a:xfrm>
            <a:off x="911457" y="6020379"/>
            <a:ext cx="4726520" cy="47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905847" y="915134"/>
            <a:ext cx="1084528" cy="646331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SuperB w/NP:</a:t>
            </a:r>
          </a:p>
          <a:p>
            <a:pPr algn="ctr"/>
            <a:r>
              <a:rPr lang="en-US" sz="120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no global </a:t>
            </a:r>
          </a:p>
          <a:p>
            <a:pPr algn="ctr"/>
            <a:r>
              <a:rPr lang="en-US" sz="120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overlap region</a:t>
            </a:r>
            <a:endParaRPr lang="en-US" sz="120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20310" y="3942538"/>
            <a:ext cx="1524000" cy="43088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SuperB w/SM only: high precision overlap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40620" y="1413640"/>
            <a:ext cx="922047" cy="369332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LP 2011</a:t>
            </a:r>
            <a:endParaRPr lang="en-US" sz="1800" baseline="-2500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40" y="515010"/>
            <a:ext cx="5905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2400" smtClean="0">
                <a:latin typeface="Calibri" pitchFamily="34" charset="0"/>
                <a:cs typeface="Calibri" pitchFamily="34" charset="0"/>
              </a:rPr>
              <a:t>Zoom in on the LP2011 UT first quadrant</a:t>
            </a:r>
          </a:p>
          <a:p>
            <a:pPr marL="346075" lvl="1" indent="-177800">
              <a:buFont typeface="Arial" pitchFamily="34" charset="0"/>
              <a:buChar char="•"/>
            </a:pPr>
            <a:r>
              <a:rPr lang="en-US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NB: Super B plots based on older UT results</a:t>
            </a:r>
            <a:endParaRPr lang="en-US" b="1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905000" y="1905000"/>
            <a:ext cx="5144088" cy="234118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883980" y="4256698"/>
            <a:ext cx="5165108" cy="51089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 rot="1316819">
            <a:off x="6961983" y="1410428"/>
            <a:ext cx="838200" cy="6205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316819">
            <a:off x="6998773" y="4461058"/>
            <a:ext cx="838200" cy="6205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949" y="6057900"/>
            <a:ext cx="3714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7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1"/>
          <p:cNvPicPr>
            <a:picLocks noChangeAspect="1" noChangeArrowheads="1"/>
          </p:cNvPicPr>
          <p:nvPr/>
        </p:nvPicPr>
        <p:blipFill rotWithShape="1">
          <a:blip r:embed="rId2"/>
          <a:srcRect l="5094" r="2254"/>
          <a:stretch/>
        </p:blipFill>
        <p:spPr bwMode="auto">
          <a:xfrm>
            <a:off x="6477000" y="518524"/>
            <a:ext cx="2346800" cy="15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30" y="561975"/>
            <a:ext cx="4341808" cy="73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613"/>
            <a:ext cx="9143433" cy="524823"/>
          </a:xfrm>
          <a:prstGeom prst="rect">
            <a:avLst/>
          </a:prstGeom>
          <a:solidFill>
            <a:srgbClr val="800000"/>
          </a:solidFill>
          <a:ln w="25400">
            <a:solidFill>
              <a:srgbClr val="80000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US" sz="2200">
              <a:latin typeface="Nimbus Roman No9 L" pitchFamily="18"/>
              <a:ea typeface="Nimbus Sans L" pitchFamily="2"/>
              <a:cs typeface="Lucidasans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910" y="-86710"/>
            <a:ext cx="6324600" cy="605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u="sng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Physics Prospects</a:t>
            </a:r>
            <a:r>
              <a:rPr lang="en-GB" sz="2400" b="1" smtClean="0">
                <a:solidFill>
                  <a:srgbClr val="FFFF00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:  Rare Decays,</a:t>
            </a:r>
            <a:r>
              <a:rPr lang="en-GB" b="1" smtClean="0">
                <a:solidFill>
                  <a:srgbClr val="FFFF00"/>
                </a:solidFill>
                <a:latin typeface="Arial" pitchFamily="18"/>
                <a:ea typeface="HG Mincho Light J" pitchFamily="2"/>
                <a:cs typeface="Lucidasans" pitchFamily="2"/>
              </a:rPr>
              <a:t>  </a:t>
            </a:r>
            <a:r>
              <a:rPr lang="en-GB" sz="2400" b="1" smtClean="0">
                <a:solidFill>
                  <a:srgbClr val="FFFF00"/>
                </a:solidFill>
                <a:latin typeface="Arial" pitchFamily="18"/>
                <a:ea typeface="HG Mincho Light J" pitchFamily="2"/>
                <a:cs typeface="Lucidasans" pitchFamily="2"/>
              </a:rPr>
              <a:t>B</a:t>
            </a:r>
            <a:r>
              <a:rPr lang="en-GB" sz="2400" b="1" baseline="30000" smtClean="0">
                <a:solidFill>
                  <a:srgbClr val="FFFF00"/>
                </a:solidFill>
                <a:latin typeface="Arial" pitchFamily="18"/>
                <a:ea typeface="HG Mincho Light J" pitchFamily="2"/>
                <a:cs typeface="Lucidasans" pitchFamily="2"/>
              </a:rPr>
              <a:t>+</a:t>
            </a:r>
            <a:r>
              <a:rPr lang="en-GB" sz="2400" b="1" smtClean="0">
                <a:solidFill>
                  <a:srgbClr val="FFFF00"/>
                </a:solidFill>
                <a:latin typeface="Arial" pitchFamily="18"/>
                <a:ea typeface="HG Mincho Light J" pitchFamily="2"/>
                <a:cs typeface="Lucidasans" pitchFamily="2"/>
              </a:rPr>
              <a:t> </a:t>
            </a:r>
            <a:r>
              <a:rPr lang="en-GB" sz="2400" b="1" smtClean="0">
                <a:solidFill>
                  <a:srgbClr val="FFFF00"/>
                </a:solidFill>
                <a:latin typeface="Arial" pitchFamily="18"/>
                <a:ea typeface="HG Mincho Light J" pitchFamily="2"/>
                <a:cs typeface="Lucidasans" pitchFamily="2"/>
                <a:sym typeface="Symbol"/>
              </a:rPr>
              <a:t></a:t>
            </a:r>
            <a:r>
              <a:rPr lang="en-GB" sz="2400" b="1" smtClean="0">
                <a:solidFill>
                  <a:srgbClr val="FFFF00"/>
                </a:solidFill>
                <a:latin typeface="Arial" pitchFamily="18"/>
                <a:ea typeface="HG Mincho Light J" pitchFamily="2"/>
                <a:cs typeface="Lucidasans" pitchFamily="2"/>
              </a:rPr>
              <a:t> </a:t>
            </a:r>
            <a:r>
              <a:rPr lang="en-GB" sz="2800" b="1" smtClean="0">
                <a:solidFill>
                  <a:srgbClr val="FFFF00"/>
                </a:solidFill>
                <a:latin typeface="Symbol" pitchFamily="18" charset="2"/>
                <a:ea typeface="HG Mincho Light J" pitchFamily="2"/>
                <a:cs typeface="Lucidasans" pitchFamily="2"/>
              </a:rPr>
              <a:t>t</a:t>
            </a:r>
            <a:r>
              <a:rPr lang="en-GB" sz="2400" b="1" baseline="30000" smtClean="0">
                <a:solidFill>
                  <a:srgbClr val="FFFF00"/>
                </a:solidFill>
                <a:latin typeface="Arial" pitchFamily="18"/>
                <a:ea typeface="HG Mincho Light J" pitchFamily="2"/>
                <a:cs typeface="Lucidasans" pitchFamily="2"/>
              </a:rPr>
              <a:t>+</a:t>
            </a:r>
            <a:r>
              <a:rPr lang="en-GB" sz="2800" b="1" smtClean="0">
                <a:solidFill>
                  <a:srgbClr val="FFFF00"/>
                </a:solidFill>
                <a:latin typeface="Symbol" pitchFamily="18" charset="2"/>
                <a:ea typeface="HG Mincho Light J" pitchFamily="2"/>
                <a:cs typeface="Lucidasans" pitchFamily="2"/>
              </a:rPr>
              <a:t> </a:t>
            </a:r>
            <a:r>
              <a:rPr lang="en-GB" sz="2400" b="1" smtClean="0">
                <a:solidFill>
                  <a:srgbClr val="FFFF00"/>
                </a:solidFill>
                <a:latin typeface="Symbol" pitchFamily="18" charset="2"/>
                <a:ea typeface="HG Mincho Light J" pitchFamily="2"/>
                <a:cs typeface="Lucidasans" pitchFamily="2"/>
              </a:rPr>
              <a:t>n</a:t>
            </a:r>
            <a:endParaRPr lang="en-US" sz="2400" b="1" baseline="30000">
              <a:solidFill>
                <a:srgbClr val="FFFF00"/>
              </a:solidFill>
              <a:latin typeface="Aria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" y="6629400"/>
            <a:ext cx="9143433" cy="233313"/>
          </a:xfrm>
          <a:prstGeom prst="rect">
            <a:avLst/>
          </a:prstGeom>
          <a:solidFill>
            <a:srgbClr val="800000"/>
          </a:solidFill>
          <a:ln w="0">
            <a:solidFill>
              <a:srgbClr val="800000"/>
            </a:solidFill>
            <a:prstDash val="solid"/>
          </a:ln>
        </p:spPr>
        <p:txBody>
          <a:bodyPr vert="horz" lIns="0" tIns="41473" rIns="0" bIns="0" anchor="ctr" anchorCtr="1" compatLnSpc="0"/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endParaRPr lang="en-US" sz="2200">
              <a:latin typeface="Nimbus Roman No9 L" pitchFamily="18"/>
              <a:ea typeface="HG Mincho Light J" pitchFamily="2"/>
              <a:cs typeface="Lucidasans" pitchFamily="2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58225" y="6600825"/>
            <a:ext cx="381000" cy="228600"/>
          </a:xfrm>
        </p:spPr>
        <p:txBody>
          <a:bodyPr/>
          <a:lstStyle/>
          <a:p>
            <a:pPr>
              <a:defRPr/>
            </a:pPr>
            <a:fld id="{4C6DF9A1-C375-4B66-A618-7C5B33BA981D}" type="slidenum">
              <a:rPr lang="en-US" sz="1200" b="1">
                <a:solidFill>
                  <a:srgbClr val="FFFF00"/>
                </a:solidFill>
              </a:rPr>
              <a:pPr>
                <a:defRPr/>
              </a:pPr>
              <a:t>9</a:t>
            </a:fld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5587" y="6607232"/>
            <a:ext cx="1490472" cy="231775"/>
          </a:xfrm>
        </p:spPr>
        <p:txBody>
          <a:bodyPr/>
          <a:lstStyle/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18-22  June  2012</a:t>
            </a:r>
            <a:endParaRPr lang="en-US" sz="1200" b="1">
              <a:solidFill>
                <a:srgbClr val="FFFF00"/>
              </a:solidFill>
            </a:endParaRPr>
          </a:p>
        </p:txBody>
      </p:sp>
      <p:sp>
        <p:nvSpPr>
          <p:cNvPr id="23" name="Footer Placeholder 3"/>
          <p:cNvSpPr txBox="1">
            <a:spLocks/>
          </p:cNvSpPr>
          <p:nvPr/>
        </p:nvSpPr>
        <p:spPr bwMode="auto">
          <a:xfrm>
            <a:off x="152400" y="6603078"/>
            <a:ext cx="148132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FFFF00"/>
                </a:solidFill>
              </a:rPr>
              <a:t>SSP  2012 – KVI</a:t>
            </a:r>
          </a:p>
        </p:txBody>
      </p:sp>
      <p:sp>
        <p:nvSpPr>
          <p:cNvPr id="24" name="Footer Placeholder 3"/>
          <p:cNvSpPr txBox="1">
            <a:spLocks/>
          </p:cNvSpPr>
          <p:nvPr/>
        </p:nvSpPr>
        <p:spPr bwMode="auto">
          <a:xfrm>
            <a:off x="5947918" y="6600825"/>
            <a:ext cx="129844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FFFF00"/>
                </a:solidFill>
              </a:rPr>
              <a:t>KEVIN FLOOD</a:t>
            </a:r>
            <a:endParaRPr lang="en-US" sz="1200" b="1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6" t="49489"/>
          <a:stretch/>
        </p:blipFill>
        <p:spPr bwMode="auto">
          <a:xfrm>
            <a:off x="304800" y="2927061"/>
            <a:ext cx="3602458" cy="362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377960" y="5180534"/>
            <a:ext cx="1441644" cy="707886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Inclusive</a:t>
            </a:r>
          </a:p>
          <a:p>
            <a:pPr algn="ctr"/>
            <a:r>
              <a:rPr lang="en-US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US" baseline="-2500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ub</a:t>
            </a:r>
            <a:endParaRPr lang="en-US" baseline="-2500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19" descr="btaunu2-LHC-comparison.pdf"/>
          <p:cNvPicPr>
            <a:picLocks/>
          </p:cNvPicPr>
          <p:nvPr/>
        </p:nvPicPr>
        <p:blipFill rotWithShape="1">
          <a:blip r:embed="rId5"/>
          <a:srcRect l="14232" t="10819" r="59153" b="12678"/>
          <a:stretch/>
        </p:blipFill>
        <p:spPr>
          <a:xfrm>
            <a:off x="4968240" y="2538575"/>
            <a:ext cx="4023360" cy="3457575"/>
          </a:xfrm>
          <a:prstGeom prst="rect">
            <a:avLst/>
          </a:prstGeom>
        </p:spPr>
      </p:pic>
      <p:pic>
        <p:nvPicPr>
          <p:cNvPr id="26" name="Picture 25" descr="btaunu2-LHC-comparison.pdf"/>
          <p:cNvPicPr>
            <a:picLocks/>
          </p:cNvPicPr>
          <p:nvPr/>
        </p:nvPicPr>
        <p:blipFill rotWithShape="1">
          <a:blip r:embed="rId5"/>
          <a:srcRect l="14667" t="85516" r="82468" b="7242"/>
          <a:stretch/>
        </p:blipFill>
        <p:spPr>
          <a:xfrm>
            <a:off x="5177790" y="5897658"/>
            <a:ext cx="191613" cy="327092"/>
          </a:xfrm>
          <a:prstGeom prst="rect">
            <a:avLst/>
          </a:prstGeom>
        </p:spPr>
      </p:pic>
      <p:pic>
        <p:nvPicPr>
          <p:cNvPr id="19" name="Picture 18" descr="btaunu2-LHC-comparison.pdf"/>
          <p:cNvPicPr>
            <a:picLocks noChangeAspect="1"/>
          </p:cNvPicPr>
          <p:nvPr/>
        </p:nvPicPr>
        <p:blipFill rotWithShape="1">
          <a:blip r:embed="rId5"/>
          <a:srcRect l="2687" t="6365" r="86220" b="12059"/>
          <a:stretch/>
        </p:blipFill>
        <p:spPr>
          <a:xfrm>
            <a:off x="4331650" y="2309975"/>
            <a:ext cx="741947" cy="368445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7930" y="1953894"/>
            <a:ext cx="3622499" cy="4654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smtClean="0">
                <a:solidFill>
                  <a:srgbClr val="0000FF"/>
                </a:solidFill>
                <a:latin typeface="Arial" pitchFamily="18"/>
                <a:ea typeface="HG Mincho Light J" pitchFamily="2"/>
                <a:cs typeface="Lucidasans" pitchFamily="2"/>
              </a:rPr>
              <a:t> </a:t>
            </a:r>
            <a:r>
              <a:rPr lang="en-GB" b="1" u="sng" smtClean="0">
                <a:solidFill>
                  <a:srgbClr val="0000FF"/>
                </a:solidFill>
                <a:latin typeface="Arial" pitchFamily="18"/>
                <a:ea typeface="HG Mincho Light J" pitchFamily="2"/>
                <a:cs typeface="Lucidasans" pitchFamily="2"/>
              </a:rPr>
              <a:t>B</a:t>
            </a:r>
            <a:r>
              <a:rPr lang="en-GB" b="1" u="sng" baseline="30000" smtClean="0">
                <a:solidFill>
                  <a:srgbClr val="0000FF"/>
                </a:solidFill>
                <a:latin typeface="Arial" pitchFamily="18"/>
                <a:ea typeface="HG Mincho Light J" pitchFamily="2"/>
                <a:cs typeface="Lucidasans" pitchFamily="2"/>
              </a:rPr>
              <a:t>+</a:t>
            </a:r>
            <a:r>
              <a:rPr lang="en-GB" b="1" u="sng" smtClean="0">
                <a:solidFill>
                  <a:srgbClr val="0000FF"/>
                </a:solidFill>
                <a:latin typeface="Arial" pitchFamily="18"/>
                <a:ea typeface="HG Mincho Light J" pitchFamily="2"/>
                <a:cs typeface="Lucidasans" pitchFamily="2"/>
              </a:rPr>
              <a:t> </a:t>
            </a:r>
            <a:r>
              <a:rPr lang="en-GB" b="1" u="sng">
                <a:solidFill>
                  <a:srgbClr val="0000FF"/>
                </a:solidFill>
                <a:latin typeface="Arial" pitchFamily="18"/>
                <a:ea typeface="HG Mincho Light J" pitchFamily="2"/>
                <a:cs typeface="Lucidasans" pitchFamily="2"/>
                <a:sym typeface="Symbol"/>
              </a:rPr>
              <a:t></a:t>
            </a:r>
            <a:r>
              <a:rPr lang="en-GB" b="1" u="sng">
                <a:solidFill>
                  <a:srgbClr val="0000FF"/>
                </a:solidFill>
                <a:latin typeface="Arial" pitchFamily="18"/>
                <a:ea typeface="HG Mincho Light J" pitchFamily="2"/>
                <a:cs typeface="Lucidasans" pitchFamily="2"/>
              </a:rPr>
              <a:t> </a:t>
            </a:r>
            <a:r>
              <a:rPr lang="en-GB" sz="2400" b="1" u="sng" smtClean="0">
                <a:solidFill>
                  <a:srgbClr val="0000FF"/>
                </a:solidFill>
                <a:latin typeface="Symbol" pitchFamily="18" charset="2"/>
                <a:ea typeface="HG Mincho Light J" pitchFamily="2"/>
                <a:cs typeface="Lucidasans" pitchFamily="2"/>
              </a:rPr>
              <a:t>t</a:t>
            </a:r>
            <a:r>
              <a:rPr lang="en-GB" sz="2400" b="1" u="sng" baseline="30000" smtClean="0">
                <a:solidFill>
                  <a:srgbClr val="0000FF"/>
                </a:solidFill>
                <a:latin typeface="Arial" pitchFamily="18"/>
                <a:ea typeface="HG Mincho Light J" pitchFamily="2"/>
                <a:cs typeface="Lucidasans" pitchFamily="2"/>
              </a:rPr>
              <a:t>+</a:t>
            </a:r>
            <a:r>
              <a:rPr lang="en-GB" sz="2400" b="1" u="sng" smtClean="0">
                <a:solidFill>
                  <a:srgbClr val="0000FF"/>
                </a:solidFill>
                <a:latin typeface="Symbol" pitchFamily="18" charset="2"/>
                <a:ea typeface="HG Mincho Light J" pitchFamily="2"/>
                <a:cs typeface="Lucidasans" pitchFamily="2"/>
              </a:rPr>
              <a:t> </a:t>
            </a:r>
            <a:r>
              <a:rPr lang="en-GB" b="1" u="sng" smtClean="0">
                <a:solidFill>
                  <a:srgbClr val="0000FF"/>
                </a:solidFill>
                <a:latin typeface="Symbol" pitchFamily="18" charset="2"/>
                <a:ea typeface="HG Mincho Light J" pitchFamily="2"/>
                <a:cs typeface="Lucidasans" pitchFamily="2"/>
              </a:rPr>
              <a:t>n</a:t>
            </a:r>
            <a:r>
              <a:rPr lang="en-US" b="1" u="sng" baseline="30000" smtClean="0">
                <a:solidFill>
                  <a:srgbClr val="0000FF"/>
                </a:solidFill>
                <a:latin typeface="Arial" pitchFamily="18"/>
                <a:ea typeface="HG Mincho Light J" pitchFamily="2"/>
                <a:cs typeface="Lucidasans" pitchFamily="2"/>
              </a:rPr>
              <a:t>  </a:t>
            </a:r>
            <a:r>
              <a:rPr lang="en-GB" b="1" u="sng" smtClean="0">
                <a:solidFill>
                  <a:srgbClr val="0000FF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@ Babar (~0.5 ab</a:t>
            </a:r>
            <a:r>
              <a:rPr lang="en-GB" b="1" u="sng" baseline="30000" smtClean="0">
                <a:solidFill>
                  <a:srgbClr val="0000FF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-1</a:t>
            </a:r>
            <a:r>
              <a:rPr lang="en-GB" b="1" u="sng" smtClean="0">
                <a:solidFill>
                  <a:srgbClr val="0000FF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)</a:t>
            </a:r>
            <a:endParaRPr lang="en-US" b="1" u="sng">
              <a:solidFill>
                <a:srgbClr val="0000FF"/>
              </a:solidFill>
              <a:latin typeface="Calibri" pitchFamily="34" charset="0"/>
              <a:ea typeface="HG Mincho Light J" pitchFamily="2"/>
              <a:cs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39369" y="2012730"/>
            <a:ext cx="2390231" cy="4654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1473" rIns="0" bIns="0" compatLnSpc="0">
            <a:spAutoFit/>
          </a:bodyPr>
          <a:lstStyle/>
          <a:p>
            <a:pPr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smtClean="0">
                <a:solidFill>
                  <a:srgbClr val="0000FF"/>
                </a:solidFill>
                <a:latin typeface="Arial" pitchFamily="18"/>
                <a:ea typeface="HG Mincho Light J" pitchFamily="2"/>
                <a:cs typeface="Lucidasans" pitchFamily="2"/>
              </a:rPr>
              <a:t> </a:t>
            </a:r>
            <a:r>
              <a:rPr lang="en-GB" b="1" u="sng" smtClean="0">
                <a:solidFill>
                  <a:srgbClr val="0000FF"/>
                </a:solidFill>
                <a:latin typeface="Arial" pitchFamily="18"/>
                <a:ea typeface="HG Mincho Light J" pitchFamily="2"/>
                <a:cs typeface="Lucidasans" pitchFamily="2"/>
              </a:rPr>
              <a:t>B</a:t>
            </a:r>
            <a:r>
              <a:rPr lang="en-GB" b="1" u="sng" baseline="30000" smtClean="0">
                <a:solidFill>
                  <a:srgbClr val="0000FF"/>
                </a:solidFill>
                <a:latin typeface="Arial" pitchFamily="18"/>
                <a:ea typeface="HG Mincho Light J" pitchFamily="2"/>
                <a:cs typeface="Lucidasans" pitchFamily="2"/>
              </a:rPr>
              <a:t>+</a:t>
            </a:r>
            <a:r>
              <a:rPr lang="en-GB" b="1" u="sng" smtClean="0">
                <a:solidFill>
                  <a:srgbClr val="0000FF"/>
                </a:solidFill>
                <a:latin typeface="Arial" pitchFamily="18"/>
                <a:ea typeface="HG Mincho Light J" pitchFamily="2"/>
                <a:cs typeface="Lucidasans" pitchFamily="2"/>
              </a:rPr>
              <a:t> </a:t>
            </a:r>
            <a:r>
              <a:rPr lang="en-GB" b="1" u="sng">
                <a:solidFill>
                  <a:srgbClr val="0000FF"/>
                </a:solidFill>
                <a:latin typeface="Arial" pitchFamily="18"/>
                <a:ea typeface="HG Mincho Light J" pitchFamily="2"/>
                <a:cs typeface="Lucidasans" pitchFamily="2"/>
                <a:sym typeface="Symbol"/>
              </a:rPr>
              <a:t></a:t>
            </a:r>
            <a:r>
              <a:rPr lang="en-GB" b="1" u="sng">
                <a:solidFill>
                  <a:srgbClr val="0000FF"/>
                </a:solidFill>
                <a:latin typeface="Arial" pitchFamily="18"/>
                <a:ea typeface="HG Mincho Light J" pitchFamily="2"/>
                <a:cs typeface="Lucidasans" pitchFamily="2"/>
              </a:rPr>
              <a:t> </a:t>
            </a:r>
            <a:r>
              <a:rPr lang="en-GB" sz="2400" b="1" u="sng" smtClean="0">
                <a:solidFill>
                  <a:srgbClr val="0000FF"/>
                </a:solidFill>
                <a:latin typeface="Symbol" pitchFamily="18" charset="2"/>
                <a:ea typeface="HG Mincho Light J" pitchFamily="2"/>
                <a:cs typeface="Lucidasans" pitchFamily="2"/>
              </a:rPr>
              <a:t>t</a:t>
            </a:r>
            <a:r>
              <a:rPr lang="en-GB" sz="2400" b="1" u="sng" baseline="30000" smtClean="0">
                <a:solidFill>
                  <a:srgbClr val="0000FF"/>
                </a:solidFill>
                <a:latin typeface="Arial" pitchFamily="18"/>
                <a:ea typeface="HG Mincho Light J" pitchFamily="2"/>
                <a:cs typeface="Lucidasans" pitchFamily="2"/>
              </a:rPr>
              <a:t>+</a:t>
            </a:r>
            <a:r>
              <a:rPr lang="en-GB" sz="2400" b="1" u="sng" smtClean="0">
                <a:solidFill>
                  <a:srgbClr val="0000FF"/>
                </a:solidFill>
                <a:latin typeface="Symbol" pitchFamily="18" charset="2"/>
                <a:ea typeface="HG Mincho Light J" pitchFamily="2"/>
                <a:cs typeface="Lucidasans" pitchFamily="2"/>
              </a:rPr>
              <a:t> </a:t>
            </a:r>
            <a:r>
              <a:rPr lang="en-GB" b="1" u="sng" smtClean="0">
                <a:solidFill>
                  <a:srgbClr val="0000FF"/>
                </a:solidFill>
                <a:latin typeface="Symbol" pitchFamily="18" charset="2"/>
                <a:ea typeface="HG Mincho Light J" pitchFamily="2"/>
                <a:cs typeface="Lucidasans" pitchFamily="2"/>
              </a:rPr>
              <a:t>n</a:t>
            </a:r>
            <a:r>
              <a:rPr lang="en-US" b="1" u="sng" baseline="30000" smtClean="0">
                <a:solidFill>
                  <a:srgbClr val="0000FF"/>
                </a:solidFill>
                <a:latin typeface="Arial" pitchFamily="18"/>
                <a:ea typeface="HG Mincho Light J" pitchFamily="2"/>
                <a:cs typeface="Lucidasans" pitchFamily="2"/>
              </a:rPr>
              <a:t>  </a:t>
            </a:r>
            <a:r>
              <a:rPr lang="en-GB" b="1" u="sng" smtClean="0">
                <a:solidFill>
                  <a:srgbClr val="0000FF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@ 75 ab</a:t>
            </a:r>
            <a:r>
              <a:rPr lang="en-GB" b="1" u="sng" baseline="30000" smtClean="0">
                <a:solidFill>
                  <a:srgbClr val="0000FF"/>
                </a:solidFill>
                <a:latin typeface="Calibri" pitchFamily="34" charset="0"/>
                <a:ea typeface="HG Mincho Light J" pitchFamily="2"/>
                <a:cs typeface="Calibri" pitchFamily="34" charset="0"/>
              </a:rPr>
              <a:t>-1</a:t>
            </a:r>
            <a:endParaRPr lang="en-US" b="1" u="sng" baseline="30000">
              <a:solidFill>
                <a:srgbClr val="0000FF"/>
              </a:solidFill>
              <a:latin typeface="Calibri" pitchFamily="34" charset="0"/>
              <a:ea typeface="HG Mincho Light J" pitchFamily="2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70864" y="5110265"/>
            <a:ext cx="1521571" cy="646331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SuperB</a:t>
            </a:r>
            <a:endParaRPr lang="en-US" sz="3600" baseline="-2500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17830" y="3317502"/>
            <a:ext cx="1082570" cy="30777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400" smtClean="0">
                <a:solidFill>
                  <a:srgbClr val="FFFF00"/>
                </a:solidFill>
                <a:latin typeface="Symbol" pitchFamily="18" charset="2"/>
                <a:cs typeface="Calibri" pitchFamily="34" charset="0"/>
              </a:rPr>
              <a:t>s </a:t>
            </a:r>
            <a:r>
              <a:rPr lang="en-US" sz="14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Excluded</a:t>
            </a:r>
            <a:endParaRPr lang="en-US" sz="1400" smtClean="0">
              <a:solidFill>
                <a:srgbClr val="FFFF00"/>
              </a:solidFill>
              <a:latin typeface="Symbol" pitchFamily="18" charset="2"/>
              <a:cs typeface="Calibri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767" y="5967575"/>
            <a:ext cx="561308" cy="22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70" y="6196651"/>
            <a:ext cx="1156430" cy="30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50" y="2057400"/>
            <a:ext cx="4312600" cy="45434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374200" y="2057399"/>
            <a:ext cx="4693600" cy="45434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4293" y="695325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Informal Roman" pitchFamily="66" charset="0"/>
                <a:cs typeface="Times New Roman" pitchFamily="18" charset="0"/>
              </a:rPr>
              <a:t>B</a:t>
            </a:r>
            <a:r>
              <a:rPr lang="en-US" sz="2400" i="1" baseline="-25000" smtClean="0">
                <a:latin typeface="Symbol" pitchFamily="18" charset="2"/>
                <a:cs typeface="Times New Roman" pitchFamily="18" charset="0"/>
              </a:rPr>
              <a:t>tn</a:t>
            </a:r>
            <a:endParaRPr lang="en-US" sz="2400" i="1" baseline="-25000">
              <a:latin typeface="Symbol" pitchFamily="18" charset="2"/>
              <a:cs typeface="Times New Roman" pitchFamily="18" charset="0"/>
            </a:endParaRPr>
          </a:p>
        </p:txBody>
      </p:sp>
      <p:pic>
        <p:nvPicPr>
          <p:cNvPr id="35" name="Picture 34" descr="Untitled"/>
          <p:cNvPicPr>
            <a:picLocks noChangeAspect="1"/>
          </p:cNvPicPr>
          <p:nvPr/>
        </p:nvPicPr>
        <p:blipFill rotWithShape="1">
          <a:blip r:embed="rId8"/>
          <a:srcRect r="76846"/>
          <a:stretch/>
        </p:blipFill>
        <p:spPr>
          <a:xfrm>
            <a:off x="407930" y="1330119"/>
            <a:ext cx="557464" cy="603456"/>
          </a:xfrm>
          <a:prstGeom prst="rect">
            <a:avLst/>
          </a:prstGeom>
        </p:spPr>
      </p:pic>
      <p:pic>
        <p:nvPicPr>
          <p:cNvPr id="36" name="Picture 35" descr="Untitled"/>
          <p:cNvPicPr>
            <a:picLocks noChangeAspect="1"/>
          </p:cNvPicPr>
          <p:nvPr/>
        </p:nvPicPr>
        <p:blipFill rotWithShape="1">
          <a:blip r:embed="rId8"/>
          <a:srcRect l="10985"/>
          <a:stretch/>
        </p:blipFill>
        <p:spPr>
          <a:xfrm>
            <a:off x="1965519" y="1330119"/>
            <a:ext cx="2143125" cy="60345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09415" y="1171575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i="1" baseline="-25000" smtClean="0">
                <a:latin typeface="Times New Roman" pitchFamily="18" charset="0"/>
                <a:cs typeface="Times New Roman" pitchFamily="18" charset="0"/>
              </a:rPr>
              <a:t>SM+NP</a:t>
            </a:r>
            <a:endParaRPr lang="en-US" sz="1800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60097" y="164044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i="1" baseline="-25000" smtClean="0">
                <a:latin typeface="Times New Roman" pitchFamily="18" charset="0"/>
                <a:cs typeface="Times New Roman" pitchFamily="18" charset="0"/>
              </a:rPr>
              <a:t>SM</a:t>
            </a:r>
            <a:endParaRPr lang="en-US" sz="1800" i="1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44554" y="1590675"/>
            <a:ext cx="762000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053270" y="70485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i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70481" y="1371600"/>
            <a:ext cx="11785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lattice,</a:t>
            </a:r>
          </a:p>
          <a:p>
            <a:pPr algn="ctr"/>
            <a:r>
              <a:rPr lang="en-US" sz="1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CKM inputs</a:t>
            </a:r>
            <a:endParaRPr lang="en-US" sz="1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>
            <a:stCxn id="44" idx="1"/>
            <a:endCxn id="17" idx="5"/>
          </p:cNvCxnSpPr>
          <p:nvPr/>
        </p:nvCxnSpPr>
        <p:spPr>
          <a:xfrm flipH="1" flipV="1">
            <a:off x="4473031" y="1170241"/>
            <a:ext cx="597450" cy="4629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404495" y="571500"/>
            <a:ext cx="1251868" cy="7014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536240" y="4139722"/>
            <a:ext cx="1125084" cy="30777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1400" smtClean="0">
                <a:solidFill>
                  <a:srgbClr val="FFFF00"/>
                </a:solidFill>
                <a:latin typeface="Symbol" pitchFamily="18" charset="2"/>
                <a:cs typeface="Calibri" pitchFamily="34" charset="0"/>
              </a:rPr>
              <a:t>s </a:t>
            </a:r>
            <a:r>
              <a:rPr lang="en-US" sz="140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Excluded</a:t>
            </a:r>
            <a:endParaRPr lang="en-US" sz="1400" smtClean="0">
              <a:solidFill>
                <a:srgbClr val="FFFF00"/>
              </a:solidFill>
              <a:latin typeface="Symbol" pitchFamily="18" charset="2"/>
              <a:cs typeface="Calibri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162800" y="2877979"/>
            <a:ext cx="1066800" cy="223228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55285" y="6352401"/>
            <a:ext cx="3590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mtClean="0">
                <a:latin typeface="Calibri" pitchFamily="34" charset="0"/>
                <a:cs typeface="Calibri" pitchFamily="34" charset="0"/>
              </a:rPr>
              <a:t>Atlas exclusion limit computed using arXiv:0901.0512</a:t>
            </a:r>
            <a:endParaRPr lang="en-US" sz="12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600" y="2430520"/>
            <a:ext cx="3828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smtClean="0">
                <a:latin typeface="Calibri" pitchFamily="34" charset="0"/>
                <a:cs typeface="Calibri" pitchFamily="34" charset="0"/>
              </a:rPr>
              <a:t>Final Babar </a:t>
            </a:r>
            <a:r>
              <a:rPr lang="en-GB" sz="1600" b="1">
                <a:latin typeface="Arial" pitchFamily="18"/>
                <a:ea typeface="HG Mincho Light J" pitchFamily="2"/>
                <a:cs typeface="Lucidasans" pitchFamily="2"/>
              </a:rPr>
              <a:t>B</a:t>
            </a:r>
            <a:r>
              <a:rPr lang="en-GB" sz="1600" b="1" baseline="30000">
                <a:latin typeface="Arial" pitchFamily="18"/>
                <a:ea typeface="HG Mincho Light J" pitchFamily="2"/>
                <a:cs typeface="Lucidasans" pitchFamily="2"/>
              </a:rPr>
              <a:t>+</a:t>
            </a:r>
            <a:r>
              <a:rPr lang="en-GB" sz="1600" b="1">
                <a:latin typeface="Arial" pitchFamily="18"/>
                <a:ea typeface="HG Mincho Light J" pitchFamily="2"/>
                <a:cs typeface="Lucidasans" pitchFamily="2"/>
              </a:rPr>
              <a:t> </a:t>
            </a:r>
            <a:r>
              <a:rPr lang="en-GB" sz="1600" b="1">
                <a:latin typeface="Arial" pitchFamily="18"/>
                <a:ea typeface="HG Mincho Light J" pitchFamily="2"/>
                <a:cs typeface="Lucidasans" pitchFamily="2"/>
                <a:sym typeface="Symbol"/>
              </a:rPr>
              <a:t></a:t>
            </a:r>
            <a:r>
              <a:rPr lang="en-GB" sz="1600" b="1">
                <a:latin typeface="Arial" pitchFamily="18"/>
                <a:ea typeface="HG Mincho Light J" pitchFamily="2"/>
                <a:cs typeface="Lucidasans" pitchFamily="2"/>
              </a:rPr>
              <a:t> </a:t>
            </a:r>
            <a:r>
              <a:rPr lang="en-GB" sz="1800" b="1">
                <a:latin typeface="Symbol" pitchFamily="18" charset="2"/>
                <a:ea typeface="HG Mincho Light J" pitchFamily="2"/>
                <a:cs typeface="Lucidasans" pitchFamily="2"/>
              </a:rPr>
              <a:t>t</a:t>
            </a:r>
            <a:r>
              <a:rPr lang="en-GB" sz="1800" b="1" baseline="30000">
                <a:latin typeface="Arial" pitchFamily="18"/>
                <a:ea typeface="HG Mincho Light J" pitchFamily="2"/>
                <a:cs typeface="Lucidasans" pitchFamily="2"/>
              </a:rPr>
              <a:t>+</a:t>
            </a:r>
            <a:r>
              <a:rPr lang="en-GB" sz="1800" b="1">
                <a:latin typeface="Symbol" pitchFamily="18" charset="2"/>
                <a:ea typeface="HG Mincho Light J" pitchFamily="2"/>
                <a:cs typeface="Lucidasans" pitchFamily="2"/>
              </a:rPr>
              <a:t> </a:t>
            </a:r>
            <a:r>
              <a:rPr lang="en-GB" sz="1600" b="1">
                <a:latin typeface="Symbol" pitchFamily="18" charset="2"/>
                <a:ea typeface="HG Mincho Light J" pitchFamily="2"/>
                <a:cs typeface="Lucidasans" pitchFamily="2"/>
              </a:rPr>
              <a:t>n </a:t>
            </a:r>
            <a:r>
              <a:rPr lang="en-GB" sz="1600" b="1" smtClean="0">
                <a:latin typeface="Symbol" pitchFamily="18" charset="2"/>
                <a:ea typeface="HG Mincho Light J" pitchFamily="2"/>
                <a:cs typeface="Lucidasans" pitchFamily="2"/>
              </a:rPr>
              <a:t> </a:t>
            </a:r>
            <a:r>
              <a:rPr lang="en-US" sz="1800" b="1" smtClean="0">
                <a:latin typeface="Calibri" pitchFamily="34" charset="0"/>
                <a:cs typeface="Calibri" pitchFamily="34" charset="0"/>
              </a:rPr>
              <a:t>result using full </a:t>
            </a:r>
          </a:p>
          <a:p>
            <a:pPr algn="ctr"/>
            <a:r>
              <a:rPr lang="en-US" sz="1800" b="1" smtClean="0">
                <a:latin typeface="Calibri" pitchFamily="34" charset="0"/>
                <a:cs typeface="Calibri" pitchFamily="34" charset="0"/>
              </a:rPr>
              <a:t>dataset will be released in 1-2 weeks!</a:t>
            </a:r>
            <a:endParaRPr lang="en-US" sz="1800" b="1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9313</TotalTime>
  <Words>1594</Words>
  <Application>Microsoft Office PowerPoint</Application>
  <PresentationFormat>On-screen Show (4:3)</PresentationFormat>
  <Paragraphs>380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quest for the final angle of the CKM matrix: βc</vt:lpstr>
      <vt:lpstr>PowerPoint Presentation</vt:lpstr>
      <vt:lpstr>PowerPoint Presentation</vt:lpstr>
    </vt:vector>
  </TitlesOfParts>
  <Company>Stanford Linear Accelerator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New Physics in B→Kl+l- and K*l+l- Decays at Babar</dc:title>
  <dc:creator>kevinf</dc:creator>
  <cp:lastModifiedBy>bob</cp:lastModifiedBy>
  <cp:revision>3104</cp:revision>
  <dcterms:created xsi:type="dcterms:W3CDTF">2008-05-10T18:13:16Z</dcterms:created>
  <dcterms:modified xsi:type="dcterms:W3CDTF">2012-06-19T09:16:38Z</dcterms:modified>
</cp:coreProperties>
</file>