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13.xml" ContentType="application/vnd.openxmlformats-officedocument.presentationml.tags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41.xml" ContentType="application/vnd.openxmlformats-officedocument.presentationml.tags+xml"/>
  <Override PartName="/ppt/tags/tag15.xml" ContentType="application/vnd.openxmlformats-officedocument.presentationml.tag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ags/tag60.xml" ContentType="application/vnd.openxmlformats-officedocument.presentationml.tags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tags/tag17.xml" ContentType="application/vnd.openxmlformats-officedocument.presentationml.tags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tags/tag66.xml" ContentType="application/vnd.openxmlformats-officedocument.presentationml.tag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notesSlides/notesSlide15.xml" ContentType="application/vnd.openxmlformats-officedocument.presentationml.notesSlide+xml"/>
  <Override PartName="/ppt/tags/tag59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tags/tag55.xml" ContentType="application/vnd.openxmlformats-officedocument.presentationml.tags+xml"/>
  <Override PartName="/ppt/tags/tag9.xml" ContentType="application/vnd.openxmlformats-officedocument.presentationml.tags+xml"/>
  <Override PartName="/ppt/slides/slide13.xml" ContentType="application/vnd.openxmlformats-officedocument.presentationml.slide+xml"/>
  <Override PartName="/ppt/tags/tag35.xml" ContentType="application/vnd.openxmlformats-officedocument.presentationml.tags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tags/tag12.xml" ContentType="application/vnd.openxmlformats-officedocument.presentationml.tags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tags/tag40.xml" ContentType="application/vnd.openxmlformats-officedocument.presentationml.tags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ags/tag14.xml" ContentType="application/vnd.openxmlformats-officedocument.presentationml.tags+xml"/>
  <Override PartName="/ppt/tags/tag33.xml" ContentType="application/vnd.openxmlformats-officedocument.presentationml.tags+xml"/>
  <Default Extension="png" ContentType="image/png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ppt/tags/tag37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ppt/tags/tag42.xml" ContentType="application/vnd.openxmlformats-officedocument.presentationml.tags+xml"/>
  <Override PartName="/ppt/tags/tag19.xml" ContentType="application/vnd.openxmlformats-officedocument.presentationml.tag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43.xml" ContentType="application/vnd.openxmlformats-officedocument.presentationml.tags+xml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tags/tag63.xml" ContentType="application/vnd.openxmlformats-officedocument.presentationml.tags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1.xml" ContentType="application/vnd.openxmlformats-officedocument.presentationml.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ags/tag44.xml" ContentType="application/vnd.openxmlformats-officedocument.presentationml.tags+xml"/>
  <Override PartName="/ppt/slides/slide35.xml" ContentType="application/vnd.openxmlformats-officedocument.presentationml.slide+xml"/>
  <Override PartName="/ppt/tags/tag64.xml" ContentType="application/vnd.openxmlformats-officedocument.presentationml.tags+xml"/>
  <Override PartName="/ppt/slides/slide42.xml" ContentType="application/vnd.openxmlformats-officedocument.presentationml.slide+xml"/>
  <Override PartName="/ppt/tags/tag22.xml" ContentType="application/vnd.openxmlformats-officedocument.presentationml.tags+xml"/>
  <Override PartName="/ppt/tags/tag52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tags/tag58.xml" ContentType="application/vnd.openxmlformats-officedocument.presentationml.tags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tags/tag18.xml" ContentType="application/vnd.openxmlformats-officedocument.presentationml.tags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tags/tag21.xml" ContentType="application/vnd.openxmlformats-officedocument.presentationml.tags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tags/tag54.xml" ContentType="application/vnd.openxmlformats-officedocument.presentationml.tags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ags/tag51.xml" ContentType="application/vnd.openxmlformats-officedocument.presentationml.tags+xml"/>
  <Override PartName="/ppt/tags/tag27.xml" ContentType="application/vnd.openxmlformats-officedocument.presentationml.tags+xml"/>
  <Override PartName="/ppt/theme/theme1.xml" ContentType="application/vnd.openxmlformats-officedocument.theme+xml"/>
  <Override PartName="/ppt/tags/tag10.xml" ContentType="application/vnd.openxmlformats-officedocument.presentationml.tags+xml"/>
  <Override PartName="/ppt/tags/tag28.xml" ContentType="application/vnd.openxmlformats-officedocument.presentationml.tags+xml"/>
  <Override PartName="/ppt/presentation.xml" ContentType="application/vnd.openxmlformats-officedocument.presentationml.presentation.main+xml"/>
  <Override PartName="/ppt/tags/tag61.xml" ContentType="application/vnd.openxmlformats-officedocument.presentationml.tags+xml"/>
  <Override PartName="/ppt/tags/tag31.xml" ContentType="application/vnd.openxmlformats-officedocument.presentationml.tags+xml"/>
  <Override PartName="/ppt/tags/tag39.xml" ContentType="application/vnd.openxmlformats-officedocument.presentationml.tags+xml"/>
  <Override PartName="/ppt/slides/slide5.xml" ContentType="application/vnd.openxmlformats-officedocument.presentationml.slide+xml"/>
  <Override PartName="/ppt/tags/tag62.xml" ContentType="application/vnd.openxmlformats-officedocument.presentationml.tags+xml"/>
  <Override PartName="/ppt/slideLayouts/slideLayout7.xml" ContentType="application/vnd.openxmlformats-officedocument.presentationml.slideLayout+xml"/>
  <Override PartName="/ppt/tags/tag23.xml" ContentType="application/vnd.openxmlformats-officedocument.presentationml.tags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tags/tag25.xml" ContentType="application/vnd.openxmlformats-officedocument.presentationml.tags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tags/tag16.xml" ContentType="application/vnd.openxmlformats-officedocument.presentationml.tags+xml"/>
  <Override PartName="/ppt/slides/slide8.xml" ContentType="application/vnd.openxmlformats-officedocument.presentationml.slide+xml"/>
  <Override PartName="/ppt/tags/tag36.xml" ContentType="application/vnd.openxmlformats-officedocument.presentationml.tags+xml"/>
  <Override PartName="/ppt/slides/slide15.xml" ContentType="application/vnd.openxmlformats-officedocument.presentationml.slide+xml"/>
  <Override PartName="/ppt/tags/tag49.xml" ContentType="application/vnd.openxmlformats-officedocument.presentationml.tags+xml"/>
  <Default Extension="rels" ContentType="application/vnd.openxmlformats-package.relationships+xml"/>
  <Override PartName="/ppt/tags/tag50.xml" ContentType="application/vnd.openxmlformats-officedocument.presentationml.tags+xml"/>
  <Override PartName="/ppt/tags/tag26.xml" ContentType="application/vnd.openxmlformats-officedocument.presentationml.tag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5"/>
  </p:notesMasterIdLst>
  <p:sldIdLst>
    <p:sldId id="260" r:id="rId2"/>
    <p:sldId id="283" r:id="rId3"/>
    <p:sldId id="493" r:id="rId4"/>
    <p:sldId id="397" r:id="rId5"/>
    <p:sldId id="419" r:id="rId6"/>
    <p:sldId id="421" r:id="rId7"/>
    <p:sldId id="472" r:id="rId8"/>
    <p:sldId id="458" r:id="rId9"/>
    <p:sldId id="459" r:id="rId10"/>
    <p:sldId id="424" r:id="rId11"/>
    <p:sldId id="475" r:id="rId12"/>
    <p:sldId id="461" r:id="rId13"/>
    <p:sldId id="324" r:id="rId14"/>
    <p:sldId id="462" r:id="rId15"/>
    <p:sldId id="440" r:id="rId16"/>
    <p:sldId id="491" r:id="rId17"/>
    <p:sldId id="442" r:id="rId18"/>
    <p:sldId id="498" r:id="rId19"/>
    <p:sldId id="499" r:id="rId20"/>
    <p:sldId id="490" r:id="rId21"/>
    <p:sldId id="353" r:id="rId22"/>
    <p:sldId id="477" r:id="rId23"/>
    <p:sldId id="476" r:id="rId24"/>
    <p:sldId id="354" r:id="rId25"/>
    <p:sldId id="313" r:id="rId26"/>
    <p:sldId id="496" r:id="rId27"/>
    <p:sldId id="497" r:id="rId28"/>
    <p:sldId id="494" r:id="rId29"/>
    <p:sldId id="370" r:id="rId30"/>
    <p:sldId id="500" r:id="rId31"/>
    <p:sldId id="478" r:id="rId32"/>
    <p:sldId id="434" r:id="rId33"/>
    <p:sldId id="367" r:id="rId34"/>
    <p:sldId id="479" r:id="rId35"/>
    <p:sldId id="320" r:id="rId36"/>
    <p:sldId id="374" r:id="rId37"/>
    <p:sldId id="387" r:id="rId38"/>
    <p:sldId id="492" r:id="rId39"/>
    <p:sldId id="375" r:id="rId40"/>
    <p:sldId id="322" r:id="rId41"/>
    <p:sldId id="489" r:id="rId42"/>
    <p:sldId id="426" r:id="rId43"/>
    <p:sldId id="32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600FF"/>
    <a:srgbClr val="4E00FF"/>
    <a:srgbClr val="B10D6F"/>
    <a:srgbClr val="D6FFFC"/>
    <a:srgbClr val="3264FF"/>
    <a:srgbClr val="31C0F5"/>
    <a:srgbClr val="49E8F5"/>
    <a:srgbClr val="7F007F"/>
    <a:srgbClr val="9C651C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8865" autoAdjust="0"/>
  </p:normalViewPr>
  <p:slideViewPr>
    <p:cSldViewPr snapToGrid="0" snapToObjects="1" showGuides="1">
      <p:cViewPr>
        <p:scale>
          <a:sx n="105" d="100"/>
          <a:sy n="105" d="100"/>
        </p:scale>
        <p:origin x="-968" y="-184"/>
      </p:cViewPr>
      <p:guideLst>
        <p:guide orient="horz" pos="2160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8DCC9-DD5C-8E46-8C41-CDE8E51D1337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AE16E-A1F3-1148-AFEA-418A92063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This</a:t>
            </a:r>
            <a:r>
              <a:rPr lang="nl-NL" dirty="0" smtClean="0"/>
              <a:t> is the </a:t>
            </a:r>
            <a:r>
              <a:rPr lang="nl-NL" dirty="0" err="1" smtClean="0"/>
              <a:t>three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three</a:t>
            </a:r>
            <a:r>
              <a:rPr lang="nl-NL" dirty="0" smtClean="0"/>
              <a:t> matrix. </a:t>
            </a:r>
            <a:r>
              <a:rPr lang="nl-NL" dirty="0" err="1" smtClean="0"/>
              <a:t>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represents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strength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the different quark </a:t>
            </a:r>
            <a:r>
              <a:rPr lang="nl-NL" baseline="0" dirty="0" err="1" smtClean="0"/>
              <a:t>flavours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couple</a:t>
            </a:r>
            <a:r>
              <a:rPr lang="nl-NL" baseline="0" dirty="0" smtClean="0"/>
              <a:t> to the W boson.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CP Violation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F73CB-ADF5-4435-8991-C4907DBCADA7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dirty="0" err="1" smtClean="0"/>
              <a:t>Self</a:t>
            </a:r>
            <a:r>
              <a:rPr lang="nl-NL" sz="1200" dirty="0" smtClean="0"/>
              <a:t> </a:t>
            </a:r>
            <a:r>
              <a:rPr lang="nl-NL" sz="1200" dirty="0" err="1" smtClean="0"/>
              <a:t>tagging</a:t>
            </a:r>
            <a:r>
              <a:rPr lang="nl-NL" sz="1200" dirty="0" smtClean="0"/>
              <a:t> modes </a:t>
            </a:r>
            <a:r>
              <a:rPr lang="nl-NL" sz="1200" dirty="0" err="1" smtClean="0"/>
              <a:t>from</a:t>
            </a:r>
            <a:r>
              <a:rPr lang="nl-NL" sz="1200" dirty="0" smtClean="0"/>
              <a:t> </a:t>
            </a:r>
            <a:r>
              <a:rPr lang="nl-NL" sz="1200" dirty="0" err="1" smtClean="0"/>
              <a:t>kaon</a:t>
            </a:r>
            <a:r>
              <a:rPr lang="nl-NL" sz="1200" dirty="0" smtClean="0"/>
              <a:t> charge:</a:t>
            </a:r>
            <a:r>
              <a:rPr lang="nl-NL" sz="1200" baseline="0" dirty="0" smtClean="0"/>
              <a:t> </a:t>
            </a:r>
            <a:r>
              <a:rPr lang="nl-NL" sz="1200" dirty="0" smtClean="0"/>
              <a:t>B-</a:t>
            </a:r>
            <a:r>
              <a:rPr lang="nl-NL" sz="1200" dirty="0" smtClean="0">
                <a:sym typeface="Wingdings" pitchFamily="2" charset="2"/>
              </a:rPr>
              <a:t>K-, B+K+, B0K*(K+pi-)</a:t>
            </a:r>
          </a:p>
          <a:p>
            <a:r>
              <a:rPr lang="nl-NL" sz="1200" dirty="0" err="1" smtClean="0">
                <a:sym typeface="Wingdings" pitchFamily="2" charset="2"/>
              </a:rPr>
              <a:t>Gronau</a:t>
            </a:r>
            <a:r>
              <a:rPr lang="nl-NL" sz="1200" dirty="0" smtClean="0">
                <a:sym typeface="Wingdings" pitchFamily="2" charset="2"/>
              </a:rPr>
              <a:t> London </a:t>
            </a:r>
            <a:r>
              <a:rPr lang="nl-NL" sz="1200" dirty="0" err="1" smtClean="0">
                <a:sym typeface="Wingdings" pitchFamily="2" charset="2"/>
              </a:rPr>
              <a:t>Wyler</a:t>
            </a:r>
            <a:r>
              <a:rPr lang="nl-NL" sz="1200" dirty="0" smtClean="0">
                <a:sym typeface="Wingdings" pitchFamily="2" charset="2"/>
              </a:rPr>
              <a:t> – </a:t>
            </a:r>
            <a:r>
              <a:rPr lang="nl-NL" sz="1200" dirty="0" err="1" smtClean="0">
                <a:sym typeface="Wingdings" pitchFamily="2" charset="2"/>
              </a:rPr>
              <a:t>triangle</a:t>
            </a:r>
            <a:r>
              <a:rPr lang="nl-NL" sz="1200" dirty="0" smtClean="0">
                <a:sym typeface="Wingdings" pitchFamily="2" charset="2"/>
              </a:rPr>
              <a:t> relations  </a:t>
            </a:r>
            <a:r>
              <a:rPr lang="nl-NL" sz="1200" dirty="0" err="1" smtClean="0">
                <a:sym typeface="Wingdings" pitchFamily="2" charset="2"/>
              </a:rPr>
              <a:t>difficulty</a:t>
            </a:r>
            <a:r>
              <a:rPr lang="nl-NL" sz="1200" dirty="0" smtClean="0">
                <a:sym typeface="Wingdings" pitchFamily="2" charset="2"/>
              </a:rPr>
              <a:t>: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rB</a:t>
            </a:r>
            <a:r>
              <a:rPr lang="nl-NL" sz="1200" baseline="0" dirty="0" smtClean="0">
                <a:sym typeface="Wingdings" pitchFamily="2" charset="2"/>
              </a:rPr>
              <a:t>? </a:t>
            </a:r>
            <a:r>
              <a:rPr lang="nl-NL" sz="1200" baseline="0" dirty="0" err="1" smtClean="0">
                <a:sym typeface="Wingdings" pitchFamily="2" charset="2"/>
              </a:rPr>
              <a:t>Semileptonic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decay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with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huge</a:t>
            </a:r>
            <a:r>
              <a:rPr lang="nl-NL" sz="1200" baseline="0" dirty="0" smtClean="0">
                <a:sym typeface="Wingdings" pitchFamily="2" charset="2"/>
              </a:rPr>
              <a:t> background.</a:t>
            </a:r>
            <a:endParaRPr lang="nl-NL" sz="1200" dirty="0" smtClean="0">
              <a:sym typeface="Wingdings" pitchFamily="2" charset="2"/>
            </a:endParaRPr>
          </a:p>
          <a:p>
            <a:r>
              <a:rPr lang="nl-NL" sz="1200" dirty="0" err="1" smtClean="0">
                <a:sym typeface="Wingdings" pitchFamily="2" charset="2"/>
              </a:rPr>
              <a:t>Atwood</a:t>
            </a:r>
            <a:r>
              <a:rPr lang="nl-NL" sz="1200" dirty="0" smtClean="0">
                <a:sym typeface="Wingdings" pitchFamily="2" charset="2"/>
              </a:rPr>
              <a:t> </a:t>
            </a:r>
            <a:r>
              <a:rPr lang="nl-NL" sz="1200" dirty="0" err="1" smtClean="0">
                <a:sym typeface="Wingdings" pitchFamily="2" charset="2"/>
              </a:rPr>
              <a:t>Dunietz</a:t>
            </a:r>
            <a:r>
              <a:rPr lang="nl-NL" sz="1200" dirty="0" smtClean="0">
                <a:sym typeface="Wingdings" pitchFamily="2" charset="2"/>
              </a:rPr>
              <a:t> </a:t>
            </a:r>
            <a:r>
              <a:rPr lang="nl-NL" sz="1200" dirty="0" err="1" smtClean="0">
                <a:sym typeface="Wingdings" pitchFamily="2" charset="2"/>
              </a:rPr>
              <a:t>Soni</a:t>
            </a:r>
            <a:endParaRPr lang="nl-NL" sz="1200" dirty="0" smtClean="0">
              <a:sym typeface="Wingdings" pitchFamily="2" charset="2"/>
            </a:endParaRPr>
          </a:p>
          <a:p>
            <a:endParaRPr lang="nl-NL" sz="1200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dirty="0" err="1" smtClean="0"/>
              <a:t>Self</a:t>
            </a:r>
            <a:r>
              <a:rPr lang="nl-NL" sz="1200" dirty="0" smtClean="0"/>
              <a:t> </a:t>
            </a:r>
            <a:r>
              <a:rPr lang="nl-NL" sz="1200" dirty="0" err="1" smtClean="0"/>
              <a:t>tagging</a:t>
            </a:r>
            <a:r>
              <a:rPr lang="nl-NL" sz="1200" dirty="0" smtClean="0"/>
              <a:t> modes </a:t>
            </a:r>
            <a:r>
              <a:rPr lang="nl-NL" sz="1200" dirty="0" err="1" smtClean="0"/>
              <a:t>from</a:t>
            </a:r>
            <a:r>
              <a:rPr lang="nl-NL" sz="1200" dirty="0" smtClean="0"/>
              <a:t> </a:t>
            </a:r>
            <a:r>
              <a:rPr lang="nl-NL" sz="1200" dirty="0" err="1" smtClean="0"/>
              <a:t>kaon</a:t>
            </a:r>
            <a:r>
              <a:rPr lang="nl-NL" sz="1200" dirty="0" smtClean="0"/>
              <a:t> charge:</a:t>
            </a:r>
            <a:r>
              <a:rPr lang="nl-NL" sz="1200" baseline="0" dirty="0" smtClean="0"/>
              <a:t> </a:t>
            </a:r>
            <a:r>
              <a:rPr lang="nl-NL" sz="1200" dirty="0" smtClean="0"/>
              <a:t>B-</a:t>
            </a:r>
            <a:r>
              <a:rPr lang="nl-NL" sz="1200" dirty="0" smtClean="0">
                <a:sym typeface="Wingdings" pitchFamily="2" charset="2"/>
              </a:rPr>
              <a:t>K-, B+K+, B0K*(K+pi-)</a:t>
            </a:r>
          </a:p>
          <a:p>
            <a:r>
              <a:rPr lang="nl-NL" sz="1200" dirty="0" err="1" smtClean="0">
                <a:sym typeface="Wingdings" pitchFamily="2" charset="2"/>
              </a:rPr>
              <a:t>Gronau</a:t>
            </a:r>
            <a:r>
              <a:rPr lang="nl-NL" sz="1200" dirty="0" smtClean="0">
                <a:sym typeface="Wingdings" pitchFamily="2" charset="2"/>
              </a:rPr>
              <a:t> London </a:t>
            </a:r>
            <a:r>
              <a:rPr lang="nl-NL" sz="1200" dirty="0" err="1" smtClean="0">
                <a:sym typeface="Wingdings" pitchFamily="2" charset="2"/>
              </a:rPr>
              <a:t>Wyler</a:t>
            </a:r>
            <a:r>
              <a:rPr lang="nl-NL" sz="1200" dirty="0" smtClean="0">
                <a:sym typeface="Wingdings" pitchFamily="2" charset="2"/>
              </a:rPr>
              <a:t> – </a:t>
            </a:r>
            <a:r>
              <a:rPr lang="nl-NL" sz="1200" dirty="0" err="1" smtClean="0">
                <a:sym typeface="Wingdings" pitchFamily="2" charset="2"/>
              </a:rPr>
              <a:t>triangle</a:t>
            </a:r>
            <a:r>
              <a:rPr lang="nl-NL" sz="1200" dirty="0" smtClean="0">
                <a:sym typeface="Wingdings" pitchFamily="2" charset="2"/>
              </a:rPr>
              <a:t> relations  </a:t>
            </a:r>
            <a:r>
              <a:rPr lang="nl-NL" sz="1200" dirty="0" err="1" smtClean="0">
                <a:sym typeface="Wingdings" pitchFamily="2" charset="2"/>
              </a:rPr>
              <a:t>difficulty</a:t>
            </a:r>
            <a:r>
              <a:rPr lang="nl-NL" sz="1200" dirty="0" smtClean="0">
                <a:sym typeface="Wingdings" pitchFamily="2" charset="2"/>
              </a:rPr>
              <a:t>: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rB</a:t>
            </a:r>
            <a:r>
              <a:rPr lang="nl-NL" sz="1200" baseline="0" dirty="0" smtClean="0">
                <a:sym typeface="Wingdings" pitchFamily="2" charset="2"/>
              </a:rPr>
              <a:t>? </a:t>
            </a:r>
            <a:r>
              <a:rPr lang="nl-NL" sz="1200" baseline="0" dirty="0" err="1" smtClean="0">
                <a:sym typeface="Wingdings" pitchFamily="2" charset="2"/>
              </a:rPr>
              <a:t>Semileptonic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decay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with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huge</a:t>
            </a:r>
            <a:r>
              <a:rPr lang="nl-NL" sz="1200" baseline="0" dirty="0" smtClean="0">
                <a:sym typeface="Wingdings" pitchFamily="2" charset="2"/>
              </a:rPr>
              <a:t> background.</a:t>
            </a:r>
            <a:endParaRPr lang="nl-NL" sz="1200" dirty="0" smtClean="0">
              <a:sym typeface="Wingdings" pitchFamily="2" charset="2"/>
            </a:endParaRPr>
          </a:p>
          <a:p>
            <a:r>
              <a:rPr lang="nl-NL" sz="1200" dirty="0" err="1" smtClean="0">
                <a:sym typeface="Wingdings" pitchFamily="2" charset="2"/>
              </a:rPr>
              <a:t>Atwood</a:t>
            </a:r>
            <a:r>
              <a:rPr lang="nl-NL" sz="1200" dirty="0" smtClean="0">
                <a:sym typeface="Wingdings" pitchFamily="2" charset="2"/>
              </a:rPr>
              <a:t> </a:t>
            </a:r>
            <a:r>
              <a:rPr lang="nl-NL" sz="1200" dirty="0" err="1" smtClean="0">
                <a:sym typeface="Wingdings" pitchFamily="2" charset="2"/>
              </a:rPr>
              <a:t>Dunietz</a:t>
            </a:r>
            <a:r>
              <a:rPr lang="nl-NL" sz="1200" dirty="0" smtClean="0">
                <a:sym typeface="Wingdings" pitchFamily="2" charset="2"/>
              </a:rPr>
              <a:t> </a:t>
            </a:r>
            <a:r>
              <a:rPr lang="nl-NL" sz="1200" dirty="0" err="1" smtClean="0">
                <a:sym typeface="Wingdings" pitchFamily="2" charset="2"/>
              </a:rPr>
              <a:t>Soni</a:t>
            </a:r>
            <a:endParaRPr lang="nl-NL" sz="1200" dirty="0" smtClean="0">
              <a:sym typeface="Wingdings" pitchFamily="2" charset="2"/>
            </a:endParaRPr>
          </a:p>
          <a:p>
            <a:endParaRPr lang="nl-NL" sz="1200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dirty="0" err="1" smtClean="0"/>
              <a:t>Self</a:t>
            </a:r>
            <a:r>
              <a:rPr lang="nl-NL" sz="1200" dirty="0" smtClean="0"/>
              <a:t> </a:t>
            </a:r>
            <a:r>
              <a:rPr lang="nl-NL" sz="1200" dirty="0" err="1" smtClean="0"/>
              <a:t>tagging</a:t>
            </a:r>
            <a:r>
              <a:rPr lang="nl-NL" sz="1200" dirty="0" smtClean="0"/>
              <a:t> modes </a:t>
            </a:r>
            <a:r>
              <a:rPr lang="nl-NL" sz="1200" dirty="0" err="1" smtClean="0"/>
              <a:t>from</a:t>
            </a:r>
            <a:r>
              <a:rPr lang="nl-NL" sz="1200" dirty="0" smtClean="0"/>
              <a:t> </a:t>
            </a:r>
            <a:r>
              <a:rPr lang="nl-NL" sz="1200" dirty="0" err="1" smtClean="0"/>
              <a:t>kaon</a:t>
            </a:r>
            <a:r>
              <a:rPr lang="nl-NL" sz="1200" dirty="0" smtClean="0"/>
              <a:t> charge:</a:t>
            </a:r>
            <a:r>
              <a:rPr lang="nl-NL" sz="1200" baseline="0" dirty="0" smtClean="0"/>
              <a:t> </a:t>
            </a:r>
            <a:r>
              <a:rPr lang="nl-NL" sz="1200" dirty="0" smtClean="0"/>
              <a:t>B-</a:t>
            </a:r>
            <a:r>
              <a:rPr lang="nl-NL" sz="1200" dirty="0" smtClean="0">
                <a:sym typeface="Wingdings" pitchFamily="2" charset="2"/>
              </a:rPr>
              <a:t>K-, B+K+, B0K*(K+</a:t>
            </a:r>
            <a:r>
              <a:rPr lang="nl-NL" sz="1200" dirty="0" err="1" smtClean="0">
                <a:sym typeface="Wingdings" pitchFamily="2" charset="2"/>
              </a:rPr>
              <a:t>pi-</a:t>
            </a:r>
            <a:r>
              <a:rPr lang="nl-NL" sz="1200" dirty="0" smtClean="0">
                <a:sym typeface="Wingdings" pitchFamily="2" charset="2"/>
              </a:rPr>
              <a:t>).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dirty="0" err="1" smtClean="0">
                <a:sym typeface="Wingdings" pitchFamily="2" charset="2"/>
              </a:rPr>
              <a:t>Gronau</a:t>
            </a:r>
            <a:r>
              <a:rPr lang="nl-NL" sz="1200" dirty="0" smtClean="0">
                <a:sym typeface="Wingdings" pitchFamily="2" charset="2"/>
              </a:rPr>
              <a:t> London </a:t>
            </a:r>
            <a:r>
              <a:rPr lang="nl-NL" sz="1200" dirty="0" err="1" smtClean="0">
                <a:sym typeface="Wingdings" pitchFamily="2" charset="2"/>
              </a:rPr>
              <a:t>Wyler</a:t>
            </a:r>
            <a:r>
              <a:rPr lang="nl-NL" sz="1200" dirty="0" smtClean="0">
                <a:sym typeface="Wingdings" pitchFamily="2" charset="2"/>
              </a:rPr>
              <a:t> – </a:t>
            </a:r>
            <a:r>
              <a:rPr lang="nl-NL" sz="1200" dirty="0" err="1" smtClean="0">
                <a:sym typeface="Wingdings" pitchFamily="2" charset="2"/>
              </a:rPr>
              <a:t>triangle</a:t>
            </a:r>
            <a:r>
              <a:rPr lang="nl-NL" sz="1200" dirty="0" smtClean="0">
                <a:sym typeface="Wingdings" pitchFamily="2" charset="2"/>
              </a:rPr>
              <a:t> relations  </a:t>
            </a:r>
            <a:r>
              <a:rPr lang="nl-NL" sz="1200" dirty="0" err="1" smtClean="0">
                <a:sym typeface="Wingdings" pitchFamily="2" charset="2"/>
              </a:rPr>
              <a:t>difficulty</a:t>
            </a:r>
            <a:r>
              <a:rPr lang="nl-NL" sz="1200" dirty="0" smtClean="0">
                <a:sym typeface="Wingdings" pitchFamily="2" charset="2"/>
              </a:rPr>
              <a:t>: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rB</a:t>
            </a:r>
            <a:r>
              <a:rPr lang="nl-NL" sz="1200" baseline="0" dirty="0" smtClean="0">
                <a:sym typeface="Wingdings" pitchFamily="2" charset="2"/>
              </a:rPr>
              <a:t>? </a:t>
            </a:r>
            <a:r>
              <a:rPr lang="nl-NL" sz="1200" baseline="0" dirty="0" err="1" smtClean="0">
                <a:sym typeface="Wingdings" pitchFamily="2" charset="2"/>
              </a:rPr>
              <a:t>Semileptonic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decay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with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huge</a:t>
            </a:r>
            <a:r>
              <a:rPr lang="nl-NL" sz="1200" baseline="0" dirty="0" smtClean="0">
                <a:sym typeface="Wingdings" pitchFamily="2" charset="2"/>
              </a:rPr>
              <a:t> background.</a:t>
            </a:r>
            <a:endParaRPr lang="nl-NL" sz="1200" dirty="0" smtClean="0">
              <a:sym typeface="Wingdings" pitchFamily="2" charset="2"/>
            </a:endParaRPr>
          </a:p>
          <a:p>
            <a:r>
              <a:rPr lang="nl-NL" sz="1200" dirty="0" err="1" smtClean="0">
                <a:sym typeface="Wingdings" pitchFamily="2" charset="2"/>
              </a:rPr>
              <a:t>Atwood</a:t>
            </a:r>
            <a:r>
              <a:rPr lang="nl-NL" sz="1200" dirty="0" smtClean="0">
                <a:sym typeface="Wingdings" pitchFamily="2" charset="2"/>
              </a:rPr>
              <a:t> </a:t>
            </a:r>
            <a:r>
              <a:rPr lang="nl-NL" sz="1200" dirty="0" err="1" smtClean="0">
                <a:sym typeface="Wingdings" pitchFamily="2" charset="2"/>
              </a:rPr>
              <a:t>Dunietz</a:t>
            </a:r>
            <a:r>
              <a:rPr lang="nl-NL" sz="1200" dirty="0" smtClean="0">
                <a:sym typeface="Wingdings" pitchFamily="2" charset="2"/>
              </a:rPr>
              <a:t> </a:t>
            </a:r>
            <a:r>
              <a:rPr lang="nl-NL" sz="1200" dirty="0" err="1" smtClean="0">
                <a:sym typeface="Wingdings" pitchFamily="2" charset="2"/>
              </a:rPr>
              <a:t>Soni</a:t>
            </a:r>
            <a:r>
              <a:rPr lang="nl-NL" sz="1200" dirty="0" smtClean="0">
                <a:sym typeface="Wingdings" pitchFamily="2" charset="2"/>
              </a:rPr>
              <a:t>. </a:t>
            </a:r>
            <a:r>
              <a:rPr lang="nl-NL" sz="1200" dirty="0" err="1" smtClean="0">
                <a:sym typeface="Wingdings" pitchFamily="2" charset="2"/>
              </a:rPr>
              <a:t>It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leads</a:t>
            </a:r>
            <a:r>
              <a:rPr lang="nl-NL" sz="1200" baseline="0" dirty="0" smtClean="0">
                <a:sym typeface="Wingdings" pitchFamily="2" charset="2"/>
              </a:rPr>
              <a:t> to a </a:t>
            </a:r>
            <a:r>
              <a:rPr lang="nl-NL" sz="1200" baseline="0" dirty="0" err="1" smtClean="0">
                <a:sym typeface="Wingdings" pitchFamily="2" charset="2"/>
              </a:rPr>
              <a:t>future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extraction</a:t>
            </a:r>
            <a:r>
              <a:rPr lang="nl-NL" sz="1200" baseline="0" dirty="0" smtClean="0">
                <a:sym typeface="Wingdings" pitchFamily="2" charset="2"/>
              </a:rPr>
              <a:t> of gamma </a:t>
            </a:r>
            <a:r>
              <a:rPr lang="nl-NL" sz="1200" baseline="0" dirty="0" err="1" smtClean="0">
                <a:sym typeface="Wingdings" pitchFamily="2" charset="2"/>
              </a:rPr>
              <a:t>from</a:t>
            </a:r>
            <a:r>
              <a:rPr lang="nl-NL" sz="1200" baseline="0" dirty="0" smtClean="0">
                <a:sym typeface="Wingdings" pitchFamily="2" charset="2"/>
              </a:rPr>
              <a:t> </a:t>
            </a:r>
            <a:r>
              <a:rPr lang="nl-NL" sz="1200" baseline="0" dirty="0" err="1" smtClean="0">
                <a:sym typeface="Wingdings" pitchFamily="2" charset="2"/>
              </a:rPr>
              <a:t>combined</a:t>
            </a:r>
            <a:r>
              <a:rPr lang="nl-NL" sz="1200" baseline="0" dirty="0" smtClean="0">
                <a:sym typeface="Wingdings" pitchFamily="2" charset="2"/>
              </a:rPr>
              <a:t> analyses.</a:t>
            </a:r>
            <a:endParaRPr lang="nl-NL" sz="1200" dirty="0" smtClean="0">
              <a:sym typeface="Wingdings" pitchFamily="2" charset="2"/>
            </a:endParaRPr>
          </a:p>
          <a:p>
            <a:endParaRPr lang="nl-NL" sz="1200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Production asymmetry and detection effects are below the 1% level each</a:t>
            </a:r>
            <a:r>
              <a:rPr lang="en-US" baseline="0" dirty="0" smtClean="0"/>
              <a:t> and included in the systematic error.</a:t>
            </a:r>
          </a:p>
          <a:p>
            <a:r>
              <a:rPr lang="en-US" baseline="0" dirty="0" smtClean="0"/>
              <a:t>A_CP+ (GLW) gives a 4.5 sigma asymmetry. In total 5.8 sigma CP violation observed.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Actual</a:t>
            </a:r>
            <a:r>
              <a:rPr lang="en-US" baseline="0" dirty="0" smtClean="0"/>
              <a:t> BR =1.9 +- 0.12 +- 0.13 (+0.12 – 0.14) , where the last error is </a:t>
            </a:r>
            <a:r>
              <a:rPr lang="en-US" baseline="0" dirty="0" err="1" smtClean="0"/>
              <a:t>f_s/f_d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This</a:t>
            </a:r>
            <a:r>
              <a:rPr lang="nl-NL" dirty="0" smtClean="0"/>
              <a:t> is the </a:t>
            </a:r>
            <a:r>
              <a:rPr lang="nl-NL" dirty="0" err="1" smtClean="0"/>
              <a:t>three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three</a:t>
            </a:r>
            <a:r>
              <a:rPr lang="nl-NL" dirty="0" smtClean="0"/>
              <a:t> matrix. </a:t>
            </a:r>
            <a:r>
              <a:rPr lang="nl-NL" dirty="0" err="1" smtClean="0"/>
              <a:t>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represents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strength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the different quark </a:t>
            </a:r>
            <a:r>
              <a:rPr lang="nl-NL" baseline="0" dirty="0" err="1" smtClean="0"/>
              <a:t>flavours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couple</a:t>
            </a:r>
            <a:r>
              <a:rPr lang="nl-NL" baseline="0" dirty="0" smtClean="0"/>
              <a:t> to the W boson.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This</a:t>
            </a:r>
            <a:r>
              <a:rPr lang="nl-NL" dirty="0" smtClean="0"/>
              <a:t> is the </a:t>
            </a:r>
            <a:r>
              <a:rPr lang="nl-NL" dirty="0" err="1" smtClean="0"/>
              <a:t>three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three</a:t>
            </a:r>
            <a:r>
              <a:rPr lang="nl-NL" dirty="0" smtClean="0"/>
              <a:t> matrix. </a:t>
            </a:r>
            <a:r>
              <a:rPr lang="nl-NL" dirty="0" err="1" smtClean="0"/>
              <a:t>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represents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strength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the different quark </a:t>
            </a:r>
            <a:r>
              <a:rPr lang="nl-NL" baseline="0" dirty="0" err="1" smtClean="0"/>
              <a:t>flavours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couple</a:t>
            </a:r>
            <a:r>
              <a:rPr lang="nl-NL" baseline="0" dirty="0" smtClean="0"/>
              <a:t> to the W boson.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Here</a:t>
            </a:r>
            <a:r>
              <a:rPr lang="nl-NL" dirty="0" smtClean="0"/>
              <a:t> is 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Feynman</a:t>
            </a:r>
            <a:r>
              <a:rPr lang="nl-NL" baseline="0" dirty="0" smtClean="0"/>
              <a:t> diagram </a:t>
            </a:r>
            <a:r>
              <a:rPr lang="nl-NL" baseline="0" dirty="0" err="1" smtClean="0"/>
              <a:t>indicating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Bs</a:t>
            </a:r>
            <a:r>
              <a:rPr lang="nl-NL" baseline="0" dirty="0" smtClean="0"/>
              <a:t>-&gt;</a:t>
            </a:r>
            <a:r>
              <a:rPr lang="nl-NL" baseline="0" dirty="0" err="1" smtClean="0"/>
              <a:t>Ds</a:t>
            </a:r>
            <a:r>
              <a:rPr lang="nl-NL" baseline="0" dirty="0" smtClean="0"/>
              <a:t> K is sensitive to </a:t>
            </a:r>
            <a:r>
              <a:rPr lang="nl-NL" baseline="0" dirty="0" err="1" smtClean="0"/>
              <a:t>angle</a:t>
            </a:r>
            <a:r>
              <a:rPr lang="nl-NL" baseline="0" dirty="0" smtClean="0"/>
              <a:t> gamma, </a:t>
            </a:r>
            <a:r>
              <a:rPr lang="nl-NL" baseline="0" dirty="0" err="1" smtClean="0"/>
              <a:t>due</a:t>
            </a:r>
            <a:r>
              <a:rPr lang="nl-NL" baseline="0" dirty="0" smtClean="0"/>
              <a:t> to the </a:t>
            </a:r>
            <a:r>
              <a:rPr lang="nl-NL" baseline="0" dirty="0" err="1" smtClean="0"/>
              <a:t>fact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is a </a:t>
            </a:r>
            <a:r>
              <a:rPr lang="nl-NL" baseline="0" dirty="0" err="1" smtClean="0"/>
              <a:t>Vub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involved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Here</a:t>
            </a:r>
            <a:r>
              <a:rPr lang="nl-NL" dirty="0" smtClean="0"/>
              <a:t> is 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Feynman</a:t>
            </a:r>
            <a:r>
              <a:rPr lang="nl-NL" baseline="0" dirty="0" smtClean="0"/>
              <a:t> diagram </a:t>
            </a:r>
            <a:r>
              <a:rPr lang="nl-NL" baseline="0" dirty="0" err="1" smtClean="0"/>
              <a:t>indicating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Bs</a:t>
            </a:r>
            <a:r>
              <a:rPr lang="nl-NL" baseline="0" dirty="0" smtClean="0"/>
              <a:t>-&gt;</a:t>
            </a:r>
            <a:r>
              <a:rPr lang="nl-NL" baseline="0" dirty="0" err="1" smtClean="0"/>
              <a:t>Ds</a:t>
            </a:r>
            <a:r>
              <a:rPr lang="nl-NL" baseline="0" dirty="0" smtClean="0"/>
              <a:t> K is sensitive to </a:t>
            </a:r>
            <a:r>
              <a:rPr lang="nl-NL" baseline="0" dirty="0" err="1" smtClean="0"/>
              <a:t>angle</a:t>
            </a:r>
            <a:r>
              <a:rPr lang="nl-NL" baseline="0" dirty="0" smtClean="0"/>
              <a:t> gamma, </a:t>
            </a:r>
            <a:r>
              <a:rPr lang="nl-NL" baseline="0" dirty="0" err="1" smtClean="0"/>
              <a:t>due</a:t>
            </a:r>
            <a:r>
              <a:rPr lang="nl-NL" baseline="0" dirty="0" smtClean="0"/>
              <a:t> to the </a:t>
            </a:r>
            <a:r>
              <a:rPr lang="nl-NL" baseline="0" dirty="0" err="1" smtClean="0"/>
              <a:t>fact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is a </a:t>
            </a:r>
            <a:r>
              <a:rPr lang="nl-NL" baseline="0" dirty="0" err="1" smtClean="0"/>
              <a:t>Vub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involved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instrumental asymmetry is controlled using charm decays and magnet polarity reversion. The production asymmetry is measured using B-&gt;J/psi</a:t>
            </a:r>
            <a:r>
              <a:rPr lang="en-US" baseline="0" dirty="0" smtClean="0"/>
              <a:t> K* times the mixing dilutions using world averages.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19-6-2012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19-6-2012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4DB-665D-D741-BAE4-35329F3C24CC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8541-A731-8F42-8B67-E2B814003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3875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19875"/>
            <a:ext cx="849313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19-6-2012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5750" y="6619875"/>
            <a:ext cx="123825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B8541-A731-8F42-8B67-E2B814003A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5" Type="http://schemas.openxmlformats.org/officeDocument/2006/relationships/image" Target="../media/image31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d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8.jpeg"/><Relationship Id="rId5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jpeg"/><Relationship Id="rId5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8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eg"/><Relationship Id="rId5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4" Type="http://schemas.openxmlformats.org/officeDocument/2006/relationships/image" Target="../media/image53.gif"/><Relationship Id="rId10" Type="http://schemas.openxmlformats.org/officeDocument/2006/relationships/image" Target="../media/image59.png"/><Relationship Id="rId5" Type="http://schemas.openxmlformats.org/officeDocument/2006/relationships/image" Target="../media/image54.pdf"/><Relationship Id="rId7" Type="http://schemas.openxmlformats.org/officeDocument/2006/relationships/image" Target="../media/image56.pdf"/><Relationship Id="rId11" Type="http://schemas.openxmlformats.org/officeDocument/2006/relationships/image" Target="../media/image60.tiff"/><Relationship Id="rId1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9" Type="http://schemas.openxmlformats.org/officeDocument/2006/relationships/image" Target="../media/image58.pdf"/><Relationship Id="rId3" Type="http://schemas.openxmlformats.org/officeDocument/2006/relationships/image" Target="../media/image29.jpeg"/><Relationship Id="rId6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1.tiff"/><Relationship Id="rId4" Type="http://schemas.openxmlformats.org/officeDocument/2006/relationships/image" Target="../media/image53.gif"/><Relationship Id="rId7" Type="http://schemas.openxmlformats.org/officeDocument/2006/relationships/image" Target="../media/image64.pdf"/><Relationship Id="rId11" Type="http://schemas.openxmlformats.org/officeDocument/2006/relationships/image" Target="../media/image68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8" Type="http://schemas.openxmlformats.org/officeDocument/2006/relationships/image" Target="../media/image65.png"/><Relationship Id="rId13" Type="http://schemas.openxmlformats.org/officeDocument/2006/relationships/image" Target="../media/image60.tiff"/><Relationship Id="rId10" Type="http://schemas.openxmlformats.org/officeDocument/2006/relationships/image" Target="../media/image67.png"/><Relationship Id="rId5" Type="http://schemas.openxmlformats.org/officeDocument/2006/relationships/image" Target="../media/image62.pdf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9" Type="http://schemas.openxmlformats.org/officeDocument/2006/relationships/image" Target="../media/image66.pdf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5" Type="http://schemas.openxmlformats.org/officeDocument/2006/relationships/image" Target="../media/image80.png"/><Relationship Id="rId31" Type="http://schemas.openxmlformats.org/officeDocument/2006/relationships/image" Target="../media/image76.png"/><Relationship Id="rId34" Type="http://schemas.openxmlformats.org/officeDocument/2006/relationships/image" Target="../media/image79.png"/><Relationship Id="rId39" Type="http://schemas.openxmlformats.org/officeDocument/2006/relationships/image" Target="../media/image84.pdf"/><Relationship Id="rId40" Type="http://schemas.openxmlformats.org/officeDocument/2006/relationships/image" Target="../media/image85.png"/><Relationship Id="rId7" Type="http://schemas.openxmlformats.org/officeDocument/2006/relationships/tags" Target="../tags/tag7.xml"/><Relationship Id="rId36" Type="http://schemas.openxmlformats.org/officeDocument/2006/relationships/image" Target="../media/image81.png"/><Relationship Id="rId1" Type="http://schemas.openxmlformats.org/officeDocument/2006/relationships/tags" Target="../tags/tag1.xml"/><Relationship Id="rId24" Type="http://schemas.openxmlformats.org/officeDocument/2006/relationships/notesSlide" Target="../notesSlides/notesSlide11.xml"/><Relationship Id="rId25" Type="http://schemas.openxmlformats.org/officeDocument/2006/relationships/image" Target="../media/image70.png"/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0" Type="http://schemas.openxmlformats.org/officeDocument/2006/relationships/tags" Target="../tags/tag10.xml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9" Type="http://schemas.openxmlformats.org/officeDocument/2006/relationships/tags" Target="../tags/tag9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7" Type="http://schemas.openxmlformats.org/officeDocument/2006/relationships/image" Target="../media/image72.png"/><Relationship Id="rId14" Type="http://schemas.openxmlformats.org/officeDocument/2006/relationships/tags" Target="../tags/tag14.xml"/><Relationship Id="rId23" Type="http://schemas.openxmlformats.org/officeDocument/2006/relationships/slideLayout" Target="../slideLayouts/slideLayout6.xml"/><Relationship Id="rId4" Type="http://schemas.openxmlformats.org/officeDocument/2006/relationships/tags" Target="../tags/tag4.xml"/><Relationship Id="rId28" Type="http://schemas.openxmlformats.org/officeDocument/2006/relationships/image" Target="../media/image73.png"/><Relationship Id="rId26" Type="http://schemas.openxmlformats.org/officeDocument/2006/relationships/image" Target="../media/image71.png"/><Relationship Id="rId30" Type="http://schemas.openxmlformats.org/officeDocument/2006/relationships/image" Target="../media/image75.png"/><Relationship Id="rId11" Type="http://schemas.openxmlformats.org/officeDocument/2006/relationships/tags" Target="../tags/tag11.xml"/><Relationship Id="rId29" Type="http://schemas.openxmlformats.org/officeDocument/2006/relationships/image" Target="../media/image74.png"/><Relationship Id="rId6" Type="http://schemas.openxmlformats.org/officeDocument/2006/relationships/tags" Target="../tags/tag6.xml"/><Relationship Id="rId16" Type="http://schemas.openxmlformats.org/officeDocument/2006/relationships/tags" Target="../tags/tag16.xml"/><Relationship Id="rId33" Type="http://schemas.openxmlformats.org/officeDocument/2006/relationships/image" Target="../media/image78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9" Type="http://schemas.openxmlformats.org/officeDocument/2006/relationships/tags" Target="../tags/tag19.xml"/><Relationship Id="rId38" Type="http://schemas.openxmlformats.org/officeDocument/2006/relationships/image" Target="../media/image83.png"/><Relationship Id="rId20" Type="http://schemas.openxmlformats.org/officeDocument/2006/relationships/tags" Target="../tags/tag20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1.png"/><Relationship Id="rId35" Type="http://schemas.openxmlformats.org/officeDocument/2006/relationships/image" Target="../media/image80.png"/><Relationship Id="rId31" Type="http://schemas.openxmlformats.org/officeDocument/2006/relationships/image" Target="../media/image76.png"/><Relationship Id="rId34" Type="http://schemas.openxmlformats.org/officeDocument/2006/relationships/image" Target="../media/image79.png"/><Relationship Id="rId39" Type="http://schemas.openxmlformats.org/officeDocument/2006/relationships/image" Target="../media/image86.pdf"/><Relationship Id="rId40" Type="http://schemas.openxmlformats.org/officeDocument/2006/relationships/image" Target="../media/image87.png"/><Relationship Id="rId7" Type="http://schemas.openxmlformats.org/officeDocument/2006/relationships/tags" Target="../tags/tag29.xml"/><Relationship Id="rId36" Type="http://schemas.openxmlformats.org/officeDocument/2006/relationships/image" Target="../media/image81.png"/><Relationship Id="rId43" Type="http://schemas.openxmlformats.org/officeDocument/2006/relationships/image" Target="../media/image84.pdf"/><Relationship Id="rId1" Type="http://schemas.openxmlformats.org/officeDocument/2006/relationships/tags" Target="../tags/tag23.xml"/><Relationship Id="rId24" Type="http://schemas.openxmlformats.org/officeDocument/2006/relationships/notesSlide" Target="../notesSlides/notesSlide12.xml"/><Relationship Id="rId25" Type="http://schemas.openxmlformats.org/officeDocument/2006/relationships/image" Target="../media/image70.png"/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0" Type="http://schemas.openxmlformats.org/officeDocument/2006/relationships/tags" Target="../tags/tag32.xml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9" Type="http://schemas.openxmlformats.org/officeDocument/2006/relationships/tags" Target="../tags/tag31.xml"/><Relationship Id="rId18" Type="http://schemas.openxmlformats.org/officeDocument/2006/relationships/tags" Target="../tags/tag40.xml"/><Relationship Id="rId3" Type="http://schemas.openxmlformats.org/officeDocument/2006/relationships/tags" Target="../tags/tag25.xml"/><Relationship Id="rId27" Type="http://schemas.openxmlformats.org/officeDocument/2006/relationships/image" Target="../media/image72.png"/><Relationship Id="rId14" Type="http://schemas.openxmlformats.org/officeDocument/2006/relationships/tags" Target="../tags/tag36.xml"/><Relationship Id="rId23" Type="http://schemas.openxmlformats.org/officeDocument/2006/relationships/slideLayout" Target="../slideLayouts/slideLayout6.xml"/><Relationship Id="rId4" Type="http://schemas.openxmlformats.org/officeDocument/2006/relationships/tags" Target="../tags/tag26.xml"/><Relationship Id="rId28" Type="http://schemas.openxmlformats.org/officeDocument/2006/relationships/image" Target="../media/image73.png"/><Relationship Id="rId45" Type="http://schemas.openxmlformats.org/officeDocument/2006/relationships/image" Target="../media/image90.pdf"/><Relationship Id="rId26" Type="http://schemas.openxmlformats.org/officeDocument/2006/relationships/image" Target="../media/image71.png"/><Relationship Id="rId30" Type="http://schemas.openxmlformats.org/officeDocument/2006/relationships/image" Target="../media/image75.png"/><Relationship Id="rId11" Type="http://schemas.openxmlformats.org/officeDocument/2006/relationships/tags" Target="../tags/tag33.xml"/><Relationship Id="rId42" Type="http://schemas.openxmlformats.org/officeDocument/2006/relationships/image" Target="../media/image89.png"/><Relationship Id="rId29" Type="http://schemas.openxmlformats.org/officeDocument/2006/relationships/image" Target="../media/image74.png"/><Relationship Id="rId6" Type="http://schemas.openxmlformats.org/officeDocument/2006/relationships/tags" Target="../tags/tag28.xml"/><Relationship Id="rId16" Type="http://schemas.openxmlformats.org/officeDocument/2006/relationships/tags" Target="../tags/tag38.xml"/><Relationship Id="rId33" Type="http://schemas.openxmlformats.org/officeDocument/2006/relationships/image" Target="../media/image78.png"/><Relationship Id="rId44" Type="http://schemas.openxmlformats.org/officeDocument/2006/relationships/image" Target="../media/image85.png"/><Relationship Id="rId41" Type="http://schemas.openxmlformats.org/officeDocument/2006/relationships/image" Target="../media/image88.pdf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19" Type="http://schemas.openxmlformats.org/officeDocument/2006/relationships/tags" Target="../tags/tag41.xml"/><Relationship Id="rId38" Type="http://schemas.openxmlformats.org/officeDocument/2006/relationships/image" Target="../media/image83.png"/><Relationship Id="rId20" Type="http://schemas.openxmlformats.org/officeDocument/2006/relationships/tags" Target="../tags/tag42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7.png"/><Relationship Id="rId35" Type="http://schemas.openxmlformats.org/officeDocument/2006/relationships/image" Target="../media/image80.png"/><Relationship Id="rId31" Type="http://schemas.openxmlformats.org/officeDocument/2006/relationships/image" Target="../media/image76.png"/><Relationship Id="rId34" Type="http://schemas.openxmlformats.org/officeDocument/2006/relationships/image" Target="../media/image79.png"/><Relationship Id="rId39" Type="http://schemas.openxmlformats.org/officeDocument/2006/relationships/image" Target="../media/image92.pdf"/><Relationship Id="rId40" Type="http://schemas.openxmlformats.org/officeDocument/2006/relationships/image" Target="../media/image93.png"/><Relationship Id="rId7" Type="http://schemas.openxmlformats.org/officeDocument/2006/relationships/tags" Target="../tags/tag51.xml"/><Relationship Id="rId36" Type="http://schemas.openxmlformats.org/officeDocument/2006/relationships/image" Target="../media/image81.png"/><Relationship Id="rId43" Type="http://schemas.openxmlformats.org/officeDocument/2006/relationships/image" Target="../media/image84.pdf"/><Relationship Id="rId1" Type="http://schemas.openxmlformats.org/officeDocument/2006/relationships/tags" Target="../tags/tag45.xml"/><Relationship Id="rId24" Type="http://schemas.openxmlformats.org/officeDocument/2006/relationships/notesSlide" Target="../notesSlides/notesSlide13.xml"/><Relationship Id="rId25" Type="http://schemas.openxmlformats.org/officeDocument/2006/relationships/image" Target="../media/image70.png"/><Relationship Id="rId47" Type="http://schemas.openxmlformats.org/officeDocument/2006/relationships/image" Target="../media/image90.pdf"/><Relationship Id="rId48" Type="http://schemas.openxmlformats.org/officeDocument/2006/relationships/image" Target="../media/image91.png"/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0" Type="http://schemas.openxmlformats.org/officeDocument/2006/relationships/tags" Target="../tags/tag54.xml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9" Type="http://schemas.openxmlformats.org/officeDocument/2006/relationships/tags" Target="../tags/tag53.xml"/><Relationship Id="rId18" Type="http://schemas.openxmlformats.org/officeDocument/2006/relationships/tags" Target="../tags/tag62.xml"/><Relationship Id="rId3" Type="http://schemas.openxmlformats.org/officeDocument/2006/relationships/tags" Target="../tags/tag47.xml"/><Relationship Id="rId27" Type="http://schemas.openxmlformats.org/officeDocument/2006/relationships/image" Target="../media/image72.png"/><Relationship Id="rId14" Type="http://schemas.openxmlformats.org/officeDocument/2006/relationships/tags" Target="../tags/tag58.xml"/><Relationship Id="rId23" Type="http://schemas.openxmlformats.org/officeDocument/2006/relationships/slideLayout" Target="../slideLayouts/slideLayout6.xml"/><Relationship Id="rId4" Type="http://schemas.openxmlformats.org/officeDocument/2006/relationships/tags" Target="../tags/tag48.xml"/><Relationship Id="rId28" Type="http://schemas.openxmlformats.org/officeDocument/2006/relationships/image" Target="../media/image73.png"/><Relationship Id="rId45" Type="http://schemas.openxmlformats.org/officeDocument/2006/relationships/image" Target="../media/image96.pdf"/><Relationship Id="rId26" Type="http://schemas.openxmlformats.org/officeDocument/2006/relationships/image" Target="../media/image71.png"/><Relationship Id="rId30" Type="http://schemas.openxmlformats.org/officeDocument/2006/relationships/image" Target="../media/image75.png"/><Relationship Id="rId11" Type="http://schemas.openxmlformats.org/officeDocument/2006/relationships/tags" Target="../tags/tag55.xml"/><Relationship Id="rId42" Type="http://schemas.openxmlformats.org/officeDocument/2006/relationships/image" Target="../media/image95.png"/><Relationship Id="rId29" Type="http://schemas.openxmlformats.org/officeDocument/2006/relationships/image" Target="../media/image74.png"/><Relationship Id="rId6" Type="http://schemas.openxmlformats.org/officeDocument/2006/relationships/tags" Target="../tags/tag50.xml"/><Relationship Id="rId16" Type="http://schemas.openxmlformats.org/officeDocument/2006/relationships/tags" Target="../tags/tag60.xml"/><Relationship Id="rId33" Type="http://schemas.openxmlformats.org/officeDocument/2006/relationships/image" Target="../media/image78.png"/><Relationship Id="rId44" Type="http://schemas.openxmlformats.org/officeDocument/2006/relationships/image" Target="../media/image85.png"/><Relationship Id="rId41" Type="http://schemas.openxmlformats.org/officeDocument/2006/relationships/image" Target="../media/image94.pdf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19" Type="http://schemas.openxmlformats.org/officeDocument/2006/relationships/tags" Target="../tags/tag63.xml"/><Relationship Id="rId38" Type="http://schemas.openxmlformats.org/officeDocument/2006/relationships/image" Target="../media/image83.png"/><Relationship Id="rId20" Type="http://schemas.openxmlformats.org/officeDocument/2006/relationships/tags" Target="../tags/tag64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" Type="http://schemas.openxmlformats.org/officeDocument/2006/relationships/tags" Target="../tags/tag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5" Type="http://schemas.openxmlformats.org/officeDocument/2006/relationships/image" Target="../media/image8.pd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df"/><Relationship Id="rId7" Type="http://schemas.openxmlformats.org/officeDocument/2006/relationships/image" Target="../media/image104.png"/><Relationship Id="rId11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df"/><Relationship Id="rId8" Type="http://schemas.openxmlformats.org/officeDocument/2006/relationships/image" Target="../media/image105.pdf"/><Relationship Id="rId13" Type="http://schemas.openxmlformats.org/officeDocument/2006/relationships/image" Target="../media/image110.png"/><Relationship Id="rId10" Type="http://schemas.openxmlformats.org/officeDocument/2006/relationships/image" Target="../media/image107.pdf"/><Relationship Id="rId5" Type="http://schemas.openxmlformats.org/officeDocument/2006/relationships/image" Target="../media/image102.png"/><Relationship Id="rId12" Type="http://schemas.openxmlformats.org/officeDocument/2006/relationships/image" Target="../media/image109.pdf"/><Relationship Id="rId2" Type="http://schemas.openxmlformats.org/officeDocument/2006/relationships/image" Target="../media/image99.pdf"/><Relationship Id="rId9" Type="http://schemas.openxmlformats.org/officeDocument/2006/relationships/image" Target="../media/image106.png"/><Relationship Id="rId3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20.pdf"/><Relationship Id="rId4" Type="http://schemas.openxmlformats.org/officeDocument/2006/relationships/image" Target="../media/image113.tiff"/><Relationship Id="rId7" Type="http://schemas.openxmlformats.org/officeDocument/2006/relationships/image" Target="../media/image29.jpeg"/><Relationship Id="rId11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8" Type="http://schemas.openxmlformats.org/officeDocument/2006/relationships/image" Target="../media/image114.pdf"/><Relationship Id="rId13" Type="http://schemas.openxmlformats.org/officeDocument/2006/relationships/image" Target="../media/image119.png"/><Relationship Id="rId10" Type="http://schemas.openxmlformats.org/officeDocument/2006/relationships/image" Target="../media/image116.pdf"/><Relationship Id="rId5" Type="http://schemas.openxmlformats.org/officeDocument/2006/relationships/image" Target="../media/image53.gif"/><Relationship Id="rId15" Type="http://schemas.openxmlformats.org/officeDocument/2006/relationships/image" Target="../media/image121.png"/><Relationship Id="rId12" Type="http://schemas.openxmlformats.org/officeDocument/2006/relationships/image" Target="../media/image118.pdf"/><Relationship Id="rId2" Type="http://schemas.openxmlformats.org/officeDocument/2006/relationships/image" Target="../media/image111.tiff"/><Relationship Id="rId9" Type="http://schemas.openxmlformats.org/officeDocument/2006/relationships/image" Target="../media/image115.png"/><Relationship Id="rId3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4.pdf"/><Relationship Id="rId4" Type="http://schemas.openxmlformats.org/officeDocument/2006/relationships/image" Target="../media/image124.pdf"/><Relationship Id="rId7" Type="http://schemas.openxmlformats.org/officeDocument/2006/relationships/image" Target="../media/image127.png"/><Relationship Id="rId11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df"/><Relationship Id="rId16" Type="http://schemas.openxmlformats.org/officeDocument/2006/relationships/image" Target="../media/image136.pdf"/><Relationship Id="rId8" Type="http://schemas.openxmlformats.org/officeDocument/2006/relationships/image" Target="../media/image128.pdf"/><Relationship Id="rId13" Type="http://schemas.openxmlformats.org/officeDocument/2006/relationships/image" Target="../media/image133.png"/><Relationship Id="rId10" Type="http://schemas.openxmlformats.org/officeDocument/2006/relationships/image" Target="../media/image130.pdf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2" Type="http://schemas.openxmlformats.org/officeDocument/2006/relationships/image" Target="../media/image132.pdf"/><Relationship Id="rId17" Type="http://schemas.openxmlformats.org/officeDocument/2006/relationships/image" Target="../media/image137.png"/><Relationship Id="rId2" Type="http://schemas.openxmlformats.org/officeDocument/2006/relationships/image" Target="../media/image122.pdf"/><Relationship Id="rId9" Type="http://schemas.openxmlformats.org/officeDocument/2006/relationships/image" Target="../media/image129.png"/><Relationship Id="rId3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0.tiff"/><Relationship Id="rId5" Type="http://schemas.openxmlformats.org/officeDocument/2006/relationships/image" Target="../media/image112.png"/><Relationship Id="rId7" Type="http://schemas.openxmlformats.org/officeDocument/2006/relationships/image" Target="../media/image1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tiff"/><Relationship Id="rId6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4" Type="http://schemas.openxmlformats.org/officeDocument/2006/relationships/image" Target="../media/image143.png"/><Relationship Id="rId5" Type="http://schemas.openxmlformats.org/officeDocument/2006/relationships/image" Target="../media/image144.pdf"/><Relationship Id="rId7" Type="http://schemas.openxmlformats.org/officeDocument/2006/relationships/image" Target="../media/image146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2.pdf"/><Relationship Id="rId6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48.tiff"/><Relationship Id="rId5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4" Type="http://schemas.openxmlformats.org/officeDocument/2006/relationships/image" Target="../media/image151.pdf"/><Relationship Id="rId10" Type="http://schemas.openxmlformats.org/officeDocument/2006/relationships/image" Target="../media/image157.png"/><Relationship Id="rId5" Type="http://schemas.openxmlformats.org/officeDocument/2006/relationships/image" Target="../media/image152.png"/><Relationship Id="rId7" Type="http://schemas.openxmlformats.org/officeDocument/2006/relationships/image" Target="../media/image154.png"/><Relationship Id="rId11" Type="http://schemas.openxmlformats.org/officeDocument/2006/relationships/image" Target="../media/image158.pdf"/><Relationship Id="rId1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df"/><Relationship Id="rId9" Type="http://schemas.openxmlformats.org/officeDocument/2006/relationships/image" Target="../media/image156.pdf"/><Relationship Id="rId3" Type="http://schemas.openxmlformats.org/officeDocument/2006/relationships/image" Target="../media/image150.png"/><Relationship Id="rId6" Type="http://schemas.openxmlformats.org/officeDocument/2006/relationships/image" Target="../media/image153.pd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4" Type="http://schemas.openxmlformats.org/officeDocument/2006/relationships/image" Target="../media/image12.jpeg"/><Relationship Id="rId5" Type="http://schemas.openxmlformats.org/officeDocument/2006/relationships/image" Target="../media/image13.pdf"/><Relationship Id="rId7" Type="http://schemas.openxmlformats.org/officeDocument/2006/relationships/image" Target="../media/image15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6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df"/><Relationship Id="rId4" Type="http://schemas.openxmlformats.org/officeDocument/2006/relationships/image" Target="../media/image162.pdf"/><Relationship Id="rId5" Type="http://schemas.openxmlformats.org/officeDocument/2006/relationships/image" Target="../media/image163.png"/><Relationship Id="rId7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df"/><Relationship Id="rId9" Type="http://schemas.openxmlformats.org/officeDocument/2006/relationships/image" Target="../media/image167.png"/><Relationship Id="rId3" Type="http://schemas.openxmlformats.org/officeDocument/2006/relationships/image" Target="../media/image161.png"/><Relationship Id="rId6" Type="http://schemas.openxmlformats.org/officeDocument/2006/relationships/image" Target="../media/image164.pd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0.pdf"/><Relationship Id="rId5" Type="http://schemas.openxmlformats.org/officeDocument/2006/relationships/image" Target="../media/image171.png"/><Relationship Id="rId7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df"/><Relationship Id="rId3" Type="http://schemas.openxmlformats.org/officeDocument/2006/relationships/image" Target="../media/image169.png"/><Relationship Id="rId6" Type="http://schemas.openxmlformats.org/officeDocument/2006/relationships/image" Target="../media/image172.pd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d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df"/><Relationship Id="rId6" Type="http://schemas.openxmlformats.org/officeDocument/2006/relationships/image" Target="../media/image17.pd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17.pdf"/><Relationship Id="rId7" Type="http://schemas.openxmlformats.org/officeDocument/2006/relationships/image" Target="../media/image2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6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df"/><Relationship Id="rId5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ni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7877"/>
            <a:ext cx="9144000" cy="7853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9408" y="208074"/>
            <a:ext cx="4881408" cy="1470025"/>
          </a:xfrm>
          <a:noFill/>
        </p:spPr>
        <p:txBody>
          <a:bodyPr/>
          <a:lstStyle/>
          <a:p>
            <a:r>
              <a:rPr lang="en-US" sz="2800" b="1" i="1" dirty="0" smtClean="0">
                <a:solidFill>
                  <a:srgbClr val="006BDD"/>
                </a:solidFill>
                <a:latin typeface="Lucida Bright"/>
              </a:rPr>
              <a:t>CP Violation at </a:t>
            </a:r>
            <a:r>
              <a:rPr lang="en-US" sz="2800" b="1" i="1" dirty="0" err="1" smtClean="0">
                <a:solidFill>
                  <a:srgbClr val="006BDD"/>
                </a:solidFill>
                <a:latin typeface="Lucida Bright"/>
              </a:rPr>
              <a:t>LHCb</a:t>
            </a:r>
            <a:endParaRPr lang="en-US" sz="2800" b="1" i="1" dirty="0">
              <a:solidFill>
                <a:srgbClr val="006BDD"/>
              </a:solidFill>
              <a:latin typeface="Lucida Br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715" y="51054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Marcel Merk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5-th International Symposium 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Symmetries in Subatomic Physics (SSP2012)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June 18 - 22, Groningen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lhcb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682" y="545659"/>
            <a:ext cx="1698660" cy="1132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4401"/>
            <a:ext cx="8229600" cy="3736000"/>
          </a:xfrm>
          <a:ln w="12700"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Physics: </a:t>
            </a:r>
            <a:r>
              <a:rPr lang="en-US" i="1" dirty="0" smtClean="0"/>
              <a:t>indirect</a:t>
            </a:r>
            <a:r>
              <a:rPr lang="en-US" dirty="0" smtClean="0"/>
              <a:t> search for new particles or interactions</a:t>
            </a:r>
          </a:p>
          <a:p>
            <a:pPr lvl="1"/>
            <a:r>
              <a:rPr lang="en-US" dirty="0" smtClean="0"/>
              <a:t>Measure CP violation in many B, D decay modes</a:t>
            </a:r>
          </a:p>
          <a:p>
            <a:pPr lvl="2"/>
            <a:r>
              <a:rPr lang="en-US" dirty="0" smtClean="0"/>
              <a:t>All observations should be consistent with a single CP phase</a:t>
            </a:r>
          </a:p>
          <a:p>
            <a:pPr lvl="1"/>
            <a:r>
              <a:rPr lang="en-US" dirty="0" smtClean="0"/>
              <a:t>Measure branching rates of decays that are suppressed in SM </a:t>
            </a:r>
          </a:p>
          <a:p>
            <a:r>
              <a:rPr lang="en-US" dirty="0" smtClean="0"/>
              <a:t>Look for </a:t>
            </a:r>
            <a:r>
              <a:rPr lang="en-US" i="1" dirty="0" smtClean="0"/>
              <a:t>interference</a:t>
            </a:r>
            <a:r>
              <a:rPr lang="en-US" dirty="0" smtClean="0"/>
              <a:t> of CKM physics with New Physics</a:t>
            </a:r>
          </a:p>
          <a:p>
            <a:pPr lvl="1"/>
            <a:r>
              <a:rPr lang="en-US" dirty="0" smtClean="0"/>
              <a:t>Expect sensitivity for new physics where SM amplitudes are suppressed: loop diagrams</a:t>
            </a:r>
          </a:p>
          <a:p>
            <a:pPr lvl="1"/>
            <a:r>
              <a:rPr lang="en-US" dirty="0" smtClean="0"/>
              <a:t>Measure CP phases “with tree decays” and “with loops”</a:t>
            </a:r>
          </a:p>
        </p:txBody>
      </p:sp>
      <p:pic>
        <p:nvPicPr>
          <p:cNvPr id="4" name="Picture 61" descr="PenguinBox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901747"/>
            <a:ext cx="1337965" cy="155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013858"/>
            <a:ext cx="1080120" cy="1223454"/>
          </a:xfrm>
          <a:prstGeom prst="rect">
            <a:avLst/>
          </a:prstGeom>
        </p:spPr>
      </p:pic>
      <p:grpSp>
        <p:nvGrpSpPr>
          <p:cNvPr id="6" name="Group 92"/>
          <p:cNvGrpSpPr/>
          <p:nvPr/>
        </p:nvGrpSpPr>
        <p:grpSpPr>
          <a:xfrm>
            <a:off x="323528" y="4725144"/>
            <a:ext cx="5328592" cy="1800200"/>
            <a:chOff x="2195736" y="4653136"/>
            <a:chExt cx="4876800" cy="1524000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2195736" y="4653136"/>
              <a:ext cx="2209800" cy="1295400"/>
              <a:chOff x="2299" y="2126"/>
              <a:chExt cx="1349" cy="945"/>
            </a:xfrm>
          </p:grpSpPr>
          <p:sp>
            <p:nvSpPr>
              <p:cNvPr id="24" name="AutoShape 6"/>
              <p:cNvSpPr>
                <a:spLocks noChangeAspect="1" noChangeArrowheads="1"/>
              </p:cNvSpPr>
              <p:nvPr/>
            </p:nvSpPr>
            <p:spPr bwMode="auto">
              <a:xfrm>
                <a:off x="2299" y="2352"/>
                <a:ext cx="1349" cy="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7" descr="MCj02397330000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99" y="2352"/>
                <a:ext cx="1003" cy="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2783" y="2674"/>
                <a:ext cx="485" cy="42"/>
              </a:xfrm>
              <a:custGeom>
                <a:avLst/>
                <a:gdLst>
                  <a:gd name="T0" fmla="*/ 0 w 669"/>
                  <a:gd name="T1" fmla="*/ 24 h 44"/>
                  <a:gd name="T2" fmla="*/ 3 w 669"/>
                  <a:gd name="T3" fmla="*/ 20 h 44"/>
                  <a:gd name="T4" fmla="*/ 7 w 669"/>
                  <a:gd name="T5" fmla="*/ 24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9"/>
              <p:cNvSpPr>
                <a:spLocks/>
              </p:cNvSpPr>
              <p:nvPr/>
            </p:nvSpPr>
            <p:spPr bwMode="auto">
              <a:xfrm flipH="1">
                <a:off x="2541" y="2918"/>
                <a:ext cx="914" cy="49"/>
              </a:xfrm>
              <a:custGeom>
                <a:avLst/>
                <a:gdLst>
                  <a:gd name="T0" fmla="*/ 0 w 316"/>
                  <a:gd name="T1" fmla="*/ 0 h 18"/>
                  <a:gd name="T2" fmla="*/ 906560786 w 316"/>
                  <a:gd name="T3" fmla="*/ 22008677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10"/>
              <p:cNvSpPr>
                <a:spLocks/>
              </p:cNvSpPr>
              <p:nvPr/>
            </p:nvSpPr>
            <p:spPr bwMode="auto">
              <a:xfrm rot="3902503">
                <a:off x="2861" y="2707"/>
                <a:ext cx="49" cy="58"/>
              </a:xfrm>
              <a:custGeom>
                <a:avLst/>
                <a:gdLst>
                  <a:gd name="T0" fmla="*/ 0 w 56"/>
                  <a:gd name="T1" fmla="*/ 0 h 74"/>
                  <a:gd name="T2" fmla="*/ 4 w 56"/>
                  <a:gd name="T3" fmla="*/ 2 h 74"/>
                  <a:gd name="T4" fmla="*/ 9 w 56"/>
                  <a:gd name="T5" fmla="*/ 2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3086" y="2704"/>
                <a:ext cx="28" cy="82"/>
              </a:xfrm>
              <a:custGeom>
                <a:avLst/>
                <a:gdLst>
                  <a:gd name="T0" fmla="*/ 3 w 33"/>
                  <a:gd name="T1" fmla="*/ 0 h 98"/>
                  <a:gd name="T2" fmla="*/ 0 w 33"/>
                  <a:gd name="T3" fmla="*/ 7 h 98"/>
                  <a:gd name="T4" fmla="*/ 3 w 33"/>
                  <a:gd name="T5" fmla="*/ 8 h 98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98"/>
                  <a:gd name="T11" fmla="*/ 33 w 33"/>
                  <a:gd name="T12" fmla="*/ 98 h 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98">
                    <a:moveTo>
                      <a:pt x="33" y="0"/>
                    </a:moveTo>
                    <a:cubicBezTo>
                      <a:pt x="22" y="54"/>
                      <a:pt x="14" y="37"/>
                      <a:pt x="0" y="82"/>
                    </a:cubicBezTo>
                    <a:cubicBezTo>
                      <a:pt x="5" y="87"/>
                      <a:pt x="17" y="98"/>
                      <a:pt x="17" y="9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3121" y="2862"/>
                <a:ext cx="30" cy="68"/>
              </a:xfrm>
              <a:custGeom>
                <a:avLst/>
                <a:gdLst>
                  <a:gd name="T0" fmla="*/ 0 w 36"/>
                  <a:gd name="T1" fmla="*/ 0 h 81"/>
                  <a:gd name="T2" fmla="*/ 2 w 36"/>
                  <a:gd name="T3" fmla="*/ 4 h 81"/>
                  <a:gd name="T4" fmla="*/ 3 w 36"/>
                  <a:gd name="T5" fmla="*/ 7 h 8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1"/>
                  <a:gd name="T11" fmla="*/ 36 w 36"/>
                  <a:gd name="T12" fmla="*/ 81 h 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1">
                    <a:moveTo>
                      <a:pt x="0" y="0"/>
                    </a:moveTo>
                    <a:cubicBezTo>
                      <a:pt x="5" y="16"/>
                      <a:pt x="3" y="37"/>
                      <a:pt x="16" y="49"/>
                    </a:cubicBezTo>
                    <a:cubicBezTo>
                      <a:pt x="36" y="68"/>
                      <a:pt x="33" y="57"/>
                      <a:pt x="33" y="8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2860" y="2849"/>
                <a:ext cx="28" cy="102"/>
              </a:xfrm>
              <a:custGeom>
                <a:avLst/>
                <a:gdLst>
                  <a:gd name="T0" fmla="*/ 0 w 33"/>
                  <a:gd name="T1" fmla="*/ 0 h 122"/>
                  <a:gd name="T2" fmla="*/ 3 w 33"/>
                  <a:gd name="T3" fmla="*/ 7 h 122"/>
                  <a:gd name="T4" fmla="*/ 3 w 33"/>
                  <a:gd name="T5" fmla="*/ 9 h 122"/>
                  <a:gd name="T6" fmla="*/ 0 w 33"/>
                  <a:gd name="T7" fmla="*/ 9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22"/>
                  <a:gd name="T14" fmla="*/ 33 w 33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22">
                    <a:moveTo>
                      <a:pt x="0" y="0"/>
                    </a:moveTo>
                    <a:cubicBezTo>
                      <a:pt x="9" y="45"/>
                      <a:pt x="18" y="42"/>
                      <a:pt x="33" y="81"/>
                    </a:cubicBezTo>
                    <a:cubicBezTo>
                      <a:pt x="30" y="89"/>
                      <a:pt x="29" y="99"/>
                      <a:pt x="24" y="106"/>
                    </a:cubicBezTo>
                    <a:cubicBezTo>
                      <a:pt x="17" y="113"/>
                      <a:pt x="0" y="122"/>
                      <a:pt x="0" y="122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2565" y="2745"/>
                <a:ext cx="165" cy="21"/>
              </a:xfrm>
              <a:custGeom>
                <a:avLst/>
                <a:gdLst>
                  <a:gd name="T0" fmla="*/ 17 w 196"/>
                  <a:gd name="T1" fmla="*/ 0 h 25"/>
                  <a:gd name="T2" fmla="*/ 0 w 196"/>
                  <a:gd name="T3" fmla="*/ 3 h 25"/>
                  <a:gd name="T4" fmla="*/ 0 60000 65536"/>
                  <a:gd name="T5" fmla="*/ 0 60000 65536"/>
                  <a:gd name="T6" fmla="*/ 0 w 196"/>
                  <a:gd name="T7" fmla="*/ 0 h 25"/>
                  <a:gd name="T8" fmla="*/ 196 w 196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6" h="25">
                    <a:moveTo>
                      <a:pt x="196" y="0"/>
                    </a:moveTo>
                    <a:cubicBezTo>
                      <a:pt x="123" y="23"/>
                      <a:pt x="83" y="25"/>
                      <a:pt x="0" y="2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15"/>
              <p:cNvSpPr>
                <a:spLocks/>
              </p:cNvSpPr>
              <p:nvPr/>
            </p:nvSpPr>
            <p:spPr bwMode="auto">
              <a:xfrm>
                <a:off x="3292" y="2725"/>
                <a:ext cx="186" cy="13"/>
              </a:xfrm>
              <a:custGeom>
                <a:avLst/>
                <a:gdLst>
                  <a:gd name="T0" fmla="*/ 0 w 221"/>
                  <a:gd name="T1" fmla="*/ 2 h 16"/>
                  <a:gd name="T2" fmla="*/ 7 w 221"/>
                  <a:gd name="T3" fmla="*/ 0 h 16"/>
                  <a:gd name="T4" fmla="*/ 20 w 221"/>
                  <a:gd name="T5" fmla="*/ 2 h 16"/>
                  <a:gd name="T6" fmla="*/ 0 60000 65536"/>
                  <a:gd name="T7" fmla="*/ 0 60000 65536"/>
                  <a:gd name="T8" fmla="*/ 0 60000 65536"/>
                  <a:gd name="T9" fmla="*/ 0 w 221"/>
                  <a:gd name="T10" fmla="*/ 0 h 16"/>
                  <a:gd name="T11" fmla="*/ 221 w 221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" h="16">
                    <a:moveTo>
                      <a:pt x="0" y="8"/>
                    </a:moveTo>
                    <a:cubicBezTo>
                      <a:pt x="27" y="5"/>
                      <a:pt x="54" y="0"/>
                      <a:pt x="82" y="0"/>
                    </a:cubicBezTo>
                    <a:cubicBezTo>
                      <a:pt x="134" y="0"/>
                      <a:pt x="171" y="16"/>
                      <a:pt x="221" y="1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Text Box 16"/>
              <p:cNvSpPr txBox="1">
                <a:spLocks noChangeArrowheads="1"/>
              </p:cNvSpPr>
              <p:nvPr/>
            </p:nvSpPr>
            <p:spPr bwMode="auto">
              <a:xfrm>
                <a:off x="2388" y="2653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b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35" name="Text Box 17"/>
              <p:cNvSpPr txBox="1">
                <a:spLocks noChangeArrowheads="1"/>
              </p:cNvSpPr>
              <p:nvPr/>
            </p:nvSpPr>
            <p:spPr bwMode="auto">
              <a:xfrm>
                <a:off x="2396" y="2821"/>
                <a:ext cx="1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s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36" name="Text Box 18"/>
              <p:cNvSpPr txBox="1">
                <a:spLocks noChangeArrowheads="1"/>
              </p:cNvSpPr>
              <p:nvPr/>
            </p:nvSpPr>
            <p:spPr bwMode="auto">
              <a:xfrm>
                <a:off x="3459" y="2590"/>
                <a:ext cx="1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s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37" name="Text Box 19"/>
              <p:cNvSpPr txBox="1">
                <a:spLocks noChangeArrowheads="1"/>
              </p:cNvSpPr>
              <p:nvPr/>
            </p:nvSpPr>
            <p:spPr bwMode="auto">
              <a:xfrm>
                <a:off x="3452" y="2779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b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38" name="Line 20"/>
              <p:cNvSpPr>
                <a:spLocks noChangeShapeType="1"/>
              </p:cNvSpPr>
              <p:nvPr/>
            </p:nvSpPr>
            <p:spPr bwMode="auto">
              <a:xfrm>
                <a:off x="2455" y="2695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Line 21"/>
              <p:cNvSpPr>
                <a:spLocks noChangeShapeType="1"/>
              </p:cNvSpPr>
              <p:nvPr/>
            </p:nvSpPr>
            <p:spPr bwMode="auto">
              <a:xfrm>
                <a:off x="3525" y="2675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2352" y="2126"/>
                <a:ext cx="1153" cy="2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 type="none" w="lg" len="med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“Box” diagram: </a:t>
                </a:r>
                <a:r>
                  <a:rPr lang="el-GR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Δ</a:t>
                </a: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B=2</a:t>
                </a:r>
                <a:endParaRPr lang="el-GR" sz="1400" i="1" dirty="0">
                  <a:solidFill>
                    <a:srgbClr val="000000"/>
                  </a:solidFill>
                  <a:latin typeface="Times New Roman" pitchFamily="-105" charset="0"/>
                  <a:cs typeface="Times New Roman" pitchFamily="-105" charset="0"/>
                </a:endParaRPr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4862736" y="4653133"/>
              <a:ext cx="2209800" cy="1523999"/>
              <a:chOff x="3732" y="2000"/>
              <a:chExt cx="1523" cy="1264"/>
            </a:xfrm>
          </p:grpSpPr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3744" y="2304"/>
                <a:ext cx="1406" cy="960"/>
                <a:chOff x="3744" y="2304"/>
                <a:chExt cx="1406" cy="960"/>
              </a:xfrm>
            </p:grpSpPr>
            <p:sp>
              <p:nvSpPr>
                <p:cNvPr id="11" name="AutoShape 2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44" y="2304"/>
                  <a:ext cx="1349" cy="7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2" name="Picture 26" descr="MCj02397330000[1]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44" y="2304"/>
                  <a:ext cx="1022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Freeform 27"/>
                <p:cNvSpPr>
                  <a:spLocks/>
                </p:cNvSpPr>
                <p:nvPr/>
              </p:nvSpPr>
              <p:spPr bwMode="auto">
                <a:xfrm>
                  <a:off x="4339" y="2603"/>
                  <a:ext cx="279" cy="102"/>
                </a:xfrm>
                <a:custGeom>
                  <a:avLst/>
                  <a:gdLst>
                    <a:gd name="T0" fmla="*/ 0 w 459"/>
                    <a:gd name="T1" fmla="*/ 1 h 165"/>
                    <a:gd name="T2" fmla="*/ 1 w 459"/>
                    <a:gd name="T3" fmla="*/ 1 h 165"/>
                    <a:gd name="T4" fmla="*/ 1 w 459"/>
                    <a:gd name="T5" fmla="*/ 1 h 165"/>
                    <a:gd name="T6" fmla="*/ 1 w 459"/>
                    <a:gd name="T7" fmla="*/ 1 h 165"/>
                    <a:gd name="T8" fmla="*/ 1 w 459"/>
                    <a:gd name="T9" fmla="*/ 1 h 165"/>
                    <a:gd name="T10" fmla="*/ 1 w 459"/>
                    <a:gd name="T11" fmla="*/ 1 h 165"/>
                    <a:gd name="T12" fmla="*/ 1 w 459"/>
                    <a:gd name="T13" fmla="*/ 1 h 165"/>
                    <a:gd name="T14" fmla="*/ 1 w 459"/>
                    <a:gd name="T15" fmla="*/ 1 h 165"/>
                    <a:gd name="T16" fmla="*/ 1 w 459"/>
                    <a:gd name="T17" fmla="*/ 1 h 165"/>
                    <a:gd name="T18" fmla="*/ 1 w 459"/>
                    <a:gd name="T19" fmla="*/ 1 h 165"/>
                    <a:gd name="T20" fmla="*/ 1 w 459"/>
                    <a:gd name="T21" fmla="*/ 1 h 165"/>
                    <a:gd name="T22" fmla="*/ 1 w 459"/>
                    <a:gd name="T23" fmla="*/ 1 h 165"/>
                    <a:gd name="T24" fmla="*/ 1 w 459"/>
                    <a:gd name="T25" fmla="*/ 1 h 165"/>
                    <a:gd name="T26" fmla="*/ 1 w 459"/>
                    <a:gd name="T27" fmla="*/ 1 h 165"/>
                    <a:gd name="T28" fmla="*/ 1 w 459"/>
                    <a:gd name="T29" fmla="*/ 1 h 16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9"/>
                    <a:gd name="T46" fmla="*/ 0 h 165"/>
                    <a:gd name="T47" fmla="*/ 459 w 459"/>
                    <a:gd name="T48" fmla="*/ 165 h 16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9" h="165">
                      <a:moveTo>
                        <a:pt x="0" y="155"/>
                      </a:moveTo>
                      <a:cubicBezTo>
                        <a:pt x="26" y="117"/>
                        <a:pt x="16" y="87"/>
                        <a:pt x="55" y="60"/>
                      </a:cubicBezTo>
                      <a:cubicBezTo>
                        <a:pt x="63" y="63"/>
                        <a:pt x="71" y="64"/>
                        <a:pt x="79" y="68"/>
                      </a:cubicBezTo>
                      <a:cubicBezTo>
                        <a:pt x="88" y="72"/>
                        <a:pt x="94" y="86"/>
                        <a:pt x="103" y="84"/>
                      </a:cubicBezTo>
                      <a:cubicBezTo>
                        <a:pt x="114" y="81"/>
                        <a:pt x="108" y="43"/>
                        <a:pt x="118" y="28"/>
                      </a:cubicBezTo>
                      <a:cubicBezTo>
                        <a:pt x="123" y="20"/>
                        <a:pt x="134" y="18"/>
                        <a:pt x="142" y="13"/>
                      </a:cubicBezTo>
                      <a:cubicBezTo>
                        <a:pt x="163" y="15"/>
                        <a:pt x="186" y="12"/>
                        <a:pt x="205" y="20"/>
                      </a:cubicBezTo>
                      <a:cubicBezTo>
                        <a:pt x="213" y="23"/>
                        <a:pt x="207" y="38"/>
                        <a:pt x="213" y="44"/>
                      </a:cubicBezTo>
                      <a:cubicBezTo>
                        <a:pt x="219" y="50"/>
                        <a:pt x="229" y="49"/>
                        <a:pt x="237" y="52"/>
                      </a:cubicBezTo>
                      <a:cubicBezTo>
                        <a:pt x="245" y="47"/>
                        <a:pt x="254" y="43"/>
                        <a:pt x="260" y="36"/>
                      </a:cubicBezTo>
                      <a:cubicBezTo>
                        <a:pt x="267" y="27"/>
                        <a:pt x="265" y="9"/>
                        <a:pt x="276" y="5"/>
                      </a:cubicBezTo>
                      <a:cubicBezTo>
                        <a:pt x="291" y="0"/>
                        <a:pt x="308" y="10"/>
                        <a:pt x="324" y="13"/>
                      </a:cubicBezTo>
                      <a:cubicBezTo>
                        <a:pt x="347" y="85"/>
                        <a:pt x="340" y="73"/>
                        <a:pt x="426" y="84"/>
                      </a:cubicBezTo>
                      <a:cubicBezTo>
                        <a:pt x="431" y="100"/>
                        <a:pt x="433" y="117"/>
                        <a:pt x="442" y="131"/>
                      </a:cubicBezTo>
                      <a:cubicBezTo>
                        <a:pt x="459" y="157"/>
                        <a:pt x="458" y="165"/>
                        <a:pt x="458" y="14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Freeform 28"/>
                <p:cNvSpPr>
                  <a:spLocks/>
                </p:cNvSpPr>
                <p:nvPr/>
              </p:nvSpPr>
              <p:spPr bwMode="auto">
                <a:xfrm>
                  <a:off x="4004" y="2705"/>
                  <a:ext cx="182" cy="22"/>
                </a:xfrm>
                <a:custGeom>
                  <a:avLst/>
                  <a:gdLst>
                    <a:gd name="T0" fmla="*/ 0 w 298"/>
                    <a:gd name="T1" fmla="*/ 0 h 34"/>
                    <a:gd name="T2" fmla="*/ 1 w 298"/>
                    <a:gd name="T3" fmla="*/ 1 h 34"/>
                    <a:gd name="T4" fmla="*/ 0 60000 65536"/>
                    <a:gd name="T5" fmla="*/ 0 60000 65536"/>
                    <a:gd name="T6" fmla="*/ 0 w 298"/>
                    <a:gd name="T7" fmla="*/ 0 h 34"/>
                    <a:gd name="T8" fmla="*/ 298 w 298"/>
                    <a:gd name="T9" fmla="*/ 34 h 3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8" h="34">
                      <a:moveTo>
                        <a:pt x="0" y="0"/>
                      </a:moveTo>
                      <a:cubicBezTo>
                        <a:pt x="95" y="34"/>
                        <a:pt x="198" y="19"/>
                        <a:pt x="298" y="19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Freeform 29"/>
                <p:cNvSpPr>
                  <a:spLocks/>
                </p:cNvSpPr>
                <p:nvPr/>
              </p:nvSpPr>
              <p:spPr bwMode="auto">
                <a:xfrm>
                  <a:off x="4270" y="2690"/>
                  <a:ext cx="407" cy="27"/>
                </a:xfrm>
                <a:custGeom>
                  <a:avLst/>
                  <a:gdLst>
                    <a:gd name="T0" fmla="*/ 0 w 669"/>
                    <a:gd name="T1" fmla="*/ 1 h 44"/>
                    <a:gd name="T2" fmla="*/ 1 w 669"/>
                    <a:gd name="T3" fmla="*/ 1 h 44"/>
                    <a:gd name="T4" fmla="*/ 1 w 669"/>
                    <a:gd name="T5" fmla="*/ 1 h 44"/>
                    <a:gd name="T6" fmla="*/ 0 60000 65536"/>
                    <a:gd name="T7" fmla="*/ 0 60000 65536"/>
                    <a:gd name="T8" fmla="*/ 0 60000 65536"/>
                    <a:gd name="T9" fmla="*/ 0 w 669"/>
                    <a:gd name="T10" fmla="*/ 0 h 44"/>
                    <a:gd name="T11" fmla="*/ 669 w 669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69" h="44">
                      <a:moveTo>
                        <a:pt x="0" y="44"/>
                      </a:moveTo>
                      <a:cubicBezTo>
                        <a:pt x="106" y="0"/>
                        <a:pt x="19" y="28"/>
                        <a:pt x="232" y="35"/>
                      </a:cubicBezTo>
                      <a:cubicBezTo>
                        <a:pt x="378" y="39"/>
                        <a:pt x="669" y="44"/>
                        <a:pt x="669" y="44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Freeform 30"/>
                <p:cNvSpPr>
                  <a:spLocks/>
                </p:cNvSpPr>
                <p:nvPr/>
              </p:nvSpPr>
              <p:spPr bwMode="auto">
                <a:xfrm>
                  <a:off x="4751" y="2728"/>
                  <a:ext cx="192" cy="12"/>
                </a:xfrm>
                <a:custGeom>
                  <a:avLst/>
                  <a:gdLst>
                    <a:gd name="T0" fmla="*/ 0 w 316"/>
                    <a:gd name="T1" fmla="*/ 0 h 18"/>
                    <a:gd name="T2" fmla="*/ 1 w 316"/>
                    <a:gd name="T3" fmla="*/ 1 h 18"/>
                    <a:gd name="T4" fmla="*/ 0 60000 65536"/>
                    <a:gd name="T5" fmla="*/ 0 60000 65536"/>
                    <a:gd name="T6" fmla="*/ 0 w 316"/>
                    <a:gd name="T7" fmla="*/ 0 h 18"/>
                    <a:gd name="T8" fmla="*/ 316 w 316"/>
                    <a:gd name="T9" fmla="*/ 18 h 1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16" h="18">
                      <a:moveTo>
                        <a:pt x="0" y="0"/>
                      </a:moveTo>
                      <a:cubicBezTo>
                        <a:pt x="95" y="4"/>
                        <a:pt x="216" y="18"/>
                        <a:pt x="316" y="18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Freeform 31"/>
                <p:cNvSpPr>
                  <a:spLocks/>
                </p:cNvSpPr>
                <p:nvPr/>
              </p:nvSpPr>
              <p:spPr bwMode="auto">
                <a:xfrm>
                  <a:off x="4423" y="2711"/>
                  <a:ext cx="34" cy="47"/>
                </a:xfrm>
                <a:custGeom>
                  <a:avLst/>
                  <a:gdLst>
                    <a:gd name="T0" fmla="*/ 0 w 56"/>
                    <a:gd name="T1" fmla="*/ 0 h 74"/>
                    <a:gd name="T2" fmla="*/ 1 w 56"/>
                    <a:gd name="T3" fmla="*/ 1 h 74"/>
                    <a:gd name="T4" fmla="*/ 1 w 56"/>
                    <a:gd name="T5" fmla="*/ 1 h 74"/>
                    <a:gd name="T6" fmla="*/ 0 60000 65536"/>
                    <a:gd name="T7" fmla="*/ 0 60000 65536"/>
                    <a:gd name="T8" fmla="*/ 0 60000 65536"/>
                    <a:gd name="T9" fmla="*/ 0 w 56"/>
                    <a:gd name="T10" fmla="*/ 0 h 74"/>
                    <a:gd name="T11" fmla="*/ 56 w 5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6" h="74">
                      <a:moveTo>
                        <a:pt x="0" y="0"/>
                      </a:moveTo>
                      <a:cubicBezTo>
                        <a:pt x="6" y="9"/>
                        <a:pt x="9" y="21"/>
                        <a:pt x="18" y="28"/>
                      </a:cubicBezTo>
                      <a:cubicBezTo>
                        <a:pt x="46" y="51"/>
                        <a:pt x="56" y="17"/>
                        <a:pt x="56" y="74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826" y="2589"/>
                  <a:ext cx="1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000">
                      <a:solidFill>
                        <a:srgbClr val="000000"/>
                      </a:solidFill>
                      <a:latin typeface="Times" pitchFamily="-105" charset="0"/>
                      <a:cs typeface="Times New Roman" pitchFamily="-105" charset="0"/>
                    </a:rPr>
                    <a:t>b</a:t>
                  </a:r>
                  <a:endParaRPr lang="en-GB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endParaRPr>
                </a:p>
              </p:txBody>
            </p:sp>
            <p:sp>
              <p:nvSpPr>
                <p:cNvPr id="1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915" y="2582"/>
                  <a:ext cx="178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000">
                      <a:solidFill>
                        <a:srgbClr val="000000"/>
                      </a:solidFill>
                      <a:latin typeface="Times" pitchFamily="-105" charset="0"/>
                      <a:cs typeface="Times New Roman" pitchFamily="-105" charset="0"/>
                    </a:rPr>
                    <a:t>s</a:t>
                  </a:r>
                  <a:endParaRPr lang="en-GB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endParaRPr>
                </a:p>
              </p:txBody>
            </p:sp>
            <p:sp>
              <p:nvSpPr>
                <p:cNvPr id="20" name="Freeform 34"/>
                <p:cNvSpPr>
                  <a:spLocks/>
                </p:cNvSpPr>
                <p:nvPr/>
              </p:nvSpPr>
              <p:spPr bwMode="auto">
                <a:xfrm>
                  <a:off x="4620" y="2917"/>
                  <a:ext cx="365" cy="258"/>
                </a:xfrm>
                <a:custGeom>
                  <a:avLst/>
                  <a:gdLst>
                    <a:gd name="T0" fmla="*/ 340 w 365"/>
                    <a:gd name="T1" fmla="*/ 72 h 258"/>
                    <a:gd name="T2" fmla="*/ 268 w 365"/>
                    <a:gd name="T3" fmla="*/ 54 h 258"/>
                    <a:gd name="T4" fmla="*/ 142 w 365"/>
                    <a:gd name="T5" fmla="*/ 6 h 258"/>
                    <a:gd name="T6" fmla="*/ 70 w 365"/>
                    <a:gd name="T7" fmla="*/ 0 h 258"/>
                    <a:gd name="T8" fmla="*/ 28 w 365"/>
                    <a:gd name="T9" fmla="*/ 42 h 258"/>
                    <a:gd name="T10" fmla="*/ 52 w 365"/>
                    <a:gd name="T11" fmla="*/ 138 h 258"/>
                    <a:gd name="T12" fmla="*/ 88 w 365"/>
                    <a:gd name="T13" fmla="*/ 162 h 258"/>
                    <a:gd name="T14" fmla="*/ 154 w 365"/>
                    <a:gd name="T15" fmla="*/ 210 h 258"/>
                    <a:gd name="T16" fmla="*/ 322 w 365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5"/>
                    <a:gd name="T28" fmla="*/ 0 h 258"/>
                    <a:gd name="T29" fmla="*/ 365 w 365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5" h="258">
                      <a:moveTo>
                        <a:pt x="340" y="72"/>
                      </a:moveTo>
                      <a:cubicBezTo>
                        <a:pt x="242" y="39"/>
                        <a:pt x="365" y="78"/>
                        <a:pt x="268" y="54"/>
                      </a:cubicBezTo>
                      <a:cubicBezTo>
                        <a:pt x="226" y="44"/>
                        <a:pt x="184" y="9"/>
                        <a:pt x="142" y="6"/>
                      </a:cubicBezTo>
                      <a:cubicBezTo>
                        <a:pt x="118" y="4"/>
                        <a:pt x="94" y="2"/>
                        <a:pt x="70" y="0"/>
                      </a:cubicBezTo>
                      <a:cubicBezTo>
                        <a:pt x="34" y="5"/>
                        <a:pt x="0" y="0"/>
                        <a:pt x="28" y="42"/>
                      </a:cubicBezTo>
                      <a:cubicBezTo>
                        <a:pt x="30" y="66"/>
                        <a:pt x="28" y="117"/>
                        <a:pt x="52" y="138"/>
                      </a:cubicBezTo>
                      <a:cubicBezTo>
                        <a:pt x="63" y="147"/>
                        <a:pt x="88" y="162"/>
                        <a:pt x="88" y="162"/>
                      </a:cubicBezTo>
                      <a:cubicBezTo>
                        <a:pt x="104" y="186"/>
                        <a:pt x="128" y="193"/>
                        <a:pt x="154" y="210"/>
                      </a:cubicBezTo>
                      <a:cubicBezTo>
                        <a:pt x="201" y="241"/>
                        <a:pt x="266" y="258"/>
                        <a:pt x="322" y="258"/>
                      </a:cubicBezTo>
                    </a:path>
                  </a:pathLst>
                </a:custGeom>
                <a:noFill/>
                <a:ln w="38100">
                  <a:solidFill>
                    <a:srgbClr val="FF3300"/>
                  </a:solidFill>
                  <a:round/>
                  <a:headEnd/>
                  <a:tailEnd type="none" w="lg" len="med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896" y="3014"/>
                  <a:ext cx="24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>
                      <a:solidFill>
                        <a:srgbClr val="000000"/>
                      </a:solidFill>
                      <a:cs typeface="Times New Roman" pitchFamily="-105" charset="0"/>
                    </a:rPr>
                    <a:t>μ</a:t>
                  </a:r>
                </a:p>
              </p:txBody>
            </p:sp>
            <p:sp>
              <p:nvSpPr>
                <p:cNvPr id="2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10" y="2812"/>
                  <a:ext cx="24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>
                      <a:solidFill>
                        <a:srgbClr val="000000"/>
                      </a:solidFill>
                      <a:cs typeface="Times New Roman" pitchFamily="-105" charset="0"/>
                    </a:rPr>
                    <a:t>μ</a:t>
                  </a:r>
                </a:p>
              </p:txBody>
            </p:sp>
            <p:sp>
              <p:nvSpPr>
                <p:cNvPr id="23" name="Freeform 37"/>
                <p:cNvSpPr>
                  <a:spLocks/>
                </p:cNvSpPr>
                <p:nvPr/>
              </p:nvSpPr>
              <p:spPr bwMode="auto">
                <a:xfrm>
                  <a:off x="4487" y="2809"/>
                  <a:ext cx="134" cy="111"/>
                </a:xfrm>
                <a:custGeom>
                  <a:avLst/>
                  <a:gdLst>
                    <a:gd name="T0" fmla="*/ 0 w 134"/>
                    <a:gd name="T1" fmla="*/ 17 h 111"/>
                    <a:gd name="T2" fmla="*/ 61 w 134"/>
                    <a:gd name="T3" fmla="*/ 51 h 111"/>
                    <a:gd name="T4" fmla="*/ 108 w 134"/>
                    <a:gd name="T5" fmla="*/ 111 h 111"/>
                    <a:gd name="T6" fmla="*/ 134 w 134"/>
                    <a:gd name="T7" fmla="*/ 91 h 1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4"/>
                    <a:gd name="T13" fmla="*/ 0 h 111"/>
                    <a:gd name="T14" fmla="*/ 134 w 134"/>
                    <a:gd name="T15" fmla="*/ 111 h 1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4" h="111">
                      <a:moveTo>
                        <a:pt x="0" y="17"/>
                      </a:moveTo>
                      <a:cubicBezTo>
                        <a:pt x="19" y="73"/>
                        <a:pt x="0" y="60"/>
                        <a:pt x="61" y="51"/>
                      </a:cubicBezTo>
                      <a:cubicBezTo>
                        <a:pt x="119" y="31"/>
                        <a:pt x="98" y="0"/>
                        <a:pt x="108" y="111"/>
                      </a:cubicBezTo>
                      <a:cubicBezTo>
                        <a:pt x="133" y="102"/>
                        <a:pt x="125" y="110"/>
                        <a:pt x="134" y="91"/>
                      </a:cubicBezTo>
                    </a:path>
                  </a:pathLst>
                </a:custGeom>
                <a:noFill/>
                <a:ln w="38100">
                  <a:solidFill>
                    <a:srgbClr val="FF3300"/>
                  </a:solidFill>
                  <a:round/>
                  <a:headEnd/>
                  <a:tailEnd type="none" w="lg" len="med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" name="Text Box 38"/>
              <p:cNvSpPr txBox="1">
                <a:spLocks noChangeArrowheads="1"/>
              </p:cNvSpPr>
              <p:nvPr/>
            </p:nvSpPr>
            <p:spPr bwMode="auto">
              <a:xfrm>
                <a:off x="3732" y="2000"/>
                <a:ext cx="1523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 type="none" w="lg" len="med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“Penguin” diagram: </a:t>
                </a:r>
                <a:r>
                  <a:rPr lang="el-GR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Δ</a:t>
                </a: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B=1</a:t>
                </a:r>
                <a:endParaRPr lang="el-GR" sz="1400" i="1" dirty="0">
                  <a:solidFill>
                    <a:srgbClr val="000000"/>
                  </a:solidFill>
                  <a:latin typeface="Times New Roman" pitchFamily="-105" charset="0"/>
                  <a:cs typeface="Times New Roman" pitchFamily="-105" charset="0"/>
                </a:endParaRPr>
              </a:p>
            </p:txBody>
          </p:sp>
        </p:grpSp>
      </p:grpSp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4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CP Violation Methods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846668"/>
            <a:ext cx="8229600" cy="5268148"/>
          </a:xfrm>
          <a:ln w="12700"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Many methods have been developed for B decays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The classification </a:t>
            </a:r>
            <a:r>
              <a:rPr lang="en-US" i="1" dirty="0" smtClean="0"/>
              <a:t>direct</a:t>
            </a:r>
            <a:r>
              <a:rPr lang="en-US" dirty="0" smtClean="0"/>
              <a:t> and </a:t>
            </a:r>
            <a:r>
              <a:rPr lang="en-US" i="1" dirty="0" smtClean="0"/>
              <a:t>indirect</a:t>
            </a:r>
            <a:r>
              <a:rPr lang="en-US" dirty="0" smtClean="0"/>
              <a:t> is no longer sufficient</a:t>
            </a:r>
          </a:p>
          <a:p>
            <a:pPr lvl="1"/>
            <a:r>
              <a:rPr lang="en-US" dirty="0" smtClean="0"/>
              <a:t>E.g.: methods with intermediate Charm states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We use also experimental classifications </a:t>
            </a:r>
          </a:p>
          <a:p>
            <a:pPr lvl="1"/>
            <a:r>
              <a:rPr lang="en-US" i="1" dirty="0" smtClean="0"/>
              <a:t>“Time dependent”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i="1" dirty="0" smtClean="0"/>
              <a:t>“Time independent” </a:t>
            </a:r>
            <a:r>
              <a:rPr lang="en-US" dirty="0" smtClean="0"/>
              <a:t>methods</a:t>
            </a:r>
          </a:p>
          <a:p>
            <a:pPr lvl="2"/>
            <a:r>
              <a:rPr lang="en-US" dirty="0" smtClean="0"/>
              <a:t>Observe CP Violation as function of  B-decay time </a:t>
            </a:r>
            <a:r>
              <a:rPr lang="en-US" dirty="0" err="1" smtClean="0"/>
              <a:t>vs</a:t>
            </a:r>
            <a:r>
              <a:rPr lang="en-US" dirty="0" smtClean="0"/>
              <a:t> integrated over time </a:t>
            </a:r>
          </a:p>
          <a:p>
            <a:pPr lvl="1"/>
            <a:r>
              <a:rPr lang="en-US" i="1" dirty="0" smtClean="0"/>
              <a:t>“Tagged”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i="1" dirty="0" smtClean="0"/>
              <a:t>“Untagged” </a:t>
            </a:r>
            <a:r>
              <a:rPr lang="en-US" dirty="0" smtClean="0"/>
              <a:t>methods</a:t>
            </a:r>
          </a:p>
          <a:p>
            <a:pPr lvl="2"/>
            <a:r>
              <a:rPr lang="en-US" dirty="0" smtClean="0"/>
              <a:t>Require knowledge of </a:t>
            </a:r>
            <a:r>
              <a:rPr lang="en-US" dirty="0" err="1" smtClean="0"/>
              <a:t>b-flavour</a:t>
            </a:r>
            <a:r>
              <a:rPr lang="en-US" dirty="0" smtClean="0"/>
              <a:t> at production or not </a:t>
            </a:r>
          </a:p>
          <a:p>
            <a:pPr lvl="2"/>
            <a:endParaRPr lang="en-US" sz="1000" dirty="0" smtClean="0"/>
          </a:p>
          <a:p>
            <a:r>
              <a:rPr lang="en-US" dirty="0" smtClean="0"/>
              <a:t>I can’t give a complete overview </a:t>
            </a:r>
          </a:p>
          <a:p>
            <a:pPr lvl="1"/>
            <a:r>
              <a:rPr lang="en-US" dirty="0" smtClean="0"/>
              <a:t>Examples of several prominent ongoing analyses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3" y="768960"/>
            <a:ext cx="8624710" cy="5863262"/>
          </a:xfrm>
          <a:ln w="12700">
            <a:solidFill>
              <a:srgbClr val="0000FF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i="1" dirty="0" smtClean="0"/>
              <a:t>Time Integrated </a:t>
            </a:r>
            <a:r>
              <a:rPr lang="en-US" dirty="0" smtClean="0"/>
              <a:t>measurements:</a:t>
            </a:r>
          </a:p>
          <a:p>
            <a:pPr lvl="1"/>
            <a:r>
              <a:rPr lang="en-US" dirty="0" smtClean="0"/>
              <a:t>(1) Direct CP Violation in charmless decay </a:t>
            </a:r>
            <a:r>
              <a:rPr lang="en-US" dirty="0" err="1" smtClean="0">
                <a:solidFill>
                  <a:srgbClr val="B10D6F"/>
                </a:solidFill>
              </a:rPr>
              <a:t>B</a:t>
            </a:r>
            <a:r>
              <a:rPr lang="en-US" baseline="-25000" dirty="0" err="1" smtClean="0">
                <a:solidFill>
                  <a:srgbClr val="B10D6F"/>
                </a:solidFill>
              </a:rPr>
              <a:t>(s)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B10D6F"/>
                </a:solidFill>
              </a:rPr>
              <a:t>Kπ</a:t>
            </a:r>
            <a:endParaRPr lang="en-US" dirty="0" smtClean="0">
              <a:solidFill>
                <a:srgbClr val="B10D6F"/>
              </a:solidFill>
            </a:endParaRPr>
          </a:p>
          <a:p>
            <a:pPr lvl="2"/>
            <a:r>
              <a:rPr lang="en-US" dirty="0" smtClean="0"/>
              <a:t>Interference of trees with penguins</a:t>
            </a:r>
          </a:p>
          <a:p>
            <a:pPr lvl="2"/>
            <a:endParaRPr lang="en-US" sz="649" dirty="0" smtClean="0"/>
          </a:p>
          <a:p>
            <a:pPr lvl="1"/>
            <a:r>
              <a:rPr lang="en-US" dirty="0" smtClean="0"/>
              <a:t>(2) CP Violation in charmed B decays: </a:t>
            </a:r>
            <a:r>
              <a:rPr lang="en-US" dirty="0" smtClean="0">
                <a:solidFill>
                  <a:srgbClr val="B10D6F"/>
                </a:solidFill>
              </a:rPr>
              <a:t>B</a:t>
            </a:r>
            <a:r>
              <a:rPr lang="en-US" baseline="30000" dirty="0" smtClean="0">
                <a:solidFill>
                  <a:srgbClr val="B10D6F"/>
                </a:solidFill>
              </a:rPr>
              <a:t>-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D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B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D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-</a:t>
            </a:r>
          </a:p>
          <a:p>
            <a:pPr lvl="2"/>
            <a:r>
              <a:rPr lang="en-US" dirty="0" smtClean="0">
                <a:sym typeface="Wingdings"/>
              </a:rPr>
              <a:t>Measurement of “ </a:t>
            </a:r>
            <a:r>
              <a:rPr lang="en-US" sz="2378" dirty="0" err="1" smtClean="0">
                <a:solidFill>
                  <a:srgbClr val="FF0000"/>
                </a:solidFill>
                <a:latin typeface="Times New Roman"/>
                <a:sym typeface="Wingdings"/>
              </a:rPr>
              <a:t>γ</a:t>
            </a:r>
            <a:r>
              <a:rPr lang="en-US" sz="2378" dirty="0" smtClean="0">
                <a:solidFill>
                  <a:srgbClr val="FF0000"/>
                </a:solidFill>
                <a:latin typeface="Times New Roman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with trees” using ADS/GLW method</a:t>
            </a:r>
          </a:p>
          <a:p>
            <a:pPr lvl="2"/>
            <a:endParaRPr lang="en-US" sz="865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Time dependent </a:t>
            </a:r>
            <a:r>
              <a:rPr lang="en-US" dirty="0" smtClean="0">
                <a:sym typeface="Wingdings"/>
              </a:rPr>
              <a:t>measurements (interference of  mixing and decay):</a:t>
            </a:r>
          </a:p>
          <a:p>
            <a:pPr lvl="1"/>
            <a:r>
              <a:rPr lang="en-US" dirty="0" smtClean="0">
                <a:sym typeface="Wingdings"/>
              </a:rPr>
              <a:t>(3) CP violation in charmless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(s</a:t>
            </a:r>
            <a:r>
              <a:rPr lang="en-US" baseline="-25000" dirty="0" smtClean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decays 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B10D6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K</a:t>
            </a:r>
            <a:r>
              <a:rPr lang="en-US" baseline="30000" dirty="0" err="1" smtClean="0">
                <a:solidFill>
                  <a:srgbClr val="B10D6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Bπ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-</a:t>
            </a:r>
          </a:p>
          <a:p>
            <a:pPr lvl="2"/>
            <a:r>
              <a:rPr lang="en-US" dirty="0" smtClean="0">
                <a:sym typeface="Wingdings"/>
              </a:rPr>
              <a:t>Measurement of “ </a:t>
            </a:r>
            <a:r>
              <a:rPr lang="en-US" sz="2378" dirty="0" err="1" smtClean="0">
                <a:solidFill>
                  <a:srgbClr val="FF0000"/>
                </a:solidFill>
                <a:latin typeface="Times New Roman"/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 with loops” </a:t>
            </a:r>
          </a:p>
          <a:p>
            <a:pPr lvl="2"/>
            <a:endParaRPr lang="en-US" sz="432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(4) CP Violation in charmed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B10D6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D</a:t>
            </a:r>
            <a:r>
              <a:rPr lang="en-US" baseline="-25000" dirty="0" err="1" smtClean="0">
                <a:solidFill>
                  <a:srgbClr val="B10D6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K</a:t>
            </a:r>
            <a:endParaRPr lang="en-US" dirty="0" smtClean="0">
              <a:solidFill>
                <a:srgbClr val="B10D6F"/>
              </a:solidFill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Measurement of “</a:t>
            </a:r>
            <a:r>
              <a:rPr lang="en-US" sz="2378" dirty="0" err="1" smtClean="0">
                <a:solidFill>
                  <a:srgbClr val="FF0000"/>
                </a:solidFill>
                <a:latin typeface="Times New Roman"/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 with trees”</a:t>
            </a:r>
          </a:p>
          <a:p>
            <a:pPr lvl="2"/>
            <a:endParaRPr lang="en-US" sz="432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(5) CP Violation in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to CP </a:t>
            </a:r>
            <a:r>
              <a:rPr lang="en-US" dirty="0" err="1" smtClean="0">
                <a:sym typeface="Wingdings"/>
              </a:rPr>
              <a:t>eigenstate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B10D6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B10D6F"/>
                </a:solidFill>
                <a:sym typeface="Wingdings"/>
              </a:rPr>
              <a:t>J/ψ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B10D6F"/>
                </a:solidFill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endParaRPr lang="en-US" dirty="0" smtClean="0">
              <a:solidFill>
                <a:srgbClr val="B10D6F"/>
              </a:solidFill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Measurement of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mixing phase </a:t>
            </a:r>
            <a:r>
              <a:rPr lang="en-US" dirty="0" err="1" smtClean="0">
                <a:sym typeface="Wingdings"/>
              </a:rPr>
              <a:t>Φ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(</a:t>
            </a:r>
            <a:r>
              <a:rPr lang="en-US" sz="2378" dirty="0" err="1" smtClean="0">
                <a:solidFill>
                  <a:srgbClr val="FF0000"/>
                </a:solidFill>
                <a:latin typeface="Times New Roman"/>
                <a:sym typeface="Wingdings"/>
              </a:rPr>
              <a:t>β</a:t>
            </a:r>
            <a:r>
              <a:rPr lang="en-US" sz="2378" baseline="-25000" dirty="0" err="1" smtClean="0">
                <a:solidFill>
                  <a:srgbClr val="FF0000"/>
                </a:solidFill>
                <a:latin typeface="Times New Roman"/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)</a:t>
            </a:r>
          </a:p>
          <a:p>
            <a:pPr lvl="2"/>
            <a:endParaRPr lang="en-US" sz="865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A charming surprise: CP Violation in charm </a:t>
            </a:r>
          </a:p>
          <a:p>
            <a:pPr lvl="1"/>
            <a:r>
              <a:rPr lang="en-US" dirty="0" smtClean="0">
                <a:sym typeface="Wingdings"/>
              </a:rPr>
              <a:t>(6) CP Violation in two-prong </a:t>
            </a:r>
            <a:r>
              <a:rPr lang="en-US" dirty="0" err="1" smtClean="0">
                <a:sym typeface="Wingdings"/>
              </a:rPr>
              <a:t>hadronic</a:t>
            </a:r>
            <a:r>
              <a:rPr lang="en-US" dirty="0" smtClean="0">
                <a:sym typeface="Wingdings"/>
              </a:rPr>
              <a:t> 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decays</a:t>
            </a:r>
          </a:p>
          <a:p>
            <a:pPr lvl="2"/>
            <a:r>
              <a:rPr lang="en-US" dirty="0" smtClean="0">
                <a:sym typeface="Wingdings"/>
              </a:rPr>
              <a:t>Measurement of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ΔA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CP</a:t>
            </a:r>
            <a:r>
              <a:rPr lang="en-US" dirty="0" smtClean="0">
                <a:sym typeface="Wingdings"/>
              </a:rPr>
              <a:t>,  difference of CP violation in 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D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K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and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 D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π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B10D6F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B10D6F"/>
                </a:solidFill>
                <a:sym typeface="Wingdings"/>
              </a:rPr>
              <a:t>-</a:t>
            </a:r>
          </a:p>
          <a:p>
            <a:endParaRPr lang="en-US" dirty="0" smtClean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      </a:t>
            </a:r>
            <a:r>
              <a:rPr lang="nl-NL" dirty="0" err="1" smtClean="0"/>
              <a:t>LHCb</a:t>
            </a:r>
            <a:r>
              <a:rPr lang="nl-NL" dirty="0" smtClean="0"/>
              <a:t> @ LHC</a:t>
            </a:r>
            <a:endParaRPr lang="nl-NL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1472" y="4419609"/>
            <a:ext cx="617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CMS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858148" y="4491048"/>
            <a:ext cx="716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ALICE</a:t>
            </a:r>
            <a:endParaRPr lang="ru-RU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43702" y="3490915"/>
            <a:ext cx="76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ATLAS</a:t>
            </a:r>
            <a:endParaRPr lang="ru-RU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32363" y="327660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LHCb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235825" y="3103563"/>
            <a:ext cx="906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CERN</a:t>
            </a:r>
          </a:p>
        </p:txBody>
      </p:sp>
      <p:grpSp>
        <p:nvGrpSpPr>
          <p:cNvPr id="3" name="Group 34"/>
          <p:cNvGrpSpPr/>
          <p:nvPr/>
        </p:nvGrpSpPr>
        <p:grpSpPr>
          <a:xfrm>
            <a:off x="5500694" y="836600"/>
            <a:ext cx="3500462" cy="2449524"/>
            <a:chOff x="5500694" y="836600"/>
            <a:chExt cx="3500462" cy="2449524"/>
          </a:xfrm>
        </p:grpSpPr>
        <p:pic>
          <p:nvPicPr>
            <p:cNvPr id="28" name="Picture 6" descr="http://physics.syr.edu/~raym/edu/LHCB_Detector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08531" y="836600"/>
              <a:ext cx="2892625" cy="2235210"/>
            </a:xfrm>
            <a:prstGeom prst="rect">
              <a:avLst/>
            </a:prstGeom>
            <a:noFill/>
          </p:spPr>
        </p:pic>
        <p:cxnSp>
          <p:nvCxnSpPr>
            <p:cNvPr id="31" name="Straight Connector 30"/>
            <p:cNvCxnSpPr/>
            <p:nvPr/>
          </p:nvCxnSpPr>
          <p:spPr>
            <a:xfrm rot="5400000" flipH="1" flipV="1">
              <a:off x="4607719" y="1750207"/>
              <a:ext cx="2428892" cy="642942"/>
            </a:xfrm>
            <a:prstGeom prst="line">
              <a:avLst/>
            </a:prstGeom>
            <a:ln w="1905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 flipV="1">
              <a:off x="5500694" y="3071810"/>
              <a:ext cx="714380" cy="214314"/>
            </a:xfrm>
            <a:prstGeom prst="line">
              <a:avLst/>
            </a:prstGeom>
            <a:ln w="1905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1122608" y="2009104"/>
            <a:ext cx="525888" cy="2781837"/>
          </a:xfrm>
          <a:custGeom>
            <a:avLst/>
            <a:gdLst>
              <a:gd name="connsiteX0" fmla="*/ 75127 w 525888"/>
              <a:gd name="connsiteY0" fmla="*/ 0 h 2781837"/>
              <a:gd name="connsiteX1" fmla="*/ 75127 w 525888"/>
              <a:gd name="connsiteY1" fmla="*/ 1828800 h 2781837"/>
              <a:gd name="connsiteX2" fmla="*/ 525888 w 525888"/>
              <a:gd name="connsiteY2" fmla="*/ 2781837 h 278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888" h="2781837">
                <a:moveTo>
                  <a:pt x="75127" y="0"/>
                </a:moveTo>
                <a:cubicBezTo>
                  <a:pt x="37563" y="682580"/>
                  <a:pt x="0" y="1365161"/>
                  <a:pt x="75127" y="1828800"/>
                </a:cubicBezTo>
                <a:cubicBezTo>
                  <a:pt x="150254" y="2292440"/>
                  <a:pt x="338071" y="2537138"/>
                  <a:pt x="525888" y="2781837"/>
                </a:cubicBezTo>
              </a:path>
            </a:pathLst>
          </a:cu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285720" y="2714620"/>
            <a:ext cx="2467342" cy="107721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1600" dirty="0" smtClean="0"/>
              <a:t>Design:</a:t>
            </a:r>
          </a:p>
          <a:p>
            <a:pPr>
              <a:buFont typeface="Arial"/>
              <a:buChar char="•"/>
            </a:pPr>
            <a:r>
              <a:rPr lang="nl-NL" sz="1600" dirty="0" smtClean="0"/>
              <a:t> </a:t>
            </a:r>
            <a:r>
              <a:rPr lang="nl-NL" sz="1600" dirty="0" err="1" smtClean="0"/>
              <a:t>LHCb</a:t>
            </a:r>
            <a:r>
              <a:rPr lang="nl-NL" sz="1600" dirty="0" smtClean="0"/>
              <a:t> </a:t>
            </a:r>
            <a:r>
              <a:rPr lang="nl-NL" sz="1600" dirty="0" err="1" smtClean="0"/>
              <a:t>event</a:t>
            </a:r>
            <a:r>
              <a:rPr lang="nl-NL" sz="1600" dirty="0" smtClean="0"/>
              <a:t> </a:t>
            </a:r>
            <a:r>
              <a:rPr lang="nl-NL" sz="1600" dirty="0" err="1" smtClean="0"/>
              <a:t>rate</a:t>
            </a:r>
            <a:r>
              <a:rPr lang="nl-NL" sz="1600" dirty="0" smtClean="0"/>
              <a:t>: ~30 MHz</a:t>
            </a:r>
          </a:p>
          <a:p>
            <a:pPr>
              <a:buFont typeface="Arial"/>
              <a:buChar char="•"/>
            </a:pPr>
            <a:r>
              <a:rPr lang="nl-NL" sz="1600" dirty="0" smtClean="0"/>
              <a:t> 1 in 160 is a </a:t>
            </a:r>
            <a:r>
              <a:rPr lang="nl-NL" sz="1600" dirty="0" err="1" smtClean="0"/>
              <a:t>b-b</a:t>
            </a:r>
            <a:r>
              <a:rPr lang="nl-NL" sz="1600" dirty="0" smtClean="0"/>
              <a:t> </a:t>
            </a:r>
            <a:r>
              <a:rPr lang="nl-NL" sz="1600" dirty="0" err="1" smtClean="0"/>
              <a:t>event</a:t>
            </a:r>
            <a:endParaRPr lang="nl-NL" sz="1600" dirty="0" smtClean="0"/>
          </a:p>
          <a:p>
            <a:pPr>
              <a:buFont typeface="Arial"/>
              <a:buChar char="•"/>
            </a:pPr>
            <a:r>
              <a:rPr lang="nl-NL" sz="1600" dirty="0" smtClean="0"/>
              <a:t> 10</a:t>
            </a:r>
            <a:r>
              <a:rPr lang="nl-NL" sz="1600" baseline="30000" dirty="0" smtClean="0"/>
              <a:t>12 </a:t>
            </a:r>
            <a:r>
              <a:rPr lang="nl-NL" sz="1600" dirty="0" smtClean="0"/>
              <a:t> </a:t>
            </a:r>
            <a:r>
              <a:rPr lang="nl-NL" sz="1600" dirty="0" err="1" smtClean="0"/>
              <a:t>b-b</a:t>
            </a:r>
            <a:r>
              <a:rPr lang="nl-NL" sz="1600" dirty="0" smtClean="0"/>
              <a:t> </a:t>
            </a:r>
            <a:r>
              <a:rPr lang="nl-NL" sz="1600" dirty="0" err="1" smtClean="0"/>
              <a:t>events</a:t>
            </a:r>
            <a:r>
              <a:rPr lang="nl-NL" sz="1600" dirty="0" smtClean="0"/>
              <a:t> per </a:t>
            </a:r>
            <a:r>
              <a:rPr lang="nl-NL" sz="1600" dirty="0" err="1" smtClean="0"/>
              <a:t>year</a:t>
            </a:r>
            <a:endParaRPr lang="nl-NL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Physics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9" name="Down Arrow 8"/>
          <p:cNvSpPr/>
          <p:nvPr/>
        </p:nvSpPr>
        <p:spPr>
          <a:xfrm>
            <a:off x="6715140" y="1928802"/>
            <a:ext cx="14287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6199481" y="928670"/>
            <a:ext cx="2801675" cy="92333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nl-NL" dirty="0" smtClean="0"/>
              <a:t> Background </a:t>
            </a:r>
            <a:r>
              <a:rPr lang="nl-NL" dirty="0" err="1" smtClean="0"/>
              <a:t>Suppression</a:t>
            </a:r>
            <a:endParaRPr lang="nl-NL" dirty="0" smtClean="0"/>
          </a:p>
          <a:p>
            <a:pPr>
              <a:buFont typeface="Arial"/>
              <a:buChar char="•"/>
            </a:pPr>
            <a:r>
              <a:rPr lang="nl-NL" dirty="0" smtClean="0"/>
              <a:t> </a:t>
            </a:r>
            <a:r>
              <a:rPr lang="nl-NL" dirty="0" err="1" smtClean="0"/>
              <a:t>Flavour</a:t>
            </a:r>
            <a:r>
              <a:rPr lang="nl-NL" dirty="0" smtClean="0"/>
              <a:t> </a:t>
            </a:r>
            <a:r>
              <a:rPr lang="nl-NL" dirty="0" err="1" smtClean="0"/>
              <a:t>tagging</a:t>
            </a:r>
            <a:endParaRPr lang="nl-NL" dirty="0" smtClean="0"/>
          </a:p>
          <a:p>
            <a:pPr>
              <a:buFont typeface="Arial"/>
              <a:buChar char="•"/>
            </a:pPr>
            <a:r>
              <a:rPr lang="nl-NL" dirty="0" smtClean="0"/>
              <a:t> </a:t>
            </a:r>
            <a:r>
              <a:rPr lang="nl-NL" dirty="0" err="1" smtClean="0"/>
              <a:t>Decay</a:t>
            </a:r>
            <a:r>
              <a:rPr lang="nl-NL" dirty="0" smtClean="0"/>
              <a:t> time </a:t>
            </a:r>
            <a:r>
              <a:rPr lang="nl-NL" dirty="0" err="1" smtClean="0"/>
              <a:t>measurement</a:t>
            </a:r>
            <a:endParaRPr lang="nl-NL" dirty="0" smtClean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286248" y="2500306"/>
            <a:ext cx="4656138" cy="923330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14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Vertex </a:t>
            </a:r>
            <a:r>
              <a:rPr lang="en-US" dirty="0">
                <a:solidFill>
                  <a:srgbClr val="0000FF"/>
                </a:solidFill>
              </a:rPr>
              <a:t>and </a:t>
            </a:r>
            <a:r>
              <a:rPr lang="en-US" dirty="0" err="1">
                <a:solidFill>
                  <a:srgbClr val="0000FF"/>
                </a:solidFill>
              </a:rPr>
              <a:t>momenta</a:t>
            </a:r>
            <a:r>
              <a:rPr lang="en-US" dirty="0">
                <a:solidFill>
                  <a:srgbClr val="0000FF"/>
                </a:solidFill>
              </a:rPr>
              <a:t> reconstruction</a:t>
            </a:r>
            <a:r>
              <a:rPr lang="ru-RU" dirty="0">
                <a:solidFill>
                  <a:srgbClr val="0000FF"/>
                </a:solidFill>
              </a:rPr>
              <a:t> </a:t>
            </a:r>
            <a:endParaRPr lang="ru-RU" dirty="0" smtClean="0">
              <a:solidFill>
                <a:srgbClr val="0000FF"/>
              </a:solidFill>
            </a:endParaRPr>
          </a:p>
          <a:p>
            <a:pPr>
              <a:buSzPct val="14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Particle </a:t>
            </a:r>
            <a:r>
              <a:rPr lang="en-US" dirty="0">
                <a:solidFill>
                  <a:srgbClr val="0000FF"/>
                </a:solidFill>
              </a:rPr>
              <a:t>identification</a:t>
            </a: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l-GR" dirty="0">
                <a:solidFill>
                  <a:srgbClr val="0000FF"/>
                </a:solidFill>
              </a:rPr>
              <a:t>π</a:t>
            </a:r>
            <a:r>
              <a:rPr lang="ru-RU" dirty="0">
                <a:solidFill>
                  <a:srgbClr val="0000FF"/>
                </a:solidFill>
              </a:rPr>
              <a:t>, К, </a:t>
            </a:r>
            <a:r>
              <a:rPr lang="el-GR" dirty="0">
                <a:solidFill>
                  <a:srgbClr val="0000FF"/>
                </a:solidFill>
              </a:rPr>
              <a:t>μ</a:t>
            </a:r>
            <a:r>
              <a:rPr lang="ru-RU" dirty="0">
                <a:solidFill>
                  <a:srgbClr val="0000FF"/>
                </a:solidFill>
              </a:rPr>
              <a:t>, е, </a:t>
            </a:r>
            <a:r>
              <a:rPr lang="el-GR" dirty="0">
                <a:solidFill>
                  <a:srgbClr val="0000FF"/>
                </a:solidFill>
              </a:rPr>
              <a:t>γ</a:t>
            </a:r>
            <a:r>
              <a:rPr lang="ru-RU" dirty="0" smtClean="0">
                <a:solidFill>
                  <a:srgbClr val="0000FF"/>
                </a:solidFill>
              </a:rPr>
              <a:t>)</a:t>
            </a:r>
            <a:endParaRPr lang="nl-NL" dirty="0" smtClean="0">
              <a:solidFill>
                <a:srgbClr val="0000FF"/>
              </a:solidFill>
            </a:endParaRPr>
          </a:p>
          <a:p>
            <a:pPr>
              <a:buSzPct val="14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Trigger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143504" y="1071546"/>
            <a:ext cx="92869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71406" y="714356"/>
            <a:ext cx="4643470" cy="1441356"/>
            <a:chOff x="240" y="960"/>
            <a:chExt cx="4553" cy="1780"/>
          </a:xfrm>
        </p:grpSpPr>
        <p:sp>
          <p:nvSpPr>
            <p:cNvPr id="14" name="Text Box 33"/>
            <p:cNvSpPr txBox="1">
              <a:spLocks noChangeArrowheads="1"/>
            </p:cNvSpPr>
            <p:nvPr/>
          </p:nvSpPr>
          <p:spPr bwMode="auto">
            <a:xfrm>
              <a:off x="2262" y="2170"/>
              <a:ext cx="594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 err="1" smtClean="0">
                  <a:solidFill>
                    <a:srgbClr val="CC00FF"/>
                  </a:solidFill>
                </a:rPr>
                <a:t>b</a:t>
              </a:r>
              <a:r>
                <a:rPr lang="en-US" sz="2400" b="0" baseline="30000" dirty="0" err="1" smtClean="0">
                  <a:solidFill>
                    <a:srgbClr val="CC00FF"/>
                  </a:solidFill>
                </a:rPr>
                <a:t>tag</a:t>
              </a:r>
              <a:endParaRPr lang="en-US" sz="2400" b="0" dirty="0">
                <a:solidFill>
                  <a:srgbClr val="CC00FF"/>
                </a:solidFill>
                <a:latin typeface="Arial Bar" pitchFamily="34" charset="0"/>
              </a:endParaRPr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13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36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7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8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9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0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1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2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7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8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" name="Text Box 18"/>
            <p:cNvSpPr txBox="1">
              <a:spLocks noChangeAspect="1" noChangeArrowheads="1"/>
            </p:cNvSpPr>
            <p:nvPr/>
          </p:nvSpPr>
          <p:spPr bwMode="auto">
            <a:xfrm>
              <a:off x="2061" y="1136"/>
              <a:ext cx="411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sz="2000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sz="2000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1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3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960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 dirty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28" name="Text Box 26"/>
            <p:cNvSpPr txBox="1">
              <a:spLocks noChangeAspect="1" noChangeArrowheads="1"/>
            </p:cNvSpPr>
            <p:nvPr/>
          </p:nvSpPr>
          <p:spPr bwMode="auto">
            <a:xfrm>
              <a:off x="2786" y="1578"/>
              <a:ext cx="455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sz="2000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sz="2000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3239" y="1578"/>
              <a:ext cx="153" cy="88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384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0">
                  <a:solidFill>
                    <a:srgbClr val="0000FF"/>
                  </a:solidFill>
                </a:rPr>
                <a:t>Primary vertex</a:t>
              </a:r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1285852" y="2143116"/>
            <a:ext cx="1500992" cy="142082"/>
            <a:chOff x="1285852" y="2215348"/>
            <a:chExt cx="1500992" cy="142082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285852" y="2285992"/>
              <a:ext cx="1500198" cy="1588"/>
            </a:xfrm>
            <a:prstGeom prst="line">
              <a:avLst/>
            </a:prstGeom>
            <a:ln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1215208" y="2285992"/>
              <a:ext cx="142082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2715406" y="2285992"/>
              <a:ext cx="142082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643042" y="221455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A7EBB"/>
                </a:solidFill>
              </a:rPr>
              <a:t>~1 cm</a:t>
            </a:r>
            <a:endParaRPr lang="en-US" dirty="0">
              <a:solidFill>
                <a:srgbClr val="4A7EBB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10800000">
            <a:off x="1085665" y="3546574"/>
            <a:ext cx="118509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1689601" y="3294473"/>
            <a:ext cx="118509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37656" y="523874"/>
            <a:ext cx="1590934" cy="376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Topology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2229556" y="2032000"/>
            <a:ext cx="670012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DSC03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15" y="918809"/>
            <a:ext cx="3525505" cy="2644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6453" y="526821"/>
            <a:ext cx="159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and Mass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94409" y="2032000"/>
            <a:ext cx="434815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7706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5410" y="1968490"/>
            <a:ext cx="4317998" cy="180151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 descr="Fieldmeas_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021" y="1012221"/>
            <a:ext cx="2948172" cy="214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G_0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2606" y="1012220"/>
            <a:ext cx="2852334" cy="2139251"/>
          </a:xfrm>
          <a:prstGeom prst="rect">
            <a:avLst/>
          </a:prstGeom>
        </p:spPr>
      </p:pic>
      <p:pic>
        <p:nvPicPr>
          <p:cNvPr id="9" name="Picture 8" descr="DSCN51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89" y="1012220"/>
            <a:ext cx="2863615" cy="21477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2545" y="52682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Tracker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8399" y="52387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50515" y="508007"/>
            <a:ext cx="14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Tracker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Identification: </a:t>
            </a:r>
            <a:r>
              <a:rPr lang="en-US" dirty="0" err="1" smtClean="0"/>
              <a:t>π</a:t>
            </a:r>
            <a:r>
              <a:rPr lang="en-US" dirty="0" smtClean="0"/>
              <a:t>, K, </a:t>
            </a:r>
            <a:r>
              <a:rPr lang="en-US" dirty="0" err="1" smtClean="0"/>
              <a:t>μ</a:t>
            </a:r>
            <a:r>
              <a:rPr lang="en-US" dirty="0" smtClean="0"/>
              <a:t>, </a:t>
            </a:r>
            <a:r>
              <a:rPr lang="en-US" dirty="0" err="1" smtClean="0"/>
              <a:t>γ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09054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7037" y="2043295"/>
            <a:ext cx="2041523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8663" y="1573396"/>
            <a:ext cx="7528596" cy="180151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 descr="P1010077"/>
          <p:cNvPicPr>
            <a:picLocks noChangeAspect="1" noChangeArrowheads="1"/>
          </p:cNvPicPr>
          <p:nvPr/>
        </p:nvPicPr>
        <p:blipFill>
          <a:blip r:embed="rId3"/>
          <a:srcRect t="3345" b="3308"/>
          <a:stretch>
            <a:fillRect/>
          </a:stretch>
        </p:blipFill>
        <p:spPr bwMode="auto">
          <a:xfrm>
            <a:off x="381345" y="833298"/>
            <a:ext cx="2044273" cy="254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calo"/>
          <p:cNvPicPr>
            <a:picLocks noChangeAspect="1" noChangeArrowheads="1"/>
          </p:cNvPicPr>
          <p:nvPr/>
        </p:nvPicPr>
        <p:blipFill>
          <a:blip r:embed="rId4"/>
          <a:srcRect l="6483"/>
          <a:stretch>
            <a:fillRect/>
          </a:stretch>
        </p:blipFill>
        <p:spPr bwMode="auto">
          <a:xfrm>
            <a:off x="2812805" y="847819"/>
            <a:ext cx="3264957" cy="22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uon_exploded_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082" y="873228"/>
            <a:ext cx="2483557" cy="24024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9499" y="489193"/>
            <a:ext cx="63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0897" y="479306"/>
            <a:ext cx="129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04924" y="467433"/>
            <a:ext cx="74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18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19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956940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slide of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727961"/>
            <a:ext cx="6423641" cy="5670000"/>
          </a:xfrm>
          <a:ln w="12700"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Charge Parity Violation in particle physics</a:t>
            </a:r>
          </a:p>
          <a:p>
            <a:pPr lvl="1"/>
            <a:r>
              <a:rPr lang="en-US" b="1" dirty="0" smtClean="0"/>
              <a:t>1964</a:t>
            </a:r>
            <a:r>
              <a:rPr lang="en-US" dirty="0" smtClean="0"/>
              <a:t> (CCFT): Discovered in neutral </a:t>
            </a:r>
            <a:r>
              <a:rPr lang="en-US" dirty="0" err="1" smtClean="0"/>
              <a:t>Kaon</a:t>
            </a:r>
            <a:r>
              <a:rPr lang="en-US" dirty="0" smtClean="0"/>
              <a:t> beam “</a:t>
            </a:r>
            <a:r>
              <a:rPr lang="en-US" i="1" u="sng" dirty="0" smtClean="0"/>
              <a:t>indirect</a:t>
            </a:r>
            <a:r>
              <a:rPr lang="en-US" dirty="0" smtClean="0"/>
              <a:t> CP violation”</a:t>
            </a:r>
          </a:p>
          <a:p>
            <a:pPr lvl="2"/>
            <a:r>
              <a:rPr lang="en-US" dirty="0" smtClean="0"/>
              <a:t>Also called: </a:t>
            </a:r>
            <a:r>
              <a:rPr lang="en-US" i="1" dirty="0" smtClean="0"/>
              <a:t>CPV in mixing</a:t>
            </a:r>
          </a:p>
          <a:p>
            <a:pPr lvl="2"/>
            <a:r>
              <a:rPr lang="en-US" dirty="0" smtClean="0"/>
              <a:t>Prob(K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) ≠ </a:t>
            </a:r>
            <a:r>
              <a:rPr lang="en-US" dirty="0" err="1" smtClean="0">
                <a:sym typeface="Wingdings"/>
              </a:rPr>
              <a:t>Prob</a:t>
            </a:r>
            <a:r>
              <a:rPr lang="en-US" dirty="0" smtClean="0">
                <a:sym typeface="Wingdings"/>
              </a:rPr>
              <a:t> (K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)        </a:t>
            </a:r>
          </a:p>
          <a:p>
            <a:pPr lvl="2">
              <a:buNone/>
            </a:pPr>
            <a:r>
              <a:rPr lang="en-US" dirty="0" smtClean="0">
                <a:sym typeface="Wingdings"/>
              </a:rPr>
              <a:t>	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|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ε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|= (2.228 ± 0.011 )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x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10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-3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(PDG)</a:t>
            </a:r>
          </a:p>
          <a:p>
            <a:pPr lvl="2">
              <a:buNone/>
            </a:pPr>
            <a:endParaRPr lang="en-US" dirty="0" smtClean="0">
              <a:solidFill>
                <a:srgbClr val="000090"/>
              </a:solidFill>
              <a:sym typeface="Wingdings"/>
            </a:endParaRPr>
          </a:p>
          <a:p>
            <a:pPr lvl="1"/>
            <a:r>
              <a:rPr lang="en-US" b="1" dirty="0" smtClean="0"/>
              <a:t>1999</a:t>
            </a:r>
            <a:r>
              <a:rPr lang="en-US" dirty="0" smtClean="0"/>
              <a:t> (NA48 &amp; </a:t>
            </a:r>
            <a:r>
              <a:rPr lang="en-US" dirty="0" err="1" smtClean="0"/>
              <a:t>KTeV</a:t>
            </a:r>
            <a:r>
              <a:rPr lang="en-US" dirty="0" smtClean="0"/>
              <a:t>): Seen in </a:t>
            </a:r>
            <a:r>
              <a:rPr lang="en-US" dirty="0" err="1" smtClean="0"/>
              <a:t>Kaon</a:t>
            </a:r>
            <a:r>
              <a:rPr lang="en-US" dirty="0" smtClean="0"/>
              <a:t> decays </a:t>
            </a:r>
          </a:p>
          <a:p>
            <a:pPr lvl="1">
              <a:buNone/>
            </a:pPr>
            <a:r>
              <a:rPr lang="en-US" dirty="0" smtClean="0"/>
              <a:t>	“</a:t>
            </a:r>
            <a:r>
              <a:rPr lang="en-US" i="1" u="sng" dirty="0" smtClean="0"/>
              <a:t>direct</a:t>
            </a:r>
            <a:r>
              <a:rPr lang="en-US" dirty="0" smtClean="0"/>
              <a:t> CP violation”</a:t>
            </a:r>
          </a:p>
          <a:p>
            <a:pPr lvl="2"/>
            <a:r>
              <a:rPr lang="en-US" dirty="0" smtClean="0"/>
              <a:t>Also called: </a:t>
            </a:r>
            <a:r>
              <a:rPr lang="en-US" i="1" dirty="0" smtClean="0"/>
              <a:t>CPV in decay</a:t>
            </a:r>
          </a:p>
          <a:p>
            <a:pPr lvl="2"/>
            <a:r>
              <a:rPr lang="en-US" dirty="0" smtClean="0"/>
              <a:t>Decay rates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ea typeface="Webdings"/>
                <a:cs typeface="Webdings"/>
              </a:rPr>
              <a:t>(K</a:t>
            </a:r>
            <a:r>
              <a:rPr lang="en-US" baseline="30000" dirty="0" smtClean="0">
                <a:ea typeface="Webdings"/>
                <a:cs typeface="Webdings"/>
              </a:rPr>
              <a:t>0</a:t>
            </a:r>
            <a:r>
              <a:rPr lang="en-US" dirty="0" smtClean="0">
                <a:ea typeface="Webdings"/>
                <a:cs typeface="Webdings"/>
                <a:sym typeface="Wingdings"/>
              </a:rPr>
              <a:t>π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+</a:t>
            </a:r>
            <a:r>
              <a:rPr lang="en-US" dirty="0" smtClean="0">
                <a:ea typeface="Webdings"/>
                <a:cs typeface="Webdings"/>
                <a:sym typeface="Wingdings"/>
              </a:rPr>
              <a:t>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-</a:t>
            </a:r>
            <a:r>
              <a:rPr lang="en-US" dirty="0" smtClean="0">
                <a:ea typeface="Webdings"/>
                <a:cs typeface="Webdings"/>
                <a:sym typeface="Wingdings"/>
              </a:rPr>
              <a:t>) ≠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ea typeface="Webdings"/>
                <a:cs typeface="Webdings"/>
                <a:sym typeface="Wingdings"/>
              </a:rPr>
              <a:t>(K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0</a:t>
            </a:r>
            <a:r>
              <a:rPr lang="en-US" dirty="0" smtClean="0">
                <a:ea typeface="Webdings"/>
                <a:cs typeface="Webdings"/>
                <a:sym typeface="Wingdings"/>
              </a:rPr>
              <a:t>π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+</a:t>
            </a:r>
            <a:r>
              <a:rPr lang="en-US" dirty="0" smtClean="0">
                <a:ea typeface="Webdings"/>
                <a:cs typeface="Webdings"/>
                <a:sym typeface="Wingdings"/>
              </a:rPr>
              <a:t>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-</a:t>
            </a:r>
            <a:r>
              <a:rPr lang="en-US" dirty="0" smtClean="0">
                <a:ea typeface="Webdings"/>
                <a:cs typeface="Webdings"/>
                <a:sym typeface="Wingdings"/>
              </a:rPr>
              <a:t>)</a:t>
            </a:r>
          </a:p>
          <a:p>
            <a:pPr lvl="2">
              <a:buNone/>
            </a:pPr>
            <a:r>
              <a:rPr lang="en-US" dirty="0" smtClean="0">
                <a:ea typeface="Webdings"/>
                <a:cs typeface="Webdings"/>
                <a:sym typeface="Wingdings"/>
              </a:rPr>
              <a:t>	</a:t>
            </a:r>
            <a:r>
              <a:rPr lang="en-US" dirty="0" err="1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Re(ε’/ε</a:t>
            </a: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) = (1.65 ± 0.26) </a:t>
            </a:r>
            <a:r>
              <a:rPr lang="en-US" dirty="0" err="1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x</a:t>
            </a: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 10</a:t>
            </a:r>
            <a:r>
              <a:rPr lang="en-US" baseline="300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-3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(PDG)</a:t>
            </a:r>
            <a:r>
              <a:rPr lang="en-US" baseline="300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 </a:t>
            </a:r>
          </a:p>
          <a:p>
            <a:pPr lvl="2">
              <a:buNone/>
            </a:pPr>
            <a:endParaRPr lang="en-US" baseline="30000" dirty="0" smtClean="0">
              <a:solidFill>
                <a:srgbClr val="FF0000"/>
              </a:solidFill>
              <a:ea typeface="Webdings"/>
              <a:cs typeface="Webdings"/>
              <a:sym typeface="Wingdings"/>
            </a:endParaRPr>
          </a:p>
          <a:p>
            <a:pPr lvl="1"/>
            <a:r>
              <a:rPr lang="en-US" b="1" dirty="0" smtClean="0">
                <a:ea typeface="Webdings"/>
                <a:cs typeface="Webdings"/>
                <a:sym typeface="Wingdings"/>
              </a:rPr>
              <a:t>2001</a:t>
            </a:r>
            <a:r>
              <a:rPr lang="en-US" dirty="0" smtClean="0">
                <a:ea typeface="Webdings"/>
                <a:cs typeface="Webdings"/>
                <a:sym typeface="Wingdings"/>
              </a:rPr>
              <a:t> (Belle &amp; Babar): Observed in B mesons decays “CP violation in </a:t>
            </a:r>
            <a:r>
              <a:rPr lang="en-US" i="1" u="sng" dirty="0" smtClean="0">
                <a:ea typeface="Webdings"/>
                <a:cs typeface="Webdings"/>
                <a:sym typeface="Wingdings"/>
              </a:rPr>
              <a:t>interference</a:t>
            </a:r>
            <a:r>
              <a:rPr lang="en-US" dirty="0" smtClean="0">
                <a:ea typeface="Webdings"/>
                <a:cs typeface="Webdings"/>
                <a:sym typeface="Wingdings"/>
              </a:rPr>
              <a:t>”</a:t>
            </a:r>
          </a:p>
          <a:p>
            <a:pPr lvl="2"/>
            <a:r>
              <a:rPr lang="en-US" dirty="0" smtClean="0">
                <a:ea typeface="Webdings"/>
                <a:cs typeface="Webdings"/>
                <a:sym typeface="Wingdings"/>
              </a:rPr>
              <a:t>Also called: </a:t>
            </a:r>
            <a:r>
              <a:rPr lang="en-US" i="1" dirty="0" smtClean="0">
                <a:ea typeface="Webdings"/>
                <a:cs typeface="Webdings"/>
                <a:sym typeface="Wingdings"/>
              </a:rPr>
              <a:t>mixing induced CPV</a:t>
            </a:r>
          </a:p>
          <a:p>
            <a:pPr lvl="2">
              <a:buNone/>
            </a:pP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	Sin2β = 0.673 ± 0.023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(PDG)</a:t>
            </a:r>
            <a:endParaRPr lang="en-US" dirty="0" smtClean="0">
              <a:ea typeface="Webdings"/>
              <a:cs typeface="Webdings"/>
              <a:sym typeface="Wingding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557" y="669841"/>
            <a:ext cx="1609689" cy="227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557" y="3562961"/>
            <a:ext cx="1609689" cy="22765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10800000">
            <a:off x="2570480" y="2102738"/>
            <a:ext cx="12890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670935" y="2092496"/>
            <a:ext cx="12890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4310381" y="4119490"/>
            <a:ext cx="12890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64557" y="5784483"/>
            <a:ext cx="162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Val Logsdon Fitch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947778" y="2927886"/>
            <a:ext cx="1972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James Watson Cronin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849493" y="6268720"/>
            <a:ext cx="207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Nobel prize 1980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Running</a:t>
            </a:r>
            <a:endParaRPr lang="en-US" dirty="0"/>
          </a:p>
        </p:txBody>
      </p:sp>
      <p:pic>
        <p:nvPicPr>
          <p:cNvPr id="5" name="Picture 4" descr="IntegratedLumiLHCbFill_NoP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525" y="1128460"/>
            <a:ext cx="4553059" cy="2880756"/>
          </a:xfrm>
          <a:prstGeom prst="rect">
            <a:avLst/>
          </a:prstGeom>
        </p:spPr>
      </p:pic>
      <p:pic>
        <p:nvPicPr>
          <p:cNvPr id="7" name="Picture 6" descr="PieChartEffBreakd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630" y="4232738"/>
            <a:ext cx="4242742" cy="2235016"/>
          </a:xfrm>
          <a:prstGeom prst="rect">
            <a:avLst/>
          </a:prstGeom>
        </p:spPr>
      </p:pic>
      <p:pic>
        <p:nvPicPr>
          <p:cNvPr id="8" name="Picture 7" descr="2011PieChartEffBreakd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43" y="4192719"/>
            <a:ext cx="4372282" cy="2303256"/>
          </a:xfrm>
          <a:prstGeom prst="rect">
            <a:avLst/>
          </a:prstGeom>
        </p:spPr>
      </p:pic>
      <p:pic>
        <p:nvPicPr>
          <p:cNvPr id="9" name="Picture 8" descr="2011IntegratedLumiLHCbFill_NoP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2" y="1147274"/>
            <a:ext cx="4553059" cy="2880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3260" y="611490"/>
            <a:ext cx="756637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2011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5387" y="614964"/>
            <a:ext cx="756637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2012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222" y="1515632"/>
            <a:ext cx="844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1.1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5251298" y="1547898"/>
            <a:ext cx="1332629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0.5 fb</a:t>
            </a:r>
            <a:r>
              <a:rPr lang="en-US" baseline="30000" dirty="0" smtClean="0"/>
              <a:t>-1</a:t>
            </a:r>
          </a:p>
          <a:p>
            <a:r>
              <a:rPr lang="en-US" sz="1400" dirty="0" smtClean="0"/>
              <a:t>(Expect 1.5 fb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4999" y="768960"/>
            <a:ext cx="7874001" cy="5597973"/>
          </a:xfrm>
        </p:spPr>
        <p:txBody>
          <a:bodyPr>
            <a:normAutofit/>
          </a:bodyPr>
          <a:lstStyle/>
          <a:p>
            <a:r>
              <a:rPr lang="en-US" dirty="0" smtClean="0"/>
              <a:t>Time Integrated measurements:</a:t>
            </a:r>
          </a:p>
          <a:p>
            <a:pPr lvl="1"/>
            <a:r>
              <a:rPr lang="en-US" dirty="0" smtClean="0"/>
              <a:t>(1) Direct CP Violation in charmless decays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</a:t>
            </a:r>
            <a:r>
              <a:rPr lang="en-US" baseline="-25000" dirty="0" smtClean="0"/>
              <a:t>)</a:t>
            </a:r>
            <a:r>
              <a:rPr lang="en-US" dirty="0" smtClean="0"/>
              <a:t>-&gt;Kπ.</a:t>
            </a:r>
            <a:endParaRPr lang="en-US" sz="1000" dirty="0" smtClean="0"/>
          </a:p>
          <a:p>
            <a:pPr lvl="1"/>
            <a:endParaRPr lang="en-US" sz="1000" dirty="0" smtClean="0"/>
          </a:p>
          <a:p>
            <a:pPr lvl="1"/>
            <a:r>
              <a:rPr lang="en-US" dirty="0" smtClean="0"/>
              <a:t>(2) CP Violation in charmed decays B</a:t>
            </a:r>
            <a:r>
              <a:rPr lang="en-US" baseline="30000" dirty="0" smtClean="0"/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B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Time dependent measurements (interference of  mixing and decay):</a:t>
            </a:r>
          </a:p>
          <a:p>
            <a:pPr lvl="1"/>
            <a:r>
              <a:rPr lang="en-US" dirty="0" smtClean="0">
                <a:sym typeface="Wingdings"/>
              </a:rPr>
              <a:t>(3) CP violation in charmless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(s</a:t>
            </a:r>
            <a:r>
              <a:rPr lang="en-US" baseline="-25000" dirty="0" smtClean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KK</a:t>
            </a:r>
            <a:r>
              <a:rPr lang="en-US" dirty="0" smtClean="0">
                <a:sym typeface="Wingdings"/>
              </a:rPr>
              <a:t> and Bππ</a:t>
            </a:r>
            <a:endParaRPr lang="en-US" sz="1000" dirty="0" smtClean="0">
              <a:sym typeface="Wingdings"/>
            </a:endParaRP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endParaRPr lang="en-US" sz="1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(4) CP Violation in charmed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K</a:t>
            </a: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(5) CP Violation in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to CP </a:t>
            </a:r>
            <a:r>
              <a:rPr lang="en-US" dirty="0" err="1" smtClean="0">
                <a:sym typeface="Wingdings"/>
              </a:rPr>
              <a:t>eigenstate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J/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φ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CP Violation in mixing</a:t>
            </a:r>
          </a:p>
          <a:p>
            <a:pPr lvl="1"/>
            <a:r>
              <a:rPr lang="en-US" dirty="0" smtClean="0">
                <a:sym typeface="Wingdings"/>
              </a:rPr>
              <a:t>(6) A charming surprise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" y="543840"/>
            <a:ext cx="8168640" cy="22512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331200" y="1320800"/>
            <a:ext cx="370840" cy="17272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" y="1845920"/>
            <a:ext cx="8168640" cy="429072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(1) Direct CP Violation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(s)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Kπ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1267"/>
            <a:ext cx="8229600" cy="1595966"/>
          </a:xfrm>
          <a:ln w="12700"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Interference of trees and penguins</a:t>
            </a:r>
          </a:p>
          <a:p>
            <a:pPr lvl="1"/>
            <a:r>
              <a:rPr lang="en-US" dirty="0" smtClean="0"/>
              <a:t>New physics can contribute to penguin loop</a:t>
            </a:r>
          </a:p>
          <a:p>
            <a:r>
              <a:rPr lang="en-US" dirty="0" smtClean="0"/>
              <a:t>Sensitive to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ub</a:t>
            </a:r>
            <a:r>
              <a:rPr lang="en-US" dirty="0" smtClean="0"/>
              <a:t> phase: CKM angle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Measure the </a:t>
            </a:r>
            <a:r>
              <a:rPr lang="en-US" i="1" dirty="0" smtClean="0"/>
              <a:t>untagged</a:t>
            </a:r>
            <a:r>
              <a:rPr lang="en-US" dirty="0" smtClean="0"/>
              <a:t> CP asymmetry for B</a:t>
            </a:r>
            <a:r>
              <a:rPr lang="en-US" baseline="30000" dirty="0" smtClean="0"/>
              <a:t>0</a:t>
            </a:r>
            <a:r>
              <a:rPr lang="en-US" dirty="0" smtClean="0"/>
              <a:t> and B</a:t>
            </a:r>
            <a:r>
              <a:rPr lang="en-US" baseline="-25000" dirty="0" smtClean="0"/>
              <a:t>s</a:t>
            </a:r>
            <a:r>
              <a:rPr lang="en-US" dirty="0" smtClean="0"/>
              <a:t> decays: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2" name="Picture 11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466" y="914400"/>
            <a:ext cx="1278183" cy="1447800"/>
          </a:xfrm>
          <a:prstGeom prst="rect">
            <a:avLst/>
          </a:prstGeom>
        </p:spPr>
      </p:pic>
      <p:pic>
        <p:nvPicPr>
          <p:cNvPr id="13" name="Picture 12" descr="penguin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901700"/>
            <a:ext cx="1329709" cy="146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90249" y="1295400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496717" y="5994494"/>
            <a:ext cx="13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007F"/>
                </a:solidFill>
              </a:rPr>
              <a:t>Instrumental</a:t>
            </a:r>
          </a:p>
          <a:p>
            <a:r>
              <a:rPr lang="en-US" dirty="0" smtClean="0">
                <a:solidFill>
                  <a:srgbClr val="7F007F"/>
                </a:solidFill>
              </a:rPr>
              <a:t>asymmetry</a:t>
            </a:r>
            <a:endParaRPr lang="en-US" dirty="0">
              <a:solidFill>
                <a:srgbClr val="7F00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14622" y="6002961"/>
            <a:ext cx="2333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C651C"/>
                </a:solidFill>
              </a:rPr>
              <a:t>Mixing dilution times</a:t>
            </a:r>
          </a:p>
          <a:p>
            <a:r>
              <a:rPr lang="en-US" dirty="0" smtClean="0">
                <a:solidFill>
                  <a:srgbClr val="9C651C"/>
                </a:solidFill>
              </a:rPr>
              <a:t>production asymmetry</a:t>
            </a:r>
            <a:endParaRPr lang="en-US" dirty="0">
              <a:solidFill>
                <a:srgbClr val="9C651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0008" y="5433051"/>
            <a:ext cx="26166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(The correction factor is ~1%,</a:t>
            </a:r>
          </a:p>
          <a:p>
            <a:r>
              <a:rPr lang="en-US" sz="1600" dirty="0" smtClean="0"/>
              <a:t>measured from data)</a:t>
            </a:r>
            <a:endParaRPr lang="en-US" sz="1600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800451" y="5537620"/>
            <a:ext cx="4381149" cy="31179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832612" y="4201846"/>
            <a:ext cx="3328209" cy="1131091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242560" y="4473786"/>
            <a:ext cx="3108960" cy="650552"/>
          </a:xfrm>
          <a:prstGeom prst="rect">
            <a:avLst/>
          </a:prstGeom>
        </p:spPr>
      </p:pic>
      <p:grpSp>
        <p:nvGrpSpPr>
          <p:cNvPr id="4" name="Group 25"/>
          <p:cNvGrpSpPr/>
          <p:nvPr/>
        </p:nvGrpSpPr>
        <p:grpSpPr>
          <a:xfrm>
            <a:off x="1644650" y="656187"/>
            <a:ext cx="2745600" cy="1775835"/>
            <a:chOff x="1644650" y="656187"/>
            <a:chExt cx="2745600" cy="1775835"/>
          </a:xfrm>
        </p:grpSpPr>
        <p:pic>
          <p:nvPicPr>
            <p:cNvPr id="10" name="Picture 9" descr="B2KpiTree.tif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4650" y="656187"/>
              <a:ext cx="2745600" cy="177583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179113" y="656187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6629400" y="910758"/>
            <a:ext cx="2299616" cy="1633474"/>
            <a:chOff x="6629400" y="910758"/>
            <a:chExt cx="2299616" cy="1633474"/>
          </a:xfrm>
        </p:grpSpPr>
        <p:pic>
          <p:nvPicPr>
            <p:cNvPr id="11" name="Picture 10" descr="B2KpiPenguin.tif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29400" y="910758"/>
              <a:ext cx="2299616" cy="163347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007756" y="914400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2831631" y="1818620"/>
            <a:ext cx="317529" cy="31686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56831" y="1458695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(1) Direct CP Violation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(s)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Kπ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257911" y="3059668"/>
            <a:ext cx="286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= -0.088 ± 0.011 ± 0.008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3343870"/>
            <a:ext cx="2702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precise and first </a:t>
            </a:r>
            <a:r>
              <a:rPr lang="en-US" b="1" dirty="0" smtClean="0">
                <a:solidFill>
                  <a:srgbClr val="0000FF"/>
                </a:solidFill>
              </a:rPr>
              <a:t>5σ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observation of CP violation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a </a:t>
            </a:r>
            <a:r>
              <a:rPr lang="en-US" dirty="0" err="1" smtClean="0">
                <a:solidFill>
                  <a:srgbClr val="0000FF"/>
                </a:solidFill>
              </a:rPr>
              <a:t>hadronic</a:t>
            </a:r>
            <a:r>
              <a:rPr lang="en-US" dirty="0" smtClean="0">
                <a:solidFill>
                  <a:srgbClr val="0000FF"/>
                </a:solidFill>
              </a:rPr>
              <a:t> machine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5269468"/>
            <a:ext cx="236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= 0.27 ± 0.08 ± 0.02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5602069"/>
            <a:ext cx="2673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First </a:t>
            </a:r>
            <a:r>
              <a:rPr lang="en-US" b="1" dirty="0" smtClean="0">
                <a:solidFill>
                  <a:srgbClr val="0000FF"/>
                </a:solidFill>
              </a:rPr>
              <a:t>3σ</a:t>
            </a:r>
            <a:r>
              <a:rPr lang="en-US" dirty="0" smtClean="0">
                <a:solidFill>
                  <a:srgbClr val="0000FF"/>
                </a:solidFill>
              </a:rPr>
              <a:t> evidence for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CP asymmetry in B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decays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2510135"/>
            <a:ext cx="13716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B</a:t>
            </a:r>
            <a:r>
              <a:rPr lang="en-US" sz="2400" kern="0" baseline="30000" dirty="0" smtClean="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+mn-lt"/>
              </a:rPr>
              <a:t>K</a:t>
            </a:r>
            <a:r>
              <a:rPr lang="en-GB" sz="2400" kern="0" baseline="30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endParaRPr lang="en-GB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04800" y="4643735"/>
            <a:ext cx="14478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B</a:t>
            </a:r>
            <a:r>
              <a:rPr lang="en-GB" sz="2400" kern="0" baseline="-25000" dirty="0" smtClean="0">
                <a:solidFill>
                  <a:srgbClr val="000000"/>
                </a:solidFill>
                <a:latin typeface="Times New Roman"/>
              </a:rPr>
              <a:t>s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→</a:t>
            </a:r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400" kern="0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GB" sz="2400" kern="0" baseline="30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K</a:t>
            </a:r>
            <a:endParaRPr lang="en-GB" sz="2400" dirty="0"/>
          </a:p>
        </p:txBody>
      </p:sp>
      <p:pic>
        <p:nvPicPr>
          <p:cNvPr id="31" name="Picture 30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466" y="914400"/>
            <a:ext cx="1278183" cy="1447800"/>
          </a:xfrm>
          <a:prstGeom prst="rect">
            <a:avLst/>
          </a:prstGeom>
        </p:spPr>
      </p:pic>
      <p:pic>
        <p:nvPicPr>
          <p:cNvPr id="32" name="Picture 31" descr="penguin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901700"/>
            <a:ext cx="1329709" cy="14605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90249" y="1295400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0" y="4494212"/>
            <a:ext cx="9144000" cy="1588"/>
          </a:xfrm>
          <a:prstGeom prst="straightConnector1">
            <a:avLst/>
          </a:prstGeom>
          <a:ln w="12700">
            <a:solidFill>
              <a:srgbClr val="3366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28600" y="3124200"/>
            <a:ext cx="2819400" cy="1143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4800" y="5257800"/>
            <a:ext cx="3048000" cy="1066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BKpiFig1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465086" y="2582329"/>
            <a:ext cx="2698751" cy="1829975"/>
          </a:xfrm>
          <a:prstGeom prst="rect">
            <a:avLst/>
          </a:prstGeom>
        </p:spPr>
      </p:pic>
      <p:pic>
        <p:nvPicPr>
          <p:cNvPr id="39" name="Picture 38" descr="BKpiFig1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229262" y="2591305"/>
            <a:ext cx="2692311" cy="1820999"/>
          </a:xfrm>
          <a:prstGeom prst="rect">
            <a:avLst/>
          </a:prstGeom>
        </p:spPr>
      </p:pic>
      <p:pic>
        <p:nvPicPr>
          <p:cNvPr id="40" name="Picture 39" descr="BKpiFig1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465086" y="4703232"/>
            <a:ext cx="2764176" cy="1871135"/>
          </a:xfrm>
          <a:prstGeom prst="rect">
            <a:avLst/>
          </a:prstGeom>
        </p:spPr>
      </p:pic>
      <p:pic>
        <p:nvPicPr>
          <p:cNvPr id="41" name="Picture 40" descr="BKpiFig1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256965" y="4703232"/>
            <a:ext cx="2764177" cy="1871135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4635216" y="2959100"/>
            <a:ext cx="1727201" cy="127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765799" y="3124200"/>
            <a:ext cx="1727201" cy="127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15283" y="6091767"/>
            <a:ext cx="1727201" cy="127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940016" y="5964767"/>
            <a:ext cx="1727201" cy="127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1644650" y="656187"/>
            <a:ext cx="2745600" cy="1775835"/>
            <a:chOff x="1644650" y="656187"/>
            <a:chExt cx="2745600" cy="1775835"/>
          </a:xfrm>
        </p:grpSpPr>
        <p:pic>
          <p:nvPicPr>
            <p:cNvPr id="30" name="Picture 29" descr="B2KpiTree.tif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4650" y="656187"/>
              <a:ext cx="2745600" cy="1775835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2179113" y="656187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942478" y="3588919"/>
            <a:ext cx="1097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23669" y="5347281"/>
            <a:ext cx="1197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-25000" dirty="0" smtClean="0">
                <a:solidFill>
                  <a:srgbClr val="0000FF"/>
                </a:solidFill>
                <a:latin typeface="Times New Roman"/>
              </a:rPr>
              <a:t>s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</a:t>
            </a:r>
            <a:endParaRPr lang="en-GB" sz="1600" dirty="0">
              <a:solidFill>
                <a:srgbClr val="0000FF"/>
              </a:solidFill>
            </a:endParaRPr>
          </a:p>
        </p:txBody>
      </p:sp>
      <p:grpSp>
        <p:nvGrpSpPr>
          <p:cNvPr id="4" name="Group 42"/>
          <p:cNvGrpSpPr/>
          <p:nvPr/>
        </p:nvGrpSpPr>
        <p:grpSpPr>
          <a:xfrm>
            <a:off x="6629400" y="910758"/>
            <a:ext cx="2299616" cy="1633474"/>
            <a:chOff x="6629400" y="910758"/>
            <a:chExt cx="2299616" cy="1633474"/>
          </a:xfrm>
        </p:grpSpPr>
        <p:pic>
          <p:nvPicPr>
            <p:cNvPr id="44" name="Picture 43" descr="B2KpiPenguin.tiff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29400" y="910758"/>
              <a:ext cx="2299616" cy="1633474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7007756" y="914400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917907" y="5300246"/>
            <a:ext cx="1245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-25000" dirty="0" smtClean="0">
                <a:solidFill>
                  <a:srgbClr val="0000FF"/>
                </a:solidFill>
                <a:latin typeface="Times New Roman"/>
              </a:rPr>
              <a:t>s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3669" y="3588919"/>
            <a:ext cx="1197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39259" y="2949693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165980" y="5092700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941907" y="2941603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979535" y="5092848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917907" y="3189981"/>
            <a:ext cx="789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0.35 fb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59" name="TextBox 58"/>
          <p:cNvSpPr txBox="1"/>
          <p:nvPr/>
        </p:nvSpPr>
        <p:spPr>
          <a:xfrm>
            <a:off x="5070307" y="4925185"/>
            <a:ext cx="789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0.35 fb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60" name="TextBox 59"/>
          <p:cNvSpPr txBox="1"/>
          <p:nvPr/>
        </p:nvSpPr>
        <p:spPr>
          <a:xfrm>
            <a:off x="1819094" y="2662047"/>
            <a:ext cx="1188021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108.201601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33866" y="4796141"/>
            <a:ext cx="1188021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108.201601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rot="10800000">
            <a:off x="7822675" y="3654768"/>
            <a:ext cx="126588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0800000">
            <a:off x="5026791" y="5347281"/>
            <a:ext cx="126588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6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2831631" y="1818620"/>
            <a:ext cx="317529" cy="31686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656831" y="1458695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99" y="768960"/>
            <a:ext cx="7874001" cy="5597973"/>
          </a:xfrm>
        </p:spPr>
        <p:txBody>
          <a:bodyPr>
            <a:normAutofit/>
          </a:bodyPr>
          <a:lstStyle/>
          <a:p>
            <a:r>
              <a:rPr lang="en-US" dirty="0" smtClean="0"/>
              <a:t>Time Integrated measurements:</a:t>
            </a:r>
          </a:p>
          <a:p>
            <a:pPr lvl="1"/>
            <a:r>
              <a:rPr lang="en-US" dirty="0" smtClean="0"/>
              <a:t>(1) Direct CP Violation in charmless decays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</a:t>
            </a:r>
            <a:r>
              <a:rPr lang="en-US" baseline="-25000" dirty="0" smtClean="0"/>
              <a:t>)</a:t>
            </a:r>
            <a:r>
              <a:rPr lang="en-US" dirty="0" smtClean="0"/>
              <a:t>-&gt;Kπ.</a:t>
            </a:r>
            <a:endParaRPr lang="en-US" sz="1000" dirty="0" smtClean="0"/>
          </a:p>
          <a:p>
            <a:pPr lvl="1"/>
            <a:endParaRPr lang="en-US" sz="1000" dirty="0" smtClean="0"/>
          </a:p>
          <a:p>
            <a:pPr lvl="1"/>
            <a:r>
              <a:rPr lang="en-US" dirty="0" smtClean="0"/>
              <a:t>(2) CP Violation in charmed decays B</a:t>
            </a:r>
            <a:r>
              <a:rPr lang="en-US" baseline="30000" dirty="0" smtClean="0"/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B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endParaRPr lang="en-US" dirty="0" smtClean="0"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Time dependent measurements (interference of  mixing and decay):</a:t>
            </a:r>
          </a:p>
          <a:p>
            <a:pPr lvl="1"/>
            <a:r>
              <a:rPr lang="en-US" dirty="0" smtClean="0">
                <a:sym typeface="Wingdings"/>
              </a:rPr>
              <a:t>(3) CP violation in charmless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(s</a:t>
            </a:r>
            <a:r>
              <a:rPr lang="en-US" baseline="-25000" dirty="0" smtClean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KK</a:t>
            </a:r>
            <a:r>
              <a:rPr lang="en-US" dirty="0" smtClean="0">
                <a:sym typeface="Wingdings"/>
              </a:rPr>
              <a:t> and Bππ</a:t>
            </a:r>
            <a:endParaRPr lang="en-US" sz="1000" dirty="0" smtClean="0">
              <a:sym typeface="Wingdings"/>
            </a:endParaRP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endParaRPr lang="en-US" sz="1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(4) CP Violation in charmed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K</a:t>
            </a: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(5) CP Violation in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to CP </a:t>
            </a:r>
            <a:r>
              <a:rPr lang="en-US" dirty="0" err="1" smtClean="0">
                <a:sym typeface="Wingdings"/>
              </a:rPr>
              <a:t>eigenstate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J/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φ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CP Violation in mixing</a:t>
            </a:r>
          </a:p>
          <a:p>
            <a:pPr lvl="1"/>
            <a:r>
              <a:rPr lang="en-US" dirty="0" smtClean="0">
                <a:sym typeface="Wingdings"/>
              </a:rPr>
              <a:t>(6) A charming surprise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" y="768960"/>
            <a:ext cx="8168640" cy="95824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" y="2397760"/>
            <a:ext cx="8168640" cy="373888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8331200" y="1950720"/>
            <a:ext cx="370840" cy="17272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" y="0"/>
            <a:ext cx="9144000" cy="523875"/>
          </a:xfrm>
          <a:solidFill>
            <a:srgbClr val="3366FF"/>
          </a:solidFill>
        </p:spPr>
        <p:txBody>
          <a:bodyPr>
            <a:noAutofit/>
          </a:bodyPr>
          <a:lstStyle/>
          <a:p>
            <a:r>
              <a:rPr lang="nl-NL" dirty="0" smtClean="0"/>
              <a:t>(2) The GLW/ADS </a:t>
            </a:r>
            <a:r>
              <a:rPr lang="nl-NL" dirty="0" err="1" smtClean="0"/>
              <a:t>method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B</a:t>
            </a:r>
            <a:r>
              <a:rPr lang="en-US" dirty="0" smtClean="0">
                <a:sym typeface="Wingdings"/>
              </a:rPr>
              <a:t>DK and BDπ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1285852" y="19288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4" name="TextBox 33"/>
          <p:cNvSpPr txBox="1"/>
          <p:nvPr/>
        </p:nvSpPr>
        <p:spPr>
          <a:xfrm>
            <a:off x="214282" y="857232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dirty="0" err="1" smtClean="0"/>
              <a:t>Interfere</a:t>
            </a:r>
            <a:r>
              <a:rPr lang="nl-NL" sz="2000" dirty="0" smtClean="0"/>
              <a:t> </a:t>
            </a:r>
            <a:r>
              <a:rPr lang="nl-NL" sz="2000" dirty="0" err="1" smtClean="0"/>
              <a:t>decays</a:t>
            </a:r>
            <a:r>
              <a:rPr lang="nl-NL" sz="2000" dirty="0" smtClean="0"/>
              <a:t> </a:t>
            </a:r>
            <a:r>
              <a:rPr lang="nl-NL" sz="2000" dirty="0" smtClean="0">
                <a:solidFill>
                  <a:srgbClr val="FF0000"/>
                </a:solidFill>
              </a:rPr>
              <a:t>b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c </a:t>
            </a:r>
            <a:r>
              <a:rPr lang="nl-NL" sz="2000" dirty="0" err="1" smtClean="0">
                <a:sym typeface="Wingdings" pitchFamily="2" charset="2"/>
              </a:rPr>
              <a:t>with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bu </a:t>
            </a:r>
          </a:p>
          <a:p>
            <a:r>
              <a:rPr lang="nl-NL" sz="2000" dirty="0" smtClean="0">
                <a:sym typeface="Wingdings" pitchFamily="2" charset="2"/>
              </a:rPr>
              <a:t>  to </a:t>
            </a:r>
            <a:r>
              <a:rPr lang="nl-NL" sz="2000" dirty="0" err="1" smtClean="0">
                <a:sym typeface="Wingdings" pitchFamily="2" charset="2"/>
              </a:rPr>
              <a:t>final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err="1" smtClean="0">
                <a:sym typeface="Wingdings" pitchFamily="2" charset="2"/>
              </a:rPr>
              <a:t>states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err="1" smtClean="0">
                <a:sym typeface="Wingdings" pitchFamily="2" charset="2"/>
              </a:rPr>
              <a:t>common</a:t>
            </a:r>
            <a:r>
              <a:rPr lang="nl-NL" sz="2000" dirty="0" smtClean="0">
                <a:sym typeface="Wingdings" pitchFamily="2" charset="2"/>
              </a:rPr>
              <a:t> to D</a:t>
            </a:r>
            <a:r>
              <a:rPr lang="nl-NL" sz="2000" baseline="30000" dirty="0" smtClean="0">
                <a:sym typeface="Wingdings" pitchFamily="2" charset="2"/>
              </a:rPr>
              <a:t>0</a:t>
            </a:r>
            <a:r>
              <a:rPr lang="nl-NL" sz="2000" dirty="0" smtClean="0">
                <a:sym typeface="Wingdings" pitchFamily="2" charset="2"/>
              </a:rPr>
              <a:t> and D</a:t>
            </a:r>
            <a:r>
              <a:rPr lang="nl-NL" sz="2000" baseline="30000" dirty="0" smtClean="0">
                <a:sym typeface="Wingdings" pitchFamily="2" charset="2"/>
              </a:rPr>
              <a:t>0</a:t>
            </a:r>
            <a:endParaRPr lang="nl-NL" sz="2000" baseline="30000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722701" y="1000108"/>
            <a:ext cx="2635249" cy="1143008"/>
            <a:chOff x="551" y="2199"/>
            <a:chExt cx="1945" cy="825"/>
          </a:xfrm>
        </p:grpSpPr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1068" y="2784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1500" y="2784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1500" y="2448"/>
              <a:ext cx="24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H="1" flipV="1">
              <a:off x="1740" y="2448"/>
              <a:ext cx="2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H="1">
              <a:off x="1740" y="2352"/>
              <a:ext cx="2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1068" y="2950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pic>
          <p:nvPicPr>
            <p:cNvPr id="42" name="Picture 12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924" y="2688"/>
              <a:ext cx="8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13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896" y="2886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1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996" y="2890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15" descr="txp_fi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992" y="2452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16" descr="txp_fi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020" y="2732"/>
              <a:ext cx="8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17" descr="txp_fi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501" y="2199"/>
              <a:ext cx="28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18" descr="txp_fi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51" y="2785"/>
              <a:ext cx="277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19" descr="txp_fig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202" y="2756"/>
              <a:ext cx="25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20" descr="txp_fi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200" y="2377"/>
              <a:ext cx="29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21" descr="txp_fig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1227" y="2497"/>
              <a:ext cx="258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2" descr="txp_fi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2028" y="2259"/>
              <a:ext cx="73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Oval 23"/>
            <p:cNvSpPr>
              <a:spLocks noChangeArrowheads="1"/>
            </p:cNvSpPr>
            <p:nvPr/>
          </p:nvSpPr>
          <p:spPr bwMode="auto">
            <a:xfrm>
              <a:off x="1142" y="2364"/>
              <a:ext cx="432" cy="4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532592" y="714356"/>
            <a:ext cx="2325688" cy="1357322"/>
            <a:chOff x="3146" y="1920"/>
            <a:chExt cx="1846" cy="1104"/>
          </a:xfrm>
        </p:grpSpPr>
        <p:sp>
          <p:nvSpPr>
            <p:cNvPr id="55" name="Line 26"/>
            <p:cNvSpPr>
              <a:spLocks noChangeShapeType="1"/>
            </p:cNvSpPr>
            <p:nvPr/>
          </p:nvSpPr>
          <p:spPr bwMode="auto">
            <a:xfrm>
              <a:off x="3590" y="2295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>
              <a:off x="4022" y="2295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>
              <a:off x="4010" y="2295"/>
              <a:ext cx="19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 flipH="1" flipV="1">
              <a:off x="4202" y="2631"/>
              <a:ext cx="28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auto">
            <a:xfrm flipH="1">
              <a:off x="4202" y="2487"/>
              <a:ext cx="28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0" name="Line 31"/>
            <p:cNvSpPr>
              <a:spLocks noChangeShapeType="1"/>
            </p:cNvSpPr>
            <p:nvPr/>
          </p:nvSpPr>
          <p:spPr bwMode="auto">
            <a:xfrm>
              <a:off x="3590" y="2950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pic>
          <p:nvPicPr>
            <p:cNvPr id="61" name="Picture 32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434" y="2199"/>
              <a:ext cx="8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" name="Picture 3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3418" y="2886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34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4518" y="2890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3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3146" y="2535"/>
              <a:ext cx="277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" name="Picture 3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4682" y="2775"/>
              <a:ext cx="29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6" name="Picture 3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4724" y="2291"/>
              <a:ext cx="26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7" name="Picture 3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4538" y="2439"/>
              <a:ext cx="9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3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4546" y="2698"/>
              <a:ext cx="73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9" name="Picture 40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4538" y="2247"/>
              <a:ext cx="123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0" name="Picture 4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3866" y="2055"/>
              <a:ext cx="28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4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866" y="2535"/>
              <a:ext cx="258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Oval 43"/>
            <p:cNvSpPr>
              <a:spLocks noChangeArrowheads="1"/>
            </p:cNvSpPr>
            <p:nvPr/>
          </p:nvSpPr>
          <p:spPr bwMode="auto">
            <a:xfrm>
              <a:off x="3792" y="1920"/>
              <a:ext cx="432" cy="43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73" name="Oval 44"/>
          <p:cNvSpPr>
            <a:spLocks noChangeArrowheads="1"/>
          </p:cNvSpPr>
          <p:nvPr/>
        </p:nvSpPr>
        <p:spPr bwMode="auto">
          <a:xfrm>
            <a:off x="8143900" y="1071546"/>
            <a:ext cx="423863" cy="1209675"/>
          </a:xfrm>
          <a:prstGeom prst="ellipse">
            <a:avLst/>
          </a:prstGeom>
          <a:noFill/>
          <a:ln w="25400" cap="rnd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4" name="Text Box 45"/>
          <p:cNvSpPr txBox="1">
            <a:spLocks noChangeArrowheads="1"/>
          </p:cNvSpPr>
          <p:nvPr/>
        </p:nvSpPr>
        <p:spPr bwMode="auto">
          <a:xfrm>
            <a:off x="7896225" y="2357430"/>
            <a:ext cx="1258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Verdana" pitchFamily="34" charset="0"/>
              </a:rPr>
              <a:t>color</a:t>
            </a:r>
          </a:p>
          <a:p>
            <a:r>
              <a:rPr lang="en-US" sz="1400" i="1" dirty="0">
                <a:solidFill>
                  <a:schemeClr val="accent2"/>
                </a:solidFill>
                <a:latin typeface="Verdana" pitchFamily="34" charset="0"/>
              </a:rPr>
              <a:t>suppression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285720" y="3355974"/>
            <a:ext cx="142876" cy="158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857620" y="1223829"/>
            <a:ext cx="14287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pic>
        <p:nvPicPr>
          <p:cNvPr id="81" name="Picture 8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369407" y="1603421"/>
            <a:ext cx="3092519" cy="694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" y="0"/>
            <a:ext cx="9144000" cy="523875"/>
          </a:xfrm>
          <a:solidFill>
            <a:srgbClr val="3366FF"/>
          </a:solidFill>
        </p:spPr>
        <p:txBody>
          <a:bodyPr>
            <a:noAutofit/>
          </a:bodyPr>
          <a:lstStyle/>
          <a:p>
            <a:r>
              <a:rPr lang="nl-NL" dirty="0" smtClean="0"/>
              <a:t>(2) The GLW/ADS </a:t>
            </a:r>
            <a:r>
              <a:rPr lang="nl-NL" dirty="0" err="1" smtClean="0"/>
              <a:t>method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B</a:t>
            </a:r>
            <a:r>
              <a:rPr lang="en-US" dirty="0" smtClean="0">
                <a:sym typeface="Wingdings"/>
              </a:rPr>
              <a:t>DK and BDπ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1285852" y="19288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5" name="TextBox 14"/>
          <p:cNvSpPr txBox="1"/>
          <p:nvPr/>
        </p:nvSpPr>
        <p:spPr>
          <a:xfrm>
            <a:off x="214282" y="2556748"/>
            <a:ext cx="4143404" cy="1661993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200" u="sng" dirty="0" smtClean="0"/>
              <a:t>GLW </a:t>
            </a:r>
            <a:r>
              <a:rPr lang="nl-NL" sz="2200" u="sng" dirty="0" err="1" smtClean="0"/>
              <a:t>method</a:t>
            </a:r>
            <a:r>
              <a:rPr lang="nl-NL" sz="2200" u="sng" dirty="0" smtClean="0"/>
              <a:t>:</a:t>
            </a:r>
          </a:p>
          <a:p>
            <a:r>
              <a:rPr lang="nl-NL" sz="2000" i="1" dirty="0" err="1" smtClean="0">
                <a:solidFill>
                  <a:srgbClr val="0000FF"/>
                </a:solidFill>
                <a:cs typeface="Times New Roman" pitchFamily="18" charset="0"/>
              </a:rPr>
              <a:t>f</a:t>
            </a:r>
            <a:r>
              <a:rPr lang="nl-NL" sz="2000" i="1" baseline="-25000" dirty="0" err="1" smtClean="0">
                <a:solidFill>
                  <a:srgbClr val="0000FF"/>
                </a:solidFill>
                <a:cs typeface="Times New Roman" pitchFamily="18" charset="0"/>
              </a:rPr>
              <a:t>D</a:t>
            </a:r>
            <a:r>
              <a:rPr lang="nl-NL" sz="2000" dirty="0" smtClean="0">
                <a:solidFill>
                  <a:srgbClr val="0000FF"/>
                </a:solidFill>
              </a:rPr>
              <a:t> is a CP eigenstate </a:t>
            </a:r>
            <a:r>
              <a:rPr lang="nl-NL" sz="2000" dirty="0" err="1" smtClean="0">
                <a:solidFill>
                  <a:srgbClr val="0000FF"/>
                </a:solidFill>
              </a:rPr>
              <a:t>common</a:t>
            </a:r>
            <a:r>
              <a:rPr lang="nl-NL" sz="2000" dirty="0" smtClean="0">
                <a:solidFill>
                  <a:srgbClr val="0000FF"/>
                </a:solidFill>
              </a:rPr>
              <a:t> to </a:t>
            </a:r>
          </a:p>
          <a:p>
            <a:r>
              <a:rPr lang="nl-NL" sz="2000" dirty="0" smtClean="0">
                <a:solidFill>
                  <a:srgbClr val="0000FF"/>
                </a:solidFill>
              </a:rPr>
              <a:t>D</a:t>
            </a:r>
            <a:r>
              <a:rPr lang="nl-NL" sz="2000" baseline="30000" dirty="0" smtClean="0">
                <a:solidFill>
                  <a:srgbClr val="0000FF"/>
                </a:solidFill>
              </a:rPr>
              <a:t>0</a:t>
            </a:r>
            <a:r>
              <a:rPr lang="nl-NL" sz="2000" dirty="0" smtClean="0">
                <a:solidFill>
                  <a:srgbClr val="0000FF"/>
                </a:solidFill>
              </a:rPr>
              <a:t> and D</a:t>
            </a:r>
            <a:r>
              <a:rPr lang="nl-NL" sz="2000" baseline="30000" dirty="0" smtClean="0">
                <a:solidFill>
                  <a:srgbClr val="0000FF"/>
                </a:solidFill>
              </a:rPr>
              <a:t>0</a:t>
            </a:r>
            <a:r>
              <a:rPr lang="nl-NL" sz="2000" dirty="0" smtClean="0">
                <a:solidFill>
                  <a:srgbClr val="0000FF"/>
                </a:solidFill>
              </a:rPr>
              <a:t>: </a:t>
            </a:r>
            <a:r>
              <a:rPr lang="nl-NL" sz="2000" dirty="0" err="1" smtClean="0">
                <a:solidFill>
                  <a:srgbClr val="0000FF"/>
                </a:solidFill>
                <a:cs typeface="Times New Roman" pitchFamily="18" charset="0"/>
              </a:rPr>
              <a:t>f</a:t>
            </a:r>
            <a:r>
              <a:rPr lang="nl-NL" sz="2000" baseline="-25000" dirty="0" err="1" smtClean="0">
                <a:solidFill>
                  <a:srgbClr val="0000FF"/>
                </a:solidFill>
                <a:cs typeface="Times New Roman" pitchFamily="18" charset="0"/>
              </a:rPr>
              <a:t>D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= K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+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K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-</a:t>
            </a:r>
            <a:r>
              <a:rPr lang="nl-NL" sz="2000" dirty="0" smtClean="0">
                <a:solidFill>
                  <a:srgbClr val="0000FF"/>
                </a:solidFill>
              </a:rPr>
              <a:t>, </a:t>
            </a:r>
            <a:r>
              <a:rPr lang="nl-NL" sz="20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nl-NL" sz="2000" baseline="30000" dirty="0" smtClean="0">
                <a:solidFill>
                  <a:srgbClr val="0000FF"/>
                </a:solidFill>
              </a:rPr>
              <a:t>+</a:t>
            </a:r>
            <a:r>
              <a:rPr lang="nl-NL" sz="2000" dirty="0" err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nl-NL" sz="2000" baseline="30000" dirty="0" err="1" smtClean="0">
                <a:solidFill>
                  <a:srgbClr val="0000FF"/>
                </a:solidFill>
              </a:rPr>
              <a:t>-</a:t>
            </a:r>
            <a:r>
              <a:rPr lang="nl-NL" sz="2000" dirty="0" smtClean="0">
                <a:solidFill>
                  <a:srgbClr val="0000FF"/>
                </a:solidFill>
              </a:rPr>
              <a:t>,…</a:t>
            </a:r>
            <a:endParaRPr lang="nl-NL" sz="2000" baseline="30000" dirty="0" smtClean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nl-NL" sz="2000" dirty="0" err="1" smtClean="0">
                <a:solidFill>
                  <a:srgbClr val="0000FF"/>
                </a:solidFill>
                <a:cs typeface="Times New Roman" pitchFamily="18" charset="0"/>
              </a:rPr>
              <a:t>Measure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: B</a:t>
            </a:r>
            <a:r>
              <a:rPr lang="nl-NL" sz="2000" dirty="0" smtClean="0">
                <a:solidFill>
                  <a:srgbClr val="0000FF"/>
                </a:solidFill>
                <a:latin typeface="Calibri"/>
                <a:cs typeface="Times New Roman" pitchFamily="18" charset="0"/>
                <a:sym typeface="Wingdings" pitchFamily="2" charset="2"/>
              </a:rPr>
              <a:t>→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D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0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K, 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B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 → D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0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K,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 B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→ D</a:t>
            </a:r>
            <a:r>
              <a:rPr lang="nl-NL" sz="2000" baseline="-25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1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K</a:t>
            </a:r>
            <a:endParaRPr lang="nl-NL" sz="2000" i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rgbClr val="3366FF"/>
                </a:solidFill>
                <a:sym typeface="Wingdings" pitchFamily="2" charset="2"/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  <a:sym typeface="Wingdings" pitchFamily="2" charset="2"/>
              </a:rPr>
              <a:t>L</a:t>
            </a:r>
            <a:r>
              <a:rPr lang="nl-NL" sz="2000" dirty="0" err="1" smtClean="0">
                <a:solidFill>
                  <a:srgbClr val="3366FF"/>
                </a:solidFill>
              </a:rPr>
              <a:t>arge</a:t>
            </a:r>
            <a:r>
              <a:rPr lang="nl-NL" sz="2000" dirty="0" smtClean="0">
                <a:solidFill>
                  <a:srgbClr val="3366FF"/>
                </a:solidFill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</a:rPr>
              <a:t>event</a:t>
            </a:r>
            <a:r>
              <a:rPr lang="nl-NL" sz="2000" dirty="0" smtClean="0">
                <a:solidFill>
                  <a:srgbClr val="3366FF"/>
                </a:solidFill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</a:rPr>
              <a:t>rate</a:t>
            </a:r>
            <a:r>
              <a:rPr lang="nl-NL" sz="2000" dirty="0" smtClean="0">
                <a:solidFill>
                  <a:srgbClr val="3366FF"/>
                </a:solidFill>
              </a:rPr>
              <a:t>; </a:t>
            </a:r>
            <a:r>
              <a:rPr lang="nl-NL" sz="2000" dirty="0" err="1" smtClean="0">
                <a:solidFill>
                  <a:srgbClr val="3366FF"/>
                </a:solidFill>
              </a:rPr>
              <a:t>small</a:t>
            </a:r>
            <a:r>
              <a:rPr lang="nl-NL" sz="2000" dirty="0" smtClean="0">
                <a:solidFill>
                  <a:srgbClr val="3366FF"/>
                </a:solidFill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</a:rPr>
              <a:t>interference</a:t>
            </a:r>
            <a:r>
              <a:rPr lang="nl-NL" sz="2000" dirty="0" smtClean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8507" y="3727799"/>
            <a:ext cx="5485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nl-NL" sz="30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9322" y="3058539"/>
            <a:ext cx="1143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nl-NL" sz="30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nl-NL" sz="30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5929320" y="4295911"/>
            <a:ext cx="974947" cy="553998"/>
            <a:chOff x="4071934" y="4714880"/>
            <a:chExt cx="990434" cy="565412"/>
          </a:xfrm>
        </p:grpSpPr>
        <p:sp>
          <p:nvSpPr>
            <p:cNvPr id="29" name="TextBox 9"/>
            <p:cNvSpPr txBox="1"/>
            <p:nvPr/>
          </p:nvSpPr>
          <p:spPr>
            <a:xfrm>
              <a:off x="4071934" y="4714880"/>
              <a:ext cx="990434" cy="565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nl-NL" sz="3000" i="1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nl-NL" sz="3000" i="1" baseline="30000" dirty="0" smtClean="0">
                  <a:latin typeface="Times New Roman" pitchFamily="18" charset="0"/>
                  <a:cs typeface="Times New Roman" pitchFamily="18" charset="0"/>
                </a:rPr>
                <a:t>–</a:t>
              </a:r>
              <a:endParaRPr lang="nl-NL" sz="3000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143372" y="4786322"/>
              <a:ext cx="285752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23"/>
          <p:cNvSpPr/>
          <p:nvPr/>
        </p:nvSpPr>
        <p:spPr>
          <a:xfrm>
            <a:off x="4684078" y="4197886"/>
            <a:ext cx="1184856" cy="412124"/>
          </a:xfrm>
          <a:custGeom>
            <a:avLst/>
            <a:gdLst>
              <a:gd name="connsiteX0" fmla="*/ 0 w 1184856"/>
              <a:gd name="connsiteY0" fmla="*/ 0 h 412124"/>
              <a:gd name="connsiteX1" fmla="*/ 566670 w 1184856"/>
              <a:gd name="connsiteY1" fmla="*/ 321972 h 412124"/>
              <a:gd name="connsiteX2" fmla="*/ 1184856 w 1184856"/>
              <a:gd name="connsiteY2" fmla="*/ 412124 h 41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4856" h="412124">
                <a:moveTo>
                  <a:pt x="0" y="0"/>
                </a:moveTo>
                <a:cubicBezTo>
                  <a:pt x="184597" y="126642"/>
                  <a:pt x="369194" y="253285"/>
                  <a:pt x="566670" y="321972"/>
                </a:cubicBezTo>
                <a:cubicBezTo>
                  <a:pt x="764146" y="390659"/>
                  <a:pt x="974501" y="401391"/>
                  <a:pt x="1184856" y="412124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Freeform 24"/>
          <p:cNvSpPr/>
          <p:nvPr/>
        </p:nvSpPr>
        <p:spPr>
          <a:xfrm>
            <a:off x="4658320" y="3386517"/>
            <a:ext cx="1270970" cy="412720"/>
          </a:xfrm>
          <a:custGeom>
            <a:avLst/>
            <a:gdLst>
              <a:gd name="connsiteX0" fmla="*/ 0 w 1094704"/>
              <a:gd name="connsiteY0" fmla="*/ 309093 h 309093"/>
              <a:gd name="connsiteX1" fmla="*/ 463640 w 1094704"/>
              <a:gd name="connsiteY1" fmla="*/ 103031 h 309093"/>
              <a:gd name="connsiteX2" fmla="*/ 1094704 w 1094704"/>
              <a:gd name="connsiteY2" fmla="*/ 0 h 30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704" h="309093">
                <a:moveTo>
                  <a:pt x="0" y="309093"/>
                </a:moveTo>
                <a:cubicBezTo>
                  <a:pt x="140594" y="231820"/>
                  <a:pt x="281189" y="154547"/>
                  <a:pt x="463640" y="103031"/>
                </a:cubicBezTo>
                <a:cubicBezTo>
                  <a:pt x="646091" y="51516"/>
                  <a:pt x="870397" y="25758"/>
                  <a:pt x="1094704" y="0"/>
                </a:cubicBezTo>
              </a:path>
            </a:pathLst>
          </a:custGeom>
          <a:ln w="889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Freeform 26"/>
          <p:cNvSpPr/>
          <p:nvPr/>
        </p:nvSpPr>
        <p:spPr>
          <a:xfrm rot="19515396">
            <a:off x="7012673" y="4229233"/>
            <a:ext cx="1184856" cy="412124"/>
          </a:xfrm>
          <a:custGeom>
            <a:avLst/>
            <a:gdLst>
              <a:gd name="connsiteX0" fmla="*/ 0 w 1184856"/>
              <a:gd name="connsiteY0" fmla="*/ 0 h 412124"/>
              <a:gd name="connsiteX1" fmla="*/ 566670 w 1184856"/>
              <a:gd name="connsiteY1" fmla="*/ 321972 h 412124"/>
              <a:gd name="connsiteX2" fmla="*/ 1184856 w 1184856"/>
              <a:gd name="connsiteY2" fmla="*/ 412124 h 41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4856" h="412124">
                <a:moveTo>
                  <a:pt x="0" y="0"/>
                </a:moveTo>
                <a:cubicBezTo>
                  <a:pt x="184597" y="126642"/>
                  <a:pt x="369194" y="253285"/>
                  <a:pt x="566670" y="321972"/>
                </a:cubicBezTo>
                <a:cubicBezTo>
                  <a:pt x="764146" y="390659"/>
                  <a:pt x="974501" y="401391"/>
                  <a:pt x="1184856" y="412124"/>
                </a:cubicBezTo>
              </a:path>
            </a:pathLst>
          </a:custGeom>
          <a:ln w="889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Box 27"/>
          <p:cNvSpPr txBox="1"/>
          <p:nvPr/>
        </p:nvSpPr>
        <p:spPr>
          <a:xfrm>
            <a:off x="8143900" y="3656361"/>
            <a:ext cx="862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0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nl-NL" sz="3000" i="1" baseline="-25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30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nl-NL" sz="30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851253">
            <a:off x="4507633" y="2900226"/>
            <a:ext cx="1569019" cy="36933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sym typeface="Wingdings" pitchFamily="2" charset="2"/>
              </a:rPr>
              <a:t>bc  </a:t>
            </a:r>
            <a:r>
              <a:rPr lang="nl-NL" dirty="0" err="1" smtClean="0">
                <a:sym typeface="Wingdings" pitchFamily="2" charset="2"/>
              </a:rPr>
              <a:t>f</a:t>
            </a:r>
            <a:r>
              <a:rPr lang="nl-NL" dirty="0" err="1" smtClean="0"/>
              <a:t>avoured</a:t>
            </a:r>
            <a:endParaRPr lang="nl-NL" dirty="0"/>
          </a:p>
        </p:txBody>
      </p:sp>
      <p:sp>
        <p:nvSpPr>
          <p:cNvPr id="20" name="TextBox 19"/>
          <p:cNvSpPr txBox="1"/>
          <p:nvPr/>
        </p:nvSpPr>
        <p:spPr>
          <a:xfrm rot="1269464">
            <a:off x="4409859" y="4609744"/>
            <a:ext cx="1824730" cy="36933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sym typeface="Wingdings" pitchFamily="2" charset="2"/>
              </a:rPr>
              <a:t>bu  </a:t>
            </a:r>
            <a:r>
              <a:rPr lang="nl-NL" dirty="0" err="1" smtClean="0">
                <a:sym typeface="Wingdings" pitchFamily="2" charset="2"/>
              </a:rPr>
              <a:t>s</a:t>
            </a:r>
            <a:r>
              <a:rPr lang="nl-NL" dirty="0" err="1" smtClean="0"/>
              <a:t>uppressed</a:t>
            </a:r>
            <a:endParaRPr lang="nl-NL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214282" y="857232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dirty="0" err="1" smtClean="0"/>
              <a:t>Interfere</a:t>
            </a:r>
            <a:r>
              <a:rPr lang="nl-NL" sz="2000" dirty="0" smtClean="0"/>
              <a:t> </a:t>
            </a:r>
            <a:r>
              <a:rPr lang="nl-NL" sz="2000" dirty="0" err="1" smtClean="0"/>
              <a:t>decays</a:t>
            </a:r>
            <a:r>
              <a:rPr lang="nl-NL" sz="2000" dirty="0" smtClean="0"/>
              <a:t> </a:t>
            </a:r>
            <a:r>
              <a:rPr lang="nl-NL" sz="2000" dirty="0" smtClean="0">
                <a:solidFill>
                  <a:srgbClr val="FF0000"/>
                </a:solidFill>
              </a:rPr>
              <a:t>b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c </a:t>
            </a:r>
            <a:r>
              <a:rPr lang="nl-NL" sz="2000" dirty="0" err="1" smtClean="0">
                <a:sym typeface="Wingdings" pitchFamily="2" charset="2"/>
              </a:rPr>
              <a:t>with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bu </a:t>
            </a:r>
          </a:p>
          <a:p>
            <a:r>
              <a:rPr lang="nl-NL" sz="2000" dirty="0" smtClean="0">
                <a:sym typeface="Wingdings" pitchFamily="2" charset="2"/>
              </a:rPr>
              <a:t>  to </a:t>
            </a:r>
            <a:r>
              <a:rPr lang="nl-NL" sz="2000" dirty="0" err="1" smtClean="0">
                <a:sym typeface="Wingdings" pitchFamily="2" charset="2"/>
              </a:rPr>
              <a:t>final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err="1" smtClean="0">
                <a:sym typeface="Wingdings" pitchFamily="2" charset="2"/>
              </a:rPr>
              <a:t>states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err="1" smtClean="0">
                <a:sym typeface="Wingdings" pitchFamily="2" charset="2"/>
              </a:rPr>
              <a:t>common</a:t>
            </a:r>
            <a:r>
              <a:rPr lang="nl-NL" sz="2000" dirty="0" smtClean="0">
                <a:sym typeface="Wingdings" pitchFamily="2" charset="2"/>
              </a:rPr>
              <a:t> to D</a:t>
            </a:r>
            <a:r>
              <a:rPr lang="nl-NL" sz="2000" baseline="30000" dirty="0" smtClean="0">
                <a:sym typeface="Wingdings" pitchFamily="2" charset="2"/>
              </a:rPr>
              <a:t>0</a:t>
            </a:r>
            <a:r>
              <a:rPr lang="nl-NL" sz="2000" dirty="0" smtClean="0">
                <a:sym typeface="Wingdings" pitchFamily="2" charset="2"/>
              </a:rPr>
              <a:t> and D</a:t>
            </a:r>
            <a:r>
              <a:rPr lang="nl-NL" sz="2000" baseline="30000" dirty="0" smtClean="0">
                <a:sym typeface="Wingdings" pitchFamily="2" charset="2"/>
              </a:rPr>
              <a:t>0</a:t>
            </a:r>
            <a:endParaRPr lang="nl-NL" sz="2000" baseline="30000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722701" y="1000108"/>
            <a:ext cx="2635249" cy="1143008"/>
            <a:chOff x="551" y="2199"/>
            <a:chExt cx="1945" cy="825"/>
          </a:xfrm>
        </p:grpSpPr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1068" y="2784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1500" y="2784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1500" y="2448"/>
              <a:ext cx="24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H="1" flipV="1">
              <a:off x="1740" y="2448"/>
              <a:ext cx="2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H="1">
              <a:off x="1740" y="2352"/>
              <a:ext cx="2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1068" y="2950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pic>
          <p:nvPicPr>
            <p:cNvPr id="42" name="Picture 12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924" y="2688"/>
              <a:ext cx="8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13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896" y="2886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1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996" y="2890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15" descr="txp_fi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992" y="2452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16" descr="txp_fi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020" y="2732"/>
              <a:ext cx="8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17" descr="txp_fi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501" y="2199"/>
              <a:ext cx="28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18" descr="txp_fi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51" y="2785"/>
              <a:ext cx="277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19" descr="txp_fig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202" y="2756"/>
              <a:ext cx="25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20" descr="txp_fi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200" y="2377"/>
              <a:ext cx="29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21" descr="txp_fig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1227" y="2497"/>
              <a:ext cx="258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2" descr="txp_fi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2028" y="2259"/>
              <a:ext cx="73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Oval 23"/>
            <p:cNvSpPr>
              <a:spLocks noChangeArrowheads="1"/>
            </p:cNvSpPr>
            <p:nvPr/>
          </p:nvSpPr>
          <p:spPr bwMode="auto">
            <a:xfrm>
              <a:off x="1142" y="2364"/>
              <a:ext cx="432" cy="4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532592" y="714356"/>
            <a:ext cx="2325688" cy="1357322"/>
            <a:chOff x="3146" y="1920"/>
            <a:chExt cx="1846" cy="1104"/>
          </a:xfrm>
        </p:grpSpPr>
        <p:sp>
          <p:nvSpPr>
            <p:cNvPr id="55" name="Line 26"/>
            <p:cNvSpPr>
              <a:spLocks noChangeShapeType="1"/>
            </p:cNvSpPr>
            <p:nvPr/>
          </p:nvSpPr>
          <p:spPr bwMode="auto">
            <a:xfrm>
              <a:off x="3590" y="2295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>
              <a:off x="4022" y="2295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>
              <a:off x="4010" y="2295"/>
              <a:ext cx="19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 flipH="1" flipV="1">
              <a:off x="4202" y="2631"/>
              <a:ext cx="28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auto">
            <a:xfrm flipH="1">
              <a:off x="4202" y="2487"/>
              <a:ext cx="28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0" name="Line 31"/>
            <p:cNvSpPr>
              <a:spLocks noChangeShapeType="1"/>
            </p:cNvSpPr>
            <p:nvPr/>
          </p:nvSpPr>
          <p:spPr bwMode="auto">
            <a:xfrm>
              <a:off x="3590" y="2950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pic>
          <p:nvPicPr>
            <p:cNvPr id="61" name="Picture 32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434" y="2199"/>
              <a:ext cx="8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" name="Picture 3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3418" y="2886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34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4518" y="2890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3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3146" y="2535"/>
              <a:ext cx="277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" name="Picture 3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4682" y="2775"/>
              <a:ext cx="29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6" name="Picture 3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4724" y="2291"/>
              <a:ext cx="26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7" name="Picture 3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4538" y="2439"/>
              <a:ext cx="9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3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4546" y="2698"/>
              <a:ext cx="73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9" name="Picture 40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4538" y="2247"/>
              <a:ext cx="123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0" name="Picture 4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3866" y="2055"/>
              <a:ext cx="28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4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866" y="2535"/>
              <a:ext cx="258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Oval 43"/>
            <p:cNvSpPr>
              <a:spLocks noChangeArrowheads="1"/>
            </p:cNvSpPr>
            <p:nvPr/>
          </p:nvSpPr>
          <p:spPr bwMode="auto">
            <a:xfrm>
              <a:off x="3792" y="1920"/>
              <a:ext cx="432" cy="43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73" name="Oval 44"/>
          <p:cNvSpPr>
            <a:spLocks noChangeArrowheads="1"/>
          </p:cNvSpPr>
          <p:nvPr/>
        </p:nvSpPr>
        <p:spPr bwMode="auto">
          <a:xfrm>
            <a:off x="8143900" y="1071546"/>
            <a:ext cx="423863" cy="1209675"/>
          </a:xfrm>
          <a:prstGeom prst="ellipse">
            <a:avLst/>
          </a:prstGeom>
          <a:noFill/>
          <a:ln w="25400" cap="rnd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4" name="Text Box 45"/>
          <p:cNvSpPr txBox="1">
            <a:spLocks noChangeArrowheads="1"/>
          </p:cNvSpPr>
          <p:nvPr/>
        </p:nvSpPr>
        <p:spPr bwMode="auto">
          <a:xfrm>
            <a:off x="7896225" y="2357430"/>
            <a:ext cx="1258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Verdana" pitchFamily="34" charset="0"/>
              </a:rPr>
              <a:t>color</a:t>
            </a:r>
          </a:p>
          <a:p>
            <a:r>
              <a:rPr lang="en-US" sz="1400" i="1" dirty="0">
                <a:solidFill>
                  <a:schemeClr val="accent2"/>
                </a:solidFill>
                <a:latin typeface="Verdana" pitchFamily="34" charset="0"/>
              </a:rPr>
              <a:t>suppression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285720" y="3355974"/>
            <a:ext cx="142876" cy="158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067720" y="3271128"/>
            <a:ext cx="142876" cy="158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20B7D74-C87F-410D-B827-99E10F9BABBC}" type="slidenum">
              <a:rPr lang="en-US"/>
              <a:pPr/>
              <a:t>26</a:t>
            </a:fld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3857620" y="1223829"/>
            <a:ext cx="14287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682573" y="3528659"/>
            <a:ext cx="142876" cy="158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/>
          <p:cNvSpPr/>
          <p:nvPr/>
        </p:nvSpPr>
        <p:spPr>
          <a:xfrm rot="2288000">
            <a:off x="6952537" y="3361785"/>
            <a:ext cx="1270970" cy="412720"/>
          </a:xfrm>
          <a:custGeom>
            <a:avLst/>
            <a:gdLst>
              <a:gd name="connsiteX0" fmla="*/ 0 w 1094704"/>
              <a:gd name="connsiteY0" fmla="*/ 309093 h 309093"/>
              <a:gd name="connsiteX1" fmla="*/ 463640 w 1094704"/>
              <a:gd name="connsiteY1" fmla="*/ 103031 h 309093"/>
              <a:gd name="connsiteX2" fmla="*/ 1094704 w 1094704"/>
              <a:gd name="connsiteY2" fmla="*/ 0 h 30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704" h="309093">
                <a:moveTo>
                  <a:pt x="0" y="309093"/>
                </a:moveTo>
                <a:cubicBezTo>
                  <a:pt x="140594" y="231820"/>
                  <a:pt x="281189" y="154547"/>
                  <a:pt x="463640" y="103031"/>
                </a:cubicBezTo>
                <a:cubicBezTo>
                  <a:pt x="646091" y="51516"/>
                  <a:pt x="870397" y="25758"/>
                  <a:pt x="1094704" y="0"/>
                </a:cubicBezTo>
              </a:path>
            </a:pathLst>
          </a:custGeom>
          <a:ln w="889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TextBox 82"/>
          <p:cNvSpPr txBox="1"/>
          <p:nvPr/>
        </p:nvSpPr>
        <p:spPr>
          <a:xfrm>
            <a:off x="428596" y="4673710"/>
            <a:ext cx="139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Observables: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427211" y="5295934"/>
            <a:ext cx="1918330" cy="107721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Unknown phases: </a:t>
            </a:r>
          </a:p>
          <a:p>
            <a:r>
              <a:rPr lang="en-US" dirty="0" smtClean="0"/>
              <a:t>Weak phase </a:t>
            </a:r>
            <a:r>
              <a:rPr lang="en-US" sz="2200" i="1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200" i="1" dirty="0" smtClean="0">
              <a:solidFill>
                <a:srgbClr val="FF0000"/>
              </a:solidFill>
              <a:latin typeface="Times New Roman"/>
            </a:endParaRPr>
          </a:p>
          <a:p>
            <a:r>
              <a:rPr lang="en-US" dirty="0" smtClean="0"/>
              <a:t>Strong phase </a:t>
            </a:r>
            <a:r>
              <a:rPr lang="en-US" sz="2200" i="1" dirty="0" smtClean="0">
                <a:solidFill>
                  <a:srgbClr val="0000FF"/>
                </a:solidFill>
                <a:latin typeface="Times New Roman"/>
              </a:rPr>
              <a:t>δ</a:t>
            </a:r>
            <a:r>
              <a:rPr lang="en-US" sz="2200" i="1" baseline="-2500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2400" dirty="0" smtClean="0"/>
              <a:t> </a:t>
            </a:r>
            <a:endParaRPr lang="en-US" sz="2200" i="1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80" name="Picture 7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578321" y="5175322"/>
            <a:ext cx="4701209" cy="628715"/>
          </a:xfrm>
          <a:prstGeom prst="rect">
            <a:avLst/>
          </a:prstGeom>
        </p:spPr>
      </p:pic>
      <p:pic>
        <p:nvPicPr>
          <p:cNvPr id="86" name="Picture 8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578321" y="5981284"/>
            <a:ext cx="4701209" cy="593773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2246942" y="4281797"/>
            <a:ext cx="1981131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Gronau</a:t>
            </a:r>
            <a:r>
              <a:rPr lang="en-US" sz="1200" b="1" dirty="0" smtClean="0">
                <a:solidFill>
                  <a:srgbClr val="000090"/>
                </a:solidFill>
              </a:rPr>
              <a:t>, London, Wyler: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Phys. </a:t>
            </a:r>
            <a:r>
              <a:rPr lang="en-US" sz="1200" b="1" dirty="0" err="1" smtClean="0">
                <a:solidFill>
                  <a:srgbClr val="000090"/>
                </a:solidFill>
              </a:rPr>
              <a:t>Lett</a:t>
            </a:r>
            <a:r>
              <a:rPr lang="en-US" sz="1200" b="1" dirty="0" smtClean="0">
                <a:solidFill>
                  <a:srgbClr val="000090"/>
                </a:solidFill>
              </a:rPr>
              <a:t>. B 265, 172 (1991)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8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pic>
        <p:nvPicPr>
          <p:cNvPr id="88" name="Picture 8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3"/>
              <a:stretch>
                <a:fillRect/>
              </a:stretch>
            </p:blipFill>
          </mc:Choice>
          <mc:Fallback>
            <p:blipFill>
              <a:blip r:embed="rId44"/>
              <a:stretch>
                <a:fillRect/>
              </a:stretch>
            </p:blipFill>
          </mc:Fallback>
        </mc:AlternateContent>
        <p:spPr>
          <a:xfrm>
            <a:off x="369407" y="1603421"/>
            <a:ext cx="3092519" cy="694713"/>
          </a:xfrm>
          <a:prstGeom prst="rect">
            <a:avLst/>
          </a:prstGeom>
        </p:spPr>
      </p:pic>
      <p:pic>
        <p:nvPicPr>
          <p:cNvPr id="90" name="Picture 8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5"/>
              <a:stretch>
                <a:fillRect/>
              </a:stretch>
            </p:blipFill>
          </mc:Choice>
          <mc:Fallback>
            <p:blipFill>
              <a:blip r:embed="rId46"/>
              <a:stretch>
                <a:fillRect/>
              </a:stretch>
            </p:blipFill>
          </mc:Fallback>
        </mc:AlternateContent>
        <p:spPr>
          <a:xfrm>
            <a:off x="4856465" y="3992425"/>
            <a:ext cx="1180804" cy="372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>
            <a:noAutofit/>
          </a:bodyPr>
          <a:lstStyle/>
          <a:p>
            <a:r>
              <a:rPr lang="nl-NL" dirty="0" smtClean="0"/>
              <a:t>(2) The GLW/ADS </a:t>
            </a:r>
            <a:r>
              <a:rPr lang="nl-NL" dirty="0" err="1" smtClean="0"/>
              <a:t>method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B</a:t>
            </a:r>
            <a:r>
              <a:rPr lang="en-US" dirty="0" smtClean="0">
                <a:sym typeface="Wingdings"/>
              </a:rPr>
              <a:t>DK and BDπ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1285852" y="19288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1" name="TextBox 20"/>
          <p:cNvSpPr txBox="1"/>
          <p:nvPr/>
        </p:nvSpPr>
        <p:spPr>
          <a:xfrm>
            <a:off x="4308507" y="3727799"/>
            <a:ext cx="5485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nl-NL" sz="30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9322" y="3058539"/>
            <a:ext cx="1143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nl-NL" sz="30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nl-NL" sz="30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5929320" y="4295911"/>
            <a:ext cx="974947" cy="553998"/>
            <a:chOff x="4071934" y="4714880"/>
            <a:chExt cx="990434" cy="565412"/>
          </a:xfrm>
        </p:grpSpPr>
        <p:sp>
          <p:nvSpPr>
            <p:cNvPr id="29" name="TextBox 9"/>
            <p:cNvSpPr txBox="1"/>
            <p:nvPr/>
          </p:nvSpPr>
          <p:spPr>
            <a:xfrm>
              <a:off x="4071934" y="4714880"/>
              <a:ext cx="990434" cy="565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nl-NL" sz="3000" i="1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nl-NL" sz="3000" i="1" baseline="30000" dirty="0" smtClean="0">
                  <a:latin typeface="Times New Roman" pitchFamily="18" charset="0"/>
                  <a:cs typeface="Times New Roman" pitchFamily="18" charset="0"/>
                </a:rPr>
                <a:t>–</a:t>
              </a:r>
              <a:endParaRPr lang="nl-NL" sz="3000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143372" y="4786322"/>
              <a:ext cx="285752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23"/>
          <p:cNvSpPr/>
          <p:nvPr/>
        </p:nvSpPr>
        <p:spPr>
          <a:xfrm>
            <a:off x="4684078" y="4197886"/>
            <a:ext cx="1184856" cy="412124"/>
          </a:xfrm>
          <a:custGeom>
            <a:avLst/>
            <a:gdLst>
              <a:gd name="connsiteX0" fmla="*/ 0 w 1184856"/>
              <a:gd name="connsiteY0" fmla="*/ 0 h 412124"/>
              <a:gd name="connsiteX1" fmla="*/ 566670 w 1184856"/>
              <a:gd name="connsiteY1" fmla="*/ 321972 h 412124"/>
              <a:gd name="connsiteX2" fmla="*/ 1184856 w 1184856"/>
              <a:gd name="connsiteY2" fmla="*/ 412124 h 41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4856" h="412124">
                <a:moveTo>
                  <a:pt x="0" y="0"/>
                </a:moveTo>
                <a:cubicBezTo>
                  <a:pt x="184597" y="126642"/>
                  <a:pt x="369194" y="253285"/>
                  <a:pt x="566670" y="321972"/>
                </a:cubicBezTo>
                <a:cubicBezTo>
                  <a:pt x="764146" y="390659"/>
                  <a:pt x="974501" y="401391"/>
                  <a:pt x="1184856" y="412124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Freeform 24"/>
          <p:cNvSpPr/>
          <p:nvPr/>
        </p:nvSpPr>
        <p:spPr>
          <a:xfrm>
            <a:off x="4658320" y="3386517"/>
            <a:ext cx="1270970" cy="412720"/>
          </a:xfrm>
          <a:custGeom>
            <a:avLst/>
            <a:gdLst>
              <a:gd name="connsiteX0" fmla="*/ 0 w 1094704"/>
              <a:gd name="connsiteY0" fmla="*/ 309093 h 309093"/>
              <a:gd name="connsiteX1" fmla="*/ 463640 w 1094704"/>
              <a:gd name="connsiteY1" fmla="*/ 103031 h 309093"/>
              <a:gd name="connsiteX2" fmla="*/ 1094704 w 1094704"/>
              <a:gd name="connsiteY2" fmla="*/ 0 h 30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704" h="309093">
                <a:moveTo>
                  <a:pt x="0" y="309093"/>
                </a:moveTo>
                <a:cubicBezTo>
                  <a:pt x="140594" y="231820"/>
                  <a:pt x="281189" y="154547"/>
                  <a:pt x="463640" y="103031"/>
                </a:cubicBezTo>
                <a:cubicBezTo>
                  <a:pt x="646091" y="51516"/>
                  <a:pt x="870397" y="25758"/>
                  <a:pt x="1094704" y="0"/>
                </a:cubicBezTo>
              </a:path>
            </a:pathLst>
          </a:custGeom>
          <a:ln w="889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Freeform 26"/>
          <p:cNvSpPr/>
          <p:nvPr/>
        </p:nvSpPr>
        <p:spPr>
          <a:xfrm rot="19515396">
            <a:off x="7012673" y="4229233"/>
            <a:ext cx="1184856" cy="412124"/>
          </a:xfrm>
          <a:custGeom>
            <a:avLst/>
            <a:gdLst>
              <a:gd name="connsiteX0" fmla="*/ 0 w 1184856"/>
              <a:gd name="connsiteY0" fmla="*/ 0 h 412124"/>
              <a:gd name="connsiteX1" fmla="*/ 566670 w 1184856"/>
              <a:gd name="connsiteY1" fmla="*/ 321972 h 412124"/>
              <a:gd name="connsiteX2" fmla="*/ 1184856 w 1184856"/>
              <a:gd name="connsiteY2" fmla="*/ 412124 h 41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4856" h="412124">
                <a:moveTo>
                  <a:pt x="0" y="0"/>
                </a:moveTo>
                <a:cubicBezTo>
                  <a:pt x="184597" y="126642"/>
                  <a:pt x="369194" y="253285"/>
                  <a:pt x="566670" y="321972"/>
                </a:cubicBezTo>
                <a:cubicBezTo>
                  <a:pt x="764146" y="390659"/>
                  <a:pt x="974501" y="401391"/>
                  <a:pt x="1184856" y="412124"/>
                </a:cubicBezTo>
              </a:path>
            </a:pathLst>
          </a:custGeom>
          <a:ln w="889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Box 27"/>
          <p:cNvSpPr txBox="1"/>
          <p:nvPr/>
        </p:nvSpPr>
        <p:spPr>
          <a:xfrm>
            <a:off x="8143900" y="3656361"/>
            <a:ext cx="862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0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nl-NL" sz="3000" i="1" baseline="-25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30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3000" i="1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nl-NL" sz="30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851253">
            <a:off x="4507633" y="2900226"/>
            <a:ext cx="1569019" cy="36933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sym typeface="Wingdings" pitchFamily="2" charset="2"/>
              </a:rPr>
              <a:t>bc  </a:t>
            </a:r>
            <a:r>
              <a:rPr lang="nl-NL" dirty="0" err="1" smtClean="0">
                <a:sym typeface="Wingdings" pitchFamily="2" charset="2"/>
              </a:rPr>
              <a:t>f</a:t>
            </a:r>
            <a:r>
              <a:rPr lang="nl-NL" dirty="0" err="1" smtClean="0"/>
              <a:t>avoured</a:t>
            </a:r>
            <a:endParaRPr lang="nl-NL" dirty="0"/>
          </a:p>
        </p:txBody>
      </p:sp>
      <p:sp>
        <p:nvSpPr>
          <p:cNvPr id="20" name="TextBox 19"/>
          <p:cNvSpPr txBox="1"/>
          <p:nvPr/>
        </p:nvSpPr>
        <p:spPr>
          <a:xfrm rot="1269464">
            <a:off x="4409859" y="4609744"/>
            <a:ext cx="1824730" cy="36933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sym typeface="Wingdings" pitchFamily="2" charset="2"/>
              </a:rPr>
              <a:t>bu  </a:t>
            </a:r>
            <a:r>
              <a:rPr lang="nl-NL" dirty="0" err="1" smtClean="0">
                <a:sym typeface="Wingdings" pitchFamily="2" charset="2"/>
              </a:rPr>
              <a:t>s</a:t>
            </a:r>
            <a:r>
              <a:rPr lang="nl-NL" dirty="0" err="1" smtClean="0"/>
              <a:t>uppressed</a:t>
            </a:r>
            <a:endParaRPr lang="nl-NL" dirty="0" smtClean="0"/>
          </a:p>
        </p:txBody>
      </p:sp>
      <p:sp>
        <p:nvSpPr>
          <p:cNvPr id="32" name="TextBox 31"/>
          <p:cNvSpPr txBox="1"/>
          <p:nvPr/>
        </p:nvSpPr>
        <p:spPr>
          <a:xfrm rot="1258208">
            <a:off x="7016486" y="2941930"/>
            <a:ext cx="1524776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/>
              <a:t>Cabibbo</a:t>
            </a:r>
            <a:r>
              <a:rPr lang="nl-NL" dirty="0" smtClean="0"/>
              <a:t> </a:t>
            </a:r>
            <a:r>
              <a:rPr lang="nl-NL" dirty="0" err="1" smtClean="0"/>
              <a:t>supp</a:t>
            </a:r>
            <a:r>
              <a:rPr lang="nl-NL" dirty="0" smtClean="0"/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 rot="20698254">
            <a:off x="6874995" y="4689065"/>
            <a:ext cx="180716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/>
              <a:t>Cabibbo</a:t>
            </a:r>
            <a:r>
              <a:rPr lang="nl-NL" dirty="0" smtClean="0"/>
              <a:t> </a:t>
            </a:r>
            <a:r>
              <a:rPr lang="nl-NL" dirty="0" err="1" smtClean="0"/>
              <a:t>allowed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34" name="TextBox 33"/>
          <p:cNvSpPr txBox="1"/>
          <p:nvPr/>
        </p:nvSpPr>
        <p:spPr>
          <a:xfrm>
            <a:off x="214282" y="857232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dirty="0" err="1" smtClean="0"/>
              <a:t>Interfere</a:t>
            </a:r>
            <a:r>
              <a:rPr lang="nl-NL" sz="2000" dirty="0" smtClean="0"/>
              <a:t> </a:t>
            </a:r>
            <a:r>
              <a:rPr lang="nl-NL" sz="2000" dirty="0" err="1" smtClean="0"/>
              <a:t>decays</a:t>
            </a:r>
            <a:r>
              <a:rPr lang="nl-NL" sz="2000" dirty="0" smtClean="0"/>
              <a:t> </a:t>
            </a:r>
            <a:r>
              <a:rPr lang="nl-NL" sz="2000" dirty="0" smtClean="0">
                <a:solidFill>
                  <a:srgbClr val="FF0000"/>
                </a:solidFill>
              </a:rPr>
              <a:t>b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c </a:t>
            </a:r>
            <a:r>
              <a:rPr lang="nl-NL" sz="2000" dirty="0" err="1" smtClean="0">
                <a:sym typeface="Wingdings" pitchFamily="2" charset="2"/>
              </a:rPr>
              <a:t>with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bu </a:t>
            </a:r>
          </a:p>
          <a:p>
            <a:r>
              <a:rPr lang="nl-NL" sz="2000" dirty="0" smtClean="0">
                <a:sym typeface="Wingdings" pitchFamily="2" charset="2"/>
              </a:rPr>
              <a:t>  to </a:t>
            </a:r>
            <a:r>
              <a:rPr lang="nl-NL" sz="2000" dirty="0" err="1" smtClean="0">
                <a:sym typeface="Wingdings" pitchFamily="2" charset="2"/>
              </a:rPr>
              <a:t>final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err="1" smtClean="0">
                <a:sym typeface="Wingdings" pitchFamily="2" charset="2"/>
              </a:rPr>
              <a:t>states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err="1" smtClean="0">
                <a:sym typeface="Wingdings" pitchFamily="2" charset="2"/>
              </a:rPr>
              <a:t>common</a:t>
            </a:r>
            <a:r>
              <a:rPr lang="nl-NL" sz="2000" dirty="0" smtClean="0">
                <a:sym typeface="Wingdings" pitchFamily="2" charset="2"/>
              </a:rPr>
              <a:t> to D</a:t>
            </a:r>
            <a:r>
              <a:rPr lang="nl-NL" sz="2000" baseline="30000" dirty="0" smtClean="0">
                <a:sym typeface="Wingdings" pitchFamily="2" charset="2"/>
              </a:rPr>
              <a:t>0</a:t>
            </a:r>
            <a:r>
              <a:rPr lang="nl-NL" sz="2000" dirty="0" smtClean="0">
                <a:sym typeface="Wingdings" pitchFamily="2" charset="2"/>
              </a:rPr>
              <a:t> and D</a:t>
            </a:r>
            <a:r>
              <a:rPr lang="nl-NL" sz="2000" baseline="30000" dirty="0" smtClean="0">
                <a:sym typeface="Wingdings" pitchFamily="2" charset="2"/>
              </a:rPr>
              <a:t>0</a:t>
            </a:r>
            <a:endParaRPr lang="nl-NL" sz="2000" baseline="30000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722701" y="1000108"/>
            <a:ext cx="2635249" cy="1143008"/>
            <a:chOff x="551" y="2199"/>
            <a:chExt cx="1945" cy="825"/>
          </a:xfrm>
        </p:grpSpPr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1068" y="2784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1500" y="2784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1500" y="2448"/>
              <a:ext cx="24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H="1" flipV="1">
              <a:off x="1740" y="2448"/>
              <a:ext cx="2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H="1">
              <a:off x="1740" y="2352"/>
              <a:ext cx="2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1068" y="2950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pic>
          <p:nvPicPr>
            <p:cNvPr id="42" name="Picture 12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924" y="2688"/>
              <a:ext cx="8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13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896" y="2886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1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996" y="2890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15" descr="txp_fi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992" y="2452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16" descr="txp_fi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020" y="2732"/>
              <a:ext cx="8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17" descr="txp_fi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501" y="2199"/>
              <a:ext cx="28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18" descr="txp_fi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51" y="2785"/>
              <a:ext cx="277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19" descr="txp_fig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202" y="2756"/>
              <a:ext cx="25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20" descr="txp_fi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200" y="2377"/>
              <a:ext cx="29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21" descr="txp_fig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1227" y="2497"/>
              <a:ext cx="258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2" descr="txp_fi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2028" y="2259"/>
              <a:ext cx="73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Oval 23"/>
            <p:cNvSpPr>
              <a:spLocks noChangeArrowheads="1"/>
            </p:cNvSpPr>
            <p:nvPr/>
          </p:nvSpPr>
          <p:spPr bwMode="auto">
            <a:xfrm>
              <a:off x="1142" y="2364"/>
              <a:ext cx="432" cy="4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532592" y="714356"/>
            <a:ext cx="2325688" cy="1357322"/>
            <a:chOff x="3146" y="1920"/>
            <a:chExt cx="1846" cy="1104"/>
          </a:xfrm>
        </p:grpSpPr>
        <p:sp>
          <p:nvSpPr>
            <p:cNvPr id="55" name="Line 26"/>
            <p:cNvSpPr>
              <a:spLocks noChangeShapeType="1"/>
            </p:cNvSpPr>
            <p:nvPr/>
          </p:nvSpPr>
          <p:spPr bwMode="auto">
            <a:xfrm>
              <a:off x="3590" y="2295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>
              <a:off x="4022" y="2295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>
              <a:off x="4010" y="2295"/>
              <a:ext cx="19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 flipH="1" flipV="1">
              <a:off x="4202" y="2631"/>
              <a:ext cx="28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auto">
            <a:xfrm flipH="1">
              <a:off x="4202" y="2487"/>
              <a:ext cx="28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0" name="Line 31"/>
            <p:cNvSpPr>
              <a:spLocks noChangeShapeType="1"/>
            </p:cNvSpPr>
            <p:nvPr/>
          </p:nvSpPr>
          <p:spPr bwMode="auto">
            <a:xfrm>
              <a:off x="3590" y="2950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pic>
          <p:nvPicPr>
            <p:cNvPr id="61" name="Picture 32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434" y="2199"/>
              <a:ext cx="8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" name="Picture 3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3418" y="2886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34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4518" y="2890"/>
              <a:ext cx="1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3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3146" y="2535"/>
              <a:ext cx="277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" name="Picture 3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4682" y="2775"/>
              <a:ext cx="29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6" name="Picture 3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4724" y="2291"/>
              <a:ext cx="26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7" name="Picture 3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4538" y="2439"/>
              <a:ext cx="9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3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4546" y="2698"/>
              <a:ext cx="73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9" name="Picture 40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4538" y="2247"/>
              <a:ext cx="123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0" name="Picture 4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3866" y="2055"/>
              <a:ext cx="28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4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866" y="2535"/>
              <a:ext cx="258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Oval 43"/>
            <p:cNvSpPr>
              <a:spLocks noChangeArrowheads="1"/>
            </p:cNvSpPr>
            <p:nvPr/>
          </p:nvSpPr>
          <p:spPr bwMode="auto">
            <a:xfrm>
              <a:off x="3792" y="1920"/>
              <a:ext cx="432" cy="43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73" name="Oval 44"/>
          <p:cNvSpPr>
            <a:spLocks noChangeArrowheads="1"/>
          </p:cNvSpPr>
          <p:nvPr/>
        </p:nvSpPr>
        <p:spPr bwMode="auto">
          <a:xfrm>
            <a:off x="8143900" y="1071546"/>
            <a:ext cx="423863" cy="1209675"/>
          </a:xfrm>
          <a:prstGeom prst="ellipse">
            <a:avLst/>
          </a:prstGeom>
          <a:noFill/>
          <a:ln w="25400" cap="rnd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4" name="Text Box 45"/>
          <p:cNvSpPr txBox="1">
            <a:spLocks noChangeArrowheads="1"/>
          </p:cNvSpPr>
          <p:nvPr/>
        </p:nvSpPr>
        <p:spPr bwMode="auto">
          <a:xfrm>
            <a:off x="7896225" y="2357430"/>
            <a:ext cx="1258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Verdana" pitchFamily="34" charset="0"/>
              </a:rPr>
              <a:t>color</a:t>
            </a:r>
          </a:p>
          <a:p>
            <a:r>
              <a:rPr lang="en-US" sz="1400" i="1" dirty="0">
                <a:solidFill>
                  <a:schemeClr val="accent2"/>
                </a:solidFill>
                <a:latin typeface="Verdana" pitchFamily="34" charset="0"/>
              </a:rPr>
              <a:t>suppression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285720" y="3355974"/>
            <a:ext cx="142876" cy="158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14282" y="2577089"/>
            <a:ext cx="4130311" cy="1661993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200" u="sng" dirty="0" smtClean="0"/>
              <a:t>ADS </a:t>
            </a:r>
            <a:r>
              <a:rPr lang="nl-NL" sz="2200" u="sng" dirty="0" err="1" smtClean="0"/>
              <a:t>method</a:t>
            </a:r>
            <a:r>
              <a:rPr lang="nl-NL" sz="2200" u="sng" dirty="0" smtClean="0"/>
              <a:t>:</a:t>
            </a:r>
          </a:p>
          <a:p>
            <a:r>
              <a:rPr lang="nl-NL" sz="2000" dirty="0" err="1" smtClean="0">
                <a:solidFill>
                  <a:srgbClr val="0000FF"/>
                </a:solidFill>
              </a:rPr>
              <a:t>Use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common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flavour</a:t>
            </a:r>
            <a:r>
              <a:rPr lang="nl-NL" sz="2000" dirty="0" smtClean="0">
                <a:solidFill>
                  <a:srgbClr val="0000FF"/>
                </a:solidFill>
              </a:rPr>
              <a:t> state </a:t>
            </a:r>
            <a:r>
              <a:rPr lang="nl-NL" sz="2000" dirty="0" err="1" smtClean="0">
                <a:solidFill>
                  <a:srgbClr val="0000FF"/>
                </a:solidFill>
                <a:cs typeface="Times New Roman" pitchFamily="18" charset="0"/>
              </a:rPr>
              <a:t>f</a:t>
            </a:r>
            <a:r>
              <a:rPr lang="nl-NL" sz="2000" baseline="-25000" dirty="0" err="1" smtClean="0">
                <a:solidFill>
                  <a:srgbClr val="0000FF"/>
                </a:solidFill>
                <a:cs typeface="Times New Roman" pitchFamily="18" charset="0"/>
              </a:rPr>
              <a:t>D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=(K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+ </a:t>
            </a:r>
            <a:r>
              <a:rPr lang="nl-NL" sz="20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p </a:t>
            </a:r>
            <a:r>
              <a:rPr lang="nl-NL" sz="2000" baseline="30000" dirty="0" smtClean="0">
                <a:solidFill>
                  <a:srgbClr val="0000FF"/>
                </a:solidFill>
                <a:latin typeface="Calibri"/>
                <a:cs typeface="Times New Roman" pitchFamily="18" charset="0"/>
              </a:rPr>
              <a:t>–</a:t>
            </a:r>
            <a:r>
              <a:rPr lang="nl-NL" sz="20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)</a:t>
            </a:r>
            <a:r>
              <a:rPr lang="nl-NL" sz="20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Note</a:t>
            </a:r>
            <a:r>
              <a:rPr lang="nl-NL" sz="2000" dirty="0" smtClean="0">
                <a:solidFill>
                  <a:srgbClr val="0000FF"/>
                </a:solidFill>
              </a:rPr>
              <a:t>: </a:t>
            </a:r>
            <a:r>
              <a:rPr lang="nl-NL" sz="2000" dirty="0" err="1" smtClean="0">
                <a:solidFill>
                  <a:srgbClr val="0000FF"/>
                </a:solidFill>
              </a:rPr>
              <a:t>decay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D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0</a:t>
            </a:r>
            <a:r>
              <a:rPr lang="nl-NL" sz="2000" i="1" dirty="0" smtClean="0">
                <a:solidFill>
                  <a:srgbClr val="0000FF"/>
                </a:solidFill>
                <a:cs typeface="Times New Roman" pitchFamily="18" charset="0"/>
              </a:rPr>
              <a:t>→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K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+</a:t>
            </a:r>
            <a:r>
              <a:rPr lang="nl-NL" sz="20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nl-NL" sz="2000" baseline="30000" dirty="0" smtClean="0">
                <a:solidFill>
                  <a:srgbClr val="0000FF"/>
                </a:solidFill>
              </a:rPr>
              <a:t>–</a:t>
            </a:r>
            <a:r>
              <a:rPr lang="nl-NL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2000" dirty="0" smtClean="0">
                <a:solidFill>
                  <a:srgbClr val="0000FF"/>
                </a:solidFill>
              </a:rPr>
              <a:t>is double </a:t>
            </a:r>
            <a:r>
              <a:rPr lang="nl-NL" sz="2000" dirty="0" err="1" smtClean="0">
                <a:solidFill>
                  <a:srgbClr val="0000FF"/>
                </a:solidFill>
              </a:rPr>
              <a:t>Cabibbo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suppressed</a:t>
            </a:r>
            <a:endParaRPr lang="nl-NL" sz="20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rgbClr val="3366FF"/>
                </a:solidFill>
                <a:sym typeface="Wingdings" pitchFamily="2" charset="2"/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  <a:sym typeface="Wingdings" pitchFamily="2" charset="2"/>
              </a:rPr>
              <a:t>Lower</a:t>
            </a:r>
            <a:r>
              <a:rPr lang="nl-NL" sz="2000" dirty="0" smtClean="0">
                <a:solidFill>
                  <a:srgbClr val="3366FF"/>
                </a:solidFill>
                <a:sym typeface="Wingdings" pitchFamily="2" charset="2"/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  <a:sym typeface="Wingdings" pitchFamily="2" charset="2"/>
              </a:rPr>
              <a:t>event</a:t>
            </a:r>
            <a:r>
              <a:rPr lang="nl-NL" sz="2000" dirty="0" smtClean="0">
                <a:solidFill>
                  <a:srgbClr val="3366FF"/>
                </a:solidFill>
                <a:sym typeface="Wingdings" pitchFamily="2" charset="2"/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  <a:sym typeface="Wingdings" pitchFamily="2" charset="2"/>
              </a:rPr>
              <a:t>rate</a:t>
            </a:r>
            <a:r>
              <a:rPr lang="nl-NL" sz="2000" dirty="0" smtClean="0">
                <a:solidFill>
                  <a:srgbClr val="3366FF"/>
                </a:solidFill>
                <a:sym typeface="Wingdings" pitchFamily="2" charset="2"/>
              </a:rPr>
              <a:t>; </a:t>
            </a:r>
            <a:r>
              <a:rPr lang="nl-NL" sz="2000" dirty="0" err="1" smtClean="0">
                <a:solidFill>
                  <a:srgbClr val="3366FF"/>
                </a:solidFill>
                <a:sym typeface="Wingdings" pitchFamily="2" charset="2"/>
              </a:rPr>
              <a:t>large</a:t>
            </a:r>
            <a:r>
              <a:rPr lang="nl-NL" sz="2000" dirty="0" smtClean="0">
                <a:solidFill>
                  <a:srgbClr val="3366FF"/>
                </a:solidFill>
                <a:sym typeface="Wingdings" pitchFamily="2" charset="2"/>
              </a:rPr>
              <a:t> </a:t>
            </a:r>
            <a:r>
              <a:rPr lang="nl-NL" sz="2000" dirty="0" err="1" smtClean="0">
                <a:solidFill>
                  <a:srgbClr val="3366FF"/>
                </a:solidFill>
                <a:sym typeface="Wingdings" pitchFamily="2" charset="2"/>
              </a:rPr>
              <a:t>interference</a:t>
            </a:r>
            <a:endParaRPr lang="nl-NL" sz="2000" dirty="0" smtClean="0">
              <a:solidFill>
                <a:srgbClr val="3366FF"/>
              </a:solidFill>
            </a:endParaRPr>
          </a:p>
        </p:txBody>
      </p:sp>
      <p:sp>
        <p:nvSpPr>
          <p:cNvPr id="7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20B7D74-C87F-410D-B827-99E10F9BABBC}" type="slidenum">
              <a:rPr lang="en-US"/>
              <a:pPr/>
              <a:t>27</a:t>
            </a:fld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3857620" y="1223829"/>
            <a:ext cx="14287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/>
          <p:cNvSpPr/>
          <p:nvPr/>
        </p:nvSpPr>
        <p:spPr>
          <a:xfrm rot="2288000">
            <a:off x="6992690" y="3420176"/>
            <a:ext cx="1270970" cy="412720"/>
          </a:xfrm>
          <a:custGeom>
            <a:avLst/>
            <a:gdLst>
              <a:gd name="connsiteX0" fmla="*/ 0 w 1094704"/>
              <a:gd name="connsiteY0" fmla="*/ 309093 h 309093"/>
              <a:gd name="connsiteX1" fmla="*/ 463640 w 1094704"/>
              <a:gd name="connsiteY1" fmla="*/ 103031 h 309093"/>
              <a:gd name="connsiteX2" fmla="*/ 1094704 w 1094704"/>
              <a:gd name="connsiteY2" fmla="*/ 0 h 30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704" h="309093">
                <a:moveTo>
                  <a:pt x="0" y="309093"/>
                </a:moveTo>
                <a:cubicBezTo>
                  <a:pt x="140594" y="231820"/>
                  <a:pt x="281189" y="154547"/>
                  <a:pt x="463640" y="103031"/>
                </a:cubicBezTo>
                <a:cubicBezTo>
                  <a:pt x="646091" y="51516"/>
                  <a:pt x="870397" y="25758"/>
                  <a:pt x="1094704" y="0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TextBox 92"/>
          <p:cNvSpPr txBox="1"/>
          <p:nvPr/>
        </p:nvSpPr>
        <p:spPr>
          <a:xfrm>
            <a:off x="287491" y="4673710"/>
            <a:ext cx="139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Observables:</a:t>
            </a:r>
            <a:endParaRPr lang="en-US" dirty="0"/>
          </a:p>
        </p:txBody>
      </p:sp>
      <p:pic>
        <p:nvPicPr>
          <p:cNvPr id="80" name="Picture 7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384217" y="5065943"/>
            <a:ext cx="4437266" cy="645841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384216" y="5895317"/>
            <a:ext cx="4482742" cy="627284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6427211" y="5295934"/>
            <a:ext cx="2227161" cy="107721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Unknown phases: </a:t>
            </a:r>
          </a:p>
          <a:p>
            <a:r>
              <a:rPr lang="en-US" dirty="0" smtClean="0"/>
              <a:t>Weak phase </a:t>
            </a:r>
            <a:r>
              <a:rPr lang="en-US" sz="2200" i="1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200" i="1" dirty="0" smtClean="0">
              <a:solidFill>
                <a:srgbClr val="FF0000"/>
              </a:solidFill>
              <a:latin typeface="Times New Roman"/>
            </a:endParaRPr>
          </a:p>
          <a:p>
            <a:r>
              <a:rPr lang="en-US" dirty="0" smtClean="0"/>
              <a:t>Strong phase </a:t>
            </a:r>
            <a:r>
              <a:rPr lang="en-US" sz="2200" i="1" dirty="0" smtClean="0">
                <a:solidFill>
                  <a:srgbClr val="0000FF"/>
                </a:solidFill>
                <a:latin typeface="Times New Roman"/>
              </a:rPr>
              <a:t>δ</a:t>
            </a:r>
            <a:r>
              <a:rPr lang="en-US" sz="2200" i="1" baseline="-2500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2400" dirty="0" smtClean="0"/>
              <a:t> </a:t>
            </a:r>
            <a:r>
              <a:rPr lang="en-US" dirty="0" smtClean="0"/>
              <a:t>,</a:t>
            </a:r>
            <a:r>
              <a:rPr lang="en-US" sz="2200" i="1" dirty="0" smtClean="0">
                <a:solidFill>
                  <a:srgbClr val="0000FF"/>
                </a:solidFill>
                <a:latin typeface="Times New Roman"/>
              </a:rPr>
              <a:t> δ</a:t>
            </a:r>
            <a:r>
              <a:rPr lang="en-US" sz="2200" i="1" baseline="-25000" dirty="0" smtClean="0">
                <a:solidFill>
                  <a:srgbClr val="0000FF"/>
                </a:solidFill>
                <a:latin typeface="Times New Roman"/>
              </a:rPr>
              <a:t>D</a:t>
            </a:r>
            <a:endParaRPr lang="en-US" sz="2200" i="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246942" y="4281797"/>
            <a:ext cx="2056973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Atwood, </a:t>
            </a:r>
            <a:r>
              <a:rPr lang="en-US" sz="1200" b="1" dirty="0" err="1" smtClean="0">
                <a:solidFill>
                  <a:srgbClr val="000090"/>
                </a:solidFill>
              </a:rPr>
              <a:t>Dunietz</a:t>
            </a:r>
            <a:r>
              <a:rPr lang="en-US" sz="1200" b="1" dirty="0" smtClean="0">
                <a:solidFill>
                  <a:srgbClr val="000090"/>
                </a:solidFill>
              </a:rPr>
              <a:t>, </a:t>
            </a:r>
            <a:r>
              <a:rPr lang="en-US" sz="1200" b="1" dirty="0" err="1" smtClean="0">
                <a:solidFill>
                  <a:srgbClr val="000090"/>
                </a:solidFill>
              </a:rPr>
              <a:t>Soni</a:t>
            </a:r>
            <a:r>
              <a:rPr lang="en-US" sz="1200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Phys Rev </a:t>
            </a:r>
            <a:r>
              <a:rPr lang="en-US" sz="1200" b="1" dirty="0" err="1" smtClean="0">
                <a:solidFill>
                  <a:srgbClr val="000090"/>
                </a:solidFill>
              </a:rPr>
              <a:t>Lett</a:t>
            </a:r>
            <a:r>
              <a:rPr lang="en-US" sz="1200" b="1" dirty="0" smtClean="0">
                <a:solidFill>
                  <a:srgbClr val="000090"/>
                </a:solidFill>
              </a:rPr>
              <a:t> 78, 3257 (1997)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Phys Rev D 63, 036005 (2001)</a:t>
            </a:r>
          </a:p>
        </p:txBody>
      </p:sp>
      <p:sp>
        <p:nvSpPr>
          <p:cNvPr id="8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8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pic>
        <p:nvPicPr>
          <p:cNvPr id="86" name="Picture 8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3"/>
              <a:stretch>
                <a:fillRect/>
              </a:stretch>
            </p:blipFill>
          </mc:Choice>
          <mc:Fallback>
            <p:blipFill>
              <a:blip r:embed="rId44"/>
              <a:stretch>
                <a:fillRect/>
              </a:stretch>
            </p:blipFill>
          </mc:Fallback>
        </mc:AlternateContent>
        <p:spPr>
          <a:xfrm>
            <a:off x="369407" y="1603421"/>
            <a:ext cx="3092519" cy="694713"/>
          </a:xfrm>
          <a:prstGeom prst="rect">
            <a:avLst/>
          </a:prstGeom>
        </p:spPr>
      </p:pic>
      <p:pic>
        <p:nvPicPr>
          <p:cNvPr id="89" name="Picture 8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5"/>
              <a:stretch>
                <a:fillRect/>
              </a:stretch>
            </p:blipFill>
          </mc:Choice>
          <mc:Fallback>
            <p:blipFill>
              <a:blip r:embed="rId46"/>
              <a:stretch>
                <a:fillRect/>
              </a:stretch>
            </p:blipFill>
          </mc:Fallback>
        </mc:AlternateContent>
        <p:spPr>
          <a:xfrm>
            <a:off x="7044109" y="3568872"/>
            <a:ext cx="795674" cy="365771"/>
          </a:xfrm>
          <a:prstGeom prst="rect">
            <a:avLst/>
          </a:prstGeom>
        </p:spPr>
      </p:pic>
      <p:pic>
        <p:nvPicPr>
          <p:cNvPr id="90" name="Picture 8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7"/>
              <a:stretch>
                <a:fillRect/>
              </a:stretch>
            </p:blipFill>
          </mc:Choice>
          <mc:Fallback>
            <p:blipFill>
              <a:blip r:embed="rId48"/>
              <a:stretch>
                <a:fillRect/>
              </a:stretch>
            </p:blipFill>
          </mc:Fallback>
        </mc:AlternateContent>
        <p:spPr>
          <a:xfrm>
            <a:off x="4856465" y="3992425"/>
            <a:ext cx="1180804" cy="372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" y="0"/>
            <a:ext cx="9144000" cy="523875"/>
          </a:xfrm>
        </p:spPr>
        <p:txBody>
          <a:bodyPr/>
          <a:lstStyle/>
          <a:p>
            <a:r>
              <a:rPr lang="nl-NL" dirty="0" smtClean="0"/>
              <a:t>(2) The GLW/ADS </a:t>
            </a:r>
            <a:r>
              <a:rPr lang="nl-NL" dirty="0" err="1" smtClean="0"/>
              <a:t>method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B</a:t>
            </a:r>
            <a:r>
              <a:rPr lang="en-US" dirty="0" smtClean="0">
                <a:sym typeface="Wingdings"/>
              </a:rPr>
              <a:t>DK and BDπ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5520" y="751087"/>
            <a:ext cx="5891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Observe ADS mode B</a:t>
            </a:r>
            <a:r>
              <a:rPr lang="en-US" sz="2000" baseline="30000" dirty="0" smtClean="0"/>
              <a:t>-</a:t>
            </a:r>
            <a:r>
              <a:rPr lang="en-US" sz="2000" dirty="0" smtClean="0">
                <a:sym typeface="Wingdings"/>
              </a:rPr>
              <a:t>[π</a:t>
            </a:r>
            <a:r>
              <a:rPr lang="en-US" sz="2000" baseline="30000" dirty="0" smtClean="0">
                <a:sym typeface="Wingdings"/>
              </a:rPr>
              <a:t>-</a:t>
            </a:r>
            <a:r>
              <a:rPr lang="en-US" sz="2000" dirty="0" smtClean="0">
                <a:sym typeface="Wingdings"/>
              </a:rPr>
              <a:t>K</a:t>
            </a:r>
            <a:r>
              <a:rPr lang="en-US" sz="2000" baseline="30000" dirty="0" smtClean="0">
                <a:sym typeface="Wingdings"/>
              </a:rPr>
              <a:t>+</a:t>
            </a:r>
            <a:r>
              <a:rPr lang="en-US" sz="2000" dirty="0" smtClean="0">
                <a:sym typeface="Wingdings"/>
              </a:rPr>
              <a:t>]</a:t>
            </a:r>
            <a:r>
              <a:rPr lang="en-US" sz="2000" baseline="-25000" dirty="0" smtClean="0">
                <a:sym typeface="Wingdings"/>
              </a:rPr>
              <a:t>D </a:t>
            </a:r>
            <a:r>
              <a:rPr lang="en-US" sz="2000" dirty="0" smtClean="0">
                <a:sym typeface="Wingdings"/>
              </a:rPr>
              <a:t>K</a:t>
            </a:r>
            <a:r>
              <a:rPr lang="en-US" sz="2000" baseline="30000" dirty="0" smtClean="0">
                <a:sym typeface="Wingdings"/>
              </a:rPr>
              <a:t>-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/>
              <a:t>with 10 </a:t>
            </a:r>
            <a:r>
              <a:rPr lang="en-US" sz="2000" dirty="0" err="1" smtClean="0">
                <a:sym typeface="Wingdings"/>
              </a:rPr>
              <a:t>σ</a:t>
            </a:r>
            <a:r>
              <a:rPr lang="en-US" sz="2000" dirty="0" smtClean="0"/>
              <a:t> significance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259" y="5326852"/>
            <a:ext cx="357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DK shows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4.0 </a:t>
            </a:r>
            <a:r>
              <a:rPr lang="en-US" b="1" i="1" dirty="0" err="1" smtClean="0">
                <a:solidFill>
                  <a:srgbClr val="0000FF"/>
                </a:solidFill>
                <a:sym typeface="Wingdings"/>
              </a:rPr>
              <a:t>σ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 evidence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of CPV: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6627" y="5308038"/>
            <a:ext cx="404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BDπ shows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2.4σ hint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of possible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asym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: 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798" y="5701397"/>
            <a:ext cx="3537739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baseline="-25000" dirty="0" smtClean="0">
                <a:solidFill>
                  <a:srgbClr val="FF0000"/>
                </a:solidFill>
              </a:rPr>
              <a:t>ADS</a:t>
            </a:r>
            <a:r>
              <a:rPr lang="en-US" sz="2000" dirty="0" smtClean="0">
                <a:solidFill>
                  <a:srgbClr val="FF0000"/>
                </a:solidFill>
              </a:rPr>
              <a:t>(K) = -0.52 +- 0.15 +- 0.02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smtClean="0">
                <a:solidFill>
                  <a:srgbClr val="FF0000"/>
                </a:solidFill>
              </a:rPr>
              <a:t>ADS</a:t>
            </a:r>
            <a:r>
              <a:rPr lang="en-US" sz="2000" dirty="0" smtClean="0">
                <a:solidFill>
                  <a:srgbClr val="FF0000"/>
                </a:solidFill>
              </a:rPr>
              <a:t>(K) = 0.015 +- 0.002 +- 0.000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0585" y="5682583"/>
            <a:ext cx="3936235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baseline="-25000" dirty="0" smtClean="0">
                <a:solidFill>
                  <a:srgbClr val="FF0000"/>
                </a:solidFill>
              </a:rPr>
              <a:t>ADS</a:t>
            </a:r>
            <a:r>
              <a:rPr lang="en-US" sz="2000" dirty="0" smtClean="0">
                <a:solidFill>
                  <a:srgbClr val="FF0000"/>
                </a:solidFill>
              </a:rPr>
              <a:t>(π) = 0.14 +- 0.06 +- 0.01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smtClean="0">
                <a:solidFill>
                  <a:srgbClr val="FF0000"/>
                </a:solidFill>
              </a:rPr>
              <a:t>ADS</a:t>
            </a:r>
            <a:r>
              <a:rPr lang="en-US" sz="2000" dirty="0" smtClean="0">
                <a:solidFill>
                  <a:srgbClr val="FF0000"/>
                </a:solidFill>
              </a:rPr>
              <a:t>(π) = 0.0041 +- 0.0003 +- 0.0001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6883" y="700433"/>
            <a:ext cx="1223412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arXiv:1203:3662</a:t>
            </a:r>
          </a:p>
          <a:p>
            <a:r>
              <a:rPr lang="en-US" sz="1200" b="1" dirty="0" err="1" smtClean="0">
                <a:solidFill>
                  <a:srgbClr val="000090"/>
                </a:solidFill>
              </a:rPr>
              <a:t>LHCb</a:t>
            </a:r>
            <a:r>
              <a:rPr lang="en-US" sz="1200" b="1" dirty="0" smtClean="0">
                <a:solidFill>
                  <a:srgbClr val="000090"/>
                </a:solidFill>
              </a:rPr>
              <a:t>: 1.0 fb</a:t>
            </a:r>
            <a:r>
              <a:rPr lang="en-US" sz="1200" b="1" baseline="30000" dirty="0" smtClean="0">
                <a:solidFill>
                  <a:srgbClr val="000090"/>
                </a:solidFill>
              </a:rPr>
              <a:t>-1</a:t>
            </a:r>
            <a:endParaRPr lang="en-US" sz="1200" b="1" baseline="30000" dirty="0">
              <a:solidFill>
                <a:srgbClr val="000090"/>
              </a:solidFill>
            </a:endParaRP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809" y="1472674"/>
            <a:ext cx="7669859" cy="36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20155" y="1696815"/>
            <a:ext cx="139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[π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D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12491" y="3306709"/>
            <a:ext cx="14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[π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D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89442" y="169681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[π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D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37069" y="3306709"/>
            <a:ext cx="150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[π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D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32851" y="2003772"/>
            <a:ext cx="79826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DK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32851" y="3676041"/>
            <a:ext cx="80593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Dπ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77381" y="2344883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2007271" y="2405527"/>
            <a:ext cx="3662876" cy="1972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693617" y="2350299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38694" y="4018179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77381" y="4010622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007271" y="3961737"/>
            <a:ext cx="3774722" cy="1850"/>
          </a:xfrm>
          <a:prstGeom prst="line">
            <a:avLst/>
          </a:prstGeom>
          <a:ln w="12700">
            <a:solidFill>
              <a:srgbClr val="00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99" y="768960"/>
            <a:ext cx="7874001" cy="5597973"/>
          </a:xfrm>
        </p:spPr>
        <p:txBody>
          <a:bodyPr>
            <a:normAutofit/>
          </a:bodyPr>
          <a:lstStyle/>
          <a:p>
            <a:r>
              <a:rPr lang="en-US" dirty="0" smtClean="0"/>
              <a:t>Time Integrated measurements:</a:t>
            </a:r>
          </a:p>
          <a:p>
            <a:pPr lvl="1"/>
            <a:r>
              <a:rPr lang="en-US" dirty="0" smtClean="0"/>
              <a:t>(1) Direct CP Violation in charmless decays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</a:t>
            </a:r>
            <a:r>
              <a:rPr lang="en-US" baseline="-25000" dirty="0" smtClean="0"/>
              <a:t>)</a:t>
            </a:r>
            <a:r>
              <a:rPr lang="en-US" dirty="0" smtClean="0"/>
              <a:t>-&gt;Kπ.</a:t>
            </a:r>
            <a:endParaRPr lang="en-US" sz="1000" dirty="0" smtClean="0"/>
          </a:p>
          <a:p>
            <a:pPr lvl="1"/>
            <a:endParaRPr lang="en-US" sz="1000" dirty="0" smtClean="0"/>
          </a:p>
          <a:p>
            <a:pPr lvl="1"/>
            <a:r>
              <a:rPr lang="en-US" dirty="0" smtClean="0"/>
              <a:t>(2) CP Violation in charmed decays B</a:t>
            </a:r>
            <a:r>
              <a:rPr lang="en-US" baseline="30000" dirty="0" smtClean="0"/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B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endParaRPr lang="en-US" dirty="0" smtClean="0"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Time dependent measurements (interference of  mixing and decay):</a:t>
            </a:r>
          </a:p>
          <a:p>
            <a:pPr lvl="1"/>
            <a:r>
              <a:rPr lang="en-US" dirty="0" smtClean="0">
                <a:sym typeface="Wingdings"/>
              </a:rPr>
              <a:t>(3) CP violation in charmless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(s</a:t>
            </a:r>
            <a:r>
              <a:rPr lang="en-US" baseline="-25000" dirty="0" smtClean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KK</a:t>
            </a:r>
            <a:r>
              <a:rPr lang="en-US" dirty="0" smtClean="0">
                <a:sym typeface="Wingdings"/>
              </a:rPr>
              <a:t> and Bππ</a:t>
            </a:r>
            <a:endParaRPr lang="en-US" sz="1000" dirty="0" smtClean="0">
              <a:sym typeface="Wingdings"/>
            </a:endParaRP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endParaRPr lang="en-US" sz="1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(4) CP Violation in charmed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K</a:t>
            </a: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(5) CP Violation in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to CP </a:t>
            </a:r>
            <a:r>
              <a:rPr lang="en-US" dirty="0" err="1" smtClean="0">
                <a:sym typeface="Wingdings"/>
              </a:rPr>
              <a:t>eigenstate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J/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φ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CP Violation in mixing</a:t>
            </a:r>
          </a:p>
          <a:p>
            <a:pPr lvl="1"/>
            <a:r>
              <a:rPr lang="en-US" dirty="0" smtClean="0">
                <a:sym typeface="Wingdings"/>
              </a:rPr>
              <a:t>(6) A charming surprise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" y="3718560"/>
            <a:ext cx="8168640" cy="241808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8331200" y="3352800"/>
            <a:ext cx="370840" cy="17272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7680" y="768960"/>
            <a:ext cx="8168640" cy="156784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in the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768" y="3428999"/>
            <a:ext cx="7539514" cy="3041953"/>
          </a:xfrm>
          <a:ln>
            <a:solidFill>
              <a:srgbClr val="0000FF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Yukawa </a:t>
            </a:r>
            <a:r>
              <a:rPr lang="en-US" dirty="0" err="1" smtClean="0"/>
              <a:t>flavour</a:t>
            </a:r>
            <a:r>
              <a:rPr lang="en-US" dirty="0" smtClean="0"/>
              <a:t> couplings </a:t>
            </a:r>
            <a:r>
              <a:rPr lang="en-US" i="1" dirty="0" err="1" smtClean="0">
                <a:solidFill>
                  <a:srgbClr val="FF0000"/>
                </a:solidFill>
                <a:latin typeface="Times New Roman"/>
              </a:rPr>
              <a:t>Y</a:t>
            </a:r>
            <a:r>
              <a:rPr lang="en-US" i="1" baseline="-25000" dirty="0" err="1" smtClean="0">
                <a:solidFill>
                  <a:srgbClr val="FF0000"/>
                </a:solidFill>
                <a:latin typeface="Times New Roman"/>
              </a:rPr>
              <a:t>ij</a:t>
            </a:r>
            <a:r>
              <a:rPr lang="en-US" dirty="0" smtClean="0"/>
              <a:t> make the theory CP violating if they are complex.</a:t>
            </a:r>
          </a:p>
          <a:p>
            <a:endParaRPr lang="en-US" sz="1000" dirty="0" smtClean="0"/>
          </a:p>
          <a:p>
            <a:r>
              <a:rPr lang="en-US" dirty="0" smtClean="0"/>
              <a:t>After Spontaneous Symmetry Breaking the Yukawa terms give rise to quark masses.</a:t>
            </a:r>
          </a:p>
          <a:p>
            <a:endParaRPr lang="en-US" sz="1000" dirty="0" smtClean="0"/>
          </a:p>
          <a:p>
            <a:r>
              <a:rPr lang="en-US" dirty="0" smtClean="0"/>
              <a:t>Expressing the quark </a:t>
            </a:r>
            <a:r>
              <a:rPr lang="en-US" i="1" dirty="0" err="1" smtClean="0"/>
              <a:t>flavour</a:t>
            </a:r>
            <a:r>
              <a:rPr lang="en-US" i="1" dirty="0" smtClean="0"/>
              <a:t> </a:t>
            </a:r>
            <a:r>
              <a:rPr lang="en-US" i="1" dirty="0" err="1" smtClean="0"/>
              <a:t>eigenstates</a:t>
            </a:r>
            <a:r>
              <a:rPr lang="en-US" i="1" dirty="0" smtClean="0"/>
              <a:t> </a:t>
            </a:r>
            <a:r>
              <a:rPr lang="en-US" dirty="0" smtClean="0"/>
              <a:t>in </a:t>
            </a:r>
            <a:r>
              <a:rPr lang="en-US" i="1" dirty="0" smtClean="0"/>
              <a:t>mass </a:t>
            </a:r>
            <a:r>
              <a:rPr lang="en-US" i="1" dirty="0" err="1" smtClean="0"/>
              <a:t>eigenstates</a:t>
            </a:r>
            <a:r>
              <a:rPr lang="en-US" i="1" dirty="0" smtClean="0"/>
              <a:t> </a:t>
            </a:r>
            <a:r>
              <a:rPr lang="en-US" dirty="0" smtClean="0"/>
              <a:t>leads to CP violating </a:t>
            </a:r>
            <a:r>
              <a:rPr lang="en-US" dirty="0" err="1" smtClean="0"/>
              <a:t>flavour</a:t>
            </a:r>
            <a:r>
              <a:rPr lang="en-US" dirty="0" smtClean="0"/>
              <a:t> changing charged currents.</a:t>
            </a:r>
          </a:p>
          <a:p>
            <a:endParaRPr lang="en-US" sz="1059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 origin of CP violation is related to the origin of mass and requires the existence of at least 3 generations 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41" y="574675"/>
            <a:ext cx="1169958" cy="1653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057" y="850079"/>
            <a:ext cx="1837416" cy="1231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409" y="682230"/>
            <a:ext cx="1024535" cy="144971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6243" y="2623503"/>
            <a:ext cx="8128317" cy="5644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7328" y="2207741"/>
            <a:ext cx="111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Dirac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68329" y="2182748"/>
            <a:ext cx="124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Higgs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06662" y="2177261"/>
            <a:ext cx="15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Hideki Yukawa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Dependent CP Violation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5100320"/>
            <a:ext cx="7554147" cy="1117600"/>
          </a:xfrm>
        </p:spPr>
        <p:txBody>
          <a:bodyPr/>
          <a:lstStyle/>
          <a:p>
            <a:r>
              <a:rPr lang="en-US" dirty="0" smtClean="0"/>
              <a:t>Extraction of            and              require </a:t>
            </a:r>
            <a:r>
              <a:rPr lang="en-US" dirty="0" err="1" smtClean="0"/>
              <a:t>flavour</a:t>
            </a:r>
            <a:r>
              <a:rPr lang="en-US" dirty="0" smtClean="0"/>
              <a:t> tagging: knowing the </a:t>
            </a:r>
            <a:r>
              <a:rPr lang="en-US" dirty="0" err="1" smtClean="0"/>
              <a:t>flavour</a:t>
            </a:r>
            <a:r>
              <a:rPr lang="en-US" dirty="0" smtClean="0"/>
              <a:t> of the B-meson at production</a:t>
            </a:r>
            <a:endParaRPr lang="en-US" dirty="0"/>
          </a:p>
        </p:txBody>
      </p:sp>
      <p:grpSp>
        <p:nvGrpSpPr>
          <p:cNvPr id="5" name="Group 48"/>
          <p:cNvGrpSpPr/>
          <p:nvPr/>
        </p:nvGrpSpPr>
        <p:grpSpPr>
          <a:xfrm>
            <a:off x="615649" y="873339"/>
            <a:ext cx="2600585" cy="1159528"/>
            <a:chOff x="1214414" y="1214422"/>
            <a:chExt cx="2750110" cy="1231167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14414" y="1214422"/>
              <a:ext cx="444474" cy="58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nl-NL" sz="3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1670" y="1857364"/>
              <a:ext cx="444474" cy="58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nl-NL" sz="3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86117" y="1214422"/>
              <a:ext cx="678407" cy="62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CP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5331799" y="842053"/>
            <a:ext cx="2546166" cy="1227717"/>
            <a:chOff x="1214414" y="1214422"/>
            <a:chExt cx="2769492" cy="1227717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4414" y="1214422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71670" y="1857364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86116" y="1214422"/>
              <a:ext cx="6977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CP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" name="Picture 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12628" y="4042154"/>
            <a:ext cx="4078912" cy="41929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8001" y="2595494"/>
            <a:ext cx="8092145" cy="847607"/>
          </a:xfrm>
          <a:prstGeom prst="rect">
            <a:avLst/>
          </a:prstGeom>
          <a:ln>
            <a:noFill/>
          </a:ln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74713" y="5149224"/>
            <a:ext cx="689562" cy="3271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894399" y="5149224"/>
            <a:ext cx="813329" cy="327100"/>
          </a:xfrm>
          <a:prstGeom prst="rect">
            <a:avLst/>
          </a:prstGeom>
        </p:spPr>
      </p:pic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30</a:t>
            </a:fld>
            <a:endParaRPr lang="nl-NL" dirty="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85710" y="2314228"/>
            <a:ext cx="8381999" cy="2398889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08001" y="1279451"/>
            <a:ext cx="800100" cy="5334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204619" y="1291321"/>
            <a:ext cx="7620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pipiTree.tiff"/>
          <p:cNvPicPr>
            <a:picLocks noChangeAspect="1"/>
          </p:cNvPicPr>
          <p:nvPr/>
        </p:nvPicPr>
        <p:blipFill>
          <a:blip r:embed="rId2"/>
          <a:srcRect l="18247" r="16442"/>
          <a:stretch>
            <a:fillRect/>
          </a:stretch>
        </p:blipFill>
        <p:spPr>
          <a:xfrm>
            <a:off x="2936240" y="1514526"/>
            <a:ext cx="3058160" cy="2038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Charmless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</a:t>
            </a:r>
            <a:r>
              <a:rPr lang="en-US" baseline="-25000" dirty="0" smtClean="0"/>
              <a:t>) </a:t>
            </a:r>
            <a:r>
              <a:rPr lang="en-US" dirty="0" smtClean="0"/>
              <a:t>decays B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K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18137" y="3689797"/>
            <a:ext cx="7673896" cy="132343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A measurement of “</a:t>
            </a:r>
            <a:r>
              <a:rPr lang="en-US" sz="2600" u="sng" dirty="0" err="1" smtClean="0">
                <a:solidFill>
                  <a:srgbClr val="FF0000"/>
                </a:solidFill>
                <a:latin typeface="Times New Roman"/>
              </a:rPr>
              <a:t>γ</a:t>
            </a:r>
            <a:r>
              <a:rPr lang="en-US" u="sng" dirty="0" smtClean="0"/>
              <a:t> with loops”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Sensitivity to new physics enters via the penguin loop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Combined analysis of 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KK, Bππ </a:t>
            </a:r>
            <a:r>
              <a:rPr lang="en-US" dirty="0" smtClean="0">
                <a:solidFill>
                  <a:srgbClr val="0000FF"/>
                </a:solidFill>
              </a:rPr>
              <a:t>with 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Kπ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3366FF"/>
                </a:solidFill>
                <a:sym typeface="Wingdings"/>
              </a:rPr>
              <a:t> Make use of U-spin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flavour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symmetry to extract common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hadronic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factors</a:t>
            </a:r>
          </a:p>
        </p:txBody>
      </p:sp>
      <p:sp>
        <p:nvSpPr>
          <p:cNvPr id="20" name="Oval 19"/>
          <p:cNvSpPr/>
          <p:nvPr/>
        </p:nvSpPr>
        <p:spPr>
          <a:xfrm>
            <a:off x="4245194" y="2610223"/>
            <a:ext cx="487680" cy="37997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82806" y="2561766"/>
            <a:ext cx="3385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60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5" y="687383"/>
            <a:ext cx="1493245" cy="1109979"/>
          </a:xfrm>
          <a:prstGeom prst="rect">
            <a:avLst/>
          </a:prstGeom>
        </p:spPr>
      </p:pic>
      <p:pic>
        <p:nvPicPr>
          <p:cNvPr id="33" name="Picture 32" descr="BpipiPenguin.tiff"/>
          <p:cNvPicPr>
            <a:picLocks noChangeAspect="1"/>
          </p:cNvPicPr>
          <p:nvPr/>
        </p:nvPicPr>
        <p:blipFill>
          <a:blip r:embed="rId4"/>
          <a:srcRect l="18543"/>
          <a:stretch>
            <a:fillRect/>
          </a:stretch>
        </p:blipFill>
        <p:spPr>
          <a:xfrm>
            <a:off x="5984239" y="1514527"/>
            <a:ext cx="3072123" cy="1927725"/>
          </a:xfrm>
          <a:prstGeom prst="rect">
            <a:avLst/>
          </a:prstGeom>
        </p:spPr>
      </p:pic>
      <p:pic>
        <p:nvPicPr>
          <p:cNvPr id="11" name="Picture 10" descr="penguin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6590" y="585783"/>
            <a:ext cx="1101422" cy="1209759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132205" y="1935849"/>
            <a:ext cx="2936115" cy="1556241"/>
            <a:chOff x="691011" y="1044010"/>
            <a:chExt cx="4236720" cy="2100866"/>
          </a:xfrm>
        </p:grpSpPr>
        <p:pic>
          <p:nvPicPr>
            <p:cNvPr id="28" name="Picture 27" descr="BoxDiagram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Tre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0409" y="585783"/>
            <a:ext cx="1278183" cy="14478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748102" y="1243364"/>
            <a:ext cx="376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+</a:t>
            </a:r>
            <a:endParaRPr lang="en-US" sz="3000" dirty="0"/>
          </a:p>
        </p:txBody>
      </p:sp>
      <p:sp>
        <p:nvSpPr>
          <p:cNvPr id="36" name="Oval 35"/>
          <p:cNvSpPr/>
          <p:nvPr/>
        </p:nvSpPr>
        <p:spPr>
          <a:xfrm>
            <a:off x="1798170" y="2170989"/>
            <a:ext cx="487680" cy="37997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89332" y="2945503"/>
            <a:ext cx="487680" cy="37997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62187" y="2469680"/>
            <a:ext cx="5888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β</a:t>
            </a:r>
            <a:r>
              <a:rPr lang="en-US" sz="2600" baseline="-25000" dirty="0" err="1" smtClean="0">
                <a:solidFill>
                  <a:srgbClr val="FF0000"/>
                </a:solidFill>
                <a:latin typeface="Times New Roman"/>
              </a:rPr>
              <a:t>(s</a:t>
            </a:r>
            <a:r>
              <a:rPr lang="en-US" sz="2600" baseline="-25000" dirty="0" smtClean="0">
                <a:solidFill>
                  <a:srgbClr val="FF0000"/>
                </a:solidFill>
                <a:latin typeface="Times New Roman"/>
              </a:rPr>
              <a:t>)</a:t>
            </a:r>
            <a:endParaRPr lang="en-US" sz="2600" baseline="-2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27725" y="1243364"/>
            <a:ext cx="376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+</a:t>
            </a:r>
            <a:endParaRPr lang="en-US" sz="3000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238780" y="5455080"/>
            <a:ext cx="2523807" cy="38964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373707" y="5483679"/>
            <a:ext cx="2461647" cy="361041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373707" y="6004681"/>
            <a:ext cx="1657350" cy="385838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238780" y="6004681"/>
            <a:ext cx="1587402" cy="3968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8137" y="5337270"/>
            <a:ext cx="7481535" cy="120536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373707" y="3822019"/>
            <a:ext cx="2710999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sym typeface="Wingdings"/>
              </a:rPr>
              <a:t>(Fleisher: Phys.Lett.B459:306-320,1999)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54869" y="2744470"/>
            <a:ext cx="3637031" cy="2520906"/>
          </a:xfrm>
          <a:prstGeom prst="rect">
            <a:avLst/>
          </a:prstGeom>
        </p:spPr>
      </p:pic>
      <p:pic>
        <p:nvPicPr>
          <p:cNvPr id="5" name="Picture 4" descr="fig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5496" y="2754629"/>
            <a:ext cx="3620770" cy="2452162"/>
          </a:xfrm>
          <a:prstGeom prst="rect">
            <a:avLst/>
          </a:prstGeom>
        </p:spPr>
      </p:pic>
      <p:pic>
        <p:nvPicPr>
          <p:cNvPr id="6" name="Picture 5" descr="fig6to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254869" y="396658"/>
            <a:ext cx="3637032" cy="2463175"/>
          </a:xfrm>
          <a:prstGeom prst="rect">
            <a:avLst/>
          </a:prstGeom>
        </p:spPr>
      </p:pic>
      <p:pic>
        <p:nvPicPr>
          <p:cNvPr id="4" name="Picture 3" descr="fig4to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02759" y="412371"/>
            <a:ext cx="3593507" cy="2433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Charmless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</a:t>
            </a:r>
            <a:r>
              <a:rPr lang="en-US" baseline="-25000" dirty="0" smtClean="0"/>
              <a:t>) </a:t>
            </a:r>
            <a:r>
              <a:rPr lang="en-US" dirty="0" smtClean="0"/>
              <a:t>decays B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K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7595905" y="760382"/>
            <a:ext cx="1548095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LHCb-CONF-2012-007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859" y="6102217"/>
            <a:ext cx="843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First (preliminary)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evidence of mixing induced CP violation seen at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hadron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collider (3.2σ)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9520" y="1459468"/>
            <a:ext cx="9937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ππ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3206" y="1459468"/>
            <a:ext cx="10535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KK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51305" y="5376118"/>
            <a:ext cx="3803564" cy="3204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22531" y="5764192"/>
            <a:ext cx="3879373" cy="320851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4716931" y="5409752"/>
            <a:ext cx="3881441" cy="307694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4716931" y="5767021"/>
            <a:ext cx="3881441" cy="3086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5859" y="5293597"/>
            <a:ext cx="8364215" cy="1329217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99" y="768960"/>
            <a:ext cx="7874001" cy="5597973"/>
          </a:xfrm>
        </p:spPr>
        <p:txBody>
          <a:bodyPr>
            <a:normAutofit/>
          </a:bodyPr>
          <a:lstStyle/>
          <a:p>
            <a:r>
              <a:rPr lang="en-US" dirty="0" smtClean="0"/>
              <a:t>Time Integrated measurements:</a:t>
            </a:r>
          </a:p>
          <a:p>
            <a:pPr lvl="1"/>
            <a:r>
              <a:rPr lang="en-US" dirty="0" smtClean="0"/>
              <a:t>(1) Direct CP Violation in charmless decays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</a:t>
            </a:r>
            <a:r>
              <a:rPr lang="en-US" baseline="-25000" dirty="0" smtClean="0"/>
              <a:t>)</a:t>
            </a:r>
            <a:r>
              <a:rPr lang="en-US" dirty="0" smtClean="0"/>
              <a:t>-&gt;Kπ.</a:t>
            </a:r>
            <a:endParaRPr lang="en-US" sz="1000" dirty="0" smtClean="0"/>
          </a:p>
          <a:p>
            <a:pPr lvl="1"/>
            <a:endParaRPr lang="en-US" sz="1000" dirty="0" smtClean="0"/>
          </a:p>
          <a:p>
            <a:pPr lvl="1"/>
            <a:r>
              <a:rPr lang="en-US" dirty="0" smtClean="0"/>
              <a:t>(2) CP Violation in charmed decays B</a:t>
            </a:r>
            <a:r>
              <a:rPr lang="en-US" baseline="30000" dirty="0" smtClean="0"/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B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endParaRPr lang="en-US" dirty="0" smtClean="0"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Time dependent measurements (interference of  mixing and decay):</a:t>
            </a:r>
          </a:p>
          <a:p>
            <a:pPr lvl="1"/>
            <a:r>
              <a:rPr lang="en-US" dirty="0" smtClean="0">
                <a:sym typeface="Wingdings"/>
              </a:rPr>
              <a:t>(3) CP violation in charmless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(s</a:t>
            </a:r>
            <a:r>
              <a:rPr lang="en-US" baseline="-25000" dirty="0" smtClean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KK</a:t>
            </a:r>
            <a:r>
              <a:rPr lang="en-US" dirty="0" smtClean="0">
                <a:sym typeface="Wingdings"/>
              </a:rPr>
              <a:t> and Bππ</a:t>
            </a:r>
            <a:endParaRPr lang="en-US" sz="1000" dirty="0" smtClean="0">
              <a:sym typeface="Wingdings"/>
            </a:endParaRP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endParaRPr lang="en-US" sz="1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(4) CP Violation in charmed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K</a:t>
            </a: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(5) CP Violation in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to CP </a:t>
            </a:r>
            <a:r>
              <a:rPr lang="en-US" dirty="0" err="1" smtClean="0">
                <a:sym typeface="Wingdings"/>
              </a:rPr>
              <a:t>eigenstate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J/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φ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CP Violation in mixing</a:t>
            </a:r>
          </a:p>
          <a:p>
            <a:pPr lvl="1"/>
            <a:r>
              <a:rPr lang="en-US" dirty="0" smtClean="0">
                <a:sym typeface="Wingdings"/>
              </a:rPr>
              <a:t>(6) A charming surprise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" y="4338320"/>
            <a:ext cx="8168640" cy="179832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8331200" y="3952240"/>
            <a:ext cx="370840" cy="17272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" y="768960"/>
            <a:ext cx="8168640" cy="292928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3" descr="BsMixDsMinKPlus"/>
          <p:cNvPicPr>
            <a:picLocks noChangeAspect="1" noChangeArrowheads="1"/>
          </p:cNvPicPr>
          <p:nvPr/>
        </p:nvPicPr>
        <p:blipFill>
          <a:blip r:embed="rId2"/>
          <a:srcRect t="33713" r="47690"/>
          <a:stretch>
            <a:fillRect/>
          </a:stretch>
        </p:blipFill>
        <p:spPr bwMode="auto">
          <a:xfrm>
            <a:off x="283791" y="1408922"/>
            <a:ext cx="2926711" cy="1378072"/>
          </a:xfrm>
          <a:prstGeom prst="rect">
            <a:avLst/>
          </a:prstGeom>
          <a:noFill/>
        </p:spPr>
      </p:pic>
      <p:grpSp>
        <p:nvGrpSpPr>
          <p:cNvPr id="3" name="Group 31"/>
          <p:cNvGrpSpPr/>
          <p:nvPr/>
        </p:nvGrpSpPr>
        <p:grpSpPr>
          <a:xfrm>
            <a:off x="5663261" y="5202296"/>
            <a:ext cx="3139423" cy="1381384"/>
            <a:chOff x="6031388" y="5159146"/>
            <a:chExt cx="2980891" cy="1376001"/>
          </a:xfrm>
        </p:grpSpPr>
        <p:pic>
          <p:nvPicPr>
            <p:cNvPr id="30" name="Picture 29" descr="BsDsPi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388" y="5159146"/>
              <a:ext cx="2980891" cy="1376001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677645" y="5402728"/>
              <a:ext cx="271564" cy="22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BsDsK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266" y="1144583"/>
            <a:ext cx="2859024" cy="1321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(4) Charmed B</a:t>
            </a:r>
            <a:r>
              <a:rPr lang="en-US" baseline="-25000" dirty="0" smtClean="0"/>
              <a:t>s</a:t>
            </a:r>
            <a:r>
              <a:rPr lang="en-US" dirty="0" smtClean="0"/>
              <a:t> decays: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306" y="1479862"/>
            <a:ext cx="1230100" cy="914375"/>
          </a:xfrm>
          <a:prstGeom prst="rect">
            <a:avLst/>
          </a:prstGeom>
        </p:spPr>
      </p:pic>
      <p:pic>
        <p:nvPicPr>
          <p:cNvPr id="8" name="Picture 7" descr="Tr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60225" y="1388422"/>
            <a:ext cx="887979" cy="1005815"/>
          </a:xfrm>
          <a:prstGeom prst="rect">
            <a:avLst/>
          </a:prstGeom>
        </p:spPr>
      </p:pic>
      <p:pic>
        <p:nvPicPr>
          <p:cNvPr id="10" name="Picture 9" descr="BsDsK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502" y="2680504"/>
            <a:ext cx="2827788" cy="12914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91120" y="1676400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13" name="Picture 12" descr="Tr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3427" y="2680504"/>
            <a:ext cx="887979" cy="10058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3109" y="1633723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44389" y="2832904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grpSp>
        <p:nvGrpSpPr>
          <p:cNvPr id="5" name="Group 18"/>
          <p:cNvGrpSpPr/>
          <p:nvPr/>
        </p:nvGrpSpPr>
        <p:grpSpPr>
          <a:xfrm>
            <a:off x="243965" y="601638"/>
            <a:ext cx="4466562" cy="3139321"/>
            <a:chOff x="243965" y="601638"/>
            <a:chExt cx="4466562" cy="3139321"/>
          </a:xfrm>
        </p:grpSpPr>
        <p:sp>
          <p:nvSpPr>
            <p:cNvPr id="11" name="TextBox 10"/>
            <p:cNvSpPr txBox="1"/>
            <p:nvPr/>
          </p:nvSpPr>
          <p:spPr>
            <a:xfrm>
              <a:off x="243965" y="601638"/>
              <a:ext cx="4466562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Two decay amplitudes to the same final state:</a:t>
              </a:r>
            </a:p>
            <a:p>
              <a:pPr marL="342900" indent="-342900" algn="r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via mixing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</a:rPr>
                <a:t>D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direct: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D</a:t>
              </a:r>
              <a:r>
                <a:rPr lang="en-US" baseline="-25000" dirty="0" err="1" smtClean="0">
                  <a:solidFill>
                    <a:srgbClr val="0000FF"/>
                  </a:solidFill>
                  <a:sym typeface="Wingdings"/>
                </a:rPr>
                <a:t>s</a:t>
              </a:r>
              <a:r>
                <a:rPr lang="en-US" baseline="30000" dirty="0" smtClean="0">
                  <a:solidFill>
                    <a:srgbClr val="0000FF"/>
                  </a:solidFill>
                  <a:sym typeface="Wingdings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  <a:sym typeface="Wingdings"/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: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052320" y="963612"/>
              <a:ext cx="196973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outerShdw blurRad="40000" dist="20000" dir="5400000" rotWithShape="0">
                <a:srgbClr val="0000FF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4384040" y="1828800"/>
            <a:ext cx="502920" cy="41061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23166" y="1388422"/>
            <a:ext cx="3385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6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0" y="2832904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0" y="1358535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960730" y="1766671"/>
            <a:ext cx="288563" cy="286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50871" y="1768640"/>
            <a:ext cx="4408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β</a:t>
            </a:r>
            <a:r>
              <a:rPr lang="en-US" sz="2600" baseline="-25000" dirty="0" err="1" smtClean="0">
                <a:solidFill>
                  <a:srgbClr val="FF0000"/>
                </a:solidFill>
                <a:latin typeface="Times New Roman"/>
              </a:rPr>
              <a:t>s</a:t>
            </a:r>
            <a:endParaRPr lang="en-US" sz="2600" baseline="-2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3791" y="4081928"/>
            <a:ext cx="718658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Golden mode for a time dependent measurement of </a:t>
            </a:r>
            <a:r>
              <a:rPr lang="en-US" u="sng" dirty="0" smtClean="0"/>
              <a:t>“</a:t>
            </a:r>
            <a:r>
              <a:rPr lang="en-US" sz="2600" u="sng" dirty="0" err="1" smtClean="0">
                <a:solidFill>
                  <a:srgbClr val="FF0000"/>
                </a:solidFill>
                <a:latin typeface="Times New Roman"/>
              </a:rPr>
              <a:t>γ</a:t>
            </a:r>
            <a:r>
              <a:rPr lang="en-US" u="sng" dirty="0" smtClean="0"/>
              <a:t> with trees”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Hadronic</a:t>
            </a:r>
            <a:r>
              <a:rPr lang="en-US" dirty="0" smtClean="0">
                <a:solidFill>
                  <a:srgbClr val="0000FF"/>
                </a:solidFill>
              </a:rPr>
              <a:t> uncertainties small</a:t>
            </a:r>
          </a:p>
          <a:p>
            <a:pPr>
              <a:buFont typeface="Arial"/>
              <a:buChar char="•"/>
            </a:pPr>
            <a:r>
              <a:rPr lang="en-US" dirty="0" smtClean="0"/>
              <a:t> Sensitivity to new physics enters via the mixing loop: expected to be small</a:t>
            </a:r>
          </a:p>
          <a:p>
            <a:pPr>
              <a:buFont typeface="Arial"/>
              <a:buChar char="•"/>
            </a:pPr>
            <a:r>
              <a:rPr lang="en-US" dirty="0" smtClean="0"/>
              <a:t> Combined analysis of </a:t>
            </a:r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 with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π</a:t>
            </a:r>
            <a:r>
              <a:rPr lang="en-US" dirty="0" smtClean="0">
                <a:sym typeface="Wingdings"/>
              </a:rPr>
              <a:t>: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For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only decay amplitude 2)  is possible (no CP violation)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Use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decay as a calibration process for B mixing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	</a:t>
            </a:r>
            <a:endParaRPr lang="en-US" sz="1400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48958" y="2179234"/>
            <a:ext cx="288563" cy="286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7523" y="4106271"/>
            <a:ext cx="8613646" cy="257299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(4) Charmed B</a:t>
            </a:r>
            <a:r>
              <a:rPr lang="en-US" baseline="-25000" dirty="0" smtClean="0"/>
              <a:t>s</a:t>
            </a:r>
            <a:r>
              <a:rPr lang="en-US" dirty="0" smtClean="0"/>
              <a:t> decays: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K</a:t>
            </a:r>
            <a:endParaRPr lang="en-US" dirty="0"/>
          </a:p>
        </p:txBody>
      </p:sp>
      <p:pic>
        <p:nvPicPr>
          <p:cNvPr id="4" name="Picture 3" descr="Figur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6183" y="886177"/>
            <a:ext cx="4124884" cy="2597149"/>
          </a:xfrm>
          <a:prstGeom prst="rect">
            <a:avLst/>
          </a:prstGeom>
        </p:spPr>
      </p:pic>
      <p:pic>
        <p:nvPicPr>
          <p:cNvPr id="5" name="Picture 4" descr="Figure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76183" y="3720253"/>
            <a:ext cx="4147296" cy="2611260"/>
          </a:xfrm>
          <a:prstGeom prst="rect">
            <a:avLst/>
          </a:prstGeom>
        </p:spPr>
      </p:pic>
      <p:pic>
        <p:nvPicPr>
          <p:cNvPr id="6" name="Picture 5" descr="Fig5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572001" y="886178"/>
            <a:ext cx="3737126" cy="2695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8677" y="3691863"/>
            <a:ext cx="4070345" cy="2687915"/>
          </a:xfrm>
          <a:prstGeom prst="rect">
            <a:avLst/>
          </a:prstGeom>
          <a:noFill/>
          <a:ln w="952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err="1" smtClean="0"/>
              <a:t>π</a:t>
            </a:r>
            <a:endParaRPr lang="en-US" dirty="0" smtClean="0"/>
          </a:p>
          <a:p>
            <a:pPr lvl="1">
              <a:buFont typeface="Lucida Grande"/>
              <a:buChar char="-"/>
            </a:pP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Flavour</a:t>
            </a:r>
            <a:r>
              <a:rPr lang="en-US" dirty="0" smtClean="0">
                <a:solidFill>
                  <a:srgbClr val="0000FF"/>
                </a:solidFill>
              </a:rPr>
              <a:t> tagging: </a:t>
            </a:r>
          </a:p>
          <a:p>
            <a:r>
              <a:rPr lang="en-US" dirty="0" smtClean="0"/>
              <a:t>		Opposite side: </a:t>
            </a:r>
            <a:r>
              <a:rPr lang="en-US" dirty="0" smtClean="0">
                <a:solidFill>
                  <a:srgbClr val="0000FF"/>
                </a:solidFill>
              </a:rPr>
              <a:t>εD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= 3.2 ± 0.8 %</a:t>
            </a:r>
          </a:p>
          <a:p>
            <a:r>
              <a:rPr lang="en-US" dirty="0" smtClean="0"/>
              <a:t>		Same side: additional power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 Measurement of B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mixing:</a:t>
            </a:r>
          </a:p>
          <a:p>
            <a:r>
              <a:rPr lang="en-US" dirty="0" smtClean="0"/>
              <a:t>		</a:t>
            </a:r>
            <a:r>
              <a:rPr lang="en-US" dirty="0" err="1" smtClean="0">
                <a:solidFill>
                  <a:srgbClr val="0000FF"/>
                </a:solidFill>
              </a:rPr>
              <a:t>Δm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= 17.63 ± 0.11 ± 0.02 ps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</a:p>
          <a:p>
            <a:endParaRPr lang="en-US" sz="1000" baseline="300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err="1" smtClean="0"/>
              <a:t>K</a:t>
            </a:r>
            <a:r>
              <a:rPr lang="en-US" dirty="0" smtClean="0"/>
              <a:t> 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 Branching ratio:</a:t>
            </a:r>
          </a:p>
          <a:p>
            <a:r>
              <a:rPr lang="en-US" dirty="0" smtClean="0"/>
              <a:t>		</a:t>
            </a:r>
            <a:r>
              <a:rPr lang="en-US" dirty="0" smtClean="0">
                <a:solidFill>
                  <a:srgbClr val="0000FF"/>
                </a:solidFill>
              </a:rPr>
              <a:t>BR = (1.90 ± 0.12 ± 0.18)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10</a:t>
            </a:r>
            <a:r>
              <a:rPr lang="en-US" baseline="30000" dirty="0" smtClean="0">
                <a:solidFill>
                  <a:srgbClr val="0000FF"/>
                </a:solidFill>
              </a:rPr>
              <a:t>-4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215" y="605155"/>
            <a:ext cx="1218227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arXiv:1204.1237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5236" y="3750733"/>
            <a:ext cx="2903359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LHCb-CONF-2011-050 and arXiv:1112.4311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7957" y="605155"/>
            <a:ext cx="1554557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LHCb-CONF-2011-050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124188"/>
            <a:ext cx="92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π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3997252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18724" y="1216521"/>
            <a:ext cx="702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0.37 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2108564" y="4068372"/>
            <a:ext cx="702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0.37 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037374" y="5502559"/>
            <a:ext cx="1218227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arXiv:1204.1237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7215" y="3443418"/>
            <a:ext cx="1218227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arXiv:1204.1237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34999" y="768960"/>
            <a:ext cx="7874001" cy="5597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Integrated measurements: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(1) Direct CP Violation in charmless decays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</a:t>
            </a:r>
            <a:r>
              <a:rPr kumimoji="0" lang="en-U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-&gt;Kπ.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(2) CP Violation in charmed decays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B</a:t>
            </a:r>
            <a:r>
              <a:rPr lang="en-US" sz="2200" baseline="30000" dirty="0" smtClean="0">
                <a:solidFill>
                  <a:srgbClr val="0000FF"/>
                </a:solidFill>
              </a:rPr>
              <a:t>-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 and B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Time dependent measurements (interference of  mixing and decay):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(3) CP violation in charmless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B</a:t>
            </a:r>
            <a:r>
              <a:rPr kumimoji="0" lang="en-US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(s</a:t>
            </a:r>
            <a:r>
              <a:rPr kumimoji="0" lang="en-U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)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decays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B</a:t>
            </a:r>
            <a:r>
              <a:rPr kumimoji="0" lang="en-US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KK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and Bππ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(4) CP Violation in charmed B</a:t>
            </a:r>
            <a:r>
              <a:rPr kumimoji="0" lang="en-U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decays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B</a:t>
            </a:r>
            <a:r>
              <a:rPr kumimoji="0" lang="en-US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D</a:t>
            </a:r>
            <a:r>
              <a:rPr kumimoji="0" lang="en-US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(5) CP Violation in B</a:t>
            </a:r>
            <a:r>
              <a:rPr kumimoji="0" lang="en-U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decays to CP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eigenstate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B</a:t>
            </a:r>
            <a:r>
              <a:rPr kumimoji="0" lang="en-US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J/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  <a:sym typeface="Wingdings"/>
              </a:rPr>
              <a:t>φ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Lucida Grande"/>
              <a:ea typeface="Lucida Grande"/>
              <a:cs typeface="Lucida Grande"/>
              <a:sym typeface="Wingdings"/>
            </a:endParaRP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CP Violation in mixing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(6) A charming surprise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" y="4958080"/>
            <a:ext cx="8168640" cy="11785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8331200" y="4541520"/>
            <a:ext cx="370840" cy="17272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36</a:t>
            </a:fld>
            <a:endParaRPr lang="nl-N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" y="768960"/>
            <a:ext cx="8168640" cy="348808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3" descr="BsMixDsMinKPlus"/>
          <p:cNvPicPr>
            <a:picLocks noChangeAspect="1" noChangeArrowheads="1"/>
          </p:cNvPicPr>
          <p:nvPr/>
        </p:nvPicPr>
        <p:blipFill>
          <a:blip r:embed="rId2"/>
          <a:srcRect t="33713" r="47690"/>
          <a:stretch>
            <a:fillRect/>
          </a:stretch>
        </p:blipFill>
        <p:spPr bwMode="auto">
          <a:xfrm>
            <a:off x="283791" y="1408922"/>
            <a:ext cx="2926711" cy="1378072"/>
          </a:xfrm>
          <a:prstGeom prst="rect">
            <a:avLst/>
          </a:prstGeom>
          <a:noFill/>
        </p:spPr>
      </p:pic>
      <p:pic>
        <p:nvPicPr>
          <p:cNvPr id="28" name="Picture 27" descr="BsJPsiPhi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1124398"/>
            <a:ext cx="2932229" cy="1342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(5) B</a:t>
            </a:r>
            <a:r>
              <a:rPr lang="en-US" baseline="-25000" dirty="0" smtClean="0"/>
              <a:t>s</a:t>
            </a:r>
            <a:r>
              <a:rPr lang="en-US" dirty="0" smtClean="0"/>
              <a:t> decays to a CP </a:t>
            </a:r>
            <a:r>
              <a:rPr lang="en-US" dirty="0" err="1" smtClean="0"/>
              <a:t>eigenstate</a:t>
            </a:r>
            <a:r>
              <a:rPr lang="en-US" dirty="0" smtClean="0"/>
              <a:t>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J/ψϕ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06" y="1479862"/>
            <a:ext cx="1230100" cy="914375"/>
          </a:xfrm>
          <a:prstGeom prst="rect">
            <a:avLst/>
          </a:prstGeom>
        </p:spPr>
      </p:pic>
      <p:pic>
        <p:nvPicPr>
          <p:cNvPr id="8" name="Picture 7" descr="Tre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0225" y="1388422"/>
            <a:ext cx="887979" cy="1005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91120" y="1676400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13" name="Picture 12" descr="Tre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3427" y="2680504"/>
            <a:ext cx="887979" cy="10058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3109" y="1633723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44389" y="2832904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grpSp>
        <p:nvGrpSpPr>
          <p:cNvPr id="5" name="Group 18"/>
          <p:cNvGrpSpPr/>
          <p:nvPr/>
        </p:nvGrpSpPr>
        <p:grpSpPr>
          <a:xfrm>
            <a:off x="253311" y="601638"/>
            <a:ext cx="5780774" cy="3139321"/>
            <a:chOff x="253311" y="601638"/>
            <a:chExt cx="5780774" cy="3139321"/>
          </a:xfrm>
        </p:grpSpPr>
        <p:sp>
          <p:nvSpPr>
            <p:cNvPr id="11" name="TextBox 10"/>
            <p:cNvSpPr txBox="1"/>
            <p:nvPr/>
          </p:nvSpPr>
          <p:spPr>
            <a:xfrm>
              <a:off x="253311" y="601638"/>
              <a:ext cx="5780774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Two decay amplitudes to the same CP </a:t>
              </a:r>
              <a:r>
                <a:rPr lang="en-US" dirty="0" err="1" smtClean="0"/>
                <a:t>eigenstate</a:t>
              </a:r>
              <a:r>
                <a:rPr lang="en-US" dirty="0" smtClean="0"/>
                <a:t> final state.</a:t>
              </a:r>
            </a:p>
            <a:p>
              <a:pPr marL="342900" indent="-342900" algn="r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via mixing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J/ψ</a:t>
              </a:r>
              <a:r>
                <a:rPr lang="en-US" dirty="0" err="1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ϕ</a:t>
              </a:r>
              <a:r>
                <a:rPr lang="en-US" dirty="0" smtClean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direct: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J/ψ</a:t>
              </a:r>
              <a:r>
                <a:rPr lang="en-US" dirty="0" err="1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ϕ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: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052320" y="963612"/>
              <a:ext cx="196973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outerShdw blurRad="40000" dist="20000" dir="5400000" rotWithShape="0">
                <a:srgbClr val="0000FF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3810000" y="2832904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0" y="1358535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940410" y="1765803"/>
            <a:ext cx="359683" cy="277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37521" y="1758480"/>
            <a:ext cx="4541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err="1" smtClean="0">
                <a:solidFill>
                  <a:srgbClr val="FF0000"/>
                </a:solidFill>
                <a:latin typeface="Symbol"/>
              </a:rPr>
              <a:t>b</a:t>
            </a:r>
            <a:r>
              <a:rPr lang="en-US" sz="2600" baseline="-25000" dirty="0" err="1" smtClean="0">
                <a:solidFill>
                  <a:srgbClr val="FF0000"/>
                </a:solidFill>
                <a:latin typeface="Times New Roman"/>
              </a:rPr>
              <a:t>s</a:t>
            </a:r>
            <a:endParaRPr lang="en-US" sz="2600" baseline="-2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1311" y="4203849"/>
            <a:ext cx="7468711" cy="2308324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Golden mode for a time dependent measurement of </a:t>
            </a:r>
            <a:r>
              <a:rPr lang="en-US" u="sng" dirty="0" smtClean="0"/>
              <a:t>“</a:t>
            </a:r>
            <a:r>
              <a:rPr lang="en-US" u="sng" dirty="0" err="1" smtClean="0">
                <a:solidFill>
                  <a:srgbClr val="FF0000"/>
                </a:solidFill>
              </a:rPr>
              <a:t>β</a:t>
            </a:r>
            <a:r>
              <a:rPr lang="en-US" u="sng" baseline="-25000" dirty="0" err="1" smtClean="0">
                <a:solidFill>
                  <a:srgbClr val="FF0000"/>
                </a:solidFill>
              </a:rPr>
              <a:t>s</a:t>
            </a:r>
            <a:r>
              <a:rPr lang="en-US" u="sng" dirty="0" smtClean="0"/>
              <a:t> via mixing diagram”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Hadronic</a:t>
            </a:r>
            <a:r>
              <a:rPr lang="en-US" dirty="0" smtClean="0">
                <a:solidFill>
                  <a:srgbClr val="0000FF"/>
                </a:solidFill>
              </a:rPr>
              <a:t> uncertainties small</a:t>
            </a:r>
          </a:p>
          <a:p>
            <a:pPr>
              <a:buFont typeface="Arial"/>
              <a:buChar char="•"/>
            </a:pPr>
            <a:r>
              <a:rPr lang="en-US" dirty="0" smtClean="0"/>
              <a:t> High sensitivity to new physics that enters via the mixing loop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/>
              <a:t> is a </a:t>
            </a:r>
            <a:r>
              <a:rPr lang="en-US" i="1" dirty="0" err="1" smtClean="0"/>
              <a:t>speudoscalar</a:t>
            </a:r>
            <a:r>
              <a:rPr lang="en-US" dirty="0" smtClean="0"/>
              <a:t> (</a:t>
            </a:r>
            <a:r>
              <a:rPr lang="en-US" dirty="0" err="1" smtClean="0"/>
              <a:t>s</a:t>
            </a:r>
            <a:r>
              <a:rPr lang="en-US" dirty="0" smtClean="0"/>
              <a:t>=0)  while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J/ψ </a:t>
            </a:r>
            <a:r>
              <a:rPr lang="en-US" dirty="0" smtClean="0">
                <a:sym typeface="Wingdings"/>
              </a:rPr>
              <a:t>and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dirty="0" smtClean="0"/>
              <a:t> are </a:t>
            </a:r>
            <a:r>
              <a:rPr lang="en-US" i="1" dirty="0" smtClean="0"/>
              <a:t>vector</a:t>
            </a:r>
            <a:r>
              <a:rPr lang="en-US" dirty="0" smtClean="0"/>
              <a:t> particles (</a:t>
            </a:r>
            <a:r>
              <a:rPr lang="en-US" dirty="0" err="1" smtClean="0"/>
              <a:t>s</a:t>
            </a:r>
            <a:r>
              <a:rPr lang="en-US" dirty="0" smtClean="0"/>
              <a:t>=1)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Final state is superposition of CP even (L=0 and L=2) CP odd (L=1)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Requires angular analysis to disentangle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Alternative analysis in pure CP odd </a:t>
            </a:r>
            <a:r>
              <a:rPr lang="en-US" dirty="0" err="1" smtClean="0"/>
              <a:t>eigenstate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J/ψ</a:t>
            </a:r>
            <a:r>
              <a:rPr lang="en-US" dirty="0" smtClean="0">
                <a:sym typeface="Wingdings"/>
              </a:rPr>
              <a:t> f</a:t>
            </a:r>
            <a:r>
              <a:rPr lang="en-US" baseline="-25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(980)</a:t>
            </a:r>
          </a:p>
        </p:txBody>
      </p:sp>
      <p:pic>
        <p:nvPicPr>
          <p:cNvPr id="32" name="Picture 31" descr="BsJPsiPhi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40" y="2506133"/>
            <a:ext cx="2932229" cy="134274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77838" y="2189987"/>
            <a:ext cx="359683" cy="277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37</a:t>
            </a:fld>
            <a:endParaRPr lang="nl-NL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(5) B</a:t>
            </a:r>
            <a:r>
              <a:rPr lang="en-US" baseline="-25000" dirty="0" smtClean="0"/>
              <a:t>s</a:t>
            </a:r>
            <a:r>
              <a:rPr lang="en-US" dirty="0" smtClean="0"/>
              <a:t> decays to a CP </a:t>
            </a:r>
            <a:r>
              <a:rPr lang="en-US" dirty="0" err="1" smtClean="0"/>
              <a:t>eigenstate</a:t>
            </a:r>
            <a:r>
              <a:rPr lang="en-US" dirty="0" smtClean="0"/>
              <a:t>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J/ψϕ</a:t>
            </a:r>
            <a:endParaRPr lang="en-US" dirty="0"/>
          </a:p>
        </p:txBody>
      </p:sp>
      <p:pic>
        <p:nvPicPr>
          <p:cNvPr id="4" name="Picture 3" descr="JPsiPhi_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197" y="3652519"/>
            <a:ext cx="3269297" cy="2802255"/>
          </a:xfrm>
          <a:prstGeom prst="rect">
            <a:avLst/>
          </a:prstGeom>
        </p:spPr>
      </p:pic>
      <p:pic>
        <p:nvPicPr>
          <p:cNvPr id="6" name="Picture 5" descr="JPsiPhi_Thet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32216" y="2915920"/>
            <a:ext cx="2721593" cy="2332794"/>
          </a:xfrm>
          <a:prstGeom prst="rect">
            <a:avLst/>
          </a:prstGeom>
        </p:spPr>
      </p:pic>
      <p:pic>
        <p:nvPicPr>
          <p:cNvPr id="7" name="Picture 6" descr="JPsiPhi_Ph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358482" y="2936240"/>
            <a:ext cx="2697887" cy="2312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0523" y="5110214"/>
            <a:ext cx="1556836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LHCb-CONF-2012-002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9" name="Picture 2" descr="transversityAngle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1920" y="898508"/>
            <a:ext cx="2474577" cy="1702452"/>
          </a:xfrm>
          <a:prstGeom prst="rect">
            <a:avLst/>
          </a:prstGeom>
          <a:noFill/>
        </p:spPr>
      </p:pic>
      <p:pic>
        <p:nvPicPr>
          <p:cNvPr id="10" name="Picture 9" descr="JPsiPhi_Mas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44357" y="626745"/>
            <a:ext cx="3269297" cy="2802255"/>
          </a:xfrm>
          <a:prstGeom prst="rect">
            <a:avLst/>
          </a:prstGeom>
        </p:spPr>
      </p:pic>
      <p:pic>
        <p:nvPicPr>
          <p:cNvPr id="5" name="Picture 4" descr="JPsiPhi_Ps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632217" y="705468"/>
            <a:ext cx="2675890" cy="22936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26000" y="3759200"/>
            <a:ext cx="9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1C0F5"/>
                </a:solidFill>
              </a:rPr>
              <a:t>CP-even </a:t>
            </a:r>
            <a:endParaRPr lang="en-US" dirty="0">
              <a:solidFill>
                <a:srgbClr val="31C0F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1525" y="4280932"/>
            <a:ext cx="85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264FF"/>
                </a:solidFill>
              </a:rPr>
              <a:t>CP-odd </a:t>
            </a:r>
            <a:endParaRPr lang="en-US" dirty="0">
              <a:solidFill>
                <a:srgbClr val="3264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6103" y="5497492"/>
            <a:ext cx="3418974" cy="70788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= -0.001 ± 0.101 ± 0.027 </a:t>
            </a:r>
            <a:r>
              <a:rPr lang="en-US" sz="2000" dirty="0" err="1" smtClean="0">
                <a:solidFill>
                  <a:srgbClr val="FF0000"/>
                </a:solidFill>
              </a:rPr>
              <a:t>rad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ΔΓ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= 0.116 ± 0.018 ± 0.006 ps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7699" y="1372493"/>
            <a:ext cx="947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srgbClr val="0000FF"/>
                </a:solidFill>
              </a:rPr>
              <a:t>B</a:t>
            </a:r>
            <a:r>
              <a:rPr lang="en-US" sz="15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15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500" dirty="0" err="1" smtClean="0">
                <a:solidFill>
                  <a:srgbClr val="0000FF"/>
                </a:solidFill>
              </a:rPr>
              <a:t>J/ψ</a:t>
            </a:r>
            <a:r>
              <a:rPr lang="en-US" sz="150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ϕ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7699" y="1035427"/>
            <a:ext cx="561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1fb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3902895" y="6251294"/>
            <a:ext cx="487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Consistent with no CP violation as predicted in 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09527" y="1091869"/>
            <a:ext cx="189620" cy="178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55036" y="1026020"/>
            <a:ext cx="31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Times New Roman"/>
              </a:rPr>
              <a:t>ψ</a:t>
            </a:r>
            <a:endParaRPr lang="en-US" sz="16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21696" y="1984995"/>
            <a:ext cx="167268" cy="148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8192929" y="1054242"/>
            <a:ext cx="219360" cy="243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10508" y="1846317"/>
            <a:ext cx="29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Times New Roman"/>
                <a:ea typeface="Lucida Grande"/>
                <a:cs typeface="Lucida Grande"/>
              </a:rPr>
              <a:t>ϕ</a:t>
            </a:r>
            <a:endParaRPr lang="en-US" sz="16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08266" y="1018664"/>
            <a:ext cx="28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Times New Roman"/>
              </a:rPr>
              <a:t>θ</a:t>
            </a:r>
            <a:endParaRPr lang="en-US" sz="16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40978" y="5089663"/>
            <a:ext cx="1193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Preliminary:</a:t>
            </a:r>
            <a:endParaRPr lang="en-US" sz="1600" dirty="0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38</a:t>
            </a:fld>
            <a:endParaRPr lang="nl-NL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002350" y="5844334"/>
            <a:ext cx="83869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=2β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99" y="768960"/>
            <a:ext cx="7874001" cy="5597973"/>
          </a:xfrm>
        </p:spPr>
        <p:txBody>
          <a:bodyPr>
            <a:normAutofit/>
          </a:bodyPr>
          <a:lstStyle/>
          <a:p>
            <a:r>
              <a:rPr lang="en-US" dirty="0" smtClean="0"/>
              <a:t>Time Integrated measurements:</a:t>
            </a:r>
          </a:p>
          <a:p>
            <a:pPr lvl="1"/>
            <a:r>
              <a:rPr lang="en-US" dirty="0" smtClean="0"/>
              <a:t>(1) Direct CP Violation in charmless decays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(s</a:t>
            </a:r>
            <a:r>
              <a:rPr lang="en-US" baseline="-25000" dirty="0" smtClean="0"/>
              <a:t>)</a:t>
            </a:r>
            <a:r>
              <a:rPr lang="en-US" dirty="0" smtClean="0"/>
              <a:t>-&gt;Kπ.</a:t>
            </a:r>
            <a:endParaRPr lang="en-US" sz="1000" dirty="0" smtClean="0"/>
          </a:p>
          <a:p>
            <a:pPr lvl="1"/>
            <a:endParaRPr lang="en-US" sz="1000" dirty="0" smtClean="0"/>
          </a:p>
          <a:p>
            <a:pPr lvl="1"/>
            <a:r>
              <a:rPr lang="en-US" dirty="0" smtClean="0"/>
              <a:t>(2) CP Violation in charmed decays B</a:t>
            </a:r>
            <a:r>
              <a:rPr lang="en-US" baseline="30000" dirty="0" smtClean="0"/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B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endParaRPr lang="en-US" dirty="0" smtClean="0"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Time dependent measurements (interference of  mixing and decay):</a:t>
            </a:r>
          </a:p>
          <a:p>
            <a:pPr lvl="1"/>
            <a:r>
              <a:rPr lang="en-US" dirty="0" smtClean="0">
                <a:sym typeface="Wingdings"/>
              </a:rPr>
              <a:t>(3) CP violation in charmless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(s</a:t>
            </a:r>
            <a:r>
              <a:rPr lang="en-US" baseline="-25000" dirty="0" smtClean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KK</a:t>
            </a:r>
            <a:r>
              <a:rPr lang="en-US" dirty="0" smtClean="0">
                <a:sym typeface="Wingdings"/>
              </a:rPr>
              <a:t> and Bππ</a:t>
            </a:r>
            <a:endParaRPr lang="en-US" sz="1000" dirty="0" smtClean="0">
              <a:sym typeface="Wingdings"/>
            </a:endParaRP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endParaRPr lang="en-US" sz="1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(4) CP Violation in charmed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K</a:t>
            </a:r>
          </a:p>
          <a:p>
            <a:pPr lvl="1"/>
            <a:endParaRPr lang="en-US" sz="10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(5) CP Violation in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 to CP </a:t>
            </a:r>
            <a:r>
              <a:rPr lang="en-US" dirty="0" err="1" smtClean="0">
                <a:sym typeface="Wingdings"/>
              </a:rPr>
              <a:t>eigenstate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J/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φ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4"/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CP Violation in mixing</a:t>
            </a:r>
          </a:p>
          <a:p>
            <a:pPr lvl="1"/>
            <a:r>
              <a:rPr lang="en-US" dirty="0" smtClean="0">
                <a:sym typeface="Wingdings"/>
              </a:rPr>
              <a:t>(6) A charming surprise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8331200" y="5527040"/>
            <a:ext cx="370840" cy="17272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" y="768960"/>
            <a:ext cx="8168640" cy="415864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Interactions between Quarks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285720" y="1008063"/>
            <a:ext cx="4714908" cy="1015663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Cabibbo</a:t>
            </a:r>
            <a:r>
              <a:rPr lang="en-US" sz="2000" dirty="0" smtClean="0"/>
              <a:t> described “V-A” quark interactions with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changing charged currents: 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 </a:t>
            </a:r>
            <a:r>
              <a:rPr lang="en-US" sz="2000" dirty="0" smtClean="0">
                <a:solidFill>
                  <a:srgbClr val="0000FF"/>
                </a:solidFill>
              </a:rPr>
              <a:t>quark mixing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643182"/>
            <a:ext cx="1477131" cy="186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643182"/>
            <a:ext cx="1378489" cy="186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Rectangle 61"/>
          <p:cNvSpPr/>
          <p:nvPr/>
        </p:nvSpPr>
        <p:spPr>
          <a:xfrm>
            <a:off x="5286380" y="928670"/>
            <a:ext cx="3714776" cy="13573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9"/>
          <p:cNvGrpSpPr/>
          <p:nvPr/>
        </p:nvGrpSpPr>
        <p:grpSpPr>
          <a:xfrm>
            <a:off x="-71470" y="2571744"/>
            <a:ext cx="2428860" cy="3286148"/>
            <a:chOff x="13392" y="2928934"/>
            <a:chExt cx="2201154" cy="3000396"/>
          </a:xfrm>
        </p:grpSpPr>
        <p:grpSp>
          <p:nvGrpSpPr>
            <p:cNvPr id="4" name="Group 66"/>
            <p:cNvGrpSpPr/>
            <p:nvPr/>
          </p:nvGrpSpPr>
          <p:grpSpPr>
            <a:xfrm>
              <a:off x="142844" y="3000372"/>
              <a:ext cx="2071702" cy="2928958"/>
              <a:chOff x="142844" y="2587312"/>
              <a:chExt cx="2214546" cy="3127704"/>
            </a:xfrm>
          </p:grpSpPr>
          <p:pic>
            <p:nvPicPr>
              <p:cNvPr id="2539528" name="Picture 8" descr="http://farm1.static.flickr.com/197/470145636_5070408aae.jpg?v=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4282" y="2587312"/>
                <a:ext cx="2035474" cy="3056266"/>
              </a:xfrm>
              <a:prstGeom prst="rect">
                <a:avLst/>
              </a:prstGeom>
              <a:noFill/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142844" y="4418163"/>
                <a:ext cx="2214546" cy="12968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/>
            <p:cNvSpPr/>
            <p:nvPr/>
          </p:nvSpPr>
          <p:spPr>
            <a:xfrm>
              <a:off x="13392" y="2928934"/>
              <a:ext cx="415204" cy="178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85918" y="2928934"/>
              <a:ext cx="357190" cy="178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85720" y="5413733"/>
            <a:ext cx="4572032" cy="1323439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Kobayashi</a:t>
            </a:r>
            <a:r>
              <a:rPr lang="en-US" sz="2000" dirty="0" smtClean="0"/>
              <a:t> and </a:t>
            </a:r>
            <a:r>
              <a:rPr lang="en-US" sz="2000" i="1" dirty="0" err="1" smtClean="0"/>
              <a:t>Maskawa</a:t>
            </a:r>
            <a:r>
              <a:rPr lang="en-US" sz="2000" dirty="0" smtClean="0"/>
              <a:t> predicted in 1972 the </a:t>
            </a:r>
            <a:r>
              <a:rPr lang="en-US" sz="2000" dirty="0" smtClean="0">
                <a:solidFill>
                  <a:srgbClr val="990099"/>
                </a:solidFill>
              </a:rPr>
              <a:t>3</a:t>
            </a:r>
            <a:r>
              <a:rPr lang="en-US" sz="2000" baseline="30000" dirty="0" smtClean="0">
                <a:solidFill>
                  <a:srgbClr val="990099"/>
                </a:solidFill>
              </a:rPr>
              <a:t>rd</a:t>
            </a:r>
            <a:r>
              <a:rPr lang="en-US" sz="2000" dirty="0" smtClean="0">
                <a:solidFill>
                  <a:srgbClr val="990099"/>
                </a:solidFill>
              </a:rPr>
              <a:t> quark generation </a:t>
            </a:r>
            <a:r>
              <a:rPr lang="en-US" sz="2000" dirty="0" smtClean="0"/>
              <a:t>to explain CP-Violation within the Standard Model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 Nobel Prize 2008 (shared with 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Nambu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)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12687" y="4572008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Nicola </a:t>
            </a:r>
          </a:p>
          <a:p>
            <a:r>
              <a:rPr lang="en-US" dirty="0" err="1" smtClean="0"/>
              <a:t>Cabibbo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357422" y="4568619"/>
            <a:ext cx="112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Makoto </a:t>
            </a:r>
          </a:p>
          <a:p>
            <a:r>
              <a:rPr lang="en-US" dirty="0" smtClean="0"/>
              <a:t>Kobayashi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929058" y="4572008"/>
            <a:ext cx="1127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Toshihide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Maskawa</a:t>
            </a:r>
            <a:endParaRPr lang="en-US" dirty="0"/>
          </a:p>
        </p:txBody>
      </p:sp>
      <p:grpSp>
        <p:nvGrpSpPr>
          <p:cNvPr id="5" name="Group 30"/>
          <p:cNvGrpSpPr/>
          <p:nvPr/>
        </p:nvGrpSpPr>
        <p:grpSpPr>
          <a:xfrm>
            <a:off x="5715008" y="2571744"/>
            <a:ext cx="3000394" cy="1325574"/>
            <a:chOff x="785789" y="1214430"/>
            <a:chExt cx="3000394" cy="1325574"/>
          </a:xfrm>
        </p:grpSpPr>
        <p:grpSp>
          <p:nvGrpSpPr>
            <p:cNvPr id="6" name="Group 44"/>
            <p:cNvGrpSpPr/>
            <p:nvPr/>
          </p:nvGrpSpPr>
          <p:grpSpPr>
            <a:xfrm>
              <a:off x="785789" y="1214430"/>
              <a:ext cx="3000394" cy="1325574"/>
              <a:chOff x="3214679" y="3071811"/>
              <a:chExt cx="3433465" cy="1307741"/>
            </a:xfrm>
          </p:grpSpPr>
          <p:grpSp>
            <p:nvGrpSpPr>
              <p:cNvPr id="7" name="Group 17"/>
              <p:cNvGrpSpPr/>
              <p:nvPr/>
            </p:nvGrpSpPr>
            <p:grpSpPr>
              <a:xfrm>
                <a:off x="3214679" y="3071811"/>
                <a:ext cx="3433465" cy="1307741"/>
                <a:chOff x="357191" y="1071563"/>
                <a:chExt cx="11300934" cy="4513787"/>
              </a:xfrm>
            </p:grpSpPr>
            <p:grpSp>
              <p:nvGrpSpPr>
                <p:cNvPr id="8" name="Group 20"/>
                <p:cNvGrpSpPr/>
                <p:nvPr/>
              </p:nvGrpSpPr>
              <p:grpSpPr>
                <a:xfrm>
                  <a:off x="631508" y="1487117"/>
                  <a:ext cx="7120396" cy="3904142"/>
                  <a:chOff x="2214546" y="1355541"/>
                  <a:chExt cx="6133396" cy="4786357"/>
                </a:xfrm>
              </p:grpSpPr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2214546" y="4128341"/>
                    <a:ext cx="2984067" cy="5599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/>
                  <p:cNvCxnSpPr/>
                  <p:nvPr/>
                </p:nvCxnSpPr>
                <p:spPr>
                  <a:xfrm flipV="1">
                    <a:off x="5214942" y="2631902"/>
                    <a:ext cx="1643074" cy="1511478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flipV="1">
                    <a:off x="5302711" y="1355541"/>
                    <a:ext cx="2984069" cy="277104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/>
                  <p:cNvCxnSpPr/>
                  <p:nvPr/>
                </p:nvCxnSpPr>
                <p:spPr>
                  <a:xfrm rot="10800000">
                    <a:off x="6561654" y="5028564"/>
                    <a:ext cx="1631662" cy="104364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5188338" y="4126587"/>
                    <a:ext cx="3159604" cy="201531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TextBox 51"/>
                <p:cNvSpPr txBox="1"/>
                <p:nvPr/>
              </p:nvSpPr>
              <p:spPr>
                <a:xfrm>
                  <a:off x="7215200" y="1071563"/>
                  <a:ext cx="3904785" cy="157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b="1" i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u , </a:t>
                  </a:r>
                  <a:r>
                    <a:rPr lang="nl-NL" sz="2400" b="1" i="1" dirty="0" smtClean="0">
                      <a:solidFill>
                        <a:srgbClr val="990099"/>
                      </a:solidFill>
                      <a:latin typeface="Times New Roman" pitchFamily="18" charset="0"/>
                      <a:cs typeface="Times New Roman" pitchFamily="18" charset="0"/>
                    </a:rPr>
                    <a:t>c , t</a:t>
                  </a:r>
                  <a:endParaRPr lang="nl-NL" sz="2400" b="1" i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215200" y="4013305"/>
                  <a:ext cx="4442925" cy="157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b="1" i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d , s ,</a:t>
                  </a:r>
                  <a:r>
                    <a:rPr lang="nl-NL" sz="2400" b="1" i="1" dirty="0" smtClean="0">
                      <a:solidFill>
                        <a:srgbClr val="990099"/>
                      </a:solidFill>
                      <a:latin typeface="Times New Roman" pitchFamily="18" charset="0"/>
                      <a:cs typeface="Times New Roman" pitchFamily="18" charset="0"/>
                    </a:rPr>
                    <a:t> b</a:t>
                  </a:r>
                  <a:endParaRPr lang="nl-NL" sz="2400" b="1" i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4" name="Straight Connector 53"/>
                <p:cNvCxnSpPr>
                  <a:stCxn id="53" idx="0"/>
                  <a:endCxn id="53" idx="0"/>
                </p:cNvCxnSpPr>
                <p:nvPr/>
              </p:nvCxnSpPr>
              <p:spPr>
                <a:xfrm rot="5400000" flipH="1" flipV="1">
                  <a:off x="9436951" y="4013018"/>
                  <a:ext cx="5407" cy="59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/>
                <p:cNvSpPr txBox="1"/>
                <p:nvPr/>
              </p:nvSpPr>
              <p:spPr>
                <a:xfrm>
                  <a:off x="357191" y="2297283"/>
                  <a:ext cx="1780164" cy="1584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NL" sz="2400" b="1" i="1" dirty="0" smtClean="0">
                      <a:solidFill>
                        <a:srgbClr val="008080"/>
                      </a:solidFill>
                      <a:latin typeface="Times New Roman" pitchFamily="18" charset="0"/>
                      <a:cs typeface="Times New Roman" pitchFamily="18" charset="0"/>
                    </a:rPr>
                    <a:t>W</a:t>
                  </a:r>
                  <a:endParaRPr lang="nl-NL" sz="2400" b="1" i="1" dirty="0">
                    <a:solidFill>
                      <a:srgbClr val="00808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4000496" y="3643314"/>
                  <a:ext cx="214314" cy="2143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4000496" y="3776581"/>
                <a:ext cx="882703" cy="455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i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nl-NL" sz="2400" b="1" i="1" baseline="-250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weak</a:t>
                </a:r>
                <a:endParaRPr lang="nl-NL" sz="2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7" name="Curved Right Arrow 46"/>
            <p:cNvSpPr/>
            <p:nvPr/>
          </p:nvSpPr>
          <p:spPr>
            <a:xfrm flipV="1">
              <a:off x="2285984" y="1714488"/>
              <a:ext cx="214314" cy="50006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57422" y="1691334"/>
              <a:ext cx="590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i="1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l-GR" sz="2800" i="1" baseline="30000" dirty="0" smtClean="0">
                  <a:solidFill>
                    <a:srgbClr val="000099"/>
                  </a:solidFill>
                  <a:latin typeface="Calibri"/>
                  <a:cs typeface="Times New Roman" pitchFamily="18" charset="0"/>
                </a:rPr>
                <a:t>μ</a:t>
              </a:r>
              <a:r>
                <a:rPr lang="nl-NL" sz="2800" i="1" baseline="30000" dirty="0" smtClean="0">
                  <a:solidFill>
                    <a:srgbClr val="000099"/>
                  </a:solidFill>
                  <a:latin typeface="Calibri"/>
                  <a:cs typeface="Times New Roman" pitchFamily="18" charset="0"/>
                </a:rPr>
                <a:t>+</a:t>
              </a:r>
              <a:endParaRPr lang="nl-NL" sz="2800" i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6072198" y="4286256"/>
            <a:ext cx="2462809" cy="76944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Particle →Antiparticle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g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weak</a:t>
            </a:r>
            <a:r>
              <a:rPr lang="en-US" sz="2400" dirty="0" err="1" smtClean="0">
                <a:solidFill>
                  <a:srgbClr val="FF0000"/>
                </a:solidFill>
              </a:rPr>
              <a:t>→g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baseline="-25000" dirty="0" smtClean="0">
                <a:solidFill>
                  <a:srgbClr val="FF0000"/>
                </a:solidFill>
              </a:rPr>
              <a:t>weak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72198" y="5715016"/>
            <a:ext cx="2413546" cy="769441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9 Coupling constants</a:t>
            </a:r>
            <a:r>
              <a:rPr lang="en-US" sz="2000" dirty="0" smtClean="0"/>
              <a:t>: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g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weak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→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g ∙ V</a:t>
            </a:r>
            <a:r>
              <a:rPr lang="en-US" sz="2400" baseline="-25000" dirty="0" smtClean="0">
                <a:solidFill>
                  <a:srgbClr val="FF0000"/>
                </a:solidFill>
                <a:sym typeface="Wingdings" pitchFamily="2" charset="2"/>
              </a:rPr>
              <a:t>CKM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06959" y="1410822"/>
            <a:ext cx="3571906" cy="8763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504506" y="994519"/>
            <a:ext cx="2438872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(6) CP Violation in mixing: A Charming Surprise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  <a:ln w="12700">
            <a:solidFill>
              <a:srgbClr val="0000FF"/>
            </a:solidFill>
          </a:ln>
        </p:spPr>
        <p:txBody>
          <a:bodyPr/>
          <a:lstStyle/>
          <a:p>
            <a:r>
              <a:rPr lang="en-US" dirty="0" smtClean="0"/>
              <a:t>CP Violation in charm:</a:t>
            </a:r>
          </a:p>
          <a:p>
            <a:pPr lvl="1"/>
            <a:r>
              <a:rPr lang="en-US" dirty="0" smtClean="0"/>
              <a:t>The mixing amplitude is small. </a:t>
            </a:r>
          </a:p>
          <a:p>
            <a:pPr lvl="2"/>
            <a:r>
              <a:rPr lang="en-US" dirty="0" smtClean="0"/>
              <a:t>Expect no significant interference between mixing and decay</a:t>
            </a:r>
          </a:p>
          <a:p>
            <a:pPr lvl="2"/>
            <a:r>
              <a:rPr lang="en-US" dirty="0" smtClean="0"/>
              <a:t>Difference D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D and D-&gt;D expected to be very small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(10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)</a:t>
            </a:r>
          </a:p>
          <a:p>
            <a:pPr lvl="2"/>
            <a:endParaRPr lang="en-US" sz="12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Direct CP violation (in decay)</a:t>
            </a:r>
          </a:p>
          <a:p>
            <a:pPr lvl="2"/>
            <a:r>
              <a:rPr lang="en-US" dirty="0" smtClean="0">
                <a:sym typeface="Wingdings"/>
              </a:rPr>
              <a:t>Expected negligible in </a:t>
            </a:r>
            <a:r>
              <a:rPr lang="en-US" dirty="0" err="1" smtClean="0">
                <a:sym typeface="Wingdings"/>
              </a:rPr>
              <a:t>Cabibbo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favoured</a:t>
            </a:r>
            <a:r>
              <a:rPr lang="en-US" dirty="0" smtClean="0">
                <a:sym typeface="Wingdings"/>
              </a:rPr>
              <a:t> modes (“Trees”)</a:t>
            </a:r>
          </a:p>
          <a:p>
            <a:pPr lvl="2"/>
            <a:r>
              <a:rPr lang="en-US" dirty="0" smtClean="0">
                <a:sym typeface="Wingdings"/>
              </a:rPr>
              <a:t>In </a:t>
            </a:r>
            <a:r>
              <a:rPr lang="en-US" dirty="0" err="1" smtClean="0">
                <a:sym typeface="Wingdings"/>
              </a:rPr>
              <a:t>Cabibbo</a:t>
            </a:r>
            <a:r>
              <a:rPr lang="en-US" dirty="0" smtClean="0">
                <a:sym typeface="Wingdings"/>
              </a:rPr>
              <a:t> suppressed mode “plausible” up to</a:t>
            </a:r>
            <a:r>
              <a:rPr lang="en-US" i="1" dirty="0" smtClean="0">
                <a:sym typeface="Wingdings"/>
              </a:rPr>
              <a:t> O</a:t>
            </a:r>
            <a:r>
              <a:rPr lang="en-US" dirty="0" smtClean="0">
                <a:sym typeface="Wingdings"/>
              </a:rPr>
              <a:t>(10</a:t>
            </a:r>
            <a:r>
              <a:rPr lang="en-US" baseline="30000" dirty="0" smtClean="0">
                <a:sym typeface="Wingdings"/>
              </a:rPr>
              <a:t>-3 </a:t>
            </a:r>
            <a:r>
              <a:rPr lang="en-US" dirty="0" smtClean="0">
                <a:sym typeface="Wingdings"/>
              </a:rPr>
              <a:t>- 10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)</a:t>
            </a:r>
          </a:p>
          <a:p>
            <a:pPr lvl="2"/>
            <a:endParaRPr lang="en-US" sz="12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Expectation: observation of any CP asymmetry in charm is a sign of New Physics…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0800000" flipV="1">
            <a:off x="3216529" y="2436504"/>
            <a:ext cx="141906" cy="79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3858093" y="2428985"/>
            <a:ext cx="141906" cy="79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40</a:t>
            </a:fld>
            <a:endParaRPr lang="nl-NL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(6) CP Violation in mixing: A Charming Surprise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2" y="846658"/>
            <a:ext cx="8485481" cy="5773217"/>
          </a:xfrm>
          <a:ln w="12700">
            <a:solidFill>
              <a:srgbClr val="0000FF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CP asymmetry from charm decays: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Measure time integrated CP asymmetries in D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DK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endParaRPr lang="en-US" dirty="0" smtClean="0"/>
          </a:p>
          <a:p>
            <a:pPr lvl="1"/>
            <a:r>
              <a:rPr lang="en-US" dirty="0" smtClean="0"/>
              <a:t>Use decays D</a:t>
            </a:r>
            <a:r>
              <a:rPr lang="en-US" baseline="30000" dirty="0" smtClean="0"/>
              <a:t>*±</a:t>
            </a:r>
            <a:r>
              <a:rPr lang="en-US" dirty="0" smtClean="0">
                <a:sym typeface="Wingdings"/>
              </a:rPr>
              <a:t>D 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 to t</a:t>
            </a:r>
            <a:r>
              <a:rPr lang="en-US" dirty="0" smtClean="0"/>
              <a:t>ag the </a:t>
            </a:r>
            <a:r>
              <a:rPr lang="en-US" dirty="0" err="1" smtClean="0"/>
              <a:t>flavour</a:t>
            </a:r>
            <a:r>
              <a:rPr lang="en-US" dirty="0" smtClean="0"/>
              <a:t> of the D (D or D) using the charge of the slow </a:t>
            </a:r>
            <a:r>
              <a:rPr lang="en-US" dirty="0" err="1" smtClean="0"/>
              <a:t>pion</a:t>
            </a:r>
            <a:r>
              <a:rPr lang="en-US" dirty="0" smtClean="0"/>
              <a:t> </a:t>
            </a:r>
            <a:r>
              <a:rPr lang="en-US" dirty="0" err="1" smtClean="0"/>
              <a:t>π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Observed asymmetry includes </a:t>
            </a:r>
            <a:r>
              <a:rPr lang="en-US" dirty="0" smtClean="0">
                <a:solidFill>
                  <a:srgbClr val="7F007F"/>
                </a:solidFill>
              </a:rPr>
              <a:t>detector effects </a:t>
            </a:r>
            <a:r>
              <a:rPr lang="en-US" dirty="0" smtClean="0"/>
              <a:t>and possible </a:t>
            </a:r>
            <a:r>
              <a:rPr lang="en-US" dirty="0" smtClean="0">
                <a:solidFill>
                  <a:srgbClr val="9C651C"/>
                </a:solidFill>
              </a:rPr>
              <a:t>production asymmetry of D</a:t>
            </a:r>
            <a:r>
              <a:rPr lang="en-US" baseline="30000" dirty="0" smtClean="0">
                <a:solidFill>
                  <a:srgbClr val="9C651C"/>
                </a:solidFill>
              </a:rPr>
              <a:t>*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Cancel these </a:t>
            </a:r>
            <a:r>
              <a:rPr lang="en-US" sz="2323" dirty="0" smtClean="0"/>
              <a:t>to first order </a:t>
            </a:r>
            <a:r>
              <a:rPr lang="en-US" dirty="0" smtClean="0"/>
              <a:t>by measuring </a:t>
            </a:r>
            <a:r>
              <a:rPr lang="en-US" i="1" dirty="0" smtClean="0"/>
              <a:t>difference</a:t>
            </a:r>
            <a:r>
              <a:rPr lang="en-US" dirty="0" smtClean="0"/>
              <a:t> between D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DK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K: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Contribution from possible indirect CP violation term small</a:t>
            </a:r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875568" y="2758920"/>
            <a:ext cx="1845953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M.Gersabeck</a:t>
            </a:r>
            <a:r>
              <a:rPr lang="en-US" sz="1200" b="1" dirty="0" smtClean="0">
                <a:solidFill>
                  <a:srgbClr val="000090"/>
                </a:solidFill>
              </a:rPr>
              <a:t> et. al., </a:t>
            </a:r>
          </a:p>
          <a:p>
            <a:r>
              <a:rPr lang="en-US" sz="1200" b="1" dirty="0" err="1" smtClean="0">
                <a:solidFill>
                  <a:srgbClr val="000090"/>
                </a:solidFill>
              </a:rPr>
              <a:t>J.Phys</a:t>
            </a:r>
            <a:r>
              <a:rPr lang="en-US" sz="1200" b="1" dirty="0" smtClean="0">
                <a:solidFill>
                  <a:srgbClr val="000090"/>
                </a:solidFill>
              </a:rPr>
              <a:t>. G39 (2012) 045005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80533" y="5101768"/>
            <a:ext cx="7607887" cy="912965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21521" y="973665"/>
            <a:ext cx="3357242" cy="62446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950130" y="2700418"/>
            <a:ext cx="2963277" cy="5564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889549" y="2109408"/>
            <a:ext cx="142427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80533" y="4078780"/>
            <a:ext cx="5460995" cy="301036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41</a:t>
            </a:fld>
            <a:endParaRPr lang="nl-N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Yields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83429" y="741827"/>
            <a:ext cx="2572339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LHCb</a:t>
            </a:r>
            <a:r>
              <a:rPr lang="en-US" sz="1200" b="1" dirty="0" smtClean="0">
                <a:solidFill>
                  <a:srgbClr val="000090"/>
                </a:solidFill>
              </a:rPr>
              <a:t>, 0.6 fb</a:t>
            </a:r>
            <a:r>
              <a:rPr lang="en-US" sz="12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200" b="1" dirty="0" smtClean="0">
                <a:solidFill>
                  <a:srgbClr val="000090"/>
                </a:solidFill>
              </a:rPr>
              <a:t>, PRL 108, 111602 (2012)</a:t>
            </a:r>
          </a:p>
        </p:txBody>
      </p:sp>
      <p:pic>
        <p:nvPicPr>
          <p:cNvPr id="5" name="Picture 4" descr="CharmFig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122" y="1216777"/>
            <a:ext cx="2858324" cy="4044888"/>
          </a:xfrm>
          <a:prstGeom prst="rect">
            <a:avLst/>
          </a:prstGeom>
        </p:spPr>
      </p:pic>
      <p:pic>
        <p:nvPicPr>
          <p:cNvPr id="6" name="Picture 5" descr="Charm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893190" y="1250645"/>
            <a:ext cx="2834390" cy="4011019"/>
          </a:xfrm>
          <a:prstGeom prst="rect">
            <a:avLst/>
          </a:prstGeom>
        </p:spPr>
      </p:pic>
      <p:pic>
        <p:nvPicPr>
          <p:cNvPr id="7" name="Picture 6" descr="CharmFig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573792" y="1832633"/>
            <a:ext cx="3422437" cy="2317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4978" y="4075331"/>
            <a:ext cx="3570208" cy="64633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ΔA</a:t>
            </a:r>
            <a:r>
              <a:rPr lang="en-US" baseline="-25000" dirty="0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=(-0.82±0.21(stat)±0.11(sys) )%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3.5 </a:t>
            </a:r>
            <a:r>
              <a:rPr lang="en-US" dirty="0" err="1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deviation from zero.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490" y="1667929"/>
            <a:ext cx="904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</a:t>
            </a:r>
            <a:r>
              <a:rPr lang="en-US" sz="1600" baseline="30000" dirty="0" smtClean="0">
                <a:solidFill>
                  <a:srgbClr val="0000FF"/>
                </a:solidFill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K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017" y="3579657"/>
            <a:ext cx="91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</a:t>
            </a:r>
            <a:r>
              <a:rPr lang="en-US" sz="1600" baseline="30000" dirty="0" smtClean="0">
                <a:solidFill>
                  <a:srgbClr val="0000FF"/>
                </a:solidFill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π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2718" y="1832633"/>
            <a:ext cx="941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</a:t>
            </a:r>
            <a:r>
              <a:rPr lang="en-US" sz="1600" baseline="30000" dirty="0" smtClean="0">
                <a:solidFill>
                  <a:srgbClr val="0000FF"/>
                </a:solidFill>
              </a:rPr>
              <a:t>*+ 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</a:t>
            </a:r>
            <a:endParaRPr lang="en-US" sz="16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D</a:t>
            </a:r>
            <a:r>
              <a:rPr lang="en-US" sz="1600" baseline="30000" dirty="0" smtClean="0">
                <a:solidFill>
                  <a:srgbClr val="0000FF"/>
                </a:solidFill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(K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)π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2718" y="3490555"/>
            <a:ext cx="9549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</a:t>
            </a:r>
            <a:r>
              <a:rPr lang="en-US" sz="1600" baseline="30000" dirty="0" smtClean="0">
                <a:solidFill>
                  <a:srgbClr val="0000FF"/>
                </a:solidFill>
              </a:rPr>
              <a:t>*+ 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</a:t>
            </a:r>
            <a:endParaRPr lang="en-US" sz="16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D</a:t>
            </a:r>
            <a:r>
              <a:rPr lang="en-US" sz="1600" baseline="30000" dirty="0" smtClean="0">
                <a:solidFill>
                  <a:srgbClr val="0000FF"/>
                </a:solidFill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(π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)π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6084" y="604315"/>
            <a:ext cx="2781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 M tagged D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</a:t>
            </a:r>
          </a:p>
          <a:p>
            <a:r>
              <a:rPr lang="en-US" dirty="0" smtClean="0">
                <a:sym typeface="Wingdings"/>
              </a:rPr>
              <a:t>0.4M tagged 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72630" y="5350933"/>
            <a:ext cx="7559040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Value is larger than was expected from SM before measurement was available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Postdiction</a:t>
            </a:r>
            <a:r>
              <a:rPr lang="en-US" dirty="0" smtClean="0">
                <a:solidFill>
                  <a:srgbClr val="0000FF"/>
                </a:solidFill>
              </a:rPr>
              <a:t>: general agreement that we cannot yet exclude that it is caused by </a:t>
            </a:r>
            <a:r>
              <a:rPr lang="en-US" dirty="0" err="1" smtClean="0">
                <a:solidFill>
                  <a:srgbClr val="0000FF"/>
                </a:solidFill>
              </a:rPr>
              <a:t>hadronic</a:t>
            </a:r>
            <a:r>
              <a:rPr lang="en-US" dirty="0" smtClean="0">
                <a:solidFill>
                  <a:srgbClr val="0000FF"/>
                </a:solidFill>
              </a:rPr>
              <a:t> uncertainties…	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3366FF"/>
                </a:solidFill>
              </a:rPr>
              <a:t> Currently hot activity in experiment and in theory.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42</a:t>
            </a:fld>
            <a:endParaRPr lang="nl-NL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9704"/>
            <a:ext cx="8229600" cy="5936074"/>
          </a:xfrm>
          <a:ln>
            <a:solidFill>
              <a:srgbClr val="0000FF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CP Violation:</a:t>
            </a:r>
          </a:p>
          <a:p>
            <a:pPr lvl="1"/>
            <a:r>
              <a:rPr lang="en-US" b="1" i="1" dirty="0" smtClean="0"/>
              <a:t>1964</a:t>
            </a:r>
            <a:r>
              <a:rPr lang="en-US" dirty="0" smtClean="0"/>
              <a:t> CP Violation with K</a:t>
            </a:r>
            <a:r>
              <a:rPr lang="en-US" baseline="30000" dirty="0" smtClean="0"/>
              <a:t>0</a:t>
            </a:r>
          </a:p>
          <a:p>
            <a:pPr lvl="1"/>
            <a:r>
              <a:rPr lang="en-US" b="1" i="1" dirty="0" smtClean="0"/>
              <a:t>2001</a:t>
            </a:r>
            <a:r>
              <a:rPr lang="en-US" dirty="0" smtClean="0"/>
              <a:t> CP Violation with B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</a:p>
          <a:p>
            <a:pPr lvl="1"/>
            <a:r>
              <a:rPr lang="en-US" b="1" i="1" dirty="0" smtClean="0"/>
              <a:t>2011</a:t>
            </a:r>
            <a:r>
              <a:rPr lang="en-US" dirty="0" smtClean="0"/>
              <a:t> Evidence for CP Violation with B</a:t>
            </a:r>
            <a:r>
              <a:rPr lang="en-US" baseline="-25000" dirty="0" smtClean="0"/>
              <a:t>s</a:t>
            </a:r>
            <a:r>
              <a:rPr lang="en-US" dirty="0" smtClean="0"/>
              <a:t> and CP Violation with D</a:t>
            </a:r>
            <a:r>
              <a:rPr lang="en-US" baseline="30000" dirty="0" smtClean="0"/>
              <a:t>0</a:t>
            </a:r>
          </a:p>
          <a:p>
            <a:pPr lvl="1"/>
            <a:endParaRPr lang="en-US" sz="1548" dirty="0" smtClean="0"/>
          </a:p>
          <a:p>
            <a:r>
              <a:rPr lang="en-US" dirty="0" err="1" smtClean="0"/>
              <a:t>LHCb</a:t>
            </a:r>
            <a:r>
              <a:rPr lang="en-US" dirty="0" smtClean="0"/>
              <a:t> carrying out full physics program</a:t>
            </a:r>
          </a:p>
          <a:p>
            <a:pPr lvl="1"/>
            <a:r>
              <a:rPr lang="en-US" dirty="0" smtClean="0"/>
              <a:t>Collected 1.5 fb</a:t>
            </a:r>
            <a:r>
              <a:rPr lang="en-US" baseline="30000" dirty="0" smtClean="0"/>
              <a:t>-1 </a:t>
            </a:r>
            <a:r>
              <a:rPr lang="en-US" dirty="0" smtClean="0"/>
              <a:t>by now</a:t>
            </a:r>
          </a:p>
          <a:p>
            <a:pPr lvl="1"/>
            <a:r>
              <a:rPr lang="en-US" dirty="0" smtClean="0"/>
              <a:t>Backgrounds well under control</a:t>
            </a:r>
          </a:p>
          <a:p>
            <a:pPr lvl="1"/>
            <a:r>
              <a:rPr lang="en-US" dirty="0" smtClean="0"/>
              <a:t>Expect to collect 5 fb</a:t>
            </a:r>
            <a:r>
              <a:rPr lang="en-US" baseline="30000" dirty="0" smtClean="0"/>
              <a:t>-1 </a:t>
            </a:r>
            <a:r>
              <a:rPr lang="en-US" dirty="0" smtClean="0"/>
              <a:t>before upgrade</a:t>
            </a:r>
          </a:p>
          <a:p>
            <a:pPr lvl="1"/>
            <a:endParaRPr lang="en-US" sz="1548" dirty="0" smtClean="0"/>
          </a:p>
          <a:p>
            <a:r>
              <a:rPr lang="en-US" dirty="0" smtClean="0"/>
              <a:t>Time dependent and time integrated CP observables for B decays</a:t>
            </a:r>
          </a:p>
          <a:p>
            <a:pPr lvl="1"/>
            <a:r>
              <a:rPr lang="en-US" dirty="0" smtClean="0"/>
              <a:t>Towards measurements of CKM angle “</a:t>
            </a:r>
            <a:r>
              <a:rPr lang="en-US" dirty="0" err="1" smtClean="0"/>
              <a:t>γ</a:t>
            </a:r>
            <a:r>
              <a:rPr lang="en-US" dirty="0" smtClean="0"/>
              <a:t> with trees” </a:t>
            </a:r>
          </a:p>
          <a:p>
            <a:pPr lvl="1"/>
            <a:r>
              <a:rPr lang="en-US" dirty="0" smtClean="0"/>
              <a:t>Towards measurements of CKM angle “</a:t>
            </a:r>
            <a:r>
              <a:rPr lang="en-US" dirty="0" err="1" smtClean="0"/>
              <a:t>γ</a:t>
            </a:r>
            <a:r>
              <a:rPr lang="en-US" dirty="0" smtClean="0"/>
              <a:t> with loops” </a:t>
            </a:r>
          </a:p>
          <a:p>
            <a:pPr lvl="1"/>
            <a:r>
              <a:rPr lang="en-US" dirty="0" smtClean="0"/>
              <a:t>World best measurement of B</a:t>
            </a:r>
            <a:r>
              <a:rPr lang="en-US" baseline="-25000" dirty="0" smtClean="0"/>
              <a:t>s</a:t>
            </a:r>
            <a:r>
              <a:rPr lang="en-US" dirty="0" smtClean="0"/>
              <a:t> mixing phase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(consistent with SM </a:t>
            </a:r>
            <a:r>
              <a:rPr lang="en-US" dirty="0" err="1" smtClean="0">
                <a:solidFill>
                  <a:srgbClr val="3366FF"/>
                </a:solidFill>
              </a:rPr>
              <a:t>β</a:t>
            </a:r>
            <a:r>
              <a:rPr lang="en-US" baseline="-25000" dirty="0" err="1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  <a:endParaRPr lang="en-US" baseline="-25000" dirty="0" smtClean="0">
              <a:solidFill>
                <a:srgbClr val="3366FF"/>
              </a:solidFill>
            </a:endParaRPr>
          </a:p>
          <a:p>
            <a:pPr lvl="1"/>
            <a:endParaRPr lang="en-US" sz="1548" dirty="0" smtClean="0"/>
          </a:p>
          <a:p>
            <a:r>
              <a:rPr lang="en-US" dirty="0" smtClean="0"/>
              <a:t>CP violation in charm</a:t>
            </a:r>
          </a:p>
          <a:p>
            <a:pPr lvl="1"/>
            <a:r>
              <a:rPr lang="en-US" dirty="0" smtClean="0"/>
              <a:t>Evidence for CP violation in ΔA</a:t>
            </a:r>
            <a:r>
              <a:rPr lang="en-US" baseline="-25000" dirty="0" smtClean="0"/>
              <a:t>CP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effects to be clarified.</a:t>
            </a:r>
          </a:p>
          <a:p>
            <a:pPr lvl="1"/>
            <a:endParaRPr lang="en-US" sz="1548" dirty="0" smtClean="0"/>
          </a:p>
          <a:p>
            <a:r>
              <a:rPr lang="en-US" dirty="0" err="1" smtClean="0"/>
              <a:t>LHCb</a:t>
            </a:r>
            <a:r>
              <a:rPr lang="en-US" dirty="0" smtClean="0"/>
              <a:t> upgrade in 2018</a:t>
            </a:r>
          </a:p>
          <a:p>
            <a:pPr lvl="1"/>
            <a:r>
              <a:rPr lang="en-US" dirty="0" smtClean="0"/>
              <a:t>Higher luminosity: expect to collect 50 fb</a:t>
            </a:r>
            <a:r>
              <a:rPr lang="en-US" baseline="30000" dirty="0" smtClean="0"/>
              <a:t>-1 </a:t>
            </a:r>
            <a:r>
              <a:rPr lang="en-US" dirty="0" smtClean="0"/>
              <a:t>in the upgrade</a:t>
            </a:r>
          </a:p>
          <a:p>
            <a:pPr lvl="1"/>
            <a:r>
              <a:rPr lang="en-US" dirty="0" smtClean="0"/>
              <a:t>New 40 MHz Trigger</a:t>
            </a:r>
          </a:p>
          <a:p>
            <a:pPr lvl="2"/>
            <a:r>
              <a:rPr lang="en-US" dirty="0" smtClean="0"/>
              <a:t>Extend the physics program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43</a:t>
            </a:fld>
            <a:endParaRPr lang="nl-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The CKM Matrix V</a:t>
            </a:r>
            <a:r>
              <a:rPr lang="nl-NL" baseline="-25000" dirty="0" smtClean="0"/>
              <a:t>CKM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1438252" y="653078"/>
            <a:ext cx="26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                 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                 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30" y="1267238"/>
            <a:ext cx="3193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</a:t>
            </a:r>
            <a:endParaRPr lang="en-US" sz="10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c</a:t>
            </a: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2935" y="1210628"/>
            <a:ext cx="4279900" cy="16637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The CKM Matrix V</a:t>
            </a:r>
            <a:r>
              <a:rPr lang="nl-NL" baseline="-25000" dirty="0" smtClean="0"/>
              <a:t>CKM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1438252" y="653078"/>
            <a:ext cx="26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                 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                 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30" y="1267238"/>
            <a:ext cx="3193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</a:t>
            </a:r>
            <a:endParaRPr lang="en-US" sz="10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c</a:t>
            </a: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862" y="4869640"/>
            <a:ext cx="4616804" cy="1076073"/>
          </a:xfrm>
          <a:prstGeom prst="rect">
            <a:avLst/>
          </a:prstGeom>
        </p:spPr>
      </p:pic>
      <p:pic>
        <p:nvPicPr>
          <p:cNvPr id="31" name="Picture 21" descr="wolfenst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5306" y="1000108"/>
            <a:ext cx="2458402" cy="2078372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214282" y="3702610"/>
            <a:ext cx="446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Wolfenstein</a:t>
            </a:r>
            <a:r>
              <a:rPr lang="nl-NL" sz="2400" dirty="0" smtClean="0"/>
              <a:t> </a:t>
            </a:r>
            <a:r>
              <a:rPr lang="nl-NL" sz="2400" dirty="0" err="1" smtClean="0"/>
              <a:t>parametrization</a:t>
            </a:r>
            <a:r>
              <a:rPr lang="nl-NL" sz="2400" dirty="0" smtClean="0"/>
              <a:t>: V</a:t>
            </a:r>
            <a:r>
              <a:rPr lang="nl-NL" sz="2400" baseline="-25000" dirty="0" smtClean="0"/>
              <a:t>CKM</a:t>
            </a:r>
            <a:endParaRPr lang="nl-NL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143504" y="3857628"/>
            <a:ext cx="3462016" cy="1323439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From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unitarity</a:t>
            </a:r>
            <a:r>
              <a:rPr lang="nl-NL" sz="2000" dirty="0" smtClean="0">
                <a:solidFill>
                  <a:srgbClr val="0000FF"/>
                </a:solidFill>
              </a:rPr>
              <a:t> (V</a:t>
            </a:r>
            <a:r>
              <a:rPr lang="nl-NL" sz="2000" baseline="-25000" dirty="0" smtClean="0">
                <a:solidFill>
                  <a:srgbClr val="0000FF"/>
                </a:solidFill>
              </a:rPr>
              <a:t>CKM  </a:t>
            </a:r>
            <a:r>
              <a:rPr lang="nl-NL" sz="2000" dirty="0" smtClean="0">
                <a:solidFill>
                  <a:srgbClr val="0000FF"/>
                </a:solidFill>
              </a:rPr>
              <a:t>V</a:t>
            </a:r>
            <a:r>
              <a:rPr lang="nl-NL" sz="2000" baseline="30000" dirty="0" smtClean="0">
                <a:solidFill>
                  <a:srgbClr val="0000FF"/>
                </a:solidFill>
              </a:rPr>
              <a:t>†</a:t>
            </a:r>
            <a:r>
              <a:rPr lang="nl-NL" sz="2000" baseline="-25000" dirty="0" smtClean="0">
                <a:solidFill>
                  <a:srgbClr val="0000FF"/>
                </a:solidFill>
              </a:rPr>
              <a:t>CKM</a:t>
            </a:r>
            <a:r>
              <a:rPr lang="nl-NL" sz="2000" dirty="0" smtClean="0">
                <a:solidFill>
                  <a:srgbClr val="0000FF"/>
                </a:solidFill>
              </a:rPr>
              <a:t>=1)</a:t>
            </a:r>
          </a:p>
          <a:p>
            <a:r>
              <a:rPr lang="nl-NL" sz="2000" dirty="0" smtClean="0">
                <a:solidFill>
                  <a:srgbClr val="0000FF"/>
                </a:solidFill>
              </a:rPr>
              <a:t>CKM has </a:t>
            </a:r>
            <a:r>
              <a:rPr lang="nl-NL" sz="2000" dirty="0" err="1" smtClean="0">
                <a:solidFill>
                  <a:srgbClr val="0000FF"/>
                </a:solidFill>
              </a:rPr>
              <a:t>four</a:t>
            </a:r>
            <a:r>
              <a:rPr lang="nl-NL" sz="2000" dirty="0" smtClean="0">
                <a:solidFill>
                  <a:srgbClr val="0000FF"/>
                </a:solidFill>
              </a:rPr>
              <a:t> free parameters: </a:t>
            </a:r>
          </a:p>
          <a:p>
            <a:r>
              <a:rPr lang="nl-NL" sz="2000" dirty="0" smtClean="0"/>
              <a:t>    3 </a:t>
            </a:r>
            <a:r>
              <a:rPr lang="nl-NL" sz="2000" dirty="0" err="1" smtClean="0"/>
              <a:t>real</a:t>
            </a:r>
            <a:r>
              <a:rPr lang="nl-NL" sz="2000" dirty="0" smtClean="0"/>
              <a:t>: </a:t>
            </a:r>
            <a:r>
              <a:rPr lang="nl-NL" sz="2000" dirty="0" smtClean="0">
                <a:solidFill>
                  <a:srgbClr val="0033CC"/>
                </a:solidFill>
                <a:latin typeface="Symbol" pitchFamily="18" charset="2"/>
              </a:rPr>
              <a:t>l</a:t>
            </a:r>
            <a:r>
              <a:rPr lang="nl-NL" sz="2000" dirty="0" smtClean="0">
                <a:latin typeface="Symbol" pitchFamily="18" charset="2"/>
              </a:rPr>
              <a:t> (</a:t>
            </a:r>
            <a:r>
              <a:rPr lang="nl-NL" sz="2000" dirty="0" smtClean="0">
                <a:latin typeface="Symbol" pitchFamily="18" charset="2"/>
                <a:sym typeface="Symbol"/>
              </a:rPr>
              <a:t></a:t>
            </a:r>
            <a:r>
              <a:rPr lang="nl-NL" sz="2000" dirty="0" smtClean="0">
                <a:latin typeface="Symbol" pitchFamily="18" charset="2"/>
              </a:rPr>
              <a:t>0.22) , </a:t>
            </a:r>
            <a:r>
              <a:rPr lang="nl-NL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nl-NL" sz="2000" dirty="0" smtClean="0"/>
              <a:t> (</a:t>
            </a:r>
            <a:r>
              <a:rPr lang="nl-NL" sz="2000" dirty="0" smtClean="0">
                <a:latin typeface="Symbol" pitchFamily="18" charset="2"/>
                <a:sym typeface="Symbol"/>
              </a:rPr>
              <a:t> 1</a:t>
            </a:r>
            <a:r>
              <a:rPr lang="nl-NL" sz="2000" dirty="0" smtClean="0"/>
              <a:t>), </a:t>
            </a:r>
            <a:r>
              <a:rPr lang="nl-NL" sz="2000" b="1" i="1" dirty="0" smtClean="0">
                <a:solidFill>
                  <a:srgbClr val="008080"/>
                </a:solidFill>
                <a:latin typeface="Symbol" pitchFamily="18" charset="2"/>
              </a:rPr>
              <a:t>r</a:t>
            </a:r>
          </a:p>
          <a:p>
            <a:r>
              <a:rPr lang="nl-NL" sz="2000" dirty="0" smtClean="0"/>
              <a:t>    1 </a:t>
            </a:r>
            <a:r>
              <a:rPr lang="nl-NL" sz="2000" dirty="0" err="1" smtClean="0"/>
              <a:t>imaginary</a:t>
            </a:r>
            <a:r>
              <a:rPr lang="nl-NL" sz="2000" dirty="0" smtClean="0"/>
              <a:t>: </a:t>
            </a:r>
            <a:r>
              <a:rPr lang="nl-NL" sz="2000" b="1" i="1" dirty="0" err="1" smtClean="0">
                <a:solidFill>
                  <a:srgbClr val="FF0000"/>
                </a:solidFill>
              </a:rPr>
              <a:t>i</a:t>
            </a:r>
            <a:r>
              <a:rPr lang="nl-NL" sz="2000" b="1" i="1" dirty="0" err="1" smtClean="0">
                <a:solidFill>
                  <a:srgbClr val="FF0000"/>
                </a:solidFill>
                <a:latin typeface="Symbol" pitchFamily="18" charset="2"/>
              </a:rPr>
              <a:t>h</a:t>
            </a:r>
            <a:endParaRPr lang="nl-NL" sz="2000" b="1" i="1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5072066" y="5500702"/>
            <a:ext cx="3786214" cy="76944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Particle</a:t>
            </a:r>
            <a:r>
              <a:rPr lang="nl-NL" sz="2000" dirty="0" smtClean="0">
                <a:solidFill>
                  <a:srgbClr val="0000FF"/>
                </a:solidFill>
              </a:rPr>
              <a:t> → </a:t>
            </a:r>
            <a:r>
              <a:rPr lang="nl-NL" sz="2000" dirty="0" err="1" smtClean="0">
                <a:solidFill>
                  <a:srgbClr val="0000FF"/>
                </a:solidFill>
              </a:rPr>
              <a:t>Antiparticle</a:t>
            </a:r>
            <a:r>
              <a:rPr lang="nl-NL" sz="2000" dirty="0" smtClean="0">
                <a:solidFill>
                  <a:srgbClr val="0000FF"/>
                </a:solidFill>
              </a:rPr>
              <a:t>:  </a:t>
            </a:r>
            <a:r>
              <a:rPr lang="nl-NL" sz="2400" dirty="0" err="1" smtClean="0">
                <a:solidFill>
                  <a:srgbClr val="0000FF"/>
                </a:solidFill>
              </a:rPr>
              <a:t>V</a:t>
            </a:r>
            <a:r>
              <a:rPr lang="nl-NL" sz="2400" baseline="-25000" dirty="0" err="1" smtClean="0">
                <a:solidFill>
                  <a:srgbClr val="0000FF"/>
                </a:solidFill>
              </a:rPr>
              <a:t>ij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000" dirty="0" smtClean="0">
                <a:solidFill>
                  <a:srgbClr val="0000FF"/>
                </a:solidFill>
              </a:rPr>
              <a:t>→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V</a:t>
            </a:r>
            <a:r>
              <a:rPr lang="nl-NL" sz="2400" baseline="-25000" dirty="0" err="1" smtClean="0">
                <a:solidFill>
                  <a:srgbClr val="0000FF"/>
                </a:solidFill>
              </a:rPr>
              <a:t>ij</a:t>
            </a:r>
            <a:r>
              <a:rPr lang="nl-NL" sz="2400" baseline="30000" dirty="0" smtClean="0">
                <a:solidFill>
                  <a:srgbClr val="0000FF"/>
                </a:solidFill>
              </a:rPr>
              <a:t>*</a:t>
            </a:r>
          </a:p>
          <a:p>
            <a:r>
              <a:rPr lang="nl-NL" sz="2000" dirty="0" smtClean="0">
                <a:solidFill>
                  <a:srgbClr val="FF0000"/>
                </a:solidFill>
              </a:rPr>
              <a:t>=&gt; 1 CP </a:t>
            </a:r>
            <a:r>
              <a:rPr lang="nl-NL" sz="2000" dirty="0" err="1" smtClean="0">
                <a:solidFill>
                  <a:srgbClr val="FF0000"/>
                </a:solidFill>
              </a:rPr>
              <a:t>Violating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phase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22935" y="1210628"/>
            <a:ext cx="4279900" cy="16637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43384" y="1210627"/>
            <a:ext cx="3600390" cy="1687827"/>
            <a:chOff x="1446722" y="2100849"/>
            <a:chExt cx="6517309" cy="2904424"/>
          </a:xfrm>
        </p:grpSpPr>
        <p:sp>
          <p:nvSpPr>
            <p:cNvPr id="24" name="Rectangle 23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283" y="2894648"/>
            <a:ext cx="3990710" cy="3983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The CKM Matrix V</a:t>
            </a:r>
            <a:r>
              <a:rPr lang="nl-NL" baseline="-25000" dirty="0" smtClean="0"/>
              <a:t>CKM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1438252" y="653078"/>
            <a:ext cx="26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                 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                 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30" y="1267238"/>
            <a:ext cx="3193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</a:t>
            </a:r>
            <a:endParaRPr lang="en-US" sz="10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c</a:t>
            </a: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31" name="Picture 21" descr="wolfenste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5306" y="1000108"/>
            <a:ext cx="2458402" cy="2078372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214282" y="3702610"/>
            <a:ext cx="446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Wolfenstein</a:t>
            </a:r>
            <a:r>
              <a:rPr lang="nl-NL" sz="2400" dirty="0" smtClean="0"/>
              <a:t> </a:t>
            </a:r>
            <a:r>
              <a:rPr lang="nl-NL" sz="2400" dirty="0" err="1" smtClean="0"/>
              <a:t>parametrization</a:t>
            </a:r>
            <a:r>
              <a:rPr lang="nl-NL" sz="2400" dirty="0" smtClean="0"/>
              <a:t>: V</a:t>
            </a:r>
            <a:r>
              <a:rPr lang="nl-NL" sz="2400" baseline="-25000" dirty="0" smtClean="0"/>
              <a:t>CKM</a:t>
            </a:r>
            <a:endParaRPr lang="nl-NL" sz="2400" dirty="0"/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22935" y="1210628"/>
            <a:ext cx="4279900" cy="16637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64580" y="4739900"/>
            <a:ext cx="4588695" cy="119964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43384" y="1210627"/>
            <a:ext cx="3600390" cy="1687827"/>
            <a:chOff x="1446722" y="2100849"/>
            <a:chExt cx="6517309" cy="2904424"/>
          </a:xfrm>
        </p:grpSpPr>
        <p:sp>
          <p:nvSpPr>
            <p:cNvPr id="23" name="Rectangle 22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err="1" smtClean="0"/>
              <a:t>Observing</a:t>
            </a:r>
            <a:r>
              <a:rPr lang="nl-NL" dirty="0" smtClean="0"/>
              <a:t> CP </a:t>
            </a:r>
            <a:r>
              <a:rPr lang="nl-NL" dirty="0" err="1" smtClean="0"/>
              <a:t>Violation</a:t>
            </a:r>
            <a:r>
              <a:rPr lang="nl-NL" dirty="0" smtClean="0"/>
              <a:t> in B </a:t>
            </a:r>
            <a:r>
              <a:rPr lang="nl-NL" dirty="0" err="1" smtClean="0"/>
              <a:t>decays</a:t>
            </a:r>
            <a:endParaRPr lang="nl-NL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8</a:t>
            </a:fld>
            <a:endParaRPr lang="nl-NL"/>
          </a:p>
        </p:txBody>
      </p:sp>
      <p:grpSp>
        <p:nvGrpSpPr>
          <p:cNvPr id="7" name="Group 35"/>
          <p:cNvGrpSpPr/>
          <p:nvPr/>
        </p:nvGrpSpPr>
        <p:grpSpPr>
          <a:xfrm>
            <a:off x="4917069" y="1455407"/>
            <a:ext cx="3930085" cy="2077351"/>
            <a:chOff x="691011" y="1044010"/>
            <a:chExt cx="4236720" cy="2100866"/>
          </a:xfrm>
        </p:grpSpPr>
        <p:pic>
          <p:nvPicPr>
            <p:cNvPr id="37" name="Picture 36" descr="BoxDiagram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132080" y="1341120"/>
            <a:ext cx="4971467" cy="2505743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 smtClean="0"/>
              <a:t>Use the phenomenon of B-B mixing: </a:t>
            </a:r>
          </a:p>
          <a:p>
            <a:pPr lvl="1"/>
            <a:r>
              <a:rPr lang="en-US" dirty="0" smtClean="0"/>
              <a:t>Interference of direct decay and decay via mixing leads to CP violation.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3366FF"/>
                </a:solidFill>
              </a:rPr>
              <a:t>Standard Model:</a:t>
            </a:r>
          </a:p>
          <a:p>
            <a:pPr lvl="2"/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-B</a:t>
            </a:r>
            <a:r>
              <a:rPr lang="en-US" baseline="30000" dirty="0" smtClean="0"/>
              <a:t>0</a:t>
            </a:r>
            <a:r>
              <a:rPr lang="en-US" dirty="0" smtClean="0"/>
              <a:t> phase </a:t>
            </a: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arg(V</a:t>
            </a:r>
            <a:r>
              <a:rPr lang="en-US" baseline="-25000" dirty="0" err="1" smtClean="0">
                <a:solidFill>
                  <a:srgbClr val="0000FF"/>
                </a:solidFill>
              </a:rPr>
              <a:t>td</a:t>
            </a:r>
            <a:r>
              <a:rPr lang="en-US" dirty="0" smtClean="0">
                <a:solidFill>
                  <a:srgbClr val="0000FF"/>
                </a:solidFill>
              </a:rPr>
              <a:t>) = 2β</a:t>
            </a:r>
          </a:p>
          <a:p>
            <a:pPr lvl="2"/>
            <a:r>
              <a:rPr lang="en-US" dirty="0" smtClean="0"/>
              <a:t>B</a:t>
            </a:r>
            <a:r>
              <a:rPr lang="en-US" baseline="-25000" dirty="0" smtClean="0"/>
              <a:t>s</a:t>
            </a:r>
            <a:r>
              <a:rPr lang="en-US" dirty="0" smtClean="0"/>
              <a:t>-B</a:t>
            </a:r>
            <a:r>
              <a:rPr lang="en-US" baseline="-25000" dirty="0" smtClean="0"/>
              <a:t>s</a:t>
            </a:r>
            <a:r>
              <a:rPr lang="en-US" dirty="0" smtClean="0"/>
              <a:t>  phase </a:t>
            </a:r>
            <a:r>
              <a:rPr lang="en-US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err="1" smtClean="0">
                <a:solidFill>
                  <a:srgbClr val="FF0000"/>
                </a:solidFill>
              </a:rPr>
              <a:t>arg(V</a:t>
            </a:r>
            <a:r>
              <a:rPr lang="en-US" baseline="-25000" dirty="0" err="1" smtClean="0">
                <a:solidFill>
                  <a:srgbClr val="FF0000"/>
                </a:solidFill>
              </a:rPr>
              <a:t>ts</a:t>
            </a:r>
            <a:r>
              <a:rPr lang="en-US" dirty="0" smtClean="0">
                <a:solidFill>
                  <a:srgbClr val="FF0000"/>
                </a:solidFill>
              </a:rPr>
              <a:t>) = 2β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</a:p>
          <a:p>
            <a:endParaRPr lang="en-US" dirty="0" smtClean="0"/>
          </a:p>
        </p:txBody>
      </p:sp>
      <p:sp>
        <p:nvSpPr>
          <p:cNvPr id="41" name="Oval 40"/>
          <p:cNvSpPr/>
          <p:nvPr/>
        </p:nvSpPr>
        <p:spPr>
          <a:xfrm>
            <a:off x="6217920" y="2814319"/>
            <a:ext cx="345440" cy="37953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54240" y="1849120"/>
            <a:ext cx="345440" cy="37953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54001" y="691778"/>
            <a:ext cx="8593154" cy="649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CP Violation occurs in 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interference of </a:t>
            </a:r>
            <a:r>
              <a:rPr lang="en-US" sz="2400" i="1" dirty="0" smtClean="0"/>
              <a:t>two quantum amplitudes </a:t>
            </a:r>
            <a:r>
              <a:rPr lang="en-US" sz="2400" dirty="0" smtClean="0"/>
              <a:t>that have a different CP odd (as well as CP even) phase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3749040" y="1422400"/>
            <a:ext cx="1219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646982" y="2821107"/>
            <a:ext cx="121920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625474" y="3158418"/>
            <a:ext cx="121920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4001" y="691778"/>
            <a:ext cx="8711258" cy="3155085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err="1" smtClean="0"/>
              <a:t>Observing</a:t>
            </a:r>
            <a:r>
              <a:rPr lang="nl-NL" dirty="0" smtClean="0"/>
              <a:t> CP </a:t>
            </a:r>
            <a:r>
              <a:rPr lang="nl-NL" dirty="0" err="1" smtClean="0"/>
              <a:t>Violation</a:t>
            </a:r>
            <a:r>
              <a:rPr lang="nl-NL" dirty="0" smtClean="0"/>
              <a:t> in B </a:t>
            </a:r>
            <a:r>
              <a:rPr lang="nl-NL" dirty="0" err="1" smtClean="0"/>
              <a:t>decays</a:t>
            </a:r>
            <a:endParaRPr lang="nl-NL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53757" y="4506028"/>
            <a:ext cx="4393397" cy="1507487"/>
          </a:xfrm>
          <a:prstGeom prst="rect">
            <a:avLst/>
          </a:prstGeom>
        </p:spPr>
      </p:pic>
      <p:grpSp>
        <p:nvGrpSpPr>
          <p:cNvPr id="3" name="Group 48"/>
          <p:cNvGrpSpPr/>
          <p:nvPr/>
        </p:nvGrpSpPr>
        <p:grpSpPr>
          <a:xfrm>
            <a:off x="829742" y="3919339"/>
            <a:ext cx="2600585" cy="1159529"/>
            <a:chOff x="1214414" y="1214422"/>
            <a:chExt cx="2750110" cy="1231168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14414" y="1214422"/>
              <a:ext cx="664453" cy="588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000" i="1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nl-NL" sz="3000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71671" y="1857364"/>
              <a:ext cx="664453" cy="588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000" i="1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nl-NL" sz="3000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286117" y="1214422"/>
              <a:ext cx="678407" cy="62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CP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852948" y="5197853"/>
            <a:ext cx="2546166" cy="1227717"/>
            <a:chOff x="1214414" y="1214422"/>
            <a:chExt cx="2769492" cy="122771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214414" y="1214422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71670" y="1857364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286116" y="1214422"/>
              <a:ext cx="6977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CP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35"/>
          <p:cNvGrpSpPr/>
          <p:nvPr/>
        </p:nvGrpSpPr>
        <p:grpSpPr>
          <a:xfrm>
            <a:off x="4917069" y="1455407"/>
            <a:ext cx="3930085" cy="2077351"/>
            <a:chOff x="691011" y="1044010"/>
            <a:chExt cx="4236720" cy="2100866"/>
          </a:xfrm>
        </p:grpSpPr>
        <p:pic>
          <p:nvPicPr>
            <p:cNvPr id="37" name="Picture 36" descr="BoxDiagram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132080" y="1341120"/>
            <a:ext cx="4971467" cy="2505743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 smtClean="0"/>
              <a:t>Use the phenomenon of B-B mixing: </a:t>
            </a:r>
          </a:p>
          <a:p>
            <a:pPr lvl="1"/>
            <a:r>
              <a:rPr lang="en-US" dirty="0" smtClean="0"/>
              <a:t>Interference of direct decay and decay via mixing leads to CP violation.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3366FF"/>
                </a:solidFill>
              </a:rPr>
              <a:t>Standard Model:</a:t>
            </a:r>
          </a:p>
          <a:p>
            <a:pPr lvl="2"/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-B</a:t>
            </a:r>
            <a:r>
              <a:rPr lang="en-US" baseline="30000" dirty="0" smtClean="0"/>
              <a:t>0</a:t>
            </a:r>
            <a:r>
              <a:rPr lang="en-US" dirty="0" smtClean="0"/>
              <a:t> phase </a:t>
            </a: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arg(V</a:t>
            </a:r>
            <a:r>
              <a:rPr lang="en-US" baseline="-25000" dirty="0" err="1" smtClean="0">
                <a:solidFill>
                  <a:srgbClr val="0000FF"/>
                </a:solidFill>
              </a:rPr>
              <a:t>td</a:t>
            </a:r>
            <a:r>
              <a:rPr lang="en-US" dirty="0" smtClean="0">
                <a:solidFill>
                  <a:srgbClr val="0000FF"/>
                </a:solidFill>
              </a:rPr>
              <a:t>) = 2β</a:t>
            </a:r>
          </a:p>
          <a:p>
            <a:pPr lvl="2"/>
            <a:r>
              <a:rPr lang="en-US" dirty="0" smtClean="0"/>
              <a:t>B</a:t>
            </a:r>
            <a:r>
              <a:rPr lang="en-US" baseline="-25000" dirty="0" smtClean="0"/>
              <a:t>s</a:t>
            </a:r>
            <a:r>
              <a:rPr lang="en-US" dirty="0" smtClean="0"/>
              <a:t>-B</a:t>
            </a:r>
            <a:r>
              <a:rPr lang="en-US" baseline="-25000" dirty="0" smtClean="0"/>
              <a:t>s</a:t>
            </a:r>
            <a:r>
              <a:rPr lang="en-US" dirty="0" smtClean="0"/>
              <a:t>  phase </a:t>
            </a:r>
            <a:r>
              <a:rPr lang="en-US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err="1" smtClean="0">
                <a:solidFill>
                  <a:srgbClr val="FF0000"/>
                </a:solidFill>
              </a:rPr>
              <a:t>arg(V</a:t>
            </a:r>
            <a:r>
              <a:rPr lang="en-US" baseline="-25000" dirty="0" err="1" smtClean="0">
                <a:solidFill>
                  <a:srgbClr val="FF0000"/>
                </a:solidFill>
              </a:rPr>
              <a:t>ts</a:t>
            </a:r>
            <a:r>
              <a:rPr lang="en-US" dirty="0" smtClean="0">
                <a:solidFill>
                  <a:srgbClr val="FF0000"/>
                </a:solidFill>
              </a:rPr>
              <a:t>) = 2β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</a:p>
          <a:p>
            <a:endParaRPr lang="en-US" dirty="0" smtClean="0"/>
          </a:p>
        </p:txBody>
      </p:sp>
      <p:sp>
        <p:nvSpPr>
          <p:cNvPr id="41" name="Oval 40"/>
          <p:cNvSpPr/>
          <p:nvPr/>
        </p:nvSpPr>
        <p:spPr>
          <a:xfrm>
            <a:off x="6217920" y="2814319"/>
            <a:ext cx="345440" cy="37953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54240" y="1849120"/>
            <a:ext cx="345440" cy="37953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5750560" y="3429000"/>
            <a:ext cx="619760" cy="2057400"/>
          </a:xfrm>
          <a:custGeom>
            <a:avLst/>
            <a:gdLst>
              <a:gd name="connsiteX0" fmla="*/ 619760 w 619760"/>
              <a:gd name="connsiteY0" fmla="*/ 0 h 2794000"/>
              <a:gd name="connsiteX1" fmla="*/ 416560 w 619760"/>
              <a:gd name="connsiteY1" fmla="*/ 1625600 h 2794000"/>
              <a:gd name="connsiteX2" fmla="*/ 0 w 619760"/>
              <a:gd name="connsiteY2" fmla="*/ 2794000 h 27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760" h="2794000">
                <a:moveTo>
                  <a:pt x="619760" y="0"/>
                </a:moveTo>
                <a:cubicBezTo>
                  <a:pt x="569806" y="579967"/>
                  <a:pt x="519853" y="1159934"/>
                  <a:pt x="416560" y="1625600"/>
                </a:cubicBezTo>
                <a:cubicBezTo>
                  <a:pt x="313267" y="2091266"/>
                  <a:pt x="0" y="2794000"/>
                  <a:pt x="0" y="2794000"/>
                </a:cubicBezTo>
              </a:path>
            </a:pathLst>
          </a:custGeom>
          <a:ln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rot="257995">
            <a:off x="6416680" y="3426762"/>
            <a:ext cx="785707" cy="2079409"/>
          </a:xfrm>
          <a:custGeom>
            <a:avLst/>
            <a:gdLst>
              <a:gd name="connsiteX0" fmla="*/ 0 w 785707"/>
              <a:gd name="connsiteY0" fmla="*/ 0 h 2468880"/>
              <a:gd name="connsiteX1" fmla="*/ 680720 w 785707"/>
              <a:gd name="connsiteY1" fmla="*/ 1493520 h 2468880"/>
              <a:gd name="connsiteX2" fmla="*/ 629920 w 785707"/>
              <a:gd name="connsiteY2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707" h="2468880">
                <a:moveTo>
                  <a:pt x="0" y="0"/>
                </a:moveTo>
                <a:cubicBezTo>
                  <a:pt x="287866" y="541020"/>
                  <a:pt x="575733" y="1082040"/>
                  <a:pt x="680720" y="1493520"/>
                </a:cubicBezTo>
                <a:cubicBezTo>
                  <a:pt x="785707" y="1905000"/>
                  <a:pt x="629920" y="2468880"/>
                  <a:pt x="629920" y="2468880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54001" y="691778"/>
            <a:ext cx="8593154" cy="649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CP Violation occurs in 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interference of </a:t>
            </a:r>
            <a:r>
              <a:rPr lang="en-US" sz="2400" i="1" dirty="0" smtClean="0"/>
              <a:t>two quantum amplitudes </a:t>
            </a:r>
            <a:r>
              <a:rPr lang="en-US" sz="2400" dirty="0" smtClean="0"/>
              <a:t>that have a different CP odd (as well as CP even) phase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3749040" y="1422400"/>
            <a:ext cx="1219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646982" y="2821107"/>
            <a:ext cx="121920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625474" y="3158418"/>
            <a:ext cx="121920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2570480" y="4643120"/>
            <a:ext cx="2794000" cy="955040"/>
          </a:xfrm>
          <a:custGeom>
            <a:avLst/>
            <a:gdLst>
              <a:gd name="connsiteX0" fmla="*/ 0 w 2794000"/>
              <a:gd name="connsiteY0" fmla="*/ 0 h 955040"/>
              <a:gd name="connsiteX1" fmla="*/ 2794000 w 2794000"/>
              <a:gd name="connsiteY1" fmla="*/ 955040 h 95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4000" h="955040">
                <a:moveTo>
                  <a:pt x="0" y="0"/>
                </a:moveTo>
                <a:lnTo>
                  <a:pt x="2794000" y="955040"/>
                </a:lnTo>
              </a:path>
            </a:pathLst>
          </a:custGeom>
          <a:ln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600960" y="5933440"/>
            <a:ext cx="4124960" cy="467360"/>
          </a:xfrm>
          <a:custGeom>
            <a:avLst/>
            <a:gdLst>
              <a:gd name="connsiteX0" fmla="*/ 0 w 4124960"/>
              <a:gd name="connsiteY0" fmla="*/ 60960 h 467360"/>
              <a:gd name="connsiteX1" fmla="*/ 2641600 w 4124960"/>
              <a:gd name="connsiteY1" fmla="*/ 457200 h 467360"/>
              <a:gd name="connsiteX2" fmla="*/ 4124960 w 4124960"/>
              <a:gd name="connsiteY2" fmla="*/ 0 h 46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4960" h="467360">
                <a:moveTo>
                  <a:pt x="0" y="60960"/>
                </a:moveTo>
                <a:cubicBezTo>
                  <a:pt x="977053" y="264160"/>
                  <a:pt x="1954107" y="467360"/>
                  <a:pt x="2641600" y="457200"/>
                </a:cubicBezTo>
                <a:cubicBezTo>
                  <a:pt x="3329093" y="447040"/>
                  <a:pt x="4124960" y="0"/>
                  <a:pt x="4124960" y="0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971604" y="4240124"/>
            <a:ext cx="537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/>
              </a:rPr>
              <a:t>i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/>
                <a:ea typeface="Lucida Grande"/>
                <a:cs typeface="Lucida Grande"/>
              </a:rPr>
              <a:t>ϕ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/>
              </a:rPr>
              <a:t>d</a:t>
            </a:r>
            <a:endParaRPr lang="en-US" sz="2000" i="1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5251" y="4261266"/>
            <a:ext cx="4526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err="1" smtClean="0">
                <a:latin typeface="Times New Roman"/>
              </a:rPr>
              <a:t>e</a:t>
            </a:r>
            <a:endParaRPr lang="en-US" sz="3000" i="1" baseline="-25000" dirty="0">
              <a:latin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89321" y="5655211"/>
            <a:ext cx="4526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err="1" smtClean="0">
                <a:latin typeface="Times New Roman"/>
              </a:rPr>
              <a:t>e</a:t>
            </a:r>
            <a:endParaRPr lang="en-US" sz="3000" i="1" baseline="-25000" dirty="0">
              <a:latin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71440" y="5648722"/>
            <a:ext cx="518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/>
              </a:rPr>
              <a:t>i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/>
                <a:ea typeface="Lucida Grande"/>
                <a:cs typeface="Lucida Grande"/>
              </a:rPr>
              <a:t>ϕ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/>
              </a:rPr>
              <a:t>s</a:t>
            </a:r>
            <a:endParaRPr lang="en-US" sz="2000" i="1" baseline="-25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4001" y="691778"/>
            <a:ext cx="8711258" cy="3155085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5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772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ub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0"/>
  <p:tag name="PICTUREFILESIZE" val="2166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cs}^*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2424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772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c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657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us}^*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0"/>
  <p:tag name="PICTUREFILESIZE" val="2575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^-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9"/>
  <p:tag name="PICTUREFILESIZE" val="1168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D^0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1617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K^-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1"/>
  <p:tag name="PICTUREFILESIZE" val="1377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cb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2061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s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8"/>
  <p:tag name="PICTUREFILESIZE" val="689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772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^-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9"/>
  <p:tag name="PICTUREFILESIZE" val="1168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K^-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1"/>
  <p:tag name="PICTUREFILESIZE" val="1377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D}^0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8"/>
  <p:tag name="PICTUREFILESIZE" val="1633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c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0"/>
  <p:tag name="PICTUREFILESIZE" val="673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s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8"/>
  <p:tag name="PICTUREFILESIZE" val="689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u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767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ub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0"/>
  <p:tag name="PICTUREFILESIZE" val="2166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cs}^*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2424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772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c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657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us}^*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0"/>
  <p:tag name="PICTUREFILESIZE" val="2575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^-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9"/>
  <p:tag name="PICTUREFILESIZE" val="1168"/>
</p:tagLst>
</file>

<file path=ppt/tags/tag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^-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9"/>
  <p:tag name="PICTUREFILESIZE" val="1168"/>
</p:tagLst>
</file>

<file path=ppt/tags/tag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D^0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1617"/>
</p:tagLst>
</file>

<file path=ppt/tags/tag4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K^-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1"/>
  <p:tag name="PICTUREFILESIZE" val="1377"/>
</p:tagLst>
</file>

<file path=ppt/tags/tag4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cb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2061"/>
</p:tagLst>
</file>

<file path=ppt/tags/tag4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s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8"/>
  <p:tag name="PICTUREFILESIZE" val="689"/>
</p:tagLst>
</file>

<file path=ppt/tags/tag4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772"/>
</p:tagLst>
</file>

<file path=ppt/tags/tag4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4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4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^-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9"/>
  <p:tag name="PICTUREFILESIZE" val="1168"/>
</p:tagLst>
</file>

<file path=ppt/tags/tag4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K^-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1"/>
  <p:tag name="PICTUREFILESIZE" val="1377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K^-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1"/>
  <p:tag name="PICTUREFILESIZE" val="1377"/>
</p:tagLst>
</file>

<file path=ppt/tags/tag5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D}^0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8"/>
  <p:tag name="PICTUREFILESIZE" val="1633"/>
</p:tagLst>
</file>

<file path=ppt/tags/tag5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c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0"/>
  <p:tag name="PICTUREFILESIZE" val="673"/>
</p:tagLst>
</file>

<file path=ppt/tags/tag5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s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8"/>
  <p:tag name="PICTUREFILESIZE" val="689"/>
</p:tagLst>
</file>

<file path=ppt/tags/tag5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u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767"/>
</p:tagLst>
</file>

<file path=ppt/tags/tag5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ub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0"/>
  <p:tag name="PICTUREFILESIZE" val="2166"/>
</p:tagLst>
</file>

<file path=ppt/tags/tag5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cs}^*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2424"/>
</p:tagLst>
</file>

<file path=ppt/tags/tag5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772"/>
</p:tagLst>
</file>

<file path=ppt/tags/tag5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5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5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u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4"/>
  <p:tag name="PICTUREFILESIZE" val="804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D}^0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8"/>
  <p:tag name="PICTUREFILESIZE" val="1633"/>
</p:tagLst>
</file>

<file path=ppt/tags/tag6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c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9"/>
  <p:tag name="PICTUREFILESIZE" val="657"/>
</p:tagLst>
</file>

<file path=ppt/tags/tag6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us}^*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0"/>
  <p:tag name="PICTUREFILESIZE" val="2575"/>
</p:tagLst>
</file>

<file path=ppt/tags/tag6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B^-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9"/>
  <p:tag name="PICTUREFILESIZE" val="1168"/>
</p:tagLst>
</file>

<file path=ppt/tags/tag6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D^0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1617"/>
</p:tagLst>
</file>

<file path=ppt/tags/tag6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K^-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31"/>
  <p:tag name="PICTUREFILESIZE" val="1377"/>
</p:tagLst>
</file>

<file path=ppt/tags/tag6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V_{cb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27"/>
  <p:tag name="PICTUREFILESIZE" val="2061"/>
</p:tagLst>
</file>

<file path=ppt/tags/tag6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s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8"/>
  <p:tag name="PICTUREFILESIZE" val="689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\overline{c}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0"/>
  <p:tag name="PICTUREFILESIZE" val="673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s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8"/>
  <p:tag name="PICTUREFILESIZE" val="689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u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6"/>
  <p:tag name="BOXHEIGHT" val="371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7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4446</Words>
  <Application>Microsoft Macintosh PowerPoint</Application>
  <PresentationFormat>On-screen Show (4:3)</PresentationFormat>
  <Paragraphs>747</Paragraphs>
  <Slides>43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CP Violation at LHCb</vt:lpstr>
      <vt:lpstr>A slide of History</vt:lpstr>
      <vt:lpstr>CP Violation in the Standard Model</vt:lpstr>
      <vt:lpstr>Interactions between Quarks</vt:lpstr>
      <vt:lpstr>The CKM Matrix VCKM</vt:lpstr>
      <vt:lpstr>The CKM Matrix VCKM</vt:lpstr>
      <vt:lpstr>The CKM Matrix VCKM</vt:lpstr>
      <vt:lpstr>Observing CP Violation in B decays</vt:lpstr>
      <vt:lpstr>Observing CP Violation in B decays</vt:lpstr>
      <vt:lpstr>Probing new physics</vt:lpstr>
      <vt:lpstr>Classification of CP Violation Methods @ LHCb</vt:lpstr>
      <vt:lpstr>CP Violation Measurements @ LHCb</vt:lpstr>
      <vt:lpstr>      LHCb @ LHC</vt:lpstr>
      <vt:lpstr>B Physics @ LHCb</vt:lpstr>
      <vt:lpstr>Vertex Topology</vt:lpstr>
      <vt:lpstr>Momentum and Mass Reconstruction</vt:lpstr>
      <vt:lpstr>Particle Identification: π, K, μ, γ, e</vt:lpstr>
      <vt:lpstr>Slide 18</vt:lpstr>
      <vt:lpstr>Slide 19</vt:lpstr>
      <vt:lpstr>LHCb Running</vt:lpstr>
      <vt:lpstr>CP Violation Measurements @ LHCb</vt:lpstr>
      <vt:lpstr>(1) Direct CP Violation with B(s) Kπ</vt:lpstr>
      <vt:lpstr>(1) Direct CP Violation with B(s) Kπ</vt:lpstr>
      <vt:lpstr>CP Violation Measurements @ LHCb</vt:lpstr>
      <vt:lpstr>(2) The GLW/ADS method with BDK and BDπ</vt:lpstr>
      <vt:lpstr>(2) The GLW/ADS method with BDK and BDπ</vt:lpstr>
      <vt:lpstr>(2) The GLW/ADS method with BDK and BDπ</vt:lpstr>
      <vt:lpstr>(2) The GLW/ADS method with BDK and BDπ</vt:lpstr>
      <vt:lpstr>CP Violation Measurements @ LHCb</vt:lpstr>
      <vt:lpstr>Time Dependent CP Violation</vt:lpstr>
      <vt:lpstr>(3) Charmless B(s) decays Bπ+π- and BsK+K-</vt:lpstr>
      <vt:lpstr>(3) Charmless B(s) decays Bπ+π- and BsK+K-</vt:lpstr>
      <vt:lpstr>CP Violation Measurements @ LHCb</vt:lpstr>
      <vt:lpstr>(4) Charmed Bs decays: BsDsK</vt:lpstr>
      <vt:lpstr>(4) Charmed Bs decays: BsDsK</vt:lpstr>
      <vt:lpstr>CP Violation Measurements @ LHCb</vt:lpstr>
      <vt:lpstr>(5) Bs decays to a CP eigenstate: BsJ/ψϕ</vt:lpstr>
      <vt:lpstr>(5) Bs decays to a CP eigenstate: BsJ/ψϕ</vt:lpstr>
      <vt:lpstr>CP Violation Measurements @ LHCb</vt:lpstr>
      <vt:lpstr>(6) CP Violation in mixing: A Charming Surprise</vt:lpstr>
      <vt:lpstr>(6) CP Violation in mixing: A Charming Surprise</vt:lpstr>
      <vt:lpstr>Signal Yields</vt:lpstr>
      <vt:lpstr>Summary &amp; Conclusions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 Merk</dc:creator>
  <cp:lastModifiedBy>Marcel Merk</cp:lastModifiedBy>
  <cp:revision>57</cp:revision>
  <dcterms:created xsi:type="dcterms:W3CDTF">2012-06-18T15:25:54Z</dcterms:created>
  <dcterms:modified xsi:type="dcterms:W3CDTF">2012-06-18T15:46:09Z</dcterms:modified>
</cp:coreProperties>
</file>