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Formel-Editor1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51" r:id="rId3"/>
    <p:sldId id="517" r:id="rId4"/>
    <p:sldId id="518" r:id="rId5"/>
    <p:sldId id="509" r:id="rId6"/>
    <p:sldId id="519" r:id="rId7"/>
    <p:sldId id="511" r:id="rId8"/>
    <p:sldId id="512" r:id="rId9"/>
    <p:sldId id="446" r:id="rId10"/>
    <p:sldId id="510" r:id="rId11"/>
    <p:sldId id="530" r:id="rId12"/>
    <p:sldId id="515" r:id="rId13"/>
    <p:sldId id="521" r:id="rId14"/>
    <p:sldId id="523" r:id="rId15"/>
    <p:sldId id="522" r:id="rId16"/>
    <p:sldId id="524" r:id="rId17"/>
    <p:sldId id="481" r:id="rId18"/>
    <p:sldId id="484" r:id="rId19"/>
    <p:sldId id="400" r:id="rId20"/>
    <p:sldId id="306" r:id="rId21"/>
    <p:sldId id="525" r:id="rId22"/>
    <p:sldId id="401" r:id="rId23"/>
    <p:sldId id="420" r:id="rId24"/>
    <p:sldId id="454" r:id="rId25"/>
    <p:sldId id="527" r:id="rId26"/>
    <p:sldId id="528" r:id="rId27"/>
    <p:sldId id="435" r:id="rId28"/>
    <p:sldId id="458" r:id="rId29"/>
    <p:sldId id="460" r:id="rId30"/>
    <p:sldId id="408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33" autoAdjust="0"/>
  </p:normalViewPr>
  <p:slideViewPr>
    <p:cSldViewPr>
      <p:cViewPr>
        <p:scale>
          <a:sx n="112" d="100"/>
          <a:sy n="112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wmf"/><Relationship Id="rId3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Relationship Id="rId3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15AD4-3F9C-48E7-9FEF-802B047BCA3C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B0946-4196-4D83-9B96-3C56E32BFFF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08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C68BF-16FC-4109-8FBC-B217A14DAFBE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C68BF-16FC-4109-8FBC-B217A14DAFBE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stray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0946-4196-4D83-9B96-3C56E32BFFF9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6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E2C7-C7F0-42B1-BFCF-7E2166C14196}" type="datetimeFigureOut">
              <a:rPr lang="de-DE" smtClean="0"/>
              <a:pPr/>
              <a:t>19.06.12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53DFE-0F8F-4F8A-BC94-9D8A5731FCC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6" Type="http://schemas.openxmlformats.org/officeDocument/2006/relationships/image" Target="../media/image26.wmf"/><Relationship Id="rId7" Type="http://schemas.openxmlformats.org/officeDocument/2006/relationships/image" Target="../media/image2.pn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5.png"/><Relationship Id="rId6" Type="http://schemas.openxmlformats.org/officeDocument/2006/relationships/image" Target="../media/image1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2.png"/><Relationship Id="rId6" Type="http://schemas.openxmlformats.org/officeDocument/2006/relationships/image" Target="../media/image53.gif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8.emf"/><Relationship Id="rId5" Type="http://schemas.openxmlformats.org/officeDocument/2006/relationships/image" Target="../media/image2.png"/><Relationship Id="rId6" Type="http://schemas.openxmlformats.org/officeDocument/2006/relationships/image" Target="../media/image69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67.emf"/><Relationship Id="rId9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wmf"/><Relationship Id="rId12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.wmf"/><Relationship Id="rId10" Type="http://schemas.openxmlformats.org/officeDocument/2006/relationships/oleObject" Target="../embeddings/Microsoft_Formel-Editor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8.wmf"/><Relationship Id="rId7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5.wmf"/><Relationship Id="rId13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3.wmf"/><Relationship Id="rId8" Type="http://schemas.openxmlformats.org/officeDocument/2006/relationships/image" Target="../media/image17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23528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electric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dipole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moment</a:t>
            </a:r>
            <a:r>
              <a:rPr kumimoji="0" lang="de-DE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the </a:t>
            </a:r>
            <a:r>
              <a:rPr kumimoji="0" lang="de-DE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neutron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95600" y="4466272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Peter Fierlinger</a:t>
            </a:r>
          </a:p>
          <a:p>
            <a:pPr algn="ctr"/>
            <a:endParaRPr lang="de-DE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de-DE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Vorlage_Poweroint2"/>
          <p:cNvPicPr>
            <a:picLocks noChangeAspect="1" noChangeArrowheads="1"/>
          </p:cNvPicPr>
          <p:nvPr/>
        </p:nvPicPr>
        <p:blipFill>
          <a:blip r:embed="rId2" cstate="print"/>
          <a:srcRect t="12808" r="30365" b="50136"/>
          <a:stretch>
            <a:fillRect/>
          </a:stretch>
        </p:blipFill>
        <p:spPr bwMode="auto">
          <a:xfrm>
            <a:off x="6228184" y="188640"/>
            <a:ext cx="2667000" cy="106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0" y="17510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76672"/>
            <a:ext cx="3276600" cy="58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 Verbindung 30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Bild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196752"/>
            <a:ext cx="3784121" cy="5616624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 rot="16200000">
            <a:off x="-1209835" y="294613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EDM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limits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[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]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815013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Hg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`09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670997" y="29249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Tl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66941" y="35010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Hg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`01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526981" y="26369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Xe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103045" y="21328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n+Hg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1454973" y="19888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1959029" y="14127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183165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Nuclei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3275855" y="3212976"/>
            <a:ext cx="936104" cy="2880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/>
          <p:cNvSpPr/>
          <p:nvPr/>
        </p:nvSpPr>
        <p:spPr>
          <a:xfrm>
            <a:off x="3131839" y="2636912"/>
            <a:ext cx="792088" cy="36004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Textfeld 58"/>
          <p:cNvSpPr txBox="1"/>
          <p:nvPr/>
        </p:nvSpPr>
        <p:spPr>
          <a:xfrm>
            <a:off x="3131839" y="26369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</a:t>
            </a:r>
            <a:r>
              <a:rPr lang="de-DE" dirty="0" smtClean="0"/>
              <a:t> ‚</a:t>
            </a:r>
            <a:r>
              <a:rPr lang="de-DE" dirty="0" err="1" smtClean="0"/>
              <a:t>near</a:t>
            </a:r>
            <a:r>
              <a:rPr lang="de-DE" dirty="0" smtClean="0"/>
              <a:t>‘</a:t>
            </a:r>
            <a:endParaRPr lang="de-DE" dirty="0"/>
          </a:p>
        </p:txBody>
      </p:sp>
      <p:sp>
        <p:nvSpPr>
          <p:cNvPr id="60" name="Textfeld 59"/>
          <p:cNvSpPr txBox="1"/>
          <p:nvPr/>
        </p:nvSpPr>
        <p:spPr>
          <a:xfrm>
            <a:off x="3419871" y="31409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</a:t>
            </a:r>
            <a:r>
              <a:rPr lang="de-DE" dirty="0" smtClean="0"/>
              <a:t> ‚</a:t>
            </a:r>
            <a:r>
              <a:rPr lang="de-DE" dirty="0" err="1" smtClean="0"/>
              <a:t>far</a:t>
            </a:r>
            <a:r>
              <a:rPr lang="de-DE" dirty="0" smtClean="0"/>
              <a:t>‘</a:t>
            </a:r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Gerade Verbindung mit Pfeil 12"/>
          <p:cNvCxnSpPr/>
          <p:nvPr/>
        </p:nvCxnSpPr>
        <p:spPr>
          <a:xfrm flipH="1">
            <a:off x="4067944" y="2564904"/>
            <a:ext cx="864096" cy="14401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932040" y="1844824"/>
            <a:ext cx="4211960" cy="113877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‚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Near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‘ neutron EDM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limits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~ 5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.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-27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2-3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years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from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now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ILL, PNPI, PSI)</a:t>
            </a:r>
            <a:endParaRPr lang="de-DE" b="1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BUT</a:t>
            </a:r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: </a:t>
            </a:r>
            <a:r>
              <a:rPr lang="de-DE" sz="1400" dirty="0" err="1" smtClean="0">
                <a:latin typeface="Helvetica" pitchFamily="34" charset="0"/>
                <a:cs typeface="Helvetica" pitchFamily="34" charset="0"/>
              </a:rPr>
              <a:t>requires</a:t>
            </a:r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 strong UCN </a:t>
            </a:r>
            <a:r>
              <a:rPr lang="de-DE" sz="1400" dirty="0" err="1" smtClean="0">
                <a:latin typeface="Helvetica" pitchFamily="34" charset="0"/>
                <a:cs typeface="Helvetica" pitchFamily="34" charset="0"/>
              </a:rPr>
              <a:t>sources</a:t>
            </a:r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!</a:t>
            </a:r>
            <a:endParaRPr lang="de-DE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32041" y="3429000"/>
            <a:ext cx="3816424" cy="147732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‚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Far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‘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nEDM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limits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~ few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.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-28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</a:t>
            </a:r>
          </a:p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CryoEDM@ILL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Crystal EDM,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J-PARC, PNPI/ILL, PSI,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RCNP/TRIUMF, SNS, TUM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 flipV="1">
            <a:off x="4278100" y="3356992"/>
            <a:ext cx="653940" cy="36004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3419872" y="46438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e</a:t>
            </a:r>
            <a:r>
              <a:rPr lang="de-DE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-</a:t>
            </a:r>
            <a:endParaRPr lang="de-DE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8" name="Gerade Verbindung mit Pfeil 47"/>
          <p:cNvCxnSpPr/>
          <p:nvPr/>
        </p:nvCxnSpPr>
        <p:spPr>
          <a:xfrm flipH="1">
            <a:off x="2771800" y="1556792"/>
            <a:ext cx="2088232" cy="72008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4968553" y="1124744"/>
            <a:ext cx="3635896" cy="64633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Status: NEUTRON EDM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UCN + </a:t>
            </a:r>
            <a:r>
              <a:rPr lang="de-DE" b="1" u="sng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199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Hg</a:t>
            </a:r>
          </a:p>
        </p:txBody>
      </p:sp>
      <p:pic>
        <p:nvPicPr>
          <p:cNvPr id="54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267744" y="44624"/>
            <a:ext cx="5760640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approaches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4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 Verbindung 30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Bild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196752"/>
            <a:ext cx="3784121" cy="5616624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 rot="16200000">
            <a:off x="-1209835" y="294613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EDM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limits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[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]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815013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Hg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`09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670997" y="29249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Tl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166941" y="35010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Hg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`01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526981" y="26369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Xe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103045" y="21328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n+Hg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1454973" y="19888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1959029" y="14127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3183165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Nuclei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3275855" y="3212976"/>
            <a:ext cx="936104" cy="28803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/>
          <p:cNvSpPr/>
          <p:nvPr/>
        </p:nvSpPr>
        <p:spPr>
          <a:xfrm>
            <a:off x="3131839" y="2636912"/>
            <a:ext cx="792088" cy="36004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Textfeld 58"/>
          <p:cNvSpPr txBox="1"/>
          <p:nvPr/>
        </p:nvSpPr>
        <p:spPr>
          <a:xfrm>
            <a:off x="3131839" y="26369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</a:t>
            </a:r>
            <a:r>
              <a:rPr lang="de-DE" dirty="0" smtClean="0"/>
              <a:t> ‚</a:t>
            </a:r>
            <a:r>
              <a:rPr lang="de-DE" dirty="0" err="1" smtClean="0"/>
              <a:t>near</a:t>
            </a:r>
            <a:r>
              <a:rPr lang="de-DE" dirty="0" smtClean="0"/>
              <a:t>‘</a:t>
            </a:r>
            <a:endParaRPr lang="de-DE" dirty="0"/>
          </a:p>
        </p:txBody>
      </p:sp>
      <p:sp>
        <p:nvSpPr>
          <p:cNvPr id="60" name="Textfeld 59"/>
          <p:cNvSpPr txBox="1"/>
          <p:nvPr/>
        </p:nvSpPr>
        <p:spPr>
          <a:xfrm>
            <a:off x="3419871" y="31409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</a:t>
            </a:r>
            <a:r>
              <a:rPr lang="de-DE" dirty="0" smtClean="0"/>
              <a:t> ‚</a:t>
            </a:r>
            <a:r>
              <a:rPr lang="de-DE" dirty="0" err="1" smtClean="0"/>
              <a:t>far</a:t>
            </a:r>
            <a:r>
              <a:rPr lang="de-DE" dirty="0" smtClean="0"/>
              <a:t>‘</a:t>
            </a:r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Gerade Verbindung mit Pfeil 12"/>
          <p:cNvCxnSpPr/>
          <p:nvPr/>
        </p:nvCxnSpPr>
        <p:spPr>
          <a:xfrm flipH="1">
            <a:off x="4067944" y="2564904"/>
            <a:ext cx="864096" cy="144016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932040" y="1844824"/>
            <a:ext cx="4211960" cy="113877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‚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Near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‘ neutron EDM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limits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~ 5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.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-27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2-3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years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from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now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ILL, PNPI, PSI)</a:t>
            </a:r>
            <a:endParaRPr lang="de-DE" b="1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BUT</a:t>
            </a:r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: </a:t>
            </a:r>
            <a:r>
              <a:rPr lang="de-DE" sz="1400" dirty="0" err="1" smtClean="0">
                <a:latin typeface="Helvetica" pitchFamily="34" charset="0"/>
                <a:cs typeface="Helvetica" pitchFamily="34" charset="0"/>
              </a:rPr>
              <a:t>requires</a:t>
            </a:r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 strong UCN </a:t>
            </a:r>
            <a:r>
              <a:rPr lang="de-DE" sz="1400" dirty="0" err="1" smtClean="0">
                <a:latin typeface="Helvetica" pitchFamily="34" charset="0"/>
                <a:cs typeface="Helvetica" pitchFamily="34" charset="0"/>
              </a:rPr>
              <a:t>sources</a:t>
            </a:r>
            <a:r>
              <a:rPr lang="de-DE" sz="1400" dirty="0" smtClean="0">
                <a:latin typeface="Helvetica" pitchFamily="34" charset="0"/>
                <a:cs typeface="Helvetica" pitchFamily="34" charset="0"/>
              </a:rPr>
              <a:t>!</a:t>
            </a:r>
            <a:endParaRPr lang="de-DE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32041" y="3429000"/>
            <a:ext cx="3816424" cy="147732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‚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Far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‘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nEDM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limits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~ few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.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de-DE" b="1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-28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</a:t>
            </a:r>
          </a:p>
          <a:p>
            <a:r>
              <a:rPr lang="de-DE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CryoEDM@ILL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Crystal EDM,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J-PARC, PNPI/ILL, PSI,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RCNP/TRIUMF, SNS, TUM</a:t>
            </a:r>
            <a:endParaRPr lang="de-DE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 flipV="1">
            <a:off x="4278100" y="3356992"/>
            <a:ext cx="653940" cy="36004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3419872" y="46438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e</a:t>
            </a:r>
            <a:r>
              <a:rPr lang="de-DE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  <a:cs typeface="Helvetica" pitchFamily="34" charset="0"/>
              </a:rPr>
              <a:t>-</a:t>
            </a:r>
            <a:endParaRPr lang="de-DE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8" name="Gerade Verbindung mit Pfeil 47"/>
          <p:cNvCxnSpPr/>
          <p:nvPr/>
        </p:nvCxnSpPr>
        <p:spPr>
          <a:xfrm flipH="1">
            <a:off x="2771800" y="1556792"/>
            <a:ext cx="2088232" cy="72008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4968553" y="1124744"/>
            <a:ext cx="3635896" cy="64633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Status: NEUTRON EDM </a:t>
            </a:r>
            <a:r>
              <a:rPr lang="de-DE" b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UCN + </a:t>
            </a:r>
            <a:r>
              <a:rPr lang="de-DE" b="1" u="sng" baseline="30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199</a:t>
            </a:r>
            <a:r>
              <a:rPr lang="de-DE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Hg</a:t>
            </a:r>
          </a:p>
        </p:txBody>
      </p:sp>
      <p:pic>
        <p:nvPicPr>
          <p:cNvPr id="54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267744" y="44624"/>
            <a:ext cx="5760640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approaches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691680" y="4874384"/>
            <a:ext cx="6768752" cy="193899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de-CH" sz="2400" b="1" dirty="0" err="1" smtClean="0">
                <a:solidFill>
                  <a:srgbClr val="FF6600"/>
                </a:solidFill>
              </a:rPr>
              <a:t>Strategy</a:t>
            </a:r>
            <a:r>
              <a:rPr lang="de-CH" sz="2400" b="1" dirty="0" smtClean="0">
                <a:solidFill>
                  <a:srgbClr val="FF66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de-CH" sz="2400" b="1" dirty="0">
                <a:solidFill>
                  <a:srgbClr val="FF6600"/>
                </a:solidFill>
              </a:rPr>
              <a:t> N</a:t>
            </a:r>
            <a:r>
              <a:rPr lang="de-CH" sz="2400" b="1" dirty="0" smtClean="0">
                <a:solidFill>
                  <a:srgbClr val="FF6600"/>
                </a:solidFill>
              </a:rPr>
              <a:t>ew </a:t>
            </a:r>
            <a:r>
              <a:rPr lang="de-CH" sz="2400" b="1" dirty="0">
                <a:solidFill>
                  <a:srgbClr val="FF6600"/>
                </a:solidFill>
              </a:rPr>
              <a:t>UCN </a:t>
            </a:r>
            <a:r>
              <a:rPr lang="de-CH" sz="2400" b="1" dirty="0" err="1">
                <a:solidFill>
                  <a:srgbClr val="FF6600"/>
                </a:solidFill>
              </a:rPr>
              <a:t>sources</a:t>
            </a: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with</a:t>
            </a: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smtClean="0">
                <a:solidFill>
                  <a:srgbClr val="FF6600"/>
                </a:solidFill>
              </a:rPr>
              <a:t>10</a:t>
            </a:r>
            <a:r>
              <a:rPr lang="de-CH" sz="2400" b="1" baseline="30000" dirty="0" smtClean="0">
                <a:solidFill>
                  <a:srgbClr val="FF6600"/>
                </a:solidFill>
              </a:rPr>
              <a:t>3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 smtClean="0">
                <a:solidFill>
                  <a:srgbClr val="FF6600"/>
                </a:solidFill>
              </a:rPr>
              <a:t>times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 smtClean="0">
                <a:solidFill>
                  <a:srgbClr val="FF6600"/>
                </a:solidFill>
              </a:rPr>
              <a:t>more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neutrons</a:t>
            </a:r>
            <a:endParaRPr lang="de-CH" sz="2400" b="1" dirty="0">
              <a:solidFill>
                <a:srgbClr val="FF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 smtClean="0">
                <a:solidFill>
                  <a:srgbClr val="FF6600"/>
                </a:solidFill>
              </a:rPr>
              <a:t>Improved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magnetic</a:t>
            </a: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field</a:t>
            </a: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control</a:t>
            </a:r>
            <a:endParaRPr lang="de-CH" sz="2400" b="1" dirty="0">
              <a:solidFill>
                <a:srgbClr val="FF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 smtClean="0">
                <a:solidFill>
                  <a:srgbClr val="FF6600"/>
                </a:solidFill>
              </a:rPr>
              <a:t>Stronger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electric</a:t>
            </a: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fields</a:t>
            </a:r>
            <a:endParaRPr lang="de-CH" sz="2400" b="1" dirty="0">
              <a:solidFill>
                <a:srgbClr val="FF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smtClean="0">
                <a:solidFill>
                  <a:srgbClr val="FF6600"/>
                </a:solidFill>
              </a:rPr>
              <a:t>New </a:t>
            </a:r>
            <a:r>
              <a:rPr lang="de-CH" sz="2400" b="1" dirty="0" err="1" smtClean="0">
                <a:solidFill>
                  <a:srgbClr val="FF6600"/>
                </a:solidFill>
              </a:rPr>
              <a:t>tools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 smtClean="0">
                <a:solidFill>
                  <a:srgbClr val="FF6600"/>
                </a:solidFill>
              </a:rPr>
              <a:t>to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control</a:t>
            </a:r>
            <a:r>
              <a:rPr lang="de-CH" sz="2400" b="1" dirty="0">
                <a:solidFill>
                  <a:srgbClr val="FF6600"/>
                </a:solidFill>
              </a:rPr>
              <a:t> </a:t>
            </a:r>
            <a:r>
              <a:rPr lang="de-CH" sz="2400" b="1" dirty="0" err="1" smtClean="0">
                <a:solidFill>
                  <a:srgbClr val="FF6600"/>
                </a:solidFill>
              </a:rPr>
              <a:t>systematic</a:t>
            </a:r>
            <a:r>
              <a:rPr lang="de-CH" sz="2400" b="1" dirty="0" smtClean="0">
                <a:solidFill>
                  <a:srgbClr val="FF6600"/>
                </a:solidFill>
              </a:rPr>
              <a:t> </a:t>
            </a:r>
            <a:r>
              <a:rPr lang="de-CH" sz="2400" b="1" dirty="0" err="1">
                <a:solidFill>
                  <a:srgbClr val="FF6600"/>
                </a:solidFill>
              </a:rPr>
              <a:t>effects</a:t>
            </a:r>
            <a:endParaRPr lang="de-CH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6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1"/>
          <a:stretch>
            <a:fillRect/>
          </a:stretch>
        </p:blipFill>
        <p:spPr bwMode="auto">
          <a:xfrm>
            <a:off x="133350" y="228600"/>
            <a:ext cx="868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9" name="Picture 9" descr="Vorlage_Poweroi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r="30365" b="50136"/>
          <a:stretch>
            <a:fillRect/>
          </a:stretch>
        </p:blipFill>
        <p:spPr bwMode="auto">
          <a:xfrm>
            <a:off x="6804025" y="73025"/>
            <a:ext cx="22764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1331640" y="76200"/>
            <a:ext cx="6718176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‚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Conventional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‘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approaches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1988840"/>
            <a:ext cx="3196707" cy="403244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23528" y="134076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E46C0A"/>
                </a:solidFill>
                <a:cs typeface="Helvetica" pitchFamily="34" charset="0"/>
              </a:rPr>
              <a:t>PNPI/ILL/PTI</a:t>
            </a:r>
            <a:endParaRPr lang="de-DE" sz="2400" b="1" dirty="0">
              <a:solidFill>
                <a:srgbClr val="E46C0A"/>
              </a:solidFill>
              <a:cs typeface="Helvetica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67944" y="1412776"/>
            <a:ext cx="48965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Features: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Double chamber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-magnetometer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currently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operating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state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-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of-the-art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density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135" y="3356992"/>
            <a:ext cx="4915337" cy="30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1"/>
          <a:stretch>
            <a:fillRect/>
          </a:stretch>
        </p:blipFill>
        <p:spPr bwMode="auto">
          <a:xfrm>
            <a:off x="133350" y="228600"/>
            <a:ext cx="868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9" name="Picture 9" descr="Vorlage_Poweroi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r="30365" b="50136"/>
          <a:stretch>
            <a:fillRect/>
          </a:stretch>
        </p:blipFill>
        <p:spPr bwMode="auto">
          <a:xfrm>
            <a:off x="6804025" y="73025"/>
            <a:ext cx="22764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13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1331640" y="76200"/>
            <a:ext cx="6718176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‚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Conventional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‘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approaches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564904"/>
            <a:ext cx="4787233" cy="347814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23528" y="134076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E46C0A"/>
                </a:solidFill>
                <a:cs typeface="Helvetica" pitchFamily="34" charset="0"/>
              </a:rPr>
              <a:t>RCNP/TRIUMF</a:t>
            </a:r>
            <a:endParaRPr lang="de-DE" sz="2400" b="1" dirty="0">
              <a:solidFill>
                <a:srgbClr val="E46C0A"/>
              </a:solidFill>
              <a:cs typeface="Helvetica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3528" y="1844824"/>
            <a:ext cx="8352928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Features: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density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from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4He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source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(but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experiment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in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vacuum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room-temperature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129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Xe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-magnetometer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buffergas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good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breakdown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stength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controls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geometric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phases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mall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size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small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geometric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phases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Prototypes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of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source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and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 EDM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built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Larger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source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requires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horizontal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extraction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challenging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8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9" descr="Vorlage_Poweroint2"/>
          <p:cNvPicPr>
            <a:picLocks noChangeAspect="1" noChangeArrowheads="1"/>
          </p:cNvPicPr>
          <p:nvPr/>
        </p:nvPicPr>
        <p:blipFill>
          <a:blip r:embed="rId5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C:\admin\figures &amp; drawings\presentations\UCNPRODVSLAMDAFIG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6487" y="1556792"/>
            <a:ext cx="2963625" cy="18722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7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 descr="2 cell ramsey bottle"/>
          <p:cNvPicPr>
            <a:picLocks noChangeAspect="1" noChangeArrowheads="1"/>
          </p:cNvPicPr>
          <p:nvPr/>
        </p:nvPicPr>
        <p:blipFill>
          <a:blip r:embed="rId8" cstate="print"/>
          <a:srcRect l="8115" t="18883" r="6544" b="14070"/>
          <a:stretch>
            <a:fillRect/>
          </a:stretch>
        </p:blipFill>
        <p:spPr bwMode="auto">
          <a:xfrm>
            <a:off x="1600136" y="4431982"/>
            <a:ext cx="3380012" cy="187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8"/>
          <p:cNvSpPr txBox="1">
            <a:spLocks noChangeArrowheads="1"/>
          </p:cNvSpPr>
          <p:nvPr/>
        </p:nvSpPr>
        <p:spPr bwMode="auto">
          <a:xfrm rot="229503">
            <a:off x="1272060" y="6056151"/>
            <a:ext cx="2533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2400" dirty="0">
                <a:solidFill>
                  <a:srgbClr val="009900"/>
                </a:solidFill>
              </a:rPr>
              <a:t>250l He-II 0.5K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1168088" y="4792022"/>
            <a:ext cx="788669" cy="57606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5960" y="4431982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High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voltage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27920" y="572812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UCN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entrance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rot="10800000">
            <a:off x="3256321" y="5440093"/>
            <a:ext cx="2088232" cy="144016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3075792" y="356788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Reference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cell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no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HV)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rot="5400000">
            <a:off x="2589994" y="4594256"/>
            <a:ext cx="1080121" cy="32352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rot="16200000" flipH="1">
            <a:off x="2046512" y="4597165"/>
            <a:ext cx="1152128" cy="38971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707640" y="356788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EDM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cell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</a:p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400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kV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-27384"/>
            <a:ext cx="7416824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Cryogenic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approaches</a:t>
            </a:r>
            <a:endParaRPr lang="de-DE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Gerade Verbindung 2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3059832" y="177281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UCN </a:t>
            </a:r>
            <a:r>
              <a:rPr lang="de-DE" dirty="0" err="1" smtClean="0"/>
              <a:t>production</a:t>
            </a:r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5940152" y="6525344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Figures</a:t>
            </a:r>
            <a:r>
              <a:rPr lang="de-DE" dirty="0" smtClean="0"/>
              <a:t>: M.G.D van der </a:t>
            </a:r>
            <a:r>
              <a:rPr lang="de-DE" dirty="0" err="1" smtClean="0"/>
              <a:t>Grinten</a:t>
            </a:r>
            <a:endParaRPr lang="de-DE" dirty="0"/>
          </a:p>
        </p:txBody>
      </p:sp>
      <p:grpSp>
        <p:nvGrpSpPr>
          <p:cNvPr id="32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1700808"/>
            <a:ext cx="2755032" cy="1853952"/>
            <a:chOff x="752" y="676"/>
            <a:chExt cx="4302" cy="2433"/>
          </a:xfrm>
        </p:grpSpPr>
        <p:pic>
          <p:nvPicPr>
            <p:cNvPr id="35" name="Picture 4" descr="dispersion_curve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2" y="676"/>
              <a:ext cx="4302" cy="2433"/>
            </a:xfrm>
            <a:prstGeom prst="rect">
              <a:avLst/>
            </a:prstGeom>
            <a:noFill/>
          </p:spPr>
        </p:pic>
        <p:sp>
          <p:nvSpPr>
            <p:cNvPr id="36" name="AutoShape 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551" y="1676"/>
              <a:ext cx="2206" cy="772"/>
            </a:xfrm>
            <a:prstGeom prst="borderCallout2">
              <a:avLst>
                <a:gd name="adj1" fmla="val 13213"/>
                <a:gd name="adj2" fmla="val 103778"/>
                <a:gd name="adj3" fmla="val 13213"/>
                <a:gd name="adj4" fmla="val 111329"/>
                <a:gd name="adj5" fmla="val -186241"/>
                <a:gd name="adj6" fmla="val 118884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GB" sz="1200" dirty="0" smtClean="0">
                  <a:latin typeface="Arial Unicode MS" pitchFamily="34" charset="-128"/>
                </a:rPr>
                <a:t>Landau-                    Feynman </a:t>
              </a:r>
              <a:r>
                <a:rPr lang="en-GB" sz="1200" dirty="0">
                  <a:latin typeface="Arial Unicode MS" pitchFamily="34" charset="-128"/>
                </a:rPr>
                <a:t>dispersion curve for </a:t>
              </a:r>
              <a:r>
                <a:rPr lang="en-GB" sz="1200" baseline="30000" dirty="0">
                  <a:latin typeface="Arial Unicode MS" pitchFamily="34" charset="-128"/>
                </a:rPr>
                <a:t>4</a:t>
              </a:r>
              <a:r>
                <a:rPr lang="en-GB" sz="1200" dirty="0">
                  <a:latin typeface="Arial Unicode MS" pitchFamily="34" charset="-128"/>
                </a:rPr>
                <a:t>He excitations</a:t>
              </a: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5436096" y="1412776"/>
            <a:ext cx="388843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Features: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density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from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4He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source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Experiment in 4He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electric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breakdown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strength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of He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Long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coherence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times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polarization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Apparatus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built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Intermediate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result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planned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5496" y="1124744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E46C0A"/>
                </a:solidFill>
                <a:cs typeface="Helvetica" pitchFamily="34" charset="0"/>
              </a:rPr>
              <a:t>RAL-Sussex-ILL-Oxford-Kure </a:t>
            </a:r>
            <a:r>
              <a:rPr lang="de-DE" sz="2400" b="1" dirty="0" err="1" smtClean="0">
                <a:solidFill>
                  <a:srgbClr val="E46C0A"/>
                </a:solidFill>
                <a:cs typeface="Helvetica" pitchFamily="34" charset="0"/>
              </a:rPr>
              <a:t>experiment</a:t>
            </a:r>
            <a:endParaRPr lang="de-DE" sz="2400" b="1" dirty="0">
              <a:solidFill>
                <a:srgbClr val="E46C0A"/>
              </a:solidFill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4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1"/>
          <a:stretch>
            <a:fillRect/>
          </a:stretch>
        </p:blipFill>
        <p:spPr bwMode="auto">
          <a:xfrm>
            <a:off x="133350" y="228600"/>
            <a:ext cx="868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9" name="Picture 9" descr="Vorlage_Poweroi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8" r="30365" b="50136"/>
          <a:stretch>
            <a:fillRect/>
          </a:stretch>
        </p:blipFill>
        <p:spPr bwMode="auto">
          <a:xfrm>
            <a:off x="6804025" y="73025"/>
            <a:ext cx="22764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15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1619672" y="-27384"/>
            <a:ext cx="6214120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Cryogenic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approaches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496" y="1196752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E46C0A"/>
                </a:solidFill>
                <a:cs typeface="Helvetica" pitchFamily="34" charset="0"/>
              </a:rPr>
              <a:t>SNS </a:t>
            </a:r>
            <a:r>
              <a:rPr lang="de-DE" sz="2800" b="1" dirty="0" err="1" smtClean="0">
                <a:solidFill>
                  <a:srgbClr val="E46C0A"/>
                </a:solidFill>
                <a:cs typeface="Helvetica" pitchFamily="34" charset="0"/>
              </a:rPr>
              <a:t>experiment</a:t>
            </a:r>
            <a:endParaRPr lang="de-DE" sz="2800" b="1" dirty="0">
              <a:solidFill>
                <a:srgbClr val="E46C0A"/>
              </a:solidFill>
              <a:cs typeface="Helvetic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9512" y="1844824"/>
            <a:ext cx="46085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Features: (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selected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density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from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4He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source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= EDM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chambers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3He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co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-magnetometer: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  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spin-dependent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neutron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absorption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SQUIDs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electric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breakdown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strength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Very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innovative but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extremely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challenging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6516052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Pictures: B. </a:t>
            </a:r>
            <a:r>
              <a:rPr lang="de-DE" dirty="0" err="1" smtClean="0"/>
              <a:t>Filippone</a:t>
            </a:r>
            <a:endParaRPr lang="de-DE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27668" t="35316" r="34454" b="30056"/>
          <a:stretch>
            <a:fillRect/>
          </a:stretch>
        </p:blipFill>
        <p:spPr bwMode="auto">
          <a:xfrm>
            <a:off x="5220072" y="1700808"/>
            <a:ext cx="2917458" cy="185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feld 24"/>
          <p:cNvSpPr txBox="1"/>
          <p:nvPr/>
        </p:nvSpPr>
        <p:spPr>
          <a:xfrm>
            <a:off x="5508104" y="385175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500 UCN/cm³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 rot="10800000" flipV="1">
            <a:off x="7740352" y="2420888"/>
            <a:ext cx="504056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244408" y="2195572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HV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7884368" y="1259468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Ground</a:t>
            </a:r>
            <a:endParaRPr lang="de-DE" dirty="0"/>
          </a:p>
        </p:txBody>
      </p:sp>
      <p:cxnSp>
        <p:nvCxnSpPr>
          <p:cNvPr id="29" name="Gerade Verbindung mit Pfeil 28"/>
          <p:cNvCxnSpPr/>
          <p:nvPr/>
        </p:nvCxnSpPr>
        <p:spPr>
          <a:xfrm rot="5400000">
            <a:off x="7416316" y="1952836"/>
            <a:ext cx="864096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6200000" flipV="1">
            <a:off x="7092280" y="3212976"/>
            <a:ext cx="648072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7092280" y="350100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Deuterated</a:t>
            </a:r>
            <a:r>
              <a:rPr lang="de-DE" dirty="0" smtClean="0"/>
              <a:t> </a:t>
            </a:r>
            <a:r>
              <a:rPr lang="de-DE" dirty="0" err="1" smtClean="0"/>
              <a:t>acrylic</a:t>
            </a:r>
            <a:r>
              <a:rPr lang="de-DE" dirty="0" smtClean="0"/>
              <a:t> </a:t>
            </a:r>
            <a:r>
              <a:rPr lang="de-DE" dirty="0" err="1" smtClean="0"/>
              <a:t>entrance</a:t>
            </a:r>
            <a:endParaRPr lang="de-DE" dirty="0"/>
          </a:p>
        </p:txBody>
      </p:sp>
      <p:cxnSp>
        <p:nvCxnSpPr>
          <p:cNvPr id="32" name="Gerade Verbindung mit Pfeil 31"/>
          <p:cNvCxnSpPr/>
          <p:nvPr/>
        </p:nvCxnSpPr>
        <p:spPr>
          <a:xfrm rot="5400000" flipH="1" flipV="1">
            <a:off x="6012161" y="3068961"/>
            <a:ext cx="936103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5508104" y="35730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EDM </a:t>
            </a:r>
            <a:r>
              <a:rPr lang="de-DE" dirty="0" err="1" smtClean="0"/>
              <a:t>chamber</a:t>
            </a:r>
            <a:endParaRPr lang="de-DE" dirty="0"/>
          </a:p>
        </p:txBody>
      </p:sp>
      <p:sp>
        <p:nvSpPr>
          <p:cNvPr id="34" name="Rechteck 33"/>
          <p:cNvSpPr/>
          <p:nvPr/>
        </p:nvSpPr>
        <p:spPr>
          <a:xfrm>
            <a:off x="5004048" y="2996952"/>
            <a:ext cx="64807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4860032" y="299695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Beam </a:t>
            </a:r>
            <a:r>
              <a:rPr lang="de-DE" dirty="0" err="1" smtClean="0"/>
              <a:t>stop</a:t>
            </a:r>
            <a:r>
              <a:rPr lang="de-DE" dirty="0" smtClean="0"/>
              <a:t>/ </a:t>
            </a:r>
            <a:r>
              <a:rPr lang="de-DE" dirty="0" err="1" smtClean="0"/>
              <a:t>window</a:t>
            </a:r>
            <a:endParaRPr lang="de-DE" dirty="0"/>
          </a:p>
        </p:txBody>
      </p:sp>
      <p:cxnSp>
        <p:nvCxnSpPr>
          <p:cNvPr id="36" name="Gerade Verbindung mit Pfeil 35"/>
          <p:cNvCxnSpPr/>
          <p:nvPr/>
        </p:nvCxnSpPr>
        <p:spPr>
          <a:xfrm flipV="1">
            <a:off x="5580112" y="2636914"/>
            <a:ext cx="720080" cy="43204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rot="16200000" flipH="1">
            <a:off x="6660232" y="1916832"/>
            <a:ext cx="648072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6336704" y="1052736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SQUID </a:t>
            </a:r>
            <a:r>
              <a:rPr lang="de-DE" dirty="0" err="1" smtClean="0"/>
              <a:t>enclosure</a:t>
            </a:r>
            <a:endParaRPr lang="de-DE" dirty="0"/>
          </a:p>
        </p:txBody>
      </p:sp>
      <p:cxnSp>
        <p:nvCxnSpPr>
          <p:cNvPr id="39" name="Gerade Verbindung mit Pfeil 38"/>
          <p:cNvCxnSpPr/>
          <p:nvPr/>
        </p:nvCxnSpPr>
        <p:spPr>
          <a:xfrm rot="10800000">
            <a:off x="7740352" y="2996952"/>
            <a:ext cx="1368152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rot="10800000">
            <a:off x="8028384" y="2852936"/>
            <a:ext cx="936104" cy="28803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rot="16200000" flipH="1">
            <a:off x="5364088" y="1916832"/>
            <a:ext cx="360040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5004048" y="1124744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Light </a:t>
            </a:r>
            <a:r>
              <a:rPr lang="de-DE" dirty="0" err="1" smtClean="0"/>
              <a:t>guides</a:t>
            </a:r>
            <a:endParaRPr lang="de-DE" dirty="0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 cstate="print"/>
          <a:srcRect l="8412" r="19228" b="39258"/>
          <a:stretch>
            <a:fillRect/>
          </a:stretch>
        </p:blipFill>
        <p:spPr bwMode="auto">
          <a:xfrm>
            <a:off x="5220072" y="4293096"/>
            <a:ext cx="391424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feld 45"/>
          <p:cNvSpPr txBox="1"/>
          <p:nvPr/>
        </p:nvSpPr>
        <p:spPr>
          <a:xfrm>
            <a:off x="5389903" y="4184412"/>
            <a:ext cx="3096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UCN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aseline="30000" dirty="0" smtClean="0"/>
              <a:t>3</a:t>
            </a:r>
            <a:r>
              <a:rPr lang="de-DE" dirty="0" smtClean="0"/>
              <a:t>He in superfluid He</a:t>
            </a:r>
            <a:endParaRPr lang="de-DE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8249" y="4725144"/>
            <a:ext cx="324379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999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8" descr="minid2-100407-overall"/>
          <p:cNvPicPr>
            <a:picLocks noChangeAspect="1" noChangeArrowheads="1"/>
          </p:cNvPicPr>
          <p:nvPr/>
        </p:nvPicPr>
        <p:blipFill>
          <a:blip r:embed="rId2" cstate="print"/>
          <a:srcRect l="18123" b="26306"/>
          <a:stretch>
            <a:fillRect/>
          </a:stretch>
        </p:blipFill>
        <p:spPr bwMode="auto">
          <a:xfrm>
            <a:off x="753166" y="2276872"/>
            <a:ext cx="5403010" cy="321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76200" y="1143000"/>
            <a:ext cx="906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E.g. superthermal solid D</a:t>
            </a:r>
            <a:r>
              <a:rPr lang="de-DE" sz="2400" b="1" baseline="-25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2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the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FRM-2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reactor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, TU München 	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Molceular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excitations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used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to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cool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neutrons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to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zero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energy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- </a:t>
            </a:r>
          </a:p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	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similar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: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LANL, Mainz, NCSU, PNPI, PSI, …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76200"/>
            <a:ext cx="686219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sources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UCN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r="37108"/>
          <a:stretch>
            <a:fillRect/>
          </a:stretch>
        </p:blipFill>
        <p:spPr bwMode="auto">
          <a:xfrm>
            <a:off x="720079" y="2276872"/>
            <a:ext cx="2051721" cy="47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Grafik 28" descr="ucn-konverter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9853" y="4413260"/>
            <a:ext cx="3037677" cy="2400116"/>
          </a:xfrm>
          <a:prstGeom prst="rect">
            <a:avLst/>
          </a:prstGeom>
        </p:spPr>
      </p:pic>
      <p:cxnSp>
        <p:nvCxnSpPr>
          <p:cNvPr id="34" name="Gerade Verbindung mit Pfeil 33"/>
          <p:cNvCxnSpPr/>
          <p:nvPr/>
        </p:nvCxnSpPr>
        <p:spPr>
          <a:xfrm flipV="1">
            <a:off x="2771800" y="4077072"/>
            <a:ext cx="850776" cy="720080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059832" y="5733256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Helvetica" pitchFamily="34" charset="0"/>
                <a:cs typeface="Helvetica" pitchFamily="34" charset="0"/>
              </a:rPr>
              <a:t>Other </a:t>
            </a:r>
            <a:r>
              <a:rPr lang="de-DE" dirty="0" err="1" smtClean="0">
                <a:latin typeface="Helvetica" pitchFamily="34" charset="0"/>
                <a:cs typeface="Helvetica" pitchFamily="34" charset="0"/>
              </a:rPr>
              <a:t>sources</a:t>
            </a:r>
            <a:r>
              <a:rPr lang="de-DE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latin typeface="Helvetica" pitchFamily="34" charset="0"/>
                <a:cs typeface="Helvetica" pitchFamily="34" charset="0"/>
              </a:rPr>
              <a:t>use</a:t>
            </a:r>
            <a:r>
              <a:rPr lang="de-DE" dirty="0" smtClean="0">
                <a:latin typeface="Helvetica" pitchFamily="34" charset="0"/>
                <a:cs typeface="Helvetica" pitchFamily="34" charset="0"/>
              </a:rPr>
              <a:t> superfluid He-II (via </a:t>
            </a:r>
            <a:r>
              <a:rPr lang="de-DE" dirty="0" err="1" smtClean="0">
                <a:latin typeface="Helvetica" pitchFamily="34" charset="0"/>
                <a:cs typeface="Helvetica" pitchFamily="34" charset="0"/>
              </a:rPr>
              <a:t>phonons</a:t>
            </a:r>
            <a:r>
              <a:rPr lang="de-DE" dirty="0" smtClean="0">
                <a:latin typeface="Helvetica" pitchFamily="34" charset="0"/>
                <a:cs typeface="Helvetica" pitchFamily="34" charset="0"/>
              </a:rPr>
              <a:t>): ILL, KEK, SNS, TRIUMF(?), … </a:t>
            </a:r>
            <a:endParaRPr lang="de-DE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6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Stern mit 5 Zacken 32"/>
          <p:cNvSpPr/>
          <p:nvPr/>
        </p:nvSpPr>
        <p:spPr>
          <a:xfrm flipH="1">
            <a:off x="3491880" y="3861048"/>
            <a:ext cx="288032" cy="2160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156176" y="3284984"/>
            <a:ext cx="2987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~10</a:t>
            </a:r>
            <a:r>
              <a:rPr lang="de-DE" sz="2400" b="1" baseline="30000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15</a:t>
            </a:r>
            <a:r>
              <a:rPr lang="de-DE" sz="2400" b="1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 </a:t>
            </a:r>
            <a:r>
              <a:rPr lang="de-DE" sz="2400" b="1" dirty="0" err="1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n</a:t>
            </a:r>
            <a:r>
              <a:rPr lang="de-DE" sz="2400" b="1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/s on </a:t>
            </a:r>
            <a:r>
              <a:rPr lang="de-DE" sz="2400" b="1" dirty="0" err="1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source</a:t>
            </a:r>
            <a:endParaRPr lang="de-DE" sz="2400" b="1" dirty="0" smtClean="0">
              <a:solidFill>
                <a:srgbClr val="E46C0A"/>
              </a:solidFill>
              <a:latin typeface="Helvetica" charset="0"/>
              <a:cs typeface="Helvetica" charset="0"/>
            </a:endParaRPr>
          </a:p>
          <a:p>
            <a:endParaRPr lang="de-DE" sz="2400" b="1" dirty="0" smtClean="0">
              <a:solidFill>
                <a:srgbClr val="E46C0A"/>
              </a:solidFill>
              <a:latin typeface="Helvetica" charset="0"/>
              <a:cs typeface="Helvetica" charset="0"/>
            </a:endParaRPr>
          </a:p>
          <a:p>
            <a:r>
              <a:rPr lang="de-DE" sz="2400" b="1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Goal: 10</a:t>
            </a:r>
            <a:r>
              <a:rPr lang="de-DE" sz="2400" b="1" dirty="0">
                <a:solidFill>
                  <a:srgbClr val="E46C0A"/>
                </a:solidFill>
                <a:latin typeface="Helvetica" charset="0"/>
                <a:cs typeface="Helvetica" charset="0"/>
              </a:rPr>
              <a:t>³ </a:t>
            </a:r>
            <a:r>
              <a:rPr lang="de-DE" sz="2400" b="1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UCN/cm</a:t>
            </a:r>
            <a:r>
              <a:rPr lang="de-DE" sz="2400" b="1" dirty="0">
                <a:solidFill>
                  <a:srgbClr val="E46C0A"/>
                </a:solidFill>
                <a:latin typeface="Helvetica" charset="0"/>
                <a:cs typeface="Helvetica" charset="0"/>
              </a:rPr>
              <a:t>³</a:t>
            </a:r>
          </a:p>
          <a:p>
            <a:r>
              <a:rPr lang="de-DE" sz="2400" b="1" dirty="0">
                <a:solidFill>
                  <a:srgbClr val="E46C0A"/>
                </a:solidFill>
                <a:latin typeface="Helvetica" charset="0"/>
                <a:cs typeface="Helvetica" charset="0"/>
              </a:rPr>
              <a:t>in the </a:t>
            </a:r>
            <a:r>
              <a:rPr lang="de-DE" sz="2400" b="1" dirty="0" err="1">
                <a:solidFill>
                  <a:srgbClr val="E46C0A"/>
                </a:solidFill>
                <a:latin typeface="Helvetica" charset="0"/>
                <a:cs typeface="Helvetica" charset="0"/>
              </a:rPr>
              <a:t>experiment</a:t>
            </a:r>
            <a:r>
              <a:rPr lang="de-DE" sz="2400" b="1" dirty="0">
                <a:solidFill>
                  <a:srgbClr val="E46C0A"/>
                </a:solidFill>
                <a:latin typeface="Helvetica" charset="0"/>
                <a:cs typeface="Helvetica" charset="0"/>
              </a:rPr>
              <a:t> (</a:t>
            </a:r>
            <a:r>
              <a:rPr lang="de-DE" sz="2400" b="1" dirty="0" smtClean="0">
                <a:solidFill>
                  <a:srgbClr val="E46C0A"/>
                </a:solidFill>
                <a:latin typeface="Helvetica" charset="0"/>
                <a:cs typeface="Helvetica" charset="0"/>
              </a:rPr>
              <a:t>2013</a:t>
            </a:r>
            <a:r>
              <a:rPr lang="de-DE" sz="2400" b="1" dirty="0">
                <a:solidFill>
                  <a:srgbClr val="E46C0A"/>
                </a:solidFill>
                <a:latin typeface="Helvetica" charset="0"/>
                <a:cs typeface="Helvetic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328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1"/>
          <a:stretch>
            <a:fillRect/>
          </a:stretch>
        </p:blipFill>
        <p:spPr bwMode="auto">
          <a:xfrm>
            <a:off x="133350" y="228600"/>
            <a:ext cx="868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09600" y="8382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2" name="Gerade Verbindung 21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954742"/>
              </p:ext>
            </p:extLst>
          </p:nvPr>
        </p:nvGraphicFramePr>
        <p:xfrm>
          <a:off x="179512" y="3014811"/>
          <a:ext cx="257175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66" r:id="rId4" imgW="5715042" imgH="7620056" progId="">
                  <p:embed/>
                </p:oleObj>
              </mc:Choice>
              <mc:Fallback>
                <p:oleObj r:id="rId4" imgW="5715042" imgH="76200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014811"/>
                        <a:ext cx="2571750" cy="343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feld 12"/>
          <p:cNvSpPr txBox="1">
            <a:spLocks noChangeArrowheads="1"/>
          </p:cNvSpPr>
          <p:nvPr/>
        </p:nvSpPr>
        <p:spPr bwMode="auto">
          <a:xfrm>
            <a:off x="2843808" y="5013176"/>
            <a:ext cx="23042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/>
              <a:t>1 kW </a:t>
            </a:r>
            <a:r>
              <a:rPr lang="de-DE" dirty="0" err="1" smtClean="0"/>
              <a:t>at</a:t>
            </a:r>
            <a:r>
              <a:rPr lang="de-DE" dirty="0" smtClean="0"/>
              <a:t> 4 K </a:t>
            </a:r>
            <a:r>
              <a:rPr lang="de-DE" dirty="0" err="1" smtClean="0"/>
              <a:t>cooling</a:t>
            </a:r>
            <a:r>
              <a:rPr lang="de-DE" dirty="0"/>
              <a:t> </a:t>
            </a:r>
            <a:r>
              <a:rPr lang="de-DE" dirty="0" smtClean="0"/>
              <a:t>power</a:t>
            </a: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037" name="Textfeld 14"/>
          <p:cNvSpPr txBox="1">
            <a:spLocks noChangeArrowheads="1"/>
          </p:cNvSpPr>
          <p:nvPr/>
        </p:nvSpPr>
        <p:spPr bwMode="auto">
          <a:xfrm>
            <a:off x="4860032" y="6165304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/>
              <a:t>D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frozen</a:t>
            </a:r>
            <a:r>
              <a:rPr lang="de-DE" dirty="0" smtClean="0"/>
              <a:t> on </a:t>
            </a:r>
            <a:r>
              <a:rPr lang="de-DE" dirty="0" err="1" smtClean="0"/>
              <a:t>inpile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endParaRPr lang="de-DE" dirty="0"/>
          </a:p>
        </p:txBody>
      </p:sp>
      <p:pic>
        <p:nvPicPr>
          <p:cNvPr id="16" name="Picture 9" descr="Vorlage_Poweroint2"/>
          <p:cNvPicPr>
            <a:picLocks noChangeAspect="1" noChangeArrowheads="1"/>
          </p:cNvPicPr>
          <p:nvPr/>
        </p:nvPicPr>
        <p:blipFill>
          <a:blip r:embed="rId6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76200"/>
            <a:ext cx="6214120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UCN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source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at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FRM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-2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7" name="Gerade Verbindung 16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475656" y="1340768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-Hydrogen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freezeout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successful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-UCN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production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investigated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-Most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components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on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site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/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ordered</a:t>
            </a:r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-Regular </a:t>
            </a:r>
            <a:r>
              <a:rPr lang="de-DE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operation</a:t>
            </a:r>
            <a:r>
              <a:rPr lang="de-D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end of 2013</a:t>
            </a:r>
          </a:p>
          <a:p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de-D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9512" y="116713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Status: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3" name="Grafik 3" descr="pic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1268760"/>
            <a:ext cx="2808312" cy="2094467"/>
          </a:xfrm>
          <a:prstGeom prst="rect">
            <a:avLst/>
          </a:prstGeom>
        </p:spPr>
      </p:pic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17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27" name="Grafik 4" descr="pic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6056" y="3356992"/>
            <a:ext cx="3755552" cy="2829116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6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90" y="1877008"/>
            <a:ext cx="6569902" cy="40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907088" cy="1143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UCN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facility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a FRM-2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01"/>
          <a:stretch>
            <a:fillRect/>
          </a:stretch>
        </p:blipFill>
        <p:spPr bwMode="auto">
          <a:xfrm>
            <a:off x="133350" y="228600"/>
            <a:ext cx="8683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>
            <a:cxnSpLocks noChangeShapeType="1"/>
          </p:cNvCxnSpPr>
          <p:nvPr/>
        </p:nvCxnSpPr>
        <p:spPr bwMode="auto">
          <a:xfrm>
            <a:off x="971104" y="3140894"/>
            <a:ext cx="893762" cy="58261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9" name="Textfeld 9"/>
          <p:cNvSpPr txBox="1">
            <a:spLocks noChangeArrowheads="1"/>
          </p:cNvSpPr>
          <p:nvPr/>
        </p:nvSpPr>
        <p:spPr bwMode="auto">
          <a:xfrm>
            <a:off x="107504" y="2771006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/>
              <a:t>SR6 exit</a:t>
            </a:r>
          </a:p>
        </p:txBody>
      </p:sp>
      <p:cxnSp>
        <p:nvCxnSpPr>
          <p:cNvPr id="15" name="Gerade Verbindung mit Pfeil 14"/>
          <p:cNvCxnSpPr>
            <a:cxnSpLocks noChangeShapeType="1"/>
          </p:cNvCxnSpPr>
          <p:nvPr/>
        </p:nvCxnSpPr>
        <p:spPr bwMode="auto">
          <a:xfrm flipV="1">
            <a:off x="611560" y="4005064"/>
            <a:ext cx="144388" cy="79211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Gerade Verbindung 17"/>
          <p:cNvCxnSpPr/>
          <p:nvPr/>
        </p:nvCxnSpPr>
        <p:spPr>
          <a:xfrm rot="10800000" flipV="1">
            <a:off x="251966" y="3788594"/>
            <a:ext cx="1295400" cy="1444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5" name="Textfeld 19"/>
          <p:cNvSpPr txBox="1">
            <a:spLocks noChangeArrowheads="1"/>
          </p:cNvSpPr>
          <p:nvPr/>
        </p:nvSpPr>
        <p:spPr bwMode="auto">
          <a:xfrm>
            <a:off x="107504" y="4797748"/>
            <a:ext cx="1296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/>
              <a:t>UCN </a:t>
            </a:r>
            <a:r>
              <a:rPr lang="de-DE" dirty="0" err="1"/>
              <a:t>source</a:t>
            </a:r>
            <a:endParaRPr lang="de-DE" dirty="0"/>
          </a:p>
        </p:txBody>
      </p:sp>
      <p:cxnSp>
        <p:nvCxnSpPr>
          <p:cNvPr id="24" name="Gerade Verbindung mit Pfeil 23"/>
          <p:cNvCxnSpPr>
            <a:cxnSpLocks noChangeShapeType="1"/>
            <a:stCxn id="20498" idx="0"/>
          </p:cNvCxnSpPr>
          <p:nvPr/>
        </p:nvCxnSpPr>
        <p:spPr bwMode="auto">
          <a:xfrm flipV="1">
            <a:off x="1548160" y="3717032"/>
            <a:ext cx="863600" cy="151216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8" name="Textfeld 27"/>
          <p:cNvSpPr txBox="1">
            <a:spLocks noChangeArrowheads="1"/>
          </p:cNvSpPr>
          <p:nvPr/>
        </p:nvSpPr>
        <p:spPr bwMode="auto">
          <a:xfrm>
            <a:off x="251966" y="5229200"/>
            <a:ext cx="259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/>
              <a:t>Biological shield</a:t>
            </a:r>
          </a:p>
        </p:txBody>
      </p:sp>
      <p:cxnSp>
        <p:nvCxnSpPr>
          <p:cNvPr id="43" name="Gerade Verbindung mit Pfeil 42"/>
          <p:cNvCxnSpPr>
            <a:cxnSpLocks noChangeShapeType="1"/>
          </p:cNvCxnSpPr>
          <p:nvPr/>
        </p:nvCxnSpPr>
        <p:spPr bwMode="auto">
          <a:xfrm rot="5400000" flipH="1" flipV="1">
            <a:off x="4175571" y="5840883"/>
            <a:ext cx="50482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8" name="Textfeld 46"/>
          <p:cNvSpPr txBox="1">
            <a:spLocks noChangeArrowheads="1"/>
          </p:cNvSpPr>
          <p:nvPr/>
        </p:nvSpPr>
        <p:spPr bwMode="auto">
          <a:xfrm>
            <a:off x="3995936" y="594928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err="1"/>
              <a:t>Reactor</a:t>
            </a:r>
            <a:r>
              <a:rPr lang="de-DE" dirty="0"/>
              <a:t> wall</a:t>
            </a:r>
          </a:p>
        </p:txBody>
      </p:sp>
      <p:cxnSp>
        <p:nvCxnSpPr>
          <p:cNvPr id="55" name="Gerade Verbindung mit Pfeil 54"/>
          <p:cNvCxnSpPr>
            <a:cxnSpLocks noChangeShapeType="1"/>
          </p:cNvCxnSpPr>
          <p:nvPr/>
        </p:nvCxnSpPr>
        <p:spPr bwMode="auto">
          <a:xfrm flipH="1">
            <a:off x="6948264" y="2492896"/>
            <a:ext cx="1368152" cy="79159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14" name="Textfeld 57"/>
          <p:cNvSpPr txBox="1">
            <a:spLocks noChangeArrowheads="1"/>
          </p:cNvSpPr>
          <p:nvPr/>
        </p:nvSpPr>
        <p:spPr bwMode="auto">
          <a:xfrm>
            <a:off x="8316341" y="2268612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/>
              <a:t>EDM</a:t>
            </a:r>
          </a:p>
        </p:txBody>
      </p:sp>
      <p:pic>
        <p:nvPicPr>
          <p:cNvPr id="39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Gerade Verbindung 39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18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41" name="Stern mit 5 Zacken 40"/>
          <p:cNvSpPr/>
          <p:nvPr/>
        </p:nvSpPr>
        <p:spPr>
          <a:xfrm rot="2615499">
            <a:off x="735707" y="3761463"/>
            <a:ext cx="191199" cy="20609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44"/>
          <p:cNvCxnSpPr/>
          <p:nvPr/>
        </p:nvCxnSpPr>
        <p:spPr>
          <a:xfrm flipV="1">
            <a:off x="6804248" y="3823017"/>
            <a:ext cx="0" cy="28463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827584" y="3823017"/>
            <a:ext cx="0" cy="28463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899592" y="6453336"/>
            <a:ext cx="59046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3347864" y="6093296"/>
            <a:ext cx="115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 </a:t>
            </a:r>
            <a:r>
              <a:rPr lang="de-DE" dirty="0" smtClean="0"/>
              <a:t>m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2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4224" y="-27384"/>
            <a:ext cx="7150224" cy="1143000"/>
          </a:xfrm>
        </p:spPr>
        <p:txBody>
          <a:bodyPr>
            <a:noAutofit/>
          </a:bodyPr>
          <a:lstStyle/>
          <a:p>
            <a:pPr algn="l"/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transmission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neutron</a:t>
            </a:r>
            <a:r>
              <a:rPr lang="de-DE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guides</a:t>
            </a:r>
            <a:endParaRPr lang="de-DE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2987824" y="5949280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³ 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polarized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UCN /cm³ 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inside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EDM </a:t>
            </a:r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chambers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de-DE" sz="2000" b="1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4" descr="UCN Replica Guide.JPG"/>
          <p:cNvPicPr>
            <a:picLocks noChangeAspect="1"/>
          </p:cNvPicPr>
          <p:nvPr/>
        </p:nvPicPr>
        <p:blipFill>
          <a:blip r:embed="rId4" cstate="print">
            <a:lum bright="20000" contrast="10000"/>
          </a:blip>
          <a:stretch>
            <a:fillRect/>
          </a:stretch>
        </p:blipFill>
        <p:spPr>
          <a:xfrm>
            <a:off x="107504" y="1196751"/>
            <a:ext cx="4464496" cy="297014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059832" y="5340117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6 m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guides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tested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99%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transm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./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meter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world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record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</p:txBody>
      </p:sp>
      <p:pic>
        <p:nvPicPr>
          <p:cNvPr id="28" name="Grafik 3" descr="pic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196752"/>
            <a:ext cx="3240360" cy="3260179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19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448272" cy="183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2915816" y="4509120"/>
            <a:ext cx="5796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Cooperation</a:t>
            </a:r>
            <a:r>
              <a:rPr 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TUM &amp; SDH Heidelberg:</a:t>
            </a:r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pPr>
              <a:buFontTx/>
              <a:buChar char="-"/>
            </a:pPr>
            <a:r>
              <a:rPr 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err="1">
                <a:solidFill>
                  <a:srgbClr val="404040"/>
                </a:solidFill>
                <a:latin typeface="Helvetica" charset="0"/>
                <a:cs typeface="Helvetica" charset="0"/>
              </a:rPr>
              <a:t>Welded</a:t>
            </a:r>
            <a:r>
              <a:rPr 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err="1">
                <a:solidFill>
                  <a:srgbClr val="404040"/>
                </a:solidFill>
                <a:latin typeface="Helvetica" charset="0"/>
                <a:cs typeface="Helvetica" charset="0"/>
              </a:rPr>
              <a:t>replica</a:t>
            </a:r>
            <a:r>
              <a:rPr 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err="1">
                <a:solidFill>
                  <a:srgbClr val="404040"/>
                </a:solidFill>
                <a:latin typeface="Helvetica" charset="0"/>
                <a:cs typeface="Helvetica" charset="0"/>
              </a:rPr>
              <a:t>foils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, 0.5 m 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pieces</a:t>
            </a:r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‚</a:t>
            </a:r>
            <a:r>
              <a:rPr lang="de-DE" dirty="0" err="1">
                <a:solidFill>
                  <a:srgbClr val="404040"/>
                </a:solidFill>
                <a:latin typeface="Helvetica" charset="0"/>
                <a:cs typeface="Helvetica" charset="0"/>
              </a:rPr>
              <a:t>perfect</a:t>
            </a:r>
            <a:r>
              <a:rPr lang="ja-JP" alt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‘</a:t>
            </a:r>
            <a:r>
              <a:rPr 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err="1">
                <a:solidFill>
                  <a:srgbClr val="404040"/>
                </a:solidFill>
                <a:latin typeface="Helvetica" charset="0"/>
                <a:cs typeface="Helvetica" charset="0"/>
              </a:rPr>
              <a:t>connections</a:t>
            </a:r>
            <a:r>
              <a:rPr lang="de-DE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</a:p>
          <a:p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-  </a:t>
            </a:r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8" name="Textfeld 23"/>
          <p:cNvSpPr txBox="1">
            <a:spLocks noChangeArrowheads="1"/>
          </p:cNvSpPr>
          <p:nvPr/>
        </p:nvSpPr>
        <p:spPr bwMode="auto">
          <a:xfrm>
            <a:off x="-36512" y="6488112"/>
            <a:ext cx="100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/>
              <a:t>A. Frei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3131840" y="-27384"/>
            <a:ext cx="3310880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Outline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Gerade Verbindung 22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Gerade Verbindung 40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827584" y="1977801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State of the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art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Next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generation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approaches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selected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The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approach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TUM</a:t>
            </a:r>
            <a:endParaRPr lang="de-DE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en-GB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9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484784"/>
            <a:ext cx="5184576" cy="1556364"/>
          </a:xfrm>
          <a:prstGeom prst="rect">
            <a:avLst/>
          </a:prstGeom>
        </p:spPr>
      </p:pic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-27384"/>
            <a:ext cx="4704184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Systematic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effects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" name="Gerade Verbindung 60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461253"/>
            <a:ext cx="2520280" cy="2704051"/>
          </a:xfrm>
          <a:prstGeom prst="rect">
            <a:avLst/>
          </a:prstGeom>
        </p:spPr>
      </p:pic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216024" y="2204864"/>
            <a:ext cx="3851920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Symbol" pitchFamily="18" charset="2"/>
              </a:rPr>
              <a:t>‘Ramsey Bloch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Symbol" pitchFamily="18" charset="2"/>
              </a:rPr>
              <a:t>Siegert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Symbol" pitchFamily="18" charset="2"/>
              </a:rPr>
              <a:t> shift’: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linear with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  <a:sym typeface="Symbol" pitchFamily="18" charset="2"/>
            </a:endParaRP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B-gradient, 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chamber size,</a:t>
            </a:r>
          </a:p>
          <a:p>
            <a:pPr marL="342900" marR="0" lvl="0" indent="-3429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Symbol" pitchFamily="18" charset="2"/>
              </a:rPr>
              <a:t>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Symbol" pitchFamily="18" charset="2"/>
            </a:endParaRP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3140968"/>
            <a:ext cx="4423227" cy="3284984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>
            <a:off x="5292080" y="3140968"/>
            <a:ext cx="327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(M. </a:t>
            </a:r>
            <a:r>
              <a:rPr lang="de-DE" sz="1400" dirty="0" err="1" smtClean="0"/>
              <a:t>Horras</a:t>
            </a:r>
            <a:r>
              <a:rPr lang="de-DE" sz="1400" dirty="0" smtClean="0"/>
              <a:t>, I. </a:t>
            </a:r>
            <a:r>
              <a:rPr lang="de-DE" sz="1400" dirty="0" err="1" smtClean="0"/>
              <a:t>Altarev</a:t>
            </a:r>
            <a:r>
              <a:rPr lang="de-DE" sz="1400" dirty="0" smtClean="0"/>
              <a:t> et al., 2011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73" name="Textfeld 72"/>
          <p:cNvSpPr txBox="1"/>
          <p:nvPr/>
        </p:nvSpPr>
        <p:spPr>
          <a:xfrm>
            <a:off x="251520" y="126876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Critical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all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next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generation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experiments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: ‚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geometric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phases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‘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20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-27384"/>
            <a:ext cx="4704184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Systematic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effects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" name="Gerade Verbindung 60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21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348880"/>
            <a:ext cx="3581400" cy="373380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51520" y="1167135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Where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can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additional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geometric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phases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come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9512" y="1702549"/>
            <a:ext cx="410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e.g. 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E-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field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deformations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...</a:t>
            </a:r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07704" y="3212976"/>
            <a:ext cx="720080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2123728" y="5157192"/>
            <a:ext cx="720080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23528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[Illustration </a:t>
            </a:r>
            <a:r>
              <a:rPr lang="de-DE" dirty="0" err="1" smtClean="0">
                <a:solidFill>
                  <a:schemeClr val="bg1"/>
                </a:solidFill>
              </a:rPr>
              <a:t>only</a:t>
            </a:r>
            <a:r>
              <a:rPr lang="de-DE" dirty="0" smtClean="0">
                <a:solidFill>
                  <a:schemeClr val="bg1"/>
                </a:solidFill>
              </a:rPr>
              <a:t>]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211960" y="1772816"/>
            <a:ext cx="3600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Residual 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fields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in 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electrodes</a:t>
            </a:r>
            <a:endParaRPr lang="de-DE" dirty="0" smtClean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 smtClean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 smtClean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 smtClean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 smtClean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endParaRPr lang="de-DE" dirty="0" smtClean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Thermally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induced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</a:p>
          <a:p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currents</a:t>
            </a:r>
            <a:r>
              <a:rPr lang="de-DE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in </a:t>
            </a:r>
            <a:r>
              <a:rPr lang="de-DE" dirty="0" err="1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metals</a:t>
            </a:r>
            <a:endParaRPr lang="de-DE" dirty="0">
              <a:solidFill>
                <a:srgbClr val="40404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26" name="Picture 4" descr="C39_C61_bottom_before_after_demagnetization_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406" y="2636912"/>
            <a:ext cx="2488954" cy="1296144"/>
          </a:xfrm>
          <a:prstGeom prst="rect">
            <a:avLst/>
          </a:prstGeom>
          <a:noFill/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454171" y="3913311"/>
            <a:ext cx="9900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200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pT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pp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732240" y="3841884"/>
            <a:ext cx="212946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demagnetized: </a:t>
            </a: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20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pT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pp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74788" y="2060848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SQUID </a:t>
            </a:r>
            <a:r>
              <a:rPr lang="de-DE" sz="1600" dirty="0" err="1" smtClean="0"/>
              <a:t>measurements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of </a:t>
            </a:r>
            <a:r>
              <a:rPr lang="de-DE" sz="1600" dirty="0" err="1" smtClean="0"/>
              <a:t>aluminium</a:t>
            </a:r>
            <a:r>
              <a:rPr lang="de-DE" sz="1600" dirty="0" smtClean="0"/>
              <a:t> </a:t>
            </a:r>
            <a:r>
              <a:rPr lang="de-DE" sz="1600" dirty="0" err="1" smtClean="0"/>
              <a:t>electrodes</a:t>
            </a:r>
            <a:r>
              <a:rPr lang="de-DE" sz="1600" dirty="0" smtClean="0"/>
              <a:t> @ PTB Berlin</a:t>
            </a:r>
            <a:endParaRPr lang="de-DE" sz="16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509120"/>
            <a:ext cx="2079688" cy="1728192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4067944" y="5766355"/>
            <a:ext cx="500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esidual B-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field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~ 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pT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in 2 cm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distance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=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error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budget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216024" y="6021288"/>
            <a:ext cx="486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Issues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HV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techniques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2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2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4264" y="-27384"/>
            <a:ext cx="686219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nEDM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project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FRM-</a:t>
            </a:r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79512" y="1340768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Double chamber Ramsey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experiment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stored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room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temperature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2675717" y="2100362"/>
            <a:ext cx="3527958" cy="30618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Bild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215" y="2073508"/>
            <a:ext cx="4650372" cy="3371716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179512" y="3068960"/>
            <a:ext cx="2016224" cy="64633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UCN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+199Hg </a:t>
            </a:r>
            <a:r>
              <a:rPr lang="de-DE" b="1" dirty="0" err="1" smtClean="0">
                <a:solidFill>
                  <a:srgbClr val="FF0000"/>
                </a:solidFill>
              </a:rPr>
              <a:t>chambers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2051720" y="3573016"/>
            <a:ext cx="1512168" cy="298513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2051720" y="3645024"/>
            <a:ext cx="1512168" cy="57097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5488051" y="4803558"/>
            <a:ext cx="3180939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199Hg </a:t>
            </a:r>
            <a:r>
              <a:rPr lang="de-DE" b="1" dirty="0" err="1" smtClean="0">
                <a:solidFill>
                  <a:srgbClr val="FF0000"/>
                </a:solidFill>
              </a:rPr>
              <a:t>magnetometer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H="1" flipV="1">
            <a:off x="4767971" y="4699539"/>
            <a:ext cx="779867" cy="313637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H="1">
            <a:off x="4642496" y="2780928"/>
            <a:ext cx="1008111" cy="82382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5648885" y="2492896"/>
            <a:ext cx="3180939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199Hg </a:t>
            </a:r>
            <a:r>
              <a:rPr lang="de-DE" b="1" dirty="0" err="1" smtClean="0">
                <a:solidFill>
                  <a:srgbClr val="FF0000"/>
                </a:solidFill>
              </a:rPr>
              <a:t>magnetometer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44" name="Gerade Verbindung mit Pfeil 43"/>
          <p:cNvCxnSpPr/>
          <p:nvPr/>
        </p:nvCxnSpPr>
        <p:spPr>
          <a:xfrm flipH="1">
            <a:off x="4949067" y="4005064"/>
            <a:ext cx="1279117" cy="21602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228184" y="3717032"/>
            <a:ext cx="1781660" cy="64633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High </a:t>
            </a:r>
            <a:r>
              <a:rPr lang="de-DE" b="1" dirty="0" err="1" smtClean="0">
                <a:solidFill>
                  <a:srgbClr val="FF0000"/>
                </a:solidFill>
              </a:rPr>
              <a:t>voltage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electrode</a:t>
            </a:r>
            <a:r>
              <a:rPr lang="de-DE" b="1" dirty="0" smtClean="0">
                <a:solidFill>
                  <a:srgbClr val="FF0000"/>
                </a:solidFill>
              </a:rPr>
              <a:t> 200 </a:t>
            </a:r>
            <a:r>
              <a:rPr lang="de-DE" b="1" dirty="0" err="1" smtClean="0">
                <a:solidFill>
                  <a:srgbClr val="FF0000"/>
                </a:solidFill>
              </a:rPr>
              <a:t>kV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46" name="Gerade Verbindung mit Pfeil 45"/>
          <p:cNvCxnSpPr>
            <a:stCxn id="47" idx="1"/>
          </p:cNvCxnSpPr>
          <p:nvPr/>
        </p:nvCxnSpPr>
        <p:spPr>
          <a:xfrm flipH="1">
            <a:off x="6658722" y="3248110"/>
            <a:ext cx="504052" cy="36875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7162774" y="2924944"/>
            <a:ext cx="2089745" cy="64633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O</a:t>
            </a:r>
            <a:r>
              <a:rPr lang="de-DE" b="1" dirty="0" smtClean="0">
                <a:solidFill>
                  <a:srgbClr val="FF0000"/>
                </a:solidFill>
              </a:rPr>
              <a:t>nline </a:t>
            </a:r>
            <a:r>
              <a:rPr lang="de-DE" b="1" dirty="0" err="1" smtClean="0">
                <a:solidFill>
                  <a:srgbClr val="FF0000"/>
                </a:solidFill>
              </a:rPr>
              <a:t>access</a:t>
            </a:r>
            <a:r>
              <a:rPr lang="de-DE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de-DE" b="1" dirty="0" err="1" smtClean="0">
                <a:solidFill>
                  <a:srgbClr val="FF0000"/>
                </a:solidFill>
              </a:rPr>
              <a:t>Cs</a:t>
            </a:r>
            <a:r>
              <a:rPr lang="de-DE" b="1" dirty="0" smtClean="0">
                <a:solidFill>
                  <a:srgbClr val="FF0000"/>
                </a:solidFill>
              </a:rPr>
              <a:t>, SQUIDs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22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1920" y="4849996"/>
            <a:ext cx="504056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</a:rPr>
              <a:t>B</a:t>
            </a:r>
            <a:r>
              <a:rPr lang="de-DE" sz="2800" b="1" baseline="-25000" dirty="0" smtClean="0">
                <a:solidFill>
                  <a:srgbClr val="FF0000"/>
                </a:solidFill>
              </a:rPr>
              <a:t>0</a:t>
            </a:r>
            <a:endParaRPr lang="de-DE" sz="2800" b="1" baseline="-25000" dirty="0">
              <a:solidFill>
                <a:srgbClr val="FF0000"/>
              </a:solidFill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 flipH="1" flipV="1">
            <a:off x="4139952" y="3140968"/>
            <a:ext cx="135632" cy="178133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35496" y="55892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FF6600"/>
                </a:solidFill>
              </a:rPr>
              <a:t>Limit of the </a:t>
            </a:r>
            <a:r>
              <a:rPr lang="de-DE" sz="2800" b="1" dirty="0" err="1" smtClean="0">
                <a:solidFill>
                  <a:srgbClr val="FF6600"/>
                </a:solidFill>
              </a:rPr>
              <a:t>concept</a:t>
            </a:r>
            <a:r>
              <a:rPr lang="de-DE" sz="2800" b="1" dirty="0" smtClean="0">
                <a:solidFill>
                  <a:srgbClr val="FF6600"/>
                </a:solidFill>
              </a:rPr>
              <a:t>: </a:t>
            </a:r>
            <a:r>
              <a:rPr lang="de-DE" sz="2800" b="1" dirty="0" err="1" smtClean="0">
                <a:solidFill>
                  <a:srgbClr val="FF6600"/>
                </a:solidFill>
              </a:rPr>
              <a:t>d</a:t>
            </a:r>
            <a:r>
              <a:rPr lang="de-DE" sz="2800" b="1" baseline="-25000" dirty="0" err="1" smtClean="0">
                <a:solidFill>
                  <a:srgbClr val="FF6600"/>
                </a:solidFill>
              </a:rPr>
              <a:t>n</a:t>
            </a:r>
            <a:r>
              <a:rPr lang="de-DE" sz="2800" b="1" dirty="0" smtClean="0">
                <a:solidFill>
                  <a:srgbClr val="FF6600"/>
                </a:solidFill>
              </a:rPr>
              <a:t> &lt; 5</a:t>
            </a:r>
            <a:r>
              <a:rPr lang="de-DE" sz="2800" b="1" baseline="30000" dirty="0" smtClean="0">
                <a:solidFill>
                  <a:srgbClr val="FF6600"/>
                </a:solidFill>
              </a:rPr>
              <a:t>.</a:t>
            </a:r>
            <a:r>
              <a:rPr lang="de-DE" sz="2800" b="1" dirty="0" smtClean="0">
                <a:solidFill>
                  <a:srgbClr val="FF6600"/>
                </a:solidFill>
              </a:rPr>
              <a:t>10</a:t>
            </a:r>
            <a:r>
              <a:rPr lang="de-DE" sz="2800" b="1" baseline="30000" dirty="0" smtClean="0">
                <a:solidFill>
                  <a:srgbClr val="FF6600"/>
                </a:solidFill>
              </a:rPr>
              <a:t>-28</a:t>
            </a:r>
            <a:r>
              <a:rPr lang="de-DE" sz="2800" b="1" dirty="0" smtClean="0">
                <a:solidFill>
                  <a:srgbClr val="FF6600"/>
                </a:solidFill>
              </a:rPr>
              <a:t> </a:t>
            </a:r>
            <a:r>
              <a:rPr lang="de-DE" sz="2800" b="1" dirty="0" err="1" smtClean="0">
                <a:solidFill>
                  <a:srgbClr val="FF6600"/>
                </a:solidFill>
              </a:rPr>
              <a:t>ecm</a:t>
            </a:r>
            <a:r>
              <a:rPr lang="de-DE" sz="2800" b="1" dirty="0">
                <a:solidFill>
                  <a:srgbClr val="FF6600"/>
                </a:solidFill>
              </a:rPr>
              <a:t> (3σ</a:t>
            </a:r>
            <a:r>
              <a:rPr lang="de-DE" sz="2800" b="1" dirty="0" smtClean="0">
                <a:solidFill>
                  <a:srgbClr val="FF6600"/>
                </a:solidFill>
              </a:rPr>
              <a:t>), stat. + syst</a:t>
            </a:r>
            <a:r>
              <a:rPr lang="de-DE" sz="2800" b="1" dirty="0" smtClean="0">
                <a:solidFill>
                  <a:srgbClr val="FF6600"/>
                </a:solidFill>
              </a:rPr>
              <a:t>.</a:t>
            </a:r>
            <a:endParaRPr lang="de-DE" sz="2800" b="1" dirty="0" smtClean="0">
              <a:solidFill>
                <a:srgbClr val="FF66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915816" y="2276872"/>
            <a:ext cx="2736304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067944" y="198884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 m</a:t>
            </a:r>
            <a:endParaRPr lang="de-DE" sz="1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1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2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07504" y="1348313"/>
            <a:ext cx="885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10</a:t>
            </a:r>
            <a:r>
              <a:rPr lang="de-DE" sz="2400" b="1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-28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–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level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sensitivity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endParaRPr lang="de-DE" sz="2000" dirty="0" smtClean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Drifts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: 10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fT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/Ramsey-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cycle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error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for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1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year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data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statistical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!), </a:t>
            </a:r>
          </a:p>
          <a:p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0.1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fT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in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case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of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correlated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errors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difficult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...</a:t>
            </a:r>
          </a:p>
          <a:p>
            <a:endParaRPr lang="de-DE" sz="2000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Gradients</a:t>
            </a:r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: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&lt; 0.3 nT/m, </a:t>
            </a:r>
          </a:p>
          <a:p>
            <a:endParaRPr lang="de-DE" sz="800" dirty="0" smtClean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ΔB</a:t>
            </a:r>
            <a:r>
              <a:rPr lang="de-DE" sz="2000" baseline="-25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0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/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~ &lt; 3.10</a:t>
            </a:r>
            <a:r>
              <a:rPr lang="de-DE" sz="2000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-4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(&lt; 0.3 nT in 1 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T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field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over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1 m³) = </a:t>
            </a:r>
          </a:p>
          <a:p>
            <a:endParaRPr lang="de-DE" sz="2000" dirty="0" smtClean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  <a:sym typeface="Symbol"/>
            </a:endParaRPr>
          </a:p>
          <a:p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d</a:t>
            </a:r>
            <a:r>
              <a:rPr lang="de-DE" sz="2000" baseline="-25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f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~ 4</a:t>
            </a:r>
            <a:r>
              <a:rPr lang="de-DE" sz="2000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.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10</a:t>
            </a:r>
            <a:r>
              <a:rPr lang="de-DE" sz="2000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-27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ecm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(</a:t>
            </a:r>
            <a:r>
              <a:rPr lang="de-DE" sz="2000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199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Hg geom.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phases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)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,</a:t>
            </a:r>
          </a:p>
          <a:p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d</a:t>
            </a:r>
            <a:r>
              <a:rPr lang="de-DE" sz="2000" baseline="-25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f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~ 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2</a:t>
            </a:r>
            <a:r>
              <a:rPr lang="de-DE" sz="2000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.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10</a:t>
            </a:r>
            <a:r>
              <a:rPr lang="de-DE" sz="2000" baseline="30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-</a:t>
            </a:r>
            <a:r>
              <a:rPr lang="de-DE" sz="2000" baseline="30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28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ecm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(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n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 geom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.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phases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  <a:sym typeface="Symbol"/>
              </a:rPr>
              <a:t>)</a:t>
            </a:r>
            <a:endParaRPr lang="de-DE" sz="2000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de-DE" sz="2000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6840760" cy="1143000"/>
          </a:xfrm>
        </p:spPr>
        <p:txBody>
          <a:bodyPr>
            <a:noAutofit/>
          </a:bodyPr>
          <a:lstStyle/>
          <a:p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field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requirements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23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040262"/>
            <a:ext cx="4348068" cy="334106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1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2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9832" y="-27384"/>
            <a:ext cx="542203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fields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79512" y="1622405"/>
            <a:ext cx="8712968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small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magnetic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disturbances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compensation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</a:p>
          <a:p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vibrations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Walk-in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shielded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room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retractable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inner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shield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Innermost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shield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coils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Many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ways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measure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magnetic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online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offline</a:t>
            </a:r>
          </a:p>
          <a:p>
            <a:pPr marL="342900" indent="-342900">
              <a:buFont typeface="Arial"/>
              <a:buChar char="•"/>
            </a:pP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non-metallic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components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inside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inner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shields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e.g.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vacuum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chamber,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electrodes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magnetometers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</a:t>
            </a: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96752"/>
            <a:ext cx="4343086" cy="302433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79512" y="1110223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Multi-stage </a:t>
            </a:r>
            <a:r>
              <a:rPr lang="de-DE" sz="2400" b="1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approach</a:t>
            </a:r>
            <a:r>
              <a:rPr lang="de-DE" sz="2400" b="1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:</a:t>
            </a:r>
            <a:endParaRPr lang="de-DE" sz="2400" b="1" dirty="0" smtClean="0">
              <a:solidFill>
                <a:srgbClr val="E46C0A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940100"/>
            <a:ext cx="3024336" cy="2333999"/>
          </a:xfrm>
          <a:prstGeom prst="rect">
            <a:avLst/>
          </a:prstGeom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-27384"/>
            <a:ext cx="738031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07504" y="1268760"/>
            <a:ext cx="8496944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sz="1600" dirty="0" err="1">
                <a:solidFill>
                  <a:srgbClr val="404040"/>
                </a:solidFill>
                <a:latin typeface="Helvetica"/>
                <a:cs typeface="Helvetica"/>
              </a:rPr>
              <a:t>N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onmagnetic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concrete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floor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endParaRPr lang="de-DE" sz="16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6 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x 6 x 9 m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field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coil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cage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, 24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coil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pairs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, 180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magnetometers</a:t>
            </a:r>
            <a:endParaRPr lang="de-DE" sz="16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Environmental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parameters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controlled</a:t>
            </a:r>
            <a:r>
              <a:rPr lang="de-DE" sz="1600" dirty="0">
                <a:solidFill>
                  <a:srgbClr val="404040"/>
                </a:solidFill>
                <a:latin typeface="Helvetica"/>
                <a:cs typeface="Helvetica"/>
              </a:rPr>
              <a:t>:</a:t>
            </a:r>
            <a:endParaRPr lang="de-DE" sz="16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de-DE" sz="1600" dirty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    e.g.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electric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potentials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of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building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structure</a:t>
            </a:r>
            <a:endParaRPr lang="de-DE" sz="16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Mu-shields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ready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for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installation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on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site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(10</a:t>
            </a:r>
            <a:r>
              <a:rPr lang="de-DE" sz="1600" baseline="30000" dirty="0" smtClean="0">
                <a:solidFill>
                  <a:srgbClr val="404040"/>
                </a:solidFill>
                <a:latin typeface="Helvetica"/>
                <a:cs typeface="Helvetica"/>
              </a:rPr>
              <a:t>5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DC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shielding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)</a:t>
            </a:r>
          </a:p>
          <a:p>
            <a:pPr>
              <a:buFontTx/>
              <a:buChar char="-"/>
            </a:pP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Various</a:t>
            </a:r>
            <a:r>
              <a:rPr lang="de-DE" sz="1600" dirty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new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developments</a:t>
            </a:r>
            <a:r>
              <a:rPr lang="de-DE" sz="1600" dirty="0" smtClean="0">
                <a:solidFill>
                  <a:srgbClr val="404040"/>
                </a:solidFill>
                <a:latin typeface="Helvetica"/>
                <a:cs typeface="Helvetica"/>
              </a:rPr>
              <a:t> in passive DC </a:t>
            </a:r>
            <a:r>
              <a:rPr lang="de-DE" sz="1600" dirty="0" err="1" smtClean="0">
                <a:solidFill>
                  <a:srgbClr val="404040"/>
                </a:solidFill>
                <a:latin typeface="Helvetica"/>
                <a:cs typeface="Helvetica"/>
              </a:rPr>
              <a:t>shielding</a:t>
            </a:r>
            <a:endParaRPr lang="de-DE" sz="16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de-DE" sz="1600" dirty="0" smtClean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429000"/>
            <a:ext cx="2952328" cy="3045806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25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23" name="Inhaltsplatzhalt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45098"/>
            <a:ext cx="3038494" cy="2759966"/>
          </a:xfrm>
          <a:prstGeom prst="rect">
            <a:avLst/>
          </a:prstGeom>
        </p:spPr>
      </p:pic>
      <p:pic>
        <p:nvPicPr>
          <p:cNvPr id="25" name="Picture 2" descr="C:\Users\Tobias\Documents\presentation\20120313_SPP_Frauenchiemsee\raw\Coilmap_legend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07" y="4653136"/>
            <a:ext cx="2129810" cy="50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6948264" y="5169966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(Background </a:t>
            </a:r>
            <a:r>
              <a:rPr lang="de-DE" dirty="0" err="1" smtClean="0"/>
              <a:t>corrected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275856" y="5229200"/>
            <a:ext cx="216024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 flipV="1">
            <a:off x="3563888" y="6093296"/>
            <a:ext cx="1440160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 flipH="1">
            <a:off x="6092552" y="6093296"/>
            <a:ext cx="56768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3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-27384"/>
            <a:ext cx="738031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26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948264" y="5169966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(Background </a:t>
            </a:r>
            <a:r>
              <a:rPr lang="de-DE" dirty="0" err="1" smtClean="0"/>
              <a:t>corrected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275856" y="5229200"/>
            <a:ext cx="216024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 flipV="1">
            <a:off x="3563888" y="6093296"/>
            <a:ext cx="1440160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 flipH="1">
            <a:off x="6092552" y="6093296"/>
            <a:ext cx="56768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00808"/>
            <a:ext cx="3179327" cy="420526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932040" y="50758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110 m</a:t>
            </a:r>
            <a:r>
              <a:rPr lang="de-DE" baseline="30000" dirty="0" smtClean="0">
                <a:solidFill>
                  <a:schemeClr val="bg1"/>
                </a:solidFill>
              </a:rPr>
              <a:t>3</a:t>
            </a:r>
            <a:r>
              <a:rPr lang="de-DE" dirty="0" smtClean="0">
                <a:solidFill>
                  <a:schemeClr val="bg1"/>
                </a:solidFill>
              </a:rPr>
              <a:t> of </a:t>
            </a:r>
            <a:r>
              <a:rPr lang="de-DE" dirty="0" err="1" smtClean="0">
                <a:solidFill>
                  <a:schemeClr val="bg1"/>
                </a:solidFill>
              </a:rPr>
              <a:t>concrete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floor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removed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88640"/>
            <a:ext cx="4606101" cy="338437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488" y="3717032"/>
            <a:ext cx="4644008" cy="30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7784" y="-18256"/>
            <a:ext cx="6228184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Innermost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shield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37"/>
          <p:cNvGrpSpPr/>
          <p:nvPr/>
        </p:nvGrpSpPr>
        <p:grpSpPr>
          <a:xfrm>
            <a:off x="4150542" y="3429000"/>
            <a:ext cx="5029969" cy="3024336"/>
            <a:chOff x="2152650" y="2088075"/>
            <a:chExt cx="4523516" cy="2960342"/>
          </a:xfrm>
        </p:grpSpPr>
        <p:grpSp>
          <p:nvGrpSpPr>
            <p:cNvPr id="18" name="Group 27"/>
            <p:cNvGrpSpPr>
              <a:grpSpLocks noChangeAspect="1"/>
            </p:cNvGrpSpPr>
            <p:nvPr/>
          </p:nvGrpSpPr>
          <p:grpSpPr>
            <a:xfrm>
              <a:off x="2351816" y="2088075"/>
              <a:ext cx="4324350" cy="2960342"/>
              <a:chOff x="4151539" y="3758460"/>
              <a:chExt cx="4324350" cy="2960342"/>
            </a:xfrm>
          </p:grpSpPr>
          <p:pic>
            <p:nvPicPr>
              <p:cNvPr id="37" name="Picture 16" descr="1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151539" y="3758460"/>
                <a:ext cx="4324350" cy="2901681"/>
              </a:xfrm>
              <a:prstGeom prst="rect">
                <a:avLst/>
              </a:prstGeom>
            </p:spPr>
          </p:pic>
          <p:grpSp>
            <p:nvGrpSpPr>
              <p:cNvPr id="38" name="Group 25"/>
              <p:cNvGrpSpPr/>
              <p:nvPr/>
            </p:nvGrpSpPr>
            <p:grpSpPr>
              <a:xfrm>
                <a:off x="5875746" y="5574212"/>
                <a:ext cx="1214482" cy="1144590"/>
                <a:chOff x="5875746" y="5574212"/>
                <a:chExt cx="1214482" cy="1144590"/>
              </a:xfrm>
            </p:grpSpPr>
            <p:sp>
              <p:nvSpPr>
                <p:cNvPr id="39" name="Flowchart: Connector 6"/>
                <p:cNvSpPr/>
                <p:nvPr/>
              </p:nvSpPr>
              <p:spPr>
                <a:xfrm>
                  <a:off x="6072198" y="6264748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lowchart: Connector 7"/>
                <p:cNvSpPr/>
                <p:nvPr/>
              </p:nvSpPr>
              <p:spPr>
                <a:xfrm>
                  <a:off x="6383350" y="6447539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lowchart: Connector 8"/>
                <p:cNvSpPr/>
                <p:nvPr/>
              </p:nvSpPr>
              <p:spPr>
                <a:xfrm>
                  <a:off x="6786578" y="6286520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lowchart: Connector 9"/>
                <p:cNvSpPr/>
                <p:nvPr/>
              </p:nvSpPr>
              <p:spPr>
                <a:xfrm>
                  <a:off x="6079455" y="5828863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lowchart: Connector 10"/>
                <p:cNvSpPr/>
                <p:nvPr/>
              </p:nvSpPr>
              <p:spPr>
                <a:xfrm>
                  <a:off x="6389156" y="6018911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lowchart: Connector 11"/>
                <p:cNvSpPr/>
                <p:nvPr/>
              </p:nvSpPr>
              <p:spPr>
                <a:xfrm>
                  <a:off x="6786578" y="5857892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lowchart: Connector 12"/>
                <p:cNvSpPr/>
                <p:nvPr/>
              </p:nvSpPr>
              <p:spPr>
                <a:xfrm>
                  <a:off x="6429388" y="6215082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lowchart: Connector 13"/>
                <p:cNvSpPr/>
                <p:nvPr/>
              </p:nvSpPr>
              <p:spPr>
                <a:xfrm>
                  <a:off x="6433017" y="5764683"/>
                  <a:ext cx="71438" cy="72000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17"/>
                <p:cNvSpPr txBox="1"/>
                <p:nvPr/>
              </p:nvSpPr>
              <p:spPr>
                <a:xfrm>
                  <a:off x="6212840" y="6441803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</a:t>
                  </a:r>
                  <a:endParaRPr lang="en-US" sz="1200" b="1" dirty="0"/>
                </a:p>
              </p:txBody>
            </p:sp>
            <p:sp>
              <p:nvSpPr>
                <p:cNvPr id="48" name="TextBox 18"/>
                <p:cNvSpPr txBox="1"/>
                <p:nvPr/>
              </p:nvSpPr>
              <p:spPr>
                <a:xfrm>
                  <a:off x="5885543" y="6219735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3</a:t>
                  </a:r>
                  <a:endParaRPr lang="en-US" sz="1200" b="1" dirty="0"/>
                </a:p>
              </p:txBody>
            </p:sp>
            <p:sp>
              <p:nvSpPr>
                <p:cNvPr id="49" name="TextBox 19"/>
                <p:cNvSpPr txBox="1"/>
                <p:nvPr/>
              </p:nvSpPr>
              <p:spPr>
                <a:xfrm>
                  <a:off x="6811918" y="6150066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</a:t>
                  </a:r>
                  <a:endParaRPr lang="en-US" sz="1200" b="1" dirty="0"/>
                </a:p>
              </p:txBody>
            </p:sp>
            <p:sp>
              <p:nvSpPr>
                <p:cNvPr id="50" name="TextBox 20"/>
                <p:cNvSpPr txBox="1"/>
                <p:nvPr/>
              </p:nvSpPr>
              <p:spPr>
                <a:xfrm>
                  <a:off x="6821714" y="5761446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6</a:t>
                  </a:r>
                  <a:endParaRPr lang="en-US" sz="1200" b="1" dirty="0"/>
                </a:p>
              </p:txBody>
            </p:sp>
            <p:sp>
              <p:nvSpPr>
                <p:cNvPr id="51" name="TextBox 21"/>
                <p:cNvSpPr txBox="1"/>
                <p:nvPr/>
              </p:nvSpPr>
              <p:spPr>
                <a:xfrm>
                  <a:off x="6432007" y="5574212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8</a:t>
                  </a:r>
                  <a:endParaRPr lang="en-US" sz="1200" b="1" dirty="0"/>
                </a:p>
              </p:txBody>
            </p:sp>
            <p:sp>
              <p:nvSpPr>
                <p:cNvPr id="52" name="TextBox 22"/>
                <p:cNvSpPr txBox="1"/>
                <p:nvPr/>
              </p:nvSpPr>
              <p:spPr>
                <a:xfrm>
                  <a:off x="5875746" y="5710283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7</a:t>
                  </a:r>
                  <a:endParaRPr lang="en-US" sz="1200" b="1" dirty="0"/>
                </a:p>
              </p:txBody>
            </p:sp>
            <p:sp>
              <p:nvSpPr>
                <p:cNvPr id="53" name="TextBox 23"/>
                <p:cNvSpPr txBox="1"/>
                <p:nvPr/>
              </p:nvSpPr>
              <p:spPr>
                <a:xfrm>
                  <a:off x="6197962" y="5957388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5</a:t>
                  </a:r>
                  <a:endParaRPr lang="en-US" sz="1200" b="1" dirty="0"/>
                </a:p>
              </p:txBody>
            </p:sp>
            <p:sp>
              <p:nvSpPr>
                <p:cNvPr id="54" name="TextBox 24"/>
                <p:cNvSpPr txBox="1"/>
                <p:nvPr/>
              </p:nvSpPr>
              <p:spPr>
                <a:xfrm>
                  <a:off x="6441803" y="6077132"/>
                  <a:ext cx="268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4</a:t>
                  </a:r>
                  <a:endParaRPr lang="en-US" sz="1200" b="1" dirty="0"/>
                </a:p>
              </p:txBody>
            </p:sp>
          </p:grpSp>
        </p:grpSp>
        <p:sp>
          <p:nvSpPr>
            <p:cNvPr id="21" name="TextBox 29"/>
            <p:cNvSpPr txBox="1"/>
            <p:nvPr/>
          </p:nvSpPr>
          <p:spPr>
            <a:xfrm>
              <a:off x="5146842" y="2199786"/>
              <a:ext cx="1256534" cy="16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Most inner layer of the shield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30"/>
            <p:cNvSpPr txBox="1"/>
            <p:nvPr/>
          </p:nvSpPr>
          <p:spPr>
            <a:xfrm>
              <a:off x="2152650" y="4365770"/>
              <a:ext cx="1090723" cy="16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Cylindrical mu-metal shell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31"/>
            <p:cNvSpPr txBox="1"/>
            <p:nvPr/>
          </p:nvSpPr>
          <p:spPr>
            <a:xfrm>
              <a:off x="2155992" y="3522813"/>
              <a:ext cx="771998" cy="16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Holes in the door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32"/>
            <p:cNvSpPr txBox="1"/>
            <p:nvPr/>
          </p:nvSpPr>
          <p:spPr>
            <a:xfrm>
              <a:off x="2703914" y="4744760"/>
              <a:ext cx="1631440" cy="19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itchFamily="34" charset="0"/>
                  <a:cs typeface="Arial" pitchFamily="34" charset="0"/>
                </a:rPr>
                <a:t>nEDM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spectrometer position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33"/>
            <p:cNvSpPr txBox="1"/>
            <p:nvPr/>
          </p:nvSpPr>
          <p:spPr>
            <a:xfrm>
              <a:off x="5677459" y="4648689"/>
              <a:ext cx="694997" cy="16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8 probe points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34"/>
            <p:cNvSpPr txBox="1"/>
            <p:nvPr/>
          </p:nvSpPr>
          <p:spPr>
            <a:xfrm>
              <a:off x="2402157" y="2662749"/>
              <a:ext cx="518062" cy="271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Coils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" name="Straight Arrow Connector 38"/>
            <p:cNvCxnSpPr/>
            <p:nvPr/>
          </p:nvCxnSpPr>
          <p:spPr>
            <a:xfrm rot="10800000" flipV="1">
              <a:off x="4702788" y="2350284"/>
              <a:ext cx="444055" cy="2609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40"/>
            <p:cNvCxnSpPr>
              <a:stCxn id="26" idx="3"/>
            </p:cNvCxnSpPr>
            <p:nvPr/>
          </p:nvCxnSpPr>
          <p:spPr>
            <a:xfrm>
              <a:off x="2920219" y="2798319"/>
              <a:ext cx="582820" cy="3578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42"/>
            <p:cNvCxnSpPr>
              <a:stCxn id="26" idx="3"/>
            </p:cNvCxnSpPr>
            <p:nvPr/>
          </p:nvCxnSpPr>
          <p:spPr>
            <a:xfrm>
              <a:off x="2920219" y="2798319"/>
              <a:ext cx="712335" cy="1463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44"/>
            <p:cNvCxnSpPr/>
            <p:nvPr/>
          </p:nvCxnSpPr>
          <p:spPr>
            <a:xfrm flipV="1">
              <a:off x="2754840" y="3467102"/>
              <a:ext cx="655110" cy="1469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46"/>
            <p:cNvCxnSpPr/>
            <p:nvPr/>
          </p:nvCxnSpPr>
          <p:spPr>
            <a:xfrm flipV="1">
              <a:off x="2754840" y="3609976"/>
              <a:ext cx="1055160" cy="4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48"/>
            <p:cNvCxnSpPr/>
            <p:nvPr/>
          </p:nvCxnSpPr>
          <p:spPr>
            <a:xfrm flipV="1">
              <a:off x="3111748" y="3582025"/>
              <a:ext cx="1238553" cy="8655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50"/>
            <p:cNvCxnSpPr/>
            <p:nvPr/>
          </p:nvCxnSpPr>
          <p:spPr>
            <a:xfrm flipV="1">
              <a:off x="3632962" y="4700674"/>
              <a:ext cx="828650" cy="1116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52"/>
            <p:cNvCxnSpPr/>
            <p:nvPr/>
          </p:nvCxnSpPr>
          <p:spPr>
            <a:xfrm rot="10800000">
              <a:off x="5051153" y="4677592"/>
              <a:ext cx="629628" cy="528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59"/>
            <p:cNvCxnSpPr>
              <a:stCxn id="25" idx="1"/>
              <a:endCxn id="50" idx="1"/>
            </p:cNvCxnSpPr>
            <p:nvPr/>
          </p:nvCxnSpPr>
          <p:spPr>
            <a:xfrm rot="10800000">
              <a:off x="5021992" y="4229562"/>
              <a:ext cx="655467" cy="5009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6024" y="1268760"/>
            <a:ext cx="89644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- Fields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are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generated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by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coil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system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 in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combination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with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Mu-metal</a:t>
            </a: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- 5x10</a:t>
            </a:r>
            <a:r>
              <a:rPr lang="de-DE" sz="1800" baseline="30000" dirty="0" smtClean="0">
                <a:solidFill>
                  <a:srgbClr val="404040"/>
                </a:solidFill>
                <a:latin typeface="Helvetica"/>
                <a:cs typeface="Helvetica"/>
              </a:rPr>
              <a:t>-5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homogeneity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possible</a:t>
            </a: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- </a:t>
            </a:r>
            <a:r>
              <a:rPr lang="de-DE" sz="1800" dirty="0" err="1">
                <a:solidFill>
                  <a:srgbClr val="404040"/>
                </a:solidFill>
                <a:latin typeface="Helvetica"/>
                <a:cs typeface="Helvetica"/>
              </a:rPr>
              <a:t>S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tability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: 60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low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noise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current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sources</a:t>
            </a: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-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Measured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residual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fields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&lt; 1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nT</a:t>
            </a: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- Non-metallic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vacuum</a:t>
            </a: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 chamber </a:t>
            </a:r>
            <a:r>
              <a:rPr lang="de-DE" sz="1800" dirty="0" err="1" smtClean="0">
                <a:solidFill>
                  <a:srgbClr val="404040"/>
                </a:solidFill>
                <a:latin typeface="Helvetica"/>
                <a:cs typeface="Helvetica"/>
              </a:rPr>
              <a:t>realized</a:t>
            </a: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>
              <a:buFontTx/>
              <a:buChar char="-"/>
            </a:pP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404040"/>
                </a:solidFill>
                <a:latin typeface="Helvetica"/>
                <a:cs typeface="Helvetica"/>
              </a:rPr>
              <a:t>- </a:t>
            </a: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de-DE" sz="18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de-DE" sz="1800" dirty="0" smtClean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de-DE" sz="1800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de-DE" sz="1800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27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58" name="Bild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573016"/>
            <a:ext cx="3874293" cy="25922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20" y="616530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1:2.5 </a:t>
            </a:r>
            <a:r>
              <a:rPr lang="de-DE" dirty="0" err="1" smtClean="0"/>
              <a:t>scaled</a:t>
            </a:r>
            <a:r>
              <a:rPr lang="de-DE" dirty="0" smtClean="0"/>
              <a:t> prototype (DC SF </a:t>
            </a:r>
            <a:r>
              <a:rPr lang="de-DE" dirty="0" smtClean="0"/>
              <a:t>~</a:t>
            </a:r>
            <a:r>
              <a:rPr lang="de-DE" dirty="0" smtClean="0"/>
              <a:t>1000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287" y="1187460"/>
            <a:ext cx="3607193" cy="2160240"/>
          </a:xfrm>
          <a:prstGeom prst="rect">
            <a:avLst/>
          </a:prstGeom>
        </p:spPr>
      </p:pic>
      <p:sp>
        <p:nvSpPr>
          <p:cNvPr id="61" name="Textfeld 60"/>
          <p:cNvSpPr txBox="1"/>
          <p:nvPr/>
        </p:nvSpPr>
        <p:spPr>
          <a:xfrm>
            <a:off x="5436096" y="26996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0,01</a:t>
            </a:r>
            <a:endParaRPr lang="de-DE" dirty="0"/>
          </a:p>
        </p:txBody>
      </p:sp>
      <p:sp>
        <p:nvSpPr>
          <p:cNvPr id="62" name="Textfeld 61"/>
          <p:cNvSpPr txBox="1"/>
          <p:nvPr/>
        </p:nvSpPr>
        <p:spPr>
          <a:xfrm>
            <a:off x="6732240" y="26996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</a:t>
            </a:r>
            <a:endParaRPr lang="de-DE" dirty="0"/>
          </a:p>
        </p:txBody>
      </p:sp>
      <p:sp>
        <p:nvSpPr>
          <p:cNvPr id="63" name="Textfeld 62"/>
          <p:cNvSpPr txBox="1"/>
          <p:nvPr/>
        </p:nvSpPr>
        <p:spPr>
          <a:xfrm>
            <a:off x="7812360" y="26996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100</a:t>
            </a:r>
            <a:endParaRPr lang="de-DE" dirty="0"/>
          </a:p>
        </p:txBody>
      </p:sp>
      <p:sp>
        <p:nvSpPr>
          <p:cNvPr id="64" name="Textfeld 63"/>
          <p:cNvSpPr txBox="1"/>
          <p:nvPr/>
        </p:nvSpPr>
        <p:spPr>
          <a:xfrm>
            <a:off x="7416824" y="2996952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</a:t>
            </a:r>
            <a:r>
              <a:rPr lang="de-DE" dirty="0" err="1" smtClean="0"/>
              <a:t>requency</a:t>
            </a:r>
            <a:r>
              <a:rPr lang="de-DE" dirty="0" smtClean="0"/>
              <a:t> [Hz]</a:t>
            </a:r>
            <a:endParaRPr lang="de-DE" dirty="0"/>
          </a:p>
        </p:txBody>
      </p:sp>
      <p:sp>
        <p:nvSpPr>
          <p:cNvPr id="65" name="Textfeld 64"/>
          <p:cNvSpPr txBox="1"/>
          <p:nvPr/>
        </p:nvSpPr>
        <p:spPr>
          <a:xfrm rot="16200000">
            <a:off x="4405590" y="1848634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Shielding</a:t>
            </a:r>
            <a:r>
              <a:rPr lang="de-DE" dirty="0" smtClean="0"/>
              <a:t> [dB]</a:t>
            </a:r>
            <a:endParaRPr lang="de-DE" dirty="0"/>
          </a:p>
        </p:txBody>
      </p:sp>
      <p:sp>
        <p:nvSpPr>
          <p:cNvPr id="66" name="Textfeld 65"/>
          <p:cNvSpPr txBox="1"/>
          <p:nvPr/>
        </p:nvSpPr>
        <p:spPr>
          <a:xfrm rot="16200000">
            <a:off x="5260722" y="172287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60</a:t>
            </a:r>
            <a:endParaRPr lang="de-DE" dirty="0"/>
          </a:p>
        </p:txBody>
      </p:sp>
      <p:sp>
        <p:nvSpPr>
          <p:cNvPr id="67" name="Textfeld 66"/>
          <p:cNvSpPr txBox="1"/>
          <p:nvPr/>
        </p:nvSpPr>
        <p:spPr>
          <a:xfrm rot="16200000">
            <a:off x="5260722" y="107480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100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1187624" y="3501008"/>
            <a:ext cx="216024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1907704" y="316245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0.6 m</a:t>
            </a:r>
            <a:endParaRPr lang="de-DE" sz="1600" dirty="0"/>
          </a:p>
        </p:txBody>
      </p:sp>
      <p:sp>
        <p:nvSpPr>
          <p:cNvPr id="57" name="Textfeld 56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7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844824"/>
            <a:ext cx="1680187" cy="2520280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43" y="4320480"/>
            <a:ext cx="2464157" cy="2420888"/>
          </a:xfrm>
          <a:prstGeom prst="rect">
            <a:avLst/>
          </a:prstGeom>
        </p:spPr>
      </p:pic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5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27584" y="-27384"/>
            <a:ext cx="7344816" cy="1143000"/>
          </a:xfrm>
        </p:spPr>
        <p:txBody>
          <a:bodyPr>
            <a:noAutofit/>
          </a:bodyPr>
          <a:lstStyle/>
          <a:p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Measuring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magnetic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fields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9512" y="1110223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Magnetometry</a:t>
            </a:r>
            <a:r>
              <a:rPr lang="de-DE" sz="2000" b="1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Fully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optical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Cs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atomic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vapor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magnetometers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(Berkeley, UIUC)</a:t>
            </a: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Multi-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cell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Hg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magnetometry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, variable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Hg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temperature</a:t>
            </a:r>
            <a:endParaRPr lang="de-DE" sz="2000" dirty="0" smtClean="0">
              <a:solidFill>
                <a:srgbClr val="E46C0A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SQUIDs</a:t>
            </a:r>
          </a:p>
          <a:p>
            <a:pPr marL="342900" indent="-342900">
              <a:buFontTx/>
              <a:buChar char="-"/>
            </a:pPr>
            <a:r>
              <a:rPr lang="de-DE" sz="2000" baseline="30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129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Xe SEOP +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transport</a:t>
            </a:r>
            <a:r>
              <a:rPr lang="de-DE" sz="2000" dirty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system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as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backup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de-DE" sz="2000" dirty="0" smtClean="0">
              <a:solidFill>
                <a:srgbClr val="E46C0A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endParaRPr lang="de-DE" sz="2000" b="1" dirty="0" smtClean="0">
              <a:solidFill>
                <a:srgbClr val="E46C0A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endParaRPr lang="de-DE" sz="2000" b="1" dirty="0" smtClean="0">
              <a:solidFill>
                <a:srgbClr val="E46C0A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28</a:t>
            </a:fld>
            <a:endParaRPr lang="en-GB" sz="1200">
              <a:solidFill>
                <a:srgbClr val="898989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5724128" y="622802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5796136" y="58679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B-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2780928"/>
            <a:ext cx="1760065" cy="2808313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776" y="2694930"/>
            <a:ext cx="2289741" cy="4149080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62" y="4797152"/>
            <a:ext cx="1797842" cy="2015193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2924944"/>
            <a:ext cx="273930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Bild 70"/>
          <p:cNvPicPr>
            <a:picLocks noChangeAspect="1"/>
          </p:cNvPicPr>
          <p:nvPr/>
        </p:nvPicPr>
        <p:blipFill rotWithShape="1">
          <a:blip r:embed="rId4"/>
          <a:srcRect t="-4" b="58343"/>
          <a:stretch/>
        </p:blipFill>
        <p:spPr>
          <a:xfrm>
            <a:off x="3707904" y="2708920"/>
            <a:ext cx="6046698" cy="3528392"/>
          </a:xfrm>
          <a:prstGeom prst="rect">
            <a:avLst/>
          </a:prstGeom>
        </p:spPr>
      </p:pic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5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23528" y="1149712"/>
            <a:ext cx="88204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Problematic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                  ... also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for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‚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slow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‘ UCNs!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Possibility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treatment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of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velocity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dependent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effects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adjustable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UCN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energy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spectrum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1 T SC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magnet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 beam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line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+ RF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spin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flipper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as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polarizer</a:t>
            </a:r>
            <a:r>
              <a:rPr lang="de-DE" sz="200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 smtClean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 smtClean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 smtClean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 dirty="0">
              <a:solidFill>
                <a:srgbClr val="FF66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85" y="3789040"/>
            <a:ext cx="3995283" cy="2160240"/>
          </a:xfrm>
          <a:prstGeom prst="rect">
            <a:avLst/>
          </a:prstGeom>
        </p:spPr>
      </p:pic>
      <p:graphicFrame>
        <p:nvGraphicFramePr>
          <p:cNvPr id="72" name="Objek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357203"/>
              </p:ext>
            </p:extLst>
          </p:nvPr>
        </p:nvGraphicFramePr>
        <p:xfrm>
          <a:off x="1939925" y="1341438"/>
          <a:ext cx="11604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75" name="Formel" r:id="rId7" imgW="723900" imgH="406400" progId="Equation.3">
                  <p:embed/>
                </p:oleObj>
              </mc:Choice>
              <mc:Fallback>
                <p:oleObj name="Formel" r:id="rId7" imgW="723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39925" y="1341438"/>
                        <a:ext cx="1160463" cy="65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erade Verbindung mit Pfeil 4"/>
          <p:cNvCxnSpPr/>
          <p:nvPr/>
        </p:nvCxnSpPr>
        <p:spPr>
          <a:xfrm flipV="1">
            <a:off x="5580112" y="602128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499992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Maximum </a:t>
            </a:r>
            <a:r>
              <a:rPr lang="de-DE" dirty="0" err="1" smtClean="0"/>
              <a:t>stored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in EDM </a:t>
            </a:r>
            <a:r>
              <a:rPr lang="de-DE" dirty="0" err="1" smtClean="0"/>
              <a:t>chambers</a:t>
            </a:r>
            <a:endParaRPr lang="de-DE" dirty="0"/>
          </a:p>
        </p:txBody>
      </p:sp>
      <p:pic>
        <p:nvPicPr>
          <p:cNvPr id="74" name="Picture 9" descr="Vorlage_Poweroint2"/>
          <p:cNvPicPr>
            <a:picLocks noChangeAspect="1" noChangeArrowheads="1"/>
          </p:cNvPicPr>
          <p:nvPr/>
        </p:nvPicPr>
        <p:blipFill>
          <a:blip r:embed="rId9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-27384"/>
            <a:ext cx="6876256" cy="1143000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UCN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geometric</a:t>
            </a: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phases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29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 rot="16200000">
            <a:off x="-1517684" y="3578532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e.g. H. Weinfurter et al,. Z. Phys. B72 (1988) 195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2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16832"/>
            <a:ext cx="246316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528" y="5230941"/>
            <a:ext cx="4320480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Really small neutron EDM: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	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pPr>
              <a:spcBef>
                <a:spcPct val="30000"/>
              </a:spcBef>
            </a:pPr>
            <a:r>
              <a:rPr lang="en-US" i="1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	</a:t>
            </a:r>
            <a:r>
              <a:rPr lang="en-US" i="1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       </a:t>
            </a:r>
            <a:r>
              <a:rPr lang="en-US" i="1" dirty="0" err="1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d</a:t>
            </a:r>
            <a:r>
              <a:rPr lang="en-US" baseline="-25000" dirty="0" err="1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baseline="-25000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 </a:t>
            </a:r>
            <a:r>
              <a:rPr lang="en-US" dirty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10</a:t>
            </a:r>
            <a:r>
              <a:rPr lang="en-US" baseline="30000" dirty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-32</a:t>
            </a:r>
            <a:r>
              <a:rPr lang="en-US" dirty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 e cm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849760" y="76200"/>
            <a:ext cx="5314528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Neutron EDM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the SM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/>
          <a:srcRect l="44465" t="27341" r="31126" b="4825"/>
          <a:stretch>
            <a:fillRect/>
          </a:stretch>
        </p:blipFill>
        <p:spPr bwMode="auto">
          <a:xfrm>
            <a:off x="1619672" y="3566821"/>
            <a:ext cx="1975960" cy="151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hteck 18"/>
          <p:cNvSpPr/>
          <p:nvPr/>
        </p:nvSpPr>
        <p:spPr>
          <a:xfrm>
            <a:off x="1403648" y="3645024"/>
            <a:ext cx="2304256" cy="144016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 rot="5400000">
            <a:off x="-1173324" y="352220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Khriplovich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Zhitnitsky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1982)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McKellar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 et al., (1987) 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Gerade Verbindung mit Pfeil 30"/>
          <p:cNvCxnSpPr/>
          <p:nvPr/>
        </p:nvCxnSpPr>
        <p:spPr>
          <a:xfrm rot="5400000" flipH="1" flipV="1">
            <a:off x="2627784" y="3284984"/>
            <a:ext cx="288032" cy="28803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 rot="16200000">
            <a:off x="7313711" y="3166701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Pospelov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Ritz, Ann. Phys. 318(2005)119</a:t>
            </a:r>
          </a:p>
        </p:txBody>
      </p:sp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5004048" y="3501008"/>
          <a:ext cx="3671888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92" name="Formel" r:id="rId6" imgW="2222280" imgH="444240" progId="Equation.3">
                  <p:embed/>
                </p:oleObj>
              </mc:Choice>
              <mc:Fallback>
                <p:oleObj name="Formel" r:id="rId6" imgW="2222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501008"/>
                        <a:ext cx="3671888" cy="735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Gerade Verbindung mit Pfeil 37"/>
          <p:cNvCxnSpPr/>
          <p:nvPr/>
        </p:nvCxnSpPr>
        <p:spPr>
          <a:xfrm rot="16200000" flipV="1">
            <a:off x="5724129" y="4437113"/>
            <a:ext cx="864095" cy="28803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/>
          <p:cNvSpPr/>
          <p:nvPr/>
        </p:nvSpPr>
        <p:spPr>
          <a:xfrm>
            <a:off x="395536" y="1268760"/>
            <a:ext cx="360040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/>
          </a:p>
        </p:txBody>
      </p:sp>
      <p:sp>
        <p:nvSpPr>
          <p:cNvPr id="6" name="Textfeld 5"/>
          <p:cNvSpPr txBox="1"/>
          <p:nvPr/>
        </p:nvSpPr>
        <p:spPr>
          <a:xfrm>
            <a:off x="467544" y="138315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CP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violation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CKM</a:t>
            </a:r>
            <a:endParaRPr lang="de-DE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4932040" y="1268760"/>
            <a:ext cx="360040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/>
          </a:p>
        </p:txBody>
      </p:sp>
      <p:sp>
        <p:nvSpPr>
          <p:cNvPr id="32" name="Textfeld 31"/>
          <p:cNvSpPr txBox="1"/>
          <p:nvPr/>
        </p:nvSpPr>
        <p:spPr>
          <a:xfrm>
            <a:off x="5364088" y="1383159"/>
            <a:ext cx="3480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Strong Interaction</a:t>
            </a:r>
            <a:endParaRPr lang="de-DE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5652120" y="2636912"/>
          <a:ext cx="1800200" cy="774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93" name="Formel" r:id="rId8" imgW="914400" imgH="393480" progId="Equation.3">
                  <p:embed/>
                </p:oleObj>
              </mc:Choice>
              <mc:Fallback>
                <p:oleObj name="Formel" r:id="rId8" imgW="914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636912"/>
                        <a:ext cx="1800200" cy="7742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6022975" y="5013325"/>
          <a:ext cx="17954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94" name="Formel" r:id="rId10" imgW="583920" imgH="203040" progId="Equation.3">
                  <p:embed/>
                </p:oleObj>
              </mc:Choice>
              <mc:Fallback>
                <p:oleObj name="Formel" r:id="rId10" imgW="5839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5" y="5013325"/>
                        <a:ext cx="1795463" cy="622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hteck 39"/>
          <p:cNvSpPr/>
          <p:nvPr/>
        </p:nvSpPr>
        <p:spPr>
          <a:xfrm>
            <a:off x="1619672" y="5949280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i="1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i="1" dirty="0" err="1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d</a:t>
            </a:r>
            <a:r>
              <a:rPr lang="en-US" baseline="-25000" dirty="0" err="1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q</a:t>
            </a:r>
            <a:r>
              <a:rPr lang="en-US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 10</a:t>
            </a:r>
            <a:r>
              <a:rPr lang="en-US" baseline="30000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-34</a:t>
            </a:r>
            <a:r>
              <a:rPr lang="en-US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 e cm)</a:t>
            </a:r>
            <a:endParaRPr lang="en-US" dirty="0">
              <a:solidFill>
                <a:srgbClr val="C00000"/>
              </a:solidFill>
              <a:latin typeface="Helvetica" pitchFamily="34" charset="0"/>
              <a:cs typeface="Helvetica" pitchFamily="34" charset="0"/>
              <a:sym typeface="Symbol" pitchFamily="18" charset="2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5724128" y="5805264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Strong CP problem</a:t>
            </a:r>
            <a:endParaRPr lang="en-US" dirty="0">
              <a:solidFill>
                <a:srgbClr val="C00000"/>
              </a:solidFill>
              <a:latin typeface="Helvetica" pitchFamily="34" charset="0"/>
              <a:cs typeface="Helvetica" pitchFamily="34" charset="0"/>
              <a:sym typeface="Symbol" pitchFamily="18" charset="2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5292080" y="2267580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CP-odd term in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Lagrangian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  <a:sym typeface="Symbol" pitchFamily="18" charset="2"/>
              </a:rPr>
              <a:t>:</a:t>
            </a:r>
            <a:endParaRPr lang="en-US" dirty="0">
              <a:solidFill>
                <a:srgbClr val="C00000"/>
              </a:solidFill>
              <a:latin typeface="Helvetica" pitchFamily="34" charset="0"/>
              <a:cs typeface="Helvetica" pitchFamily="34" charset="0"/>
              <a:sym typeface="Symbol" pitchFamily="18" charset="2"/>
            </a:endParaRPr>
          </a:p>
        </p:txBody>
      </p:sp>
      <p:pic>
        <p:nvPicPr>
          <p:cNvPr id="49" name="Picture 9" descr="Vorlage_Poweroint2"/>
          <p:cNvPicPr>
            <a:picLocks noChangeAspect="1" noChangeArrowheads="1"/>
          </p:cNvPicPr>
          <p:nvPr/>
        </p:nvPicPr>
        <p:blipFill>
          <a:blip r:embed="rId12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Gerade Verbindung 25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3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hteck 23"/>
          <p:cNvSpPr/>
          <p:nvPr/>
        </p:nvSpPr>
        <p:spPr>
          <a:xfrm>
            <a:off x="5334000" y="1066800"/>
            <a:ext cx="3048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3848" y="-27384"/>
            <a:ext cx="4629944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67544" y="1381413"/>
            <a:ext cx="835292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New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neutron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EDM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experiments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will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highly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sensitive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probes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for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new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physics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(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or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beyond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) LHC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energies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. </a:t>
            </a:r>
          </a:p>
          <a:p>
            <a:pPr marL="342900" indent="-342900">
              <a:buFontTx/>
              <a:buChar char="-"/>
            </a:pP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Although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there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is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lot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of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progress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with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other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systems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, the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neutron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still a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very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interesting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option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So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far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no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source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delivers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enough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smtClean="0">
                <a:solidFill>
                  <a:srgbClr val="E46C0A"/>
                </a:solidFill>
                <a:latin typeface="Helvetica" pitchFamily="34" charset="0"/>
                <a:cs typeface="Helvetica" pitchFamily="34" charset="0"/>
              </a:rPr>
              <a:t>UCN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New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projects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should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portable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to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the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best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suitable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neutron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source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	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	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1000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or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more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per cm</a:t>
            </a:r>
            <a:r>
              <a:rPr lang="de-DE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3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are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necessary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!</a:t>
            </a:r>
          </a:p>
          <a:p>
            <a:pPr marL="342900" indent="-342900">
              <a:buFontTx/>
              <a:buChar char="-"/>
            </a:pP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The TU München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approach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will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be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ready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for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UCN in 2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years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30</a:t>
            </a:fld>
            <a:endParaRPr lang="en-GB" sz="1200">
              <a:solidFill>
                <a:srgbClr val="898989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5229200"/>
            <a:ext cx="2520279" cy="1008112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59832" y="5221649"/>
            <a:ext cx="53640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I. </a:t>
            </a:r>
            <a:r>
              <a:rPr lang="de-DE" sz="1200" dirty="0" err="1" smtClean="0"/>
              <a:t>Altarev</a:t>
            </a:r>
            <a:r>
              <a:rPr lang="de-DE" sz="1200" dirty="0" smtClean="0"/>
              <a:t>, V</a:t>
            </a:r>
            <a:r>
              <a:rPr lang="de-DE" sz="1200" dirty="0"/>
              <a:t>. </a:t>
            </a:r>
            <a:r>
              <a:rPr lang="de-DE" sz="1200" dirty="0" smtClean="0"/>
              <a:t>Andreev, D</a:t>
            </a:r>
            <a:r>
              <a:rPr lang="de-DE" sz="1200" dirty="0"/>
              <a:t>. </a:t>
            </a:r>
            <a:r>
              <a:rPr lang="de-DE" sz="1200" dirty="0" smtClean="0"/>
              <a:t>Beck, S</a:t>
            </a:r>
            <a:r>
              <a:rPr lang="de-DE" sz="1200" dirty="0"/>
              <a:t>. </a:t>
            </a:r>
            <a:r>
              <a:rPr lang="de-DE" sz="1200" dirty="0" err="1" smtClean="0"/>
              <a:t>Chesnevskaya</a:t>
            </a:r>
            <a:r>
              <a:rPr lang="de-DE" sz="1200" dirty="0" smtClean="0"/>
              <a:t>, T</a:t>
            </a:r>
            <a:r>
              <a:rPr lang="de-DE" sz="1200" dirty="0"/>
              <a:t>. </a:t>
            </a:r>
            <a:r>
              <a:rPr lang="de-DE" sz="1200" dirty="0" err="1" smtClean="0"/>
              <a:t>Chupp</a:t>
            </a:r>
            <a:r>
              <a:rPr lang="de-DE" sz="1200" dirty="0" smtClean="0"/>
              <a:t>, M</a:t>
            </a:r>
            <a:r>
              <a:rPr lang="de-DE" sz="1200" dirty="0"/>
              <a:t>. </a:t>
            </a:r>
            <a:r>
              <a:rPr lang="de-DE" sz="1200" dirty="0" err="1" smtClean="0"/>
              <a:t>Daimer</a:t>
            </a:r>
            <a:r>
              <a:rPr lang="de-DE" sz="1200" dirty="0" smtClean="0"/>
              <a:t>, P. Fierlinger, A</a:t>
            </a:r>
            <a:r>
              <a:rPr lang="de-DE" sz="1200" dirty="0"/>
              <a:t>. </a:t>
            </a:r>
            <a:r>
              <a:rPr lang="de-DE" sz="1200" dirty="0" smtClean="0"/>
              <a:t>Frei, E</a:t>
            </a:r>
            <a:r>
              <a:rPr lang="de-DE" sz="1200" dirty="0"/>
              <a:t>. </a:t>
            </a:r>
            <a:r>
              <a:rPr lang="de-DE" sz="1200" dirty="0" err="1" smtClean="0"/>
              <a:t>Gutsmiedl</a:t>
            </a:r>
            <a:r>
              <a:rPr lang="de-DE" sz="1200" dirty="0" smtClean="0"/>
              <a:t>, A</a:t>
            </a:r>
            <a:r>
              <a:rPr lang="de-DE" sz="1200" dirty="0"/>
              <a:t>. </a:t>
            </a:r>
            <a:r>
              <a:rPr lang="de-DE" sz="1200" dirty="0" err="1" smtClean="0"/>
              <a:t>Himpsl</a:t>
            </a:r>
            <a:r>
              <a:rPr lang="de-DE" sz="1200" dirty="0" smtClean="0"/>
              <a:t>, F</a:t>
            </a:r>
            <a:r>
              <a:rPr lang="de-DE" sz="1200" dirty="0"/>
              <a:t>. </a:t>
            </a:r>
            <a:r>
              <a:rPr lang="de-DE" sz="1200" dirty="0" err="1" smtClean="0"/>
              <a:t>Kuchler</a:t>
            </a:r>
            <a:r>
              <a:rPr lang="de-DE" sz="1200" dirty="0" smtClean="0"/>
              <a:t>, T. Lauer, P</a:t>
            </a:r>
            <a:r>
              <a:rPr lang="de-DE" sz="1200" dirty="0"/>
              <a:t>. </a:t>
            </a:r>
            <a:r>
              <a:rPr lang="de-DE" sz="1200" dirty="0" smtClean="0"/>
              <a:t>Link, T</a:t>
            </a:r>
            <a:r>
              <a:rPr lang="de-DE" sz="1200" dirty="0"/>
              <a:t>. </a:t>
            </a:r>
            <a:r>
              <a:rPr lang="de-DE" sz="1200" dirty="0" smtClean="0"/>
              <a:t>Lins, M</a:t>
            </a:r>
            <a:r>
              <a:rPr lang="de-DE" sz="1200" dirty="0"/>
              <a:t>. </a:t>
            </a:r>
            <a:r>
              <a:rPr lang="de-DE" sz="1200" dirty="0" smtClean="0"/>
              <a:t>Marino, J</a:t>
            </a:r>
            <a:r>
              <a:rPr lang="de-DE" sz="1200" dirty="0"/>
              <a:t>. </a:t>
            </a:r>
            <a:r>
              <a:rPr lang="de-DE" sz="1200" dirty="0" err="1" smtClean="0"/>
              <a:t>McAndrew</a:t>
            </a:r>
            <a:r>
              <a:rPr lang="de-DE" sz="1200" dirty="0" smtClean="0"/>
              <a:t>, S</a:t>
            </a:r>
            <a:r>
              <a:rPr lang="de-DE" sz="1200" dirty="0"/>
              <a:t>. </a:t>
            </a:r>
            <a:r>
              <a:rPr lang="de-DE" sz="1200" dirty="0" smtClean="0"/>
              <a:t>Paul, G</a:t>
            </a:r>
            <a:r>
              <a:rPr lang="de-DE" sz="1200" dirty="0"/>
              <a:t>. </a:t>
            </a:r>
            <a:r>
              <a:rPr lang="de-DE" sz="1200" dirty="0" err="1" smtClean="0"/>
              <a:t>Petzoldt</a:t>
            </a:r>
            <a:r>
              <a:rPr lang="de-DE" sz="1200" dirty="0" smtClean="0"/>
              <a:t>, A</a:t>
            </a:r>
            <a:r>
              <a:rPr lang="de-DE" sz="1200" dirty="0"/>
              <a:t>. </a:t>
            </a:r>
            <a:r>
              <a:rPr lang="de-DE" sz="1200" dirty="0" err="1" smtClean="0"/>
              <a:t>Pichlmaier</a:t>
            </a:r>
            <a:r>
              <a:rPr lang="de-DE" sz="1200" dirty="0" smtClean="0"/>
              <a:t>, J</a:t>
            </a:r>
            <a:r>
              <a:rPr lang="de-DE" sz="1200" dirty="0"/>
              <a:t>. </a:t>
            </a:r>
            <a:r>
              <a:rPr lang="de-DE" sz="1200" dirty="0" smtClean="0"/>
              <a:t>Rothe, C</a:t>
            </a:r>
            <a:r>
              <a:rPr lang="de-DE" sz="1200" dirty="0"/>
              <a:t>. </a:t>
            </a:r>
            <a:r>
              <a:rPr lang="de-DE" sz="1200" dirty="0" smtClean="0"/>
              <a:t>Schneider, R</a:t>
            </a:r>
            <a:r>
              <a:rPr lang="de-DE" sz="1200" dirty="0"/>
              <a:t>. </a:t>
            </a:r>
            <a:r>
              <a:rPr lang="de-DE" sz="1200" dirty="0" smtClean="0"/>
              <a:t>Schönberger, S</a:t>
            </a:r>
            <a:r>
              <a:rPr lang="de-DE" sz="1200" dirty="0"/>
              <a:t>. </a:t>
            </a:r>
            <a:r>
              <a:rPr lang="de-DE" sz="1200" dirty="0" smtClean="0"/>
              <a:t>Seidel, M</a:t>
            </a:r>
            <a:r>
              <a:rPr lang="de-DE" sz="1200" dirty="0"/>
              <a:t>. </a:t>
            </a:r>
            <a:r>
              <a:rPr lang="de-DE" sz="1200" dirty="0" err="1" smtClean="0"/>
              <a:t>Steinmaßl</a:t>
            </a:r>
            <a:r>
              <a:rPr lang="de-DE" sz="1200" dirty="0" smtClean="0"/>
              <a:t>, R</a:t>
            </a:r>
            <a:r>
              <a:rPr lang="de-DE" sz="1200" dirty="0"/>
              <a:t>. </a:t>
            </a:r>
            <a:r>
              <a:rPr lang="de-DE" sz="1200" dirty="0" err="1" smtClean="0"/>
              <a:t>Stoepler</a:t>
            </a:r>
            <a:r>
              <a:rPr lang="de-DE" sz="1200" dirty="0" smtClean="0"/>
              <a:t>, T</a:t>
            </a:r>
            <a:r>
              <a:rPr lang="de-DE" sz="1200" dirty="0"/>
              <a:t>. </a:t>
            </a:r>
            <a:r>
              <a:rPr lang="de-DE" sz="1200" dirty="0" smtClean="0"/>
              <a:t>Stolz, S</a:t>
            </a:r>
            <a:r>
              <a:rPr lang="de-DE" sz="1200" dirty="0"/>
              <a:t>. </a:t>
            </a:r>
            <a:r>
              <a:rPr lang="de-DE" sz="1200" dirty="0" err="1" smtClean="0"/>
              <a:t>Stuiber</a:t>
            </a:r>
            <a:r>
              <a:rPr lang="de-DE" sz="1200" dirty="0" smtClean="0"/>
              <a:t>, M</a:t>
            </a:r>
            <a:r>
              <a:rPr lang="de-DE" sz="1200" dirty="0"/>
              <a:t>. </a:t>
            </a:r>
            <a:r>
              <a:rPr lang="de-DE" sz="1200" dirty="0" smtClean="0"/>
              <a:t>Sturm, B</a:t>
            </a:r>
            <a:r>
              <a:rPr lang="de-DE" sz="1200" dirty="0"/>
              <a:t>. </a:t>
            </a:r>
            <a:r>
              <a:rPr lang="de-DE" sz="1200" dirty="0" smtClean="0"/>
              <a:t>Taubenheim, R. Thiele,  J</a:t>
            </a:r>
            <a:r>
              <a:rPr lang="de-DE" sz="1200" dirty="0"/>
              <a:t>. </a:t>
            </a:r>
            <a:r>
              <a:rPr lang="de-DE" sz="1200" dirty="0" smtClean="0"/>
              <a:t>Weber, D</a:t>
            </a:r>
            <a:r>
              <a:rPr lang="de-DE" sz="1200" dirty="0"/>
              <a:t>. Wurm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0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1115616" y="1484784"/>
            <a:ext cx="6624736" cy="15121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934200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	Baryon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asymmetry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hteck 18"/>
          <p:cNvSpPr/>
          <p:nvPr/>
        </p:nvSpPr>
        <p:spPr>
          <a:xfrm rot="5400000">
            <a:off x="-659509" y="3296419"/>
            <a:ext cx="15960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200" dirty="0" smtClean="0">
                <a:latin typeface="Times New Roman" pitchFamily="18" charset="0"/>
                <a:cs typeface="Times New Roman" pitchFamily="18" charset="0"/>
              </a:rPr>
              <a:t>JETP Lett. 5 (1967) 24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331640" y="15567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Observed</a:t>
            </a: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pl-PL" sz="24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/ n</a:t>
            </a:r>
            <a:r>
              <a:rPr lang="pl-PL" sz="24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γ</a:t>
            </a:r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de-DE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.7-9.2</a:t>
            </a:r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x 10</a:t>
            </a:r>
            <a:r>
              <a:rPr lang="pl-PL" sz="2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-10</a:t>
            </a:r>
            <a:r>
              <a:rPr lang="de-DE" sz="2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(BBN) </a:t>
            </a:r>
          </a:p>
          <a:p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8.4-9.3</a:t>
            </a:r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x 10</a:t>
            </a:r>
            <a:r>
              <a:rPr lang="pl-PL" sz="2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-10</a:t>
            </a: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(CMB)</a:t>
            </a:r>
          </a:p>
        </p:txBody>
      </p:sp>
      <p:sp>
        <p:nvSpPr>
          <p:cNvPr id="26" name="Rechteck 25"/>
          <p:cNvSpPr/>
          <p:nvPr/>
        </p:nvSpPr>
        <p:spPr>
          <a:xfrm>
            <a:off x="5364088" y="1661899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Expected</a:t>
            </a: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de-DE" sz="24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de-DE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/ n</a:t>
            </a:r>
            <a:r>
              <a:rPr lang="el-GR" sz="24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γ</a:t>
            </a:r>
            <a:r>
              <a:rPr lang="el-G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~ 10</a:t>
            </a:r>
            <a:r>
              <a:rPr lang="el-GR" sz="2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-18</a:t>
            </a:r>
            <a:endParaRPr lang="de-DE" sz="2400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115616" y="2708920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e.g. astro-</a:t>
            </a:r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/0603451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763688" y="4390072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Beyond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-SM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physics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usually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requires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large EDMs</a:t>
            </a:r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>
              <a:buFontTx/>
              <a:buChar char="-"/>
            </a:pP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EDMs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and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Baryogenesis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via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Leptogenesis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?</a:t>
            </a:r>
            <a:endParaRPr lang="de-D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Also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other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options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w/o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new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CP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violation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possible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Kostelecky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CPT)</a:t>
            </a:r>
          </a:p>
          <a:p>
            <a:pPr>
              <a:buFontTx/>
              <a:buChar char="-"/>
            </a:pP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What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do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we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learn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from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an EDM? </a:t>
            </a:r>
          </a:p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     	different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measurements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needed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!</a:t>
            </a:r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Pfeil nach links und rechts 35"/>
          <p:cNvSpPr/>
          <p:nvPr/>
        </p:nvSpPr>
        <p:spPr>
          <a:xfrm>
            <a:off x="4283968" y="1924383"/>
            <a:ext cx="648072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25760" y="3903439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Remarks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0" name="Rechteck 29"/>
          <p:cNvSpPr/>
          <p:nvPr/>
        </p:nvSpPr>
        <p:spPr>
          <a:xfrm rot="16200000">
            <a:off x="6845261" y="4298613"/>
            <a:ext cx="43204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e.g. </a:t>
            </a:r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Cirigliano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Profumo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Ramsey-</a:t>
            </a:r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Musolf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 JHEP 0607:002 (2006) 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Gerade Verbindung 19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051720" y="3255367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cs typeface="Helvetica" pitchFamily="34" charset="0"/>
              </a:rPr>
              <a:t>Mainstream: Sakharov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cs typeface="Helvetica" pitchFamily="34" charset="0"/>
              </a:rPr>
              <a:t>conditions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6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feld 54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itel 1"/>
          <p:cNvSpPr>
            <a:spLocks noGrp="1"/>
          </p:cNvSpPr>
          <p:nvPr>
            <p:ph type="title"/>
          </p:nvPr>
        </p:nvSpPr>
        <p:spPr>
          <a:xfrm>
            <a:off x="1642864" y="44624"/>
            <a:ext cx="5737448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Physics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behind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EDMs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feld 112"/>
          <p:cNvSpPr txBox="1"/>
          <p:nvPr/>
        </p:nvSpPr>
        <p:spPr>
          <a:xfrm>
            <a:off x="5364088" y="471637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</a:rPr>
              <a:t>Schiff-Moment </a:t>
            </a:r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 Z³</a:t>
            </a:r>
            <a:endParaRPr lang="de-DE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4" name="Pfeil nach rechts 113"/>
          <p:cNvSpPr/>
          <p:nvPr/>
        </p:nvSpPr>
        <p:spPr>
          <a:xfrm rot="7485584">
            <a:off x="2104252" y="2030830"/>
            <a:ext cx="524229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16" name="Pfeil nach rechts 115"/>
          <p:cNvSpPr/>
          <p:nvPr/>
        </p:nvSpPr>
        <p:spPr>
          <a:xfrm rot="5400000">
            <a:off x="6156176" y="5208240"/>
            <a:ext cx="52501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7" name="Pfeil nach rechts 116"/>
          <p:cNvSpPr/>
          <p:nvPr/>
        </p:nvSpPr>
        <p:spPr>
          <a:xfrm rot="2990895">
            <a:off x="5884059" y="2033423"/>
            <a:ext cx="51595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8" name="Textfeld 117"/>
          <p:cNvSpPr txBox="1"/>
          <p:nvPr/>
        </p:nvSpPr>
        <p:spPr>
          <a:xfrm>
            <a:off x="5652120" y="24527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de-DE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954360" y="1296452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Fundamental </a:t>
            </a:r>
            <a:r>
              <a:rPr lang="de-DE" sz="2800" b="1" dirty="0" err="1" smtClean="0">
                <a:solidFill>
                  <a:schemeClr val="accent6">
                    <a:lumMod val="75000"/>
                  </a:schemeClr>
                </a:solidFill>
              </a:rPr>
              <a:t>theories</a:t>
            </a: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de-DE" sz="2800" b="1" dirty="0" err="1" smtClean="0">
                <a:solidFill>
                  <a:schemeClr val="accent6">
                    <a:lumMod val="75000"/>
                  </a:schemeClr>
                </a:solidFill>
              </a:rPr>
              <a:t>TeV</a:t>
            </a: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accent6">
                    <a:lumMod val="75000"/>
                  </a:schemeClr>
                </a:solidFill>
              </a:rPr>
              <a:t>scale</a:t>
            </a: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accent6">
                    <a:lumMod val="75000"/>
                  </a:schemeClr>
                </a:solidFill>
              </a:rPr>
              <a:t>physics</a:t>
            </a:r>
            <a:endParaRPr lang="de-D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0" name="Pfeil nach rechts 119"/>
          <p:cNvSpPr/>
          <p:nvPr/>
        </p:nvSpPr>
        <p:spPr>
          <a:xfrm rot="5400000">
            <a:off x="3841440" y="2029408"/>
            <a:ext cx="50405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21" name="Textfeld 120"/>
          <p:cNvSpPr txBox="1"/>
          <p:nvPr/>
        </p:nvSpPr>
        <p:spPr>
          <a:xfrm>
            <a:off x="2386644" y="5716652"/>
            <a:ext cx="268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Diamagnetic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atoms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de-DE" sz="2400" b="1" baseline="-25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2" name="Textfeld 121"/>
          <p:cNvSpPr txBox="1"/>
          <p:nvPr/>
        </p:nvSpPr>
        <p:spPr>
          <a:xfrm>
            <a:off x="4617739" y="5714980"/>
            <a:ext cx="341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Paramagnetic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atoms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polar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molecules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de-D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3" name="Textfeld 122"/>
          <p:cNvSpPr txBox="1"/>
          <p:nvPr/>
        </p:nvSpPr>
        <p:spPr>
          <a:xfrm>
            <a:off x="1475656" y="247193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de-DE" sz="2800" b="1" baseline="-25000" dirty="0" err="1" smtClean="0">
                <a:solidFill>
                  <a:schemeClr val="accent6">
                    <a:lumMod val="50000"/>
                  </a:schemeClr>
                </a:solidFill>
              </a:rPr>
              <a:t>q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4" name="Gruppieren 61"/>
          <p:cNvGrpSpPr/>
          <p:nvPr/>
        </p:nvGrpSpPr>
        <p:grpSpPr>
          <a:xfrm>
            <a:off x="1979712" y="2471936"/>
            <a:ext cx="1008112" cy="595228"/>
            <a:chOff x="251520" y="2996952"/>
            <a:chExt cx="1008112" cy="595228"/>
          </a:xfrm>
        </p:grpSpPr>
        <p:sp>
          <p:nvSpPr>
            <p:cNvPr id="125" name="Textfeld 124"/>
            <p:cNvSpPr txBox="1"/>
            <p:nvPr/>
          </p:nvSpPr>
          <p:spPr>
            <a:xfrm>
              <a:off x="251520" y="299695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d</a:t>
              </a:r>
              <a:r>
                <a:rPr lang="de-DE" sz="2800" b="1" baseline="-25000" dirty="0" err="1" smtClean="0">
                  <a:solidFill>
                    <a:schemeClr val="accent6">
                      <a:lumMod val="50000"/>
                    </a:schemeClr>
                  </a:solidFill>
                </a:rPr>
                <a:t>q</a:t>
              </a:r>
              <a:endParaRPr lang="de-DE" sz="2800" b="1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6" name="Textfeld 125"/>
            <p:cNvSpPr txBox="1"/>
            <p:nvPr/>
          </p:nvSpPr>
          <p:spPr>
            <a:xfrm>
              <a:off x="395536" y="3068960"/>
              <a:ext cx="86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smtClean="0">
                  <a:solidFill>
                    <a:schemeClr val="accent2"/>
                  </a:solidFill>
                </a:rPr>
                <a:t>~</a:t>
              </a:r>
              <a:endParaRPr lang="de-DE" sz="2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27" name="Textfeld 126"/>
          <p:cNvSpPr txBox="1"/>
          <p:nvPr/>
        </p:nvSpPr>
        <p:spPr>
          <a:xfrm>
            <a:off x="4748064" y="3480048"/>
            <a:ext cx="10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de-DE" sz="2800" b="1" baseline="-25000" dirty="0" smtClean="0">
                <a:solidFill>
                  <a:schemeClr val="accent6">
                    <a:lumMod val="50000"/>
                  </a:schemeClr>
                </a:solidFill>
              </a:rPr>
              <a:t>S,P, T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8" name="Textfeld 127"/>
          <p:cNvSpPr txBox="1"/>
          <p:nvPr/>
        </p:nvSpPr>
        <p:spPr>
          <a:xfrm>
            <a:off x="3635896" y="250387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de-DE" sz="2800" b="1" baseline="-25000" dirty="0" err="1" smtClean="0">
                <a:solidFill>
                  <a:schemeClr val="accent6">
                    <a:lumMod val="50000"/>
                  </a:schemeClr>
                </a:solidFill>
              </a:rPr>
              <a:t>qe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9" name="Textfeld 128"/>
          <p:cNvSpPr txBox="1"/>
          <p:nvPr/>
        </p:nvSpPr>
        <p:spPr>
          <a:xfrm>
            <a:off x="3995936" y="250387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de-DE" sz="2800" b="1" baseline="-25000" dirty="0" err="1" smtClean="0">
                <a:solidFill>
                  <a:schemeClr val="accent6">
                    <a:lumMod val="50000"/>
                  </a:schemeClr>
                </a:solidFill>
              </a:rPr>
              <a:t>qq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0" name="Textfeld 129"/>
          <p:cNvSpPr txBox="1"/>
          <p:nvPr/>
        </p:nvSpPr>
        <p:spPr>
          <a:xfrm>
            <a:off x="2555776" y="340804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de-DE" sz="2800" b="1" baseline="-25000" dirty="0" err="1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NN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1" name="Textfeld 130"/>
          <p:cNvSpPr txBox="1"/>
          <p:nvPr/>
        </p:nvSpPr>
        <p:spPr>
          <a:xfrm>
            <a:off x="2411760" y="247193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</a:t>
            </a:r>
            <a:endParaRPr lang="de-DE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2" name="Pfeil nach rechts 131"/>
          <p:cNvSpPr/>
          <p:nvPr/>
        </p:nvSpPr>
        <p:spPr>
          <a:xfrm rot="5400000">
            <a:off x="6022640" y="3685592"/>
            <a:ext cx="1368152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33" name="Pfeil nach rechts 132"/>
          <p:cNvSpPr/>
          <p:nvPr/>
        </p:nvSpPr>
        <p:spPr>
          <a:xfrm rot="3267599">
            <a:off x="4235179" y="3138611"/>
            <a:ext cx="497766" cy="391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34" name="Pfeil nach rechts 133"/>
          <p:cNvSpPr/>
          <p:nvPr/>
        </p:nvSpPr>
        <p:spPr>
          <a:xfrm rot="3267599">
            <a:off x="5552357" y="4197695"/>
            <a:ext cx="549469" cy="391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35" name="Textfeld 134"/>
          <p:cNvSpPr txBox="1"/>
          <p:nvPr/>
        </p:nvSpPr>
        <p:spPr>
          <a:xfrm>
            <a:off x="1187624" y="470418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Ions</a:t>
            </a:r>
          </a:p>
          <a:p>
            <a:endParaRPr lang="de-D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6" name="Pfeil nach rechts 135"/>
          <p:cNvSpPr/>
          <p:nvPr/>
        </p:nvSpPr>
        <p:spPr>
          <a:xfrm rot="6989785">
            <a:off x="4381075" y="4185536"/>
            <a:ext cx="52501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7" name="Textfeld 136"/>
          <p:cNvSpPr txBox="1"/>
          <p:nvPr/>
        </p:nvSpPr>
        <p:spPr>
          <a:xfrm>
            <a:off x="2705944" y="4690732"/>
            <a:ext cx="2442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</a:rPr>
              <a:t>Schiff-Moment </a:t>
            </a:r>
            <a:r>
              <a:rPr lang="de-DE" sz="2000" b="1" dirty="0" smtClean="0">
                <a:solidFill>
                  <a:schemeClr val="accent6">
                    <a:lumMod val="50000"/>
                  </a:schemeClr>
                </a:solidFill>
                <a:sym typeface="Symbol"/>
              </a:rPr>
              <a:t> Z²</a:t>
            </a:r>
            <a:endParaRPr lang="de-DE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8" name="Pfeil nach rechts 137"/>
          <p:cNvSpPr/>
          <p:nvPr/>
        </p:nvSpPr>
        <p:spPr>
          <a:xfrm rot="5400000">
            <a:off x="3542928" y="5208240"/>
            <a:ext cx="52501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9" name="Pfeil nach rechts 138"/>
          <p:cNvSpPr/>
          <p:nvPr/>
        </p:nvSpPr>
        <p:spPr>
          <a:xfrm rot="3267599">
            <a:off x="2434978" y="3138612"/>
            <a:ext cx="497767" cy="391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40" name="Pfeil nach rechts 139"/>
          <p:cNvSpPr/>
          <p:nvPr/>
        </p:nvSpPr>
        <p:spPr>
          <a:xfrm rot="3267599">
            <a:off x="3320108" y="4197695"/>
            <a:ext cx="549469" cy="391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141" name="Pfeil nach rechts 140"/>
          <p:cNvSpPr/>
          <p:nvPr/>
        </p:nvSpPr>
        <p:spPr>
          <a:xfrm rot="7626052">
            <a:off x="1997647" y="4162760"/>
            <a:ext cx="50671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2" name="Pfeil nach rechts 141"/>
          <p:cNvSpPr/>
          <p:nvPr/>
        </p:nvSpPr>
        <p:spPr>
          <a:xfrm rot="6989785">
            <a:off x="1518485" y="3143828"/>
            <a:ext cx="460992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3" name="Rechteck 142"/>
          <p:cNvSpPr/>
          <p:nvPr/>
        </p:nvSpPr>
        <p:spPr>
          <a:xfrm>
            <a:off x="6145347" y="2452772"/>
            <a:ext cx="514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2800" b="1" baseline="-25000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</a:t>
            </a:r>
            <a:endParaRPr lang="de-DE" sz="28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4" name="Rechteck 143"/>
          <p:cNvSpPr/>
          <p:nvPr/>
        </p:nvSpPr>
        <p:spPr>
          <a:xfrm>
            <a:off x="6716856" y="2452772"/>
            <a:ext cx="482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2800" b="1" baseline="-25000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</a:t>
            </a:r>
            <a:endParaRPr lang="de-DE" sz="28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5" name="Rechteck 144"/>
          <p:cNvSpPr/>
          <p:nvPr/>
        </p:nvSpPr>
        <p:spPr>
          <a:xfrm>
            <a:off x="5580112" y="2471936"/>
            <a:ext cx="1944216" cy="5760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46" name="Rechteck 145"/>
          <p:cNvSpPr/>
          <p:nvPr/>
        </p:nvSpPr>
        <p:spPr>
          <a:xfrm>
            <a:off x="3491880" y="2471936"/>
            <a:ext cx="1152128" cy="5760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47" name="Rechteck 146"/>
          <p:cNvSpPr/>
          <p:nvPr/>
        </p:nvSpPr>
        <p:spPr>
          <a:xfrm>
            <a:off x="1403648" y="2471936"/>
            <a:ext cx="1368152" cy="5760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48" name="Rechteck 147"/>
          <p:cNvSpPr/>
          <p:nvPr/>
        </p:nvSpPr>
        <p:spPr>
          <a:xfrm>
            <a:off x="2195736" y="3552056"/>
            <a:ext cx="1512168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49" name="Rechteck 148"/>
          <p:cNvSpPr/>
          <p:nvPr/>
        </p:nvSpPr>
        <p:spPr>
          <a:xfrm>
            <a:off x="4499992" y="3624064"/>
            <a:ext cx="1512168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50" name="Rechteck 149"/>
          <p:cNvSpPr/>
          <p:nvPr/>
        </p:nvSpPr>
        <p:spPr>
          <a:xfrm>
            <a:off x="5220072" y="4704184"/>
            <a:ext cx="2448272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1" name="Rechteck 150"/>
          <p:cNvSpPr/>
          <p:nvPr/>
        </p:nvSpPr>
        <p:spPr>
          <a:xfrm>
            <a:off x="2555776" y="4704184"/>
            <a:ext cx="2448272" cy="432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Rechteck 151"/>
          <p:cNvSpPr/>
          <p:nvPr/>
        </p:nvSpPr>
        <p:spPr>
          <a:xfrm>
            <a:off x="899592" y="4632176"/>
            <a:ext cx="1440160" cy="64807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Rechteck 152"/>
          <p:cNvSpPr/>
          <p:nvPr/>
        </p:nvSpPr>
        <p:spPr>
          <a:xfrm>
            <a:off x="2627784" y="5661248"/>
            <a:ext cx="2088232" cy="93610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Rechteck 153"/>
          <p:cNvSpPr/>
          <p:nvPr/>
        </p:nvSpPr>
        <p:spPr>
          <a:xfrm>
            <a:off x="4860032" y="5661248"/>
            <a:ext cx="3024336" cy="93610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Rechteck 154"/>
          <p:cNvSpPr/>
          <p:nvPr/>
        </p:nvSpPr>
        <p:spPr>
          <a:xfrm rot="16200000">
            <a:off x="7014756" y="3341548"/>
            <a:ext cx="3888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 See also </a:t>
            </a:r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Pospelov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Ritz, Ann. Phys. 318(2005)119</a:t>
            </a:r>
          </a:p>
        </p:txBody>
      </p:sp>
      <p:sp>
        <p:nvSpPr>
          <p:cNvPr id="156" name="Textfeld 155"/>
          <p:cNvSpPr txBox="1"/>
          <p:nvPr/>
        </p:nvSpPr>
        <p:spPr>
          <a:xfrm>
            <a:off x="7164288" y="376808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Leptons</a:t>
            </a:r>
            <a:endParaRPr lang="de-DE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7" name="Pfeil nach rechts 156"/>
          <p:cNvSpPr/>
          <p:nvPr/>
        </p:nvSpPr>
        <p:spPr>
          <a:xfrm rot="2860736">
            <a:off x="7294373" y="3226656"/>
            <a:ext cx="50671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8" name="Rechteck 157"/>
          <p:cNvSpPr/>
          <p:nvPr/>
        </p:nvSpPr>
        <p:spPr>
          <a:xfrm>
            <a:off x="7092280" y="3696072"/>
            <a:ext cx="1440160" cy="64807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59" name="Textfeld 158"/>
          <p:cNvSpPr txBox="1"/>
          <p:nvPr/>
        </p:nvSpPr>
        <p:spPr>
          <a:xfrm>
            <a:off x="395536" y="355205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</a:rPr>
              <a:t>Neutron,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</a:rPr>
              <a:t>proton</a:t>
            </a:r>
            <a:endParaRPr lang="de-D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0" name="Rechteck 159"/>
          <p:cNvSpPr/>
          <p:nvPr/>
        </p:nvSpPr>
        <p:spPr>
          <a:xfrm>
            <a:off x="323528" y="3624064"/>
            <a:ext cx="1440160" cy="7920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/>
          </a:p>
        </p:txBody>
      </p:sp>
      <p:sp>
        <p:nvSpPr>
          <p:cNvPr id="161" name="Rechteck 160"/>
          <p:cNvSpPr/>
          <p:nvPr/>
        </p:nvSpPr>
        <p:spPr>
          <a:xfrm>
            <a:off x="755576" y="1175792"/>
            <a:ext cx="6480720" cy="72008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2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GB" sz="1200">
              <a:solidFill>
                <a:srgbClr val="898989"/>
              </a:solidFill>
            </a:endParaRPr>
          </a:p>
        </p:txBody>
      </p:sp>
      <p:cxnSp>
        <p:nvCxnSpPr>
          <p:cNvPr id="56" name="Gerade Verbindung 55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9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6272" y="76200"/>
            <a:ext cx="6934200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Supersymmetry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7" descr="&#10;phase_new.jpg                                                  000AA4AEMacintosh HD                   C3E2E22D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92896"/>
            <a:ext cx="3240360" cy="3284988"/>
          </a:xfrm>
          <a:prstGeom prst="rect">
            <a:avLst/>
          </a:prstGeom>
          <a:noFill/>
        </p:spPr>
      </p:pic>
      <p:graphicFrame>
        <p:nvGraphicFramePr>
          <p:cNvPr id="82" name="Object 287"/>
          <p:cNvGraphicFramePr>
            <a:graphicFrameLocks noChangeAspect="1"/>
          </p:cNvGraphicFramePr>
          <p:nvPr/>
        </p:nvGraphicFramePr>
        <p:xfrm>
          <a:off x="592236" y="2420888"/>
          <a:ext cx="2438400" cy="41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09" name="Formel" r:id="rId5" imgW="1358640" imgH="228600" progId="Equation.3">
                  <p:embed/>
                </p:oleObj>
              </mc:Choice>
              <mc:Fallback>
                <p:oleObj name="Formel" r:id="rId5" imgW="1358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236" y="2420888"/>
                        <a:ext cx="2438400" cy="4109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feld 82"/>
          <p:cNvSpPr txBox="1"/>
          <p:nvPr/>
        </p:nvSpPr>
        <p:spPr>
          <a:xfrm>
            <a:off x="7823760" y="2592283"/>
            <a:ext cx="1140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MSSM </a:t>
            </a:r>
            <a:r>
              <a:rPr lang="de-DE" sz="1400" dirty="0" err="1" smtClean="0"/>
              <a:t>for</a:t>
            </a:r>
            <a:r>
              <a:rPr lang="de-DE" sz="1400" dirty="0" smtClean="0"/>
              <a:t>  </a:t>
            </a:r>
          </a:p>
          <a:p>
            <a:r>
              <a:rPr lang="de-DE" sz="1400" dirty="0" smtClean="0"/>
              <a:t>M = 1 </a:t>
            </a:r>
            <a:r>
              <a:rPr lang="de-DE" sz="1400" dirty="0" err="1" smtClean="0"/>
              <a:t>TeV</a:t>
            </a:r>
            <a:r>
              <a:rPr lang="de-DE" sz="1400" dirty="0" smtClean="0"/>
              <a:t>, </a:t>
            </a:r>
          </a:p>
          <a:p>
            <a:r>
              <a:rPr lang="de-DE" sz="1400" dirty="0" smtClean="0"/>
              <a:t>tan </a:t>
            </a:r>
            <a:r>
              <a:rPr lang="de-DE" sz="1400" dirty="0" smtClean="0">
                <a:sym typeface="Symbol"/>
              </a:rPr>
              <a:t>=3</a:t>
            </a:r>
            <a:endParaRPr lang="de-DE" sz="1400" dirty="0"/>
          </a:p>
        </p:txBody>
      </p:sp>
      <p:sp>
        <p:nvSpPr>
          <p:cNvPr id="84" name="Textfeld 83"/>
          <p:cNvSpPr txBox="1"/>
          <p:nvPr/>
        </p:nvSpPr>
        <p:spPr>
          <a:xfrm>
            <a:off x="179512" y="869811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tabLst>
                <a:tab pos="1771650" algn="l"/>
              </a:tabLst>
            </a:pP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More </a:t>
            </a:r>
            <a:r>
              <a:rPr lang="de-DE" sz="2800" b="1" dirty="0" err="1" smtClean="0">
                <a:solidFill>
                  <a:schemeClr val="accent6">
                    <a:lumMod val="75000"/>
                  </a:schemeClr>
                </a:solidFill>
              </a:rPr>
              <a:t>sources</a:t>
            </a: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 of CP </a:t>
            </a:r>
            <a:r>
              <a:rPr lang="de-DE" sz="2800" b="1" dirty="0" err="1" smtClean="0">
                <a:solidFill>
                  <a:schemeClr val="accent6">
                    <a:lumMod val="75000"/>
                  </a:schemeClr>
                </a:solidFill>
              </a:rPr>
              <a:t>violation</a:t>
            </a:r>
            <a:r>
              <a:rPr lang="de-DE" sz="2800" b="1" dirty="0" smtClean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de-DE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350912" y="191683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~ EDMs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1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loop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level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 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6" name="Rechteck 85"/>
          <p:cNvSpPr/>
          <p:nvPr/>
        </p:nvSpPr>
        <p:spPr>
          <a:xfrm rot="16200000">
            <a:off x="7297961" y="4030797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 smtClean="0">
                <a:latin typeface="Times New Roman" pitchFamily="18" charset="0"/>
                <a:cs typeface="Times New Roman" pitchFamily="18" charset="0"/>
              </a:rPr>
              <a:t>Pospelov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, Ritz, Ann. Phys. 318(2005)119</a:t>
            </a:r>
          </a:p>
        </p:txBody>
      </p:sp>
      <p:sp>
        <p:nvSpPr>
          <p:cNvPr id="88" name="Text Box 289"/>
          <p:cNvSpPr txBox="1">
            <a:spLocks noChangeArrowheads="1"/>
          </p:cNvSpPr>
          <p:nvPr/>
        </p:nvSpPr>
        <p:spPr bwMode="auto">
          <a:xfrm>
            <a:off x="520228" y="2999764"/>
            <a:ext cx="261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C00000"/>
                </a:solidFill>
                <a:latin typeface="Helvetica" pitchFamily="34" charset="0"/>
                <a:cs typeface="Helvetica" pitchFamily="34" charset="0"/>
              </a:rPr>
              <a:t>Hg EDM ~ exp. Limit!</a:t>
            </a:r>
            <a:endParaRPr lang="en-US" altLang="ja-JP" sz="2000" dirty="0">
              <a:solidFill>
                <a:srgbClr val="C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5040560" y="206084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Helvetica" pitchFamily="34" charset="0"/>
                <a:cs typeface="Helvetica" pitchFamily="34" charset="0"/>
              </a:rPr>
              <a:t>MSSM </a:t>
            </a:r>
            <a:r>
              <a:rPr lang="de-DE" dirty="0" err="1" smtClean="0">
                <a:latin typeface="Helvetica" pitchFamily="34" charset="0"/>
                <a:cs typeface="Helvetica" pitchFamily="34" charset="0"/>
              </a:rPr>
              <a:t>example</a:t>
            </a:r>
            <a:r>
              <a:rPr lang="de-DE" dirty="0" smtClean="0">
                <a:latin typeface="Helvetica" pitchFamily="34" charset="0"/>
                <a:cs typeface="Helvetica" pitchFamily="34" charset="0"/>
              </a:rPr>
              <a:t>: </a:t>
            </a:r>
          </a:p>
        </p:txBody>
      </p:sp>
      <p:sp>
        <p:nvSpPr>
          <p:cNvPr id="21" name="Rechteck 20"/>
          <p:cNvSpPr/>
          <p:nvPr/>
        </p:nvSpPr>
        <p:spPr>
          <a:xfrm>
            <a:off x="539552" y="4149080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Consequences</a:t>
            </a:r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>
              <a:buFontTx/>
              <a:buChar char="-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small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phases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</a:p>
          <a:p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problem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for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baryogenesis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cancellations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requires</a:t>
            </a: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tuning</a:t>
            </a:r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>
              <a:buFontTx/>
              <a:buChar char="-"/>
            </a:pPr>
            <a:r>
              <a:rPr lang="de-D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 heavy </a:t>
            </a:r>
            <a:r>
              <a:rPr lang="de-D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masses</a:t>
            </a:r>
            <a:endParaRPr lang="de-DE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3" name="Picture 9" descr="Vorlage_Poweroint2"/>
          <p:cNvPicPr>
            <a:picLocks noChangeAspect="1" noChangeArrowheads="1"/>
          </p:cNvPicPr>
          <p:nvPr/>
        </p:nvPicPr>
        <p:blipFill>
          <a:blip r:embed="rId7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Gerade Verbindung 19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4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5184576" cy="10668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State of the </a:t>
            </a:r>
            <a:r>
              <a:rPr lang="de-DE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art</a:t>
            </a:r>
            <a:endParaRPr lang="de-DE" sz="3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Gerade Verbindung 35"/>
          <p:cNvCxnSpPr/>
          <p:nvPr/>
        </p:nvCxnSpPr>
        <p:spPr>
          <a:xfrm>
            <a:off x="0" y="1065213"/>
            <a:ext cx="9144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el 1"/>
          <p:cNvSpPr txBox="1">
            <a:spLocks/>
          </p:cNvSpPr>
          <p:nvPr/>
        </p:nvSpPr>
        <p:spPr>
          <a:xfrm>
            <a:off x="5867400" y="762000"/>
            <a:ext cx="31242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de-DE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380446"/>
            <a:ext cx="4464496" cy="536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Rechteck 45"/>
          <p:cNvSpPr>
            <a:spLocks noChangeArrowheads="1"/>
          </p:cNvSpPr>
          <p:nvPr/>
        </p:nvSpPr>
        <p:spPr bwMode="auto">
          <a:xfrm>
            <a:off x="4716016" y="1052736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Calibri" pitchFamily="34" charset="0"/>
              </a:rPr>
              <a:t>(</a:t>
            </a:r>
            <a:r>
              <a:rPr lang="de-DE" dirty="0" smtClean="0">
                <a:latin typeface="Calibri" pitchFamily="34" charset="0"/>
              </a:rPr>
              <a:t>RAL/SUSSEX/ILL </a:t>
            </a:r>
            <a:r>
              <a:rPr lang="de-DE" dirty="0" err="1" smtClean="0">
                <a:latin typeface="Calibri" pitchFamily="34" charset="0"/>
              </a:rPr>
              <a:t>experiment</a:t>
            </a:r>
            <a:r>
              <a:rPr lang="de-DE" dirty="0" smtClean="0">
                <a:latin typeface="Calibri" pitchFamily="34" charset="0"/>
              </a:rPr>
              <a:t>) </a:t>
            </a:r>
            <a:endParaRPr lang="de-DE" dirty="0">
              <a:latin typeface="Calibri" pitchFamily="34" charset="0"/>
            </a:endParaRPr>
          </a:p>
        </p:txBody>
      </p:sp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04" y="4239220"/>
            <a:ext cx="3124200" cy="2070100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3" name="Gerade Verbindung mit Pfeil 52"/>
          <p:cNvCxnSpPr/>
          <p:nvPr/>
        </p:nvCxnSpPr>
        <p:spPr>
          <a:xfrm rot="5400000" flipH="1" flipV="1">
            <a:off x="5690964" y="2999929"/>
            <a:ext cx="1144587" cy="1587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feld 53"/>
          <p:cNvSpPr txBox="1">
            <a:spLocks noChangeArrowheads="1"/>
          </p:cNvSpPr>
          <p:nvPr/>
        </p:nvSpPr>
        <p:spPr bwMode="auto">
          <a:xfrm>
            <a:off x="6190456" y="2716461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latin typeface="Calibri" pitchFamily="34" charset="0"/>
              </a:rPr>
              <a:t> </a:t>
            </a:r>
            <a:r>
              <a:rPr lang="de-DE" sz="2800" b="1" dirty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de-DE" sz="2800" b="1" baseline="-25000" dirty="0">
                <a:solidFill>
                  <a:srgbClr val="FF0000"/>
                </a:solidFill>
                <a:latin typeface="Calibri" pitchFamily="34" charset="0"/>
              </a:rPr>
              <a:t>0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Textfeld 44"/>
          <p:cNvSpPr txBox="1"/>
          <p:nvPr/>
        </p:nvSpPr>
        <p:spPr>
          <a:xfrm>
            <a:off x="251520" y="119675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Ultra-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cold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neutrons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(UCN) </a:t>
            </a:r>
          </a:p>
          <a:p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trapped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at</a:t>
            </a:r>
            <a:r>
              <a:rPr lang="de-DE" sz="20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300 K in </a:t>
            </a:r>
            <a:r>
              <a:rPr lang="de-DE" sz="2000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vacuum</a:t>
            </a:r>
            <a:endParaRPr lang="de-DE" sz="2000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2195736" y="2361654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</a:t>
            </a:r>
            <a:r>
              <a:rPr lang="de-DE" baseline="-25000" dirty="0" smtClean="0"/>
              <a:t>kin</a:t>
            </a:r>
            <a:r>
              <a:rPr lang="de-DE" dirty="0" smtClean="0"/>
              <a:t> &lt; 250 </a:t>
            </a:r>
            <a:r>
              <a:rPr lang="de-DE" dirty="0" err="1" smtClean="0"/>
              <a:t>neV</a:t>
            </a:r>
            <a:endParaRPr lang="de-DE" dirty="0" smtClean="0"/>
          </a:p>
          <a:p>
            <a:r>
              <a:rPr lang="de-DE" dirty="0" smtClean="0">
                <a:sym typeface="Symbol"/>
              </a:rPr>
              <a:t> &gt; 50 </a:t>
            </a:r>
            <a:r>
              <a:rPr lang="de-DE" dirty="0" err="1" smtClean="0">
                <a:sym typeface="Symbol"/>
              </a:rPr>
              <a:t>nm</a:t>
            </a:r>
            <a:r>
              <a:rPr lang="de-DE" dirty="0" smtClean="0"/>
              <a:t> </a:t>
            </a:r>
          </a:p>
          <a:p>
            <a:r>
              <a:rPr lang="de-DE" dirty="0" smtClean="0"/>
              <a:t>T ~</a:t>
            </a:r>
            <a:r>
              <a:rPr lang="de-DE" dirty="0" err="1" smtClean="0"/>
              <a:t>mK</a:t>
            </a:r>
            <a:endParaRPr lang="de-DE" dirty="0" smtClean="0"/>
          </a:p>
          <a:p>
            <a:r>
              <a:rPr lang="de-DE" dirty="0" err="1" smtClean="0"/>
              <a:t>storage</a:t>
            </a:r>
            <a:r>
              <a:rPr lang="de-DE" dirty="0" smtClean="0"/>
              <a:t> ~ 880 s</a:t>
            </a:r>
          </a:p>
        </p:txBody>
      </p:sp>
      <p:cxnSp>
        <p:nvCxnSpPr>
          <p:cNvPr id="48" name="Gerade Verbindung mit Pfeil 47"/>
          <p:cNvCxnSpPr/>
          <p:nvPr/>
        </p:nvCxnSpPr>
        <p:spPr>
          <a:xfrm flipV="1">
            <a:off x="3779912" y="3580558"/>
            <a:ext cx="2376264" cy="107257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60848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Vorlage_Poweroint2"/>
          <p:cNvPicPr>
            <a:picLocks noChangeAspect="1" noChangeArrowheads="1"/>
          </p:cNvPicPr>
          <p:nvPr/>
        </p:nvPicPr>
        <p:blipFill>
          <a:blip r:embed="rId6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Gerade Verbindung 19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9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" name="Rechteck 125"/>
          <p:cNvSpPr/>
          <p:nvPr/>
        </p:nvSpPr>
        <p:spPr>
          <a:xfrm>
            <a:off x="467544" y="5517232"/>
            <a:ext cx="5184576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556792"/>
            <a:ext cx="371168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-27384"/>
            <a:ext cx="684691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Separated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oscillatory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fields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Objekt 126"/>
          <p:cNvGraphicFramePr>
            <a:graphicFrameLocks noChangeAspect="1"/>
          </p:cNvGraphicFramePr>
          <p:nvPr/>
        </p:nvGraphicFramePr>
        <p:xfrm>
          <a:off x="683568" y="6021288"/>
          <a:ext cx="14366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5" name="Formel" r:id="rId6" imgW="647640" imgH="215640" progId="Equation.3">
                  <p:embed/>
                </p:oleObj>
              </mc:Choice>
              <mc:Fallback>
                <p:oleObj name="Formel" r:id="rId6" imgW="6476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6021288"/>
                        <a:ext cx="1436688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1628800"/>
            <a:ext cx="3395663" cy="264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" name="Textfeld 98"/>
          <p:cNvSpPr txBox="1"/>
          <p:nvPr/>
        </p:nvSpPr>
        <p:spPr>
          <a:xfrm rot="16200000">
            <a:off x="4053190" y="25109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4" name="Textfeld 103"/>
          <p:cNvSpPr txBox="1"/>
          <p:nvPr/>
        </p:nvSpPr>
        <p:spPr>
          <a:xfrm>
            <a:off x="6066656" y="4295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ym typeface="Symbol"/>
              </a:rPr>
              <a:t></a:t>
            </a:r>
            <a:r>
              <a:rPr lang="de-DE" baseline="-25000" dirty="0" smtClean="0">
                <a:sym typeface="Symbol"/>
              </a:rPr>
              <a:t>1</a:t>
            </a:r>
            <a:r>
              <a:rPr lang="de-DE" dirty="0" smtClean="0">
                <a:sym typeface="Symbol"/>
              </a:rPr>
              <a:t>-</a:t>
            </a:r>
            <a:r>
              <a:rPr lang="de-DE" baseline="-25000" dirty="0" smtClean="0">
                <a:sym typeface="Symbol"/>
              </a:rPr>
              <a:t>L</a:t>
            </a:r>
            <a:r>
              <a:rPr lang="de-DE" dirty="0" smtClean="0">
                <a:sym typeface="Symbol"/>
              </a:rPr>
              <a:t> („</a:t>
            </a:r>
            <a:r>
              <a:rPr lang="de-DE" dirty="0" err="1" smtClean="0">
                <a:sym typeface="Symbol"/>
              </a:rPr>
              <a:t>detuning</a:t>
            </a:r>
            <a:r>
              <a:rPr lang="de-DE" dirty="0" smtClean="0">
                <a:sym typeface="Symbol"/>
              </a:rPr>
              <a:t>“)</a:t>
            </a: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109" name="Object 1"/>
          <p:cNvGraphicFramePr>
            <a:graphicFrameLocks noChangeAspect="1"/>
          </p:cNvGraphicFramePr>
          <p:nvPr/>
        </p:nvGraphicFramePr>
        <p:xfrm>
          <a:off x="6156176" y="4869160"/>
          <a:ext cx="2133600" cy="84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6" name="Equation" r:id="rId9" imgW="1054080" imgH="419040" progId="">
                  <p:embed/>
                </p:oleObj>
              </mc:Choice>
              <mc:Fallback>
                <p:oleObj name="Equation" r:id="rId9" imgW="105408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4869160"/>
                        <a:ext cx="2133600" cy="849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3275856" y="6021288"/>
          <a:ext cx="21399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7" name="Formel" r:id="rId11" imgW="965160" imgH="215640" progId="Equation.3">
                  <p:embed/>
                </p:oleObj>
              </mc:Choice>
              <mc:Fallback>
                <p:oleObj name="Formel" r:id="rId11" imgW="965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6021288"/>
                        <a:ext cx="213995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Textfeld 124"/>
          <p:cNvSpPr txBox="1"/>
          <p:nvPr/>
        </p:nvSpPr>
        <p:spPr>
          <a:xfrm>
            <a:off x="611560" y="55892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EDM </a:t>
            </a:r>
            <a:r>
              <a:rPr lang="de-DE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changes</a:t>
            </a:r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Larmor</a:t>
            </a:r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precession</a:t>
            </a:r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feld 16"/>
          <p:cNvSpPr txBox="1"/>
          <p:nvPr/>
        </p:nvSpPr>
        <p:spPr>
          <a:xfrm>
            <a:off x="467544" y="112474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Particle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beam 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or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trapped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particles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2884458" y="360437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de-DE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3275856" y="3212976"/>
            <a:ext cx="0" cy="2880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3275856" y="4221088"/>
            <a:ext cx="8384" cy="35165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3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-18256"/>
            <a:ext cx="6846912" cy="1143000"/>
          </a:xfrm>
        </p:spPr>
        <p:txBody>
          <a:bodyPr>
            <a:noAutofit/>
          </a:bodyPr>
          <a:lstStyle/>
          <a:p>
            <a:pPr algn="l"/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Clock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comparison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Gerade Verbindung 1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23528" y="1340768"/>
            <a:ext cx="3600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Neutrons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and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199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Hg 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stored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in the same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chamber.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Systematic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effect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: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gravity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!</a:t>
            </a:r>
          </a:p>
        </p:txBody>
      </p:sp>
      <p:sp>
        <p:nvSpPr>
          <p:cNvPr id="25" name="Rechteck 24"/>
          <p:cNvSpPr/>
          <p:nvPr/>
        </p:nvSpPr>
        <p:spPr>
          <a:xfrm>
            <a:off x="2771800" y="4919682"/>
            <a:ext cx="4044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latin typeface="Helvetica" pitchFamily="34" charset="0"/>
                <a:cs typeface="Helvetica" pitchFamily="34" charset="0"/>
              </a:rPr>
              <a:t>d</a:t>
            </a:r>
            <a:r>
              <a:rPr lang="de-DE" sz="2400" b="1" baseline="-25000" dirty="0" smtClean="0">
                <a:latin typeface="Helvetica" pitchFamily="34" charset="0"/>
                <a:cs typeface="Helvetica" pitchFamily="34" charset="0"/>
              </a:rPr>
              <a:t>n</a:t>
            </a:r>
            <a:r>
              <a:rPr lang="de-DE" sz="2400" b="1" dirty="0" smtClean="0">
                <a:latin typeface="Helvetica" pitchFamily="34" charset="0"/>
                <a:cs typeface="Helvetica" pitchFamily="34" charset="0"/>
              </a:rPr>
              <a:t> &lt; 2.9 x 10</a:t>
            </a:r>
            <a:r>
              <a:rPr lang="de-DE" sz="2400" b="1" baseline="30000" dirty="0" smtClean="0">
                <a:latin typeface="Helvetica" pitchFamily="34" charset="0"/>
                <a:cs typeface="Helvetica" pitchFamily="34" charset="0"/>
              </a:rPr>
              <a:t>-26</a:t>
            </a:r>
            <a:r>
              <a:rPr lang="de-DE" sz="24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de-DE" sz="2400" b="1" dirty="0" smtClean="0">
                <a:latin typeface="Helvetica" pitchFamily="34" charset="0"/>
                <a:cs typeface="Helvetica" pitchFamily="34" charset="0"/>
              </a:rPr>
              <a:t> cm (90%)</a:t>
            </a:r>
            <a:endParaRPr lang="de-DE" sz="2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Rechteck 17"/>
          <p:cNvSpPr>
            <a:spLocks noChangeArrowheads="1"/>
          </p:cNvSpPr>
          <p:nvPr/>
        </p:nvSpPr>
        <p:spPr bwMode="auto">
          <a:xfrm rot="5400000">
            <a:off x="7554119" y="2510408"/>
            <a:ext cx="2903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Physical Review Letters  97 (2006) 131801.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 t="25412"/>
          <a:stretch>
            <a:fillRect/>
          </a:stretch>
        </p:blipFill>
        <p:spPr bwMode="auto">
          <a:xfrm>
            <a:off x="251520" y="2708920"/>
            <a:ext cx="3888432" cy="97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 l="1033" t="3386" r="1193" b="-1569"/>
          <a:stretch>
            <a:fillRect/>
          </a:stretch>
        </p:blipFill>
        <p:spPr bwMode="auto">
          <a:xfrm>
            <a:off x="4592099" y="1755686"/>
            <a:ext cx="4228373" cy="29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feld 31"/>
          <p:cNvSpPr txBox="1"/>
          <p:nvPr/>
        </p:nvSpPr>
        <p:spPr>
          <a:xfrm>
            <a:off x="5336119" y="223878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Helvetica" pitchFamily="34" charset="0"/>
                <a:cs typeface="Helvetica" pitchFamily="34" charset="0"/>
              </a:rPr>
              <a:t>B</a:t>
            </a:r>
            <a:r>
              <a:rPr lang="de-DE" baseline="-25000" dirty="0" smtClean="0">
                <a:latin typeface="Helvetica" pitchFamily="34" charset="0"/>
                <a:cs typeface="Helvetica" pitchFamily="34" charset="0"/>
              </a:rPr>
              <a:t>0</a:t>
            </a:r>
            <a:r>
              <a:rPr lang="de-DE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de-DE" dirty="0" err="1" smtClean="0">
                <a:latin typeface="Helvetica" pitchFamily="34" charset="0"/>
                <a:cs typeface="Helvetica" pitchFamily="34" charset="0"/>
              </a:rPr>
              <a:t>up</a:t>
            </a:r>
            <a:endParaRPr lang="de-DE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193507" y="201018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Helvetica" pitchFamily="34" charset="0"/>
                <a:cs typeface="Helvetica" pitchFamily="34" charset="0"/>
              </a:rPr>
              <a:t>B</a:t>
            </a:r>
            <a:r>
              <a:rPr lang="de-DE" baseline="-25000" dirty="0" smtClean="0">
                <a:latin typeface="Helvetica" pitchFamily="34" charset="0"/>
                <a:cs typeface="Helvetica" pitchFamily="34" charset="0"/>
              </a:rPr>
              <a:t>0</a:t>
            </a:r>
            <a:r>
              <a:rPr lang="de-DE" dirty="0" smtClean="0">
                <a:latin typeface="Helvetica" pitchFamily="34" charset="0"/>
                <a:cs typeface="Helvetica" pitchFamily="34" charset="0"/>
              </a:rPr>
              <a:t> down </a:t>
            </a:r>
            <a:endParaRPr lang="de-DE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890747" y="1484784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Illustration (2008 ILL </a:t>
            </a:r>
            <a:r>
              <a:rPr lang="de-DE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data</a:t>
            </a:r>
            <a:r>
              <a:rPr lang="de-DE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 rot="16200000">
            <a:off x="2828773" y="291115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Applied Gradient </a:t>
            </a:r>
          </a:p>
          <a:p>
            <a:pPr algn="ctr"/>
            <a:r>
              <a:rPr lang="de-DE" dirty="0" smtClean="0"/>
              <a:t>~ ‚</a:t>
            </a:r>
            <a:r>
              <a:rPr lang="de-DE" dirty="0" err="1" smtClean="0"/>
              <a:t>false</a:t>
            </a:r>
            <a:r>
              <a:rPr lang="de-DE" dirty="0" smtClean="0"/>
              <a:t>‘ EDM</a:t>
            </a:r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5857811" y="4471030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3861048"/>
            <a:ext cx="3144349" cy="792088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57200">
              <a:buClr>
                <a:srgbClr val="898989"/>
              </a:buClr>
              <a:buSzPct val="100000"/>
              <a:buFont typeface="Calibri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2528899-9738-479B-8FFA-35F1743A6D4F}" type="slidenum">
              <a:rPr lang="en-GB" sz="1200">
                <a:solidFill>
                  <a:srgbClr val="898989"/>
                </a:solidFill>
              </a:rPr>
              <a:pPr algn="r" defTabSz="457200">
                <a:buClr>
                  <a:srgbClr val="898989"/>
                </a:buClr>
                <a:buSzPct val="100000"/>
                <a:buFont typeface="Calibri" pitchFamily="34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9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49488" y="6596390"/>
            <a:ext cx="571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>
                    <a:lumMod val="50000"/>
                  </a:schemeClr>
                </a:solidFill>
              </a:rPr>
              <a:t>P. Fierlinger – SPP Groningen 22.6.2012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5496" y="5661248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- The ‚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co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-magnetometer‘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is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a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very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successful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concept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...</a:t>
            </a:r>
          </a:p>
          <a:p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-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Many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side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products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: e.g. CPT,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axion-like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coupling</a:t>
            </a:r>
            <a:r>
              <a:rPr lang="de-DE" sz="2400" b="1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 - </a:t>
            </a:r>
            <a:r>
              <a:rPr lang="de-DE" sz="2400" b="1" dirty="0" err="1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cs typeface="Helvetica" pitchFamily="34" charset="0"/>
              </a:rPr>
              <a:t>tests</a:t>
            </a:r>
            <a:endParaRPr lang="de-DE" sz="2400" b="1" dirty="0">
              <a:solidFill>
                <a:schemeClr val="accent6">
                  <a:lumMod val="7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4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2180</Words>
  <Application>Microsoft Macintosh PowerPoint</Application>
  <PresentationFormat>Bildschirmpräsentation (4:3)</PresentationFormat>
  <Paragraphs>465</Paragraphs>
  <Slides>30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Larissa-Design</vt:lpstr>
      <vt:lpstr>Formel</vt:lpstr>
      <vt:lpstr>Equation</vt:lpstr>
      <vt:lpstr>Microsoft Formel-Editor</vt:lpstr>
      <vt:lpstr>PowerPoint-Präsentation</vt:lpstr>
      <vt:lpstr>Outline</vt:lpstr>
      <vt:lpstr>Neutron EDM and the SM</vt:lpstr>
      <vt:lpstr> Baryon asymmetry</vt:lpstr>
      <vt:lpstr>Physics behind EDMs</vt:lpstr>
      <vt:lpstr>Supersymmetry</vt:lpstr>
      <vt:lpstr>State of the art</vt:lpstr>
      <vt:lpstr>Separated oscillatory fields</vt:lpstr>
      <vt:lpstr>Clock comparison experiment</vt:lpstr>
      <vt:lpstr>New approaches</vt:lpstr>
      <vt:lpstr>New approaches</vt:lpstr>
      <vt:lpstr>‚Conventional‘ approaches</vt:lpstr>
      <vt:lpstr>‚Conventional‘ approaches</vt:lpstr>
      <vt:lpstr>Cryogenic approaches</vt:lpstr>
      <vt:lpstr>Cryogenic approaches</vt:lpstr>
      <vt:lpstr>New sources of UCN</vt:lpstr>
      <vt:lpstr>UCN source at FRM-2</vt:lpstr>
      <vt:lpstr>UCN facility a FRM-2</vt:lpstr>
      <vt:lpstr>High transmission neutron guides</vt:lpstr>
      <vt:lpstr>Systematic effects</vt:lpstr>
      <vt:lpstr>Systematic effects</vt:lpstr>
      <vt:lpstr>The nEDM project at FRM-2</vt:lpstr>
      <vt:lpstr>Magnetic field requirements</vt:lpstr>
      <vt:lpstr>Magnetic fields</vt:lpstr>
      <vt:lpstr>Magnetic environment</vt:lpstr>
      <vt:lpstr>Magnetic environment</vt:lpstr>
      <vt:lpstr>Innermost shield</vt:lpstr>
      <vt:lpstr>Measuring magnetic fields </vt:lpstr>
      <vt:lpstr>UCN geometric phases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dipole moments review</dc:title>
  <dc:creator>peter</dc:creator>
  <cp:lastModifiedBy>Peter Fierlinger</cp:lastModifiedBy>
  <cp:revision>466</cp:revision>
  <dcterms:created xsi:type="dcterms:W3CDTF">2010-06-17T13:29:11Z</dcterms:created>
  <dcterms:modified xsi:type="dcterms:W3CDTF">2012-06-22T07:20:14Z</dcterms:modified>
</cp:coreProperties>
</file>