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9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618" r:id="rId10"/>
  </p:sldIdLst>
  <p:sldSz cx="9144000" cy="5143500" type="screen16x9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405"/>
  </p:normalViewPr>
  <p:slideViewPr>
    <p:cSldViewPr snapToGrid="0" snapToObjects="1">
      <p:cViewPr varScale="1">
        <p:scale>
          <a:sx n="175" d="100"/>
          <a:sy n="175" d="100"/>
        </p:scale>
        <p:origin x="344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39076-9DF7-4A4F-92B3-78DBB236EEF3}" type="datetimeFigureOut">
              <a:rPr lang="fi-FI" smtClean="0"/>
              <a:t>27.4.2023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EEFDA-1FB2-B84D-B8A6-96124A04AA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973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Essential unit for</a:t>
            </a:r>
            <a:r>
              <a:rPr lang="en-US" baseline="0" dirty="0"/>
              <a:t> the CSC operation. </a:t>
            </a:r>
          </a:p>
          <a:p>
            <a:r>
              <a:rPr lang="en-US" sz="1200" dirty="0"/>
              <a:t>For reference a standard gas bundle – 12 gas cylinders 50l each will last only 2.5 days without HRU. With HRU it is ~1 year of continuous operation.</a:t>
            </a:r>
          </a:p>
          <a:p>
            <a:endParaRPr lang="en-US" baseline="0" dirty="0"/>
          </a:p>
          <a:p>
            <a:r>
              <a:rPr lang="en-US" baseline="0" dirty="0"/>
              <a:t>And much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9135F1-1F85-49F9-830D-6C933B7F6C65}" type="slidenum">
              <a:rPr lang="en-US" altLang="de-DE" smtClean="0"/>
              <a:pPr>
                <a:defRPr/>
              </a:pPr>
              <a:t>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2058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F23D-CEF2-7D4A-B874-D7CAE509BD1E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4F0B-34E1-FE4E-B232-1DFF08C79B8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F23D-CEF2-7D4A-B874-D7CAE509BD1E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4F0B-34E1-FE4E-B232-1DFF08C79B8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F23D-CEF2-7D4A-B874-D7CAE509BD1E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4F0B-34E1-FE4E-B232-1DFF08C79B8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F23D-CEF2-7D4A-B874-D7CAE509BD1E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4F0B-34E1-FE4E-B232-1DFF08C79B8B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 descr="Circles_Green.png">
            <a:extLst>
              <a:ext uri="{FF2B5EF4-FFF2-40B4-BE49-F238E27FC236}">
                <a16:creationId xmlns:a16="http://schemas.microsoft.com/office/drawing/2014/main" id="{B46CEECC-449A-9839-0055-61E199915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0" y="3027401"/>
            <a:ext cx="9557282" cy="777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uva 7" descr="Circles_Green.png">
            <a:extLst>
              <a:ext uri="{FF2B5EF4-FFF2-40B4-BE49-F238E27FC236}">
                <a16:creationId xmlns:a16="http://schemas.microsoft.com/office/drawing/2014/main" id="{31BADDB2-C655-C304-3250-ADF189955F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001000" y="184158"/>
            <a:ext cx="9557282" cy="777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uva 8" descr="Circles_Green.png">
            <a:extLst>
              <a:ext uri="{FF2B5EF4-FFF2-40B4-BE49-F238E27FC236}">
                <a16:creationId xmlns:a16="http://schemas.microsoft.com/office/drawing/2014/main" id="{95D63A62-E636-7F07-AC1E-22BBB19DE0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5321" y="-3498800"/>
            <a:ext cx="6302641" cy="51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uva 9" descr="HIP_Logo_EN_V1_Pos_Green.png">
            <a:extLst>
              <a:ext uri="{FF2B5EF4-FFF2-40B4-BE49-F238E27FC236}">
                <a16:creationId xmlns:a16="http://schemas.microsoft.com/office/drawing/2014/main" id="{2AF827BF-45F0-F94F-5E83-E7DA7F740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060" y="264160"/>
            <a:ext cx="2072640" cy="5560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F23D-CEF2-7D4A-B874-D7CAE509BD1E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4F0B-34E1-FE4E-B232-1DFF08C79B8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F23D-CEF2-7D4A-B874-D7CAE509BD1E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4F0B-34E1-FE4E-B232-1DFF08C79B8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F23D-CEF2-7D4A-B874-D7CAE509BD1E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4F0B-34E1-FE4E-B232-1DFF08C79B8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ykse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F23D-CEF2-7D4A-B874-D7CAE509BD1E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4F0B-34E1-FE4E-B232-1DFF08C79B8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ykse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F23D-CEF2-7D4A-B874-D7CAE509BD1E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4F0B-34E1-FE4E-B232-1DFF08C79B8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F23D-CEF2-7D4A-B874-D7CAE509BD1E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4F0B-34E1-FE4E-B232-1DFF08C79B8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F23D-CEF2-7D4A-B874-D7CAE509BD1E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4F0B-34E1-FE4E-B232-1DFF08C79B8B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CF23D-CEF2-7D4A-B874-D7CAE509BD1E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84F0B-34E1-FE4E-B232-1DFF08C79B8B}" type="slidenum">
              <a:rPr lang="fi-FI" smtClean="0"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Circles_Gre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027401"/>
            <a:ext cx="9557282" cy="777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 descr="HIP_Logo_EN_V4_1Colour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828" y="184158"/>
            <a:ext cx="802236" cy="824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uva 5" descr="Circles_Gre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1000" y="184158"/>
            <a:ext cx="9557282" cy="777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uva 6" descr="Circles_Gre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321" y="-3498800"/>
            <a:ext cx="6302641" cy="51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090AEBA-4B22-1F9D-5429-90AD383EB8CA}"/>
              </a:ext>
            </a:extLst>
          </p:cNvPr>
          <p:cNvSpPr txBox="1"/>
          <p:nvPr/>
        </p:nvSpPr>
        <p:spPr>
          <a:xfrm>
            <a:off x="670130" y="1730358"/>
            <a:ext cx="7803739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Status of Finnish in-kind components for accelerators (Super-FRS)</a:t>
            </a:r>
          </a:p>
          <a:p>
            <a:pPr algn="ctr"/>
            <a:endParaRPr lang="en-GB" b="1" dirty="0">
              <a:solidFill>
                <a:schemeClr val="bg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GB" b="1" dirty="0">
                <a:solidFill>
                  <a:schemeClr val="bg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Tuomas Grahn</a:t>
            </a:r>
          </a:p>
          <a:p>
            <a:pPr algn="ctr"/>
            <a:r>
              <a:rPr lang="en-GB" b="1" dirty="0">
                <a:solidFill>
                  <a:schemeClr val="bg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Helsinki Institute of Physics &amp;</a:t>
            </a:r>
          </a:p>
          <a:p>
            <a:pPr algn="ctr"/>
            <a:r>
              <a:rPr lang="en-GB" b="1" dirty="0">
                <a:solidFill>
                  <a:schemeClr val="bg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University of Jyväskylä</a:t>
            </a:r>
          </a:p>
          <a:p>
            <a:pPr algn="ctr"/>
            <a:endParaRPr lang="en-GB" b="1" dirty="0">
              <a:solidFill>
                <a:schemeClr val="bg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GB" b="1" dirty="0">
                <a:solidFill>
                  <a:schemeClr val="bg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Super-FRS Experiment Collaboration meeting</a:t>
            </a:r>
          </a:p>
          <a:p>
            <a:pPr algn="ctr"/>
            <a:r>
              <a:rPr lang="en-GB" b="1" dirty="0">
                <a:solidFill>
                  <a:schemeClr val="bg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Walldorf, 27 April 2023</a:t>
            </a: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Circles_Gre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027401"/>
            <a:ext cx="9557282" cy="77706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iruutu 4"/>
          <p:cNvSpPr txBox="1"/>
          <p:nvPr/>
        </p:nvSpPr>
        <p:spPr>
          <a:xfrm>
            <a:off x="872068" y="965200"/>
            <a:ext cx="7433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 err="1">
                <a:solidFill>
                  <a:srgbClr val="1CA17D"/>
                </a:solidFill>
                <a:latin typeface="Arial"/>
                <a:cs typeface="Arial"/>
              </a:rPr>
              <a:t>Beam</a:t>
            </a:r>
            <a:r>
              <a:rPr lang="fi-FI" sz="2200" b="1" dirty="0">
                <a:solidFill>
                  <a:srgbClr val="1CA17D"/>
                </a:solidFill>
                <a:latin typeface="Arial"/>
                <a:cs typeface="Arial"/>
              </a:rPr>
              <a:t> </a:t>
            </a:r>
            <a:r>
              <a:rPr lang="fi-FI" sz="2200" b="1" dirty="0" err="1">
                <a:solidFill>
                  <a:srgbClr val="1CA17D"/>
                </a:solidFill>
                <a:latin typeface="Arial"/>
                <a:cs typeface="Arial"/>
              </a:rPr>
              <a:t>indentification</a:t>
            </a:r>
            <a:r>
              <a:rPr lang="fi-FI" sz="2200" b="1" dirty="0">
                <a:solidFill>
                  <a:srgbClr val="1CA17D"/>
                </a:solidFill>
                <a:latin typeface="Arial"/>
                <a:cs typeface="Arial"/>
              </a:rPr>
              <a:t> at Super-FRS</a:t>
            </a:r>
          </a:p>
          <a:p>
            <a:pPr algn="ctr"/>
            <a:endParaRPr lang="fi-FI" dirty="0">
              <a:solidFill>
                <a:srgbClr val="272727"/>
              </a:solidFill>
              <a:latin typeface="Arial"/>
              <a:cs typeface="Arial"/>
            </a:endParaRPr>
          </a:p>
          <a:p>
            <a:r>
              <a:rPr lang="fi-FI" sz="1600" b="1" dirty="0" err="1">
                <a:solidFill>
                  <a:srgbClr val="272727"/>
                </a:solidFill>
                <a:latin typeface="Arial"/>
                <a:cs typeface="Arial"/>
              </a:rPr>
              <a:t>Measurements</a:t>
            </a:r>
            <a:r>
              <a:rPr lang="fi-FI" sz="1600" b="1" dirty="0">
                <a:solidFill>
                  <a:srgbClr val="272727"/>
                </a:solidFill>
                <a:latin typeface="Arial"/>
                <a:cs typeface="Arial"/>
              </a:rPr>
              <a:t> in </a:t>
            </a:r>
            <a:r>
              <a:rPr lang="fi-FI" sz="1600" b="1" dirty="0" err="1">
                <a:solidFill>
                  <a:srgbClr val="272727"/>
                </a:solidFill>
                <a:latin typeface="Arial"/>
                <a:cs typeface="Arial"/>
              </a:rPr>
              <a:t>the</a:t>
            </a:r>
            <a:r>
              <a:rPr lang="fi-FI" sz="1600" b="1" dirty="0">
                <a:solidFill>
                  <a:srgbClr val="272727"/>
                </a:solidFill>
                <a:latin typeface="Arial"/>
                <a:cs typeface="Arial"/>
              </a:rPr>
              <a:t> </a:t>
            </a:r>
            <a:r>
              <a:rPr lang="fi-FI" sz="1600" b="1" i="1" dirty="0">
                <a:solidFill>
                  <a:srgbClr val="272727"/>
                </a:solidFill>
                <a:latin typeface="Arial"/>
                <a:cs typeface="Arial"/>
              </a:rPr>
              <a:t>B</a:t>
            </a:r>
            <a:r>
              <a:rPr lang="fi-FI" sz="1600" b="1" dirty="0">
                <a:solidFill>
                  <a:srgbClr val="272727"/>
                </a:solidFill>
                <a:latin typeface="Arial"/>
                <a:cs typeface="Arial"/>
              </a:rPr>
              <a:t>𝜌-TOF-𝛥</a:t>
            </a:r>
            <a:r>
              <a:rPr lang="fi-FI" sz="1600" b="1" i="1" dirty="0">
                <a:solidFill>
                  <a:srgbClr val="272727"/>
                </a:solidFill>
                <a:latin typeface="Arial"/>
                <a:cs typeface="Arial"/>
              </a:rPr>
              <a:t>E</a:t>
            </a:r>
            <a:r>
              <a:rPr lang="fi-FI" sz="1600" b="1" dirty="0">
                <a:solidFill>
                  <a:srgbClr val="272727"/>
                </a:solidFill>
                <a:latin typeface="Arial"/>
                <a:cs typeface="Arial"/>
              </a:rPr>
              <a:t> </a:t>
            </a:r>
            <a:r>
              <a:rPr lang="fi-FI" sz="1600" b="1" dirty="0" err="1">
                <a:solidFill>
                  <a:srgbClr val="272727"/>
                </a:solidFill>
                <a:latin typeface="Arial"/>
                <a:cs typeface="Arial"/>
              </a:rPr>
              <a:t>method</a:t>
            </a:r>
            <a:r>
              <a:rPr lang="fi-FI" sz="1600" b="1" dirty="0">
                <a:solidFill>
                  <a:srgbClr val="272727"/>
                </a:solidFill>
                <a:latin typeface="Arial"/>
                <a:cs typeface="Arial"/>
              </a:rPr>
              <a:t>:</a:t>
            </a:r>
          </a:p>
        </p:txBody>
      </p:sp>
      <p:pic>
        <p:nvPicPr>
          <p:cNvPr id="6" name="Kuva 5" descr="HIP_Logo_EN_V1_Pos_Gre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60" y="264160"/>
            <a:ext cx="2072640" cy="55607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8">
                <a:extLst>
                  <a:ext uri="{FF2B5EF4-FFF2-40B4-BE49-F238E27FC236}">
                    <a16:creationId xmlns:a16="http://schemas.microsoft.com/office/drawing/2014/main" id="{BE5E0F17-4726-E616-76EB-5C0CA9D26BCD}"/>
                  </a:ext>
                </a:extLst>
              </p:cNvPr>
              <p:cNvSpPr txBox="1"/>
              <p:nvPr/>
            </p:nvSpPr>
            <p:spPr>
              <a:xfrm>
                <a:off x="2418484" y="2459496"/>
                <a:ext cx="796949" cy="5670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𝛽𝛾</m:t>
                          </m:r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>
          <p:sp>
            <p:nvSpPr>
              <p:cNvPr id="2" name="TextBox 8">
                <a:extLst>
                  <a:ext uri="{FF2B5EF4-FFF2-40B4-BE49-F238E27FC236}">
                    <a16:creationId xmlns:a16="http://schemas.microsoft.com/office/drawing/2014/main" id="{BE5E0F17-4726-E616-76EB-5C0CA9D26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484" y="2459496"/>
                <a:ext cx="796949" cy="567078"/>
              </a:xfrm>
              <a:prstGeom prst="rect">
                <a:avLst/>
              </a:prstGeom>
              <a:blipFill>
                <a:blip r:embed="rId4"/>
                <a:stretch>
                  <a:fillRect l="-6349" t="-4348" r="-9524" b="-1739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9">
                <a:extLst>
                  <a:ext uri="{FF2B5EF4-FFF2-40B4-BE49-F238E27FC236}">
                    <a16:creationId xmlns:a16="http://schemas.microsoft.com/office/drawing/2014/main" id="{EC7F9AD7-6B77-C82D-B324-6A390941BC8D}"/>
                  </a:ext>
                </a:extLst>
              </p:cNvPr>
              <p:cNvSpPr txBox="1"/>
              <p:nvPr/>
            </p:nvSpPr>
            <p:spPr>
              <a:xfrm>
                <a:off x="2418484" y="3155370"/>
                <a:ext cx="2696379" cy="5244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" name="TextBox 9">
                <a:extLst>
                  <a:ext uri="{FF2B5EF4-FFF2-40B4-BE49-F238E27FC236}">
                    <a16:creationId xmlns:a16="http://schemas.microsoft.com/office/drawing/2014/main" id="{EC7F9AD7-6B77-C82D-B324-6A390941B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484" y="3155370"/>
                <a:ext cx="2696379" cy="524439"/>
              </a:xfrm>
              <a:prstGeom prst="rect">
                <a:avLst/>
              </a:prstGeom>
              <a:blipFill>
                <a:blip r:embed="rId5"/>
                <a:stretch>
                  <a:fillRect t="-2381" b="-11905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10">
            <a:extLst>
              <a:ext uri="{FF2B5EF4-FFF2-40B4-BE49-F238E27FC236}">
                <a16:creationId xmlns:a16="http://schemas.microsoft.com/office/drawing/2014/main" id="{9D51BDBD-D631-C1D9-BDE7-BDBC185BE0A3}"/>
              </a:ext>
            </a:extLst>
          </p:cNvPr>
          <p:cNvSpPr txBox="1"/>
          <p:nvPr/>
        </p:nvSpPr>
        <p:spPr>
          <a:xfrm>
            <a:off x="2418484" y="3808605"/>
            <a:ext cx="412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>
                <a:latin typeface="+mn-lt"/>
              </a:rPr>
              <a:t>D</a:t>
            </a:r>
            <a:r>
              <a:rPr lang="en-GB">
                <a:latin typeface="+mn-lt"/>
              </a:rPr>
              <a:t> is despersion, </a:t>
            </a:r>
            <a:r>
              <a:rPr lang="en-GB" i="1">
                <a:latin typeface="+mn-lt"/>
              </a:rPr>
              <a:t>M</a:t>
            </a:r>
            <a:r>
              <a:rPr lang="en-GB">
                <a:latin typeface="+mn-lt"/>
              </a:rPr>
              <a:t> is magnification and B𝜌</a:t>
            </a:r>
            <a:r>
              <a:rPr lang="en-GB" baseline="-25000">
                <a:latin typeface="+mn-lt"/>
              </a:rPr>
              <a:t>0</a:t>
            </a:r>
            <a:r>
              <a:rPr lang="en-GB">
                <a:latin typeface="+mn-lt"/>
              </a:rPr>
              <a:t> is reference magnetic rigidity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DD5A5BFB-B384-14C0-CAF4-7B86DD54954D}"/>
                  </a:ext>
                </a:extLst>
              </p:cNvPr>
              <p:cNvSpPr txBox="1"/>
              <p:nvPr/>
            </p:nvSpPr>
            <p:spPr>
              <a:xfrm>
                <a:off x="2418484" y="2064273"/>
                <a:ext cx="8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GB"/>
              </a:p>
            </p:txBody>
          </p:sp>
        </mc:Choice>
        <mc:Fallback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DD5A5BFB-B384-14C0-CAF4-7B86DD549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484" y="2064273"/>
                <a:ext cx="897938" cy="276999"/>
              </a:xfrm>
              <a:prstGeom prst="rect">
                <a:avLst/>
              </a:prstGeom>
              <a:blipFill>
                <a:blip r:embed="rId6"/>
                <a:stretch>
                  <a:fillRect l="-4167" r="-2778" b="-8696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12">
            <a:extLst>
              <a:ext uri="{FF2B5EF4-FFF2-40B4-BE49-F238E27FC236}">
                <a16:creationId xmlns:a16="http://schemas.microsoft.com/office/drawing/2014/main" id="{385C36F3-975D-A412-AFC0-320B20E32F70}"/>
              </a:ext>
            </a:extLst>
          </p:cNvPr>
          <p:cNvSpPr/>
          <p:nvPr/>
        </p:nvSpPr>
        <p:spPr>
          <a:xfrm>
            <a:off x="1936655" y="2064273"/>
            <a:ext cx="576064" cy="2390663"/>
          </a:xfrm>
          <a:prstGeom prst="lef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0883A494-7595-3F62-FB89-792E8C10810A}"/>
              </a:ext>
            </a:extLst>
          </p:cNvPr>
          <p:cNvSpPr txBox="1"/>
          <p:nvPr/>
        </p:nvSpPr>
        <p:spPr>
          <a:xfrm>
            <a:off x="872068" y="307493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latin typeface="+mn-lt"/>
              </a:rPr>
              <a:t>A</a:t>
            </a:r>
            <a:r>
              <a:rPr lang="en-GB">
                <a:latin typeface="+mn-lt"/>
              </a:rPr>
              <a:t> and </a:t>
            </a:r>
            <a:r>
              <a:rPr lang="en-GB" i="1">
                <a:latin typeface="+mn-lt"/>
              </a:rPr>
              <a:t>Z</a:t>
            </a: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9BF3FB22-30BD-00FF-06C5-3A203F058B2D}"/>
              </a:ext>
            </a:extLst>
          </p:cNvPr>
          <p:cNvSpPr/>
          <p:nvPr/>
        </p:nvSpPr>
        <p:spPr>
          <a:xfrm>
            <a:off x="2418483" y="2074409"/>
            <a:ext cx="382267" cy="2940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5">
            <a:extLst>
              <a:ext uri="{FF2B5EF4-FFF2-40B4-BE49-F238E27FC236}">
                <a16:creationId xmlns:a16="http://schemas.microsoft.com/office/drawing/2014/main" id="{2C3476D1-4E15-26FA-1B49-E3E89D79357B}"/>
              </a:ext>
            </a:extLst>
          </p:cNvPr>
          <p:cNvSpPr/>
          <p:nvPr/>
        </p:nvSpPr>
        <p:spPr>
          <a:xfrm>
            <a:off x="2800751" y="2743035"/>
            <a:ext cx="314819" cy="3745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6">
            <a:extLst>
              <a:ext uri="{FF2B5EF4-FFF2-40B4-BE49-F238E27FC236}">
                <a16:creationId xmlns:a16="http://schemas.microsoft.com/office/drawing/2014/main" id="{1D05DBE7-13BF-973C-5FA7-B00348F9331D}"/>
              </a:ext>
            </a:extLst>
          </p:cNvPr>
          <p:cNvSpPr/>
          <p:nvPr/>
        </p:nvSpPr>
        <p:spPr>
          <a:xfrm>
            <a:off x="3952880" y="3117627"/>
            <a:ext cx="288032" cy="3266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7">
            <a:extLst>
              <a:ext uri="{FF2B5EF4-FFF2-40B4-BE49-F238E27FC236}">
                <a16:creationId xmlns:a16="http://schemas.microsoft.com/office/drawing/2014/main" id="{FFB3772E-F553-1BC2-791E-45C2985DE705}"/>
              </a:ext>
            </a:extLst>
          </p:cNvPr>
          <p:cNvSpPr/>
          <p:nvPr/>
        </p:nvSpPr>
        <p:spPr>
          <a:xfrm>
            <a:off x="4672959" y="3131254"/>
            <a:ext cx="288032" cy="3266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8">
            <a:extLst>
              <a:ext uri="{FF2B5EF4-FFF2-40B4-BE49-F238E27FC236}">
                <a16:creationId xmlns:a16="http://schemas.microsoft.com/office/drawing/2014/main" id="{8DCE32CE-C02C-A0FD-02F7-D28E8057A659}"/>
              </a:ext>
            </a:extLst>
          </p:cNvPr>
          <p:cNvSpPr/>
          <p:nvPr/>
        </p:nvSpPr>
        <p:spPr>
          <a:xfrm>
            <a:off x="4504479" y="2416391"/>
            <a:ext cx="288032" cy="3266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2D1A8AF7-079C-F872-903F-3D1A7E45508C}"/>
              </a:ext>
            </a:extLst>
          </p:cNvPr>
          <p:cNvSpPr txBox="1"/>
          <p:nvPr/>
        </p:nvSpPr>
        <p:spPr>
          <a:xfrm>
            <a:off x="4792511" y="238756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C00000"/>
                </a:solidFill>
                <a:latin typeface="+mn-lt"/>
              </a:rPr>
              <a:t>Measured quantities</a:t>
            </a: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E903BC8D-B6CC-6D39-4E59-7AB8B7B72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114" y="398157"/>
            <a:ext cx="6331015" cy="467033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3E0721AC-E221-7654-8758-00E7ABB48ECC}"/>
              </a:ext>
            </a:extLst>
          </p:cNvPr>
          <p:cNvSpPr txBox="1"/>
          <p:nvPr/>
        </p:nvSpPr>
        <p:spPr>
          <a:xfrm>
            <a:off x="944639" y="283029"/>
            <a:ext cx="74337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200" b="1" dirty="0">
                <a:solidFill>
                  <a:srgbClr val="1CA17D"/>
                </a:solidFill>
                <a:latin typeface="Arial"/>
                <a:cs typeface="Arial"/>
              </a:rPr>
              <a:t>Finland </a:t>
            </a:r>
            <a:r>
              <a:rPr lang="fi-FI" sz="2200" b="1" dirty="0" err="1">
                <a:solidFill>
                  <a:srgbClr val="1CA17D"/>
                </a:solidFill>
                <a:latin typeface="Arial"/>
                <a:cs typeface="Arial"/>
              </a:rPr>
              <a:t>will</a:t>
            </a:r>
            <a:r>
              <a:rPr lang="fi-FI" sz="2200" b="1" dirty="0">
                <a:solidFill>
                  <a:srgbClr val="1CA17D"/>
                </a:solidFill>
                <a:latin typeface="Arial"/>
                <a:cs typeface="Arial"/>
              </a:rPr>
              <a:t> </a:t>
            </a:r>
            <a:r>
              <a:rPr lang="fi-FI" sz="2200" b="1" dirty="0" err="1">
                <a:solidFill>
                  <a:srgbClr val="1CA17D"/>
                </a:solidFill>
                <a:latin typeface="Arial"/>
                <a:cs typeface="Arial"/>
              </a:rPr>
              <a:t>provide</a:t>
            </a:r>
            <a:r>
              <a:rPr lang="fi-FI" sz="2200" b="1" dirty="0">
                <a:solidFill>
                  <a:srgbClr val="1CA17D"/>
                </a:solidFill>
                <a:latin typeface="Arial"/>
                <a:cs typeface="Arial"/>
              </a:rPr>
              <a:t> </a:t>
            </a:r>
            <a:r>
              <a:rPr lang="fi-FI" sz="2200" b="1" dirty="0" err="1">
                <a:solidFill>
                  <a:srgbClr val="1CA17D"/>
                </a:solidFill>
                <a:latin typeface="Arial"/>
                <a:cs typeface="Arial"/>
              </a:rPr>
              <a:t>detectors</a:t>
            </a:r>
            <a:r>
              <a:rPr lang="fi-FI" sz="2200" b="1" dirty="0">
                <a:solidFill>
                  <a:srgbClr val="1CA17D"/>
                </a:solidFill>
                <a:latin typeface="Arial"/>
                <a:cs typeface="Arial"/>
              </a:rPr>
              <a:t>…</a:t>
            </a:r>
          </a:p>
          <a:p>
            <a:pPr algn="ctr"/>
            <a:endParaRPr lang="fi-FI" b="1" dirty="0">
              <a:solidFill>
                <a:srgbClr val="272727"/>
              </a:solidFill>
              <a:latin typeface="Arial"/>
              <a:cs typeface="Arial"/>
            </a:endParaRPr>
          </a:p>
          <a:p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…</a:t>
            </a:r>
            <a:r>
              <a:rPr lang="fi-FI" sz="1600" dirty="0" err="1">
                <a:solidFill>
                  <a:srgbClr val="272727"/>
                </a:solidFill>
                <a:latin typeface="Arial"/>
                <a:cs typeface="Arial"/>
              </a:rPr>
              <a:t>that</a:t>
            </a:r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 </a:t>
            </a:r>
            <a:r>
              <a:rPr lang="fi-FI" sz="1600" dirty="0" err="1">
                <a:solidFill>
                  <a:srgbClr val="272727"/>
                </a:solidFill>
                <a:latin typeface="Arial"/>
                <a:cs typeface="Arial"/>
              </a:rPr>
              <a:t>measure</a:t>
            </a:r>
            <a:endParaRPr lang="fi-FI" sz="1600" dirty="0">
              <a:solidFill>
                <a:srgbClr val="272727"/>
              </a:solidFill>
              <a:latin typeface="Arial"/>
              <a:cs typeface="Arial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i-FI" sz="1600" b="1" dirty="0" err="1">
                <a:solidFill>
                  <a:srgbClr val="272727"/>
                </a:solidFill>
                <a:latin typeface="Arial"/>
                <a:cs typeface="Arial"/>
              </a:rPr>
              <a:t>Enegy</a:t>
            </a:r>
            <a:r>
              <a:rPr lang="fi-FI" sz="1600" b="1" dirty="0">
                <a:solidFill>
                  <a:srgbClr val="272727"/>
                </a:solidFill>
                <a:latin typeface="Arial"/>
                <a:cs typeface="Arial"/>
              </a:rPr>
              <a:t> </a:t>
            </a:r>
            <a:r>
              <a:rPr lang="fi-FI" sz="1600" b="1" dirty="0" err="1">
                <a:solidFill>
                  <a:srgbClr val="272727"/>
                </a:solidFill>
                <a:latin typeface="Arial"/>
                <a:cs typeface="Arial"/>
              </a:rPr>
              <a:t>loss</a:t>
            </a:r>
            <a:r>
              <a:rPr lang="fi-FI" sz="1600" b="1" dirty="0">
                <a:solidFill>
                  <a:srgbClr val="272727"/>
                </a:solidFill>
                <a:latin typeface="Arial"/>
                <a:cs typeface="Arial"/>
              </a:rPr>
              <a:t> </a:t>
            </a:r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𝛥</a:t>
            </a:r>
            <a:r>
              <a:rPr lang="fi-FI" sz="1600" i="1" dirty="0">
                <a:solidFill>
                  <a:srgbClr val="272727"/>
                </a:solidFill>
                <a:latin typeface="Arial"/>
                <a:cs typeface="Arial"/>
              </a:rPr>
              <a:t>E</a:t>
            </a:r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 ⇒ </a:t>
            </a:r>
            <a:r>
              <a:rPr lang="fi-FI" sz="1600" i="1" dirty="0">
                <a:solidFill>
                  <a:srgbClr val="272727"/>
                </a:solidFill>
                <a:latin typeface="Arial"/>
                <a:cs typeface="Arial"/>
              </a:rPr>
              <a:t>Z</a:t>
            </a:r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 (MUSIC </a:t>
            </a:r>
            <a:r>
              <a:rPr lang="fi-FI" sz="1600" dirty="0" err="1">
                <a:solidFill>
                  <a:srgbClr val="272727"/>
                </a:solidFill>
                <a:latin typeface="Arial"/>
                <a:cs typeface="Arial"/>
              </a:rPr>
              <a:t>detectors</a:t>
            </a:r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i-FI" sz="1600" b="1" dirty="0" err="1">
                <a:solidFill>
                  <a:srgbClr val="272727"/>
                </a:solidFill>
                <a:latin typeface="Arial"/>
                <a:cs typeface="Arial"/>
              </a:rPr>
              <a:t>Particle</a:t>
            </a:r>
            <a:r>
              <a:rPr lang="fi-FI" sz="1600" b="1" dirty="0">
                <a:solidFill>
                  <a:srgbClr val="272727"/>
                </a:solidFill>
                <a:latin typeface="Arial"/>
                <a:cs typeface="Arial"/>
              </a:rPr>
              <a:t> position </a:t>
            </a:r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in </a:t>
            </a:r>
            <a:r>
              <a:rPr lang="fi-FI" sz="1600" dirty="0" err="1">
                <a:solidFill>
                  <a:srgbClr val="272727"/>
                </a:solidFill>
                <a:latin typeface="Arial"/>
                <a:cs typeface="Arial"/>
              </a:rPr>
              <a:t>the</a:t>
            </a:r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 </a:t>
            </a:r>
            <a:r>
              <a:rPr lang="fi-FI" sz="1600" i="1" dirty="0" err="1">
                <a:solidFill>
                  <a:srgbClr val="272727"/>
                </a:solidFill>
                <a:latin typeface="Arial"/>
                <a:cs typeface="Arial"/>
              </a:rPr>
              <a:t>xy</a:t>
            </a:r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 </a:t>
            </a:r>
            <a:r>
              <a:rPr lang="fi-FI" sz="1600" dirty="0" err="1">
                <a:solidFill>
                  <a:srgbClr val="272727"/>
                </a:solidFill>
                <a:latin typeface="Arial"/>
                <a:cs typeface="Arial"/>
              </a:rPr>
              <a:t>plane</a:t>
            </a:r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 ⇒ </a:t>
            </a:r>
            <a:r>
              <a:rPr lang="fi-FI" sz="1600" i="1" dirty="0">
                <a:solidFill>
                  <a:srgbClr val="272727"/>
                </a:solidFill>
                <a:latin typeface="Arial"/>
                <a:cs typeface="Arial"/>
              </a:rPr>
              <a:t>B</a:t>
            </a:r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𝜌 (GEM-TPC </a:t>
            </a:r>
            <a:r>
              <a:rPr lang="fi-FI" sz="1600" dirty="0" err="1">
                <a:solidFill>
                  <a:srgbClr val="272727"/>
                </a:solidFill>
                <a:latin typeface="Arial"/>
                <a:cs typeface="Arial"/>
              </a:rPr>
              <a:t>detectors</a:t>
            </a:r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3065AD4-471E-2A28-825E-76BDF1C51118}"/>
              </a:ext>
            </a:extLst>
          </p:cNvPr>
          <p:cNvSpPr txBox="1"/>
          <p:nvPr/>
        </p:nvSpPr>
        <p:spPr>
          <a:xfrm>
            <a:off x="108857" y="1953564"/>
            <a:ext cx="2503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In addition, </a:t>
            </a:r>
            <a:r>
              <a:rPr lang="fi-FI" sz="1600" b="1" dirty="0" err="1">
                <a:solidFill>
                  <a:srgbClr val="272727"/>
                </a:solidFill>
                <a:latin typeface="Arial"/>
                <a:cs typeface="Arial"/>
              </a:rPr>
              <a:t>beam</a:t>
            </a:r>
            <a:r>
              <a:rPr lang="fi-FI" sz="1600" b="1" dirty="0">
                <a:solidFill>
                  <a:srgbClr val="272727"/>
                </a:solidFill>
                <a:latin typeface="Arial"/>
                <a:cs typeface="Arial"/>
              </a:rPr>
              <a:t> </a:t>
            </a:r>
            <a:r>
              <a:rPr lang="fi-FI" sz="1600" b="1" dirty="0" err="1">
                <a:solidFill>
                  <a:srgbClr val="272727"/>
                </a:solidFill>
                <a:latin typeface="Arial"/>
                <a:cs typeface="Arial"/>
              </a:rPr>
              <a:t>profile</a:t>
            </a:r>
            <a:r>
              <a:rPr lang="fi-FI" sz="1600" b="1" dirty="0">
                <a:solidFill>
                  <a:srgbClr val="272727"/>
                </a:solidFill>
                <a:latin typeface="Arial"/>
                <a:cs typeface="Arial"/>
              </a:rPr>
              <a:t> </a:t>
            </a:r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(SEM-</a:t>
            </a:r>
            <a:r>
              <a:rPr lang="fi-FI" sz="1600" dirty="0" err="1">
                <a:solidFill>
                  <a:srgbClr val="272727"/>
                </a:solidFill>
                <a:latin typeface="Arial"/>
                <a:cs typeface="Arial"/>
              </a:rPr>
              <a:t>grid</a:t>
            </a:r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) </a:t>
            </a:r>
            <a:r>
              <a:rPr lang="fi-FI" sz="1600" dirty="0" err="1">
                <a:solidFill>
                  <a:srgbClr val="272727"/>
                </a:solidFill>
                <a:latin typeface="Arial"/>
                <a:cs typeface="Arial"/>
              </a:rPr>
              <a:t>detectors</a:t>
            </a:r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 </a:t>
            </a:r>
            <a:r>
              <a:rPr lang="fi-FI" sz="1600" dirty="0" err="1">
                <a:solidFill>
                  <a:srgbClr val="272727"/>
                </a:solidFill>
                <a:latin typeface="Arial"/>
                <a:cs typeface="Arial"/>
              </a:rPr>
              <a:t>are</a:t>
            </a:r>
            <a:r>
              <a:rPr lang="fi-FI" sz="1600" dirty="0">
                <a:solidFill>
                  <a:srgbClr val="272727"/>
                </a:solidFill>
                <a:latin typeface="Arial"/>
                <a:cs typeface="Arial"/>
              </a:rPr>
              <a:t> </a:t>
            </a:r>
            <a:r>
              <a:rPr lang="fi-FI" sz="1600" dirty="0" err="1">
                <a:solidFill>
                  <a:srgbClr val="272727"/>
                </a:solidFill>
                <a:latin typeface="Arial"/>
                <a:cs typeface="Arial"/>
              </a:rPr>
              <a:t>needed</a:t>
            </a:r>
            <a:endParaRPr lang="fi-FI" sz="1600" dirty="0">
              <a:solidFill>
                <a:srgbClr val="27272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834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FCBA2A-43F8-9C69-0D5C-304B5F02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797"/>
            <a:ext cx="8229600" cy="857250"/>
          </a:xfrm>
        </p:spPr>
        <p:txBody>
          <a:bodyPr>
            <a:normAutofit/>
          </a:bodyPr>
          <a:lstStyle/>
          <a:p>
            <a:r>
              <a:rPr lang="fi-FI" sz="2200" b="1" dirty="0" err="1"/>
              <a:t>Beam</a:t>
            </a:r>
            <a:r>
              <a:rPr lang="fi-FI" sz="2200" b="1" dirty="0"/>
              <a:t> </a:t>
            </a:r>
            <a:r>
              <a:rPr lang="fi-FI" sz="2200" b="1" dirty="0" err="1"/>
              <a:t>insertion</a:t>
            </a:r>
            <a:r>
              <a:rPr lang="fi-FI" sz="2200" b="1" dirty="0"/>
              <a:t> </a:t>
            </a:r>
            <a:r>
              <a:rPr lang="fi-FI" sz="2200" b="1" dirty="0" err="1"/>
              <a:t>device</a:t>
            </a:r>
            <a:br>
              <a:rPr lang="fi-FI" sz="2200" b="1" dirty="0"/>
            </a:br>
            <a:r>
              <a:rPr lang="fi-FI" sz="1800" b="1" dirty="0" err="1"/>
              <a:t>seven</a:t>
            </a:r>
            <a:r>
              <a:rPr lang="fi-FI" sz="1800" b="1" dirty="0"/>
              <a:t> </a:t>
            </a:r>
            <a:r>
              <a:rPr lang="fi-FI" sz="1800" b="1" dirty="0" err="1"/>
              <a:t>different</a:t>
            </a:r>
            <a:r>
              <a:rPr lang="fi-FI" sz="1800" b="1" dirty="0"/>
              <a:t> </a:t>
            </a:r>
            <a:r>
              <a:rPr lang="fi-FI" sz="1800" b="1" dirty="0" err="1"/>
              <a:t>variants</a:t>
            </a:r>
            <a:endParaRPr lang="fi-FI" sz="2200" b="1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07E17E3-E0F0-14D6-9A00-DE681368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90" y="726624"/>
            <a:ext cx="1895059" cy="408027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2AB904A-B4AC-B2B3-E0F9-80C65CE67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193" y="857250"/>
            <a:ext cx="2282031" cy="4080272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1CBA7A77-22AE-F694-6E71-C67045C080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27" t="6915" r="5184" b="8430"/>
          <a:stretch/>
        </p:blipFill>
        <p:spPr>
          <a:xfrm>
            <a:off x="2752847" y="798284"/>
            <a:ext cx="3709006" cy="374647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CEC36FB1-EA30-C930-CDD2-72C1A29B0EEC}"/>
              </a:ext>
            </a:extLst>
          </p:cNvPr>
          <p:cNvSpPr txBox="1"/>
          <p:nvPr/>
        </p:nvSpPr>
        <p:spPr>
          <a:xfrm>
            <a:off x="3289026" y="106322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i="1" dirty="0" err="1">
                <a:solidFill>
                  <a:schemeClr val="bg1">
                    <a:lumMod val="10000"/>
                  </a:schemeClr>
                </a:solidFill>
              </a:rPr>
              <a:t>xy</a:t>
            </a:r>
            <a:endParaRPr lang="fi-FI" b="1" i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56EC0D31-E610-29BE-D1A0-5FBD8C23472A}"/>
              </a:ext>
            </a:extLst>
          </p:cNvPr>
          <p:cNvSpPr txBox="1"/>
          <p:nvPr/>
        </p:nvSpPr>
        <p:spPr>
          <a:xfrm>
            <a:off x="4584641" y="106322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i="1" dirty="0" err="1">
                <a:solidFill>
                  <a:schemeClr val="bg1">
                    <a:lumMod val="10000"/>
                  </a:schemeClr>
                </a:solidFill>
              </a:rPr>
              <a:t>xy</a:t>
            </a:r>
            <a:endParaRPr lang="fi-FI" b="1" i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84F2F67C-0510-5D0E-24EA-0A284131C890}"/>
              </a:ext>
            </a:extLst>
          </p:cNvPr>
          <p:cNvSpPr txBox="1"/>
          <p:nvPr/>
        </p:nvSpPr>
        <p:spPr>
          <a:xfrm>
            <a:off x="4041125" y="1074946"/>
            <a:ext cx="64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i="1" dirty="0">
                <a:solidFill>
                  <a:schemeClr val="bg1">
                    <a:lumMod val="10000"/>
                  </a:schemeClr>
                </a:solidFill>
              </a:rPr>
              <a:t>TOF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73160241-BA75-4736-F529-F3147519C6A9}"/>
              </a:ext>
            </a:extLst>
          </p:cNvPr>
          <p:cNvSpPr txBox="1"/>
          <p:nvPr/>
        </p:nvSpPr>
        <p:spPr>
          <a:xfrm>
            <a:off x="5018450" y="109314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i="1" dirty="0">
                <a:solidFill>
                  <a:schemeClr val="bg1">
                    <a:lumMod val="10000"/>
                  </a:schemeClr>
                </a:solidFill>
              </a:rPr>
              <a:t>MUSIC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421032FC-2299-1BCF-BC7F-5D458B08A69D}"/>
              </a:ext>
            </a:extLst>
          </p:cNvPr>
          <p:cNvSpPr txBox="1"/>
          <p:nvPr/>
        </p:nvSpPr>
        <p:spPr>
          <a:xfrm>
            <a:off x="3638161" y="220241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i="1" dirty="0" err="1">
                <a:solidFill>
                  <a:schemeClr val="bg1">
                    <a:lumMod val="10000"/>
                  </a:schemeClr>
                </a:solidFill>
              </a:rPr>
              <a:t>slit</a:t>
            </a:r>
            <a:endParaRPr lang="fi-FI" b="1" i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8" name="Kuvatekstiviiva 1 17">
            <a:extLst>
              <a:ext uri="{FF2B5EF4-FFF2-40B4-BE49-F238E27FC236}">
                <a16:creationId xmlns:a16="http://schemas.microsoft.com/office/drawing/2014/main" id="{DA64DC73-8BEA-EF8E-F49B-B1BBBA3490CF}"/>
              </a:ext>
            </a:extLst>
          </p:cNvPr>
          <p:cNvSpPr/>
          <p:nvPr/>
        </p:nvSpPr>
        <p:spPr>
          <a:xfrm>
            <a:off x="106985" y="4107545"/>
            <a:ext cx="841829" cy="306584"/>
          </a:xfrm>
          <a:prstGeom prst="borderCallout1">
            <a:avLst>
              <a:gd name="adj1" fmla="val 58991"/>
              <a:gd name="adj2" fmla="val 100497"/>
              <a:gd name="adj3" fmla="val 133804"/>
              <a:gd name="adj4" fmla="val 17565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SEM-</a:t>
            </a:r>
            <a:r>
              <a:rPr lang="fi-FI" sz="1200" dirty="0" err="1">
                <a:solidFill>
                  <a:schemeClr val="tx1"/>
                </a:solidFill>
              </a:rPr>
              <a:t>grid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0" name="Kuvatekstiviiva 1 19">
            <a:extLst>
              <a:ext uri="{FF2B5EF4-FFF2-40B4-BE49-F238E27FC236}">
                <a16:creationId xmlns:a16="http://schemas.microsoft.com/office/drawing/2014/main" id="{E22106FA-3F85-2529-9A09-C03197BAA3EB}"/>
              </a:ext>
            </a:extLst>
          </p:cNvPr>
          <p:cNvSpPr/>
          <p:nvPr/>
        </p:nvSpPr>
        <p:spPr>
          <a:xfrm>
            <a:off x="122029" y="3643176"/>
            <a:ext cx="948813" cy="306584"/>
          </a:xfrm>
          <a:prstGeom prst="borderCallout1">
            <a:avLst>
              <a:gd name="adj1" fmla="val 51890"/>
              <a:gd name="adj2" fmla="val 99732"/>
              <a:gd name="adj3" fmla="val 148007"/>
              <a:gd name="adj4" fmla="val 159588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GEM-TPC</a:t>
            </a:r>
          </a:p>
        </p:txBody>
      </p:sp>
      <p:sp>
        <p:nvSpPr>
          <p:cNvPr id="21" name="Kuvatekstiviiva 1 20">
            <a:extLst>
              <a:ext uri="{FF2B5EF4-FFF2-40B4-BE49-F238E27FC236}">
                <a16:creationId xmlns:a16="http://schemas.microsoft.com/office/drawing/2014/main" id="{6A481E44-BBBA-BD08-CD40-791BCC5D78CB}"/>
              </a:ext>
            </a:extLst>
          </p:cNvPr>
          <p:cNvSpPr/>
          <p:nvPr/>
        </p:nvSpPr>
        <p:spPr>
          <a:xfrm>
            <a:off x="5995775" y="1655534"/>
            <a:ext cx="671362" cy="369332"/>
          </a:xfrm>
          <a:prstGeom prst="borderCallout1">
            <a:avLst>
              <a:gd name="adj1" fmla="val 95119"/>
              <a:gd name="adj2" fmla="val 50008"/>
              <a:gd name="adj3" fmla="val 281623"/>
              <a:gd name="adj4" fmla="val 8608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Media </a:t>
            </a:r>
            <a:r>
              <a:rPr lang="fi-FI" sz="1200" dirty="0" err="1">
                <a:solidFill>
                  <a:schemeClr val="tx1"/>
                </a:solidFill>
              </a:rPr>
              <a:t>board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2" name="Kuvatekstiviiva 1 21">
            <a:extLst>
              <a:ext uri="{FF2B5EF4-FFF2-40B4-BE49-F238E27FC236}">
                <a16:creationId xmlns:a16="http://schemas.microsoft.com/office/drawing/2014/main" id="{BBDE9C7C-0640-DD23-2EA5-C97DF2BAA3D2}"/>
              </a:ext>
            </a:extLst>
          </p:cNvPr>
          <p:cNvSpPr/>
          <p:nvPr/>
        </p:nvSpPr>
        <p:spPr>
          <a:xfrm>
            <a:off x="5785094" y="4630936"/>
            <a:ext cx="948813" cy="365551"/>
          </a:xfrm>
          <a:prstGeom prst="borderCallout1">
            <a:avLst>
              <a:gd name="adj1" fmla="val 51890"/>
              <a:gd name="adj2" fmla="val 99732"/>
              <a:gd name="adj3" fmla="val -15322"/>
              <a:gd name="adj4" fmla="val 154234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err="1">
                <a:solidFill>
                  <a:schemeClr val="tx1"/>
                </a:solidFill>
              </a:rPr>
              <a:t>Calibration</a:t>
            </a:r>
            <a:r>
              <a:rPr lang="fi-FI" sz="1200" dirty="0">
                <a:solidFill>
                  <a:schemeClr val="tx1"/>
                </a:solidFill>
              </a:rPr>
              <a:t> </a:t>
            </a:r>
            <a:r>
              <a:rPr lang="fi-FI" sz="1200" dirty="0" err="1">
                <a:solidFill>
                  <a:schemeClr val="tx1"/>
                </a:solidFill>
              </a:rPr>
              <a:t>tool</a:t>
            </a:r>
            <a:r>
              <a:rPr lang="fi-FI" sz="1200" dirty="0">
                <a:solidFill>
                  <a:schemeClr val="tx1"/>
                </a:solidFill>
              </a:rPr>
              <a:t> </a:t>
            </a:r>
            <a:r>
              <a:rPr lang="fi-FI" sz="1200" dirty="0" err="1">
                <a:solidFill>
                  <a:schemeClr val="tx1"/>
                </a:solidFill>
              </a:rPr>
              <a:t>holder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96A8C87E-2E0F-0E58-3035-97C59854FD36}"/>
              </a:ext>
            </a:extLst>
          </p:cNvPr>
          <p:cNvSpPr/>
          <p:nvPr/>
        </p:nvSpPr>
        <p:spPr>
          <a:xfrm>
            <a:off x="2619850" y="857250"/>
            <a:ext cx="518091" cy="15965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>
              <a:noFill/>
            </a:endParaRP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C1D396BD-7F27-F7BB-2BB2-5A01F1C055A0}"/>
              </a:ext>
            </a:extLst>
          </p:cNvPr>
          <p:cNvSpPr txBox="1"/>
          <p:nvPr/>
        </p:nvSpPr>
        <p:spPr>
          <a:xfrm>
            <a:off x="57955" y="4660995"/>
            <a:ext cx="5169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Conceptual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design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report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conditionally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accepted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Mechanical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design at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University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of Jyväskylä (J. Tuunanen)</a:t>
            </a:r>
          </a:p>
        </p:txBody>
      </p:sp>
    </p:spTree>
    <p:extLst>
      <p:ext uri="{BB962C8B-B14F-4D97-AF65-F5344CB8AC3E}">
        <p14:creationId xmlns:p14="http://schemas.microsoft.com/office/powerpoint/2010/main" val="323076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831351-931E-4932-5161-B93B018D1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200" b="1" dirty="0"/>
              <a:t>MUSIC 𝛥</a:t>
            </a:r>
            <a:r>
              <a:rPr lang="fi-FI" sz="2200" b="1" i="1" dirty="0"/>
              <a:t>E</a:t>
            </a:r>
            <a:r>
              <a:rPr lang="fi-FI" sz="2200" b="1" dirty="0"/>
              <a:t> </a:t>
            </a:r>
            <a:r>
              <a:rPr lang="fi-FI" sz="2200" b="1" dirty="0" err="1"/>
              <a:t>detector</a:t>
            </a:r>
            <a:endParaRPr lang="fi-FI" sz="2200" b="1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EF84B15-A25B-F1E9-9894-617616243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02" t="21924" r="23757" b="2451"/>
          <a:stretch/>
        </p:blipFill>
        <p:spPr>
          <a:xfrm>
            <a:off x="6480630" y="950686"/>
            <a:ext cx="2082800" cy="388983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B2E5843B-8A5B-9649-1051-87A909B3E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98" r="8571" b="10564"/>
          <a:stretch/>
        </p:blipFill>
        <p:spPr>
          <a:xfrm>
            <a:off x="297542" y="2721993"/>
            <a:ext cx="3563257" cy="220504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B737FD6A-9F8C-4A6B-4E8D-D7F0ADC55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07" t="21875" r="10494" b="11535"/>
          <a:stretch/>
        </p:blipFill>
        <p:spPr>
          <a:xfrm>
            <a:off x="4025272" y="2068286"/>
            <a:ext cx="2295700" cy="2858748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86F81452-E588-85D6-08BD-F4B6F2138202}"/>
              </a:ext>
            </a:extLst>
          </p:cNvPr>
          <p:cNvSpPr txBox="1"/>
          <p:nvPr/>
        </p:nvSpPr>
        <p:spPr>
          <a:xfrm>
            <a:off x="297542" y="1063230"/>
            <a:ext cx="3657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The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MUSIC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detector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is in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final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desing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phase</a:t>
            </a:r>
            <a:endParaRPr lang="fi-FI" sz="1600" dirty="0">
              <a:solidFill>
                <a:schemeClr val="bg1">
                  <a:lumMod val="1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Mitigations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to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problems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observed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in summer 2022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beam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time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ongoing</a:t>
            </a:r>
            <a:endParaRPr lang="fi-FI" sz="1600" dirty="0">
              <a:solidFill>
                <a:schemeClr val="bg1">
                  <a:lumMod val="1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Design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by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GSI DL (B.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Voss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et al.)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8E0D410C-943B-716A-0A35-CAE804F142E9}"/>
              </a:ext>
            </a:extLst>
          </p:cNvPr>
          <p:cNvSpPr txBox="1"/>
          <p:nvPr/>
        </p:nvSpPr>
        <p:spPr>
          <a:xfrm rot="21235327">
            <a:off x="1563241" y="414535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Field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cage</a:t>
            </a:r>
            <a:endParaRPr lang="fi-FI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" name="Kuvatekstiviiva 1 12">
            <a:extLst>
              <a:ext uri="{FF2B5EF4-FFF2-40B4-BE49-F238E27FC236}">
                <a16:creationId xmlns:a16="http://schemas.microsoft.com/office/drawing/2014/main" id="{931104EA-F85A-F1EC-EAE8-3E16BFC64D88}"/>
              </a:ext>
            </a:extLst>
          </p:cNvPr>
          <p:cNvSpPr/>
          <p:nvPr/>
        </p:nvSpPr>
        <p:spPr>
          <a:xfrm>
            <a:off x="5021944" y="950686"/>
            <a:ext cx="1378857" cy="471714"/>
          </a:xfrm>
          <a:prstGeom prst="borderCallout1">
            <a:avLst>
              <a:gd name="adj1" fmla="val 246442"/>
              <a:gd name="adj2" fmla="val 188509"/>
              <a:gd name="adj3" fmla="val 52500"/>
              <a:gd name="adj4" fmla="val 100088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>
                <a:solidFill>
                  <a:schemeClr val="tx1"/>
                </a:solidFill>
              </a:rPr>
              <a:t>Pneumatic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drive</a:t>
            </a:r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77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BBC788-329A-8EB1-2AED-3EF320F0E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200" b="1" dirty="0"/>
              <a:t>GEM-TPC position </a:t>
            </a:r>
            <a:r>
              <a:rPr lang="fi-FI" sz="2200" b="1" dirty="0" err="1"/>
              <a:t>detector</a:t>
            </a:r>
            <a:endParaRPr lang="fi-FI" sz="2200" b="1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62E56CE-7BD0-A733-C475-968D76467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5" t="2370" r="886"/>
          <a:stretch/>
        </p:blipFill>
        <p:spPr>
          <a:xfrm>
            <a:off x="145142" y="861601"/>
            <a:ext cx="4557486" cy="227614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B51C1B8B-5528-7FA5-F912-A991FA7D2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2" t="2822" r="3607" b="1376"/>
          <a:stretch/>
        </p:blipFill>
        <p:spPr>
          <a:xfrm>
            <a:off x="6177555" y="1063229"/>
            <a:ext cx="2509245" cy="3353892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F30316A-470A-F1B1-D806-0B059D1658BB}"/>
              </a:ext>
            </a:extLst>
          </p:cNvPr>
          <p:cNvSpPr txBox="1"/>
          <p:nvPr/>
        </p:nvSpPr>
        <p:spPr>
          <a:xfrm>
            <a:off x="109768" y="3256336"/>
            <a:ext cx="60677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The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project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is in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conceptual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design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phase</a:t>
            </a:r>
            <a:endParaRPr lang="fi-FI" dirty="0">
              <a:solidFill>
                <a:schemeClr val="bg1">
                  <a:lumMod val="1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In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collaboration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between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HIP (F. Garcia) and GSI DL (B.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Voss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et al.)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So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far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the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readout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electronics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have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been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a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problem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new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test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results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just 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published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(</a:t>
            </a:r>
            <a:r>
              <a:rPr lang="fi-FI" dirty="0" err="1">
                <a:solidFill>
                  <a:schemeClr val="bg1">
                    <a:lumMod val="10000"/>
                  </a:schemeClr>
                </a:solidFill>
              </a:rPr>
              <a:t>by</a:t>
            </a:r>
            <a:r>
              <a:rPr lang="fi-FI" dirty="0">
                <a:solidFill>
                  <a:schemeClr val="bg1">
                    <a:lumMod val="10000"/>
                  </a:schemeClr>
                </a:solidFill>
              </a:rPr>
              <a:t> M. Luoma et al.)</a:t>
            </a:r>
          </a:p>
        </p:txBody>
      </p:sp>
    </p:spTree>
    <p:extLst>
      <p:ext uri="{BB962C8B-B14F-4D97-AF65-F5344CB8AC3E}">
        <p14:creationId xmlns:p14="http://schemas.microsoft.com/office/powerpoint/2010/main" val="1400302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CCE1CE-FF1E-4087-BAE0-3BEE1DDBA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200" b="1" dirty="0"/>
              <a:t>SEM-</a:t>
            </a:r>
            <a:r>
              <a:rPr lang="fi-FI" sz="2200" b="1" dirty="0" err="1"/>
              <a:t>grid</a:t>
            </a:r>
            <a:r>
              <a:rPr lang="fi-FI" sz="2200" b="1" dirty="0"/>
              <a:t> </a:t>
            </a:r>
            <a:r>
              <a:rPr lang="fi-FI" sz="2200" b="1" dirty="0" err="1"/>
              <a:t>beam</a:t>
            </a:r>
            <a:r>
              <a:rPr lang="fi-FI" sz="2200" b="1" dirty="0"/>
              <a:t> </a:t>
            </a:r>
            <a:r>
              <a:rPr lang="fi-FI" sz="2200" b="1" dirty="0" err="1"/>
              <a:t>profile</a:t>
            </a:r>
            <a:endParaRPr lang="fi-FI" sz="2200" b="1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DC5E3AE-955D-9152-8617-653B1C20A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3" t="10036" r="12545" b="7283"/>
          <a:stretch/>
        </p:blipFill>
        <p:spPr>
          <a:xfrm>
            <a:off x="6473371" y="1178320"/>
            <a:ext cx="2416628" cy="375920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E4501BD-FAD7-4A90-5902-472D63FEC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5" t="2399" r="6126"/>
          <a:stretch/>
        </p:blipFill>
        <p:spPr>
          <a:xfrm>
            <a:off x="254001" y="857251"/>
            <a:ext cx="2784080" cy="408027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E90F307C-5ABE-B76A-D25B-0012D96363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143" r="36123" b="4005"/>
          <a:stretch/>
        </p:blipFill>
        <p:spPr>
          <a:xfrm>
            <a:off x="3149600" y="3104020"/>
            <a:ext cx="2538805" cy="1998379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21471C06-5BD0-1164-1038-CD3372C4E66F}"/>
              </a:ext>
            </a:extLst>
          </p:cNvPr>
          <p:cNvSpPr txBox="1"/>
          <p:nvPr/>
        </p:nvSpPr>
        <p:spPr>
          <a:xfrm>
            <a:off x="3007121" y="857251"/>
            <a:ext cx="309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Based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on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the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Fermilab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design,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produced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by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Hbar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Technologies, LLC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Holding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structure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designed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by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University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of Jyväskylä (J. Tuunanen)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50-75 𝜇m Au-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plated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W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wires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in </a:t>
            </a:r>
            <a:r>
              <a:rPr lang="fi-FI" sz="1400" i="1" dirty="0">
                <a:solidFill>
                  <a:schemeClr val="bg1">
                    <a:lumMod val="10000"/>
                  </a:schemeClr>
                </a:solidFill>
              </a:rPr>
              <a:t>x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and </a:t>
            </a:r>
            <a:r>
              <a:rPr lang="fi-FI" sz="1400" i="1" dirty="0">
                <a:solidFill>
                  <a:schemeClr val="bg1">
                    <a:lumMod val="10000"/>
                  </a:schemeClr>
                </a:solidFill>
              </a:rPr>
              <a:t>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Signal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readout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through</a:t>
            </a:r>
            <a:r>
              <a:rPr lang="fi-FI" sz="1400" dirty="0">
                <a:solidFill>
                  <a:schemeClr val="bg1">
                    <a:lumMod val="10000"/>
                  </a:schemeClr>
                </a:solidFill>
              </a:rPr>
              <a:t> POLAND </a:t>
            </a:r>
            <a:r>
              <a:rPr lang="fi-FI" sz="1400" dirty="0" err="1">
                <a:solidFill>
                  <a:schemeClr val="bg1">
                    <a:lumMod val="10000"/>
                  </a:schemeClr>
                </a:solidFill>
              </a:rPr>
              <a:t>digitisers</a:t>
            </a:r>
            <a:endParaRPr lang="fi-FI" sz="1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198B475-3ED3-D8C9-62D4-57A35EE88F59}"/>
              </a:ext>
            </a:extLst>
          </p:cNvPr>
          <p:cNvSpPr txBox="1"/>
          <p:nvPr/>
        </p:nvSpPr>
        <p:spPr>
          <a:xfrm>
            <a:off x="258596" y="4783632"/>
            <a:ext cx="2731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SEM-</a:t>
            </a:r>
            <a:r>
              <a:rPr lang="fi-FI" sz="1400" dirty="0" err="1"/>
              <a:t>grid</a:t>
            </a:r>
            <a:r>
              <a:rPr lang="fi-FI" sz="1400" dirty="0"/>
              <a:t> on a </a:t>
            </a:r>
            <a:r>
              <a:rPr lang="fi-FI" sz="1400" dirty="0" err="1"/>
              <a:t>pneumatic</a:t>
            </a:r>
            <a:r>
              <a:rPr lang="fi-FI" sz="1400" dirty="0"/>
              <a:t> </a:t>
            </a:r>
            <a:r>
              <a:rPr lang="fi-FI" sz="1400" dirty="0" err="1"/>
              <a:t>drive</a:t>
            </a:r>
            <a:endParaRPr lang="fi-FI" sz="1400" dirty="0"/>
          </a:p>
        </p:txBody>
      </p:sp>
      <p:sp>
        <p:nvSpPr>
          <p:cNvPr id="14" name="Kuvatekstiviiva 1 13">
            <a:extLst>
              <a:ext uri="{FF2B5EF4-FFF2-40B4-BE49-F238E27FC236}">
                <a16:creationId xmlns:a16="http://schemas.microsoft.com/office/drawing/2014/main" id="{D1E73ECF-38C1-A8E6-8A57-1A24A5450CF8}"/>
              </a:ext>
            </a:extLst>
          </p:cNvPr>
          <p:cNvSpPr/>
          <p:nvPr/>
        </p:nvSpPr>
        <p:spPr>
          <a:xfrm>
            <a:off x="5688405" y="4725858"/>
            <a:ext cx="948813" cy="365551"/>
          </a:xfrm>
          <a:prstGeom prst="borderCallout1">
            <a:avLst>
              <a:gd name="adj1" fmla="val 51890"/>
              <a:gd name="adj2" fmla="val 99732"/>
              <a:gd name="adj3" fmla="val -186055"/>
              <a:gd name="adj4" fmla="val 19859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Target SEM-</a:t>
            </a:r>
            <a:r>
              <a:rPr lang="fi-FI" sz="1200" dirty="0" err="1">
                <a:solidFill>
                  <a:schemeClr val="tx1"/>
                </a:solidFill>
              </a:rPr>
              <a:t>grid</a:t>
            </a:r>
            <a:endParaRPr lang="fi-FI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37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43B570-75FB-B3A5-AD61-8B741595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200" b="1" dirty="0"/>
              <a:t>Super-FRS </a:t>
            </a:r>
            <a:r>
              <a:rPr lang="fi-FI" sz="2200" b="1" dirty="0" err="1"/>
              <a:t>flask</a:t>
            </a:r>
            <a:endParaRPr lang="fi-FI" sz="2200" b="1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631A894-6197-5A57-B75F-95C9C8AD4BAA}"/>
              </a:ext>
            </a:extLst>
          </p:cNvPr>
          <p:cNvSpPr txBox="1"/>
          <p:nvPr/>
        </p:nvSpPr>
        <p:spPr>
          <a:xfrm>
            <a:off x="254000" y="994228"/>
            <a:ext cx="6262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The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b="1" dirty="0">
                <a:solidFill>
                  <a:schemeClr val="bg1">
                    <a:lumMod val="10000"/>
                  </a:schemeClr>
                </a:solidFill>
              </a:rPr>
              <a:t>Super-FRS </a:t>
            </a:r>
            <a:r>
              <a:rPr lang="fi-FI" sz="1600" b="1" dirty="0" err="1">
                <a:solidFill>
                  <a:schemeClr val="bg1">
                    <a:lumMod val="10000"/>
                  </a:schemeClr>
                </a:solidFill>
              </a:rPr>
              <a:t>flask</a:t>
            </a:r>
            <a:r>
              <a:rPr lang="fi-FI" sz="1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(Finland) and PANDA (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Sweden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) </a:t>
            </a:r>
            <a:r>
              <a:rPr lang="fi-FI" sz="1600" b="1" dirty="0" err="1">
                <a:solidFill>
                  <a:schemeClr val="bg1">
                    <a:lumMod val="10000"/>
                  </a:schemeClr>
                </a:solidFill>
              </a:rPr>
              <a:t>pbar</a:t>
            </a:r>
            <a:r>
              <a:rPr lang="fi-FI" sz="1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b="1" dirty="0" err="1">
                <a:solidFill>
                  <a:schemeClr val="bg1">
                    <a:lumMod val="10000"/>
                  </a:schemeClr>
                </a:solidFill>
              </a:rPr>
              <a:t>flask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were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tendered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together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by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FAIR.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The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contract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was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awarded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to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Billfinger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Noell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GmbH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We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are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now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entering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the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production</a:t>
            </a:r>
            <a:r>
              <a:rPr lang="fi-FI" sz="1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bg1">
                    <a:lumMod val="10000"/>
                  </a:schemeClr>
                </a:solidFill>
              </a:rPr>
              <a:t>phase</a:t>
            </a:r>
            <a:endParaRPr lang="fi-FI" sz="16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877DC2D-DE0A-5710-01FC-6972B2C2F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314" y="1126050"/>
            <a:ext cx="2665796" cy="3949082"/>
          </a:xfrm>
          <a:prstGeom prst="rect">
            <a:avLst/>
          </a:prstGeom>
        </p:spPr>
      </p:pic>
      <p:sp>
        <p:nvSpPr>
          <p:cNvPr id="8" name="Kuvatekstiviiva 1 7">
            <a:extLst>
              <a:ext uri="{FF2B5EF4-FFF2-40B4-BE49-F238E27FC236}">
                <a16:creationId xmlns:a16="http://schemas.microsoft.com/office/drawing/2014/main" id="{F44A0482-7A6B-C44B-5495-8F5EC87B55B7}"/>
              </a:ext>
            </a:extLst>
          </p:cNvPr>
          <p:cNvSpPr/>
          <p:nvPr/>
        </p:nvSpPr>
        <p:spPr>
          <a:xfrm>
            <a:off x="5442857" y="4368800"/>
            <a:ext cx="838761" cy="301694"/>
          </a:xfrm>
          <a:prstGeom prst="borderCallout1">
            <a:avLst>
              <a:gd name="adj1" fmla="val 51890"/>
              <a:gd name="adj2" fmla="val 99732"/>
              <a:gd name="adj3" fmla="val -186055"/>
              <a:gd name="adj4" fmla="val 19859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PSI </a:t>
            </a:r>
            <a:r>
              <a:rPr lang="fi-FI" sz="1200" dirty="0" err="1">
                <a:solidFill>
                  <a:schemeClr val="tx1"/>
                </a:solidFill>
              </a:rPr>
              <a:t>flask</a:t>
            </a:r>
            <a:endParaRPr lang="fi-FI" sz="1200" dirty="0">
              <a:solidFill>
                <a:schemeClr val="tx1"/>
              </a:solidFill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B0216E5-C188-6E55-A208-4BAF43002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8" t="7760" r="10682" b="4005"/>
          <a:stretch/>
        </p:blipFill>
        <p:spPr>
          <a:xfrm>
            <a:off x="254000" y="2053497"/>
            <a:ext cx="1736222" cy="3021635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693348ED-3739-4CC5-F6C6-7C9DBF69B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286" y="2995960"/>
            <a:ext cx="2772229" cy="2079172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2A63BD11-4944-2E85-490E-7F8C22E0AC7C}"/>
              </a:ext>
            </a:extLst>
          </p:cNvPr>
          <p:cNvSpPr txBox="1"/>
          <p:nvPr/>
        </p:nvSpPr>
        <p:spPr>
          <a:xfrm>
            <a:off x="2068286" y="2678140"/>
            <a:ext cx="1646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Status at </a:t>
            </a:r>
            <a:r>
              <a:rPr lang="fi-FI" sz="1200" dirty="0" err="1"/>
              <a:t>the</a:t>
            </a:r>
            <a:r>
              <a:rPr lang="fi-FI" sz="1200" dirty="0"/>
              <a:t> </a:t>
            </a:r>
            <a:r>
              <a:rPr lang="fi-FI" sz="1200" dirty="0" err="1"/>
              <a:t>moment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4231567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/>
              <a:t>Helium Recovery Unit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76456" y="6669088"/>
            <a:ext cx="333400" cy="18256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051FE77D-6040-4EBE-BBD0-0FCC4337522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31055" y="3455443"/>
            <a:ext cx="6264696" cy="159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350" dirty="0">
                <a:solidFill>
                  <a:schemeClr val="bg1">
                    <a:lumMod val="10000"/>
                  </a:schemeClr>
                </a:solidFill>
              </a:rPr>
              <a:t>Recovers &gt;98% of (precious!) buffer gas He 6.0</a:t>
            </a:r>
          </a:p>
          <a:p>
            <a:pPr marL="285750" indent="-285750">
              <a:spcBef>
                <a:spcPts val="450"/>
              </a:spcBef>
              <a:buFont typeface="Wingdings" pitchFamily="2" charset="2"/>
              <a:buChar char="Ø"/>
            </a:pPr>
            <a:r>
              <a:rPr lang="de-DE" sz="1350" dirty="0" err="1">
                <a:solidFill>
                  <a:schemeClr val="bg1">
                    <a:lumMod val="10000"/>
                  </a:schemeClr>
                </a:solidFill>
              </a:rPr>
              <a:t>Purifies</a:t>
            </a:r>
            <a:r>
              <a:rPr lang="de-DE" sz="135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sz="1350" dirty="0" err="1">
                <a:solidFill>
                  <a:schemeClr val="bg1">
                    <a:lumMod val="10000"/>
                  </a:schemeClr>
                </a:solidFill>
              </a:rPr>
              <a:t>buffer</a:t>
            </a:r>
            <a:r>
              <a:rPr lang="de-DE" sz="1350" dirty="0">
                <a:solidFill>
                  <a:schemeClr val="bg1">
                    <a:lumMod val="10000"/>
                  </a:schemeClr>
                </a:solidFill>
              </a:rPr>
              <a:t> gas at </a:t>
            </a:r>
            <a:r>
              <a:rPr lang="de-DE" sz="1350" dirty="0" err="1">
                <a:solidFill>
                  <a:schemeClr val="bg1">
                    <a:lumMod val="10000"/>
                  </a:schemeClr>
                </a:solidFill>
              </a:rPr>
              <a:t>each</a:t>
            </a:r>
            <a:r>
              <a:rPr lang="de-DE" sz="135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sz="1350" dirty="0" err="1">
                <a:solidFill>
                  <a:schemeClr val="bg1">
                    <a:lumMod val="10000"/>
                  </a:schemeClr>
                </a:solidFill>
              </a:rPr>
              <a:t>cycle</a:t>
            </a:r>
            <a:endParaRPr lang="de-DE" sz="1350" dirty="0">
              <a:solidFill>
                <a:schemeClr val="bg1">
                  <a:lumMod val="10000"/>
                </a:schemeClr>
              </a:solidFill>
            </a:endParaRPr>
          </a:p>
          <a:p>
            <a:pPr marL="285750" indent="-285750">
              <a:spcBef>
                <a:spcPts val="450"/>
              </a:spcBef>
              <a:buFont typeface="Wingdings" pitchFamily="2" charset="2"/>
              <a:buChar char="Ø"/>
            </a:pPr>
            <a:r>
              <a:rPr lang="de-DE" sz="1350" dirty="0">
                <a:solidFill>
                  <a:schemeClr val="bg1">
                    <a:lumMod val="10000"/>
                  </a:schemeClr>
                </a:solidFill>
              </a:rPr>
              <a:t>Final design </a:t>
            </a:r>
            <a:r>
              <a:rPr lang="de-DE" sz="1350" dirty="0" err="1">
                <a:solidFill>
                  <a:schemeClr val="bg1">
                    <a:lumMod val="10000"/>
                  </a:schemeClr>
                </a:solidFill>
              </a:rPr>
              <a:t>report</a:t>
            </a:r>
            <a:r>
              <a:rPr lang="de-DE" sz="135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sz="1350" dirty="0" err="1">
                <a:solidFill>
                  <a:schemeClr val="bg1">
                    <a:lumMod val="10000"/>
                  </a:schemeClr>
                </a:solidFill>
              </a:rPr>
              <a:t>accepted</a:t>
            </a:r>
            <a:endParaRPr lang="de-DE" sz="1350" dirty="0">
              <a:solidFill>
                <a:schemeClr val="bg1">
                  <a:lumMod val="10000"/>
                </a:schemeClr>
              </a:solidFill>
            </a:endParaRPr>
          </a:p>
          <a:p>
            <a:pPr marL="285750" indent="-285750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350" dirty="0">
                <a:solidFill>
                  <a:schemeClr val="bg1">
                    <a:lumMod val="10000"/>
                  </a:schemeClr>
                </a:solidFill>
              </a:rPr>
              <a:t>Purchasing underway. Test and Assembly of first components starts in the coming weeks.</a:t>
            </a:r>
          </a:p>
          <a:p>
            <a:pPr marL="285750" indent="-285750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350" dirty="0">
                <a:solidFill>
                  <a:schemeClr val="bg1">
                    <a:lumMod val="10000"/>
                  </a:schemeClr>
                </a:solidFill>
              </a:rPr>
              <a:t>Applied for </a:t>
            </a:r>
            <a:r>
              <a:rPr lang="en-US" sz="1350" dirty="0" err="1">
                <a:solidFill>
                  <a:schemeClr val="bg1">
                    <a:lumMod val="10000"/>
                  </a:schemeClr>
                </a:solidFill>
              </a:rPr>
              <a:t>beamtime</a:t>
            </a:r>
            <a:r>
              <a:rPr lang="en-US" sz="1350" dirty="0">
                <a:solidFill>
                  <a:schemeClr val="bg1">
                    <a:lumMod val="10000"/>
                  </a:schemeClr>
                </a:solidFill>
              </a:rPr>
              <a:t> in the GSI engineering run 2023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7722" y="1416597"/>
            <a:ext cx="5931230" cy="1924729"/>
            <a:chOff x="-110896" y="1484784"/>
            <a:chExt cx="8918794" cy="2842260"/>
          </a:xfrm>
        </p:grpSpPr>
        <p:pic>
          <p:nvPicPr>
            <p:cNvPr id="5" name="Imagine 40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896" y="1484784"/>
              <a:ext cx="5731510" cy="2842260"/>
            </a:xfrm>
            <a:prstGeom prst="rect">
              <a:avLst/>
            </a:prstGeom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705250"/>
              <a:ext cx="3587826" cy="2549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feld 10"/>
          <p:cNvSpPr txBox="1"/>
          <p:nvPr/>
        </p:nvSpPr>
        <p:spPr>
          <a:xfrm>
            <a:off x="2158879" y="885064"/>
            <a:ext cx="38683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10000"/>
                  </a:schemeClr>
                </a:solidFill>
              </a:rPr>
              <a:t>Developed in collaboration with GSI and ELI-NP</a:t>
            </a:r>
          </a:p>
        </p:txBody>
      </p:sp>
      <p:pic>
        <p:nvPicPr>
          <p:cNvPr id="8" name="Picture 21" descr="GSI_Logo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63" y="1002195"/>
            <a:ext cx="1677679" cy="55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2" y="1063229"/>
            <a:ext cx="1016158" cy="82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Bildergebnis für eli-n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8" y="1963566"/>
            <a:ext cx="929443" cy="93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706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HIP Teema">
      <a:dk1>
        <a:srgbClr val="1CA17D"/>
      </a:dk1>
      <a:lt1>
        <a:srgbClr val="FFFFFE"/>
      </a:lt1>
      <a:dk2>
        <a:srgbClr val="3186BC"/>
      </a:dk2>
      <a:lt2>
        <a:srgbClr val="F0AF41"/>
      </a:lt2>
      <a:accent1>
        <a:srgbClr val="008E6C"/>
      </a:accent1>
      <a:accent2>
        <a:srgbClr val="00679F"/>
      </a:accent2>
      <a:accent3>
        <a:srgbClr val="D98F36"/>
      </a:accent3>
      <a:accent4>
        <a:srgbClr val="8064A2"/>
      </a:accent4>
      <a:accent5>
        <a:srgbClr val="4BACC6"/>
      </a:accent5>
      <a:accent6>
        <a:srgbClr val="F79646"/>
      </a:accent6>
      <a:hlink>
        <a:srgbClr val="1CA17D"/>
      </a:hlink>
      <a:folHlink>
        <a:srgbClr val="3285BA"/>
      </a:folHlink>
    </a:clrScheme>
    <a:fontScheme name="Office, klassinen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IP_PowerPoint_16_9" id="{34DD5624-7603-7843-B94A-66B730468472}" vid="{3332F0C8-9A36-8D4C-9965-496BA9A13790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1604</TotalTime>
  <Words>434</Words>
  <Application>Microsoft Macintosh PowerPoint</Application>
  <PresentationFormat>Näytössä katseltava esitys (16:9)</PresentationFormat>
  <Paragraphs>70</Paragraphs>
  <Slides>9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 Math</vt:lpstr>
      <vt:lpstr>Roboto</vt:lpstr>
      <vt:lpstr>Wingdings</vt:lpstr>
      <vt:lpstr>Office-teema</vt:lpstr>
      <vt:lpstr>PowerPoint-esitys</vt:lpstr>
      <vt:lpstr>PowerPoint-esitys</vt:lpstr>
      <vt:lpstr>PowerPoint-esitys</vt:lpstr>
      <vt:lpstr>Beam insertion device seven different variants</vt:lpstr>
      <vt:lpstr>MUSIC 𝛥E detector</vt:lpstr>
      <vt:lpstr>GEM-TPC position detector</vt:lpstr>
      <vt:lpstr>SEM-grid beam profile</vt:lpstr>
      <vt:lpstr>Super-FRS flask</vt:lpstr>
      <vt:lpstr>Helium Recovery Unit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Grahn, Tuomas</dc:creator>
  <cp:lastModifiedBy>Grahn, Tuomas</cp:lastModifiedBy>
  <cp:revision>7</cp:revision>
  <dcterms:created xsi:type="dcterms:W3CDTF">2023-04-26T05:19:12Z</dcterms:created>
  <dcterms:modified xsi:type="dcterms:W3CDTF">2023-04-27T08:03:36Z</dcterms:modified>
</cp:coreProperties>
</file>