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sldIdLst>
    <p:sldId id="256" r:id="rId2"/>
    <p:sldId id="277" r:id="rId3"/>
    <p:sldId id="288" r:id="rId4"/>
    <p:sldId id="280" r:id="rId5"/>
    <p:sldId id="281" r:id="rId6"/>
    <p:sldId id="284" r:id="rId7"/>
    <p:sldId id="260" r:id="rId8"/>
    <p:sldId id="273" r:id="rId9"/>
    <p:sldId id="285" r:id="rId10"/>
    <p:sldId id="286" r:id="rId11"/>
    <p:sldId id="264" r:id="rId12"/>
    <p:sldId id="266" r:id="rId13"/>
    <p:sldId id="269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4660"/>
  </p:normalViewPr>
  <p:slideViewPr>
    <p:cSldViewPr>
      <p:cViewPr>
        <p:scale>
          <a:sx n="90" d="100"/>
          <a:sy n="90" d="100"/>
        </p:scale>
        <p:origin x="-33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EC38464-8DA0-409A-8FFE-DC33A1386A84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EFEC1B1-089D-4590-9CA7-A1BB6E4643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C8822-43D9-4307-9071-6616253410D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MOTIVATION slide for TRIGA-SPEC: operation at MATS &amp; LASPEC</a:t>
            </a:r>
          </a:p>
          <a:p>
            <a:pPr>
              <a:spcBef>
                <a:spcPct val="0"/>
              </a:spcBef>
            </a:pPr>
            <a:r>
              <a:rPr lang="de-DE" smtClean="0"/>
              <a:t>as this LEB branch will not be finished before 2017 (or later), we were locking for alternatives were to build and develop a prototype under realistic conditions, e.g. with access to radioactive isotopes.</a:t>
            </a:r>
          </a:p>
          <a:p>
            <a:pPr>
              <a:spcBef>
                <a:spcPct val="0"/>
              </a:spcBef>
            </a:pPr>
            <a:r>
              <a:rPr lang="de-DE" smtClean="0"/>
              <a:t>Solution (literally) very close to us….(see next slide)</a:t>
            </a: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C09385-DFF2-4114-A842-4EEC79E12C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Folienhintergrund%20en"/>
          <p:cNvSpPr>
            <a:spLocks noChangeAspect="1" noChangeArrowheads="1"/>
          </p:cNvSpPr>
          <p:nvPr/>
        </p:nvSpPr>
        <p:spPr bwMode="auto">
          <a:xfrm>
            <a:off x="1763713" y="1125538"/>
            <a:ext cx="5553075" cy="41624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" name="AutoShape 5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sng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5" name="AutoShape 7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5650" y="314166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u="sng">
              <a:latin typeface="+mn-lt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48400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chemeClr val="bg1"/>
                </a:solidFill>
                <a:latin typeface="+mn-lt"/>
              </a:rPr>
              <a:t>Klaus.blaum@mpi-hd.mpg.de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des Vortrags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53975"/>
            <a:ext cx="2108200" cy="6072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1753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4D3A68-382D-45CD-ACFF-5FD9987885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3975"/>
            <a:ext cx="806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 der Folie</a:t>
            </a:r>
          </a:p>
        </p:txBody>
      </p:sp>
      <p:sp>
        <p:nvSpPr>
          <p:cNvPr id="1032" name="AutoShape 8" descr="Folienhintergrund%20en"/>
          <p:cNvSpPr>
            <a:spLocks noChangeAspect="1" noChangeArrowheads="1"/>
          </p:cNvSpPr>
          <p:nvPr/>
        </p:nvSpPr>
        <p:spPr bwMode="auto">
          <a:xfrm>
            <a:off x="1763713" y="1125538"/>
            <a:ext cx="5553075" cy="41624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1034" name="AutoShape 10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sng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84213" y="1052513"/>
            <a:ext cx="8351837" cy="0"/>
          </a:xfrm>
          <a:prstGeom prst="line">
            <a:avLst/>
          </a:prstGeom>
          <a:noFill/>
          <a:ln w="76200">
            <a:solidFill>
              <a:srgbClr val="0A7C6E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bgerundetes Rechteck 3"/>
          <p:cNvSpPr>
            <a:spLocks noChangeArrowheads="1"/>
          </p:cNvSpPr>
          <p:nvPr/>
        </p:nvSpPr>
        <p:spPr bwMode="auto">
          <a:xfrm>
            <a:off x="684213" y="188913"/>
            <a:ext cx="8280400" cy="1871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3" y="374650"/>
            <a:ext cx="8280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 smtClean="0"/>
              <a:t>TRIGA-SPEC: </a:t>
            </a:r>
            <a:br>
              <a:rPr lang="de-DE" dirty="0" smtClean="0"/>
            </a:br>
            <a:r>
              <a:rPr lang="de-DE" sz="2200" dirty="0" err="1" smtClean="0"/>
              <a:t>Developement</a:t>
            </a:r>
            <a:r>
              <a:rPr lang="de-DE" sz="2200" dirty="0" smtClean="0"/>
              <a:t> </a:t>
            </a:r>
            <a:r>
              <a:rPr lang="de-DE" sz="2200" dirty="0" err="1" smtClean="0"/>
              <a:t>platform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MATS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LaSpec</a:t>
            </a:r>
            <a:r>
              <a:rPr lang="de-DE" sz="2200" dirty="0" smtClean="0"/>
              <a:t> </a:t>
            </a:r>
            <a:r>
              <a:rPr lang="de-DE" sz="2200" dirty="0" err="1" smtClean="0"/>
              <a:t>at</a:t>
            </a:r>
            <a:r>
              <a:rPr lang="de-DE" sz="2200" dirty="0" smtClean="0"/>
              <a:t> FAIR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Double-</a:t>
            </a:r>
            <a:r>
              <a:rPr lang="de-DE" sz="3100" dirty="0" err="1" smtClean="0"/>
              <a:t>beta</a:t>
            </a:r>
            <a:r>
              <a:rPr lang="de-DE" sz="3100" dirty="0" smtClean="0"/>
              <a:t> </a:t>
            </a:r>
            <a:r>
              <a:rPr lang="de-DE" sz="3100" dirty="0" err="1" smtClean="0"/>
              <a:t>transition</a:t>
            </a:r>
            <a:r>
              <a:rPr lang="de-DE" sz="3100" dirty="0" smtClean="0"/>
              <a:t> Q-</a:t>
            </a:r>
            <a:r>
              <a:rPr lang="de-DE" sz="3100" dirty="0" err="1" smtClean="0"/>
              <a:t>value</a:t>
            </a:r>
            <a:r>
              <a:rPr lang="de-DE" sz="3100" dirty="0" smtClean="0"/>
              <a:t> </a:t>
            </a:r>
            <a:r>
              <a:rPr lang="de-DE" sz="3100" dirty="0" err="1" smtClean="0"/>
              <a:t>measurements</a:t>
            </a:r>
            <a:r>
              <a:rPr lang="de-DE" sz="3100" dirty="0" smtClean="0"/>
              <a:t> </a:t>
            </a:r>
            <a:br>
              <a:rPr lang="de-DE" sz="3100" dirty="0" smtClean="0"/>
            </a:br>
            <a:r>
              <a:rPr lang="de-DE" sz="3100" dirty="0" err="1" smtClean="0"/>
              <a:t>with</a:t>
            </a:r>
            <a:r>
              <a:rPr lang="de-DE" sz="3100" dirty="0" smtClean="0"/>
              <a:t> TRIGA-TRAP </a:t>
            </a:r>
            <a:endParaRPr lang="de-DE" sz="3100" dirty="0"/>
          </a:p>
        </p:txBody>
      </p:sp>
      <p:sp>
        <p:nvSpPr>
          <p:cNvPr id="1536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755650" y="2085975"/>
            <a:ext cx="8137525" cy="1630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1400" smtClean="0"/>
              <a:t>NUSTAR Meeting 29.02.12</a:t>
            </a:r>
          </a:p>
          <a:p>
            <a:pPr eaLnBrk="1" hangingPunct="1"/>
            <a:r>
              <a:rPr lang="de-DE" sz="2000" b="1" smtClean="0"/>
              <a:t>Christian Smorra</a:t>
            </a:r>
          </a:p>
          <a:p>
            <a:pPr eaLnBrk="1" hangingPunct="1"/>
            <a:r>
              <a:rPr lang="de-DE" sz="1600" smtClean="0"/>
              <a:t>T. Beyer, K.Blaum, M. Block, Ch. E. Düllmann, K. Eberhardt, </a:t>
            </a:r>
            <a:br>
              <a:rPr lang="de-DE" sz="1600" smtClean="0"/>
            </a:br>
            <a:r>
              <a:rPr lang="de-DE" sz="1600" smtClean="0"/>
              <a:t>M. Eibach, S. Eliseev, Sz. Nagy, W. Nörtershäuser, D. Renisch, </a:t>
            </a:r>
            <a:br>
              <a:rPr lang="de-DE" sz="1600" smtClean="0"/>
            </a:br>
            <a:r>
              <a:rPr lang="de-DE" sz="1600" smtClean="0"/>
              <a:t>and the TRIGA-SPEC collaboration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979613" y="3573463"/>
            <a:ext cx="59769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5" tIns="46560" rIns="93115" bIns="46560" anchor="ctr">
            <a:normAutofit fontScale="92500"/>
          </a:bodyPr>
          <a:lstStyle/>
          <a:p>
            <a:pPr defTabSz="931863" eaLnBrk="0" hangingPunct="0">
              <a:defRPr/>
            </a:pP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Outline:</a:t>
            </a:r>
          </a:p>
          <a:p>
            <a:pPr defTabSz="931863" eaLnBrk="0" hangingPunct="0"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TRIGA-SPEC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</a:t>
            </a:r>
            <a:endParaRPr lang="de-DE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defTabSz="931863" eaLnBrk="0" hangingPunct="0">
              <a:buFont typeface="Wingdings" pitchFamily="2" charset="2"/>
              <a:buChar char="§"/>
              <a:defRPr/>
            </a:pP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Mass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Penning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traps</a:t>
            </a:r>
          </a:p>
          <a:p>
            <a:pPr defTabSz="931863" eaLnBrk="0" hangingPunct="0"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Resonant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enhancement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double-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electron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capture</a:t>
            </a:r>
            <a:endParaRPr lang="de-DE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defTabSz="931863" eaLnBrk="0" hangingPunct="0">
              <a:buFont typeface="Wingdings" pitchFamily="2" charset="2"/>
              <a:buChar char="§"/>
              <a:defRPr/>
            </a:pP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Experimental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  <a:endParaRPr lang="de-DE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defTabSz="931863" eaLnBrk="0" hangingPunct="0">
              <a:buFont typeface="Wingdings" pitchFamily="2" charset="2"/>
              <a:buChar char="§"/>
              <a:defRPr/>
            </a:pP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Outlook</a:t>
            </a:r>
          </a:p>
        </p:txBody>
      </p:sp>
      <p:pic>
        <p:nvPicPr>
          <p:cNvPr id="15365" name="Picture 41" descr="g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589588"/>
            <a:ext cx="1944687" cy="1036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42" descr="mpiktextbig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5445125"/>
            <a:ext cx="1152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3" descr="MPG (gruen auf weiss, 200 Punkte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5516563"/>
            <a:ext cx="935038" cy="935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8" name="Picture 43" descr="JGU-Logo_w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5445125"/>
            <a:ext cx="18002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4" descr="emmi-logo_w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537368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388350" cy="792162"/>
          </a:xfrm>
        </p:spPr>
        <p:txBody>
          <a:bodyPr/>
          <a:lstStyle/>
          <a:p>
            <a:pPr eaLnBrk="1" hangingPunct="1"/>
            <a:r>
              <a:rPr lang="de-DE" sz="3600" smtClean="0"/>
              <a:t>Resonance enhancement factors</a:t>
            </a:r>
          </a:p>
        </p:txBody>
      </p:sp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/>
          <a:srcRect t="2345"/>
          <a:stretch>
            <a:fillRect/>
          </a:stretch>
        </p:blipFill>
        <p:spPr bwMode="auto">
          <a:xfrm>
            <a:off x="1408113" y="1268413"/>
            <a:ext cx="67643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4932363" y="6381750"/>
            <a:ext cx="4005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/>
              <a:t>S. Eliseev, Phys. Rev. Lett. 106, 052504 (2011)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8" name="Gruppieren 46"/>
          <p:cNvGrpSpPr>
            <a:grpSpLocks/>
          </p:cNvGrpSpPr>
          <p:nvPr/>
        </p:nvGrpSpPr>
        <p:grpSpPr bwMode="auto">
          <a:xfrm>
            <a:off x="755650" y="1631950"/>
            <a:ext cx="8196263" cy="1220788"/>
            <a:chOff x="755576" y="1631223"/>
            <a:chExt cx="8195856" cy="1221714"/>
          </a:xfrm>
        </p:grpSpPr>
        <p:sp>
          <p:nvSpPr>
            <p:cNvPr id="21" name="Rechteck 20"/>
            <p:cNvSpPr/>
            <p:nvPr/>
          </p:nvSpPr>
          <p:spPr>
            <a:xfrm>
              <a:off x="7332262" y="1631223"/>
              <a:ext cx="1619170" cy="1221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5638484" y="1631223"/>
              <a:ext cx="1657268" cy="1221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932006" y="1631223"/>
              <a:ext cx="1655680" cy="1221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100198" y="1631223"/>
              <a:ext cx="792123" cy="1221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55576" y="1631223"/>
              <a:ext cx="2304936" cy="1221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aphicFrame>
          <p:nvGraphicFramePr>
            <p:cNvPr id="55304" name="Object 8"/>
            <p:cNvGraphicFramePr>
              <a:graphicFrameLocks noChangeAspect="1"/>
            </p:cNvGraphicFramePr>
            <p:nvPr/>
          </p:nvGraphicFramePr>
          <p:xfrm>
            <a:off x="827584" y="1637010"/>
            <a:ext cx="2122488" cy="388937"/>
          </p:xfrm>
          <a:graphic>
            <a:graphicData uri="http://schemas.openxmlformats.org/presentationml/2006/ole">
              <p:oleObj spid="_x0000_s55304" name="Formel" r:id="rId3" imgW="1104840" imgH="203040" progId="Equation.3">
                <p:embed/>
              </p:oleObj>
            </a:graphicData>
          </a:graphic>
        </p:graphicFrame>
      </p:grpSp>
      <p:grpSp>
        <p:nvGrpSpPr>
          <p:cNvPr id="46" name="Gruppieren 45"/>
          <p:cNvGrpSpPr>
            <a:grpSpLocks/>
          </p:cNvGrpSpPr>
          <p:nvPr/>
        </p:nvGrpSpPr>
        <p:grpSpPr bwMode="auto">
          <a:xfrm>
            <a:off x="755650" y="4076700"/>
            <a:ext cx="8196263" cy="1152525"/>
            <a:chOff x="755576" y="4365104"/>
            <a:chExt cx="8195856" cy="1152128"/>
          </a:xfrm>
        </p:grpSpPr>
        <p:sp>
          <p:nvSpPr>
            <p:cNvPr id="28" name="Rechteck 27"/>
            <p:cNvSpPr/>
            <p:nvPr/>
          </p:nvSpPr>
          <p:spPr>
            <a:xfrm>
              <a:off x="7332262" y="4365104"/>
              <a:ext cx="1619170" cy="11521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5638484" y="4365104"/>
              <a:ext cx="1657268" cy="11521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932006" y="4365104"/>
              <a:ext cx="1655680" cy="11521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3100198" y="4365104"/>
              <a:ext cx="792123" cy="11521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755576" y="4365104"/>
              <a:ext cx="2304936" cy="11521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aphicFrame>
          <p:nvGraphicFramePr>
            <p:cNvPr id="55307" name="Object 11"/>
            <p:cNvGraphicFramePr>
              <a:graphicFrameLocks noChangeAspect="1"/>
            </p:cNvGraphicFramePr>
            <p:nvPr/>
          </p:nvGraphicFramePr>
          <p:xfrm>
            <a:off x="899592" y="4408215"/>
            <a:ext cx="1974850" cy="388937"/>
          </p:xfrm>
          <a:graphic>
            <a:graphicData uri="http://schemas.openxmlformats.org/presentationml/2006/ole">
              <p:oleObj spid="_x0000_s55307" name="Formel" r:id="rId4" imgW="1028520" imgH="203040" progId="Equation.3">
                <p:embed/>
              </p:oleObj>
            </a:graphicData>
          </a:graphic>
        </p:graphicFrame>
      </p:grpSp>
      <p:grpSp>
        <p:nvGrpSpPr>
          <p:cNvPr id="38" name="Gruppieren 37"/>
          <p:cNvGrpSpPr>
            <a:grpSpLocks/>
          </p:cNvGrpSpPr>
          <p:nvPr/>
        </p:nvGrpSpPr>
        <p:grpSpPr bwMode="auto">
          <a:xfrm>
            <a:off x="755650" y="2852738"/>
            <a:ext cx="8196263" cy="1223962"/>
            <a:chOff x="755576" y="3140968"/>
            <a:chExt cx="8195856" cy="1224136"/>
          </a:xfrm>
        </p:grpSpPr>
        <p:sp>
          <p:nvSpPr>
            <p:cNvPr id="23" name="Rechteck 22"/>
            <p:cNvSpPr/>
            <p:nvPr/>
          </p:nvSpPr>
          <p:spPr>
            <a:xfrm>
              <a:off x="7332262" y="3140968"/>
              <a:ext cx="1619170" cy="122413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5638484" y="3140968"/>
              <a:ext cx="1657268" cy="122413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932006" y="3140968"/>
              <a:ext cx="1655680" cy="122413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100198" y="3140968"/>
              <a:ext cx="792123" cy="122413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55576" y="3140968"/>
              <a:ext cx="2304936" cy="122413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aphicFrame>
          <p:nvGraphicFramePr>
            <p:cNvPr id="55305" name="Object 9"/>
            <p:cNvGraphicFramePr>
              <a:graphicFrameLocks noChangeAspect="1"/>
            </p:cNvGraphicFramePr>
            <p:nvPr/>
          </p:nvGraphicFramePr>
          <p:xfrm>
            <a:off x="827584" y="3212976"/>
            <a:ext cx="2122488" cy="388937"/>
          </p:xfrm>
          <a:graphic>
            <a:graphicData uri="http://schemas.openxmlformats.org/presentationml/2006/ole">
              <p:oleObj spid="_x0000_s55305" name="Formel" r:id="rId5" imgW="1104840" imgH="203040" progId="Equation.3">
                <p:embed/>
              </p:oleObj>
            </a:graphicData>
          </a:graphic>
        </p:graphicFrame>
      </p:grpSp>
      <p:sp>
        <p:nvSpPr>
          <p:cNvPr id="33" name="Rechteck 32"/>
          <p:cNvSpPr/>
          <p:nvPr/>
        </p:nvSpPr>
        <p:spPr>
          <a:xfrm>
            <a:off x="7331075" y="5229225"/>
            <a:ext cx="1620838" cy="9366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5638800" y="5229225"/>
            <a:ext cx="1655763" cy="9366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3924300" y="5229225"/>
            <a:ext cx="1655763" cy="9366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3100388" y="5229225"/>
            <a:ext cx="792162" cy="9366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755650" y="5229225"/>
            <a:ext cx="2303463" cy="9366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827088" y="1196975"/>
            <a:ext cx="79930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      / keV                                          / keV                      / keV             / keV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2748.2 (0.4)	       (2,3)</a:t>
            </a:r>
            <a:r>
              <a:rPr lang="de-DE" baseline="30000"/>
              <a:t>-</a:t>
            </a:r>
            <a:r>
              <a:rPr lang="de-DE"/>
              <a:t>      2770 (7)            </a:t>
            </a:r>
            <a:r>
              <a:rPr lang="de-DE">
                <a:solidFill>
                  <a:srgbClr val="FF0000"/>
                </a:solidFill>
              </a:rPr>
              <a:t>2775.01 (0.56)</a:t>
            </a:r>
            <a:r>
              <a:rPr lang="de-DE"/>
              <a:t>    -0.73(0.69) </a:t>
            </a:r>
          </a:p>
          <a:p>
            <a:r>
              <a:rPr lang="de-DE"/>
              <a:t>                                                  SHIPTRAP:       2775.39 (0.10)    -0.33(0.41)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      0.0 (0)                    0</a:t>
            </a:r>
            <a:r>
              <a:rPr lang="de-DE" baseline="30000"/>
              <a:t>+</a:t>
            </a:r>
            <a:r>
              <a:rPr lang="de-DE"/>
              <a:t>          272 (6)               </a:t>
            </a:r>
            <a:r>
              <a:rPr lang="de-DE">
                <a:solidFill>
                  <a:srgbClr val="FF0000"/>
                </a:solidFill>
              </a:rPr>
              <a:t>272.04 (0.55)</a:t>
            </a:r>
            <a:r>
              <a:rPr lang="de-DE"/>
              <a:t>      &gt; 200 </a:t>
            </a:r>
          </a:p>
          <a:p>
            <a:r>
              <a:rPr lang="de-DE"/>
              <a:t>  433.938 (0.005)         2</a:t>
            </a:r>
            <a:r>
              <a:rPr lang="de-DE" baseline="30000"/>
              <a:t>+</a:t>
            </a:r>
            <a:endParaRPr lang="de-DE"/>
          </a:p>
          <a:p>
            <a:endParaRPr lang="de-DE"/>
          </a:p>
          <a:p>
            <a:r>
              <a:rPr lang="de-DE"/>
              <a:t>                                                                                  </a:t>
            </a:r>
            <a:endParaRPr lang="de-DE" i="1">
              <a:solidFill>
                <a:srgbClr val="FF0000"/>
              </a:solidFill>
            </a:endParaRPr>
          </a:p>
          <a:p>
            <a:r>
              <a:rPr lang="de-DE"/>
              <a:t>1322 .152 (0.022)        0</a:t>
            </a:r>
            <a:r>
              <a:rPr lang="de-DE" baseline="30000"/>
              <a:t>+</a:t>
            </a:r>
            <a:r>
              <a:rPr lang="de-DE"/>
              <a:t>          1451.2(1.6)                                  11.3  (1.6)</a:t>
            </a:r>
          </a:p>
          <a:p>
            <a:r>
              <a:rPr lang="de-DE"/>
              <a:t>                                                                             </a:t>
            </a:r>
          </a:p>
          <a:p>
            <a:endParaRPr lang="de-DE"/>
          </a:p>
          <a:p>
            <a:r>
              <a:rPr lang="de-DE"/>
              <a:t>                                                  2004 (11)           </a:t>
            </a:r>
            <a:r>
              <a:rPr lang="de-DE">
                <a:solidFill>
                  <a:srgbClr val="FF0000"/>
                </a:solidFill>
              </a:rPr>
              <a:t>2017.8   (1.2)</a:t>
            </a:r>
          </a:p>
          <a:p>
            <a:r>
              <a:rPr lang="de-DE"/>
              <a:t>                                                  ISOLTRAP:        2017.85 (0.64)</a:t>
            </a:r>
          </a:p>
        </p:txBody>
      </p:sp>
      <p:sp>
        <p:nvSpPr>
          <p:cNvPr id="55317" name="Titel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80400" cy="863600"/>
          </a:xfrm>
        </p:spPr>
        <p:txBody>
          <a:bodyPr/>
          <a:lstStyle/>
          <a:p>
            <a:pPr eaLnBrk="1" hangingPunct="1"/>
            <a:r>
              <a:rPr lang="de-DE" sz="2800" smtClean="0"/>
              <a:t>TRIGA-TRAP Q-value measurement results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858838" y="1196975"/>
          <a:ext cx="390525" cy="461963"/>
        </p:xfrm>
        <a:graphic>
          <a:graphicData uri="http://schemas.openxmlformats.org/presentationml/2006/ole">
            <p:oleObj spid="_x0000_s55299" name="Formel" r:id="rId6" imgW="203040" imgH="241200" progId="Equation.3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132138" y="1166813"/>
          <a:ext cx="390525" cy="487362"/>
        </p:xfrm>
        <a:graphic>
          <a:graphicData uri="http://schemas.openxmlformats.org/presentationml/2006/ole">
            <p:oleObj spid="_x0000_s55300" name="Formel" r:id="rId7" imgW="203040" imgH="25380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7399338" y="1211263"/>
          <a:ext cx="268287" cy="315912"/>
        </p:xfrm>
        <a:graphic>
          <a:graphicData uri="http://schemas.openxmlformats.org/presentationml/2006/ole">
            <p:oleObj spid="_x0000_s55301" name="Formel" r:id="rId8" imgW="139680" imgH="16488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995738" y="1166813"/>
          <a:ext cx="438150" cy="438150"/>
        </p:xfrm>
        <a:graphic>
          <a:graphicData uri="http://schemas.openxmlformats.org/presentationml/2006/ole">
            <p:oleObj spid="_x0000_s55302" name="Formel" r:id="rId9" imgW="228600" imgH="228600" progId="Equation.3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5686425" y="1166813"/>
          <a:ext cx="657225" cy="438150"/>
        </p:xfrm>
        <a:graphic>
          <a:graphicData uri="http://schemas.openxmlformats.org/presentationml/2006/ole">
            <p:oleObj spid="_x0000_s55303" name="Formel" r:id="rId10" imgW="342720" imgH="228600" progId="Equation.3">
              <p:embed/>
            </p:oleObj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755650" y="5229225"/>
          <a:ext cx="2243138" cy="438150"/>
        </p:xfrm>
        <a:graphic>
          <a:graphicData uri="http://schemas.openxmlformats.org/presentationml/2006/ole">
            <p:oleObj spid="_x0000_s55306" name="Formel" r:id="rId11" imgW="1168200" imgH="228600" progId="Equation.3">
              <p:embed/>
            </p:oleObj>
          </a:graphicData>
        </a:graphic>
      </p:graphicFrame>
      <p:sp>
        <p:nvSpPr>
          <p:cNvPr id="55318" name="Text Box 4"/>
          <p:cNvSpPr txBox="1">
            <a:spLocks noChangeArrowheads="1"/>
          </p:cNvSpPr>
          <p:nvPr/>
        </p:nvSpPr>
        <p:spPr bwMode="auto">
          <a:xfrm>
            <a:off x="5154613" y="6276975"/>
            <a:ext cx="4006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M. Goncharov et al., Phys. Rev. C 84, 028501 (2011) </a:t>
            </a:r>
          </a:p>
        </p:txBody>
      </p:sp>
      <p:sp>
        <p:nvSpPr>
          <p:cNvPr id="55319" name="Text Box 4"/>
          <p:cNvSpPr txBox="1">
            <a:spLocks noChangeArrowheads="1"/>
          </p:cNvSpPr>
          <p:nvPr/>
        </p:nvSpPr>
        <p:spPr bwMode="auto">
          <a:xfrm>
            <a:off x="5862638" y="6134100"/>
            <a:ext cx="3311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C.S. et al., Phys. Rev. C 85, 027601 (2012) 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353050" y="6437313"/>
            <a:ext cx="3779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D. Fink et al., Phys. Rev. Lett. 108, 062502 (2012)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U:\Dokumente\Vorträge\2012 NUSTAR Meeting\Graph10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260475"/>
            <a:ext cx="773112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684213" y="4445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 smtClean="0"/>
              <a:t>Results: Cadmium and palladium masses</a:t>
            </a:r>
          </a:p>
        </p:txBody>
      </p:sp>
      <p:pic>
        <p:nvPicPr>
          <p:cNvPr id="56323" name="Picture 3" descr="U:\Dokumente\Vorträge\2012 NUSTAR Meeting\Graph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60475"/>
            <a:ext cx="773112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feld 9"/>
          <p:cNvSpPr txBox="1">
            <a:spLocks noChangeArrowheads="1"/>
          </p:cNvSpPr>
          <p:nvPr/>
        </p:nvSpPr>
        <p:spPr bwMode="auto">
          <a:xfrm>
            <a:off x="6443663" y="2060575"/>
            <a:ext cx="1622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AME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785813" y="5300663"/>
            <a:ext cx="813593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Conclusions and Outlook</a:t>
            </a:r>
          </a:p>
        </p:txBody>
      </p:sp>
      <p:sp>
        <p:nvSpPr>
          <p:cNvPr id="63491" name="Inhaltsplatzhalter 2"/>
          <p:cNvSpPr>
            <a:spLocks noGrp="1"/>
          </p:cNvSpPr>
          <p:nvPr>
            <p:ph idx="1"/>
          </p:nvPr>
        </p:nvSpPr>
        <p:spPr bwMode="auto">
          <a:xfrm>
            <a:off x="735013" y="5445125"/>
            <a:ext cx="8229600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de-DE" sz="4800" smtClean="0"/>
              <a:t>Thank you for your attention!</a:t>
            </a:r>
          </a:p>
        </p:txBody>
      </p:sp>
      <p:sp>
        <p:nvSpPr>
          <p:cNvPr id="63492" name="Textfeld 5"/>
          <p:cNvSpPr txBox="1">
            <a:spLocks noChangeArrowheads="1"/>
          </p:cNvSpPr>
          <p:nvPr/>
        </p:nvSpPr>
        <p:spPr bwMode="auto">
          <a:xfrm>
            <a:off x="827088" y="1412875"/>
            <a:ext cx="7993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/>
              <a:t>Q-value measurements of double-beta transitions of </a:t>
            </a:r>
            <a:r>
              <a:rPr lang="de-DE" sz="2400" baseline="30000"/>
              <a:t>106</a:t>
            </a:r>
            <a:r>
              <a:rPr lang="de-DE" sz="2400"/>
              <a:t>Cd, </a:t>
            </a:r>
            <a:r>
              <a:rPr lang="de-DE" sz="2400" baseline="30000"/>
              <a:t>108</a:t>
            </a:r>
            <a:r>
              <a:rPr lang="de-DE" sz="2400"/>
              <a:t>Cd, </a:t>
            </a:r>
            <a:r>
              <a:rPr lang="de-DE" sz="2400" baseline="30000"/>
              <a:t>110</a:t>
            </a:r>
            <a:r>
              <a:rPr lang="de-DE" sz="2400"/>
              <a:t>Pd and </a:t>
            </a:r>
            <a:r>
              <a:rPr lang="de-DE" sz="2400" baseline="30000"/>
              <a:t>184</a:t>
            </a:r>
            <a:r>
              <a:rPr lang="de-DE" sz="2400"/>
              <a:t>Os with TRIGA-TRAP</a:t>
            </a:r>
          </a:p>
          <a:p>
            <a:pPr lvl="1">
              <a:buFont typeface="Wingdings" pitchFamily="2" charset="2"/>
              <a:buChar char="Ø"/>
            </a:pPr>
            <a:r>
              <a:rPr lang="de-DE"/>
              <a:t>Uncertainties of the Q-values and mass values were improved</a:t>
            </a:r>
          </a:p>
          <a:p>
            <a:pPr lvl="1">
              <a:buFont typeface="Wingdings" pitchFamily="2" charset="2"/>
              <a:buChar char="Ø"/>
            </a:pPr>
            <a:r>
              <a:rPr lang="de-DE"/>
              <a:t>Resonance condition of </a:t>
            </a:r>
            <a:r>
              <a:rPr lang="de-DE" baseline="30000"/>
              <a:t>106</a:t>
            </a:r>
            <a:r>
              <a:rPr lang="de-DE"/>
              <a:t>Cd, </a:t>
            </a:r>
            <a:r>
              <a:rPr lang="de-DE" baseline="30000"/>
              <a:t>108</a:t>
            </a:r>
            <a:r>
              <a:rPr lang="de-DE"/>
              <a:t>Cd and </a:t>
            </a:r>
            <a:r>
              <a:rPr lang="de-DE" baseline="30000"/>
              <a:t>184</a:t>
            </a:r>
            <a:r>
              <a:rPr lang="de-DE"/>
              <a:t>Os were investigated</a:t>
            </a:r>
          </a:p>
          <a:p>
            <a:pPr>
              <a:buFont typeface="Wingdings" pitchFamily="2" charset="2"/>
              <a:buChar char="Ø"/>
            </a:pPr>
            <a:endParaRPr lang="de-DE" sz="2400"/>
          </a:p>
          <a:p>
            <a:pPr>
              <a:buFont typeface="Wingdings" pitchFamily="2" charset="2"/>
              <a:buChar char="Ø"/>
            </a:pPr>
            <a:r>
              <a:rPr lang="de-DE" sz="2400"/>
              <a:t>TRIGA-SPEC serves as a development platform for MATS and LaSpec at FAIR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/>
              <a:t>FT-ICR detection system for MATS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/>
              <a:t>Online coupling to the TRIGA reactor </a:t>
            </a:r>
            <a:br>
              <a:rPr lang="de-DE" sz="2000"/>
            </a:br>
            <a:r>
              <a:rPr lang="de-DE" sz="2000"/>
              <a:t>   (Ion sources, RFQ Buncher, etc.)</a:t>
            </a:r>
          </a:p>
          <a:p>
            <a:pPr>
              <a:buFont typeface="Wingdings" pitchFamily="2" charset="2"/>
              <a:buChar char="Ø"/>
            </a:pP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bgerundetes Rechteck 84"/>
          <p:cNvSpPr/>
          <p:nvPr/>
        </p:nvSpPr>
        <p:spPr>
          <a:xfrm>
            <a:off x="755650" y="1125538"/>
            <a:ext cx="3744913" cy="5472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1" name="Abgerundetes Rechteck 80"/>
          <p:cNvSpPr/>
          <p:nvPr/>
        </p:nvSpPr>
        <p:spPr>
          <a:xfrm>
            <a:off x="4572000" y="1125538"/>
            <a:ext cx="4248150" cy="547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76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Ground-state properties of exotic nuclei</a:t>
            </a:r>
          </a:p>
        </p:txBody>
      </p:sp>
      <p:pic>
        <p:nvPicPr>
          <p:cNvPr id="6" name="Picture 1" descr="C:\Dokumente und Einstellungen\Christopher\Desktop\Bilder Mz Laserlabor\_MG_5691.JPG"/>
          <p:cNvPicPr>
            <a:picLocks noChangeAspect="1" noChangeArrowheads="1"/>
          </p:cNvPicPr>
          <p:nvPr/>
        </p:nvPicPr>
        <p:blipFill rotWithShape="1">
          <a:blip r:embed="rId3"/>
          <a:srcRect t="1179" b="3106"/>
          <a:stretch/>
        </p:blipFill>
        <p:spPr bwMode="auto">
          <a:xfrm>
            <a:off x="5254625" y="1233488"/>
            <a:ext cx="2989263" cy="1908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sp>
        <p:nvSpPr>
          <p:cNvPr id="27656" name="Textfeld 6"/>
          <p:cNvSpPr txBox="1">
            <a:spLocks noChangeArrowheads="1"/>
          </p:cNvSpPr>
          <p:nvPr/>
        </p:nvSpPr>
        <p:spPr bwMode="auto">
          <a:xfrm>
            <a:off x="5187950" y="1196975"/>
            <a:ext cx="312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bg1"/>
                </a:solidFill>
                <a:cs typeface="Arial" charset="0"/>
              </a:rPr>
              <a:t>Laser Spectroscopy</a:t>
            </a:r>
          </a:p>
        </p:txBody>
      </p:sp>
      <p:grpSp>
        <p:nvGrpSpPr>
          <p:cNvPr id="27657" name="Gruppieren 157"/>
          <p:cNvGrpSpPr>
            <a:grpSpLocks/>
          </p:cNvGrpSpPr>
          <p:nvPr/>
        </p:nvGrpSpPr>
        <p:grpSpPr bwMode="auto">
          <a:xfrm>
            <a:off x="5364163" y="4292600"/>
            <a:ext cx="339725" cy="482600"/>
            <a:chOff x="11784893" y="-10439"/>
            <a:chExt cx="339484" cy="482600"/>
          </a:xfrm>
        </p:grpSpPr>
        <p:sp>
          <p:nvSpPr>
            <p:cNvPr id="27713" name="AutoShape 67"/>
            <p:cNvSpPr>
              <a:spLocks noChangeAspect="1" noChangeArrowheads="1" noTextEdit="1"/>
            </p:cNvSpPr>
            <p:nvPr/>
          </p:nvSpPr>
          <p:spPr bwMode="auto">
            <a:xfrm>
              <a:off x="11784893" y="-10439"/>
              <a:ext cx="339484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69"/>
            <p:cNvSpPr>
              <a:spLocks noEditPoints="1"/>
            </p:cNvSpPr>
            <p:nvPr/>
          </p:nvSpPr>
          <p:spPr bwMode="auto">
            <a:xfrm>
              <a:off x="11945410" y="-5621"/>
              <a:ext cx="32288" cy="467343"/>
            </a:xfrm>
            <a:custGeom>
              <a:avLst/>
              <a:gdLst>
                <a:gd name="T0" fmla="*/ 8891 w 69"/>
                <a:gd name="T1" fmla="*/ 467343 h 1165"/>
                <a:gd name="T2" fmla="*/ 10295 w 69"/>
                <a:gd name="T3" fmla="*/ 23267 h 1165"/>
                <a:gd name="T4" fmla="*/ 21525 w 69"/>
                <a:gd name="T5" fmla="*/ 23267 h 1165"/>
                <a:gd name="T6" fmla="*/ 20122 w 69"/>
                <a:gd name="T7" fmla="*/ 467343 h 1165"/>
                <a:gd name="T8" fmla="*/ 8891 w 69"/>
                <a:gd name="T9" fmla="*/ 467343 h 1165"/>
                <a:gd name="T10" fmla="*/ 0 w 69"/>
                <a:gd name="T11" fmla="*/ 28482 h 1165"/>
                <a:gd name="T12" fmla="*/ 16378 w 69"/>
                <a:gd name="T13" fmla="*/ 0 h 1165"/>
                <a:gd name="T14" fmla="*/ 32288 w 69"/>
                <a:gd name="T15" fmla="*/ 28482 h 1165"/>
                <a:gd name="T16" fmla="*/ 0 w 69"/>
                <a:gd name="T17" fmla="*/ 28482 h 1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165"/>
                <a:gd name="T29" fmla="*/ 69 w 69"/>
                <a:gd name="T30" fmla="*/ 1165 h 1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165">
                  <a:moveTo>
                    <a:pt x="19" y="1165"/>
                  </a:moveTo>
                  <a:lnTo>
                    <a:pt x="22" y="58"/>
                  </a:lnTo>
                  <a:lnTo>
                    <a:pt x="46" y="58"/>
                  </a:lnTo>
                  <a:lnTo>
                    <a:pt x="43" y="1165"/>
                  </a:lnTo>
                  <a:lnTo>
                    <a:pt x="19" y="1165"/>
                  </a:lnTo>
                  <a:close/>
                  <a:moveTo>
                    <a:pt x="0" y="71"/>
                  </a:moveTo>
                  <a:lnTo>
                    <a:pt x="35" y="0"/>
                  </a:lnTo>
                  <a:lnTo>
                    <a:pt x="69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70"/>
            <p:cNvSpPr>
              <a:spLocks/>
            </p:cNvSpPr>
            <p:nvPr/>
          </p:nvSpPr>
          <p:spPr bwMode="auto">
            <a:xfrm>
              <a:off x="11883602" y="54603"/>
              <a:ext cx="167897" cy="48982"/>
            </a:xfrm>
            <a:custGeom>
              <a:avLst/>
              <a:gdLst>
                <a:gd name="T0" fmla="*/ 75392 w 363"/>
                <a:gd name="T1" fmla="*/ 0 h 122"/>
                <a:gd name="T2" fmla="*/ 58741 w 363"/>
                <a:gd name="T3" fmla="*/ 1204 h 122"/>
                <a:gd name="T4" fmla="*/ 43477 w 363"/>
                <a:gd name="T5" fmla="*/ 2810 h 122"/>
                <a:gd name="T6" fmla="*/ 30527 w 363"/>
                <a:gd name="T7" fmla="*/ 5621 h 122"/>
                <a:gd name="T8" fmla="*/ 18964 w 363"/>
                <a:gd name="T9" fmla="*/ 8833 h 122"/>
                <a:gd name="T10" fmla="*/ 12026 w 363"/>
                <a:gd name="T11" fmla="*/ 11643 h 122"/>
                <a:gd name="T12" fmla="*/ 8325 w 363"/>
                <a:gd name="T13" fmla="*/ 14052 h 122"/>
                <a:gd name="T14" fmla="*/ 5088 w 363"/>
                <a:gd name="T15" fmla="*/ 16060 h 122"/>
                <a:gd name="T16" fmla="*/ 2313 w 363"/>
                <a:gd name="T17" fmla="*/ 18469 h 122"/>
                <a:gd name="T18" fmla="*/ 463 w 363"/>
                <a:gd name="T19" fmla="*/ 20476 h 122"/>
                <a:gd name="T20" fmla="*/ 0 w 363"/>
                <a:gd name="T21" fmla="*/ 23287 h 122"/>
                <a:gd name="T22" fmla="*/ 0 w 363"/>
                <a:gd name="T23" fmla="*/ 25695 h 122"/>
                <a:gd name="T24" fmla="*/ 463 w 363"/>
                <a:gd name="T25" fmla="*/ 27703 h 122"/>
                <a:gd name="T26" fmla="*/ 2313 w 363"/>
                <a:gd name="T27" fmla="*/ 30513 h 122"/>
                <a:gd name="T28" fmla="*/ 5088 w 363"/>
                <a:gd name="T29" fmla="*/ 32922 h 122"/>
                <a:gd name="T30" fmla="*/ 8325 w 363"/>
                <a:gd name="T31" fmla="*/ 34930 h 122"/>
                <a:gd name="T32" fmla="*/ 12026 w 363"/>
                <a:gd name="T33" fmla="*/ 36536 h 122"/>
                <a:gd name="T34" fmla="*/ 18964 w 363"/>
                <a:gd name="T35" fmla="*/ 40149 h 122"/>
                <a:gd name="T36" fmla="*/ 30527 w 363"/>
                <a:gd name="T37" fmla="*/ 42960 h 122"/>
                <a:gd name="T38" fmla="*/ 43477 w 363"/>
                <a:gd name="T39" fmla="*/ 45770 h 122"/>
                <a:gd name="T40" fmla="*/ 58741 w 363"/>
                <a:gd name="T41" fmla="*/ 47778 h 122"/>
                <a:gd name="T42" fmla="*/ 75392 w 363"/>
                <a:gd name="T43" fmla="*/ 48179 h 122"/>
                <a:gd name="T44" fmla="*/ 92043 w 363"/>
                <a:gd name="T45" fmla="*/ 48179 h 122"/>
                <a:gd name="T46" fmla="*/ 108694 w 363"/>
                <a:gd name="T47" fmla="*/ 47778 h 122"/>
                <a:gd name="T48" fmla="*/ 124420 w 363"/>
                <a:gd name="T49" fmla="*/ 45770 h 122"/>
                <a:gd name="T50" fmla="*/ 137833 w 363"/>
                <a:gd name="T51" fmla="*/ 42960 h 122"/>
                <a:gd name="T52" fmla="*/ 148471 w 363"/>
                <a:gd name="T53" fmla="*/ 40149 h 122"/>
                <a:gd name="T54" fmla="*/ 155871 w 363"/>
                <a:gd name="T55" fmla="*/ 36536 h 122"/>
                <a:gd name="T56" fmla="*/ 159572 w 363"/>
                <a:gd name="T57" fmla="*/ 34930 h 122"/>
                <a:gd name="T58" fmla="*/ 162809 w 363"/>
                <a:gd name="T59" fmla="*/ 32922 h 122"/>
                <a:gd name="T60" fmla="*/ 165122 w 363"/>
                <a:gd name="T61" fmla="*/ 30513 h 122"/>
                <a:gd name="T62" fmla="*/ 167434 w 363"/>
                <a:gd name="T63" fmla="*/ 27703 h 122"/>
                <a:gd name="T64" fmla="*/ 167897 w 363"/>
                <a:gd name="T65" fmla="*/ 25695 h 122"/>
                <a:gd name="T66" fmla="*/ 167897 w 363"/>
                <a:gd name="T67" fmla="*/ 23287 h 122"/>
                <a:gd name="T68" fmla="*/ 167434 w 363"/>
                <a:gd name="T69" fmla="*/ 20476 h 122"/>
                <a:gd name="T70" fmla="*/ 165122 w 363"/>
                <a:gd name="T71" fmla="*/ 18469 h 122"/>
                <a:gd name="T72" fmla="*/ 162809 w 363"/>
                <a:gd name="T73" fmla="*/ 16060 h 122"/>
                <a:gd name="T74" fmla="*/ 159572 w 363"/>
                <a:gd name="T75" fmla="*/ 14052 h 122"/>
                <a:gd name="T76" fmla="*/ 155871 w 363"/>
                <a:gd name="T77" fmla="*/ 11643 h 122"/>
                <a:gd name="T78" fmla="*/ 148471 w 363"/>
                <a:gd name="T79" fmla="*/ 8833 h 122"/>
                <a:gd name="T80" fmla="*/ 137833 w 363"/>
                <a:gd name="T81" fmla="*/ 5621 h 122"/>
                <a:gd name="T82" fmla="*/ 124420 w 363"/>
                <a:gd name="T83" fmla="*/ 2810 h 122"/>
                <a:gd name="T84" fmla="*/ 108694 w 363"/>
                <a:gd name="T85" fmla="*/ 1204 h 122"/>
                <a:gd name="T86" fmla="*/ 92043 w 363"/>
                <a:gd name="T87" fmla="*/ 0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3"/>
                <a:gd name="T133" fmla="*/ 0 h 122"/>
                <a:gd name="T134" fmla="*/ 363 w 363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3" h="122">
                  <a:moveTo>
                    <a:pt x="181" y="0"/>
                  </a:moveTo>
                  <a:lnTo>
                    <a:pt x="163" y="0"/>
                  </a:lnTo>
                  <a:lnTo>
                    <a:pt x="145" y="1"/>
                  </a:lnTo>
                  <a:lnTo>
                    <a:pt x="127" y="3"/>
                  </a:lnTo>
                  <a:lnTo>
                    <a:pt x="111" y="4"/>
                  </a:lnTo>
                  <a:lnTo>
                    <a:pt x="94" y="7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3" y="18"/>
                  </a:lnTo>
                  <a:lnTo>
                    <a:pt x="41" y="22"/>
                  </a:lnTo>
                  <a:lnTo>
                    <a:pt x="30" y="26"/>
                  </a:lnTo>
                  <a:lnTo>
                    <a:pt x="26" y="29"/>
                  </a:lnTo>
                  <a:lnTo>
                    <a:pt x="22" y="32"/>
                  </a:lnTo>
                  <a:lnTo>
                    <a:pt x="18" y="35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8" y="43"/>
                  </a:lnTo>
                  <a:lnTo>
                    <a:pt x="5" y="46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3" y="73"/>
                  </a:lnTo>
                  <a:lnTo>
                    <a:pt x="5" y="76"/>
                  </a:lnTo>
                  <a:lnTo>
                    <a:pt x="8" y="79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8" y="87"/>
                  </a:lnTo>
                  <a:lnTo>
                    <a:pt x="22" y="90"/>
                  </a:lnTo>
                  <a:lnTo>
                    <a:pt x="26" y="91"/>
                  </a:lnTo>
                  <a:lnTo>
                    <a:pt x="30" y="94"/>
                  </a:lnTo>
                  <a:lnTo>
                    <a:pt x="41" y="100"/>
                  </a:lnTo>
                  <a:lnTo>
                    <a:pt x="53" y="104"/>
                  </a:lnTo>
                  <a:lnTo>
                    <a:pt x="66" y="107"/>
                  </a:lnTo>
                  <a:lnTo>
                    <a:pt x="80" y="111"/>
                  </a:lnTo>
                  <a:lnTo>
                    <a:pt x="94" y="114"/>
                  </a:lnTo>
                  <a:lnTo>
                    <a:pt x="111" y="116"/>
                  </a:lnTo>
                  <a:lnTo>
                    <a:pt x="127" y="119"/>
                  </a:lnTo>
                  <a:lnTo>
                    <a:pt x="145" y="120"/>
                  </a:lnTo>
                  <a:lnTo>
                    <a:pt x="163" y="120"/>
                  </a:lnTo>
                  <a:lnTo>
                    <a:pt x="181" y="122"/>
                  </a:lnTo>
                  <a:lnTo>
                    <a:pt x="199" y="120"/>
                  </a:lnTo>
                  <a:lnTo>
                    <a:pt x="217" y="120"/>
                  </a:lnTo>
                  <a:lnTo>
                    <a:pt x="235" y="119"/>
                  </a:lnTo>
                  <a:lnTo>
                    <a:pt x="252" y="116"/>
                  </a:lnTo>
                  <a:lnTo>
                    <a:pt x="269" y="114"/>
                  </a:lnTo>
                  <a:lnTo>
                    <a:pt x="283" y="111"/>
                  </a:lnTo>
                  <a:lnTo>
                    <a:pt x="298" y="107"/>
                  </a:lnTo>
                  <a:lnTo>
                    <a:pt x="310" y="104"/>
                  </a:lnTo>
                  <a:lnTo>
                    <a:pt x="321" y="100"/>
                  </a:lnTo>
                  <a:lnTo>
                    <a:pt x="332" y="94"/>
                  </a:lnTo>
                  <a:lnTo>
                    <a:pt x="337" y="91"/>
                  </a:lnTo>
                  <a:lnTo>
                    <a:pt x="341" y="90"/>
                  </a:lnTo>
                  <a:lnTo>
                    <a:pt x="345" y="87"/>
                  </a:lnTo>
                  <a:lnTo>
                    <a:pt x="349" y="84"/>
                  </a:lnTo>
                  <a:lnTo>
                    <a:pt x="352" y="82"/>
                  </a:lnTo>
                  <a:lnTo>
                    <a:pt x="355" y="79"/>
                  </a:lnTo>
                  <a:lnTo>
                    <a:pt x="357" y="76"/>
                  </a:lnTo>
                  <a:lnTo>
                    <a:pt x="360" y="73"/>
                  </a:lnTo>
                  <a:lnTo>
                    <a:pt x="362" y="69"/>
                  </a:lnTo>
                  <a:lnTo>
                    <a:pt x="363" y="66"/>
                  </a:lnTo>
                  <a:lnTo>
                    <a:pt x="363" y="64"/>
                  </a:lnTo>
                  <a:lnTo>
                    <a:pt x="363" y="61"/>
                  </a:lnTo>
                  <a:lnTo>
                    <a:pt x="363" y="58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0" y="48"/>
                  </a:lnTo>
                  <a:lnTo>
                    <a:pt x="357" y="46"/>
                  </a:lnTo>
                  <a:lnTo>
                    <a:pt x="355" y="43"/>
                  </a:lnTo>
                  <a:lnTo>
                    <a:pt x="352" y="40"/>
                  </a:lnTo>
                  <a:lnTo>
                    <a:pt x="349" y="37"/>
                  </a:lnTo>
                  <a:lnTo>
                    <a:pt x="345" y="35"/>
                  </a:lnTo>
                  <a:lnTo>
                    <a:pt x="341" y="32"/>
                  </a:lnTo>
                  <a:lnTo>
                    <a:pt x="337" y="29"/>
                  </a:lnTo>
                  <a:lnTo>
                    <a:pt x="332" y="26"/>
                  </a:lnTo>
                  <a:lnTo>
                    <a:pt x="321" y="22"/>
                  </a:lnTo>
                  <a:lnTo>
                    <a:pt x="310" y="18"/>
                  </a:lnTo>
                  <a:lnTo>
                    <a:pt x="298" y="14"/>
                  </a:lnTo>
                  <a:lnTo>
                    <a:pt x="283" y="10"/>
                  </a:lnTo>
                  <a:lnTo>
                    <a:pt x="269" y="7"/>
                  </a:lnTo>
                  <a:lnTo>
                    <a:pt x="252" y="4"/>
                  </a:lnTo>
                  <a:lnTo>
                    <a:pt x="235" y="3"/>
                  </a:lnTo>
                  <a:lnTo>
                    <a:pt x="217" y="1"/>
                  </a:lnTo>
                  <a:lnTo>
                    <a:pt x="199" y="0"/>
                  </a:lnTo>
                  <a:lnTo>
                    <a:pt x="181" y="0"/>
                  </a:lnTo>
                </a:path>
              </a:pathLst>
            </a:custGeom>
            <a:noFill/>
            <a:ln w="1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71"/>
            <p:cNvSpPr>
              <a:spLocks noEditPoints="1"/>
            </p:cNvSpPr>
            <p:nvPr/>
          </p:nvSpPr>
          <p:spPr bwMode="auto">
            <a:xfrm>
              <a:off x="12028436" y="69861"/>
              <a:ext cx="32288" cy="32923"/>
            </a:xfrm>
            <a:custGeom>
              <a:avLst/>
              <a:gdLst>
                <a:gd name="T0" fmla="*/ 3276 w 69"/>
                <a:gd name="T1" fmla="*/ 27161 h 80"/>
                <a:gd name="T2" fmla="*/ 12166 w 69"/>
                <a:gd name="T3" fmla="*/ 16462 h 80"/>
                <a:gd name="T4" fmla="*/ 20589 w 69"/>
                <a:gd name="T5" fmla="*/ 22223 h 80"/>
                <a:gd name="T6" fmla="*/ 11699 w 69"/>
                <a:gd name="T7" fmla="*/ 32923 h 80"/>
                <a:gd name="T8" fmla="*/ 3276 w 69"/>
                <a:gd name="T9" fmla="*/ 27161 h 80"/>
                <a:gd name="T10" fmla="*/ 0 w 69"/>
                <a:gd name="T11" fmla="*/ 14815 h 80"/>
                <a:gd name="T12" fmla="*/ 32288 w 69"/>
                <a:gd name="T13" fmla="*/ 0 h 80"/>
                <a:gd name="T14" fmla="*/ 26673 w 69"/>
                <a:gd name="T15" fmla="*/ 31277 h 80"/>
                <a:gd name="T16" fmla="*/ 0 w 69"/>
                <a:gd name="T17" fmla="*/ 14815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80"/>
                <a:gd name="T29" fmla="*/ 69 w 6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80">
                  <a:moveTo>
                    <a:pt x="7" y="66"/>
                  </a:moveTo>
                  <a:lnTo>
                    <a:pt x="26" y="40"/>
                  </a:lnTo>
                  <a:lnTo>
                    <a:pt x="44" y="54"/>
                  </a:lnTo>
                  <a:lnTo>
                    <a:pt x="25" y="80"/>
                  </a:lnTo>
                  <a:lnTo>
                    <a:pt x="7" y="66"/>
                  </a:lnTo>
                  <a:close/>
                  <a:moveTo>
                    <a:pt x="0" y="36"/>
                  </a:moveTo>
                  <a:lnTo>
                    <a:pt x="69" y="0"/>
                  </a:lnTo>
                  <a:lnTo>
                    <a:pt x="57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73"/>
            <p:cNvSpPr>
              <a:spLocks noEditPoints="1"/>
            </p:cNvSpPr>
            <p:nvPr/>
          </p:nvSpPr>
          <p:spPr bwMode="auto">
            <a:xfrm>
              <a:off x="11945410" y="-5621"/>
              <a:ext cx="32288" cy="467343"/>
            </a:xfrm>
            <a:custGeom>
              <a:avLst/>
              <a:gdLst>
                <a:gd name="T0" fmla="*/ 8891 w 69"/>
                <a:gd name="T1" fmla="*/ 467343 h 1165"/>
                <a:gd name="T2" fmla="*/ 10295 w 69"/>
                <a:gd name="T3" fmla="*/ 23267 h 1165"/>
                <a:gd name="T4" fmla="*/ 21525 w 69"/>
                <a:gd name="T5" fmla="*/ 23267 h 1165"/>
                <a:gd name="T6" fmla="*/ 20122 w 69"/>
                <a:gd name="T7" fmla="*/ 467343 h 1165"/>
                <a:gd name="T8" fmla="*/ 8891 w 69"/>
                <a:gd name="T9" fmla="*/ 467343 h 1165"/>
                <a:gd name="T10" fmla="*/ 0 w 69"/>
                <a:gd name="T11" fmla="*/ 28482 h 1165"/>
                <a:gd name="T12" fmla="*/ 16378 w 69"/>
                <a:gd name="T13" fmla="*/ 0 h 1165"/>
                <a:gd name="T14" fmla="*/ 32288 w 69"/>
                <a:gd name="T15" fmla="*/ 28482 h 1165"/>
                <a:gd name="T16" fmla="*/ 0 w 69"/>
                <a:gd name="T17" fmla="*/ 28482 h 1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165"/>
                <a:gd name="T29" fmla="*/ 69 w 69"/>
                <a:gd name="T30" fmla="*/ 1165 h 1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165">
                  <a:moveTo>
                    <a:pt x="19" y="1165"/>
                  </a:moveTo>
                  <a:lnTo>
                    <a:pt x="22" y="58"/>
                  </a:lnTo>
                  <a:lnTo>
                    <a:pt x="46" y="58"/>
                  </a:lnTo>
                  <a:lnTo>
                    <a:pt x="43" y="1165"/>
                  </a:lnTo>
                  <a:lnTo>
                    <a:pt x="19" y="1165"/>
                  </a:lnTo>
                  <a:close/>
                  <a:moveTo>
                    <a:pt x="0" y="71"/>
                  </a:moveTo>
                  <a:lnTo>
                    <a:pt x="35" y="0"/>
                  </a:lnTo>
                  <a:lnTo>
                    <a:pt x="69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74"/>
            <p:cNvSpPr>
              <a:spLocks/>
            </p:cNvSpPr>
            <p:nvPr/>
          </p:nvSpPr>
          <p:spPr bwMode="auto">
            <a:xfrm>
              <a:off x="11883602" y="54603"/>
              <a:ext cx="167897" cy="48982"/>
            </a:xfrm>
            <a:custGeom>
              <a:avLst/>
              <a:gdLst>
                <a:gd name="T0" fmla="*/ 75392 w 363"/>
                <a:gd name="T1" fmla="*/ 0 h 122"/>
                <a:gd name="T2" fmla="*/ 58741 w 363"/>
                <a:gd name="T3" fmla="*/ 1204 h 122"/>
                <a:gd name="T4" fmla="*/ 43477 w 363"/>
                <a:gd name="T5" fmla="*/ 2810 h 122"/>
                <a:gd name="T6" fmla="*/ 30527 w 363"/>
                <a:gd name="T7" fmla="*/ 5621 h 122"/>
                <a:gd name="T8" fmla="*/ 18964 w 363"/>
                <a:gd name="T9" fmla="*/ 8833 h 122"/>
                <a:gd name="T10" fmla="*/ 12026 w 363"/>
                <a:gd name="T11" fmla="*/ 11643 h 122"/>
                <a:gd name="T12" fmla="*/ 8325 w 363"/>
                <a:gd name="T13" fmla="*/ 14052 h 122"/>
                <a:gd name="T14" fmla="*/ 5088 w 363"/>
                <a:gd name="T15" fmla="*/ 16060 h 122"/>
                <a:gd name="T16" fmla="*/ 2313 w 363"/>
                <a:gd name="T17" fmla="*/ 18469 h 122"/>
                <a:gd name="T18" fmla="*/ 463 w 363"/>
                <a:gd name="T19" fmla="*/ 20476 h 122"/>
                <a:gd name="T20" fmla="*/ 0 w 363"/>
                <a:gd name="T21" fmla="*/ 23287 h 122"/>
                <a:gd name="T22" fmla="*/ 0 w 363"/>
                <a:gd name="T23" fmla="*/ 25695 h 122"/>
                <a:gd name="T24" fmla="*/ 463 w 363"/>
                <a:gd name="T25" fmla="*/ 27703 h 122"/>
                <a:gd name="T26" fmla="*/ 2313 w 363"/>
                <a:gd name="T27" fmla="*/ 30513 h 122"/>
                <a:gd name="T28" fmla="*/ 5088 w 363"/>
                <a:gd name="T29" fmla="*/ 32922 h 122"/>
                <a:gd name="T30" fmla="*/ 8325 w 363"/>
                <a:gd name="T31" fmla="*/ 34930 h 122"/>
                <a:gd name="T32" fmla="*/ 12026 w 363"/>
                <a:gd name="T33" fmla="*/ 36536 h 122"/>
                <a:gd name="T34" fmla="*/ 18964 w 363"/>
                <a:gd name="T35" fmla="*/ 40149 h 122"/>
                <a:gd name="T36" fmla="*/ 30527 w 363"/>
                <a:gd name="T37" fmla="*/ 42960 h 122"/>
                <a:gd name="T38" fmla="*/ 43477 w 363"/>
                <a:gd name="T39" fmla="*/ 45770 h 122"/>
                <a:gd name="T40" fmla="*/ 58741 w 363"/>
                <a:gd name="T41" fmla="*/ 47778 h 122"/>
                <a:gd name="T42" fmla="*/ 75392 w 363"/>
                <a:gd name="T43" fmla="*/ 48179 h 122"/>
                <a:gd name="T44" fmla="*/ 92043 w 363"/>
                <a:gd name="T45" fmla="*/ 48179 h 122"/>
                <a:gd name="T46" fmla="*/ 108694 w 363"/>
                <a:gd name="T47" fmla="*/ 47778 h 122"/>
                <a:gd name="T48" fmla="*/ 124420 w 363"/>
                <a:gd name="T49" fmla="*/ 45770 h 122"/>
                <a:gd name="T50" fmla="*/ 137833 w 363"/>
                <a:gd name="T51" fmla="*/ 42960 h 122"/>
                <a:gd name="T52" fmla="*/ 148471 w 363"/>
                <a:gd name="T53" fmla="*/ 40149 h 122"/>
                <a:gd name="T54" fmla="*/ 155871 w 363"/>
                <a:gd name="T55" fmla="*/ 36536 h 122"/>
                <a:gd name="T56" fmla="*/ 159572 w 363"/>
                <a:gd name="T57" fmla="*/ 34930 h 122"/>
                <a:gd name="T58" fmla="*/ 162809 w 363"/>
                <a:gd name="T59" fmla="*/ 32922 h 122"/>
                <a:gd name="T60" fmla="*/ 165122 w 363"/>
                <a:gd name="T61" fmla="*/ 30513 h 122"/>
                <a:gd name="T62" fmla="*/ 167434 w 363"/>
                <a:gd name="T63" fmla="*/ 27703 h 122"/>
                <a:gd name="T64" fmla="*/ 167897 w 363"/>
                <a:gd name="T65" fmla="*/ 25695 h 122"/>
                <a:gd name="T66" fmla="*/ 167897 w 363"/>
                <a:gd name="T67" fmla="*/ 23287 h 122"/>
                <a:gd name="T68" fmla="*/ 167434 w 363"/>
                <a:gd name="T69" fmla="*/ 20476 h 122"/>
                <a:gd name="T70" fmla="*/ 165122 w 363"/>
                <a:gd name="T71" fmla="*/ 18469 h 122"/>
                <a:gd name="T72" fmla="*/ 162809 w 363"/>
                <a:gd name="T73" fmla="*/ 16060 h 122"/>
                <a:gd name="T74" fmla="*/ 159572 w 363"/>
                <a:gd name="T75" fmla="*/ 14052 h 122"/>
                <a:gd name="T76" fmla="*/ 155871 w 363"/>
                <a:gd name="T77" fmla="*/ 11643 h 122"/>
                <a:gd name="T78" fmla="*/ 148471 w 363"/>
                <a:gd name="T79" fmla="*/ 8833 h 122"/>
                <a:gd name="T80" fmla="*/ 137833 w 363"/>
                <a:gd name="T81" fmla="*/ 5621 h 122"/>
                <a:gd name="T82" fmla="*/ 124420 w 363"/>
                <a:gd name="T83" fmla="*/ 2810 h 122"/>
                <a:gd name="T84" fmla="*/ 108694 w 363"/>
                <a:gd name="T85" fmla="*/ 1204 h 122"/>
                <a:gd name="T86" fmla="*/ 92043 w 363"/>
                <a:gd name="T87" fmla="*/ 0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3"/>
                <a:gd name="T133" fmla="*/ 0 h 122"/>
                <a:gd name="T134" fmla="*/ 363 w 363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3" h="122">
                  <a:moveTo>
                    <a:pt x="181" y="0"/>
                  </a:moveTo>
                  <a:lnTo>
                    <a:pt x="163" y="0"/>
                  </a:lnTo>
                  <a:lnTo>
                    <a:pt x="145" y="1"/>
                  </a:lnTo>
                  <a:lnTo>
                    <a:pt x="127" y="3"/>
                  </a:lnTo>
                  <a:lnTo>
                    <a:pt x="111" y="4"/>
                  </a:lnTo>
                  <a:lnTo>
                    <a:pt x="94" y="7"/>
                  </a:lnTo>
                  <a:lnTo>
                    <a:pt x="80" y="10"/>
                  </a:lnTo>
                  <a:lnTo>
                    <a:pt x="66" y="14"/>
                  </a:lnTo>
                  <a:lnTo>
                    <a:pt x="53" y="18"/>
                  </a:lnTo>
                  <a:lnTo>
                    <a:pt x="41" y="22"/>
                  </a:lnTo>
                  <a:lnTo>
                    <a:pt x="30" y="26"/>
                  </a:lnTo>
                  <a:lnTo>
                    <a:pt x="26" y="29"/>
                  </a:lnTo>
                  <a:lnTo>
                    <a:pt x="22" y="32"/>
                  </a:lnTo>
                  <a:lnTo>
                    <a:pt x="18" y="35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8" y="43"/>
                  </a:lnTo>
                  <a:lnTo>
                    <a:pt x="5" y="46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3" y="73"/>
                  </a:lnTo>
                  <a:lnTo>
                    <a:pt x="5" y="76"/>
                  </a:lnTo>
                  <a:lnTo>
                    <a:pt x="8" y="79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8" y="87"/>
                  </a:lnTo>
                  <a:lnTo>
                    <a:pt x="22" y="90"/>
                  </a:lnTo>
                  <a:lnTo>
                    <a:pt x="26" y="91"/>
                  </a:lnTo>
                  <a:lnTo>
                    <a:pt x="30" y="94"/>
                  </a:lnTo>
                  <a:lnTo>
                    <a:pt x="41" y="100"/>
                  </a:lnTo>
                  <a:lnTo>
                    <a:pt x="53" y="104"/>
                  </a:lnTo>
                  <a:lnTo>
                    <a:pt x="66" y="107"/>
                  </a:lnTo>
                  <a:lnTo>
                    <a:pt x="80" y="111"/>
                  </a:lnTo>
                  <a:lnTo>
                    <a:pt x="94" y="114"/>
                  </a:lnTo>
                  <a:lnTo>
                    <a:pt x="111" y="116"/>
                  </a:lnTo>
                  <a:lnTo>
                    <a:pt x="127" y="119"/>
                  </a:lnTo>
                  <a:lnTo>
                    <a:pt x="145" y="120"/>
                  </a:lnTo>
                  <a:lnTo>
                    <a:pt x="163" y="120"/>
                  </a:lnTo>
                  <a:lnTo>
                    <a:pt x="181" y="122"/>
                  </a:lnTo>
                  <a:lnTo>
                    <a:pt x="199" y="120"/>
                  </a:lnTo>
                  <a:lnTo>
                    <a:pt x="217" y="120"/>
                  </a:lnTo>
                  <a:lnTo>
                    <a:pt x="235" y="119"/>
                  </a:lnTo>
                  <a:lnTo>
                    <a:pt x="252" y="116"/>
                  </a:lnTo>
                  <a:lnTo>
                    <a:pt x="269" y="114"/>
                  </a:lnTo>
                  <a:lnTo>
                    <a:pt x="283" y="111"/>
                  </a:lnTo>
                  <a:lnTo>
                    <a:pt x="298" y="107"/>
                  </a:lnTo>
                  <a:lnTo>
                    <a:pt x="310" y="104"/>
                  </a:lnTo>
                  <a:lnTo>
                    <a:pt x="321" y="100"/>
                  </a:lnTo>
                  <a:lnTo>
                    <a:pt x="332" y="94"/>
                  </a:lnTo>
                  <a:lnTo>
                    <a:pt x="337" y="91"/>
                  </a:lnTo>
                  <a:lnTo>
                    <a:pt x="341" y="90"/>
                  </a:lnTo>
                  <a:lnTo>
                    <a:pt x="345" y="87"/>
                  </a:lnTo>
                  <a:lnTo>
                    <a:pt x="349" y="84"/>
                  </a:lnTo>
                  <a:lnTo>
                    <a:pt x="352" y="82"/>
                  </a:lnTo>
                  <a:lnTo>
                    <a:pt x="355" y="79"/>
                  </a:lnTo>
                  <a:lnTo>
                    <a:pt x="357" y="76"/>
                  </a:lnTo>
                  <a:lnTo>
                    <a:pt x="360" y="73"/>
                  </a:lnTo>
                  <a:lnTo>
                    <a:pt x="362" y="69"/>
                  </a:lnTo>
                  <a:lnTo>
                    <a:pt x="363" y="66"/>
                  </a:lnTo>
                  <a:lnTo>
                    <a:pt x="363" y="64"/>
                  </a:lnTo>
                  <a:lnTo>
                    <a:pt x="363" y="61"/>
                  </a:lnTo>
                  <a:lnTo>
                    <a:pt x="363" y="58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0" y="48"/>
                  </a:lnTo>
                  <a:lnTo>
                    <a:pt x="357" y="46"/>
                  </a:lnTo>
                  <a:lnTo>
                    <a:pt x="355" y="43"/>
                  </a:lnTo>
                  <a:lnTo>
                    <a:pt x="352" y="40"/>
                  </a:lnTo>
                  <a:lnTo>
                    <a:pt x="349" y="37"/>
                  </a:lnTo>
                  <a:lnTo>
                    <a:pt x="345" y="35"/>
                  </a:lnTo>
                  <a:lnTo>
                    <a:pt x="341" y="32"/>
                  </a:lnTo>
                  <a:lnTo>
                    <a:pt x="337" y="29"/>
                  </a:lnTo>
                  <a:lnTo>
                    <a:pt x="332" y="26"/>
                  </a:lnTo>
                  <a:lnTo>
                    <a:pt x="321" y="22"/>
                  </a:lnTo>
                  <a:lnTo>
                    <a:pt x="310" y="18"/>
                  </a:lnTo>
                  <a:lnTo>
                    <a:pt x="298" y="14"/>
                  </a:lnTo>
                  <a:lnTo>
                    <a:pt x="283" y="10"/>
                  </a:lnTo>
                  <a:lnTo>
                    <a:pt x="269" y="7"/>
                  </a:lnTo>
                  <a:lnTo>
                    <a:pt x="252" y="4"/>
                  </a:lnTo>
                  <a:lnTo>
                    <a:pt x="235" y="3"/>
                  </a:lnTo>
                  <a:lnTo>
                    <a:pt x="217" y="1"/>
                  </a:lnTo>
                  <a:lnTo>
                    <a:pt x="199" y="0"/>
                  </a:lnTo>
                  <a:lnTo>
                    <a:pt x="181" y="0"/>
                  </a:lnTo>
                </a:path>
              </a:pathLst>
            </a:custGeom>
            <a:noFill/>
            <a:ln w="1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75"/>
            <p:cNvSpPr>
              <a:spLocks noEditPoints="1"/>
            </p:cNvSpPr>
            <p:nvPr/>
          </p:nvSpPr>
          <p:spPr bwMode="auto">
            <a:xfrm>
              <a:off x="12028436" y="69861"/>
              <a:ext cx="32288" cy="32923"/>
            </a:xfrm>
            <a:custGeom>
              <a:avLst/>
              <a:gdLst>
                <a:gd name="T0" fmla="*/ 3276 w 69"/>
                <a:gd name="T1" fmla="*/ 27161 h 80"/>
                <a:gd name="T2" fmla="*/ 12166 w 69"/>
                <a:gd name="T3" fmla="*/ 16462 h 80"/>
                <a:gd name="T4" fmla="*/ 20589 w 69"/>
                <a:gd name="T5" fmla="*/ 22223 h 80"/>
                <a:gd name="T6" fmla="*/ 11699 w 69"/>
                <a:gd name="T7" fmla="*/ 32923 h 80"/>
                <a:gd name="T8" fmla="*/ 3276 w 69"/>
                <a:gd name="T9" fmla="*/ 27161 h 80"/>
                <a:gd name="T10" fmla="*/ 0 w 69"/>
                <a:gd name="T11" fmla="*/ 14815 h 80"/>
                <a:gd name="T12" fmla="*/ 32288 w 69"/>
                <a:gd name="T13" fmla="*/ 0 h 80"/>
                <a:gd name="T14" fmla="*/ 26673 w 69"/>
                <a:gd name="T15" fmla="*/ 31277 h 80"/>
                <a:gd name="T16" fmla="*/ 0 w 69"/>
                <a:gd name="T17" fmla="*/ 14815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80"/>
                <a:gd name="T29" fmla="*/ 69 w 6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80">
                  <a:moveTo>
                    <a:pt x="7" y="66"/>
                  </a:moveTo>
                  <a:lnTo>
                    <a:pt x="26" y="40"/>
                  </a:lnTo>
                  <a:lnTo>
                    <a:pt x="44" y="54"/>
                  </a:lnTo>
                  <a:lnTo>
                    <a:pt x="25" y="80"/>
                  </a:lnTo>
                  <a:lnTo>
                    <a:pt x="7" y="66"/>
                  </a:lnTo>
                  <a:close/>
                  <a:moveTo>
                    <a:pt x="0" y="36"/>
                  </a:moveTo>
                  <a:lnTo>
                    <a:pt x="69" y="0"/>
                  </a:lnTo>
                  <a:lnTo>
                    <a:pt x="57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Picture 7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/>
                <a:ext uri="{28A0092B-C50C-407E-A947-70E740481C1C}"/>
              </a:extLst>
            </a:blip>
            <a:srcRect l="7102" r="3709"/>
            <a:stretch/>
          </p:blipFill>
          <p:spPr bwMode="auto">
            <a:xfrm>
              <a:off x="11842410" y="147397"/>
              <a:ext cx="248353" cy="26217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27658" name="Gruppieren 30"/>
          <p:cNvGrpSpPr>
            <a:grpSpLocks/>
          </p:cNvGrpSpPr>
          <p:nvPr/>
        </p:nvGrpSpPr>
        <p:grpSpPr bwMode="auto">
          <a:xfrm>
            <a:off x="5292725" y="5805488"/>
            <a:ext cx="488950" cy="482600"/>
            <a:chOff x="13169900" y="-58738"/>
            <a:chExt cx="814388" cy="808038"/>
          </a:xfrm>
        </p:grpSpPr>
        <p:sp>
          <p:nvSpPr>
            <p:cNvPr id="27702" name="Freeform 80"/>
            <p:cNvSpPr>
              <a:spLocks noEditPoints="1"/>
            </p:cNvSpPr>
            <p:nvPr/>
          </p:nvSpPr>
          <p:spPr bwMode="auto">
            <a:xfrm>
              <a:off x="13557250" y="-58738"/>
              <a:ext cx="47625" cy="779463"/>
            </a:xfrm>
            <a:custGeom>
              <a:avLst/>
              <a:gdLst>
                <a:gd name="T0" fmla="*/ 13959 w 58"/>
                <a:gd name="T1" fmla="*/ 779463 h 983"/>
                <a:gd name="T2" fmla="*/ 15601 w 58"/>
                <a:gd name="T3" fmla="*/ 38061 h 983"/>
                <a:gd name="T4" fmla="*/ 31203 w 58"/>
                <a:gd name="T5" fmla="*/ 38061 h 983"/>
                <a:gd name="T6" fmla="*/ 29560 w 58"/>
                <a:gd name="T7" fmla="*/ 779463 h 983"/>
                <a:gd name="T8" fmla="*/ 13959 w 58"/>
                <a:gd name="T9" fmla="*/ 779463 h 983"/>
                <a:gd name="T10" fmla="*/ 0 w 58"/>
                <a:gd name="T11" fmla="*/ 45991 h 983"/>
                <a:gd name="T12" fmla="*/ 23813 w 58"/>
                <a:gd name="T13" fmla="*/ 0 h 983"/>
                <a:gd name="T14" fmla="*/ 47625 w 58"/>
                <a:gd name="T15" fmla="*/ 45991 h 983"/>
                <a:gd name="T16" fmla="*/ 0 w 58"/>
                <a:gd name="T17" fmla="*/ 45991 h 9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983"/>
                <a:gd name="T29" fmla="*/ 58 w 58"/>
                <a:gd name="T30" fmla="*/ 983 h 9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983">
                  <a:moveTo>
                    <a:pt x="17" y="983"/>
                  </a:moveTo>
                  <a:lnTo>
                    <a:pt x="19" y="48"/>
                  </a:lnTo>
                  <a:lnTo>
                    <a:pt x="38" y="48"/>
                  </a:lnTo>
                  <a:lnTo>
                    <a:pt x="36" y="983"/>
                  </a:lnTo>
                  <a:lnTo>
                    <a:pt x="17" y="983"/>
                  </a:lnTo>
                  <a:close/>
                  <a:moveTo>
                    <a:pt x="0" y="58"/>
                  </a:moveTo>
                  <a:lnTo>
                    <a:pt x="29" y="0"/>
                  </a:lnTo>
                  <a:lnTo>
                    <a:pt x="58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81"/>
            <p:cNvSpPr>
              <a:spLocks/>
            </p:cNvSpPr>
            <p:nvPr/>
          </p:nvSpPr>
          <p:spPr bwMode="auto">
            <a:xfrm>
              <a:off x="13563600" y="17462"/>
              <a:ext cx="339725" cy="681038"/>
            </a:xfrm>
            <a:custGeom>
              <a:avLst/>
              <a:gdLst>
                <a:gd name="T0" fmla="*/ 152400 w 428"/>
                <a:gd name="T1" fmla="*/ 1588 h 858"/>
                <a:gd name="T2" fmla="*/ 127794 w 428"/>
                <a:gd name="T3" fmla="*/ 11113 h 858"/>
                <a:gd name="T4" fmla="*/ 103188 w 428"/>
                <a:gd name="T5" fmla="*/ 26988 h 858"/>
                <a:gd name="T6" fmla="*/ 80963 w 428"/>
                <a:gd name="T7" fmla="*/ 49213 h 858"/>
                <a:gd name="T8" fmla="*/ 61913 w 428"/>
                <a:gd name="T9" fmla="*/ 77788 h 858"/>
                <a:gd name="T10" fmla="*/ 44450 w 428"/>
                <a:gd name="T11" fmla="*/ 111125 h 858"/>
                <a:gd name="T12" fmla="*/ 29369 w 428"/>
                <a:gd name="T13" fmla="*/ 150019 h 858"/>
                <a:gd name="T14" fmla="*/ 16669 w 428"/>
                <a:gd name="T15" fmla="*/ 192881 h 858"/>
                <a:gd name="T16" fmla="*/ 7938 w 428"/>
                <a:gd name="T17" fmla="*/ 239713 h 858"/>
                <a:gd name="T18" fmla="*/ 1588 w 428"/>
                <a:gd name="T19" fmla="*/ 288925 h 858"/>
                <a:gd name="T20" fmla="*/ 0 w 428"/>
                <a:gd name="T21" fmla="*/ 340519 h 858"/>
                <a:gd name="T22" fmla="*/ 1588 w 428"/>
                <a:gd name="T23" fmla="*/ 392113 h 858"/>
                <a:gd name="T24" fmla="*/ 7938 w 428"/>
                <a:gd name="T25" fmla="*/ 442119 h 858"/>
                <a:gd name="T26" fmla="*/ 16669 w 428"/>
                <a:gd name="T27" fmla="*/ 488157 h 858"/>
                <a:gd name="T28" fmla="*/ 29369 w 428"/>
                <a:gd name="T29" fmla="*/ 531019 h 858"/>
                <a:gd name="T30" fmla="*/ 44450 w 428"/>
                <a:gd name="T31" fmla="*/ 569119 h 858"/>
                <a:gd name="T32" fmla="*/ 61913 w 428"/>
                <a:gd name="T33" fmla="*/ 604044 h 858"/>
                <a:gd name="T34" fmla="*/ 80963 w 428"/>
                <a:gd name="T35" fmla="*/ 631825 h 858"/>
                <a:gd name="T36" fmla="*/ 103188 w 428"/>
                <a:gd name="T37" fmla="*/ 654050 h 858"/>
                <a:gd name="T38" fmla="*/ 127794 w 428"/>
                <a:gd name="T39" fmla="*/ 670719 h 858"/>
                <a:gd name="T40" fmla="*/ 152400 w 428"/>
                <a:gd name="T41" fmla="*/ 678657 h 858"/>
                <a:gd name="T42" fmla="*/ 178594 w 428"/>
                <a:gd name="T43" fmla="*/ 681038 h 858"/>
                <a:gd name="T44" fmla="*/ 203994 w 428"/>
                <a:gd name="T45" fmla="*/ 674688 h 858"/>
                <a:gd name="T46" fmla="*/ 228600 w 428"/>
                <a:gd name="T47" fmla="*/ 660400 h 858"/>
                <a:gd name="T48" fmla="*/ 250825 w 428"/>
                <a:gd name="T49" fmla="*/ 639763 h 858"/>
                <a:gd name="T50" fmla="*/ 271463 w 428"/>
                <a:gd name="T51" fmla="*/ 612775 h 858"/>
                <a:gd name="T52" fmla="*/ 289719 w 428"/>
                <a:gd name="T53" fmla="*/ 581025 h 858"/>
                <a:gd name="T54" fmla="*/ 306388 w 428"/>
                <a:gd name="T55" fmla="*/ 544513 h 858"/>
                <a:gd name="T56" fmla="*/ 319881 w 428"/>
                <a:gd name="T57" fmla="*/ 502444 h 858"/>
                <a:gd name="T58" fmla="*/ 329406 w 428"/>
                <a:gd name="T59" fmla="*/ 457994 h 858"/>
                <a:gd name="T60" fmla="*/ 336550 w 428"/>
                <a:gd name="T61" fmla="*/ 408782 h 858"/>
                <a:gd name="T62" fmla="*/ 339725 w 428"/>
                <a:gd name="T63" fmla="*/ 357188 h 858"/>
                <a:gd name="T64" fmla="*/ 338931 w 428"/>
                <a:gd name="T65" fmla="*/ 305594 h 858"/>
                <a:gd name="T66" fmla="*/ 334169 w 428"/>
                <a:gd name="T67" fmla="*/ 255588 h 858"/>
                <a:gd name="T68" fmla="*/ 327025 w 428"/>
                <a:gd name="T69" fmla="*/ 207963 h 858"/>
                <a:gd name="T70" fmla="*/ 315119 w 428"/>
                <a:gd name="T71" fmla="*/ 163513 h 858"/>
                <a:gd name="T72" fmla="*/ 300831 w 428"/>
                <a:gd name="T73" fmla="*/ 123031 h 858"/>
                <a:gd name="T74" fmla="*/ 284163 w 428"/>
                <a:gd name="T75" fmla="*/ 88106 h 858"/>
                <a:gd name="T76" fmla="*/ 265113 w 428"/>
                <a:gd name="T77" fmla="*/ 57944 h 858"/>
                <a:gd name="T78" fmla="*/ 243681 w 428"/>
                <a:gd name="T79" fmla="*/ 33338 h 858"/>
                <a:gd name="T80" fmla="*/ 220663 w 428"/>
                <a:gd name="T81" fmla="*/ 14288 h 858"/>
                <a:gd name="T82" fmla="*/ 195262 w 428"/>
                <a:gd name="T83" fmla="*/ 3175 h 858"/>
                <a:gd name="T84" fmla="*/ 170656 w 428"/>
                <a:gd name="T85" fmla="*/ 0 h 8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8"/>
                <a:gd name="T130" fmla="*/ 0 h 858"/>
                <a:gd name="T131" fmla="*/ 428 w 428"/>
                <a:gd name="T132" fmla="*/ 858 h 8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8" h="858">
                  <a:moveTo>
                    <a:pt x="215" y="0"/>
                  </a:moveTo>
                  <a:lnTo>
                    <a:pt x="203" y="0"/>
                  </a:lnTo>
                  <a:lnTo>
                    <a:pt x="192" y="2"/>
                  </a:lnTo>
                  <a:lnTo>
                    <a:pt x="182" y="4"/>
                  </a:lnTo>
                  <a:lnTo>
                    <a:pt x="171" y="8"/>
                  </a:lnTo>
                  <a:lnTo>
                    <a:pt x="161" y="14"/>
                  </a:lnTo>
                  <a:lnTo>
                    <a:pt x="150" y="18"/>
                  </a:lnTo>
                  <a:lnTo>
                    <a:pt x="140" y="25"/>
                  </a:lnTo>
                  <a:lnTo>
                    <a:pt x="130" y="34"/>
                  </a:lnTo>
                  <a:lnTo>
                    <a:pt x="121" y="42"/>
                  </a:lnTo>
                  <a:lnTo>
                    <a:pt x="112" y="51"/>
                  </a:lnTo>
                  <a:lnTo>
                    <a:pt x="102" y="62"/>
                  </a:lnTo>
                  <a:lnTo>
                    <a:pt x="94" y="73"/>
                  </a:lnTo>
                  <a:lnTo>
                    <a:pt x="86" y="85"/>
                  </a:lnTo>
                  <a:lnTo>
                    <a:pt x="78" y="98"/>
                  </a:lnTo>
                  <a:lnTo>
                    <a:pt x="70" y="111"/>
                  </a:lnTo>
                  <a:lnTo>
                    <a:pt x="63" y="125"/>
                  </a:lnTo>
                  <a:lnTo>
                    <a:pt x="56" y="140"/>
                  </a:lnTo>
                  <a:lnTo>
                    <a:pt x="49" y="155"/>
                  </a:lnTo>
                  <a:lnTo>
                    <a:pt x="43" y="172"/>
                  </a:lnTo>
                  <a:lnTo>
                    <a:pt x="37" y="189"/>
                  </a:lnTo>
                  <a:lnTo>
                    <a:pt x="31" y="206"/>
                  </a:lnTo>
                  <a:lnTo>
                    <a:pt x="25" y="224"/>
                  </a:lnTo>
                  <a:lnTo>
                    <a:pt x="21" y="243"/>
                  </a:lnTo>
                  <a:lnTo>
                    <a:pt x="17" y="262"/>
                  </a:lnTo>
                  <a:lnTo>
                    <a:pt x="12" y="281"/>
                  </a:lnTo>
                  <a:lnTo>
                    <a:pt x="10" y="302"/>
                  </a:lnTo>
                  <a:lnTo>
                    <a:pt x="7" y="322"/>
                  </a:lnTo>
                  <a:lnTo>
                    <a:pt x="4" y="343"/>
                  </a:lnTo>
                  <a:lnTo>
                    <a:pt x="2" y="364"/>
                  </a:lnTo>
                  <a:lnTo>
                    <a:pt x="1" y="385"/>
                  </a:lnTo>
                  <a:lnTo>
                    <a:pt x="1" y="407"/>
                  </a:lnTo>
                  <a:lnTo>
                    <a:pt x="0" y="429"/>
                  </a:lnTo>
                  <a:lnTo>
                    <a:pt x="1" y="450"/>
                  </a:lnTo>
                  <a:lnTo>
                    <a:pt x="1" y="473"/>
                  </a:lnTo>
                  <a:lnTo>
                    <a:pt x="2" y="494"/>
                  </a:lnTo>
                  <a:lnTo>
                    <a:pt x="4" y="515"/>
                  </a:lnTo>
                  <a:lnTo>
                    <a:pt x="7" y="536"/>
                  </a:lnTo>
                  <a:lnTo>
                    <a:pt x="10" y="557"/>
                  </a:lnTo>
                  <a:lnTo>
                    <a:pt x="12" y="577"/>
                  </a:lnTo>
                  <a:lnTo>
                    <a:pt x="17" y="596"/>
                  </a:lnTo>
                  <a:lnTo>
                    <a:pt x="21" y="615"/>
                  </a:lnTo>
                  <a:lnTo>
                    <a:pt x="25" y="633"/>
                  </a:lnTo>
                  <a:lnTo>
                    <a:pt x="31" y="652"/>
                  </a:lnTo>
                  <a:lnTo>
                    <a:pt x="37" y="669"/>
                  </a:lnTo>
                  <a:lnTo>
                    <a:pt x="43" y="686"/>
                  </a:lnTo>
                  <a:lnTo>
                    <a:pt x="49" y="702"/>
                  </a:lnTo>
                  <a:lnTo>
                    <a:pt x="56" y="717"/>
                  </a:lnTo>
                  <a:lnTo>
                    <a:pt x="63" y="732"/>
                  </a:lnTo>
                  <a:lnTo>
                    <a:pt x="70" y="747"/>
                  </a:lnTo>
                  <a:lnTo>
                    <a:pt x="78" y="761"/>
                  </a:lnTo>
                  <a:lnTo>
                    <a:pt x="86" y="772"/>
                  </a:lnTo>
                  <a:lnTo>
                    <a:pt x="94" y="785"/>
                  </a:lnTo>
                  <a:lnTo>
                    <a:pt x="102" y="796"/>
                  </a:lnTo>
                  <a:lnTo>
                    <a:pt x="112" y="806"/>
                  </a:lnTo>
                  <a:lnTo>
                    <a:pt x="121" y="816"/>
                  </a:lnTo>
                  <a:lnTo>
                    <a:pt x="130" y="824"/>
                  </a:lnTo>
                  <a:lnTo>
                    <a:pt x="140" y="832"/>
                  </a:lnTo>
                  <a:lnTo>
                    <a:pt x="150" y="839"/>
                  </a:lnTo>
                  <a:lnTo>
                    <a:pt x="161" y="845"/>
                  </a:lnTo>
                  <a:lnTo>
                    <a:pt x="171" y="850"/>
                  </a:lnTo>
                  <a:lnTo>
                    <a:pt x="182" y="853"/>
                  </a:lnTo>
                  <a:lnTo>
                    <a:pt x="192" y="855"/>
                  </a:lnTo>
                  <a:lnTo>
                    <a:pt x="203" y="858"/>
                  </a:lnTo>
                  <a:lnTo>
                    <a:pt x="215" y="858"/>
                  </a:lnTo>
                  <a:lnTo>
                    <a:pt x="225" y="858"/>
                  </a:lnTo>
                  <a:lnTo>
                    <a:pt x="236" y="855"/>
                  </a:lnTo>
                  <a:lnTo>
                    <a:pt x="246" y="853"/>
                  </a:lnTo>
                  <a:lnTo>
                    <a:pt x="257" y="850"/>
                  </a:lnTo>
                  <a:lnTo>
                    <a:pt x="267" y="845"/>
                  </a:lnTo>
                  <a:lnTo>
                    <a:pt x="278" y="839"/>
                  </a:lnTo>
                  <a:lnTo>
                    <a:pt x="288" y="832"/>
                  </a:lnTo>
                  <a:lnTo>
                    <a:pt x="297" y="824"/>
                  </a:lnTo>
                  <a:lnTo>
                    <a:pt x="307" y="816"/>
                  </a:lnTo>
                  <a:lnTo>
                    <a:pt x="316" y="806"/>
                  </a:lnTo>
                  <a:lnTo>
                    <a:pt x="325" y="796"/>
                  </a:lnTo>
                  <a:lnTo>
                    <a:pt x="334" y="785"/>
                  </a:lnTo>
                  <a:lnTo>
                    <a:pt x="342" y="772"/>
                  </a:lnTo>
                  <a:lnTo>
                    <a:pt x="350" y="761"/>
                  </a:lnTo>
                  <a:lnTo>
                    <a:pt x="358" y="747"/>
                  </a:lnTo>
                  <a:lnTo>
                    <a:pt x="365" y="732"/>
                  </a:lnTo>
                  <a:lnTo>
                    <a:pt x="372" y="717"/>
                  </a:lnTo>
                  <a:lnTo>
                    <a:pt x="379" y="702"/>
                  </a:lnTo>
                  <a:lnTo>
                    <a:pt x="386" y="686"/>
                  </a:lnTo>
                  <a:lnTo>
                    <a:pt x="392" y="669"/>
                  </a:lnTo>
                  <a:lnTo>
                    <a:pt x="397" y="652"/>
                  </a:lnTo>
                  <a:lnTo>
                    <a:pt x="403" y="633"/>
                  </a:lnTo>
                  <a:lnTo>
                    <a:pt x="407" y="615"/>
                  </a:lnTo>
                  <a:lnTo>
                    <a:pt x="412" y="596"/>
                  </a:lnTo>
                  <a:lnTo>
                    <a:pt x="415" y="577"/>
                  </a:lnTo>
                  <a:lnTo>
                    <a:pt x="419" y="557"/>
                  </a:lnTo>
                  <a:lnTo>
                    <a:pt x="421" y="536"/>
                  </a:lnTo>
                  <a:lnTo>
                    <a:pt x="424" y="515"/>
                  </a:lnTo>
                  <a:lnTo>
                    <a:pt x="426" y="494"/>
                  </a:lnTo>
                  <a:lnTo>
                    <a:pt x="427" y="473"/>
                  </a:lnTo>
                  <a:lnTo>
                    <a:pt x="428" y="450"/>
                  </a:lnTo>
                  <a:lnTo>
                    <a:pt x="428" y="429"/>
                  </a:lnTo>
                  <a:lnTo>
                    <a:pt x="428" y="407"/>
                  </a:lnTo>
                  <a:lnTo>
                    <a:pt x="427" y="385"/>
                  </a:lnTo>
                  <a:lnTo>
                    <a:pt x="426" y="364"/>
                  </a:lnTo>
                  <a:lnTo>
                    <a:pt x="424" y="343"/>
                  </a:lnTo>
                  <a:lnTo>
                    <a:pt x="421" y="322"/>
                  </a:lnTo>
                  <a:lnTo>
                    <a:pt x="419" y="302"/>
                  </a:lnTo>
                  <a:lnTo>
                    <a:pt x="415" y="281"/>
                  </a:lnTo>
                  <a:lnTo>
                    <a:pt x="412" y="262"/>
                  </a:lnTo>
                  <a:lnTo>
                    <a:pt x="407" y="243"/>
                  </a:lnTo>
                  <a:lnTo>
                    <a:pt x="403" y="224"/>
                  </a:lnTo>
                  <a:lnTo>
                    <a:pt x="397" y="206"/>
                  </a:lnTo>
                  <a:lnTo>
                    <a:pt x="392" y="189"/>
                  </a:lnTo>
                  <a:lnTo>
                    <a:pt x="386" y="172"/>
                  </a:lnTo>
                  <a:lnTo>
                    <a:pt x="379" y="155"/>
                  </a:lnTo>
                  <a:lnTo>
                    <a:pt x="372" y="140"/>
                  </a:lnTo>
                  <a:lnTo>
                    <a:pt x="365" y="125"/>
                  </a:lnTo>
                  <a:lnTo>
                    <a:pt x="358" y="111"/>
                  </a:lnTo>
                  <a:lnTo>
                    <a:pt x="350" y="98"/>
                  </a:lnTo>
                  <a:lnTo>
                    <a:pt x="342" y="85"/>
                  </a:lnTo>
                  <a:lnTo>
                    <a:pt x="334" y="73"/>
                  </a:lnTo>
                  <a:lnTo>
                    <a:pt x="325" y="62"/>
                  </a:lnTo>
                  <a:lnTo>
                    <a:pt x="316" y="51"/>
                  </a:lnTo>
                  <a:lnTo>
                    <a:pt x="307" y="42"/>
                  </a:lnTo>
                  <a:lnTo>
                    <a:pt x="297" y="34"/>
                  </a:lnTo>
                  <a:lnTo>
                    <a:pt x="288" y="25"/>
                  </a:lnTo>
                  <a:lnTo>
                    <a:pt x="278" y="18"/>
                  </a:lnTo>
                  <a:lnTo>
                    <a:pt x="267" y="14"/>
                  </a:lnTo>
                  <a:lnTo>
                    <a:pt x="257" y="8"/>
                  </a:lnTo>
                  <a:lnTo>
                    <a:pt x="246" y="4"/>
                  </a:lnTo>
                  <a:lnTo>
                    <a:pt x="236" y="2"/>
                  </a:lnTo>
                  <a:lnTo>
                    <a:pt x="225" y="0"/>
                  </a:lnTo>
                  <a:lnTo>
                    <a:pt x="215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82"/>
            <p:cNvSpPr>
              <a:spLocks/>
            </p:cNvSpPr>
            <p:nvPr/>
          </p:nvSpPr>
          <p:spPr bwMode="auto">
            <a:xfrm>
              <a:off x="13250863" y="25400"/>
              <a:ext cx="339725" cy="681038"/>
            </a:xfrm>
            <a:custGeom>
              <a:avLst/>
              <a:gdLst>
                <a:gd name="T0" fmla="*/ 152045 w 429"/>
                <a:gd name="T1" fmla="*/ 1586 h 859"/>
                <a:gd name="T2" fmla="*/ 126704 w 429"/>
                <a:gd name="T3" fmla="*/ 11100 h 859"/>
                <a:gd name="T4" fmla="*/ 103739 w 429"/>
                <a:gd name="T5" fmla="*/ 26956 h 859"/>
                <a:gd name="T6" fmla="*/ 81566 w 429"/>
                <a:gd name="T7" fmla="*/ 49155 h 859"/>
                <a:gd name="T8" fmla="*/ 60976 w 429"/>
                <a:gd name="T9" fmla="*/ 77697 h 859"/>
                <a:gd name="T10" fmla="*/ 43554 w 429"/>
                <a:gd name="T11" fmla="*/ 111789 h 859"/>
                <a:gd name="T12" fmla="*/ 28508 w 429"/>
                <a:gd name="T13" fmla="*/ 150637 h 859"/>
                <a:gd name="T14" fmla="*/ 16630 w 429"/>
                <a:gd name="T15" fmla="*/ 193450 h 859"/>
                <a:gd name="T16" fmla="*/ 7127 w 429"/>
                <a:gd name="T17" fmla="*/ 239434 h 859"/>
                <a:gd name="T18" fmla="*/ 1584 w 429"/>
                <a:gd name="T19" fmla="*/ 288589 h 859"/>
                <a:gd name="T20" fmla="*/ 0 w 429"/>
                <a:gd name="T21" fmla="*/ 340915 h 859"/>
                <a:gd name="T22" fmla="*/ 1584 w 429"/>
                <a:gd name="T23" fmla="*/ 392449 h 859"/>
                <a:gd name="T24" fmla="*/ 7127 w 429"/>
                <a:gd name="T25" fmla="*/ 441604 h 859"/>
                <a:gd name="T26" fmla="*/ 16630 w 429"/>
                <a:gd name="T27" fmla="*/ 488381 h 859"/>
                <a:gd name="T28" fmla="*/ 28508 w 429"/>
                <a:gd name="T29" fmla="*/ 531194 h 859"/>
                <a:gd name="T30" fmla="*/ 43554 w 429"/>
                <a:gd name="T31" fmla="*/ 569249 h 859"/>
                <a:gd name="T32" fmla="*/ 60976 w 429"/>
                <a:gd name="T33" fmla="*/ 603341 h 859"/>
                <a:gd name="T34" fmla="*/ 81566 w 429"/>
                <a:gd name="T35" fmla="*/ 631090 h 859"/>
                <a:gd name="T36" fmla="*/ 103739 w 429"/>
                <a:gd name="T37" fmla="*/ 654082 h 859"/>
                <a:gd name="T38" fmla="*/ 126704 w 429"/>
                <a:gd name="T39" fmla="*/ 669938 h 859"/>
                <a:gd name="T40" fmla="*/ 152045 w 429"/>
                <a:gd name="T41" fmla="*/ 679452 h 859"/>
                <a:gd name="T42" fmla="*/ 177386 w 429"/>
                <a:gd name="T43" fmla="*/ 680245 h 859"/>
                <a:gd name="T44" fmla="*/ 203518 w 429"/>
                <a:gd name="T45" fmla="*/ 673903 h 859"/>
                <a:gd name="T46" fmla="*/ 227275 w 429"/>
                <a:gd name="T47" fmla="*/ 659632 h 859"/>
                <a:gd name="T48" fmla="*/ 251032 w 429"/>
                <a:gd name="T49" fmla="*/ 639811 h 859"/>
                <a:gd name="T50" fmla="*/ 270830 w 429"/>
                <a:gd name="T51" fmla="*/ 613648 h 859"/>
                <a:gd name="T52" fmla="*/ 289835 w 429"/>
                <a:gd name="T53" fmla="*/ 581142 h 859"/>
                <a:gd name="T54" fmla="*/ 304881 w 429"/>
                <a:gd name="T55" fmla="*/ 543879 h 859"/>
                <a:gd name="T56" fmla="*/ 318344 w 429"/>
                <a:gd name="T57" fmla="*/ 503445 h 859"/>
                <a:gd name="T58" fmla="*/ 328638 w 429"/>
                <a:gd name="T59" fmla="*/ 457461 h 859"/>
                <a:gd name="T60" fmla="*/ 335766 w 429"/>
                <a:gd name="T61" fmla="*/ 409099 h 859"/>
                <a:gd name="T62" fmla="*/ 338933 w 429"/>
                <a:gd name="T63" fmla="*/ 358358 h 859"/>
                <a:gd name="T64" fmla="*/ 338933 w 429"/>
                <a:gd name="T65" fmla="*/ 306031 h 859"/>
                <a:gd name="T66" fmla="*/ 334182 w 429"/>
                <a:gd name="T67" fmla="*/ 255290 h 859"/>
                <a:gd name="T68" fmla="*/ 325471 w 429"/>
                <a:gd name="T69" fmla="*/ 207721 h 859"/>
                <a:gd name="T70" fmla="*/ 314384 w 429"/>
                <a:gd name="T71" fmla="*/ 164115 h 859"/>
                <a:gd name="T72" fmla="*/ 300922 w 429"/>
                <a:gd name="T73" fmla="*/ 124474 h 859"/>
                <a:gd name="T74" fmla="*/ 282708 w 429"/>
                <a:gd name="T75" fmla="*/ 88797 h 859"/>
                <a:gd name="T76" fmla="*/ 264495 w 429"/>
                <a:gd name="T77" fmla="*/ 58669 h 859"/>
                <a:gd name="T78" fmla="*/ 243113 w 429"/>
                <a:gd name="T79" fmla="*/ 33299 h 859"/>
                <a:gd name="T80" fmla="*/ 220148 w 429"/>
                <a:gd name="T81" fmla="*/ 15857 h 859"/>
                <a:gd name="T82" fmla="*/ 195599 w 429"/>
                <a:gd name="T83" fmla="*/ 3964 h 859"/>
                <a:gd name="T84" fmla="*/ 169467 w 429"/>
                <a:gd name="T85" fmla="*/ 0 h 8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9"/>
                <a:gd name="T130" fmla="*/ 0 h 859"/>
                <a:gd name="T131" fmla="*/ 429 w 429"/>
                <a:gd name="T132" fmla="*/ 859 h 8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9" h="859">
                  <a:moveTo>
                    <a:pt x="214" y="0"/>
                  </a:moveTo>
                  <a:lnTo>
                    <a:pt x="203" y="1"/>
                  </a:lnTo>
                  <a:lnTo>
                    <a:pt x="192" y="2"/>
                  </a:lnTo>
                  <a:lnTo>
                    <a:pt x="181" y="5"/>
                  </a:lnTo>
                  <a:lnTo>
                    <a:pt x="171" y="9"/>
                  </a:lnTo>
                  <a:lnTo>
                    <a:pt x="160" y="14"/>
                  </a:lnTo>
                  <a:lnTo>
                    <a:pt x="151" y="20"/>
                  </a:lnTo>
                  <a:lnTo>
                    <a:pt x="140" y="27"/>
                  </a:lnTo>
                  <a:lnTo>
                    <a:pt x="131" y="34"/>
                  </a:lnTo>
                  <a:lnTo>
                    <a:pt x="122" y="42"/>
                  </a:lnTo>
                  <a:lnTo>
                    <a:pt x="112" y="53"/>
                  </a:lnTo>
                  <a:lnTo>
                    <a:pt x="103" y="62"/>
                  </a:lnTo>
                  <a:lnTo>
                    <a:pt x="95" y="74"/>
                  </a:lnTo>
                  <a:lnTo>
                    <a:pt x="85" y="86"/>
                  </a:lnTo>
                  <a:lnTo>
                    <a:pt x="77" y="98"/>
                  </a:lnTo>
                  <a:lnTo>
                    <a:pt x="70" y="112"/>
                  </a:lnTo>
                  <a:lnTo>
                    <a:pt x="62" y="126"/>
                  </a:lnTo>
                  <a:lnTo>
                    <a:pt x="55" y="141"/>
                  </a:lnTo>
                  <a:lnTo>
                    <a:pt x="49" y="157"/>
                  </a:lnTo>
                  <a:lnTo>
                    <a:pt x="42" y="173"/>
                  </a:lnTo>
                  <a:lnTo>
                    <a:pt x="36" y="190"/>
                  </a:lnTo>
                  <a:lnTo>
                    <a:pt x="30" y="207"/>
                  </a:lnTo>
                  <a:lnTo>
                    <a:pt x="26" y="225"/>
                  </a:lnTo>
                  <a:lnTo>
                    <a:pt x="21" y="244"/>
                  </a:lnTo>
                  <a:lnTo>
                    <a:pt x="16" y="262"/>
                  </a:lnTo>
                  <a:lnTo>
                    <a:pt x="13" y="282"/>
                  </a:lnTo>
                  <a:lnTo>
                    <a:pt x="9" y="302"/>
                  </a:lnTo>
                  <a:lnTo>
                    <a:pt x="7" y="322"/>
                  </a:lnTo>
                  <a:lnTo>
                    <a:pt x="4" y="343"/>
                  </a:lnTo>
                  <a:lnTo>
                    <a:pt x="2" y="364"/>
                  </a:lnTo>
                  <a:lnTo>
                    <a:pt x="1" y="386"/>
                  </a:lnTo>
                  <a:lnTo>
                    <a:pt x="0" y="407"/>
                  </a:lnTo>
                  <a:lnTo>
                    <a:pt x="0" y="430"/>
                  </a:lnTo>
                  <a:lnTo>
                    <a:pt x="0" y="452"/>
                  </a:lnTo>
                  <a:lnTo>
                    <a:pt x="1" y="474"/>
                  </a:lnTo>
                  <a:lnTo>
                    <a:pt x="2" y="495"/>
                  </a:lnTo>
                  <a:lnTo>
                    <a:pt x="4" y="516"/>
                  </a:lnTo>
                  <a:lnTo>
                    <a:pt x="7" y="537"/>
                  </a:lnTo>
                  <a:lnTo>
                    <a:pt x="9" y="557"/>
                  </a:lnTo>
                  <a:lnTo>
                    <a:pt x="13" y="577"/>
                  </a:lnTo>
                  <a:lnTo>
                    <a:pt x="16" y="597"/>
                  </a:lnTo>
                  <a:lnTo>
                    <a:pt x="21" y="616"/>
                  </a:lnTo>
                  <a:lnTo>
                    <a:pt x="26" y="635"/>
                  </a:lnTo>
                  <a:lnTo>
                    <a:pt x="30" y="652"/>
                  </a:lnTo>
                  <a:lnTo>
                    <a:pt x="36" y="670"/>
                  </a:lnTo>
                  <a:lnTo>
                    <a:pt x="42" y="686"/>
                  </a:lnTo>
                  <a:lnTo>
                    <a:pt x="49" y="702"/>
                  </a:lnTo>
                  <a:lnTo>
                    <a:pt x="55" y="718"/>
                  </a:lnTo>
                  <a:lnTo>
                    <a:pt x="62" y="733"/>
                  </a:lnTo>
                  <a:lnTo>
                    <a:pt x="70" y="747"/>
                  </a:lnTo>
                  <a:lnTo>
                    <a:pt x="77" y="761"/>
                  </a:lnTo>
                  <a:lnTo>
                    <a:pt x="85" y="774"/>
                  </a:lnTo>
                  <a:lnTo>
                    <a:pt x="95" y="786"/>
                  </a:lnTo>
                  <a:lnTo>
                    <a:pt x="103" y="796"/>
                  </a:lnTo>
                  <a:lnTo>
                    <a:pt x="112" y="807"/>
                  </a:lnTo>
                  <a:lnTo>
                    <a:pt x="122" y="816"/>
                  </a:lnTo>
                  <a:lnTo>
                    <a:pt x="131" y="825"/>
                  </a:lnTo>
                  <a:lnTo>
                    <a:pt x="140" y="832"/>
                  </a:lnTo>
                  <a:lnTo>
                    <a:pt x="151" y="839"/>
                  </a:lnTo>
                  <a:lnTo>
                    <a:pt x="160" y="845"/>
                  </a:lnTo>
                  <a:lnTo>
                    <a:pt x="171" y="850"/>
                  </a:lnTo>
                  <a:lnTo>
                    <a:pt x="181" y="853"/>
                  </a:lnTo>
                  <a:lnTo>
                    <a:pt x="192" y="857"/>
                  </a:lnTo>
                  <a:lnTo>
                    <a:pt x="203" y="858"/>
                  </a:lnTo>
                  <a:lnTo>
                    <a:pt x="214" y="859"/>
                  </a:lnTo>
                  <a:lnTo>
                    <a:pt x="224" y="858"/>
                  </a:lnTo>
                  <a:lnTo>
                    <a:pt x="236" y="857"/>
                  </a:lnTo>
                  <a:lnTo>
                    <a:pt x="247" y="853"/>
                  </a:lnTo>
                  <a:lnTo>
                    <a:pt x="257" y="850"/>
                  </a:lnTo>
                  <a:lnTo>
                    <a:pt x="268" y="845"/>
                  </a:lnTo>
                  <a:lnTo>
                    <a:pt x="278" y="839"/>
                  </a:lnTo>
                  <a:lnTo>
                    <a:pt x="287" y="832"/>
                  </a:lnTo>
                  <a:lnTo>
                    <a:pt x="298" y="825"/>
                  </a:lnTo>
                  <a:lnTo>
                    <a:pt x="307" y="816"/>
                  </a:lnTo>
                  <a:lnTo>
                    <a:pt x="317" y="807"/>
                  </a:lnTo>
                  <a:lnTo>
                    <a:pt x="325" y="796"/>
                  </a:lnTo>
                  <a:lnTo>
                    <a:pt x="334" y="786"/>
                  </a:lnTo>
                  <a:lnTo>
                    <a:pt x="342" y="774"/>
                  </a:lnTo>
                  <a:lnTo>
                    <a:pt x="350" y="761"/>
                  </a:lnTo>
                  <a:lnTo>
                    <a:pt x="357" y="747"/>
                  </a:lnTo>
                  <a:lnTo>
                    <a:pt x="366" y="733"/>
                  </a:lnTo>
                  <a:lnTo>
                    <a:pt x="373" y="718"/>
                  </a:lnTo>
                  <a:lnTo>
                    <a:pt x="380" y="702"/>
                  </a:lnTo>
                  <a:lnTo>
                    <a:pt x="385" y="686"/>
                  </a:lnTo>
                  <a:lnTo>
                    <a:pt x="391" y="670"/>
                  </a:lnTo>
                  <a:lnTo>
                    <a:pt x="397" y="652"/>
                  </a:lnTo>
                  <a:lnTo>
                    <a:pt x="402" y="635"/>
                  </a:lnTo>
                  <a:lnTo>
                    <a:pt x="406" y="616"/>
                  </a:lnTo>
                  <a:lnTo>
                    <a:pt x="411" y="597"/>
                  </a:lnTo>
                  <a:lnTo>
                    <a:pt x="415" y="577"/>
                  </a:lnTo>
                  <a:lnTo>
                    <a:pt x="418" y="557"/>
                  </a:lnTo>
                  <a:lnTo>
                    <a:pt x="422" y="537"/>
                  </a:lnTo>
                  <a:lnTo>
                    <a:pt x="424" y="516"/>
                  </a:lnTo>
                  <a:lnTo>
                    <a:pt x="425" y="495"/>
                  </a:lnTo>
                  <a:lnTo>
                    <a:pt x="428" y="474"/>
                  </a:lnTo>
                  <a:lnTo>
                    <a:pt x="428" y="452"/>
                  </a:lnTo>
                  <a:lnTo>
                    <a:pt x="429" y="430"/>
                  </a:lnTo>
                  <a:lnTo>
                    <a:pt x="428" y="407"/>
                  </a:lnTo>
                  <a:lnTo>
                    <a:pt x="428" y="386"/>
                  </a:lnTo>
                  <a:lnTo>
                    <a:pt x="425" y="364"/>
                  </a:lnTo>
                  <a:lnTo>
                    <a:pt x="424" y="343"/>
                  </a:lnTo>
                  <a:lnTo>
                    <a:pt x="422" y="322"/>
                  </a:lnTo>
                  <a:lnTo>
                    <a:pt x="418" y="302"/>
                  </a:lnTo>
                  <a:lnTo>
                    <a:pt x="415" y="282"/>
                  </a:lnTo>
                  <a:lnTo>
                    <a:pt x="411" y="262"/>
                  </a:lnTo>
                  <a:lnTo>
                    <a:pt x="406" y="244"/>
                  </a:lnTo>
                  <a:lnTo>
                    <a:pt x="402" y="225"/>
                  </a:lnTo>
                  <a:lnTo>
                    <a:pt x="397" y="207"/>
                  </a:lnTo>
                  <a:lnTo>
                    <a:pt x="391" y="190"/>
                  </a:lnTo>
                  <a:lnTo>
                    <a:pt x="385" y="173"/>
                  </a:lnTo>
                  <a:lnTo>
                    <a:pt x="380" y="157"/>
                  </a:lnTo>
                  <a:lnTo>
                    <a:pt x="373" y="141"/>
                  </a:lnTo>
                  <a:lnTo>
                    <a:pt x="366" y="126"/>
                  </a:lnTo>
                  <a:lnTo>
                    <a:pt x="357" y="112"/>
                  </a:lnTo>
                  <a:lnTo>
                    <a:pt x="350" y="98"/>
                  </a:lnTo>
                  <a:lnTo>
                    <a:pt x="342" y="86"/>
                  </a:lnTo>
                  <a:lnTo>
                    <a:pt x="334" y="74"/>
                  </a:lnTo>
                  <a:lnTo>
                    <a:pt x="325" y="62"/>
                  </a:lnTo>
                  <a:lnTo>
                    <a:pt x="317" y="53"/>
                  </a:lnTo>
                  <a:lnTo>
                    <a:pt x="307" y="42"/>
                  </a:lnTo>
                  <a:lnTo>
                    <a:pt x="298" y="34"/>
                  </a:lnTo>
                  <a:lnTo>
                    <a:pt x="287" y="27"/>
                  </a:lnTo>
                  <a:lnTo>
                    <a:pt x="278" y="20"/>
                  </a:lnTo>
                  <a:lnTo>
                    <a:pt x="268" y="14"/>
                  </a:lnTo>
                  <a:lnTo>
                    <a:pt x="257" y="9"/>
                  </a:lnTo>
                  <a:lnTo>
                    <a:pt x="247" y="5"/>
                  </a:lnTo>
                  <a:lnTo>
                    <a:pt x="236" y="2"/>
                  </a:lnTo>
                  <a:lnTo>
                    <a:pt x="224" y="1"/>
                  </a:lnTo>
                  <a:lnTo>
                    <a:pt x="214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83"/>
            <p:cNvSpPr>
              <a:spLocks/>
            </p:cNvSpPr>
            <p:nvPr/>
          </p:nvSpPr>
          <p:spPr bwMode="auto">
            <a:xfrm>
              <a:off x="13558838" y="-39688"/>
              <a:ext cx="425450" cy="784225"/>
            </a:xfrm>
            <a:custGeom>
              <a:avLst/>
              <a:gdLst>
                <a:gd name="T0" fmla="*/ 201194 w 535"/>
                <a:gd name="T1" fmla="*/ 0 h 989"/>
                <a:gd name="T2" fmla="*/ 186085 w 535"/>
                <a:gd name="T3" fmla="*/ 3172 h 989"/>
                <a:gd name="T4" fmla="*/ 170180 w 535"/>
                <a:gd name="T5" fmla="*/ 7137 h 989"/>
                <a:gd name="T6" fmla="*/ 149504 w 535"/>
                <a:gd name="T7" fmla="*/ 17445 h 989"/>
                <a:gd name="T8" fmla="*/ 120876 w 535"/>
                <a:gd name="T9" fmla="*/ 38061 h 989"/>
                <a:gd name="T10" fmla="*/ 93838 w 535"/>
                <a:gd name="T11" fmla="*/ 66608 h 989"/>
                <a:gd name="T12" fmla="*/ 69981 w 535"/>
                <a:gd name="T13" fmla="*/ 101497 h 989"/>
                <a:gd name="T14" fmla="*/ 48509 w 535"/>
                <a:gd name="T15" fmla="*/ 141938 h 989"/>
                <a:gd name="T16" fmla="*/ 31014 w 535"/>
                <a:gd name="T17" fmla="*/ 188721 h 989"/>
                <a:gd name="T18" fmla="*/ 16700 w 535"/>
                <a:gd name="T19" fmla="*/ 239470 h 989"/>
                <a:gd name="T20" fmla="*/ 6362 w 535"/>
                <a:gd name="T21" fmla="*/ 294184 h 989"/>
                <a:gd name="T22" fmla="*/ 795 w 535"/>
                <a:gd name="T23" fmla="*/ 352069 h 989"/>
                <a:gd name="T24" fmla="*/ 0 w 535"/>
                <a:gd name="T25" fmla="*/ 412333 h 989"/>
                <a:gd name="T26" fmla="*/ 4771 w 535"/>
                <a:gd name="T27" fmla="*/ 471804 h 989"/>
                <a:gd name="T28" fmla="*/ 12724 w 535"/>
                <a:gd name="T29" fmla="*/ 527310 h 989"/>
                <a:gd name="T30" fmla="*/ 26243 w 535"/>
                <a:gd name="T31" fmla="*/ 579645 h 989"/>
                <a:gd name="T32" fmla="*/ 42943 w 535"/>
                <a:gd name="T33" fmla="*/ 626429 h 989"/>
                <a:gd name="T34" fmla="*/ 62028 w 535"/>
                <a:gd name="T35" fmla="*/ 669248 h 989"/>
                <a:gd name="T36" fmla="*/ 85090 w 535"/>
                <a:gd name="T37" fmla="*/ 706516 h 989"/>
                <a:gd name="T38" fmla="*/ 111333 w 535"/>
                <a:gd name="T39" fmla="*/ 737441 h 989"/>
                <a:gd name="T40" fmla="*/ 139166 w 535"/>
                <a:gd name="T41" fmla="*/ 761230 h 989"/>
                <a:gd name="T42" fmla="*/ 165409 w 535"/>
                <a:gd name="T43" fmla="*/ 773917 h 989"/>
                <a:gd name="T44" fmla="*/ 180518 w 535"/>
                <a:gd name="T45" fmla="*/ 779467 h 989"/>
                <a:gd name="T46" fmla="*/ 197218 w 535"/>
                <a:gd name="T47" fmla="*/ 783432 h 989"/>
                <a:gd name="T48" fmla="*/ 212327 w 535"/>
                <a:gd name="T49" fmla="*/ 784225 h 989"/>
                <a:gd name="T50" fmla="*/ 229027 w 535"/>
                <a:gd name="T51" fmla="*/ 783432 h 989"/>
                <a:gd name="T52" fmla="*/ 244932 w 535"/>
                <a:gd name="T53" fmla="*/ 779467 h 989"/>
                <a:gd name="T54" fmla="*/ 260837 w 535"/>
                <a:gd name="T55" fmla="*/ 773917 h 989"/>
                <a:gd name="T56" fmla="*/ 286284 w 535"/>
                <a:gd name="T57" fmla="*/ 761230 h 989"/>
                <a:gd name="T58" fmla="*/ 314117 w 535"/>
                <a:gd name="T59" fmla="*/ 737441 h 989"/>
                <a:gd name="T60" fmla="*/ 339565 w 535"/>
                <a:gd name="T61" fmla="*/ 706516 h 989"/>
                <a:gd name="T62" fmla="*/ 363422 w 535"/>
                <a:gd name="T63" fmla="*/ 669248 h 989"/>
                <a:gd name="T64" fmla="*/ 383303 w 535"/>
                <a:gd name="T65" fmla="*/ 626429 h 989"/>
                <a:gd name="T66" fmla="*/ 400002 w 535"/>
                <a:gd name="T67" fmla="*/ 579645 h 989"/>
                <a:gd name="T68" fmla="*/ 413522 w 535"/>
                <a:gd name="T69" fmla="*/ 527310 h 989"/>
                <a:gd name="T70" fmla="*/ 421474 w 535"/>
                <a:gd name="T71" fmla="*/ 471804 h 989"/>
                <a:gd name="T72" fmla="*/ 425450 w 535"/>
                <a:gd name="T73" fmla="*/ 412333 h 989"/>
                <a:gd name="T74" fmla="*/ 424655 w 535"/>
                <a:gd name="T75" fmla="*/ 352069 h 989"/>
                <a:gd name="T76" fmla="*/ 419088 w 535"/>
                <a:gd name="T77" fmla="*/ 294184 h 989"/>
                <a:gd name="T78" fmla="*/ 408750 w 535"/>
                <a:gd name="T79" fmla="*/ 239470 h 989"/>
                <a:gd name="T80" fmla="*/ 394436 w 535"/>
                <a:gd name="T81" fmla="*/ 188721 h 989"/>
                <a:gd name="T82" fmla="*/ 376941 w 535"/>
                <a:gd name="T83" fmla="*/ 141938 h 989"/>
                <a:gd name="T84" fmla="*/ 355469 w 535"/>
                <a:gd name="T85" fmla="*/ 101497 h 989"/>
                <a:gd name="T86" fmla="*/ 331612 w 535"/>
                <a:gd name="T87" fmla="*/ 66608 h 989"/>
                <a:gd name="T88" fmla="*/ 305370 w 535"/>
                <a:gd name="T89" fmla="*/ 38061 h 989"/>
                <a:gd name="T90" fmla="*/ 275946 w 535"/>
                <a:gd name="T91" fmla="*/ 17445 h 989"/>
                <a:gd name="T92" fmla="*/ 255270 w 535"/>
                <a:gd name="T93" fmla="*/ 7137 h 989"/>
                <a:gd name="T94" fmla="*/ 239365 w 535"/>
                <a:gd name="T95" fmla="*/ 3172 h 989"/>
                <a:gd name="T96" fmla="*/ 223461 w 535"/>
                <a:gd name="T97" fmla="*/ 0 h 9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989"/>
                <a:gd name="T149" fmla="*/ 535 w 535"/>
                <a:gd name="T150" fmla="*/ 989 h 9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989">
                  <a:moveTo>
                    <a:pt x="267" y="0"/>
                  </a:moveTo>
                  <a:lnTo>
                    <a:pt x="260" y="0"/>
                  </a:lnTo>
                  <a:lnTo>
                    <a:pt x="253" y="0"/>
                  </a:lnTo>
                  <a:lnTo>
                    <a:pt x="248" y="1"/>
                  </a:lnTo>
                  <a:lnTo>
                    <a:pt x="241" y="2"/>
                  </a:lnTo>
                  <a:lnTo>
                    <a:pt x="234" y="4"/>
                  </a:lnTo>
                  <a:lnTo>
                    <a:pt x="227" y="5"/>
                  </a:lnTo>
                  <a:lnTo>
                    <a:pt x="221" y="7"/>
                  </a:lnTo>
                  <a:lnTo>
                    <a:pt x="214" y="9"/>
                  </a:lnTo>
                  <a:lnTo>
                    <a:pt x="208" y="12"/>
                  </a:lnTo>
                  <a:lnTo>
                    <a:pt x="201" y="15"/>
                  </a:lnTo>
                  <a:lnTo>
                    <a:pt x="188" y="22"/>
                  </a:lnTo>
                  <a:lnTo>
                    <a:pt x="175" y="29"/>
                  </a:lnTo>
                  <a:lnTo>
                    <a:pt x="163" y="39"/>
                  </a:lnTo>
                  <a:lnTo>
                    <a:pt x="152" y="48"/>
                  </a:lnTo>
                  <a:lnTo>
                    <a:pt x="140" y="60"/>
                  </a:lnTo>
                  <a:lnTo>
                    <a:pt x="128" y="72"/>
                  </a:lnTo>
                  <a:lnTo>
                    <a:pt x="118" y="84"/>
                  </a:lnTo>
                  <a:lnTo>
                    <a:pt x="107" y="97"/>
                  </a:lnTo>
                  <a:lnTo>
                    <a:pt x="97" y="112"/>
                  </a:lnTo>
                  <a:lnTo>
                    <a:pt x="88" y="128"/>
                  </a:lnTo>
                  <a:lnTo>
                    <a:pt x="78" y="144"/>
                  </a:lnTo>
                  <a:lnTo>
                    <a:pt x="70" y="162"/>
                  </a:lnTo>
                  <a:lnTo>
                    <a:pt x="61" y="179"/>
                  </a:lnTo>
                  <a:lnTo>
                    <a:pt x="54" y="198"/>
                  </a:lnTo>
                  <a:lnTo>
                    <a:pt x="46" y="218"/>
                  </a:lnTo>
                  <a:lnTo>
                    <a:pt x="39" y="238"/>
                  </a:lnTo>
                  <a:lnTo>
                    <a:pt x="33" y="259"/>
                  </a:lnTo>
                  <a:lnTo>
                    <a:pt x="27" y="280"/>
                  </a:lnTo>
                  <a:lnTo>
                    <a:pt x="21" y="302"/>
                  </a:lnTo>
                  <a:lnTo>
                    <a:pt x="16" y="324"/>
                  </a:lnTo>
                  <a:lnTo>
                    <a:pt x="12" y="347"/>
                  </a:lnTo>
                  <a:lnTo>
                    <a:pt x="8" y="371"/>
                  </a:lnTo>
                  <a:lnTo>
                    <a:pt x="6" y="395"/>
                  </a:lnTo>
                  <a:lnTo>
                    <a:pt x="3" y="419"/>
                  </a:lnTo>
                  <a:lnTo>
                    <a:pt x="1" y="444"/>
                  </a:lnTo>
                  <a:lnTo>
                    <a:pt x="0" y="468"/>
                  </a:lnTo>
                  <a:lnTo>
                    <a:pt x="0" y="494"/>
                  </a:lnTo>
                  <a:lnTo>
                    <a:pt x="0" y="520"/>
                  </a:lnTo>
                  <a:lnTo>
                    <a:pt x="1" y="546"/>
                  </a:lnTo>
                  <a:lnTo>
                    <a:pt x="3" y="570"/>
                  </a:lnTo>
                  <a:lnTo>
                    <a:pt x="6" y="595"/>
                  </a:lnTo>
                  <a:lnTo>
                    <a:pt x="8" y="618"/>
                  </a:lnTo>
                  <a:lnTo>
                    <a:pt x="12" y="642"/>
                  </a:lnTo>
                  <a:lnTo>
                    <a:pt x="16" y="665"/>
                  </a:lnTo>
                  <a:lnTo>
                    <a:pt x="21" y="687"/>
                  </a:lnTo>
                  <a:lnTo>
                    <a:pt x="27" y="709"/>
                  </a:lnTo>
                  <a:lnTo>
                    <a:pt x="33" y="731"/>
                  </a:lnTo>
                  <a:lnTo>
                    <a:pt x="39" y="752"/>
                  </a:lnTo>
                  <a:lnTo>
                    <a:pt x="46" y="772"/>
                  </a:lnTo>
                  <a:lnTo>
                    <a:pt x="54" y="790"/>
                  </a:lnTo>
                  <a:lnTo>
                    <a:pt x="61" y="809"/>
                  </a:lnTo>
                  <a:lnTo>
                    <a:pt x="70" y="828"/>
                  </a:lnTo>
                  <a:lnTo>
                    <a:pt x="78" y="844"/>
                  </a:lnTo>
                  <a:lnTo>
                    <a:pt x="88" y="860"/>
                  </a:lnTo>
                  <a:lnTo>
                    <a:pt x="97" y="877"/>
                  </a:lnTo>
                  <a:lnTo>
                    <a:pt x="107" y="891"/>
                  </a:lnTo>
                  <a:lnTo>
                    <a:pt x="118" y="905"/>
                  </a:lnTo>
                  <a:lnTo>
                    <a:pt x="128" y="918"/>
                  </a:lnTo>
                  <a:lnTo>
                    <a:pt x="140" y="930"/>
                  </a:lnTo>
                  <a:lnTo>
                    <a:pt x="152" y="941"/>
                  </a:lnTo>
                  <a:lnTo>
                    <a:pt x="163" y="951"/>
                  </a:lnTo>
                  <a:lnTo>
                    <a:pt x="175" y="960"/>
                  </a:lnTo>
                  <a:lnTo>
                    <a:pt x="188" y="967"/>
                  </a:lnTo>
                  <a:lnTo>
                    <a:pt x="201" y="974"/>
                  </a:lnTo>
                  <a:lnTo>
                    <a:pt x="208" y="976"/>
                  </a:lnTo>
                  <a:lnTo>
                    <a:pt x="214" y="980"/>
                  </a:lnTo>
                  <a:lnTo>
                    <a:pt x="221" y="982"/>
                  </a:lnTo>
                  <a:lnTo>
                    <a:pt x="227" y="983"/>
                  </a:lnTo>
                  <a:lnTo>
                    <a:pt x="234" y="986"/>
                  </a:lnTo>
                  <a:lnTo>
                    <a:pt x="241" y="987"/>
                  </a:lnTo>
                  <a:lnTo>
                    <a:pt x="248" y="988"/>
                  </a:lnTo>
                  <a:lnTo>
                    <a:pt x="253" y="989"/>
                  </a:lnTo>
                  <a:lnTo>
                    <a:pt x="260" y="989"/>
                  </a:lnTo>
                  <a:lnTo>
                    <a:pt x="267" y="989"/>
                  </a:lnTo>
                  <a:lnTo>
                    <a:pt x="274" y="989"/>
                  </a:lnTo>
                  <a:lnTo>
                    <a:pt x="281" y="989"/>
                  </a:lnTo>
                  <a:lnTo>
                    <a:pt x="288" y="988"/>
                  </a:lnTo>
                  <a:lnTo>
                    <a:pt x="295" y="987"/>
                  </a:lnTo>
                  <a:lnTo>
                    <a:pt x="301" y="986"/>
                  </a:lnTo>
                  <a:lnTo>
                    <a:pt x="308" y="983"/>
                  </a:lnTo>
                  <a:lnTo>
                    <a:pt x="315" y="982"/>
                  </a:lnTo>
                  <a:lnTo>
                    <a:pt x="321" y="980"/>
                  </a:lnTo>
                  <a:lnTo>
                    <a:pt x="328" y="976"/>
                  </a:lnTo>
                  <a:lnTo>
                    <a:pt x="335" y="974"/>
                  </a:lnTo>
                  <a:lnTo>
                    <a:pt x="347" y="967"/>
                  </a:lnTo>
                  <a:lnTo>
                    <a:pt x="360" y="960"/>
                  </a:lnTo>
                  <a:lnTo>
                    <a:pt x="371" y="951"/>
                  </a:lnTo>
                  <a:lnTo>
                    <a:pt x="384" y="941"/>
                  </a:lnTo>
                  <a:lnTo>
                    <a:pt x="395" y="930"/>
                  </a:lnTo>
                  <a:lnTo>
                    <a:pt x="406" y="918"/>
                  </a:lnTo>
                  <a:lnTo>
                    <a:pt x="417" y="905"/>
                  </a:lnTo>
                  <a:lnTo>
                    <a:pt x="427" y="891"/>
                  </a:lnTo>
                  <a:lnTo>
                    <a:pt x="438" y="877"/>
                  </a:lnTo>
                  <a:lnTo>
                    <a:pt x="447" y="860"/>
                  </a:lnTo>
                  <a:lnTo>
                    <a:pt x="457" y="844"/>
                  </a:lnTo>
                  <a:lnTo>
                    <a:pt x="466" y="828"/>
                  </a:lnTo>
                  <a:lnTo>
                    <a:pt x="474" y="809"/>
                  </a:lnTo>
                  <a:lnTo>
                    <a:pt x="482" y="790"/>
                  </a:lnTo>
                  <a:lnTo>
                    <a:pt x="489" y="772"/>
                  </a:lnTo>
                  <a:lnTo>
                    <a:pt x="496" y="752"/>
                  </a:lnTo>
                  <a:lnTo>
                    <a:pt x="503" y="731"/>
                  </a:lnTo>
                  <a:lnTo>
                    <a:pt x="509" y="709"/>
                  </a:lnTo>
                  <a:lnTo>
                    <a:pt x="514" y="687"/>
                  </a:lnTo>
                  <a:lnTo>
                    <a:pt x="520" y="665"/>
                  </a:lnTo>
                  <a:lnTo>
                    <a:pt x="523" y="642"/>
                  </a:lnTo>
                  <a:lnTo>
                    <a:pt x="527" y="618"/>
                  </a:lnTo>
                  <a:lnTo>
                    <a:pt x="530" y="595"/>
                  </a:lnTo>
                  <a:lnTo>
                    <a:pt x="532" y="570"/>
                  </a:lnTo>
                  <a:lnTo>
                    <a:pt x="534" y="544"/>
                  </a:lnTo>
                  <a:lnTo>
                    <a:pt x="535" y="520"/>
                  </a:lnTo>
                  <a:lnTo>
                    <a:pt x="535" y="494"/>
                  </a:lnTo>
                  <a:lnTo>
                    <a:pt x="535" y="470"/>
                  </a:lnTo>
                  <a:lnTo>
                    <a:pt x="534" y="444"/>
                  </a:lnTo>
                  <a:lnTo>
                    <a:pt x="532" y="419"/>
                  </a:lnTo>
                  <a:lnTo>
                    <a:pt x="530" y="395"/>
                  </a:lnTo>
                  <a:lnTo>
                    <a:pt x="527" y="371"/>
                  </a:lnTo>
                  <a:lnTo>
                    <a:pt x="523" y="348"/>
                  </a:lnTo>
                  <a:lnTo>
                    <a:pt x="520" y="324"/>
                  </a:lnTo>
                  <a:lnTo>
                    <a:pt x="514" y="302"/>
                  </a:lnTo>
                  <a:lnTo>
                    <a:pt x="509" y="280"/>
                  </a:lnTo>
                  <a:lnTo>
                    <a:pt x="503" y="259"/>
                  </a:lnTo>
                  <a:lnTo>
                    <a:pt x="496" y="238"/>
                  </a:lnTo>
                  <a:lnTo>
                    <a:pt x="489" y="218"/>
                  </a:lnTo>
                  <a:lnTo>
                    <a:pt x="482" y="198"/>
                  </a:lnTo>
                  <a:lnTo>
                    <a:pt x="474" y="179"/>
                  </a:lnTo>
                  <a:lnTo>
                    <a:pt x="466" y="162"/>
                  </a:lnTo>
                  <a:lnTo>
                    <a:pt x="457" y="144"/>
                  </a:lnTo>
                  <a:lnTo>
                    <a:pt x="447" y="128"/>
                  </a:lnTo>
                  <a:lnTo>
                    <a:pt x="438" y="112"/>
                  </a:lnTo>
                  <a:lnTo>
                    <a:pt x="427" y="98"/>
                  </a:lnTo>
                  <a:lnTo>
                    <a:pt x="417" y="84"/>
                  </a:lnTo>
                  <a:lnTo>
                    <a:pt x="406" y="72"/>
                  </a:lnTo>
                  <a:lnTo>
                    <a:pt x="395" y="60"/>
                  </a:lnTo>
                  <a:lnTo>
                    <a:pt x="384" y="48"/>
                  </a:lnTo>
                  <a:lnTo>
                    <a:pt x="371" y="39"/>
                  </a:lnTo>
                  <a:lnTo>
                    <a:pt x="360" y="29"/>
                  </a:lnTo>
                  <a:lnTo>
                    <a:pt x="347" y="22"/>
                  </a:lnTo>
                  <a:lnTo>
                    <a:pt x="335" y="15"/>
                  </a:lnTo>
                  <a:lnTo>
                    <a:pt x="328" y="12"/>
                  </a:lnTo>
                  <a:lnTo>
                    <a:pt x="321" y="9"/>
                  </a:lnTo>
                  <a:lnTo>
                    <a:pt x="315" y="7"/>
                  </a:lnTo>
                  <a:lnTo>
                    <a:pt x="308" y="5"/>
                  </a:lnTo>
                  <a:lnTo>
                    <a:pt x="301" y="4"/>
                  </a:lnTo>
                  <a:lnTo>
                    <a:pt x="295" y="2"/>
                  </a:lnTo>
                  <a:lnTo>
                    <a:pt x="288" y="1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267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84"/>
            <p:cNvSpPr>
              <a:spLocks/>
            </p:cNvSpPr>
            <p:nvPr/>
          </p:nvSpPr>
          <p:spPr bwMode="auto">
            <a:xfrm>
              <a:off x="13169900" y="-36513"/>
              <a:ext cx="423862" cy="785813"/>
            </a:xfrm>
            <a:custGeom>
              <a:avLst/>
              <a:gdLst>
                <a:gd name="T0" fmla="*/ 202028 w 535"/>
                <a:gd name="T1" fmla="*/ 0 h 990"/>
                <a:gd name="T2" fmla="*/ 185390 w 535"/>
                <a:gd name="T3" fmla="*/ 2381 h 990"/>
                <a:gd name="T4" fmla="*/ 169545 w 535"/>
                <a:gd name="T5" fmla="*/ 7144 h 990"/>
                <a:gd name="T6" fmla="*/ 148946 w 535"/>
                <a:gd name="T7" fmla="*/ 17463 h 990"/>
                <a:gd name="T8" fmla="*/ 120424 w 535"/>
                <a:gd name="T9" fmla="*/ 38100 h 990"/>
                <a:gd name="T10" fmla="*/ 93487 w 535"/>
                <a:gd name="T11" fmla="*/ 66675 h 990"/>
                <a:gd name="T12" fmla="*/ 69719 w 535"/>
                <a:gd name="T13" fmla="*/ 100806 h 990"/>
                <a:gd name="T14" fmla="*/ 49120 w 535"/>
                <a:gd name="T15" fmla="*/ 142081 h 990"/>
                <a:gd name="T16" fmla="*/ 30898 w 535"/>
                <a:gd name="T17" fmla="*/ 188119 h 990"/>
                <a:gd name="T18" fmla="*/ 16638 w 535"/>
                <a:gd name="T19" fmla="*/ 239713 h 990"/>
                <a:gd name="T20" fmla="*/ 7130 w 535"/>
                <a:gd name="T21" fmla="*/ 294481 h 990"/>
                <a:gd name="T22" fmla="*/ 1585 w 535"/>
                <a:gd name="T23" fmla="*/ 351631 h 990"/>
                <a:gd name="T24" fmla="*/ 1585 w 535"/>
                <a:gd name="T25" fmla="*/ 412750 h 990"/>
                <a:gd name="T26" fmla="*/ 4754 w 535"/>
                <a:gd name="T27" fmla="*/ 471488 h 990"/>
                <a:gd name="T28" fmla="*/ 13469 w 535"/>
                <a:gd name="T29" fmla="*/ 527844 h 990"/>
                <a:gd name="T30" fmla="*/ 26145 w 535"/>
                <a:gd name="T31" fmla="*/ 579438 h 990"/>
                <a:gd name="T32" fmla="*/ 42782 w 535"/>
                <a:gd name="T33" fmla="*/ 627857 h 990"/>
                <a:gd name="T34" fmla="*/ 62589 w 535"/>
                <a:gd name="T35" fmla="*/ 670719 h 990"/>
                <a:gd name="T36" fmla="*/ 85565 w 535"/>
                <a:gd name="T37" fmla="*/ 707232 h 990"/>
                <a:gd name="T38" fmla="*/ 110917 w 535"/>
                <a:gd name="T39" fmla="*/ 737394 h 990"/>
                <a:gd name="T40" fmla="*/ 140231 w 535"/>
                <a:gd name="T41" fmla="*/ 762000 h 990"/>
                <a:gd name="T42" fmla="*/ 164791 w 535"/>
                <a:gd name="T43" fmla="*/ 775494 h 990"/>
                <a:gd name="T44" fmla="*/ 180636 w 535"/>
                <a:gd name="T45" fmla="*/ 781050 h 990"/>
                <a:gd name="T46" fmla="*/ 196482 w 535"/>
                <a:gd name="T47" fmla="*/ 784225 h 990"/>
                <a:gd name="T48" fmla="*/ 213119 w 535"/>
                <a:gd name="T49" fmla="*/ 785813 h 990"/>
                <a:gd name="T50" fmla="*/ 228965 w 535"/>
                <a:gd name="T51" fmla="*/ 784225 h 990"/>
                <a:gd name="T52" fmla="*/ 244810 w 535"/>
                <a:gd name="T53" fmla="*/ 781050 h 990"/>
                <a:gd name="T54" fmla="*/ 259863 w 535"/>
                <a:gd name="T55" fmla="*/ 775494 h 990"/>
                <a:gd name="T56" fmla="*/ 285216 w 535"/>
                <a:gd name="T57" fmla="*/ 762000 h 990"/>
                <a:gd name="T58" fmla="*/ 313737 w 535"/>
                <a:gd name="T59" fmla="*/ 737394 h 990"/>
                <a:gd name="T60" fmla="*/ 339882 w 535"/>
                <a:gd name="T61" fmla="*/ 707232 h 990"/>
                <a:gd name="T62" fmla="*/ 362065 w 535"/>
                <a:gd name="T63" fmla="*/ 670719 h 990"/>
                <a:gd name="T64" fmla="*/ 382664 w 535"/>
                <a:gd name="T65" fmla="*/ 627857 h 990"/>
                <a:gd name="T66" fmla="*/ 399302 w 535"/>
                <a:gd name="T67" fmla="*/ 579438 h 990"/>
                <a:gd name="T68" fmla="*/ 411978 w 535"/>
                <a:gd name="T69" fmla="*/ 527844 h 990"/>
                <a:gd name="T70" fmla="*/ 420693 w 535"/>
                <a:gd name="T71" fmla="*/ 471488 h 990"/>
                <a:gd name="T72" fmla="*/ 423862 w 535"/>
                <a:gd name="T73" fmla="*/ 412750 h 990"/>
                <a:gd name="T74" fmla="*/ 423070 w 535"/>
                <a:gd name="T75" fmla="*/ 351631 h 990"/>
                <a:gd name="T76" fmla="*/ 417524 w 535"/>
                <a:gd name="T77" fmla="*/ 294481 h 990"/>
                <a:gd name="T78" fmla="*/ 408017 w 535"/>
                <a:gd name="T79" fmla="*/ 239713 h 990"/>
                <a:gd name="T80" fmla="*/ 393756 w 535"/>
                <a:gd name="T81" fmla="*/ 188119 h 990"/>
                <a:gd name="T82" fmla="*/ 375534 w 535"/>
                <a:gd name="T83" fmla="*/ 142875 h 990"/>
                <a:gd name="T84" fmla="*/ 355727 w 535"/>
                <a:gd name="T85" fmla="*/ 100806 h 990"/>
                <a:gd name="T86" fmla="*/ 331167 w 535"/>
                <a:gd name="T87" fmla="*/ 66675 h 990"/>
                <a:gd name="T88" fmla="*/ 305022 w 535"/>
                <a:gd name="T89" fmla="*/ 38100 h 990"/>
                <a:gd name="T90" fmla="*/ 275708 w 535"/>
                <a:gd name="T91" fmla="*/ 17463 h 990"/>
                <a:gd name="T92" fmla="*/ 255902 w 535"/>
                <a:gd name="T93" fmla="*/ 7144 h 990"/>
                <a:gd name="T94" fmla="*/ 240056 w 535"/>
                <a:gd name="T95" fmla="*/ 2381 h 990"/>
                <a:gd name="T96" fmla="*/ 223419 w 535"/>
                <a:gd name="T97" fmla="*/ 0 h 9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990"/>
                <a:gd name="T149" fmla="*/ 535 w 535"/>
                <a:gd name="T150" fmla="*/ 990 h 9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990">
                  <a:moveTo>
                    <a:pt x="269" y="0"/>
                  </a:moveTo>
                  <a:lnTo>
                    <a:pt x="262" y="0"/>
                  </a:lnTo>
                  <a:lnTo>
                    <a:pt x="255" y="0"/>
                  </a:lnTo>
                  <a:lnTo>
                    <a:pt x="248" y="1"/>
                  </a:lnTo>
                  <a:lnTo>
                    <a:pt x="241" y="2"/>
                  </a:lnTo>
                  <a:lnTo>
                    <a:pt x="234" y="3"/>
                  </a:lnTo>
                  <a:lnTo>
                    <a:pt x="228" y="4"/>
                  </a:lnTo>
                  <a:lnTo>
                    <a:pt x="221" y="7"/>
                  </a:lnTo>
                  <a:lnTo>
                    <a:pt x="214" y="9"/>
                  </a:lnTo>
                  <a:lnTo>
                    <a:pt x="208" y="12"/>
                  </a:lnTo>
                  <a:lnTo>
                    <a:pt x="201" y="15"/>
                  </a:lnTo>
                  <a:lnTo>
                    <a:pt x="188" y="22"/>
                  </a:lnTo>
                  <a:lnTo>
                    <a:pt x="177" y="29"/>
                  </a:lnTo>
                  <a:lnTo>
                    <a:pt x="164" y="38"/>
                  </a:lnTo>
                  <a:lnTo>
                    <a:pt x="152" y="48"/>
                  </a:lnTo>
                  <a:lnTo>
                    <a:pt x="140" y="59"/>
                  </a:lnTo>
                  <a:lnTo>
                    <a:pt x="130" y="71"/>
                  </a:lnTo>
                  <a:lnTo>
                    <a:pt x="118" y="84"/>
                  </a:lnTo>
                  <a:lnTo>
                    <a:pt x="108" y="98"/>
                  </a:lnTo>
                  <a:lnTo>
                    <a:pt x="98" y="112"/>
                  </a:lnTo>
                  <a:lnTo>
                    <a:pt x="88" y="127"/>
                  </a:lnTo>
                  <a:lnTo>
                    <a:pt x="79" y="144"/>
                  </a:lnTo>
                  <a:lnTo>
                    <a:pt x="70" y="161"/>
                  </a:lnTo>
                  <a:lnTo>
                    <a:pt x="62" y="179"/>
                  </a:lnTo>
                  <a:lnTo>
                    <a:pt x="54" y="198"/>
                  </a:lnTo>
                  <a:lnTo>
                    <a:pt x="46" y="218"/>
                  </a:lnTo>
                  <a:lnTo>
                    <a:pt x="39" y="237"/>
                  </a:lnTo>
                  <a:lnTo>
                    <a:pt x="33" y="258"/>
                  </a:lnTo>
                  <a:lnTo>
                    <a:pt x="27" y="280"/>
                  </a:lnTo>
                  <a:lnTo>
                    <a:pt x="21" y="302"/>
                  </a:lnTo>
                  <a:lnTo>
                    <a:pt x="17" y="324"/>
                  </a:lnTo>
                  <a:lnTo>
                    <a:pt x="13" y="347"/>
                  </a:lnTo>
                  <a:lnTo>
                    <a:pt x="9" y="371"/>
                  </a:lnTo>
                  <a:lnTo>
                    <a:pt x="6" y="394"/>
                  </a:lnTo>
                  <a:lnTo>
                    <a:pt x="4" y="419"/>
                  </a:lnTo>
                  <a:lnTo>
                    <a:pt x="2" y="443"/>
                  </a:lnTo>
                  <a:lnTo>
                    <a:pt x="0" y="469"/>
                  </a:lnTo>
                  <a:lnTo>
                    <a:pt x="0" y="494"/>
                  </a:lnTo>
                  <a:lnTo>
                    <a:pt x="2" y="520"/>
                  </a:lnTo>
                  <a:lnTo>
                    <a:pt x="2" y="545"/>
                  </a:lnTo>
                  <a:lnTo>
                    <a:pt x="4" y="570"/>
                  </a:lnTo>
                  <a:lnTo>
                    <a:pt x="6" y="594"/>
                  </a:lnTo>
                  <a:lnTo>
                    <a:pt x="9" y="618"/>
                  </a:lnTo>
                  <a:lnTo>
                    <a:pt x="13" y="641"/>
                  </a:lnTo>
                  <a:lnTo>
                    <a:pt x="17" y="665"/>
                  </a:lnTo>
                  <a:lnTo>
                    <a:pt x="21" y="687"/>
                  </a:lnTo>
                  <a:lnTo>
                    <a:pt x="27" y="709"/>
                  </a:lnTo>
                  <a:lnTo>
                    <a:pt x="33" y="730"/>
                  </a:lnTo>
                  <a:lnTo>
                    <a:pt x="39" y="751"/>
                  </a:lnTo>
                  <a:lnTo>
                    <a:pt x="46" y="771"/>
                  </a:lnTo>
                  <a:lnTo>
                    <a:pt x="54" y="791"/>
                  </a:lnTo>
                  <a:lnTo>
                    <a:pt x="62" y="810"/>
                  </a:lnTo>
                  <a:lnTo>
                    <a:pt x="70" y="827"/>
                  </a:lnTo>
                  <a:lnTo>
                    <a:pt x="79" y="845"/>
                  </a:lnTo>
                  <a:lnTo>
                    <a:pt x="88" y="861"/>
                  </a:lnTo>
                  <a:lnTo>
                    <a:pt x="98" y="877"/>
                  </a:lnTo>
                  <a:lnTo>
                    <a:pt x="108" y="891"/>
                  </a:lnTo>
                  <a:lnTo>
                    <a:pt x="118" y="905"/>
                  </a:lnTo>
                  <a:lnTo>
                    <a:pt x="130" y="918"/>
                  </a:lnTo>
                  <a:lnTo>
                    <a:pt x="140" y="929"/>
                  </a:lnTo>
                  <a:lnTo>
                    <a:pt x="152" y="941"/>
                  </a:lnTo>
                  <a:lnTo>
                    <a:pt x="164" y="950"/>
                  </a:lnTo>
                  <a:lnTo>
                    <a:pt x="177" y="960"/>
                  </a:lnTo>
                  <a:lnTo>
                    <a:pt x="188" y="967"/>
                  </a:lnTo>
                  <a:lnTo>
                    <a:pt x="201" y="974"/>
                  </a:lnTo>
                  <a:lnTo>
                    <a:pt x="208" y="977"/>
                  </a:lnTo>
                  <a:lnTo>
                    <a:pt x="214" y="980"/>
                  </a:lnTo>
                  <a:lnTo>
                    <a:pt x="221" y="982"/>
                  </a:lnTo>
                  <a:lnTo>
                    <a:pt x="228" y="984"/>
                  </a:lnTo>
                  <a:lnTo>
                    <a:pt x="234" y="985"/>
                  </a:lnTo>
                  <a:lnTo>
                    <a:pt x="241" y="987"/>
                  </a:lnTo>
                  <a:lnTo>
                    <a:pt x="248" y="988"/>
                  </a:lnTo>
                  <a:lnTo>
                    <a:pt x="255" y="989"/>
                  </a:lnTo>
                  <a:lnTo>
                    <a:pt x="262" y="989"/>
                  </a:lnTo>
                  <a:lnTo>
                    <a:pt x="269" y="990"/>
                  </a:lnTo>
                  <a:lnTo>
                    <a:pt x="275" y="989"/>
                  </a:lnTo>
                  <a:lnTo>
                    <a:pt x="282" y="989"/>
                  </a:lnTo>
                  <a:lnTo>
                    <a:pt x="289" y="988"/>
                  </a:lnTo>
                  <a:lnTo>
                    <a:pt x="296" y="987"/>
                  </a:lnTo>
                  <a:lnTo>
                    <a:pt x="303" y="985"/>
                  </a:lnTo>
                  <a:lnTo>
                    <a:pt x="309" y="984"/>
                  </a:lnTo>
                  <a:lnTo>
                    <a:pt x="316" y="982"/>
                  </a:lnTo>
                  <a:lnTo>
                    <a:pt x="323" y="980"/>
                  </a:lnTo>
                  <a:lnTo>
                    <a:pt x="328" y="977"/>
                  </a:lnTo>
                  <a:lnTo>
                    <a:pt x="335" y="974"/>
                  </a:lnTo>
                  <a:lnTo>
                    <a:pt x="348" y="967"/>
                  </a:lnTo>
                  <a:lnTo>
                    <a:pt x="360" y="960"/>
                  </a:lnTo>
                  <a:lnTo>
                    <a:pt x="373" y="950"/>
                  </a:lnTo>
                  <a:lnTo>
                    <a:pt x="385" y="941"/>
                  </a:lnTo>
                  <a:lnTo>
                    <a:pt x="396" y="929"/>
                  </a:lnTo>
                  <a:lnTo>
                    <a:pt x="407" y="918"/>
                  </a:lnTo>
                  <a:lnTo>
                    <a:pt x="418" y="905"/>
                  </a:lnTo>
                  <a:lnTo>
                    <a:pt x="429" y="891"/>
                  </a:lnTo>
                  <a:lnTo>
                    <a:pt x="438" y="877"/>
                  </a:lnTo>
                  <a:lnTo>
                    <a:pt x="448" y="861"/>
                  </a:lnTo>
                  <a:lnTo>
                    <a:pt x="457" y="845"/>
                  </a:lnTo>
                  <a:lnTo>
                    <a:pt x="466" y="827"/>
                  </a:lnTo>
                  <a:lnTo>
                    <a:pt x="474" y="810"/>
                  </a:lnTo>
                  <a:lnTo>
                    <a:pt x="483" y="791"/>
                  </a:lnTo>
                  <a:lnTo>
                    <a:pt x="490" y="771"/>
                  </a:lnTo>
                  <a:lnTo>
                    <a:pt x="497" y="751"/>
                  </a:lnTo>
                  <a:lnTo>
                    <a:pt x="504" y="730"/>
                  </a:lnTo>
                  <a:lnTo>
                    <a:pt x="509" y="709"/>
                  </a:lnTo>
                  <a:lnTo>
                    <a:pt x="514" y="687"/>
                  </a:lnTo>
                  <a:lnTo>
                    <a:pt x="520" y="665"/>
                  </a:lnTo>
                  <a:lnTo>
                    <a:pt x="524" y="641"/>
                  </a:lnTo>
                  <a:lnTo>
                    <a:pt x="527" y="618"/>
                  </a:lnTo>
                  <a:lnTo>
                    <a:pt x="531" y="594"/>
                  </a:lnTo>
                  <a:lnTo>
                    <a:pt x="533" y="570"/>
                  </a:lnTo>
                  <a:lnTo>
                    <a:pt x="534" y="545"/>
                  </a:lnTo>
                  <a:lnTo>
                    <a:pt x="535" y="520"/>
                  </a:lnTo>
                  <a:lnTo>
                    <a:pt x="535" y="494"/>
                  </a:lnTo>
                  <a:lnTo>
                    <a:pt x="535" y="469"/>
                  </a:lnTo>
                  <a:lnTo>
                    <a:pt x="534" y="443"/>
                  </a:lnTo>
                  <a:lnTo>
                    <a:pt x="533" y="419"/>
                  </a:lnTo>
                  <a:lnTo>
                    <a:pt x="531" y="394"/>
                  </a:lnTo>
                  <a:lnTo>
                    <a:pt x="527" y="371"/>
                  </a:lnTo>
                  <a:lnTo>
                    <a:pt x="524" y="347"/>
                  </a:lnTo>
                  <a:lnTo>
                    <a:pt x="520" y="324"/>
                  </a:lnTo>
                  <a:lnTo>
                    <a:pt x="515" y="302"/>
                  </a:lnTo>
                  <a:lnTo>
                    <a:pt x="509" y="280"/>
                  </a:lnTo>
                  <a:lnTo>
                    <a:pt x="504" y="258"/>
                  </a:lnTo>
                  <a:lnTo>
                    <a:pt x="497" y="237"/>
                  </a:lnTo>
                  <a:lnTo>
                    <a:pt x="490" y="218"/>
                  </a:lnTo>
                  <a:lnTo>
                    <a:pt x="483" y="198"/>
                  </a:lnTo>
                  <a:lnTo>
                    <a:pt x="474" y="180"/>
                  </a:lnTo>
                  <a:lnTo>
                    <a:pt x="466" y="161"/>
                  </a:lnTo>
                  <a:lnTo>
                    <a:pt x="457" y="144"/>
                  </a:lnTo>
                  <a:lnTo>
                    <a:pt x="449" y="127"/>
                  </a:lnTo>
                  <a:lnTo>
                    <a:pt x="438" y="112"/>
                  </a:lnTo>
                  <a:lnTo>
                    <a:pt x="429" y="98"/>
                  </a:lnTo>
                  <a:lnTo>
                    <a:pt x="418" y="84"/>
                  </a:lnTo>
                  <a:lnTo>
                    <a:pt x="407" y="71"/>
                  </a:lnTo>
                  <a:lnTo>
                    <a:pt x="396" y="59"/>
                  </a:lnTo>
                  <a:lnTo>
                    <a:pt x="385" y="48"/>
                  </a:lnTo>
                  <a:lnTo>
                    <a:pt x="373" y="38"/>
                  </a:lnTo>
                  <a:lnTo>
                    <a:pt x="360" y="29"/>
                  </a:lnTo>
                  <a:lnTo>
                    <a:pt x="348" y="22"/>
                  </a:lnTo>
                  <a:lnTo>
                    <a:pt x="335" y="15"/>
                  </a:lnTo>
                  <a:lnTo>
                    <a:pt x="328" y="12"/>
                  </a:lnTo>
                  <a:lnTo>
                    <a:pt x="323" y="9"/>
                  </a:lnTo>
                  <a:lnTo>
                    <a:pt x="316" y="7"/>
                  </a:lnTo>
                  <a:lnTo>
                    <a:pt x="309" y="4"/>
                  </a:lnTo>
                  <a:lnTo>
                    <a:pt x="303" y="3"/>
                  </a:lnTo>
                  <a:lnTo>
                    <a:pt x="296" y="2"/>
                  </a:lnTo>
                  <a:lnTo>
                    <a:pt x="289" y="1"/>
                  </a:lnTo>
                  <a:lnTo>
                    <a:pt x="282" y="0"/>
                  </a:lnTo>
                  <a:lnTo>
                    <a:pt x="275" y="0"/>
                  </a:lnTo>
                  <a:lnTo>
                    <a:pt x="269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86"/>
            <p:cNvSpPr>
              <a:spLocks noEditPoints="1"/>
            </p:cNvSpPr>
            <p:nvPr/>
          </p:nvSpPr>
          <p:spPr bwMode="auto">
            <a:xfrm>
              <a:off x="13557250" y="-58738"/>
              <a:ext cx="47625" cy="779463"/>
            </a:xfrm>
            <a:custGeom>
              <a:avLst/>
              <a:gdLst>
                <a:gd name="T0" fmla="*/ 13959 w 58"/>
                <a:gd name="T1" fmla="*/ 779463 h 983"/>
                <a:gd name="T2" fmla="*/ 15601 w 58"/>
                <a:gd name="T3" fmla="*/ 38061 h 983"/>
                <a:gd name="T4" fmla="*/ 31203 w 58"/>
                <a:gd name="T5" fmla="*/ 38061 h 983"/>
                <a:gd name="T6" fmla="*/ 29560 w 58"/>
                <a:gd name="T7" fmla="*/ 779463 h 983"/>
                <a:gd name="T8" fmla="*/ 13959 w 58"/>
                <a:gd name="T9" fmla="*/ 779463 h 983"/>
                <a:gd name="T10" fmla="*/ 0 w 58"/>
                <a:gd name="T11" fmla="*/ 45991 h 983"/>
                <a:gd name="T12" fmla="*/ 23813 w 58"/>
                <a:gd name="T13" fmla="*/ 0 h 983"/>
                <a:gd name="T14" fmla="*/ 47625 w 58"/>
                <a:gd name="T15" fmla="*/ 45991 h 983"/>
                <a:gd name="T16" fmla="*/ 0 w 58"/>
                <a:gd name="T17" fmla="*/ 45991 h 9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983"/>
                <a:gd name="T29" fmla="*/ 58 w 58"/>
                <a:gd name="T30" fmla="*/ 983 h 9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983">
                  <a:moveTo>
                    <a:pt x="17" y="983"/>
                  </a:moveTo>
                  <a:lnTo>
                    <a:pt x="19" y="48"/>
                  </a:lnTo>
                  <a:lnTo>
                    <a:pt x="38" y="48"/>
                  </a:lnTo>
                  <a:lnTo>
                    <a:pt x="36" y="983"/>
                  </a:lnTo>
                  <a:lnTo>
                    <a:pt x="17" y="983"/>
                  </a:lnTo>
                  <a:close/>
                  <a:moveTo>
                    <a:pt x="0" y="58"/>
                  </a:moveTo>
                  <a:lnTo>
                    <a:pt x="29" y="0"/>
                  </a:lnTo>
                  <a:lnTo>
                    <a:pt x="58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87"/>
            <p:cNvSpPr>
              <a:spLocks/>
            </p:cNvSpPr>
            <p:nvPr/>
          </p:nvSpPr>
          <p:spPr bwMode="auto">
            <a:xfrm>
              <a:off x="13563600" y="17462"/>
              <a:ext cx="339725" cy="681038"/>
            </a:xfrm>
            <a:custGeom>
              <a:avLst/>
              <a:gdLst>
                <a:gd name="T0" fmla="*/ 152400 w 428"/>
                <a:gd name="T1" fmla="*/ 1588 h 858"/>
                <a:gd name="T2" fmla="*/ 127794 w 428"/>
                <a:gd name="T3" fmla="*/ 11113 h 858"/>
                <a:gd name="T4" fmla="*/ 103188 w 428"/>
                <a:gd name="T5" fmla="*/ 26988 h 858"/>
                <a:gd name="T6" fmla="*/ 80963 w 428"/>
                <a:gd name="T7" fmla="*/ 49213 h 858"/>
                <a:gd name="T8" fmla="*/ 61913 w 428"/>
                <a:gd name="T9" fmla="*/ 77788 h 858"/>
                <a:gd name="T10" fmla="*/ 44450 w 428"/>
                <a:gd name="T11" fmla="*/ 111125 h 858"/>
                <a:gd name="T12" fmla="*/ 29369 w 428"/>
                <a:gd name="T13" fmla="*/ 150019 h 858"/>
                <a:gd name="T14" fmla="*/ 16669 w 428"/>
                <a:gd name="T15" fmla="*/ 192881 h 858"/>
                <a:gd name="T16" fmla="*/ 7938 w 428"/>
                <a:gd name="T17" fmla="*/ 239713 h 858"/>
                <a:gd name="T18" fmla="*/ 1588 w 428"/>
                <a:gd name="T19" fmla="*/ 288925 h 858"/>
                <a:gd name="T20" fmla="*/ 0 w 428"/>
                <a:gd name="T21" fmla="*/ 340519 h 858"/>
                <a:gd name="T22" fmla="*/ 1588 w 428"/>
                <a:gd name="T23" fmla="*/ 392113 h 858"/>
                <a:gd name="T24" fmla="*/ 7938 w 428"/>
                <a:gd name="T25" fmla="*/ 442119 h 858"/>
                <a:gd name="T26" fmla="*/ 16669 w 428"/>
                <a:gd name="T27" fmla="*/ 488157 h 858"/>
                <a:gd name="T28" fmla="*/ 29369 w 428"/>
                <a:gd name="T29" fmla="*/ 531019 h 858"/>
                <a:gd name="T30" fmla="*/ 44450 w 428"/>
                <a:gd name="T31" fmla="*/ 569119 h 858"/>
                <a:gd name="T32" fmla="*/ 61913 w 428"/>
                <a:gd name="T33" fmla="*/ 604044 h 858"/>
                <a:gd name="T34" fmla="*/ 80963 w 428"/>
                <a:gd name="T35" fmla="*/ 631825 h 858"/>
                <a:gd name="T36" fmla="*/ 103188 w 428"/>
                <a:gd name="T37" fmla="*/ 654050 h 858"/>
                <a:gd name="T38" fmla="*/ 127794 w 428"/>
                <a:gd name="T39" fmla="*/ 670719 h 858"/>
                <a:gd name="T40" fmla="*/ 152400 w 428"/>
                <a:gd name="T41" fmla="*/ 678657 h 858"/>
                <a:gd name="T42" fmla="*/ 178594 w 428"/>
                <a:gd name="T43" fmla="*/ 681038 h 858"/>
                <a:gd name="T44" fmla="*/ 203994 w 428"/>
                <a:gd name="T45" fmla="*/ 674688 h 858"/>
                <a:gd name="T46" fmla="*/ 228600 w 428"/>
                <a:gd name="T47" fmla="*/ 660400 h 858"/>
                <a:gd name="T48" fmla="*/ 250825 w 428"/>
                <a:gd name="T49" fmla="*/ 639763 h 858"/>
                <a:gd name="T50" fmla="*/ 271463 w 428"/>
                <a:gd name="T51" fmla="*/ 612775 h 858"/>
                <a:gd name="T52" fmla="*/ 289719 w 428"/>
                <a:gd name="T53" fmla="*/ 581025 h 858"/>
                <a:gd name="T54" fmla="*/ 306388 w 428"/>
                <a:gd name="T55" fmla="*/ 544513 h 858"/>
                <a:gd name="T56" fmla="*/ 319881 w 428"/>
                <a:gd name="T57" fmla="*/ 502444 h 858"/>
                <a:gd name="T58" fmla="*/ 329406 w 428"/>
                <a:gd name="T59" fmla="*/ 457994 h 858"/>
                <a:gd name="T60" fmla="*/ 336550 w 428"/>
                <a:gd name="T61" fmla="*/ 408782 h 858"/>
                <a:gd name="T62" fmla="*/ 339725 w 428"/>
                <a:gd name="T63" fmla="*/ 357188 h 858"/>
                <a:gd name="T64" fmla="*/ 338931 w 428"/>
                <a:gd name="T65" fmla="*/ 305594 h 858"/>
                <a:gd name="T66" fmla="*/ 334169 w 428"/>
                <a:gd name="T67" fmla="*/ 255588 h 858"/>
                <a:gd name="T68" fmla="*/ 327025 w 428"/>
                <a:gd name="T69" fmla="*/ 207963 h 858"/>
                <a:gd name="T70" fmla="*/ 315119 w 428"/>
                <a:gd name="T71" fmla="*/ 163513 h 858"/>
                <a:gd name="T72" fmla="*/ 300831 w 428"/>
                <a:gd name="T73" fmla="*/ 123031 h 858"/>
                <a:gd name="T74" fmla="*/ 284163 w 428"/>
                <a:gd name="T75" fmla="*/ 88106 h 858"/>
                <a:gd name="T76" fmla="*/ 265113 w 428"/>
                <a:gd name="T77" fmla="*/ 57944 h 858"/>
                <a:gd name="T78" fmla="*/ 243681 w 428"/>
                <a:gd name="T79" fmla="*/ 33338 h 858"/>
                <a:gd name="T80" fmla="*/ 220663 w 428"/>
                <a:gd name="T81" fmla="*/ 14288 h 858"/>
                <a:gd name="T82" fmla="*/ 195262 w 428"/>
                <a:gd name="T83" fmla="*/ 3175 h 858"/>
                <a:gd name="T84" fmla="*/ 170656 w 428"/>
                <a:gd name="T85" fmla="*/ 0 h 8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8"/>
                <a:gd name="T130" fmla="*/ 0 h 858"/>
                <a:gd name="T131" fmla="*/ 428 w 428"/>
                <a:gd name="T132" fmla="*/ 858 h 8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8" h="858">
                  <a:moveTo>
                    <a:pt x="215" y="0"/>
                  </a:moveTo>
                  <a:lnTo>
                    <a:pt x="203" y="0"/>
                  </a:lnTo>
                  <a:lnTo>
                    <a:pt x="192" y="2"/>
                  </a:lnTo>
                  <a:lnTo>
                    <a:pt x="182" y="4"/>
                  </a:lnTo>
                  <a:lnTo>
                    <a:pt x="171" y="8"/>
                  </a:lnTo>
                  <a:lnTo>
                    <a:pt x="161" y="14"/>
                  </a:lnTo>
                  <a:lnTo>
                    <a:pt x="150" y="18"/>
                  </a:lnTo>
                  <a:lnTo>
                    <a:pt x="140" y="25"/>
                  </a:lnTo>
                  <a:lnTo>
                    <a:pt x="130" y="34"/>
                  </a:lnTo>
                  <a:lnTo>
                    <a:pt x="121" y="42"/>
                  </a:lnTo>
                  <a:lnTo>
                    <a:pt x="112" y="51"/>
                  </a:lnTo>
                  <a:lnTo>
                    <a:pt x="102" y="62"/>
                  </a:lnTo>
                  <a:lnTo>
                    <a:pt x="94" y="73"/>
                  </a:lnTo>
                  <a:lnTo>
                    <a:pt x="86" y="85"/>
                  </a:lnTo>
                  <a:lnTo>
                    <a:pt x="78" y="98"/>
                  </a:lnTo>
                  <a:lnTo>
                    <a:pt x="70" y="111"/>
                  </a:lnTo>
                  <a:lnTo>
                    <a:pt x="63" y="125"/>
                  </a:lnTo>
                  <a:lnTo>
                    <a:pt x="56" y="140"/>
                  </a:lnTo>
                  <a:lnTo>
                    <a:pt x="49" y="155"/>
                  </a:lnTo>
                  <a:lnTo>
                    <a:pt x="43" y="172"/>
                  </a:lnTo>
                  <a:lnTo>
                    <a:pt x="37" y="189"/>
                  </a:lnTo>
                  <a:lnTo>
                    <a:pt x="31" y="206"/>
                  </a:lnTo>
                  <a:lnTo>
                    <a:pt x="25" y="224"/>
                  </a:lnTo>
                  <a:lnTo>
                    <a:pt x="21" y="243"/>
                  </a:lnTo>
                  <a:lnTo>
                    <a:pt x="17" y="262"/>
                  </a:lnTo>
                  <a:lnTo>
                    <a:pt x="12" y="281"/>
                  </a:lnTo>
                  <a:lnTo>
                    <a:pt x="10" y="302"/>
                  </a:lnTo>
                  <a:lnTo>
                    <a:pt x="7" y="322"/>
                  </a:lnTo>
                  <a:lnTo>
                    <a:pt x="4" y="343"/>
                  </a:lnTo>
                  <a:lnTo>
                    <a:pt x="2" y="364"/>
                  </a:lnTo>
                  <a:lnTo>
                    <a:pt x="1" y="385"/>
                  </a:lnTo>
                  <a:lnTo>
                    <a:pt x="1" y="407"/>
                  </a:lnTo>
                  <a:lnTo>
                    <a:pt x="0" y="429"/>
                  </a:lnTo>
                  <a:lnTo>
                    <a:pt x="1" y="450"/>
                  </a:lnTo>
                  <a:lnTo>
                    <a:pt x="1" y="473"/>
                  </a:lnTo>
                  <a:lnTo>
                    <a:pt x="2" y="494"/>
                  </a:lnTo>
                  <a:lnTo>
                    <a:pt x="4" y="515"/>
                  </a:lnTo>
                  <a:lnTo>
                    <a:pt x="7" y="536"/>
                  </a:lnTo>
                  <a:lnTo>
                    <a:pt x="10" y="557"/>
                  </a:lnTo>
                  <a:lnTo>
                    <a:pt x="12" y="577"/>
                  </a:lnTo>
                  <a:lnTo>
                    <a:pt x="17" y="596"/>
                  </a:lnTo>
                  <a:lnTo>
                    <a:pt x="21" y="615"/>
                  </a:lnTo>
                  <a:lnTo>
                    <a:pt x="25" y="633"/>
                  </a:lnTo>
                  <a:lnTo>
                    <a:pt x="31" y="652"/>
                  </a:lnTo>
                  <a:lnTo>
                    <a:pt x="37" y="669"/>
                  </a:lnTo>
                  <a:lnTo>
                    <a:pt x="43" y="686"/>
                  </a:lnTo>
                  <a:lnTo>
                    <a:pt x="49" y="702"/>
                  </a:lnTo>
                  <a:lnTo>
                    <a:pt x="56" y="717"/>
                  </a:lnTo>
                  <a:lnTo>
                    <a:pt x="63" y="732"/>
                  </a:lnTo>
                  <a:lnTo>
                    <a:pt x="70" y="747"/>
                  </a:lnTo>
                  <a:lnTo>
                    <a:pt x="78" y="761"/>
                  </a:lnTo>
                  <a:lnTo>
                    <a:pt x="86" y="772"/>
                  </a:lnTo>
                  <a:lnTo>
                    <a:pt x="94" y="785"/>
                  </a:lnTo>
                  <a:lnTo>
                    <a:pt x="102" y="796"/>
                  </a:lnTo>
                  <a:lnTo>
                    <a:pt x="112" y="806"/>
                  </a:lnTo>
                  <a:lnTo>
                    <a:pt x="121" y="816"/>
                  </a:lnTo>
                  <a:lnTo>
                    <a:pt x="130" y="824"/>
                  </a:lnTo>
                  <a:lnTo>
                    <a:pt x="140" y="832"/>
                  </a:lnTo>
                  <a:lnTo>
                    <a:pt x="150" y="839"/>
                  </a:lnTo>
                  <a:lnTo>
                    <a:pt x="161" y="845"/>
                  </a:lnTo>
                  <a:lnTo>
                    <a:pt x="171" y="850"/>
                  </a:lnTo>
                  <a:lnTo>
                    <a:pt x="182" y="853"/>
                  </a:lnTo>
                  <a:lnTo>
                    <a:pt x="192" y="855"/>
                  </a:lnTo>
                  <a:lnTo>
                    <a:pt x="203" y="858"/>
                  </a:lnTo>
                  <a:lnTo>
                    <a:pt x="215" y="858"/>
                  </a:lnTo>
                  <a:lnTo>
                    <a:pt x="225" y="858"/>
                  </a:lnTo>
                  <a:lnTo>
                    <a:pt x="236" y="855"/>
                  </a:lnTo>
                  <a:lnTo>
                    <a:pt x="246" y="853"/>
                  </a:lnTo>
                  <a:lnTo>
                    <a:pt x="257" y="850"/>
                  </a:lnTo>
                  <a:lnTo>
                    <a:pt x="267" y="845"/>
                  </a:lnTo>
                  <a:lnTo>
                    <a:pt x="278" y="839"/>
                  </a:lnTo>
                  <a:lnTo>
                    <a:pt x="288" y="832"/>
                  </a:lnTo>
                  <a:lnTo>
                    <a:pt x="297" y="824"/>
                  </a:lnTo>
                  <a:lnTo>
                    <a:pt x="307" y="816"/>
                  </a:lnTo>
                  <a:lnTo>
                    <a:pt x="316" y="806"/>
                  </a:lnTo>
                  <a:lnTo>
                    <a:pt x="325" y="796"/>
                  </a:lnTo>
                  <a:lnTo>
                    <a:pt x="334" y="785"/>
                  </a:lnTo>
                  <a:lnTo>
                    <a:pt x="342" y="772"/>
                  </a:lnTo>
                  <a:lnTo>
                    <a:pt x="350" y="761"/>
                  </a:lnTo>
                  <a:lnTo>
                    <a:pt x="358" y="747"/>
                  </a:lnTo>
                  <a:lnTo>
                    <a:pt x="365" y="732"/>
                  </a:lnTo>
                  <a:lnTo>
                    <a:pt x="372" y="717"/>
                  </a:lnTo>
                  <a:lnTo>
                    <a:pt x="379" y="702"/>
                  </a:lnTo>
                  <a:lnTo>
                    <a:pt x="386" y="686"/>
                  </a:lnTo>
                  <a:lnTo>
                    <a:pt x="392" y="669"/>
                  </a:lnTo>
                  <a:lnTo>
                    <a:pt x="397" y="652"/>
                  </a:lnTo>
                  <a:lnTo>
                    <a:pt x="403" y="633"/>
                  </a:lnTo>
                  <a:lnTo>
                    <a:pt x="407" y="615"/>
                  </a:lnTo>
                  <a:lnTo>
                    <a:pt x="412" y="596"/>
                  </a:lnTo>
                  <a:lnTo>
                    <a:pt x="415" y="577"/>
                  </a:lnTo>
                  <a:lnTo>
                    <a:pt x="419" y="557"/>
                  </a:lnTo>
                  <a:lnTo>
                    <a:pt x="421" y="536"/>
                  </a:lnTo>
                  <a:lnTo>
                    <a:pt x="424" y="515"/>
                  </a:lnTo>
                  <a:lnTo>
                    <a:pt x="426" y="494"/>
                  </a:lnTo>
                  <a:lnTo>
                    <a:pt x="427" y="473"/>
                  </a:lnTo>
                  <a:lnTo>
                    <a:pt x="428" y="450"/>
                  </a:lnTo>
                  <a:lnTo>
                    <a:pt x="428" y="429"/>
                  </a:lnTo>
                  <a:lnTo>
                    <a:pt x="428" y="407"/>
                  </a:lnTo>
                  <a:lnTo>
                    <a:pt x="427" y="385"/>
                  </a:lnTo>
                  <a:lnTo>
                    <a:pt x="426" y="364"/>
                  </a:lnTo>
                  <a:lnTo>
                    <a:pt x="424" y="343"/>
                  </a:lnTo>
                  <a:lnTo>
                    <a:pt x="421" y="322"/>
                  </a:lnTo>
                  <a:lnTo>
                    <a:pt x="419" y="302"/>
                  </a:lnTo>
                  <a:lnTo>
                    <a:pt x="415" y="281"/>
                  </a:lnTo>
                  <a:lnTo>
                    <a:pt x="412" y="262"/>
                  </a:lnTo>
                  <a:lnTo>
                    <a:pt x="407" y="243"/>
                  </a:lnTo>
                  <a:lnTo>
                    <a:pt x="403" y="224"/>
                  </a:lnTo>
                  <a:lnTo>
                    <a:pt x="397" y="206"/>
                  </a:lnTo>
                  <a:lnTo>
                    <a:pt x="392" y="189"/>
                  </a:lnTo>
                  <a:lnTo>
                    <a:pt x="386" y="172"/>
                  </a:lnTo>
                  <a:lnTo>
                    <a:pt x="379" y="155"/>
                  </a:lnTo>
                  <a:lnTo>
                    <a:pt x="372" y="140"/>
                  </a:lnTo>
                  <a:lnTo>
                    <a:pt x="365" y="125"/>
                  </a:lnTo>
                  <a:lnTo>
                    <a:pt x="358" y="111"/>
                  </a:lnTo>
                  <a:lnTo>
                    <a:pt x="350" y="98"/>
                  </a:lnTo>
                  <a:lnTo>
                    <a:pt x="342" y="85"/>
                  </a:lnTo>
                  <a:lnTo>
                    <a:pt x="334" y="73"/>
                  </a:lnTo>
                  <a:lnTo>
                    <a:pt x="325" y="62"/>
                  </a:lnTo>
                  <a:lnTo>
                    <a:pt x="316" y="51"/>
                  </a:lnTo>
                  <a:lnTo>
                    <a:pt x="307" y="42"/>
                  </a:lnTo>
                  <a:lnTo>
                    <a:pt x="297" y="34"/>
                  </a:lnTo>
                  <a:lnTo>
                    <a:pt x="288" y="25"/>
                  </a:lnTo>
                  <a:lnTo>
                    <a:pt x="278" y="18"/>
                  </a:lnTo>
                  <a:lnTo>
                    <a:pt x="267" y="14"/>
                  </a:lnTo>
                  <a:lnTo>
                    <a:pt x="257" y="8"/>
                  </a:lnTo>
                  <a:lnTo>
                    <a:pt x="246" y="4"/>
                  </a:lnTo>
                  <a:lnTo>
                    <a:pt x="236" y="2"/>
                  </a:lnTo>
                  <a:lnTo>
                    <a:pt x="225" y="0"/>
                  </a:lnTo>
                  <a:lnTo>
                    <a:pt x="215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88"/>
            <p:cNvSpPr>
              <a:spLocks/>
            </p:cNvSpPr>
            <p:nvPr/>
          </p:nvSpPr>
          <p:spPr bwMode="auto">
            <a:xfrm>
              <a:off x="13250863" y="25400"/>
              <a:ext cx="339725" cy="681038"/>
            </a:xfrm>
            <a:custGeom>
              <a:avLst/>
              <a:gdLst>
                <a:gd name="T0" fmla="*/ 152045 w 429"/>
                <a:gd name="T1" fmla="*/ 1586 h 859"/>
                <a:gd name="T2" fmla="*/ 126704 w 429"/>
                <a:gd name="T3" fmla="*/ 11100 h 859"/>
                <a:gd name="T4" fmla="*/ 103739 w 429"/>
                <a:gd name="T5" fmla="*/ 26956 h 859"/>
                <a:gd name="T6" fmla="*/ 81566 w 429"/>
                <a:gd name="T7" fmla="*/ 49155 h 859"/>
                <a:gd name="T8" fmla="*/ 60976 w 429"/>
                <a:gd name="T9" fmla="*/ 77697 h 859"/>
                <a:gd name="T10" fmla="*/ 43554 w 429"/>
                <a:gd name="T11" fmla="*/ 111789 h 859"/>
                <a:gd name="T12" fmla="*/ 28508 w 429"/>
                <a:gd name="T13" fmla="*/ 150637 h 859"/>
                <a:gd name="T14" fmla="*/ 16630 w 429"/>
                <a:gd name="T15" fmla="*/ 193450 h 859"/>
                <a:gd name="T16" fmla="*/ 7127 w 429"/>
                <a:gd name="T17" fmla="*/ 239434 h 859"/>
                <a:gd name="T18" fmla="*/ 1584 w 429"/>
                <a:gd name="T19" fmla="*/ 288589 h 859"/>
                <a:gd name="T20" fmla="*/ 0 w 429"/>
                <a:gd name="T21" fmla="*/ 340915 h 859"/>
                <a:gd name="T22" fmla="*/ 1584 w 429"/>
                <a:gd name="T23" fmla="*/ 392449 h 859"/>
                <a:gd name="T24" fmla="*/ 7127 w 429"/>
                <a:gd name="T25" fmla="*/ 441604 h 859"/>
                <a:gd name="T26" fmla="*/ 16630 w 429"/>
                <a:gd name="T27" fmla="*/ 488381 h 859"/>
                <a:gd name="T28" fmla="*/ 28508 w 429"/>
                <a:gd name="T29" fmla="*/ 531194 h 859"/>
                <a:gd name="T30" fmla="*/ 43554 w 429"/>
                <a:gd name="T31" fmla="*/ 569249 h 859"/>
                <a:gd name="T32" fmla="*/ 60976 w 429"/>
                <a:gd name="T33" fmla="*/ 603341 h 859"/>
                <a:gd name="T34" fmla="*/ 81566 w 429"/>
                <a:gd name="T35" fmla="*/ 631090 h 859"/>
                <a:gd name="T36" fmla="*/ 103739 w 429"/>
                <a:gd name="T37" fmla="*/ 654082 h 859"/>
                <a:gd name="T38" fmla="*/ 126704 w 429"/>
                <a:gd name="T39" fmla="*/ 669938 h 859"/>
                <a:gd name="T40" fmla="*/ 152045 w 429"/>
                <a:gd name="T41" fmla="*/ 679452 h 859"/>
                <a:gd name="T42" fmla="*/ 177386 w 429"/>
                <a:gd name="T43" fmla="*/ 680245 h 859"/>
                <a:gd name="T44" fmla="*/ 203518 w 429"/>
                <a:gd name="T45" fmla="*/ 673903 h 859"/>
                <a:gd name="T46" fmla="*/ 227275 w 429"/>
                <a:gd name="T47" fmla="*/ 659632 h 859"/>
                <a:gd name="T48" fmla="*/ 251032 w 429"/>
                <a:gd name="T49" fmla="*/ 639811 h 859"/>
                <a:gd name="T50" fmla="*/ 270830 w 429"/>
                <a:gd name="T51" fmla="*/ 613648 h 859"/>
                <a:gd name="T52" fmla="*/ 289835 w 429"/>
                <a:gd name="T53" fmla="*/ 581142 h 859"/>
                <a:gd name="T54" fmla="*/ 304881 w 429"/>
                <a:gd name="T55" fmla="*/ 543879 h 859"/>
                <a:gd name="T56" fmla="*/ 318344 w 429"/>
                <a:gd name="T57" fmla="*/ 503445 h 859"/>
                <a:gd name="T58" fmla="*/ 328638 w 429"/>
                <a:gd name="T59" fmla="*/ 457461 h 859"/>
                <a:gd name="T60" fmla="*/ 335766 w 429"/>
                <a:gd name="T61" fmla="*/ 409099 h 859"/>
                <a:gd name="T62" fmla="*/ 338933 w 429"/>
                <a:gd name="T63" fmla="*/ 358358 h 859"/>
                <a:gd name="T64" fmla="*/ 338933 w 429"/>
                <a:gd name="T65" fmla="*/ 306031 h 859"/>
                <a:gd name="T66" fmla="*/ 334182 w 429"/>
                <a:gd name="T67" fmla="*/ 255290 h 859"/>
                <a:gd name="T68" fmla="*/ 325471 w 429"/>
                <a:gd name="T69" fmla="*/ 207721 h 859"/>
                <a:gd name="T70" fmla="*/ 314384 w 429"/>
                <a:gd name="T71" fmla="*/ 164115 h 859"/>
                <a:gd name="T72" fmla="*/ 300922 w 429"/>
                <a:gd name="T73" fmla="*/ 124474 h 859"/>
                <a:gd name="T74" fmla="*/ 282708 w 429"/>
                <a:gd name="T75" fmla="*/ 88797 h 859"/>
                <a:gd name="T76" fmla="*/ 264495 w 429"/>
                <a:gd name="T77" fmla="*/ 58669 h 859"/>
                <a:gd name="T78" fmla="*/ 243113 w 429"/>
                <a:gd name="T79" fmla="*/ 33299 h 859"/>
                <a:gd name="T80" fmla="*/ 220148 w 429"/>
                <a:gd name="T81" fmla="*/ 15857 h 859"/>
                <a:gd name="T82" fmla="*/ 195599 w 429"/>
                <a:gd name="T83" fmla="*/ 3964 h 859"/>
                <a:gd name="T84" fmla="*/ 169467 w 429"/>
                <a:gd name="T85" fmla="*/ 0 h 8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9"/>
                <a:gd name="T130" fmla="*/ 0 h 859"/>
                <a:gd name="T131" fmla="*/ 429 w 429"/>
                <a:gd name="T132" fmla="*/ 859 h 8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9" h="859">
                  <a:moveTo>
                    <a:pt x="214" y="0"/>
                  </a:moveTo>
                  <a:lnTo>
                    <a:pt x="203" y="1"/>
                  </a:lnTo>
                  <a:lnTo>
                    <a:pt x="192" y="2"/>
                  </a:lnTo>
                  <a:lnTo>
                    <a:pt x="181" y="5"/>
                  </a:lnTo>
                  <a:lnTo>
                    <a:pt x="171" y="9"/>
                  </a:lnTo>
                  <a:lnTo>
                    <a:pt x="160" y="14"/>
                  </a:lnTo>
                  <a:lnTo>
                    <a:pt x="151" y="20"/>
                  </a:lnTo>
                  <a:lnTo>
                    <a:pt x="140" y="27"/>
                  </a:lnTo>
                  <a:lnTo>
                    <a:pt x="131" y="34"/>
                  </a:lnTo>
                  <a:lnTo>
                    <a:pt x="122" y="42"/>
                  </a:lnTo>
                  <a:lnTo>
                    <a:pt x="112" y="53"/>
                  </a:lnTo>
                  <a:lnTo>
                    <a:pt x="103" y="62"/>
                  </a:lnTo>
                  <a:lnTo>
                    <a:pt x="95" y="74"/>
                  </a:lnTo>
                  <a:lnTo>
                    <a:pt x="85" y="86"/>
                  </a:lnTo>
                  <a:lnTo>
                    <a:pt x="77" y="98"/>
                  </a:lnTo>
                  <a:lnTo>
                    <a:pt x="70" y="112"/>
                  </a:lnTo>
                  <a:lnTo>
                    <a:pt x="62" y="126"/>
                  </a:lnTo>
                  <a:lnTo>
                    <a:pt x="55" y="141"/>
                  </a:lnTo>
                  <a:lnTo>
                    <a:pt x="49" y="157"/>
                  </a:lnTo>
                  <a:lnTo>
                    <a:pt x="42" y="173"/>
                  </a:lnTo>
                  <a:lnTo>
                    <a:pt x="36" y="190"/>
                  </a:lnTo>
                  <a:lnTo>
                    <a:pt x="30" y="207"/>
                  </a:lnTo>
                  <a:lnTo>
                    <a:pt x="26" y="225"/>
                  </a:lnTo>
                  <a:lnTo>
                    <a:pt x="21" y="244"/>
                  </a:lnTo>
                  <a:lnTo>
                    <a:pt x="16" y="262"/>
                  </a:lnTo>
                  <a:lnTo>
                    <a:pt x="13" y="282"/>
                  </a:lnTo>
                  <a:lnTo>
                    <a:pt x="9" y="302"/>
                  </a:lnTo>
                  <a:lnTo>
                    <a:pt x="7" y="322"/>
                  </a:lnTo>
                  <a:lnTo>
                    <a:pt x="4" y="343"/>
                  </a:lnTo>
                  <a:lnTo>
                    <a:pt x="2" y="364"/>
                  </a:lnTo>
                  <a:lnTo>
                    <a:pt x="1" y="386"/>
                  </a:lnTo>
                  <a:lnTo>
                    <a:pt x="0" y="407"/>
                  </a:lnTo>
                  <a:lnTo>
                    <a:pt x="0" y="430"/>
                  </a:lnTo>
                  <a:lnTo>
                    <a:pt x="0" y="452"/>
                  </a:lnTo>
                  <a:lnTo>
                    <a:pt x="1" y="474"/>
                  </a:lnTo>
                  <a:lnTo>
                    <a:pt x="2" y="495"/>
                  </a:lnTo>
                  <a:lnTo>
                    <a:pt x="4" y="516"/>
                  </a:lnTo>
                  <a:lnTo>
                    <a:pt x="7" y="537"/>
                  </a:lnTo>
                  <a:lnTo>
                    <a:pt x="9" y="557"/>
                  </a:lnTo>
                  <a:lnTo>
                    <a:pt x="13" y="577"/>
                  </a:lnTo>
                  <a:lnTo>
                    <a:pt x="16" y="597"/>
                  </a:lnTo>
                  <a:lnTo>
                    <a:pt x="21" y="616"/>
                  </a:lnTo>
                  <a:lnTo>
                    <a:pt x="26" y="635"/>
                  </a:lnTo>
                  <a:lnTo>
                    <a:pt x="30" y="652"/>
                  </a:lnTo>
                  <a:lnTo>
                    <a:pt x="36" y="670"/>
                  </a:lnTo>
                  <a:lnTo>
                    <a:pt x="42" y="686"/>
                  </a:lnTo>
                  <a:lnTo>
                    <a:pt x="49" y="702"/>
                  </a:lnTo>
                  <a:lnTo>
                    <a:pt x="55" y="718"/>
                  </a:lnTo>
                  <a:lnTo>
                    <a:pt x="62" y="733"/>
                  </a:lnTo>
                  <a:lnTo>
                    <a:pt x="70" y="747"/>
                  </a:lnTo>
                  <a:lnTo>
                    <a:pt x="77" y="761"/>
                  </a:lnTo>
                  <a:lnTo>
                    <a:pt x="85" y="774"/>
                  </a:lnTo>
                  <a:lnTo>
                    <a:pt x="95" y="786"/>
                  </a:lnTo>
                  <a:lnTo>
                    <a:pt x="103" y="796"/>
                  </a:lnTo>
                  <a:lnTo>
                    <a:pt x="112" y="807"/>
                  </a:lnTo>
                  <a:lnTo>
                    <a:pt x="122" y="816"/>
                  </a:lnTo>
                  <a:lnTo>
                    <a:pt x="131" y="825"/>
                  </a:lnTo>
                  <a:lnTo>
                    <a:pt x="140" y="832"/>
                  </a:lnTo>
                  <a:lnTo>
                    <a:pt x="151" y="839"/>
                  </a:lnTo>
                  <a:lnTo>
                    <a:pt x="160" y="845"/>
                  </a:lnTo>
                  <a:lnTo>
                    <a:pt x="171" y="850"/>
                  </a:lnTo>
                  <a:lnTo>
                    <a:pt x="181" y="853"/>
                  </a:lnTo>
                  <a:lnTo>
                    <a:pt x="192" y="857"/>
                  </a:lnTo>
                  <a:lnTo>
                    <a:pt x="203" y="858"/>
                  </a:lnTo>
                  <a:lnTo>
                    <a:pt x="214" y="859"/>
                  </a:lnTo>
                  <a:lnTo>
                    <a:pt x="224" y="858"/>
                  </a:lnTo>
                  <a:lnTo>
                    <a:pt x="236" y="857"/>
                  </a:lnTo>
                  <a:lnTo>
                    <a:pt x="247" y="853"/>
                  </a:lnTo>
                  <a:lnTo>
                    <a:pt x="257" y="850"/>
                  </a:lnTo>
                  <a:lnTo>
                    <a:pt x="268" y="845"/>
                  </a:lnTo>
                  <a:lnTo>
                    <a:pt x="278" y="839"/>
                  </a:lnTo>
                  <a:lnTo>
                    <a:pt x="287" y="832"/>
                  </a:lnTo>
                  <a:lnTo>
                    <a:pt x="298" y="825"/>
                  </a:lnTo>
                  <a:lnTo>
                    <a:pt x="307" y="816"/>
                  </a:lnTo>
                  <a:lnTo>
                    <a:pt x="317" y="807"/>
                  </a:lnTo>
                  <a:lnTo>
                    <a:pt x="325" y="796"/>
                  </a:lnTo>
                  <a:lnTo>
                    <a:pt x="334" y="786"/>
                  </a:lnTo>
                  <a:lnTo>
                    <a:pt x="342" y="774"/>
                  </a:lnTo>
                  <a:lnTo>
                    <a:pt x="350" y="761"/>
                  </a:lnTo>
                  <a:lnTo>
                    <a:pt x="357" y="747"/>
                  </a:lnTo>
                  <a:lnTo>
                    <a:pt x="366" y="733"/>
                  </a:lnTo>
                  <a:lnTo>
                    <a:pt x="373" y="718"/>
                  </a:lnTo>
                  <a:lnTo>
                    <a:pt x="380" y="702"/>
                  </a:lnTo>
                  <a:lnTo>
                    <a:pt x="385" y="686"/>
                  </a:lnTo>
                  <a:lnTo>
                    <a:pt x="391" y="670"/>
                  </a:lnTo>
                  <a:lnTo>
                    <a:pt x="397" y="652"/>
                  </a:lnTo>
                  <a:lnTo>
                    <a:pt x="402" y="635"/>
                  </a:lnTo>
                  <a:lnTo>
                    <a:pt x="406" y="616"/>
                  </a:lnTo>
                  <a:lnTo>
                    <a:pt x="411" y="597"/>
                  </a:lnTo>
                  <a:lnTo>
                    <a:pt x="415" y="577"/>
                  </a:lnTo>
                  <a:lnTo>
                    <a:pt x="418" y="557"/>
                  </a:lnTo>
                  <a:lnTo>
                    <a:pt x="422" y="537"/>
                  </a:lnTo>
                  <a:lnTo>
                    <a:pt x="424" y="516"/>
                  </a:lnTo>
                  <a:lnTo>
                    <a:pt x="425" y="495"/>
                  </a:lnTo>
                  <a:lnTo>
                    <a:pt x="428" y="474"/>
                  </a:lnTo>
                  <a:lnTo>
                    <a:pt x="428" y="452"/>
                  </a:lnTo>
                  <a:lnTo>
                    <a:pt x="429" y="430"/>
                  </a:lnTo>
                  <a:lnTo>
                    <a:pt x="428" y="407"/>
                  </a:lnTo>
                  <a:lnTo>
                    <a:pt x="428" y="386"/>
                  </a:lnTo>
                  <a:lnTo>
                    <a:pt x="425" y="364"/>
                  </a:lnTo>
                  <a:lnTo>
                    <a:pt x="424" y="343"/>
                  </a:lnTo>
                  <a:lnTo>
                    <a:pt x="422" y="322"/>
                  </a:lnTo>
                  <a:lnTo>
                    <a:pt x="418" y="302"/>
                  </a:lnTo>
                  <a:lnTo>
                    <a:pt x="415" y="282"/>
                  </a:lnTo>
                  <a:lnTo>
                    <a:pt x="411" y="262"/>
                  </a:lnTo>
                  <a:lnTo>
                    <a:pt x="406" y="244"/>
                  </a:lnTo>
                  <a:lnTo>
                    <a:pt x="402" y="225"/>
                  </a:lnTo>
                  <a:lnTo>
                    <a:pt x="397" y="207"/>
                  </a:lnTo>
                  <a:lnTo>
                    <a:pt x="391" y="190"/>
                  </a:lnTo>
                  <a:lnTo>
                    <a:pt x="385" y="173"/>
                  </a:lnTo>
                  <a:lnTo>
                    <a:pt x="380" y="157"/>
                  </a:lnTo>
                  <a:lnTo>
                    <a:pt x="373" y="141"/>
                  </a:lnTo>
                  <a:lnTo>
                    <a:pt x="366" y="126"/>
                  </a:lnTo>
                  <a:lnTo>
                    <a:pt x="357" y="112"/>
                  </a:lnTo>
                  <a:lnTo>
                    <a:pt x="350" y="98"/>
                  </a:lnTo>
                  <a:lnTo>
                    <a:pt x="342" y="86"/>
                  </a:lnTo>
                  <a:lnTo>
                    <a:pt x="334" y="74"/>
                  </a:lnTo>
                  <a:lnTo>
                    <a:pt x="325" y="62"/>
                  </a:lnTo>
                  <a:lnTo>
                    <a:pt x="317" y="53"/>
                  </a:lnTo>
                  <a:lnTo>
                    <a:pt x="307" y="42"/>
                  </a:lnTo>
                  <a:lnTo>
                    <a:pt x="298" y="34"/>
                  </a:lnTo>
                  <a:lnTo>
                    <a:pt x="287" y="27"/>
                  </a:lnTo>
                  <a:lnTo>
                    <a:pt x="278" y="20"/>
                  </a:lnTo>
                  <a:lnTo>
                    <a:pt x="268" y="14"/>
                  </a:lnTo>
                  <a:lnTo>
                    <a:pt x="257" y="9"/>
                  </a:lnTo>
                  <a:lnTo>
                    <a:pt x="247" y="5"/>
                  </a:lnTo>
                  <a:lnTo>
                    <a:pt x="236" y="2"/>
                  </a:lnTo>
                  <a:lnTo>
                    <a:pt x="224" y="1"/>
                  </a:lnTo>
                  <a:lnTo>
                    <a:pt x="214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89"/>
            <p:cNvSpPr>
              <a:spLocks/>
            </p:cNvSpPr>
            <p:nvPr/>
          </p:nvSpPr>
          <p:spPr bwMode="auto">
            <a:xfrm>
              <a:off x="13558838" y="-39688"/>
              <a:ext cx="425450" cy="784225"/>
            </a:xfrm>
            <a:custGeom>
              <a:avLst/>
              <a:gdLst>
                <a:gd name="T0" fmla="*/ 201194 w 535"/>
                <a:gd name="T1" fmla="*/ 0 h 989"/>
                <a:gd name="T2" fmla="*/ 186085 w 535"/>
                <a:gd name="T3" fmla="*/ 3172 h 989"/>
                <a:gd name="T4" fmla="*/ 170180 w 535"/>
                <a:gd name="T5" fmla="*/ 7137 h 989"/>
                <a:gd name="T6" fmla="*/ 149504 w 535"/>
                <a:gd name="T7" fmla="*/ 17445 h 989"/>
                <a:gd name="T8" fmla="*/ 120876 w 535"/>
                <a:gd name="T9" fmla="*/ 38061 h 989"/>
                <a:gd name="T10" fmla="*/ 93838 w 535"/>
                <a:gd name="T11" fmla="*/ 66608 h 989"/>
                <a:gd name="T12" fmla="*/ 69981 w 535"/>
                <a:gd name="T13" fmla="*/ 101497 h 989"/>
                <a:gd name="T14" fmla="*/ 48509 w 535"/>
                <a:gd name="T15" fmla="*/ 141938 h 989"/>
                <a:gd name="T16" fmla="*/ 31014 w 535"/>
                <a:gd name="T17" fmla="*/ 188721 h 989"/>
                <a:gd name="T18" fmla="*/ 16700 w 535"/>
                <a:gd name="T19" fmla="*/ 239470 h 989"/>
                <a:gd name="T20" fmla="*/ 6362 w 535"/>
                <a:gd name="T21" fmla="*/ 294184 h 989"/>
                <a:gd name="T22" fmla="*/ 795 w 535"/>
                <a:gd name="T23" fmla="*/ 352069 h 989"/>
                <a:gd name="T24" fmla="*/ 0 w 535"/>
                <a:gd name="T25" fmla="*/ 412333 h 989"/>
                <a:gd name="T26" fmla="*/ 4771 w 535"/>
                <a:gd name="T27" fmla="*/ 471804 h 989"/>
                <a:gd name="T28" fmla="*/ 12724 w 535"/>
                <a:gd name="T29" fmla="*/ 527310 h 989"/>
                <a:gd name="T30" fmla="*/ 26243 w 535"/>
                <a:gd name="T31" fmla="*/ 579645 h 989"/>
                <a:gd name="T32" fmla="*/ 42943 w 535"/>
                <a:gd name="T33" fmla="*/ 626429 h 989"/>
                <a:gd name="T34" fmla="*/ 62028 w 535"/>
                <a:gd name="T35" fmla="*/ 669248 h 989"/>
                <a:gd name="T36" fmla="*/ 85090 w 535"/>
                <a:gd name="T37" fmla="*/ 706516 h 989"/>
                <a:gd name="T38" fmla="*/ 111333 w 535"/>
                <a:gd name="T39" fmla="*/ 737441 h 989"/>
                <a:gd name="T40" fmla="*/ 139166 w 535"/>
                <a:gd name="T41" fmla="*/ 761230 h 989"/>
                <a:gd name="T42" fmla="*/ 165409 w 535"/>
                <a:gd name="T43" fmla="*/ 773917 h 989"/>
                <a:gd name="T44" fmla="*/ 180518 w 535"/>
                <a:gd name="T45" fmla="*/ 779467 h 989"/>
                <a:gd name="T46" fmla="*/ 197218 w 535"/>
                <a:gd name="T47" fmla="*/ 783432 h 989"/>
                <a:gd name="T48" fmla="*/ 212327 w 535"/>
                <a:gd name="T49" fmla="*/ 784225 h 989"/>
                <a:gd name="T50" fmla="*/ 229027 w 535"/>
                <a:gd name="T51" fmla="*/ 783432 h 989"/>
                <a:gd name="T52" fmla="*/ 244932 w 535"/>
                <a:gd name="T53" fmla="*/ 779467 h 989"/>
                <a:gd name="T54" fmla="*/ 260837 w 535"/>
                <a:gd name="T55" fmla="*/ 773917 h 989"/>
                <a:gd name="T56" fmla="*/ 286284 w 535"/>
                <a:gd name="T57" fmla="*/ 761230 h 989"/>
                <a:gd name="T58" fmla="*/ 314117 w 535"/>
                <a:gd name="T59" fmla="*/ 737441 h 989"/>
                <a:gd name="T60" fmla="*/ 339565 w 535"/>
                <a:gd name="T61" fmla="*/ 706516 h 989"/>
                <a:gd name="T62" fmla="*/ 363422 w 535"/>
                <a:gd name="T63" fmla="*/ 669248 h 989"/>
                <a:gd name="T64" fmla="*/ 383303 w 535"/>
                <a:gd name="T65" fmla="*/ 626429 h 989"/>
                <a:gd name="T66" fmla="*/ 400002 w 535"/>
                <a:gd name="T67" fmla="*/ 579645 h 989"/>
                <a:gd name="T68" fmla="*/ 413522 w 535"/>
                <a:gd name="T69" fmla="*/ 527310 h 989"/>
                <a:gd name="T70" fmla="*/ 421474 w 535"/>
                <a:gd name="T71" fmla="*/ 471804 h 989"/>
                <a:gd name="T72" fmla="*/ 425450 w 535"/>
                <a:gd name="T73" fmla="*/ 412333 h 989"/>
                <a:gd name="T74" fmla="*/ 424655 w 535"/>
                <a:gd name="T75" fmla="*/ 352069 h 989"/>
                <a:gd name="T76" fmla="*/ 419088 w 535"/>
                <a:gd name="T77" fmla="*/ 294184 h 989"/>
                <a:gd name="T78" fmla="*/ 408750 w 535"/>
                <a:gd name="T79" fmla="*/ 239470 h 989"/>
                <a:gd name="T80" fmla="*/ 394436 w 535"/>
                <a:gd name="T81" fmla="*/ 188721 h 989"/>
                <a:gd name="T82" fmla="*/ 376941 w 535"/>
                <a:gd name="T83" fmla="*/ 141938 h 989"/>
                <a:gd name="T84" fmla="*/ 355469 w 535"/>
                <a:gd name="T85" fmla="*/ 101497 h 989"/>
                <a:gd name="T86" fmla="*/ 331612 w 535"/>
                <a:gd name="T87" fmla="*/ 66608 h 989"/>
                <a:gd name="T88" fmla="*/ 305370 w 535"/>
                <a:gd name="T89" fmla="*/ 38061 h 989"/>
                <a:gd name="T90" fmla="*/ 275946 w 535"/>
                <a:gd name="T91" fmla="*/ 17445 h 989"/>
                <a:gd name="T92" fmla="*/ 255270 w 535"/>
                <a:gd name="T93" fmla="*/ 7137 h 989"/>
                <a:gd name="T94" fmla="*/ 239365 w 535"/>
                <a:gd name="T95" fmla="*/ 3172 h 989"/>
                <a:gd name="T96" fmla="*/ 223461 w 535"/>
                <a:gd name="T97" fmla="*/ 0 h 9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989"/>
                <a:gd name="T149" fmla="*/ 535 w 535"/>
                <a:gd name="T150" fmla="*/ 989 h 9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989">
                  <a:moveTo>
                    <a:pt x="267" y="0"/>
                  </a:moveTo>
                  <a:lnTo>
                    <a:pt x="260" y="0"/>
                  </a:lnTo>
                  <a:lnTo>
                    <a:pt x="253" y="0"/>
                  </a:lnTo>
                  <a:lnTo>
                    <a:pt x="248" y="1"/>
                  </a:lnTo>
                  <a:lnTo>
                    <a:pt x="241" y="2"/>
                  </a:lnTo>
                  <a:lnTo>
                    <a:pt x="234" y="4"/>
                  </a:lnTo>
                  <a:lnTo>
                    <a:pt x="227" y="5"/>
                  </a:lnTo>
                  <a:lnTo>
                    <a:pt x="221" y="7"/>
                  </a:lnTo>
                  <a:lnTo>
                    <a:pt x="214" y="9"/>
                  </a:lnTo>
                  <a:lnTo>
                    <a:pt x="208" y="12"/>
                  </a:lnTo>
                  <a:lnTo>
                    <a:pt x="201" y="15"/>
                  </a:lnTo>
                  <a:lnTo>
                    <a:pt x="188" y="22"/>
                  </a:lnTo>
                  <a:lnTo>
                    <a:pt x="175" y="29"/>
                  </a:lnTo>
                  <a:lnTo>
                    <a:pt x="163" y="39"/>
                  </a:lnTo>
                  <a:lnTo>
                    <a:pt x="152" y="48"/>
                  </a:lnTo>
                  <a:lnTo>
                    <a:pt x="140" y="60"/>
                  </a:lnTo>
                  <a:lnTo>
                    <a:pt x="128" y="72"/>
                  </a:lnTo>
                  <a:lnTo>
                    <a:pt x="118" y="84"/>
                  </a:lnTo>
                  <a:lnTo>
                    <a:pt x="107" y="97"/>
                  </a:lnTo>
                  <a:lnTo>
                    <a:pt x="97" y="112"/>
                  </a:lnTo>
                  <a:lnTo>
                    <a:pt x="88" y="128"/>
                  </a:lnTo>
                  <a:lnTo>
                    <a:pt x="78" y="144"/>
                  </a:lnTo>
                  <a:lnTo>
                    <a:pt x="70" y="162"/>
                  </a:lnTo>
                  <a:lnTo>
                    <a:pt x="61" y="179"/>
                  </a:lnTo>
                  <a:lnTo>
                    <a:pt x="54" y="198"/>
                  </a:lnTo>
                  <a:lnTo>
                    <a:pt x="46" y="218"/>
                  </a:lnTo>
                  <a:lnTo>
                    <a:pt x="39" y="238"/>
                  </a:lnTo>
                  <a:lnTo>
                    <a:pt x="33" y="259"/>
                  </a:lnTo>
                  <a:lnTo>
                    <a:pt x="27" y="280"/>
                  </a:lnTo>
                  <a:lnTo>
                    <a:pt x="21" y="302"/>
                  </a:lnTo>
                  <a:lnTo>
                    <a:pt x="16" y="324"/>
                  </a:lnTo>
                  <a:lnTo>
                    <a:pt x="12" y="347"/>
                  </a:lnTo>
                  <a:lnTo>
                    <a:pt x="8" y="371"/>
                  </a:lnTo>
                  <a:lnTo>
                    <a:pt x="6" y="395"/>
                  </a:lnTo>
                  <a:lnTo>
                    <a:pt x="3" y="419"/>
                  </a:lnTo>
                  <a:lnTo>
                    <a:pt x="1" y="444"/>
                  </a:lnTo>
                  <a:lnTo>
                    <a:pt x="0" y="468"/>
                  </a:lnTo>
                  <a:lnTo>
                    <a:pt x="0" y="494"/>
                  </a:lnTo>
                  <a:lnTo>
                    <a:pt x="0" y="520"/>
                  </a:lnTo>
                  <a:lnTo>
                    <a:pt x="1" y="546"/>
                  </a:lnTo>
                  <a:lnTo>
                    <a:pt x="3" y="570"/>
                  </a:lnTo>
                  <a:lnTo>
                    <a:pt x="6" y="595"/>
                  </a:lnTo>
                  <a:lnTo>
                    <a:pt x="8" y="618"/>
                  </a:lnTo>
                  <a:lnTo>
                    <a:pt x="12" y="642"/>
                  </a:lnTo>
                  <a:lnTo>
                    <a:pt x="16" y="665"/>
                  </a:lnTo>
                  <a:lnTo>
                    <a:pt x="21" y="687"/>
                  </a:lnTo>
                  <a:lnTo>
                    <a:pt x="27" y="709"/>
                  </a:lnTo>
                  <a:lnTo>
                    <a:pt x="33" y="731"/>
                  </a:lnTo>
                  <a:lnTo>
                    <a:pt x="39" y="752"/>
                  </a:lnTo>
                  <a:lnTo>
                    <a:pt x="46" y="772"/>
                  </a:lnTo>
                  <a:lnTo>
                    <a:pt x="54" y="790"/>
                  </a:lnTo>
                  <a:lnTo>
                    <a:pt x="61" y="809"/>
                  </a:lnTo>
                  <a:lnTo>
                    <a:pt x="70" y="828"/>
                  </a:lnTo>
                  <a:lnTo>
                    <a:pt x="78" y="844"/>
                  </a:lnTo>
                  <a:lnTo>
                    <a:pt x="88" y="860"/>
                  </a:lnTo>
                  <a:lnTo>
                    <a:pt x="97" y="877"/>
                  </a:lnTo>
                  <a:lnTo>
                    <a:pt x="107" y="891"/>
                  </a:lnTo>
                  <a:lnTo>
                    <a:pt x="118" y="905"/>
                  </a:lnTo>
                  <a:lnTo>
                    <a:pt x="128" y="918"/>
                  </a:lnTo>
                  <a:lnTo>
                    <a:pt x="140" y="930"/>
                  </a:lnTo>
                  <a:lnTo>
                    <a:pt x="152" y="941"/>
                  </a:lnTo>
                  <a:lnTo>
                    <a:pt x="163" y="951"/>
                  </a:lnTo>
                  <a:lnTo>
                    <a:pt x="175" y="960"/>
                  </a:lnTo>
                  <a:lnTo>
                    <a:pt x="188" y="967"/>
                  </a:lnTo>
                  <a:lnTo>
                    <a:pt x="201" y="974"/>
                  </a:lnTo>
                  <a:lnTo>
                    <a:pt x="208" y="976"/>
                  </a:lnTo>
                  <a:lnTo>
                    <a:pt x="214" y="980"/>
                  </a:lnTo>
                  <a:lnTo>
                    <a:pt x="221" y="982"/>
                  </a:lnTo>
                  <a:lnTo>
                    <a:pt x="227" y="983"/>
                  </a:lnTo>
                  <a:lnTo>
                    <a:pt x="234" y="986"/>
                  </a:lnTo>
                  <a:lnTo>
                    <a:pt x="241" y="987"/>
                  </a:lnTo>
                  <a:lnTo>
                    <a:pt x="248" y="988"/>
                  </a:lnTo>
                  <a:lnTo>
                    <a:pt x="253" y="989"/>
                  </a:lnTo>
                  <a:lnTo>
                    <a:pt x="260" y="989"/>
                  </a:lnTo>
                  <a:lnTo>
                    <a:pt x="267" y="989"/>
                  </a:lnTo>
                  <a:lnTo>
                    <a:pt x="274" y="989"/>
                  </a:lnTo>
                  <a:lnTo>
                    <a:pt x="281" y="989"/>
                  </a:lnTo>
                  <a:lnTo>
                    <a:pt x="288" y="988"/>
                  </a:lnTo>
                  <a:lnTo>
                    <a:pt x="295" y="987"/>
                  </a:lnTo>
                  <a:lnTo>
                    <a:pt x="301" y="986"/>
                  </a:lnTo>
                  <a:lnTo>
                    <a:pt x="308" y="983"/>
                  </a:lnTo>
                  <a:lnTo>
                    <a:pt x="315" y="982"/>
                  </a:lnTo>
                  <a:lnTo>
                    <a:pt x="321" y="980"/>
                  </a:lnTo>
                  <a:lnTo>
                    <a:pt x="328" y="976"/>
                  </a:lnTo>
                  <a:lnTo>
                    <a:pt x="335" y="974"/>
                  </a:lnTo>
                  <a:lnTo>
                    <a:pt x="347" y="967"/>
                  </a:lnTo>
                  <a:lnTo>
                    <a:pt x="360" y="960"/>
                  </a:lnTo>
                  <a:lnTo>
                    <a:pt x="371" y="951"/>
                  </a:lnTo>
                  <a:lnTo>
                    <a:pt x="384" y="941"/>
                  </a:lnTo>
                  <a:lnTo>
                    <a:pt x="395" y="930"/>
                  </a:lnTo>
                  <a:lnTo>
                    <a:pt x="406" y="918"/>
                  </a:lnTo>
                  <a:lnTo>
                    <a:pt x="417" y="905"/>
                  </a:lnTo>
                  <a:lnTo>
                    <a:pt x="427" y="891"/>
                  </a:lnTo>
                  <a:lnTo>
                    <a:pt x="438" y="877"/>
                  </a:lnTo>
                  <a:lnTo>
                    <a:pt x="447" y="860"/>
                  </a:lnTo>
                  <a:lnTo>
                    <a:pt x="457" y="844"/>
                  </a:lnTo>
                  <a:lnTo>
                    <a:pt x="466" y="828"/>
                  </a:lnTo>
                  <a:lnTo>
                    <a:pt x="474" y="809"/>
                  </a:lnTo>
                  <a:lnTo>
                    <a:pt x="482" y="790"/>
                  </a:lnTo>
                  <a:lnTo>
                    <a:pt x="489" y="772"/>
                  </a:lnTo>
                  <a:lnTo>
                    <a:pt x="496" y="752"/>
                  </a:lnTo>
                  <a:lnTo>
                    <a:pt x="503" y="731"/>
                  </a:lnTo>
                  <a:lnTo>
                    <a:pt x="509" y="709"/>
                  </a:lnTo>
                  <a:lnTo>
                    <a:pt x="514" y="687"/>
                  </a:lnTo>
                  <a:lnTo>
                    <a:pt x="520" y="665"/>
                  </a:lnTo>
                  <a:lnTo>
                    <a:pt x="523" y="642"/>
                  </a:lnTo>
                  <a:lnTo>
                    <a:pt x="527" y="618"/>
                  </a:lnTo>
                  <a:lnTo>
                    <a:pt x="530" y="595"/>
                  </a:lnTo>
                  <a:lnTo>
                    <a:pt x="532" y="570"/>
                  </a:lnTo>
                  <a:lnTo>
                    <a:pt x="534" y="544"/>
                  </a:lnTo>
                  <a:lnTo>
                    <a:pt x="535" y="520"/>
                  </a:lnTo>
                  <a:lnTo>
                    <a:pt x="535" y="494"/>
                  </a:lnTo>
                  <a:lnTo>
                    <a:pt x="535" y="470"/>
                  </a:lnTo>
                  <a:lnTo>
                    <a:pt x="534" y="444"/>
                  </a:lnTo>
                  <a:lnTo>
                    <a:pt x="532" y="419"/>
                  </a:lnTo>
                  <a:lnTo>
                    <a:pt x="530" y="395"/>
                  </a:lnTo>
                  <a:lnTo>
                    <a:pt x="527" y="371"/>
                  </a:lnTo>
                  <a:lnTo>
                    <a:pt x="523" y="348"/>
                  </a:lnTo>
                  <a:lnTo>
                    <a:pt x="520" y="324"/>
                  </a:lnTo>
                  <a:lnTo>
                    <a:pt x="514" y="302"/>
                  </a:lnTo>
                  <a:lnTo>
                    <a:pt x="509" y="280"/>
                  </a:lnTo>
                  <a:lnTo>
                    <a:pt x="503" y="259"/>
                  </a:lnTo>
                  <a:lnTo>
                    <a:pt x="496" y="238"/>
                  </a:lnTo>
                  <a:lnTo>
                    <a:pt x="489" y="218"/>
                  </a:lnTo>
                  <a:lnTo>
                    <a:pt x="482" y="198"/>
                  </a:lnTo>
                  <a:lnTo>
                    <a:pt x="474" y="179"/>
                  </a:lnTo>
                  <a:lnTo>
                    <a:pt x="466" y="162"/>
                  </a:lnTo>
                  <a:lnTo>
                    <a:pt x="457" y="144"/>
                  </a:lnTo>
                  <a:lnTo>
                    <a:pt x="447" y="128"/>
                  </a:lnTo>
                  <a:lnTo>
                    <a:pt x="438" y="112"/>
                  </a:lnTo>
                  <a:lnTo>
                    <a:pt x="427" y="98"/>
                  </a:lnTo>
                  <a:lnTo>
                    <a:pt x="417" y="84"/>
                  </a:lnTo>
                  <a:lnTo>
                    <a:pt x="406" y="72"/>
                  </a:lnTo>
                  <a:lnTo>
                    <a:pt x="395" y="60"/>
                  </a:lnTo>
                  <a:lnTo>
                    <a:pt x="384" y="48"/>
                  </a:lnTo>
                  <a:lnTo>
                    <a:pt x="371" y="39"/>
                  </a:lnTo>
                  <a:lnTo>
                    <a:pt x="360" y="29"/>
                  </a:lnTo>
                  <a:lnTo>
                    <a:pt x="347" y="22"/>
                  </a:lnTo>
                  <a:lnTo>
                    <a:pt x="335" y="15"/>
                  </a:lnTo>
                  <a:lnTo>
                    <a:pt x="328" y="12"/>
                  </a:lnTo>
                  <a:lnTo>
                    <a:pt x="321" y="9"/>
                  </a:lnTo>
                  <a:lnTo>
                    <a:pt x="315" y="7"/>
                  </a:lnTo>
                  <a:lnTo>
                    <a:pt x="308" y="5"/>
                  </a:lnTo>
                  <a:lnTo>
                    <a:pt x="301" y="4"/>
                  </a:lnTo>
                  <a:lnTo>
                    <a:pt x="295" y="2"/>
                  </a:lnTo>
                  <a:lnTo>
                    <a:pt x="288" y="1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267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90"/>
            <p:cNvSpPr>
              <a:spLocks/>
            </p:cNvSpPr>
            <p:nvPr/>
          </p:nvSpPr>
          <p:spPr bwMode="auto">
            <a:xfrm>
              <a:off x="13169900" y="-36513"/>
              <a:ext cx="423862" cy="785813"/>
            </a:xfrm>
            <a:custGeom>
              <a:avLst/>
              <a:gdLst>
                <a:gd name="T0" fmla="*/ 202028 w 535"/>
                <a:gd name="T1" fmla="*/ 0 h 990"/>
                <a:gd name="T2" fmla="*/ 185390 w 535"/>
                <a:gd name="T3" fmla="*/ 2381 h 990"/>
                <a:gd name="T4" fmla="*/ 169545 w 535"/>
                <a:gd name="T5" fmla="*/ 7144 h 990"/>
                <a:gd name="T6" fmla="*/ 148946 w 535"/>
                <a:gd name="T7" fmla="*/ 17463 h 990"/>
                <a:gd name="T8" fmla="*/ 120424 w 535"/>
                <a:gd name="T9" fmla="*/ 38100 h 990"/>
                <a:gd name="T10" fmla="*/ 93487 w 535"/>
                <a:gd name="T11" fmla="*/ 66675 h 990"/>
                <a:gd name="T12" fmla="*/ 69719 w 535"/>
                <a:gd name="T13" fmla="*/ 100806 h 990"/>
                <a:gd name="T14" fmla="*/ 49120 w 535"/>
                <a:gd name="T15" fmla="*/ 142081 h 990"/>
                <a:gd name="T16" fmla="*/ 30898 w 535"/>
                <a:gd name="T17" fmla="*/ 188119 h 990"/>
                <a:gd name="T18" fmla="*/ 16638 w 535"/>
                <a:gd name="T19" fmla="*/ 239713 h 990"/>
                <a:gd name="T20" fmla="*/ 7130 w 535"/>
                <a:gd name="T21" fmla="*/ 294481 h 990"/>
                <a:gd name="T22" fmla="*/ 1585 w 535"/>
                <a:gd name="T23" fmla="*/ 351631 h 990"/>
                <a:gd name="T24" fmla="*/ 1585 w 535"/>
                <a:gd name="T25" fmla="*/ 412750 h 990"/>
                <a:gd name="T26" fmla="*/ 4754 w 535"/>
                <a:gd name="T27" fmla="*/ 471488 h 990"/>
                <a:gd name="T28" fmla="*/ 13469 w 535"/>
                <a:gd name="T29" fmla="*/ 527844 h 990"/>
                <a:gd name="T30" fmla="*/ 26145 w 535"/>
                <a:gd name="T31" fmla="*/ 579438 h 990"/>
                <a:gd name="T32" fmla="*/ 42782 w 535"/>
                <a:gd name="T33" fmla="*/ 627857 h 990"/>
                <a:gd name="T34" fmla="*/ 62589 w 535"/>
                <a:gd name="T35" fmla="*/ 670719 h 990"/>
                <a:gd name="T36" fmla="*/ 85565 w 535"/>
                <a:gd name="T37" fmla="*/ 707232 h 990"/>
                <a:gd name="T38" fmla="*/ 110917 w 535"/>
                <a:gd name="T39" fmla="*/ 737394 h 990"/>
                <a:gd name="T40" fmla="*/ 140231 w 535"/>
                <a:gd name="T41" fmla="*/ 762000 h 990"/>
                <a:gd name="T42" fmla="*/ 164791 w 535"/>
                <a:gd name="T43" fmla="*/ 775494 h 990"/>
                <a:gd name="T44" fmla="*/ 180636 w 535"/>
                <a:gd name="T45" fmla="*/ 781050 h 990"/>
                <a:gd name="T46" fmla="*/ 196482 w 535"/>
                <a:gd name="T47" fmla="*/ 784225 h 990"/>
                <a:gd name="T48" fmla="*/ 213119 w 535"/>
                <a:gd name="T49" fmla="*/ 785813 h 990"/>
                <a:gd name="T50" fmla="*/ 228965 w 535"/>
                <a:gd name="T51" fmla="*/ 784225 h 990"/>
                <a:gd name="T52" fmla="*/ 244810 w 535"/>
                <a:gd name="T53" fmla="*/ 781050 h 990"/>
                <a:gd name="T54" fmla="*/ 259863 w 535"/>
                <a:gd name="T55" fmla="*/ 775494 h 990"/>
                <a:gd name="T56" fmla="*/ 285216 w 535"/>
                <a:gd name="T57" fmla="*/ 762000 h 990"/>
                <a:gd name="T58" fmla="*/ 313737 w 535"/>
                <a:gd name="T59" fmla="*/ 737394 h 990"/>
                <a:gd name="T60" fmla="*/ 339882 w 535"/>
                <a:gd name="T61" fmla="*/ 707232 h 990"/>
                <a:gd name="T62" fmla="*/ 362065 w 535"/>
                <a:gd name="T63" fmla="*/ 670719 h 990"/>
                <a:gd name="T64" fmla="*/ 382664 w 535"/>
                <a:gd name="T65" fmla="*/ 627857 h 990"/>
                <a:gd name="T66" fmla="*/ 399302 w 535"/>
                <a:gd name="T67" fmla="*/ 579438 h 990"/>
                <a:gd name="T68" fmla="*/ 411978 w 535"/>
                <a:gd name="T69" fmla="*/ 527844 h 990"/>
                <a:gd name="T70" fmla="*/ 420693 w 535"/>
                <a:gd name="T71" fmla="*/ 471488 h 990"/>
                <a:gd name="T72" fmla="*/ 423862 w 535"/>
                <a:gd name="T73" fmla="*/ 412750 h 990"/>
                <a:gd name="T74" fmla="*/ 423070 w 535"/>
                <a:gd name="T75" fmla="*/ 351631 h 990"/>
                <a:gd name="T76" fmla="*/ 417524 w 535"/>
                <a:gd name="T77" fmla="*/ 294481 h 990"/>
                <a:gd name="T78" fmla="*/ 408017 w 535"/>
                <a:gd name="T79" fmla="*/ 239713 h 990"/>
                <a:gd name="T80" fmla="*/ 393756 w 535"/>
                <a:gd name="T81" fmla="*/ 188119 h 990"/>
                <a:gd name="T82" fmla="*/ 375534 w 535"/>
                <a:gd name="T83" fmla="*/ 142875 h 990"/>
                <a:gd name="T84" fmla="*/ 355727 w 535"/>
                <a:gd name="T85" fmla="*/ 100806 h 990"/>
                <a:gd name="T86" fmla="*/ 331167 w 535"/>
                <a:gd name="T87" fmla="*/ 66675 h 990"/>
                <a:gd name="T88" fmla="*/ 305022 w 535"/>
                <a:gd name="T89" fmla="*/ 38100 h 990"/>
                <a:gd name="T90" fmla="*/ 275708 w 535"/>
                <a:gd name="T91" fmla="*/ 17463 h 990"/>
                <a:gd name="T92" fmla="*/ 255902 w 535"/>
                <a:gd name="T93" fmla="*/ 7144 h 990"/>
                <a:gd name="T94" fmla="*/ 240056 w 535"/>
                <a:gd name="T95" fmla="*/ 2381 h 990"/>
                <a:gd name="T96" fmla="*/ 223419 w 535"/>
                <a:gd name="T97" fmla="*/ 0 h 9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990"/>
                <a:gd name="T149" fmla="*/ 535 w 535"/>
                <a:gd name="T150" fmla="*/ 990 h 9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990">
                  <a:moveTo>
                    <a:pt x="269" y="0"/>
                  </a:moveTo>
                  <a:lnTo>
                    <a:pt x="262" y="0"/>
                  </a:lnTo>
                  <a:lnTo>
                    <a:pt x="255" y="0"/>
                  </a:lnTo>
                  <a:lnTo>
                    <a:pt x="248" y="1"/>
                  </a:lnTo>
                  <a:lnTo>
                    <a:pt x="241" y="2"/>
                  </a:lnTo>
                  <a:lnTo>
                    <a:pt x="234" y="3"/>
                  </a:lnTo>
                  <a:lnTo>
                    <a:pt x="228" y="4"/>
                  </a:lnTo>
                  <a:lnTo>
                    <a:pt x="221" y="7"/>
                  </a:lnTo>
                  <a:lnTo>
                    <a:pt x="214" y="9"/>
                  </a:lnTo>
                  <a:lnTo>
                    <a:pt x="208" y="12"/>
                  </a:lnTo>
                  <a:lnTo>
                    <a:pt x="201" y="15"/>
                  </a:lnTo>
                  <a:lnTo>
                    <a:pt x="188" y="22"/>
                  </a:lnTo>
                  <a:lnTo>
                    <a:pt x="177" y="29"/>
                  </a:lnTo>
                  <a:lnTo>
                    <a:pt x="164" y="38"/>
                  </a:lnTo>
                  <a:lnTo>
                    <a:pt x="152" y="48"/>
                  </a:lnTo>
                  <a:lnTo>
                    <a:pt x="140" y="59"/>
                  </a:lnTo>
                  <a:lnTo>
                    <a:pt x="130" y="71"/>
                  </a:lnTo>
                  <a:lnTo>
                    <a:pt x="118" y="84"/>
                  </a:lnTo>
                  <a:lnTo>
                    <a:pt x="108" y="98"/>
                  </a:lnTo>
                  <a:lnTo>
                    <a:pt x="98" y="112"/>
                  </a:lnTo>
                  <a:lnTo>
                    <a:pt x="88" y="127"/>
                  </a:lnTo>
                  <a:lnTo>
                    <a:pt x="79" y="144"/>
                  </a:lnTo>
                  <a:lnTo>
                    <a:pt x="70" y="161"/>
                  </a:lnTo>
                  <a:lnTo>
                    <a:pt x="62" y="179"/>
                  </a:lnTo>
                  <a:lnTo>
                    <a:pt x="54" y="198"/>
                  </a:lnTo>
                  <a:lnTo>
                    <a:pt x="46" y="218"/>
                  </a:lnTo>
                  <a:lnTo>
                    <a:pt x="39" y="237"/>
                  </a:lnTo>
                  <a:lnTo>
                    <a:pt x="33" y="258"/>
                  </a:lnTo>
                  <a:lnTo>
                    <a:pt x="27" y="280"/>
                  </a:lnTo>
                  <a:lnTo>
                    <a:pt x="21" y="302"/>
                  </a:lnTo>
                  <a:lnTo>
                    <a:pt x="17" y="324"/>
                  </a:lnTo>
                  <a:lnTo>
                    <a:pt x="13" y="347"/>
                  </a:lnTo>
                  <a:lnTo>
                    <a:pt x="9" y="371"/>
                  </a:lnTo>
                  <a:lnTo>
                    <a:pt x="6" y="394"/>
                  </a:lnTo>
                  <a:lnTo>
                    <a:pt x="4" y="419"/>
                  </a:lnTo>
                  <a:lnTo>
                    <a:pt x="2" y="443"/>
                  </a:lnTo>
                  <a:lnTo>
                    <a:pt x="0" y="469"/>
                  </a:lnTo>
                  <a:lnTo>
                    <a:pt x="0" y="494"/>
                  </a:lnTo>
                  <a:lnTo>
                    <a:pt x="2" y="520"/>
                  </a:lnTo>
                  <a:lnTo>
                    <a:pt x="2" y="545"/>
                  </a:lnTo>
                  <a:lnTo>
                    <a:pt x="4" y="570"/>
                  </a:lnTo>
                  <a:lnTo>
                    <a:pt x="6" y="594"/>
                  </a:lnTo>
                  <a:lnTo>
                    <a:pt x="9" y="618"/>
                  </a:lnTo>
                  <a:lnTo>
                    <a:pt x="13" y="641"/>
                  </a:lnTo>
                  <a:lnTo>
                    <a:pt x="17" y="665"/>
                  </a:lnTo>
                  <a:lnTo>
                    <a:pt x="21" y="687"/>
                  </a:lnTo>
                  <a:lnTo>
                    <a:pt x="27" y="709"/>
                  </a:lnTo>
                  <a:lnTo>
                    <a:pt x="33" y="730"/>
                  </a:lnTo>
                  <a:lnTo>
                    <a:pt x="39" y="751"/>
                  </a:lnTo>
                  <a:lnTo>
                    <a:pt x="46" y="771"/>
                  </a:lnTo>
                  <a:lnTo>
                    <a:pt x="54" y="791"/>
                  </a:lnTo>
                  <a:lnTo>
                    <a:pt x="62" y="810"/>
                  </a:lnTo>
                  <a:lnTo>
                    <a:pt x="70" y="827"/>
                  </a:lnTo>
                  <a:lnTo>
                    <a:pt x="79" y="845"/>
                  </a:lnTo>
                  <a:lnTo>
                    <a:pt x="88" y="861"/>
                  </a:lnTo>
                  <a:lnTo>
                    <a:pt x="98" y="877"/>
                  </a:lnTo>
                  <a:lnTo>
                    <a:pt x="108" y="891"/>
                  </a:lnTo>
                  <a:lnTo>
                    <a:pt x="118" y="905"/>
                  </a:lnTo>
                  <a:lnTo>
                    <a:pt x="130" y="918"/>
                  </a:lnTo>
                  <a:lnTo>
                    <a:pt x="140" y="929"/>
                  </a:lnTo>
                  <a:lnTo>
                    <a:pt x="152" y="941"/>
                  </a:lnTo>
                  <a:lnTo>
                    <a:pt x="164" y="950"/>
                  </a:lnTo>
                  <a:lnTo>
                    <a:pt x="177" y="960"/>
                  </a:lnTo>
                  <a:lnTo>
                    <a:pt x="188" y="967"/>
                  </a:lnTo>
                  <a:lnTo>
                    <a:pt x="201" y="974"/>
                  </a:lnTo>
                  <a:lnTo>
                    <a:pt x="208" y="977"/>
                  </a:lnTo>
                  <a:lnTo>
                    <a:pt x="214" y="980"/>
                  </a:lnTo>
                  <a:lnTo>
                    <a:pt x="221" y="982"/>
                  </a:lnTo>
                  <a:lnTo>
                    <a:pt x="228" y="984"/>
                  </a:lnTo>
                  <a:lnTo>
                    <a:pt x="234" y="985"/>
                  </a:lnTo>
                  <a:lnTo>
                    <a:pt x="241" y="987"/>
                  </a:lnTo>
                  <a:lnTo>
                    <a:pt x="248" y="988"/>
                  </a:lnTo>
                  <a:lnTo>
                    <a:pt x="255" y="989"/>
                  </a:lnTo>
                  <a:lnTo>
                    <a:pt x="262" y="989"/>
                  </a:lnTo>
                  <a:lnTo>
                    <a:pt x="269" y="990"/>
                  </a:lnTo>
                  <a:lnTo>
                    <a:pt x="275" y="989"/>
                  </a:lnTo>
                  <a:lnTo>
                    <a:pt x="282" y="989"/>
                  </a:lnTo>
                  <a:lnTo>
                    <a:pt x="289" y="988"/>
                  </a:lnTo>
                  <a:lnTo>
                    <a:pt x="296" y="987"/>
                  </a:lnTo>
                  <a:lnTo>
                    <a:pt x="303" y="985"/>
                  </a:lnTo>
                  <a:lnTo>
                    <a:pt x="309" y="984"/>
                  </a:lnTo>
                  <a:lnTo>
                    <a:pt x="316" y="982"/>
                  </a:lnTo>
                  <a:lnTo>
                    <a:pt x="323" y="980"/>
                  </a:lnTo>
                  <a:lnTo>
                    <a:pt x="328" y="977"/>
                  </a:lnTo>
                  <a:lnTo>
                    <a:pt x="335" y="974"/>
                  </a:lnTo>
                  <a:lnTo>
                    <a:pt x="348" y="967"/>
                  </a:lnTo>
                  <a:lnTo>
                    <a:pt x="360" y="960"/>
                  </a:lnTo>
                  <a:lnTo>
                    <a:pt x="373" y="950"/>
                  </a:lnTo>
                  <a:lnTo>
                    <a:pt x="385" y="941"/>
                  </a:lnTo>
                  <a:lnTo>
                    <a:pt x="396" y="929"/>
                  </a:lnTo>
                  <a:lnTo>
                    <a:pt x="407" y="918"/>
                  </a:lnTo>
                  <a:lnTo>
                    <a:pt x="418" y="905"/>
                  </a:lnTo>
                  <a:lnTo>
                    <a:pt x="429" y="891"/>
                  </a:lnTo>
                  <a:lnTo>
                    <a:pt x="438" y="877"/>
                  </a:lnTo>
                  <a:lnTo>
                    <a:pt x="448" y="861"/>
                  </a:lnTo>
                  <a:lnTo>
                    <a:pt x="457" y="845"/>
                  </a:lnTo>
                  <a:lnTo>
                    <a:pt x="466" y="827"/>
                  </a:lnTo>
                  <a:lnTo>
                    <a:pt x="474" y="810"/>
                  </a:lnTo>
                  <a:lnTo>
                    <a:pt x="483" y="791"/>
                  </a:lnTo>
                  <a:lnTo>
                    <a:pt x="490" y="771"/>
                  </a:lnTo>
                  <a:lnTo>
                    <a:pt x="497" y="751"/>
                  </a:lnTo>
                  <a:lnTo>
                    <a:pt x="504" y="730"/>
                  </a:lnTo>
                  <a:lnTo>
                    <a:pt x="509" y="709"/>
                  </a:lnTo>
                  <a:lnTo>
                    <a:pt x="514" y="687"/>
                  </a:lnTo>
                  <a:lnTo>
                    <a:pt x="520" y="665"/>
                  </a:lnTo>
                  <a:lnTo>
                    <a:pt x="524" y="641"/>
                  </a:lnTo>
                  <a:lnTo>
                    <a:pt x="527" y="618"/>
                  </a:lnTo>
                  <a:lnTo>
                    <a:pt x="531" y="594"/>
                  </a:lnTo>
                  <a:lnTo>
                    <a:pt x="533" y="570"/>
                  </a:lnTo>
                  <a:lnTo>
                    <a:pt x="534" y="545"/>
                  </a:lnTo>
                  <a:lnTo>
                    <a:pt x="535" y="520"/>
                  </a:lnTo>
                  <a:lnTo>
                    <a:pt x="535" y="494"/>
                  </a:lnTo>
                  <a:lnTo>
                    <a:pt x="535" y="469"/>
                  </a:lnTo>
                  <a:lnTo>
                    <a:pt x="534" y="443"/>
                  </a:lnTo>
                  <a:lnTo>
                    <a:pt x="533" y="419"/>
                  </a:lnTo>
                  <a:lnTo>
                    <a:pt x="531" y="394"/>
                  </a:lnTo>
                  <a:lnTo>
                    <a:pt x="527" y="371"/>
                  </a:lnTo>
                  <a:lnTo>
                    <a:pt x="524" y="347"/>
                  </a:lnTo>
                  <a:lnTo>
                    <a:pt x="520" y="324"/>
                  </a:lnTo>
                  <a:lnTo>
                    <a:pt x="515" y="302"/>
                  </a:lnTo>
                  <a:lnTo>
                    <a:pt x="509" y="280"/>
                  </a:lnTo>
                  <a:lnTo>
                    <a:pt x="504" y="258"/>
                  </a:lnTo>
                  <a:lnTo>
                    <a:pt x="497" y="237"/>
                  </a:lnTo>
                  <a:lnTo>
                    <a:pt x="490" y="218"/>
                  </a:lnTo>
                  <a:lnTo>
                    <a:pt x="483" y="198"/>
                  </a:lnTo>
                  <a:lnTo>
                    <a:pt x="474" y="180"/>
                  </a:lnTo>
                  <a:lnTo>
                    <a:pt x="466" y="161"/>
                  </a:lnTo>
                  <a:lnTo>
                    <a:pt x="457" y="144"/>
                  </a:lnTo>
                  <a:lnTo>
                    <a:pt x="449" y="127"/>
                  </a:lnTo>
                  <a:lnTo>
                    <a:pt x="438" y="112"/>
                  </a:lnTo>
                  <a:lnTo>
                    <a:pt x="429" y="98"/>
                  </a:lnTo>
                  <a:lnTo>
                    <a:pt x="418" y="84"/>
                  </a:lnTo>
                  <a:lnTo>
                    <a:pt x="407" y="71"/>
                  </a:lnTo>
                  <a:lnTo>
                    <a:pt x="396" y="59"/>
                  </a:lnTo>
                  <a:lnTo>
                    <a:pt x="385" y="48"/>
                  </a:lnTo>
                  <a:lnTo>
                    <a:pt x="373" y="38"/>
                  </a:lnTo>
                  <a:lnTo>
                    <a:pt x="360" y="29"/>
                  </a:lnTo>
                  <a:lnTo>
                    <a:pt x="348" y="22"/>
                  </a:lnTo>
                  <a:lnTo>
                    <a:pt x="335" y="15"/>
                  </a:lnTo>
                  <a:lnTo>
                    <a:pt x="328" y="12"/>
                  </a:lnTo>
                  <a:lnTo>
                    <a:pt x="323" y="9"/>
                  </a:lnTo>
                  <a:lnTo>
                    <a:pt x="316" y="7"/>
                  </a:lnTo>
                  <a:lnTo>
                    <a:pt x="309" y="4"/>
                  </a:lnTo>
                  <a:lnTo>
                    <a:pt x="303" y="3"/>
                  </a:lnTo>
                  <a:lnTo>
                    <a:pt x="296" y="2"/>
                  </a:lnTo>
                  <a:lnTo>
                    <a:pt x="289" y="1"/>
                  </a:lnTo>
                  <a:lnTo>
                    <a:pt x="282" y="0"/>
                  </a:lnTo>
                  <a:lnTo>
                    <a:pt x="275" y="0"/>
                  </a:lnTo>
                  <a:lnTo>
                    <a:pt x="269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" name="Picture 7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/>
                <a:ext uri="{28A0092B-C50C-407E-A947-70E740481C1C}"/>
              </a:extLst>
            </a:blip>
            <a:srcRect l="7102" r="3709"/>
            <a:stretch/>
          </p:blipFill>
          <p:spPr bwMode="auto">
            <a:xfrm>
              <a:off x="13353390" y="147396"/>
              <a:ext cx="449326" cy="4743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27659" name="Gruppieren 487"/>
          <p:cNvGrpSpPr>
            <a:grpSpLocks/>
          </p:cNvGrpSpPr>
          <p:nvPr/>
        </p:nvGrpSpPr>
        <p:grpSpPr bwMode="auto">
          <a:xfrm>
            <a:off x="7380288" y="4292600"/>
            <a:ext cx="247650" cy="438150"/>
            <a:chOff x="11220437" y="260648"/>
            <a:chExt cx="248353" cy="437852"/>
          </a:xfrm>
        </p:grpSpPr>
        <p:pic>
          <p:nvPicPr>
            <p:cNvPr id="37" name="Picture 7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/>
                <a:ext uri="{28A0092B-C50C-407E-A947-70E740481C1C}"/>
              </a:extLst>
            </a:blip>
            <a:srcRect l="7102" r="3709"/>
            <a:stretch/>
          </p:blipFill>
          <p:spPr bwMode="auto">
            <a:xfrm>
              <a:off x="11220437" y="436322"/>
              <a:ext cx="248353" cy="26217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</p:pic>
        <p:cxnSp>
          <p:nvCxnSpPr>
            <p:cNvPr id="38" name="Gerade Verbindung 37"/>
            <p:cNvCxnSpPr>
              <a:stCxn id="37" idx="2"/>
            </p:cNvCxnSpPr>
            <p:nvPr/>
          </p:nvCxnSpPr>
          <p:spPr>
            <a:xfrm flipV="1">
              <a:off x="11220437" y="260648"/>
              <a:ext cx="0" cy="306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flipV="1">
              <a:off x="11460829" y="260648"/>
              <a:ext cx="0" cy="306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>
              <a:off x="11220437" y="260648"/>
              <a:ext cx="2403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60" name="Gruppieren 488"/>
          <p:cNvGrpSpPr>
            <a:grpSpLocks/>
          </p:cNvGrpSpPr>
          <p:nvPr/>
        </p:nvGrpSpPr>
        <p:grpSpPr bwMode="auto">
          <a:xfrm>
            <a:off x="7007225" y="5902325"/>
            <a:ext cx="1079500" cy="312738"/>
            <a:chOff x="6164957" y="2626016"/>
            <a:chExt cx="1080120" cy="313126"/>
          </a:xfrm>
        </p:grpSpPr>
        <p:pic>
          <p:nvPicPr>
            <p:cNvPr id="44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/>
              </a:extLst>
            </a:blip>
            <a:srcRect l="7397" t="4907" r="76704" b="80861"/>
            <a:stretch/>
          </p:blipFill>
          <p:spPr bwMode="auto">
            <a:xfrm>
              <a:off x="6592441" y="2655037"/>
              <a:ext cx="269526" cy="28064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pic>
          <p:nvPicPr>
            <p:cNvPr id="45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/>
              </a:extLst>
            </a:blip>
            <a:srcRect l="33259" t="5722" r="48347" b="80861"/>
            <a:stretch/>
          </p:blipFill>
          <p:spPr bwMode="auto">
            <a:xfrm>
              <a:off x="6164957" y="2655038"/>
              <a:ext cx="311822" cy="26457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pic>
          <p:nvPicPr>
            <p:cNvPr id="46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/>
              </a:extLst>
            </a:blip>
            <a:srcRect l="58177" t="2429" r="27740" b="81692"/>
            <a:stretch/>
          </p:blipFill>
          <p:spPr bwMode="auto">
            <a:xfrm>
              <a:off x="7006336" y="2626016"/>
              <a:ext cx="238741" cy="31312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</p:grpSp>
      <p:pic>
        <p:nvPicPr>
          <p:cNvPr id="27661" name="Picture 16" descr="trap.jpg"/>
          <p:cNvPicPr>
            <a:picLocks noChangeAspect="1"/>
          </p:cNvPicPr>
          <p:nvPr/>
        </p:nvPicPr>
        <p:blipFill>
          <a:blip r:embed="rId6"/>
          <a:srcRect l="28159" t="3906" r="20409" b="2617"/>
          <a:stretch>
            <a:fillRect/>
          </a:stretch>
        </p:blipFill>
        <p:spPr bwMode="auto">
          <a:xfrm>
            <a:off x="2843213" y="2133600"/>
            <a:ext cx="1547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feld 49"/>
          <p:cNvSpPr txBox="1"/>
          <p:nvPr/>
        </p:nvSpPr>
        <p:spPr>
          <a:xfrm>
            <a:off x="1374775" y="1196975"/>
            <a:ext cx="2549525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err="1">
                <a:latin typeface="Arial" pitchFamily="34" charset="0"/>
                <a:cs typeface="Arial" pitchFamily="34" charset="0"/>
              </a:rPr>
              <a:t>Mass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Spectrometry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Textfeld 55"/>
          <p:cNvSpPr txBox="1">
            <a:spLocks noChangeArrowheads="1"/>
          </p:cNvSpPr>
          <p:nvPr/>
        </p:nvSpPr>
        <p:spPr bwMode="auto">
          <a:xfrm>
            <a:off x="1919288" y="3644900"/>
            <a:ext cx="1314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nuclear </a:t>
            </a:r>
          </a:p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binding </a:t>
            </a:r>
          </a:p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energy </a:t>
            </a:r>
          </a:p>
          <a:p>
            <a:pPr algn="ctr"/>
            <a:endParaRPr lang="de-DE"/>
          </a:p>
        </p:txBody>
      </p:sp>
      <p:grpSp>
        <p:nvGrpSpPr>
          <p:cNvPr id="27664" name="Gruppieren 100"/>
          <p:cNvGrpSpPr>
            <a:grpSpLocks/>
          </p:cNvGrpSpPr>
          <p:nvPr/>
        </p:nvGrpSpPr>
        <p:grpSpPr bwMode="auto">
          <a:xfrm>
            <a:off x="1992313" y="4500563"/>
            <a:ext cx="611187" cy="512762"/>
            <a:chOff x="963011" y="4028243"/>
            <a:chExt cx="611330" cy="513348"/>
          </a:xfrm>
        </p:grpSpPr>
        <p:grpSp>
          <p:nvGrpSpPr>
            <p:cNvPr id="27676" name="Gruppieren 4"/>
            <p:cNvGrpSpPr>
              <a:grpSpLocks/>
            </p:cNvGrpSpPr>
            <p:nvPr/>
          </p:nvGrpSpPr>
          <p:grpSpPr bwMode="auto">
            <a:xfrm>
              <a:off x="1467067" y="4244267"/>
              <a:ext cx="107274" cy="116170"/>
              <a:chOff x="-637270" y="1198792"/>
              <a:chExt cx="107274" cy="116170"/>
            </a:xfrm>
          </p:grpSpPr>
          <p:sp>
            <p:nvSpPr>
              <p:cNvPr id="66" name="Ellipse 2"/>
              <p:cNvSpPr/>
              <p:nvPr/>
            </p:nvSpPr>
            <p:spPr bwMode="auto">
              <a:xfrm>
                <a:off x="-604625" y="1243416"/>
                <a:ext cx="46048" cy="476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7" name="Ellipse 66"/>
              <p:cNvSpPr/>
              <p:nvPr/>
            </p:nvSpPr>
            <p:spPr bwMode="auto">
              <a:xfrm>
                <a:off x="-612565" y="1221166"/>
                <a:ext cx="46049" cy="476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8" name="Ellipse 67"/>
              <p:cNvSpPr/>
              <p:nvPr/>
            </p:nvSpPr>
            <p:spPr bwMode="auto">
              <a:xfrm>
                <a:off x="-633207" y="1221166"/>
                <a:ext cx="46048" cy="476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 bwMode="auto">
              <a:xfrm>
                <a:off x="-637971" y="1245005"/>
                <a:ext cx="46049" cy="476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70" name="Ellipse 69"/>
              <p:cNvSpPr/>
              <p:nvPr/>
            </p:nvSpPr>
            <p:spPr bwMode="auto">
              <a:xfrm>
                <a:off x="-585571" y="1221166"/>
                <a:ext cx="46048" cy="476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71" name="Ellipse 70"/>
              <p:cNvSpPr/>
              <p:nvPr/>
            </p:nvSpPr>
            <p:spPr bwMode="auto">
              <a:xfrm>
                <a:off x="-604625" y="1198915"/>
                <a:ext cx="46048" cy="476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 bwMode="auto">
              <a:xfrm>
                <a:off x="-576044" y="1248184"/>
                <a:ext cx="46048" cy="476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 bwMode="auto">
              <a:xfrm>
                <a:off x="-609390" y="1267255"/>
                <a:ext cx="46049" cy="476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</p:grpSp>
        <p:grpSp>
          <p:nvGrpSpPr>
            <p:cNvPr id="27677" name="Gruppieren 3"/>
            <p:cNvGrpSpPr>
              <a:grpSpLocks/>
            </p:cNvGrpSpPr>
            <p:nvPr/>
          </p:nvGrpSpPr>
          <p:grpSpPr bwMode="auto">
            <a:xfrm>
              <a:off x="963011" y="4172259"/>
              <a:ext cx="110368" cy="245557"/>
              <a:chOff x="-972616" y="1293484"/>
              <a:chExt cx="110368" cy="245557"/>
            </a:xfrm>
          </p:grpSpPr>
          <p:sp>
            <p:nvSpPr>
              <p:cNvPr id="59" name="Ellipse 58"/>
              <p:cNvSpPr/>
              <p:nvPr/>
            </p:nvSpPr>
            <p:spPr bwMode="auto">
              <a:xfrm>
                <a:off x="-907514" y="1429187"/>
                <a:ext cx="46049" cy="460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0" name="Ellipse 59"/>
              <p:cNvSpPr/>
              <p:nvPr/>
            </p:nvSpPr>
            <p:spPr bwMode="auto">
              <a:xfrm>
                <a:off x="-907514" y="1362436"/>
                <a:ext cx="46049" cy="4767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1" name="Ellipse 60"/>
              <p:cNvSpPr/>
              <p:nvPr/>
            </p:nvSpPr>
            <p:spPr bwMode="auto">
              <a:xfrm>
                <a:off x="-971029" y="1491169"/>
                <a:ext cx="46049" cy="4767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2" name="Ellipse 61"/>
              <p:cNvSpPr/>
              <p:nvPr/>
            </p:nvSpPr>
            <p:spPr bwMode="auto">
              <a:xfrm>
                <a:off x="-971029" y="1429187"/>
                <a:ext cx="46049" cy="4609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3" name="Ellipse 62"/>
              <p:cNvSpPr/>
              <p:nvPr/>
            </p:nvSpPr>
            <p:spPr bwMode="auto">
              <a:xfrm>
                <a:off x="-972616" y="1362436"/>
                <a:ext cx="46048" cy="4767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4" name="Ellipse 63"/>
              <p:cNvSpPr/>
              <p:nvPr/>
            </p:nvSpPr>
            <p:spPr bwMode="auto">
              <a:xfrm>
                <a:off x="-972616" y="1297273"/>
                <a:ext cx="46048" cy="460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 bwMode="auto">
              <a:xfrm>
                <a:off x="-907514" y="1294095"/>
                <a:ext cx="46049" cy="4767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</a:endParaRPr>
              </a:p>
            </p:txBody>
          </p:sp>
        </p:grpSp>
        <p:sp>
          <p:nvSpPr>
            <p:cNvPr id="27678" name="Textfeld 56"/>
            <p:cNvSpPr txBox="1">
              <a:spLocks noChangeArrowheads="1"/>
            </p:cNvSpPr>
            <p:nvPr/>
          </p:nvSpPr>
          <p:spPr bwMode="auto">
            <a:xfrm>
              <a:off x="1130115" y="4172259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Arial Black" pitchFamily="34" charset="0"/>
                </a:rPr>
                <a:t>=</a:t>
              </a:r>
            </a:p>
          </p:txBody>
        </p:sp>
        <p:sp>
          <p:nvSpPr>
            <p:cNvPr id="27679" name="Textfeld 7"/>
            <p:cNvSpPr txBox="1">
              <a:spLocks noChangeArrowheads="1"/>
            </p:cNvSpPr>
            <p:nvPr/>
          </p:nvSpPr>
          <p:spPr bwMode="auto">
            <a:xfrm>
              <a:off x="1141337" y="4028243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Arial Black" pitchFamily="34" charset="0"/>
                </a:rPr>
                <a:t>?</a:t>
              </a:r>
            </a:p>
          </p:txBody>
        </p:sp>
      </p:grpSp>
      <p:pic>
        <p:nvPicPr>
          <p:cNvPr id="79" name="Picture 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5766" y="4581128"/>
            <a:ext cx="492098" cy="32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7666" name="Picture 5" descr="BalkenWa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2184400"/>
            <a:ext cx="17287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Textfeld 81"/>
          <p:cNvSpPr txBox="1">
            <a:spLocks noChangeArrowheads="1"/>
          </p:cNvSpPr>
          <p:nvPr/>
        </p:nvSpPr>
        <p:spPr bwMode="auto">
          <a:xfrm>
            <a:off x="1255713" y="5097463"/>
            <a:ext cx="2595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mass differences, e.g.</a:t>
            </a:r>
          </a:p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separation energies</a:t>
            </a:r>
          </a:p>
          <a:p>
            <a:pPr algn="ctr"/>
            <a:r>
              <a:rPr lang="en-US" b="1">
                <a:solidFill>
                  <a:srgbClr val="000000"/>
                </a:solidFill>
                <a:cs typeface="Arial" charset="0"/>
              </a:rPr>
              <a:t>reaction Q values 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289175" y="5949950"/>
          <a:ext cx="638175" cy="358775"/>
        </p:xfrm>
        <a:graphic>
          <a:graphicData uri="http://schemas.openxmlformats.org/presentationml/2006/ole">
            <p:oleObj spid="_x0000_s27651" name="Formel" r:id="rId9" imgW="291960" imgH="164880" progId="Equation.3">
              <p:embed/>
            </p:oleObj>
          </a:graphicData>
        </a:graphic>
      </p:graphicFrame>
      <p:cxnSp>
        <p:nvCxnSpPr>
          <p:cNvPr id="27668" name="Gerade Verbindung mit Pfeil 105"/>
          <p:cNvCxnSpPr>
            <a:cxnSpLocks noChangeShapeType="1"/>
          </p:cNvCxnSpPr>
          <p:nvPr/>
        </p:nvCxnSpPr>
        <p:spPr bwMode="auto">
          <a:xfrm>
            <a:off x="2362200" y="6381750"/>
            <a:ext cx="431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9" name="Ellipse 106"/>
          <p:cNvSpPr>
            <a:spLocks noChangeArrowheads="1"/>
          </p:cNvSpPr>
          <p:nvPr/>
        </p:nvSpPr>
        <p:spPr bwMode="auto">
          <a:xfrm>
            <a:off x="2073275" y="6165850"/>
            <a:ext cx="215900" cy="2159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27670" name="Ellipse 107"/>
          <p:cNvSpPr>
            <a:spLocks noChangeArrowheads="1"/>
          </p:cNvSpPr>
          <p:nvPr/>
        </p:nvSpPr>
        <p:spPr bwMode="auto">
          <a:xfrm>
            <a:off x="2865438" y="616585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27671" name="Ellipse 108"/>
          <p:cNvSpPr>
            <a:spLocks noChangeArrowheads="1"/>
          </p:cNvSpPr>
          <p:nvPr/>
        </p:nvSpPr>
        <p:spPr bwMode="auto">
          <a:xfrm>
            <a:off x="3154363" y="6165850"/>
            <a:ext cx="71437" cy="714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27672" name="Ellipse 109"/>
          <p:cNvSpPr>
            <a:spLocks noChangeArrowheads="1"/>
          </p:cNvSpPr>
          <p:nvPr/>
        </p:nvSpPr>
        <p:spPr bwMode="auto">
          <a:xfrm>
            <a:off x="3081338" y="609282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27673" name="Textfeld 83"/>
          <p:cNvSpPr txBox="1">
            <a:spLocks noChangeArrowheads="1"/>
          </p:cNvSpPr>
          <p:nvPr/>
        </p:nvSpPr>
        <p:spPr bwMode="auto">
          <a:xfrm>
            <a:off x="4581525" y="3429000"/>
            <a:ext cx="4198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       nuclear                  nuclear</a:t>
            </a:r>
          </a:p>
          <a:p>
            <a:r>
              <a:rPr lang="de-DE" b="1"/>
              <a:t>          spin                      radius</a:t>
            </a:r>
          </a:p>
          <a:p>
            <a:endParaRPr lang="de-DE" b="1"/>
          </a:p>
          <a:p>
            <a:endParaRPr lang="de-DE" b="1"/>
          </a:p>
          <a:p>
            <a:endParaRPr lang="de-DE" b="1"/>
          </a:p>
          <a:p>
            <a:endParaRPr lang="de-DE" b="1"/>
          </a:p>
          <a:p>
            <a:r>
              <a:rPr lang="de-DE" b="1"/>
              <a:t>      magnetic          spectroscopic</a:t>
            </a:r>
          </a:p>
          <a:p>
            <a:r>
              <a:rPr lang="de-DE" b="1"/>
              <a:t>       moment       quadrupole moment</a:t>
            </a:r>
          </a:p>
        </p:txBody>
      </p:sp>
      <p:sp>
        <p:nvSpPr>
          <p:cNvPr id="27674" name="Textfeld 73"/>
          <p:cNvSpPr txBox="1">
            <a:spLocks noChangeArrowheads="1"/>
          </p:cNvSpPr>
          <p:nvPr/>
        </p:nvSpPr>
        <p:spPr bwMode="auto">
          <a:xfrm>
            <a:off x="2100263" y="1609725"/>
            <a:ext cx="1176337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>
                <a:solidFill>
                  <a:srgbClr val="FF0000"/>
                </a:solidFill>
                <a:cs typeface="Arial" charset="0"/>
              </a:rPr>
              <a:t>MATS</a:t>
            </a:r>
          </a:p>
        </p:txBody>
      </p:sp>
      <p:sp>
        <p:nvSpPr>
          <p:cNvPr id="27675" name="Textfeld 74"/>
          <p:cNvSpPr txBox="1">
            <a:spLocks noChangeArrowheads="1"/>
          </p:cNvSpPr>
          <p:nvPr/>
        </p:nvSpPr>
        <p:spPr bwMode="auto">
          <a:xfrm>
            <a:off x="5988050" y="2636838"/>
            <a:ext cx="1463675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>
                <a:solidFill>
                  <a:srgbClr val="FF0000"/>
                </a:solidFill>
                <a:cs typeface="Arial" charset="0"/>
              </a:rPr>
              <a:t>LaSpec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736600" y="44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smtClean="0"/>
              <a:t>Future Facility MATS &amp; LaSpec at FAIR</a:t>
            </a:r>
          </a:p>
        </p:txBody>
      </p:sp>
      <p:pic>
        <p:nvPicPr>
          <p:cNvPr id="28674" name="Picture 7" descr="D:\LaSpec\LaSpec_ Ground Flo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3643313"/>
            <a:ext cx="25717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D:\LaSpec\Simplified _ 3d cut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1103313"/>
            <a:ext cx="27892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bgerundetes Rechteck 6"/>
          <p:cNvSpPr>
            <a:spLocks noChangeArrowheads="1"/>
          </p:cNvSpPr>
          <p:nvPr/>
        </p:nvSpPr>
        <p:spPr bwMode="auto">
          <a:xfrm rot="1313158">
            <a:off x="4195763" y="3778250"/>
            <a:ext cx="561975" cy="115887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77" name="Gruppieren 24"/>
          <p:cNvGrpSpPr>
            <a:grpSpLocks/>
          </p:cNvGrpSpPr>
          <p:nvPr/>
        </p:nvGrpSpPr>
        <p:grpSpPr bwMode="auto">
          <a:xfrm>
            <a:off x="755650" y="1125538"/>
            <a:ext cx="5761038" cy="4608512"/>
            <a:chOff x="-7643898" y="1714487"/>
            <a:chExt cx="6431032" cy="5014701"/>
          </a:xfrm>
        </p:grpSpPr>
        <p:pic>
          <p:nvPicPr>
            <p:cNvPr id="28681" name="Picture 1" descr="C:\Dokumente und Einstellungen\Christopher\Eigene Dateien\Eigene Daten\GSI\Projekte\FAIRundLASPEC\Laspec MATS Raumplanung\Bilder\Everything _ top view.jpg"/>
            <p:cNvPicPr>
              <a:picLocks noChangeAspect="1" noChangeArrowheads="1"/>
            </p:cNvPicPr>
            <p:nvPr/>
          </p:nvPicPr>
          <p:blipFill>
            <a:blip r:embed="rId5"/>
            <a:srcRect t="11153" b="1859"/>
            <a:stretch>
              <a:fillRect/>
            </a:stretch>
          </p:blipFill>
          <p:spPr bwMode="auto">
            <a:xfrm>
              <a:off x="-7643898" y="1714487"/>
              <a:ext cx="6431032" cy="501470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8682" name="Textfeld 13"/>
            <p:cNvSpPr txBox="1">
              <a:spLocks noChangeArrowheads="1"/>
            </p:cNvSpPr>
            <p:nvPr/>
          </p:nvSpPr>
          <p:spPr bwMode="auto">
            <a:xfrm>
              <a:off x="-4429188" y="4407107"/>
              <a:ext cx="18278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RFQ  cooler &amp; buncher</a:t>
              </a:r>
            </a:p>
          </p:txBody>
        </p:sp>
        <p:sp>
          <p:nvSpPr>
            <p:cNvPr id="28683" name="Textfeld 15"/>
            <p:cNvSpPr txBox="1">
              <a:spLocks noChangeArrowheads="1"/>
            </p:cNvSpPr>
            <p:nvPr/>
          </p:nvSpPr>
          <p:spPr bwMode="auto">
            <a:xfrm>
              <a:off x="-4756863" y="4121355"/>
              <a:ext cx="7743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MR-TOF</a:t>
              </a:r>
            </a:p>
          </p:txBody>
        </p:sp>
        <p:sp>
          <p:nvSpPr>
            <p:cNvPr id="28684" name="Textfeld 19"/>
            <p:cNvSpPr txBox="1">
              <a:spLocks noChangeArrowheads="1"/>
            </p:cNvSpPr>
            <p:nvPr/>
          </p:nvSpPr>
          <p:spPr bwMode="auto">
            <a:xfrm>
              <a:off x="-7384370" y="4857760"/>
              <a:ext cx="5977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MATS</a:t>
              </a:r>
            </a:p>
          </p:txBody>
        </p:sp>
        <p:sp>
          <p:nvSpPr>
            <p:cNvPr id="28685" name="Textfeld 20"/>
            <p:cNvSpPr txBox="1">
              <a:spLocks noChangeArrowheads="1"/>
            </p:cNvSpPr>
            <p:nvPr/>
          </p:nvSpPr>
          <p:spPr bwMode="auto">
            <a:xfrm>
              <a:off x="-5643634" y="5143512"/>
              <a:ext cx="50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EBIT</a:t>
              </a:r>
            </a:p>
          </p:txBody>
        </p:sp>
        <p:sp>
          <p:nvSpPr>
            <p:cNvPr id="28686" name="Textfeld 21"/>
            <p:cNvSpPr txBox="1">
              <a:spLocks noChangeArrowheads="1"/>
            </p:cNvSpPr>
            <p:nvPr/>
          </p:nvSpPr>
          <p:spPr bwMode="auto">
            <a:xfrm>
              <a:off x="-6072262" y="2428868"/>
              <a:ext cx="15804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Laser Spectroscopy</a:t>
              </a:r>
            </a:p>
          </p:txBody>
        </p:sp>
        <p:sp>
          <p:nvSpPr>
            <p:cNvPr id="28687" name="Textfeld 22"/>
            <p:cNvSpPr txBox="1">
              <a:spLocks noChangeArrowheads="1"/>
            </p:cNvSpPr>
            <p:nvPr/>
          </p:nvSpPr>
          <p:spPr bwMode="auto">
            <a:xfrm>
              <a:off x="-3399541" y="5072074"/>
              <a:ext cx="12961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Dipole  magnet</a:t>
              </a:r>
            </a:p>
          </p:txBody>
        </p:sp>
        <p:sp>
          <p:nvSpPr>
            <p:cNvPr id="28688" name="Textfeld 23"/>
            <p:cNvSpPr txBox="1">
              <a:spLocks noChangeArrowheads="1"/>
            </p:cNvSpPr>
            <p:nvPr/>
          </p:nvSpPr>
          <p:spPr bwMode="auto">
            <a:xfrm>
              <a:off x="-2820624" y="5788930"/>
              <a:ext cx="7441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Gas cell</a:t>
              </a:r>
            </a:p>
          </p:txBody>
        </p:sp>
      </p:grpSp>
      <p:sp>
        <p:nvSpPr>
          <p:cNvPr id="28678" name="Textfeld 14"/>
          <p:cNvSpPr txBox="1">
            <a:spLocks noChangeArrowheads="1"/>
          </p:cNvSpPr>
          <p:nvPr/>
        </p:nvSpPr>
        <p:spPr bwMode="auto">
          <a:xfrm>
            <a:off x="684213" y="5756275"/>
            <a:ext cx="7272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for more information see:</a:t>
            </a:r>
          </a:p>
          <a:p>
            <a:r>
              <a:rPr lang="de-DE" b="1"/>
              <a:t>Technical Design Report of MATS &amp; LaSpec:</a:t>
            </a:r>
          </a:p>
          <a:p>
            <a:r>
              <a:rPr lang="de-DE" b="1"/>
              <a:t>D. Rodriguez, EPJ  Special Topics 183 (2010) 1-123</a:t>
            </a: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4572000" y="2411596"/>
            <a:ext cx="1872208" cy="3693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&gt; 2017 A.D.</a:t>
            </a:r>
            <a:endParaRPr lang="de-DE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feld 24"/>
          <p:cNvSpPr txBox="1">
            <a:spLocks noChangeArrowheads="1"/>
          </p:cNvSpPr>
          <p:nvPr/>
        </p:nvSpPr>
        <p:spPr bwMode="auto">
          <a:xfrm>
            <a:off x="1403350" y="5300663"/>
            <a:ext cx="4519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Low-energy branch behind the Super-FRS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3975"/>
            <a:ext cx="838835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TRIGA-SPEC: </a:t>
            </a:r>
            <a:br>
              <a:rPr lang="en-US" sz="2800" smtClean="0"/>
            </a:br>
            <a:r>
              <a:rPr lang="en-US" sz="2800" smtClean="0"/>
              <a:t>Development platform for MATS and LaSpec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 r="65770" b="6067"/>
          <a:stretch>
            <a:fillRect/>
          </a:stretch>
        </p:blipFill>
        <p:spPr bwMode="auto">
          <a:xfrm>
            <a:off x="1038225" y="1052513"/>
            <a:ext cx="288607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076825" y="2781300"/>
            <a:ext cx="10080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7956550" y="2925763"/>
            <a:ext cx="10080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5" name="Grafik 3"/>
          <p:cNvPicPr>
            <a:picLocks noChangeAspect="1"/>
          </p:cNvPicPr>
          <p:nvPr/>
        </p:nvPicPr>
        <p:blipFill>
          <a:blip r:embed="rId4"/>
          <a:srcRect t="2534" b="2507"/>
          <a:stretch>
            <a:fillRect/>
          </a:stretch>
        </p:blipFill>
        <p:spPr bwMode="auto">
          <a:xfrm>
            <a:off x="4487863" y="1112838"/>
            <a:ext cx="44100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68800" y="2552700"/>
            <a:ext cx="4198938" cy="3914775"/>
            <a:chOff x="673" y="1616"/>
            <a:chExt cx="2645" cy="2466"/>
          </a:xfrm>
        </p:grpSpPr>
        <p:sp>
          <p:nvSpPr>
            <p:cNvPr id="30729" name="Textfeld 5"/>
            <p:cNvSpPr txBox="1">
              <a:spLocks noChangeArrowheads="1"/>
            </p:cNvSpPr>
            <p:nvPr/>
          </p:nvSpPr>
          <p:spPr bwMode="auto">
            <a:xfrm>
              <a:off x="2018" y="3794"/>
              <a:ext cx="1300" cy="288"/>
            </a:xfrm>
            <a:prstGeom prst="rect">
              <a:avLst/>
            </a:prstGeom>
            <a:solidFill>
              <a:schemeClr val="tx1">
                <a:alpha val="3803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400" b="1">
                  <a:solidFill>
                    <a:schemeClr val="bg1"/>
                  </a:solidFill>
                  <a:cs typeface="Arial" charset="0"/>
                </a:rPr>
                <a:t>TRIGA-TRAP</a:t>
              </a:r>
              <a:endParaRPr lang="de-DE" b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0730" name="Textfeld 10"/>
            <p:cNvSpPr txBox="1">
              <a:spLocks noChangeArrowheads="1"/>
            </p:cNvSpPr>
            <p:nvPr/>
          </p:nvSpPr>
          <p:spPr bwMode="auto">
            <a:xfrm>
              <a:off x="673" y="2524"/>
              <a:ext cx="1428" cy="422"/>
            </a:xfrm>
            <a:prstGeom prst="rect">
              <a:avLst/>
            </a:prstGeom>
            <a:solidFill>
              <a:schemeClr val="tx1">
                <a:alpha val="3803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1">
                  <a:solidFill>
                    <a:schemeClr val="bg1"/>
                  </a:solidFill>
                  <a:cs typeface="Arial" charset="0"/>
                </a:rPr>
                <a:t>TRIGA-LASER</a:t>
              </a:r>
            </a:p>
            <a:p>
              <a:r>
                <a:rPr lang="de-DE" sz="1400" b="1">
                  <a:solidFill>
                    <a:schemeClr val="bg1"/>
                  </a:solidFill>
                  <a:cs typeface="Arial" charset="0"/>
                </a:rPr>
                <a:t>W. Nörtershäuser</a:t>
              </a:r>
              <a:endParaRPr lang="de-DE" sz="1000" b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0731" name="Textfeld 12"/>
            <p:cNvSpPr txBox="1">
              <a:spLocks noChangeArrowheads="1"/>
            </p:cNvSpPr>
            <p:nvPr/>
          </p:nvSpPr>
          <p:spPr bwMode="auto">
            <a:xfrm>
              <a:off x="1412" y="1616"/>
              <a:ext cx="1719" cy="291"/>
            </a:xfrm>
            <a:prstGeom prst="rect">
              <a:avLst/>
            </a:prstGeom>
            <a:solidFill>
              <a:schemeClr val="tx1">
                <a:alpha val="3803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1">
                  <a:solidFill>
                    <a:schemeClr val="bg1"/>
                  </a:solidFill>
                  <a:cs typeface="Arial" charset="0"/>
                </a:rPr>
                <a:t>online ion source</a:t>
              </a:r>
              <a:endParaRPr lang="de-DE" b="1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30732" name="Group 11"/>
            <p:cNvGrpSpPr>
              <a:grpSpLocks/>
            </p:cNvGrpSpPr>
            <p:nvPr/>
          </p:nvGrpSpPr>
          <p:grpSpPr bwMode="auto">
            <a:xfrm>
              <a:off x="1775" y="1808"/>
              <a:ext cx="1506" cy="1396"/>
              <a:chOff x="2319" y="797"/>
              <a:chExt cx="1506" cy="1507"/>
            </a:xfrm>
          </p:grpSpPr>
          <p:sp>
            <p:nvSpPr>
              <p:cNvPr id="11" name="Bogen 23"/>
              <p:cNvSpPr/>
              <p:nvPr/>
            </p:nvSpPr>
            <p:spPr bwMode="auto">
              <a:xfrm>
                <a:off x="2606" y="797"/>
                <a:ext cx="576" cy="576"/>
              </a:xfrm>
              <a:prstGeom prst="arc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00000" lon="21000000" rev="0"/>
                </a:camera>
                <a:lightRig rig="threePt" dir="t"/>
              </a:scene3d>
              <a:sp3d>
                <a:bevelT w="0" h="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Arial" charset="0"/>
                </a:endParaRPr>
              </a:p>
            </p:txBody>
          </p:sp>
          <p:cxnSp>
            <p:nvCxnSpPr>
              <p:cNvPr id="30734" name="Gerade Verbindung 30"/>
              <p:cNvCxnSpPr>
                <a:cxnSpLocks noChangeShapeType="1"/>
              </p:cNvCxnSpPr>
              <p:nvPr/>
            </p:nvCxnSpPr>
            <p:spPr bwMode="auto">
              <a:xfrm rot="5400000">
                <a:off x="2765" y="935"/>
                <a:ext cx="242" cy="20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30735" name="Gerade Verbindung 33"/>
              <p:cNvCxnSpPr>
                <a:cxnSpLocks noChangeShapeType="1"/>
              </p:cNvCxnSpPr>
              <p:nvPr/>
            </p:nvCxnSpPr>
            <p:spPr bwMode="auto">
              <a:xfrm>
                <a:off x="2876" y="1066"/>
                <a:ext cx="315" cy="1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30736" name="Gerade Verbindung 40"/>
              <p:cNvCxnSpPr>
                <a:cxnSpLocks noChangeShapeType="1"/>
              </p:cNvCxnSpPr>
              <p:nvPr/>
            </p:nvCxnSpPr>
            <p:spPr bwMode="auto">
              <a:xfrm flipV="1">
                <a:off x="2524" y="933"/>
                <a:ext cx="352" cy="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30737" name="Gerade Verbindung 42"/>
              <p:cNvCxnSpPr>
                <a:cxnSpLocks noChangeShapeType="1"/>
              </p:cNvCxnSpPr>
              <p:nvPr/>
            </p:nvCxnSpPr>
            <p:spPr bwMode="auto">
              <a:xfrm rot="5400000">
                <a:off x="2719" y="1359"/>
                <a:ext cx="585" cy="1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30738" name="Gerade Verbindung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29" y="1539"/>
                <a:ext cx="855" cy="675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30739" name="Textfeld 47"/>
              <p:cNvSpPr txBox="1">
                <a:spLocks noChangeArrowheads="1"/>
              </p:cNvSpPr>
              <p:nvPr/>
            </p:nvSpPr>
            <p:spPr bwMode="auto">
              <a:xfrm>
                <a:off x="3069" y="1137"/>
                <a:ext cx="756" cy="623"/>
              </a:xfrm>
              <a:prstGeom prst="rect">
                <a:avLst/>
              </a:prstGeom>
              <a:solidFill>
                <a:schemeClr val="tx1">
                  <a:alpha val="36078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cs typeface="Arial" charset="0"/>
                  </a:rPr>
                  <a:t>Mass separator</a:t>
                </a:r>
                <a:br>
                  <a:rPr lang="de-DE">
                    <a:solidFill>
                      <a:srgbClr val="FF0000"/>
                    </a:solidFill>
                    <a:cs typeface="Arial" charset="0"/>
                  </a:rPr>
                </a:br>
                <a:r>
                  <a:rPr lang="de-DE">
                    <a:solidFill>
                      <a:srgbClr val="FF0000"/>
                    </a:solidFill>
                    <a:cs typeface="Arial" charset="0"/>
                  </a:rPr>
                  <a:t>RFQ</a:t>
                </a:r>
              </a:p>
            </p:txBody>
          </p:sp>
        </p:grpSp>
      </p:grp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1042988" y="6394450"/>
            <a:ext cx="290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cs typeface="Arial" charset="0"/>
              </a:rPr>
              <a:t>Nucl. Instrum. Meth. A 594, 162 (2008)</a:t>
            </a:r>
            <a:endParaRPr lang="de-DE"/>
          </a:p>
        </p:txBody>
      </p:sp>
      <p:sp>
        <p:nvSpPr>
          <p:cNvPr id="30728" name="Textfeld 5"/>
          <p:cNvSpPr txBox="1">
            <a:spLocks noChangeArrowheads="1"/>
          </p:cNvSpPr>
          <p:nvPr/>
        </p:nvSpPr>
        <p:spPr bwMode="auto">
          <a:xfrm>
            <a:off x="971550" y="1125538"/>
            <a:ext cx="3024188" cy="338137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project start @ TRIGA: 01/08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TRIGA-TRAP experiment</a:t>
            </a:r>
          </a:p>
        </p:txBody>
      </p:sp>
      <p:sp>
        <p:nvSpPr>
          <p:cNvPr id="31746" name="Rectangle 57"/>
          <p:cNvSpPr>
            <a:spLocks noGrp="1" noChangeArrowheads="1"/>
          </p:cNvSpPr>
          <p:nvPr>
            <p:ph idx="1"/>
          </p:nvPr>
        </p:nvSpPr>
        <p:spPr bwMode="auto">
          <a:xfrm>
            <a:off x="6011863" y="1341438"/>
            <a:ext cx="3025775" cy="5256212"/>
          </a:xfrm>
          <a:noFill/>
          <a:ln>
            <a:miter lim="800000"/>
            <a:headEnd/>
            <a:tailEnd/>
          </a:ln>
        </p:spPr>
        <p:txBody>
          <a:bodyPr vert="horz" wrap="square" lIns="93125" tIns="46564" rIns="93125" bIns="4656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300" smtClean="0"/>
              <a:t>Purification trap: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/>
              <a:t>Cleaning of unwanted ion species by buffer-gas cooling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/>
              <a:t>Preparation of a mono-isotopic ion bunch</a:t>
            </a:r>
          </a:p>
          <a:p>
            <a:pPr eaLnBrk="1" hangingPunct="1">
              <a:lnSpc>
                <a:spcPct val="90000"/>
              </a:lnSpc>
            </a:pPr>
            <a:endParaRPr lang="en-US" sz="40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300" smtClean="0"/>
              <a:t>Precision trap: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/>
              <a:t>High-precision mass measurements with single ions</a:t>
            </a:r>
          </a:p>
        </p:txBody>
      </p:sp>
      <p:pic>
        <p:nvPicPr>
          <p:cNvPr id="31747" name="Picture 58" descr="TIGRA-TR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1125538"/>
            <a:ext cx="33940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9"/>
          <p:cNvSpPr txBox="1">
            <a:spLocks noChangeArrowheads="1"/>
          </p:cNvSpPr>
          <p:nvPr/>
        </p:nvSpPr>
        <p:spPr bwMode="auto">
          <a:xfrm>
            <a:off x="2508250" y="1735138"/>
            <a:ext cx="163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Laser ablation ion source</a:t>
            </a:r>
          </a:p>
        </p:txBody>
      </p:sp>
      <p:sp>
        <p:nvSpPr>
          <p:cNvPr id="31749" name="Text Box 60"/>
          <p:cNvSpPr txBox="1">
            <a:spLocks noChangeArrowheads="1"/>
          </p:cNvSpPr>
          <p:nvPr/>
        </p:nvSpPr>
        <p:spPr bwMode="auto">
          <a:xfrm>
            <a:off x="2589213" y="2419350"/>
            <a:ext cx="1306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Surface          ion source</a:t>
            </a:r>
          </a:p>
        </p:txBody>
      </p:sp>
      <p:sp>
        <p:nvSpPr>
          <p:cNvPr id="31750" name="Line 61"/>
          <p:cNvSpPr>
            <a:spLocks noChangeShapeType="1"/>
          </p:cNvSpPr>
          <p:nvPr/>
        </p:nvSpPr>
        <p:spPr bwMode="auto">
          <a:xfrm flipH="1">
            <a:off x="2589213" y="2949575"/>
            <a:ext cx="57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62"/>
          <p:cNvSpPr>
            <a:spLocks noChangeShapeType="1"/>
          </p:cNvSpPr>
          <p:nvPr/>
        </p:nvSpPr>
        <p:spPr bwMode="auto">
          <a:xfrm flipH="1" flipV="1">
            <a:off x="1936750" y="2419350"/>
            <a:ext cx="652463" cy="53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63"/>
          <p:cNvSpPr>
            <a:spLocks noChangeShapeType="1"/>
          </p:cNvSpPr>
          <p:nvPr/>
        </p:nvSpPr>
        <p:spPr bwMode="auto">
          <a:xfrm flipH="1">
            <a:off x="2589213" y="2266950"/>
            <a:ext cx="57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64"/>
          <p:cNvSpPr>
            <a:spLocks noChangeShapeType="1"/>
          </p:cNvSpPr>
          <p:nvPr/>
        </p:nvSpPr>
        <p:spPr bwMode="auto">
          <a:xfrm flipH="1" flipV="1">
            <a:off x="1936750" y="1963738"/>
            <a:ext cx="652463" cy="3032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65"/>
          <p:cNvSpPr txBox="1">
            <a:spLocks noChangeArrowheads="1"/>
          </p:cNvSpPr>
          <p:nvPr/>
        </p:nvSpPr>
        <p:spPr bwMode="auto">
          <a:xfrm>
            <a:off x="2589213" y="3328988"/>
            <a:ext cx="1714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Beam analysis MCP</a:t>
            </a:r>
          </a:p>
        </p:txBody>
      </p:sp>
      <p:sp>
        <p:nvSpPr>
          <p:cNvPr id="31755" name="Line 66"/>
          <p:cNvSpPr>
            <a:spLocks noChangeShapeType="1"/>
          </p:cNvSpPr>
          <p:nvPr/>
        </p:nvSpPr>
        <p:spPr bwMode="auto">
          <a:xfrm>
            <a:off x="1773238" y="3709988"/>
            <a:ext cx="815975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67"/>
          <p:cNvSpPr>
            <a:spLocks noChangeShapeType="1"/>
          </p:cNvSpPr>
          <p:nvPr/>
        </p:nvSpPr>
        <p:spPr bwMode="auto">
          <a:xfrm>
            <a:off x="2589213" y="3862388"/>
            <a:ext cx="57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68"/>
          <p:cNvSpPr txBox="1">
            <a:spLocks noChangeArrowheads="1"/>
          </p:cNvSpPr>
          <p:nvPr/>
        </p:nvSpPr>
        <p:spPr bwMode="auto">
          <a:xfrm>
            <a:off x="2620963" y="5186363"/>
            <a:ext cx="1682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Cryostat /             4K Electronics</a:t>
            </a:r>
          </a:p>
        </p:txBody>
      </p:sp>
      <p:sp>
        <p:nvSpPr>
          <p:cNvPr id="31758" name="Text Box 69"/>
          <p:cNvSpPr txBox="1">
            <a:spLocks noChangeArrowheads="1"/>
          </p:cNvSpPr>
          <p:nvPr/>
        </p:nvSpPr>
        <p:spPr bwMode="auto">
          <a:xfrm>
            <a:off x="2628900" y="5859463"/>
            <a:ext cx="1682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TOF-ICR Detectors</a:t>
            </a:r>
          </a:p>
        </p:txBody>
      </p:sp>
      <p:sp>
        <p:nvSpPr>
          <p:cNvPr id="31759" name="Line 70"/>
          <p:cNvSpPr>
            <a:spLocks noChangeShapeType="1"/>
          </p:cNvSpPr>
          <p:nvPr/>
        </p:nvSpPr>
        <p:spPr bwMode="auto">
          <a:xfrm>
            <a:off x="1773238" y="5576888"/>
            <a:ext cx="815975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71"/>
          <p:cNvSpPr>
            <a:spLocks noChangeShapeType="1"/>
          </p:cNvSpPr>
          <p:nvPr/>
        </p:nvSpPr>
        <p:spPr bwMode="auto">
          <a:xfrm>
            <a:off x="2627313" y="6394450"/>
            <a:ext cx="57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72"/>
          <p:cNvSpPr>
            <a:spLocks noChangeShapeType="1"/>
          </p:cNvSpPr>
          <p:nvPr/>
        </p:nvSpPr>
        <p:spPr bwMode="auto">
          <a:xfrm>
            <a:off x="1773238" y="5986463"/>
            <a:ext cx="860425" cy="4048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73"/>
          <p:cNvSpPr>
            <a:spLocks noChangeShapeType="1"/>
          </p:cNvSpPr>
          <p:nvPr/>
        </p:nvSpPr>
        <p:spPr bwMode="auto">
          <a:xfrm>
            <a:off x="2589213" y="5729288"/>
            <a:ext cx="57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071702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650" y="1125538"/>
            <a:ext cx="16160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</p:pic>
      <p:pic>
        <p:nvPicPr>
          <p:cNvPr id="401483" name="Content Placeholder 3" descr="101702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4292600"/>
            <a:ext cx="16557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765" name="Line 76"/>
          <p:cNvSpPr>
            <a:spLocks noChangeShapeType="1"/>
          </p:cNvSpPr>
          <p:nvPr/>
        </p:nvSpPr>
        <p:spPr bwMode="auto">
          <a:xfrm>
            <a:off x="1719263" y="4724400"/>
            <a:ext cx="295275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77"/>
          <p:cNvSpPr>
            <a:spLocks noChangeShapeType="1"/>
          </p:cNvSpPr>
          <p:nvPr/>
        </p:nvSpPr>
        <p:spPr bwMode="auto">
          <a:xfrm flipV="1">
            <a:off x="1719263" y="3571875"/>
            <a:ext cx="3313112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2655888" y="4364038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2" rIns="91422" bIns="45712">
            <a:spAutoFit/>
          </a:bodyPr>
          <a:lstStyle/>
          <a:p>
            <a:r>
              <a:rPr lang="en-US" sz="1600" b="1">
                <a:solidFill>
                  <a:srgbClr val="111111"/>
                </a:solidFill>
              </a:rPr>
              <a:t>7 T magnet</a:t>
            </a:r>
          </a:p>
        </p:txBody>
      </p:sp>
      <p:sp>
        <p:nvSpPr>
          <p:cNvPr id="31768" name="Text Box 79"/>
          <p:cNvSpPr txBox="1">
            <a:spLocks noChangeArrowheads="1"/>
          </p:cNvSpPr>
          <p:nvPr/>
        </p:nvSpPr>
        <p:spPr bwMode="auto">
          <a:xfrm>
            <a:off x="3330575" y="1047750"/>
            <a:ext cx="909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top view</a:t>
            </a:r>
          </a:p>
        </p:txBody>
      </p:sp>
      <p:sp>
        <p:nvSpPr>
          <p:cNvPr id="31769" name="Line 80"/>
          <p:cNvSpPr>
            <a:spLocks noChangeShapeType="1"/>
          </p:cNvSpPr>
          <p:nvPr/>
        </p:nvSpPr>
        <p:spPr bwMode="auto">
          <a:xfrm rot="5400000">
            <a:off x="1261269" y="6047581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81"/>
          <p:cNvSpPr>
            <a:spLocks noChangeShapeType="1"/>
          </p:cNvSpPr>
          <p:nvPr/>
        </p:nvSpPr>
        <p:spPr bwMode="auto">
          <a:xfrm>
            <a:off x="784225" y="64531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Line 82"/>
          <p:cNvSpPr>
            <a:spLocks noChangeShapeType="1"/>
          </p:cNvSpPr>
          <p:nvPr/>
        </p:nvSpPr>
        <p:spPr bwMode="auto">
          <a:xfrm>
            <a:off x="1747838" y="64531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Text Box 83"/>
          <p:cNvSpPr txBox="1">
            <a:spLocks noChangeArrowheads="1"/>
          </p:cNvSpPr>
          <p:nvPr/>
        </p:nvSpPr>
        <p:spPr bwMode="auto">
          <a:xfrm>
            <a:off x="1025525" y="6308725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/>
              <a:t>1 m</a:t>
            </a:r>
          </a:p>
        </p:txBody>
      </p:sp>
      <p:sp>
        <p:nvSpPr>
          <p:cNvPr id="31773" name="Rectangle 84"/>
          <p:cNvSpPr>
            <a:spLocks noChangeArrowheads="1"/>
          </p:cNvSpPr>
          <p:nvPr/>
        </p:nvSpPr>
        <p:spPr bwMode="auto">
          <a:xfrm>
            <a:off x="5032375" y="3140075"/>
            <a:ext cx="403225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Principle of Penning trap mass spectrometry</a:t>
            </a:r>
          </a:p>
        </p:txBody>
      </p:sp>
      <p:sp>
        <p:nvSpPr>
          <p:cNvPr id="54279" name="Rectangle 3"/>
          <p:cNvSpPr>
            <a:spLocks noChangeArrowheads="1"/>
          </p:cNvSpPr>
          <p:nvPr/>
        </p:nvSpPr>
        <p:spPr bwMode="auto">
          <a:xfrm>
            <a:off x="3668713" y="1555750"/>
            <a:ext cx="2743200" cy="1066800"/>
          </a:xfrm>
          <a:prstGeom prst="rect">
            <a:avLst/>
          </a:prstGeom>
          <a:solidFill>
            <a:srgbClr val="BDD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4"/>
          <p:cNvSpPr>
            <a:spLocks noChangeArrowheads="1"/>
          </p:cNvSpPr>
          <p:nvPr/>
        </p:nvSpPr>
        <p:spPr bwMode="auto">
          <a:xfrm>
            <a:off x="3635375" y="1516063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</a:rPr>
              <a:t>Cyclotron frequency: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084638" y="1771650"/>
          <a:ext cx="1992312" cy="847725"/>
        </p:xfrm>
        <a:graphic>
          <a:graphicData uri="http://schemas.openxmlformats.org/presentationml/2006/ole">
            <p:oleObj spid="_x0000_s54274" name="Formel" r:id="rId4" imgW="927000" imgH="393480" progId="Equation.3">
              <p:embed/>
            </p:oleObj>
          </a:graphicData>
        </a:graphic>
      </p:graphicFrame>
      <p:sp>
        <p:nvSpPr>
          <p:cNvPr id="54281" name="Oval 6"/>
          <p:cNvSpPr>
            <a:spLocks noChangeArrowheads="1"/>
          </p:cNvSpPr>
          <p:nvPr/>
        </p:nvSpPr>
        <p:spPr bwMode="auto">
          <a:xfrm>
            <a:off x="828675" y="2033588"/>
            <a:ext cx="2362200" cy="7175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7"/>
          <p:cNvSpPr>
            <a:spLocks noChangeShapeType="1"/>
          </p:cNvSpPr>
          <p:nvPr/>
        </p:nvSpPr>
        <p:spPr bwMode="auto">
          <a:xfrm flipH="1" flipV="1">
            <a:off x="1971675" y="2751138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8"/>
          <p:cNvSpPr>
            <a:spLocks noChangeShapeType="1"/>
          </p:cNvSpPr>
          <p:nvPr/>
        </p:nvSpPr>
        <p:spPr bwMode="auto">
          <a:xfrm flipV="1">
            <a:off x="1057275" y="1455738"/>
            <a:ext cx="0" cy="9144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Text Box 9" descr="Newsprint"/>
          <p:cNvSpPr txBox="1">
            <a:spLocks noChangeArrowheads="1"/>
          </p:cNvSpPr>
          <p:nvPr/>
        </p:nvSpPr>
        <p:spPr bwMode="auto">
          <a:xfrm>
            <a:off x="1819275" y="10890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1">
                <a:solidFill>
                  <a:srgbClr val="336699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54285" name="Line 10"/>
          <p:cNvSpPr>
            <a:spLocks noChangeShapeType="1"/>
          </p:cNvSpPr>
          <p:nvPr/>
        </p:nvSpPr>
        <p:spPr bwMode="auto">
          <a:xfrm flipV="1">
            <a:off x="1939925" y="1179513"/>
            <a:ext cx="228600" cy="0"/>
          </a:xfrm>
          <a:prstGeom prst="line">
            <a:avLst/>
          </a:prstGeom>
          <a:noFill/>
          <a:ln w="15875">
            <a:solidFill>
              <a:srgbClr val="3366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200275" y="1455738"/>
            <a:ext cx="0" cy="9144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V="1">
            <a:off x="2581275" y="1455738"/>
            <a:ext cx="0" cy="9144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1438275" y="1455738"/>
            <a:ext cx="0" cy="9144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4"/>
          <p:cNvSpPr>
            <a:spLocks noChangeShapeType="1"/>
          </p:cNvSpPr>
          <p:nvPr/>
        </p:nvSpPr>
        <p:spPr bwMode="auto">
          <a:xfrm flipV="1">
            <a:off x="1819275" y="1455738"/>
            <a:ext cx="0" cy="9144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15"/>
          <p:cNvSpPr>
            <a:spLocks noChangeShapeType="1"/>
          </p:cNvSpPr>
          <p:nvPr/>
        </p:nvSpPr>
        <p:spPr bwMode="auto">
          <a:xfrm flipV="1">
            <a:off x="2962275" y="1455738"/>
            <a:ext cx="0" cy="91440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Text Box 16"/>
          <p:cNvSpPr txBox="1">
            <a:spLocks noChangeArrowheads="1"/>
          </p:cNvSpPr>
          <p:nvPr/>
        </p:nvSpPr>
        <p:spPr bwMode="auto">
          <a:xfrm>
            <a:off x="2811463" y="2598738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</a:rPr>
              <a:t>q</a:t>
            </a:r>
            <a:r>
              <a:rPr lang="en-US" sz="2000">
                <a:solidFill>
                  <a:srgbClr val="000000"/>
                </a:solidFill>
              </a:rPr>
              <a:t>/</a:t>
            </a:r>
            <a:r>
              <a:rPr lang="en-US" sz="2000" i="1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54292" name="Picture 17" descr="Ion_B_field_tt"/>
          <p:cNvPicPr>
            <a:picLocks noChangeAspect="1" noChangeArrowheads="1"/>
          </p:cNvPicPr>
          <p:nvPr/>
        </p:nvPicPr>
        <p:blipFill>
          <a:blip r:embed="rId5"/>
          <a:srcRect l="74672" t="48923" r="15736" b="35812"/>
          <a:stretch>
            <a:fillRect/>
          </a:stretch>
        </p:blipFill>
        <p:spPr bwMode="auto">
          <a:xfrm>
            <a:off x="2574925" y="2497138"/>
            <a:ext cx="285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3" name="Rectangle 18"/>
          <p:cNvSpPr>
            <a:spLocks noChangeArrowheads="1"/>
          </p:cNvSpPr>
          <p:nvPr/>
        </p:nvSpPr>
        <p:spPr bwMode="auto">
          <a:xfrm>
            <a:off x="6588125" y="1404938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8100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PENNING trap</a:t>
            </a:r>
            <a:endParaRPr lang="en-US" sz="2000">
              <a:solidFill>
                <a:srgbClr val="000000"/>
              </a:solidFill>
            </a:endParaRPr>
          </a:p>
          <a:p>
            <a:pPr defTabSz="381000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US" sz="1600" b="1">
                <a:solidFill>
                  <a:srgbClr val="000000"/>
                </a:solidFill>
              </a:rPr>
              <a:t>  </a:t>
            </a:r>
            <a:r>
              <a:rPr lang="en-US" b="1">
                <a:solidFill>
                  <a:srgbClr val="000000"/>
                </a:solidFill>
              </a:rPr>
              <a:t>	</a:t>
            </a:r>
            <a:r>
              <a:rPr lang="en-US">
                <a:solidFill>
                  <a:srgbClr val="000000"/>
                </a:solidFill>
              </a:rPr>
              <a:t>Strong homogen. </a:t>
            </a:r>
          </a:p>
          <a:p>
            <a:pPr defTabSz="3810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     	magnetic field</a:t>
            </a:r>
          </a:p>
          <a:p>
            <a:pPr defTabSz="381000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US" b="1">
                <a:solidFill>
                  <a:srgbClr val="000000"/>
                </a:solidFill>
              </a:rPr>
              <a:t>  	</a:t>
            </a:r>
            <a:r>
              <a:rPr lang="en-US">
                <a:solidFill>
                  <a:srgbClr val="000000"/>
                </a:solidFill>
              </a:rPr>
              <a:t>Weak electric 3D</a:t>
            </a:r>
          </a:p>
          <a:p>
            <a:pPr defTabSz="3810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	quadrupole field</a:t>
            </a:r>
          </a:p>
        </p:txBody>
      </p:sp>
      <p:sp>
        <p:nvSpPr>
          <p:cNvPr id="54294" name="Rectangle 21"/>
          <p:cNvSpPr>
            <a:spLocks noChangeArrowheads="1"/>
          </p:cNvSpPr>
          <p:nvPr/>
        </p:nvSpPr>
        <p:spPr bwMode="auto">
          <a:xfrm>
            <a:off x="784225" y="3011488"/>
            <a:ext cx="28956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Rectangle 22"/>
          <p:cNvSpPr>
            <a:spLocks noChangeArrowheads="1"/>
          </p:cNvSpPr>
          <p:nvPr/>
        </p:nvSpPr>
        <p:spPr bwMode="auto">
          <a:xfrm>
            <a:off x="784225" y="3011488"/>
            <a:ext cx="28956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Up Arrow 8"/>
          <p:cNvSpPr/>
          <p:nvPr/>
        </p:nvSpPr>
        <p:spPr bwMode="auto">
          <a:xfrm>
            <a:off x="1279525" y="3346450"/>
            <a:ext cx="188913" cy="584200"/>
          </a:xfrm>
          <a:prstGeom prst="upArrow">
            <a:avLst>
              <a:gd name="adj1" fmla="val 27778"/>
              <a:gd name="adj2" fmla="val 101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1920875" y="3325813"/>
            <a:ext cx="188913" cy="582612"/>
          </a:xfrm>
          <a:prstGeom prst="upArrow">
            <a:avLst>
              <a:gd name="adj1" fmla="val 27778"/>
              <a:gd name="adj2" fmla="val 101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2535238" y="3325813"/>
            <a:ext cx="188912" cy="582612"/>
          </a:xfrm>
          <a:prstGeom prst="upArrow">
            <a:avLst>
              <a:gd name="adj1" fmla="val 27778"/>
              <a:gd name="adj2" fmla="val 101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21914" name="Picture 16" descr="trap.jpg"/>
          <p:cNvPicPr>
            <a:picLocks noChangeAspect="1"/>
          </p:cNvPicPr>
          <p:nvPr/>
        </p:nvPicPr>
        <p:blipFill>
          <a:blip r:embed="rId7"/>
          <a:srcRect l="28159" r="20409"/>
          <a:stretch>
            <a:fillRect/>
          </a:stretch>
        </p:blipFill>
        <p:spPr bwMode="auto">
          <a:xfrm>
            <a:off x="755650" y="3937000"/>
            <a:ext cx="254317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59075" y="3455988"/>
            <a:ext cx="33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3C8C93"/>
                </a:solidFill>
                <a:cs typeface="Arial" charset="0"/>
              </a:rPr>
              <a:t>B</a:t>
            </a:r>
            <a:endParaRPr lang="en-US">
              <a:solidFill>
                <a:srgbClr val="3C8C93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862263" y="3487738"/>
            <a:ext cx="153987" cy="1587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918" name="TextBox 12"/>
          <p:cNvSpPr txBox="1">
            <a:spLocks noChangeArrowheads="1"/>
          </p:cNvSpPr>
          <p:nvPr/>
        </p:nvSpPr>
        <p:spPr bwMode="auto">
          <a:xfrm>
            <a:off x="6227763" y="42926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9" tIns="45725" rIns="91449" bIns="45725">
            <a:spAutoFit/>
          </a:bodyPr>
          <a:lstStyle/>
          <a:p>
            <a:r>
              <a:rPr lang="de-DE" sz="2000" b="1">
                <a:solidFill>
                  <a:srgbClr val="00CC00"/>
                </a:solidFill>
                <a:latin typeface="Symbol" pitchFamily="18" charset="2"/>
                <a:cs typeface="Arial" charset="0"/>
              </a:rPr>
              <a:t>n</a:t>
            </a:r>
            <a:r>
              <a:rPr lang="de-DE" sz="2000" b="1" baseline="-25000">
                <a:solidFill>
                  <a:srgbClr val="00CC00"/>
                </a:solidFill>
                <a:cs typeface="Arial" charset="0"/>
              </a:rPr>
              <a:t>-</a:t>
            </a:r>
            <a:endParaRPr lang="en-US" sz="2000" b="1">
              <a:solidFill>
                <a:srgbClr val="00CC00"/>
              </a:solidFill>
              <a:cs typeface="Arial" charset="0"/>
            </a:endParaRPr>
          </a:p>
        </p:txBody>
      </p:sp>
      <p:sp>
        <p:nvSpPr>
          <p:cNvPr id="421919" name="TextBox 13"/>
          <p:cNvSpPr txBox="1">
            <a:spLocks noChangeArrowheads="1"/>
          </p:cNvSpPr>
          <p:nvPr/>
        </p:nvSpPr>
        <p:spPr bwMode="auto">
          <a:xfrm>
            <a:off x="5724525" y="3500438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9" tIns="45725" rIns="91449" bIns="45725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latin typeface="Symbol" pitchFamily="18" charset="2"/>
                <a:cs typeface="Arial" charset="0"/>
              </a:rPr>
              <a:t>n</a:t>
            </a:r>
            <a:r>
              <a:rPr lang="de-DE" sz="2000" b="1" baseline="-25000">
                <a:solidFill>
                  <a:srgbClr val="FF0000"/>
                </a:solidFill>
                <a:cs typeface="Arial" charset="0"/>
              </a:rPr>
              <a:t>+</a:t>
            </a:r>
            <a:endParaRPr lang="en-US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1920" name="TextBox 14"/>
          <p:cNvSpPr txBox="1">
            <a:spLocks noChangeArrowheads="1"/>
          </p:cNvSpPr>
          <p:nvPr/>
        </p:nvSpPr>
        <p:spPr bwMode="auto">
          <a:xfrm>
            <a:off x="4356100" y="32845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9" tIns="45725" rIns="91449" bIns="45725">
            <a:spAutoFit/>
          </a:bodyPr>
          <a:lstStyle/>
          <a:p>
            <a:r>
              <a:rPr lang="de-DE" sz="2000" b="1">
                <a:solidFill>
                  <a:srgbClr val="0033CC"/>
                </a:solidFill>
                <a:latin typeface="Symbol" pitchFamily="18" charset="2"/>
                <a:cs typeface="Arial" charset="0"/>
              </a:rPr>
              <a:t>n</a:t>
            </a:r>
            <a:r>
              <a:rPr lang="de-DE" sz="2000" b="1" baseline="-25000">
                <a:solidFill>
                  <a:srgbClr val="0033CC"/>
                </a:solidFill>
                <a:cs typeface="Arial" charset="0"/>
              </a:rPr>
              <a:t>z</a:t>
            </a:r>
            <a:endParaRPr lang="en-US" sz="2000" b="1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3213100"/>
            <a:ext cx="38893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372225" y="6021388"/>
            <a:ext cx="2447925" cy="647700"/>
          </a:xfrm>
          <a:prstGeom prst="rect">
            <a:avLst/>
          </a:prstGeom>
          <a:solidFill>
            <a:srgbClr val="BDD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6443663" y="6092825"/>
          <a:ext cx="2265362" cy="520700"/>
        </p:xfrm>
        <a:graphic>
          <a:graphicData uri="http://schemas.openxmlformats.org/presentationml/2006/ole">
            <p:oleObj spid="_x0000_s54277" name="Formel" r:id="rId9" imgW="1054080" imgH="241200" progId="Equation.3">
              <p:embed/>
            </p:oleObj>
          </a:graphicData>
        </a:graphic>
      </p:graphicFrame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732588" y="3716338"/>
            <a:ext cx="1800225" cy="649287"/>
          </a:xfrm>
          <a:prstGeom prst="rect">
            <a:avLst/>
          </a:prstGeom>
          <a:solidFill>
            <a:srgbClr val="BDD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6804025" y="3789363"/>
          <a:ext cx="1609725" cy="492125"/>
        </p:xfrm>
        <a:graphic>
          <a:graphicData uri="http://schemas.openxmlformats.org/presentationml/2006/ole">
            <p:oleObj spid="_x0000_s54276" name="Formel" r:id="rId10" imgW="749160" imgH="228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/>
      <p:bldP spid="421918" grpId="0"/>
      <p:bldP spid="421919" grpId="0"/>
      <p:bldP spid="421920" grpId="0"/>
      <p:bldP spid="37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>
          <a:xfrm>
            <a:off x="827088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smtClean="0"/>
              <a:t>Time-of-flight ion-cyclotron-resonance</a:t>
            </a:r>
            <a:br>
              <a:rPr lang="de-DE" sz="2800" smtClean="0"/>
            </a:br>
            <a:r>
              <a:rPr lang="de-DE" sz="2800" smtClean="0"/>
              <a:t> (TOF-ICR) method</a:t>
            </a:r>
          </a:p>
        </p:txBody>
      </p:sp>
      <p:grpSp>
        <p:nvGrpSpPr>
          <p:cNvPr id="2052" name="Gruppieren 50"/>
          <p:cNvGrpSpPr>
            <a:grpSpLocks/>
          </p:cNvGrpSpPr>
          <p:nvPr/>
        </p:nvGrpSpPr>
        <p:grpSpPr bwMode="auto">
          <a:xfrm>
            <a:off x="5651500" y="5300663"/>
            <a:ext cx="2017713" cy="865187"/>
            <a:chOff x="9180512" y="2349971"/>
            <a:chExt cx="2017241" cy="865187"/>
          </a:xfrm>
        </p:grpSpPr>
        <p:sp>
          <p:nvSpPr>
            <p:cNvPr id="2088" name="AutoShape 81"/>
            <p:cNvSpPr>
              <a:spLocks noChangeArrowheads="1"/>
            </p:cNvSpPr>
            <p:nvPr/>
          </p:nvSpPr>
          <p:spPr bwMode="auto">
            <a:xfrm>
              <a:off x="9180512" y="2349971"/>
              <a:ext cx="2017241" cy="86518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0" name="Object 25"/>
            <p:cNvGraphicFramePr>
              <a:graphicFrameLocks noChangeAspect="1"/>
            </p:cNvGraphicFramePr>
            <p:nvPr/>
          </p:nvGraphicFramePr>
          <p:xfrm>
            <a:off x="9335161" y="2411346"/>
            <a:ext cx="1609728" cy="792088"/>
          </p:xfrm>
          <a:graphic>
            <a:graphicData uri="http://schemas.openxmlformats.org/presentationml/2006/ole">
              <p:oleObj spid="_x0000_s2050" name="Formel" r:id="rId3" imgW="799920" imgH="393480" progId="Equation.3">
                <p:embed/>
              </p:oleObj>
            </a:graphicData>
          </a:graphic>
        </p:graphicFrame>
      </p:grpSp>
      <p:sp>
        <p:nvSpPr>
          <p:cNvPr id="2053" name="Rectangle 130"/>
          <p:cNvSpPr>
            <a:spLocks noChangeArrowheads="1"/>
          </p:cNvSpPr>
          <p:nvPr/>
        </p:nvSpPr>
        <p:spPr bwMode="auto">
          <a:xfrm>
            <a:off x="768350" y="1127125"/>
            <a:ext cx="3025775" cy="5545138"/>
          </a:xfrm>
          <a:prstGeom prst="rect">
            <a:avLst/>
          </a:prstGeom>
          <a:solidFill>
            <a:srgbClr val="DDE9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2090738" y="2136775"/>
            <a:ext cx="1587" cy="24368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Freeform 132"/>
          <p:cNvSpPr>
            <a:spLocks/>
          </p:cNvSpPr>
          <p:nvPr/>
        </p:nvSpPr>
        <p:spPr bwMode="auto">
          <a:xfrm>
            <a:off x="2039938" y="2008188"/>
            <a:ext cx="107950" cy="177800"/>
          </a:xfrm>
          <a:custGeom>
            <a:avLst/>
            <a:gdLst>
              <a:gd name="T0" fmla="*/ 42 w 103"/>
              <a:gd name="T1" fmla="*/ 149 h 174"/>
              <a:gd name="T2" fmla="*/ 25 w 103"/>
              <a:gd name="T3" fmla="*/ 158 h 174"/>
              <a:gd name="T4" fmla="*/ 16 w 103"/>
              <a:gd name="T5" fmla="*/ 164 h 174"/>
              <a:gd name="T6" fmla="*/ 7 w 103"/>
              <a:gd name="T7" fmla="*/ 169 h 174"/>
              <a:gd name="T8" fmla="*/ 4 w 103"/>
              <a:gd name="T9" fmla="*/ 173 h 174"/>
              <a:gd name="T10" fmla="*/ 0 w 103"/>
              <a:gd name="T11" fmla="*/ 174 h 174"/>
              <a:gd name="T12" fmla="*/ 0 w 103"/>
              <a:gd name="T13" fmla="*/ 174 h 174"/>
              <a:gd name="T14" fmla="*/ 0 w 103"/>
              <a:gd name="T15" fmla="*/ 173 h 174"/>
              <a:gd name="T16" fmla="*/ 0 w 103"/>
              <a:gd name="T17" fmla="*/ 171 h 174"/>
              <a:gd name="T18" fmla="*/ 6 w 103"/>
              <a:gd name="T19" fmla="*/ 156 h 174"/>
              <a:gd name="T20" fmla="*/ 9 w 103"/>
              <a:gd name="T21" fmla="*/ 144 h 174"/>
              <a:gd name="T22" fmla="*/ 18 w 103"/>
              <a:gd name="T23" fmla="*/ 124 h 174"/>
              <a:gd name="T24" fmla="*/ 24 w 103"/>
              <a:gd name="T25" fmla="*/ 110 h 174"/>
              <a:gd name="T26" fmla="*/ 27 w 103"/>
              <a:gd name="T27" fmla="*/ 99 h 174"/>
              <a:gd name="T28" fmla="*/ 31 w 103"/>
              <a:gd name="T29" fmla="*/ 94 h 174"/>
              <a:gd name="T30" fmla="*/ 31 w 103"/>
              <a:gd name="T31" fmla="*/ 90 h 174"/>
              <a:gd name="T32" fmla="*/ 31 w 103"/>
              <a:gd name="T33" fmla="*/ 90 h 174"/>
              <a:gd name="T34" fmla="*/ 36 w 103"/>
              <a:gd name="T35" fmla="*/ 68 h 174"/>
              <a:gd name="T36" fmla="*/ 47 w 103"/>
              <a:gd name="T37" fmla="*/ 24 h 174"/>
              <a:gd name="T38" fmla="*/ 54 w 103"/>
              <a:gd name="T39" fmla="*/ 24 h 174"/>
              <a:gd name="T40" fmla="*/ 65 w 103"/>
              <a:gd name="T41" fmla="*/ 68 h 174"/>
              <a:gd name="T42" fmla="*/ 74 w 103"/>
              <a:gd name="T43" fmla="*/ 97 h 174"/>
              <a:gd name="T44" fmla="*/ 79 w 103"/>
              <a:gd name="T45" fmla="*/ 110 h 174"/>
              <a:gd name="T46" fmla="*/ 86 w 103"/>
              <a:gd name="T47" fmla="*/ 128 h 174"/>
              <a:gd name="T48" fmla="*/ 92 w 103"/>
              <a:gd name="T49" fmla="*/ 144 h 174"/>
              <a:gd name="T50" fmla="*/ 97 w 103"/>
              <a:gd name="T51" fmla="*/ 156 h 174"/>
              <a:gd name="T52" fmla="*/ 101 w 103"/>
              <a:gd name="T53" fmla="*/ 164 h 174"/>
              <a:gd name="T54" fmla="*/ 103 w 103"/>
              <a:gd name="T55" fmla="*/ 169 h 174"/>
              <a:gd name="T56" fmla="*/ 103 w 103"/>
              <a:gd name="T57" fmla="*/ 171 h 174"/>
              <a:gd name="T58" fmla="*/ 103 w 103"/>
              <a:gd name="T59" fmla="*/ 171 h 174"/>
              <a:gd name="T60" fmla="*/ 103 w 103"/>
              <a:gd name="T61" fmla="*/ 174 h 174"/>
              <a:gd name="T62" fmla="*/ 103 w 103"/>
              <a:gd name="T63" fmla="*/ 174 h 1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"/>
              <a:gd name="T97" fmla="*/ 0 h 174"/>
              <a:gd name="T98" fmla="*/ 103 w 103"/>
              <a:gd name="T99" fmla="*/ 174 h 1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" h="174">
                <a:moveTo>
                  <a:pt x="49" y="142"/>
                </a:moveTo>
                <a:lnTo>
                  <a:pt x="42" y="149"/>
                </a:lnTo>
                <a:lnTo>
                  <a:pt x="33" y="153"/>
                </a:lnTo>
                <a:lnTo>
                  <a:pt x="25" y="158"/>
                </a:lnTo>
                <a:lnTo>
                  <a:pt x="20" y="162"/>
                </a:lnTo>
                <a:lnTo>
                  <a:pt x="16" y="164"/>
                </a:lnTo>
                <a:lnTo>
                  <a:pt x="11" y="167"/>
                </a:lnTo>
                <a:lnTo>
                  <a:pt x="7" y="169"/>
                </a:lnTo>
                <a:lnTo>
                  <a:pt x="6" y="171"/>
                </a:lnTo>
                <a:lnTo>
                  <a:pt x="4" y="173"/>
                </a:lnTo>
                <a:lnTo>
                  <a:pt x="2" y="173"/>
                </a:lnTo>
                <a:lnTo>
                  <a:pt x="0" y="174"/>
                </a:lnTo>
                <a:lnTo>
                  <a:pt x="0" y="173"/>
                </a:lnTo>
                <a:lnTo>
                  <a:pt x="0" y="171"/>
                </a:lnTo>
                <a:lnTo>
                  <a:pt x="2" y="164"/>
                </a:lnTo>
                <a:lnTo>
                  <a:pt x="6" y="156"/>
                </a:lnTo>
                <a:lnTo>
                  <a:pt x="7" y="151"/>
                </a:lnTo>
                <a:lnTo>
                  <a:pt x="9" y="144"/>
                </a:lnTo>
                <a:lnTo>
                  <a:pt x="15" y="133"/>
                </a:lnTo>
                <a:lnTo>
                  <a:pt x="18" y="124"/>
                </a:lnTo>
                <a:lnTo>
                  <a:pt x="22" y="115"/>
                </a:lnTo>
                <a:lnTo>
                  <a:pt x="24" y="110"/>
                </a:lnTo>
                <a:lnTo>
                  <a:pt x="25" y="104"/>
                </a:lnTo>
                <a:lnTo>
                  <a:pt x="27" y="99"/>
                </a:lnTo>
                <a:lnTo>
                  <a:pt x="29" y="95"/>
                </a:lnTo>
                <a:lnTo>
                  <a:pt x="31" y="94"/>
                </a:lnTo>
                <a:lnTo>
                  <a:pt x="31" y="92"/>
                </a:lnTo>
                <a:lnTo>
                  <a:pt x="31" y="90"/>
                </a:lnTo>
                <a:lnTo>
                  <a:pt x="36" y="68"/>
                </a:lnTo>
                <a:lnTo>
                  <a:pt x="42" y="45"/>
                </a:lnTo>
                <a:lnTo>
                  <a:pt x="47" y="24"/>
                </a:lnTo>
                <a:lnTo>
                  <a:pt x="49" y="0"/>
                </a:lnTo>
                <a:lnTo>
                  <a:pt x="54" y="24"/>
                </a:lnTo>
                <a:lnTo>
                  <a:pt x="60" y="45"/>
                </a:lnTo>
                <a:lnTo>
                  <a:pt x="65" y="68"/>
                </a:lnTo>
                <a:lnTo>
                  <a:pt x="70" y="90"/>
                </a:lnTo>
                <a:lnTo>
                  <a:pt x="74" y="97"/>
                </a:lnTo>
                <a:lnTo>
                  <a:pt x="77" y="104"/>
                </a:lnTo>
                <a:lnTo>
                  <a:pt x="79" y="110"/>
                </a:lnTo>
                <a:lnTo>
                  <a:pt x="81" y="117"/>
                </a:lnTo>
                <a:lnTo>
                  <a:pt x="86" y="128"/>
                </a:lnTo>
                <a:lnTo>
                  <a:pt x="90" y="137"/>
                </a:lnTo>
                <a:lnTo>
                  <a:pt x="92" y="144"/>
                </a:lnTo>
                <a:lnTo>
                  <a:pt x="95" y="151"/>
                </a:lnTo>
                <a:lnTo>
                  <a:pt x="97" y="156"/>
                </a:lnTo>
                <a:lnTo>
                  <a:pt x="99" y="162"/>
                </a:lnTo>
                <a:lnTo>
                  <a:pt x="101" y="164"/>
                </a:lnTo>
                <a:lnTo>
                  <a:pt x="101" y="167"/>
                </a:lnTo>
                <a:lnTo>
                  <a:pt x="103" y="169"/>
                </a:lnTo>
                <a:lnTo>
                  <a:pt x="103" y="171"/>
                </a:lnTo>
                <a:lnTo>
                  <a:pt x="103" y="173"/>
                </a:lnTo>
                <a:lnTo>
                  <a:pt x="103" y="174"/>
                </a:lnTo>
                <a:lnTo>
                  <a:pt x="49" y="1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133"/>
          <p:cNvSpPr>
            <a:spLocks/>
          </p:cNvSpPr>
          <p:nvPr/>
        </p:nvSpPr>
        <p:spPr bwMode="auto">
          <a:xfrm>
            <a:off x="1330325" y="5995988"/>
            <a:ext cx="1527175" cy="111125"/>
          </a:xfrm>
          <a:custGeom>
            <a:avLst/>
            <a:gdLst>
              <a:gd name="T0" fmla="*/ 0 w 1435"/>
              <a:gd name="T1" fmla="*/ 104 h 108"/>
              <a:gd name="T2" fmla="*/ 2 w 1435"/>
              <a:gd name="T3" fmla="*/ 99 h 108"/>
              <a:gd name="T4" fmla="*/ 7 w 1435"/>
              <a:gd name="T5" fmla="*/ 92 h 108"/>
              <a:gd name="T6" fmla="*/ 21 w 1435"/>
              <a:gd name="T7" fmla="*/ 81 h 108"/>
              <a:gd name="T8" fmla="*/ 43 w 1435"/>
              <a:gd name="T9" fmla="*/ 70 h 108"/>
              <a:gd name="T10" fmla="*/ 70 w 1435"/>
              <a:gd name="T11" fmla="*/ 61 h 108"/>
              <a:gd name="T12" fmla="*/ 102 w 1435"/>
              <a:gd name="T13" fmla="*/ 52 h 108"/>
              <a:gd name="T14" fmla="*/ 140 w 1435"/>
              <a:gd name="T15" fmla="*/ 43 h 108"/>
              <a:gd name="T16" fmla="*/ 183 w 1435"/>
              <a:gd name="T17" fmla="*/ 34 h 108"/>
              <a:gd name="T18" fmla="*/ 232 w 1435"/>
              <a:gd name="T19" fmla="*/ 27 h 108"/>
              <a:gd name="T20" fmla="*/ 285 w 1435"/>
              <a:gd name="T21" fmla="*/ 22 h 108"/>
              <a:gd name="T22" fmla="*/ 341 w 1435"/>
              <a:gd name="T23" fmla="*/ 16 h 108"/>
              <a:gd name="T24" fmla="*/ 402 w 1435"/>
              <a:gd name="T25" fmla="*/ 11 h 108"/>
              <a:gd name="T26" fmla="*/ 467 w 1435"/>
              <a:gd name="T27" fmla="*/ 7 h 108"/>
              <a:gd name="T28" fmla="*/ 535 w 1435"/>
              <a:gd name="T29" fmla="*/ 4 h 108"/>
              <a:gd name="T30" fmla="*/ 605 w 1435"/>
              <a:gd name="T31" fmla="*/ 2 h 108"/>
              <a:gd name="T32" fmla="*/ 679 w 1435"/>
              <a:gd name="T33" fmla="*/ 0 h 108"/>
              <a:gd name="T34" fmla="*/ 752 w 1435"/>
              <a:gd name="T35" fmla="*/ 0 h 108"/>
              <a:gd name="T36" fmla="*/ 826 w 1435"/>
              <a:gd name="T37" fmla="*/ 2 h 108"/>
              <a:gd name="T38" fmla="*/ 898 w 1435"/>
              <a:gd name="T39" fmla="*/ 4 h 108"/>
              <a:gd name="T40" fmla="*/ 966 w 1435"/>
              <a:gd name="T41" fmla="*/ 7 h 108"/>
              <a:gd name="T42" fmla="*/ 1031 w 1435"/>
              <a:gd name="T43" fmla="*/ 11 h 108"/>
              <a:gd name="T44" fmla="*/ 1092 w 1435"/>
              <a:gd name="T45" fmla="*/ 16 h 108"/>
              <a:gd name="T46" fmla="*/ 1149 w 1435"/>
              <a:gd name="T47" fmla="*/ 22 h 108"/>
              <a:gd name="T48" fmla="*/ 1201 w 1435"/>
              <a:gd name="T49" fmla="*/ 27 h 108"/>
              <a:gd name="T50" fmla="*/ 1250 w 1435"/>
              <a:gd name="T51" fmla="*/ 34 h 108"/>
              <a:gd name="T52" fmla="*/ 1295 w 1435"/>
              <a:gd name="T53" fmla="*/ 43 h 108"/>
              <a:gd name="T54" fmla="*/ 1333 w 1435"/>
              <a:gd name="T55" fmla="*/ 52 h 108"/>
              <a:gd name="T56" fmla="*/ 1365 w 1435"/>
              <a:gd name="T57" fmla="*/ 61 h 108"/>
              <a:gd name="T58" fmla="*/ 1392 w 1435"/>
              <a:gd name="T59" fmla="*/ 70 h 108"/>
              <a:gd name="T60" fmla="*/ 1413 w 1435"/>
              <a:gd name="T61" fmla="*/ 81 h 108"/>
              <a:gd name="T62" fmla="*/ 1426 w 1435"/>
              <a:gd name="T63" fmla="*/ 92 h 108"/>
              <a:gd name="T64" fmla="*/ 1433 w 1435"/>
              <a:gd name="T65" fmla="*/ 99 h 108"/>
              <a:gd name="T66" fmla="*/ 1435 w 1435"/>
              <a:gd name="T67" fmla="*/ 104 h 1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5"/>
              <a:gd name="T103" fmla="*/ 0 h 108"/>
              <a:gd name="T104" fmla="*/ 1435 w 1435"/>
              <a:gd name="T105" fmla="*/ 108 h 1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5" h="108">
                <a:moveTo>
                  <a:pt x="0" y="108"/>
                </a:moveTo>
                <a:lnTo>
                  <a:pt x="0" y="104"/>
                </a:lnTo>
                <a:lnTo>
                  <a:pt x="0" y="103"/>
                </a:lnTo>
                <a:lnTo>
                  <a:pt x="2" y="99"/>
                </a:lnTo>
                <a:lnTo>
                  <a:pt x="3" y="97"/>
                </a:lnTo>
                <a:lnTo>
                  <a:pt x="7" y="92"/>
                </a:lnTo>
                <a:lnTo>
                  <a:pt x="14" y="86"/>
                </a:lnTo>
                <a:lnTo>
                  <a:pt x="21" y="81"/>
                </a:lnTo>
                <a:lnTo>
                  <a:pt x="32" y="76"/>
                </a:lnTo>
                <a:lnTo>
                  <a:pt x="43" y="70"/>
                </a:lnTo>
                <a:lnTo>
                  <a:pt x="56" y="65"/>
                </a:lnTo>
                <a:lnTo>
                  <a:pt x="70" y="61"/>
                </a:lnTo>
                <a:lnTo>
                  <a:pt x="84" y="56"/>
                </a:lnTo>
                <a:lnTo>
                  <a:pt x="102" y="52"/>
                </a:lnTo>
                <a:lnTo>
                  <a:pt x="120" y="47"/>
                </a:lnTo>
                <a:lnTo>
                  <a:pt x="140" y="43"/>
                </a:lnTo>
                <a:lnTo>
                  <a:pt x="162" y="40"/>
                </a:lnTo>
                <a:lnTo>
                  <a:pt x="183" y="34"/>
                </a:lnTo>
                <a:lnTo>
                  <a:pt x="206" y="31"/>
                </a:lnTo>
                <a:lnTo>
                  <a:pt x="232" y="27"/>
                </a:lnTo>
                <a:lnTo>
                  <a:pt x="259" y="24"/>
                </a:lnTo>
                <a:lnTo>
                  <a:pt x="285" y="22"/>
                </a:lnTo>
                <a:lnTo>
                  <a:pt x="312" y="18"/>
                </a:lnTo>
                <a:lnTo>
                  <a:pt x="341" y="16"/>
                </a:lnTo>
                <a:lnTo>
                  <a:pt x="372" y="13"/>
                </a:lnTo>
                <a:lnTo>
                  <a:pt x="402" y="11"/>
                </a:lnTo>
                <a:lnTo>
                  <a:pt x="435" y="9"/>
                </a:lnTo>
                <a:lnTo>
                  <a:pt x="467" y="7"/>
                </a:lnTo>
                <a:lnTo>
                  <a:pt x="501" y="6"/>
                </a:lnTo>
                <a:lnTo>
                  <a:pt x="535" y="4"/>
                </a:lnTo>
                <a:lnTo>
                  <a:pt x="569" y="2"/>
                </a:lnTo>
                <a:lnTo>
                  <a:pt x="605" y="2"/>
                </a:lnTo>
                <a:lnTo>
                  <a:pt x="641" y="0"/>
                </a:lnTo>
                <a:lnTo>
                  <a:pt x="679" y="0"/>
                </a:lnTo>
                <a:lnTo>
                  <a:pt x="715" y="0"/>
                </a:lnTo>
                <a:lnTo>
                  <a:pt x="752" y="0"/>
                </a:lnTo>
                <a:lnTo>
                  <a:pt x="790" y="0"/>
                </a:lnTo>
                <a:lnTo>
                  <a:pt x="826" y="2"/>
                </a:lnTo>
                <a:lnTo>
                  <a:pt x="862" y="2"/>
                </a:lnTo>
                <a:lnTo>
                  <a:pt x="898" y="4"/>
                </a:lnTo>
                <a:lnTo>
                  <a:pt x="932" y="6"/>
                </a:lnTo>
                <a:lnTo>
                  <a:pt x="966" y="7"/>
                </a:lnTo>
                <a:lnTo>
                  <a:pt x="999" y="9"/>
                </a:lnTo>
                <a:lnTo>
                  <a:pt x="1031" y="11"/>
                </a:lnTo>
                <a:lnTo>
                  <a:pt x="1061" y="13"/>
                </a:lnTo>
                <a:lnTo>
                  <a:pt x="1092" y="16"/>
                </a:lnTo>
                <a:lnTo>
                  <a:pt x="1121" y="18"/>
                </a:lnTo>
                <a:lnTo>
                  <a:pt x="1149" y="22"/>
                </a:lnTo>
                <a:lnTo>
                  <a:pt x="1176" y="25"/>
                </a:lnTo>
                <a:lnTo>
                  <a:pt x="1201" y="27"/>
                </a:lnTo>
                <a:lnTo>
                  <a:pt x="1227" y="31"/>
                </a:lnTo>
                <a:lnTo>
                  <a:pt x="1250" y="34"/>
                </a:lnTo>
                <a:lnTo>
                  <a:pt x="1273" y="40"/>
                </a:lnTo>
                <a:lnTo>
                  <a:pt x="1295" y="43"/>
                </a:lnTo>
                <a:lnTo>
                  <a:pt x="1315" y="47"/>
                </a:lnTo>
                <a:lnTo>
                  <a:pt x="1333" y="52"/>
                </a:lnTo>
                <a:lnTo>
                  <a:pt x="1349" y="56"/>
                </a:lnTo>
                <a:lnTo>
                  <a:pt x="1365" y="61"/>
                </a:lnTo>
                <a:lnTo>
                  <a:pt x="1379" y="65"/>
                </a:lnTo>
                <a:lnTo>
                  <a:pt x="1392" y="70"/>
                </a:lnTo>
                <a:lnTo>
                  <a:pt x="1403" y="76"/>
                </a:lnTo>
                <a:lnTo>
                  <a:pt x="1413" y="81"/>
                </a:lnTo>
                <a:lnTo>
                  <a:pt x="1421" y="86"/>
                </a:lnTo>
                <a:lnTo>
                  <a:pt x="1426" y="92"/>
                </a:lnTo>
                <a:lnTo>
                  <a:pt x="1431" y="97"/>
                </a:lnTo>
                <a:lnTo>
                  <a:pt x="1433" y="99"/>
                </a:lnTo>
                <a:lnTo>
                  <a:pt x="1433" y="103"/>
                </a:lnTo>
                <a:lnTo>
                  <a:pt x="1435" y="104"/>
                </a:lnTo>
                <a:lnTo>
                  <a:pt x="1435" y="10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Freeform 138"/>
          <p:cNvSpPr>
            <a:spLocks/>
          </p:cNvSpPr>
          <p:nvPr/>
        </p:nvSpPr>
        <p:spPr bwMode="auto">
          <a:xfrm>
            <a:off x="1122363" y="5816600"/>
            <a:ext cx="1941512" cy="147638"/>
          </a:xfrm>
          <a:custGeom>
            <a:avLst/>
            <a:gdLst>
              <a:gd name="T0" fmla="*/ 2 w 1821"/>
              <a:gd name="T1" fmla="*/ 140 h 144"/>
              <a:gd name="T2" fmla="*/ 5 w 1821"/>
              <a:gd name="T3" fmla="*/ 131 h 144"/>
              <a:gd name="T4" fmla="*/ 12 w 1821"/>
              <a:gd name="T5" fmla="*/ 122 h 144"/>
              <a:gd name="T6" fmla="*/ 23 w 1821"/>
              <a:gd name="T7" fmla="*/ 113 h 144"/>
              <a:gd name="T8" fmla="*/ 38 w 1821"/>
              <a:gd name="T9" fmla="*/ 106 h 144"/>
              <a:gd name="T10" fmla="*/ 54 w 1821"/>
              <a:gd name="T11" fmla="*/ 97 h 144"/>
              <a:gd name="T12" fmla="*/ 74 w 1821"/>
              <a:gd name="T13" fmla="*/ 90 h 144"/>
              <a:gd name="T14" fmla="*/ 97 w 1821"/>
              <a:gd name="T15" fmla="*/ 83 h 144"/>
              <a:gd name="T16" fmla="*/ 122 w 1821"/>
              <a:gd name="T17" fmla="*/ 76 h 144"/>
              <a:gd name="T18" fmla="*/ 149 w 1821"/>
              <a:gd name="T19" fmla="*/ 70 h 144"/>
              <a:gd name="T20" fmla="*/ 178 w 1821"/>
              <a:gd name="T21" fmla="*/ 63 h 144"/>
              <a:gd name="T22" fmla="*/ 224 w 1821"/>
              <a:gd name="T23" fmla="*/ 54 h 144"/>
              <a:gd name="T24" fmla="*/ 293 w 1821"/>
              <a:gd name="T25" fmla="*/ 45 h 144"/>
              <a:gd name="T26" fmla="*/ 364 w 1821"/>
              <a:gd name="T27" fmla="*/ 34 h 144"/>
              <a:gd name="T28" fmla="*/ 440 w 1821"/>
              <a:gd name="T29" fmla="*/ 27 h 144"/>
              <a:gd name="T30" fmla="*/ 555 w 1821"/>
              <a:gd name="T31" fmla="*/ 16 h 144"/>
              <a:gd name="T32" fmla="*/ 630 w 1821"/>
              <a:gd name="T33" fmla="*/ 11 h 144"/>
              <a:gd name="T34" fmla="*/ 702 w 1821"/>
              <a:gd name="T35" fmla="*/ 7 h 144"/>
              <a:gd name="T36" fmla="*/ 770 w 1821"/>
              <a:gd name="T37" fmla="*/ 4 h 144"/>
              <a:gd name="T38" fmla="*/ 817 w 1821"/>
              <a:gd name="T39" fmla="*/ 2 h 144"/>
              <a:gd name="T40" fmla="*/ 846 w 1821"/>
              <a:gd name="T41" fmla="*/ 2 h 144"/>
              <a:gd name="T42" fmla="*/ 873 w 1821"/>
              <a:gd name="T43" fmla="*/ 2 h 144"/>
              <a:gd name="T44" fmla="*/ 898 w 1821"/>
              <a:gd name="T45" fmla="*/ 0 h 144"/>
              <a:gd name="T46" fmla="*/ 921 w 1821"/>
              <a:gd name="T47" fmla="*/ 2 h 144"/>
              <a:gd name="T48" fmla="*/ 946 w 1821"/>
              <a:gd name="T49" fmla="*/ 2 h 144"/>
              <a:gd name="T50" fmla="*/ 973 w 1821"/>
              <a:gd name="T51" fmla="*/ 2 h 144"/>
              <a:gd name="T52" fmla="*/ 1004 w 1821"/>
              <a:gd name="T53" fmla="*/ 2 h 144"/>
              <a:gd name="T54" fmla="*/ 1051 w 1821"/>
              <a:gd name="T55" fmla="*/ 4 h 144"/>
              <a:gd name="T56" fmla="*/ 1119 w 1821"/>
              <a:gd name="T57" fmla="*/ 7 h 144"/>
              <a:gd name="T58" fmla="*/ 1191 w 1821"/>
              <a:gd name="T59" fmla="*/ 11 h 144"/>
              <a:gd name="T60" fmla="*/ 1266 w 1821"/>
              <a:gd name="T61" fmla="*/ 16 h 144"/>
              <a:gd name="T62" fmla="*/ 1381 w 1821"/>
              <a:gd name="T63" fmla="*/ 27 h 144"/>
              <a:gd name="T64" fmla="*/ 1457 w 1821"/>
              <a:gd name="T65" fmla="*/ 34 h 144"/>
              <a:gd name="T66" fmla="*/ 1530 w 1821"/>
              <a:gd name="T67" fmla="*/ 45 h 144"/>
              <a:gd name="T68" fmla="*/ 1597 w 1821"/>
              <a:gd name="T69" fmla="*/ 54 h 144"/>
              <a:gd name="T70" fmla="*/ 1645 w 1821"/>
              <a:gd name="T71" fmla="*/ 63 h 144"/>
              <a:gd name="T72" fmla="*/ 1674 w 1821"/>
              <a:gd name="T73" fmla="*/ 70 h 144"/>
              <a:gd name="T74" fmla="*/ 1701 w 1821"/>
              <a:gd name="T75" fmla="*/ 76 h 144"/>
              <a:gd name="T76" fmla="*/ 1726 w 1821"/>
              <a:gd name="T77" fmla="*/ 83 h 144"/>
              <a:gd name="T78" fmla="*/ 1748 w 1821"/>
              <a:gd name="T79" fmla="*/ 90 h 144"/>
              <a:gd name="T80" fmla="*/ 1769 w 1821"/>
              <a:gd name="T81" fmla="*/ 97 h 144"/>
              <a:gd name="T82" fmla="*/ 1785 w 1821"/>
              <a:gd name="T83" fmla="*/ 104 h 144"/>
              <a:gd name="T84" fmla="*/ 1800 w 1821"/>
              <a:gd name="T85" fmla="*/ 113 h 144"/>
              <a:gd name="T86" fmla="*/ 1810 w 1821"/>
              <a:gd name="T87" fmla="*/ 122 h 144"/>
              <a:gd name="T88" fmla="*/ 1818 w 1821"/>
              <a:gd name="T89" fmla="*/ 129 h 144"/>
              <a:gd name="T90" fmla="*/ 1821 w 1821"/>
              <a:gd name="T91" fmla="*/ 138 h 1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21"/>
              <a:gd name="T139" fmla="*/ 0 h 144"/>
              <a:gd name="T140" fmla="*/ 1821 w 1821"/>
              <a:gd name="T141" fmla="*/ 144 h 1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21" h="144">
                <a:moveTo>
                  <a:pt x="0" y="144"/>
                </a:moveTo>
                <a:lnTo>
                  <a:pt x="2" y="140"/>
                </a:lnTo>
                <a:lnTo>
                  <a:pt x="2" y="135"/>
                </a:lnTo>
                <a:lnTo>
                  <a:pt x="5" y="131"/>
                </a:lnTo>
                <a:lnTo>
                  <a:pt x="9" y="126"/>
                </a:lnTo>
                <a:lnTo>
                  <a:pt x="12" y="122"/>
                </a:lnTo>
                <a:lnTo>
                  <a:pt x="18" y="117"/>
                </a:lnTo>
                <a:lnTo>
                  <a:pt x="23" y="113"/>
                </a:lnTo>
                <a:lnTo>
                  <a:pt x="30" y="110"/>
                </a:lnTo>
                <a:lnTo>
                  <a:pt x="38" y="106"/>
                </a:lnTo>
                <a:lnTo>
                  <a:pt x="45" y="101"/>
                </a:lnTo>
                <a:lnTo>
                  <a:pt x="54" y="97"/>
                </a:lnTo>
                <a:lnTo>
                  <a:pt x="65" y="94"/>
                </a:lnTo>
                <a:lnTo>
                  <a:pt x="74" y="90"/>
                </a:lnTo>
                <a:lnTo>
                  <a:pt x="84" y="86"/>
                </a:lnTo>
                <a:lnTo>
                  <a:pt x="97" y="83"/>
                </a:lnTo>
                <a:lnTo>
                  <a:pt x="109" y="79"/>
                </a:lnTo>
                <a:lnTo>
                  <a:pt x="122" y="76"/>
                </a:lnTo>
                <a:lnTo>
                  <a:pt x="135" y="74"/>
                </a:lnTo>
                <a:lnTo>
                  <a:pt x="149" y="70"/>
                </a:lnTo>
                <a:lnTo>
                  <a:pt x="163" y="67"/>
                </a:lnTo>
                <a:lnTo>
                  <a:pt x="178" y="63"/>
                </a:lnTo>
                <a:lnTo>
                  <a:pt x="194" y="61"/>
                </a:lnTo>
                <a:lnTo>
                  <a:pt x="224" y="54"/>
                </a:lnTo>
                <a:lnTo>
                  <a:pt x="259" y="49"/>
                </a:lnTo>
                <a:lnTo>
                  <a:pt x="293" y="45"/>
                </a:lnTo>
                <a:lnTo>
                  <a:pt x="329" y="40"/>
                </a:lnTo>
                <a:lnTo>
                  <a:pt x="364" y="34"/>
                </a:lnTo>
                <a:lnTo>
                  <a:pt x="402" y="31"/>
                </a:lnTo>
                <a:lnTo>
                  <a:pt x="440" y="27"/>
                </a:lnTo>
                <a:lnTo>
                  <a:pt x="517" y="20"/>
                </a:lnTo>
                <a:lnTo>
                  <a:pt x="555" y="16"/>
                </a:lnTo>
                <a:lnTo>
                  <a:pt x="593" y="15"/>
                </a:lnTo>
                <a:lnTo>
                  <a:pt x="630" y="11"/>
                </a:lnTo>
                <a:lnTo>
                  <a:pt x="666" y="9"/>
                </a:lnTo>
                <a:lnTo>
                  <a:pt x="702" y="7"/>
                </a:lnTo>
                <a:lnTo>
                  <a:pt x="736" y="6"/>
                </a:lnTo>
                <a:lnTo>
                  <a:pt x="770" y="4"/>
                </a:lnTo>
                <a:lnTo>
                  <a:pt x="801" y="4"/>
                </a:lnTo>
                <a:lnTo>
                  <a:pt x="817" y="2"/>
                </a:lnTo>
                <a:lnTo>
                  <a:pt x="831" y="2"/>
                </a:lnTo>
                <a:lnTo>
                  <a:pt x="846" y="2"/>
                </a:lnTo>
                <a:lnTo>
                  <a:pt x="860" y="2"/>
                </a:lnTo>
                <a:lnTo>
                  <a:pt x="873" y="2"/>
                </a:lnTo>
                <a:lnTo>
                  <a:pt x="885" y="2"/>
                </a:lnTo>
                <a:lnTo>
                  <a:pt x="898" y="0"/>
                </a:lnTo>
                <a:lnTo>
                  <a:pt x="909" y="0"/>
                </a:lnTo>
                <a:lnTo>
                  <a:pt x="921" y="2"/>
                </a:lnTo>
                <a:lnTo>
                  <a:pt x="934" y="2"/>
                </a:lnTo>
                <a:lnTo>
                  <a:pt x="946" y="2"/>
                </a:lnTo>
                <a:lnTo>
                  <a:pt x="959" y="2"/>
                </a:lnTo>
                <a:lnTo>
                  <a:pt x="973" y="2"/>
                </a:lnTo>
                <a:lnTo>
                  <a:pt x="988" y="2"/>
                </a:lnTo>
                <a:lnTo>
                  <a:pt x="1004" y="2"/>
                </a:lnTo>
                <a:lnTo>
                  <a:pt x="1018" y="4"/>
                </a:lnTo>
                <a:lnTo>
                  <a:pt x="1051" y="4"/>
                </a:lnTo>
                <a:lnTo>
                  <a:pt x="1085" y="6"/>
                </a:lnTo>
                <a:lnTo>
                  <a:pt x="1119" y="7"/>
                </a:lnTo>
                <a:lnTo>
                  <a:pt x="1155" y="9"/>
                </a:lnTo>
                <a:lnTo>
                  <a:pt x="1191" y="11"/>
                </a:lnTo>
                <a:lnTo>
                  <a:pt x="1228" y="15"/>
                </a:lnTo>
                <a:lnTo>
                  <a:pt x="1266" y="16"/>
                </a:lnTo>
                <a:lnTo>
                  <a:pt x="1306" y="20"/>
                </a:lnTo>
                <a:lnTo>
                  <a:pt x="1381" y="27"/>
                </a:lnTo>
                <a:lnTo>
                  <a:pt x="1419" y="31"/>
                </a:lnTo>
                <a:lnTo>
                  <a:pt x="1457" y="34"/>
                </a:lnTo>
                <a:lnTo>
                  <a:pt x="1494" y="40"/>
                </a:lnTo>
                <a:lnTo>
                  <a:pt x="1530" y="45"/>
                </a:lnTo>
                <a:lnTo>
                  <a:pt x="1564" y="49"/>
                </a:lnTo>
                <a:lnTo>
                  <a:pt x="1597" y="54"/>
                </a:lnTo>
                <a:lnTo>
                  <a:pt x="1629" y="61"/>
                </a:lnTo>
                <a:lnTo>
                  <a:pt x="1645" y="63"/>
                </a:lnTo>
                <a:lnTo>
                  <a:pt x="1660" y="67"/>
                </a:lnTo>
                <a:lnTo>
                  <a:pt x="1674" y="70"/>
                </a:lnTo>
                <a:lnTo>
                  <a:pt x="1688" y="72"/>
                </a:lnTo>
                <a:lnTo>
                  <a:pt x="1701" y="76"/>
                </a:lnTo>
                <a:lnTo>
                  <a:pt x="1713" y="79"/>
                </a:lnTo>
                <a:lnTo>
                  <a:pt x="1726" y="83"/>
                </a:lnTo>
                <a:lnTo>
                  <a:pt x="1737" y="86"/>
                </a:lnTo>
                <a:lnTo>
                  <a:pt x="1748" y="90"/>
                </a:lnTo>
                <a:lnTo>
                  <a:pt x="1758" y="94"/>
                </a:lnTo>
                <a:lnTo>
                  <a:pt x="1769" y="97"/>
                </a:lnTo>
                <a:lnTo>
                  <a:pt x="1776" y="101"/>
                </a:lnTo>
                <a:lnTo>
                  <a:pt x="1785" y="104"/>
                </a:lnTo>
                <a:lnTo>
                  <a:pt x="1792" y="110"/>
                </a:lnTo>
                <a:lnTo>
                  <a:pt x="1800" y="113"/>
                </a:lnTo>
                <a:lnTo>
                  <a:pt x="1805" y="117"/>
                </a:lnTo>
                <a:lnTo>
                  <a:pt x="1810" y="122"/>
                </a:lnTo>
                <a:lnTo>
                  <a:pt x="1814" y="126"/>
                </a:lnTo>
                <a:lnTo>
                  <a:pt x="1818" y="129"/>
                </a:lnTo>
                <a:lnTo>
                  <a:pt x="1819" y="135"/>
                </a:lnTo>
                <a:lnTo>
                  <a:pt x="1821" y="138"/>
                </a:lnTo>
                <a:lnTo>
                  <a:pt x="1821" y="14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139"/>
          <p:cNvSpPr>
            <a:spLocks/>
          </p:cNvSpPr>
          <p:nvPr/>
        </p:nvSpPr>
        <p:spPr bwMode="auto">
          <a:xfrm>
            <a:off x="1122363" y="4813300"/>
            <a:ext cx="1941512" cy="1150938"/>
          </a:xfrm>
          <a:custGeom>
            <a:avLst/>
            <a:gdLst>
              <a:gd name="T0" fmla="*/ 1819 w 1823"/>
              <a:gd name="T1" fmla="*/ 1115 h 1126"/>
              <a:gd name="T2" fmla="*/ 1807 w 1823"/>
              <a:gd name="T3" fmla="*/ 1097 h 1126"/>
              <a:gd name="T4" fmla="*/ 1782 w 1823"/>
              <a:gd name="T5" fmla="*/ 1072 h 1126"/>
              <a:gd name="T6" fmla="*/ 1721 w 1823"/>
              <a:gd name="T7" fmla="*/ 1022 h 1126"/>
              <a:gd name="T8" fmla="*/ 1645 w 1823"/>
              <a:gd name="T9" fmla="*/ 964 h 1126"/>
              <a:gd name="T10" fmla="*/ 1523 w 1823"/>
              <a:gd name="T11" fmla="*/ 864 h 1126"/>
              <a:gd name="T12" fmla="*/ 1453 w 1823"/>
              <a:gd name="T13" fmla="*/ 792 h 1126"/>
              <a:gd name="T14" fmla="*/ 1408 w 1823"/>
              <a:gd name="T15" fmla="*/ 724 h 1126"/>
              <a:gd name="T16" fmla="*/ 1394 w 1823"/>
              <a:gd name="T17" fmla="*/ 686 h 1126"/>
              <a:gd name="T18" fmla="*/ 1385 w 1823"/>
              <a:gd name="T19" fmla="*/ 646 h 1126"/>
              <a:gd name="T20" fmla="*/ 1388 w 1823"/>
              <a:gd name="T21" fmla="*/ 607 h 1126"/>
              <a:gd name="T22" fmla="*/ 1401 w 1823"/>
              <a:gd name="T23" fmla="*/ 567 h 1126"/>
              <a:gd name="T24" fmla="*/ 1426 w 1823"/>
              <a:gd name="T25" fmla="*/ 519 h 1126"/>
              <a:gd name="T26" fmla="*/ 1487 w 1823"/>
              <a:gd name="T27" fmla="*/ 443 h 1126"/>
              <a:gd name="T28" fmla="*/ 1563 w 1823"/>
              <a:gd name="T29" fmla="*/ 373 h 1126"/>
              <a:gd name="T30" fmla="*/ 1685 w 1823"/>
              <a:gd name="T31" fmla="*/ 278 h 1126"/>
              <a:gd name="T32" fmla="*/ 1755 w 1823"/>
              <a:gd name="T33" fmla="*/ 224 h 1126"/>
              <a:gd name="T34" fmla="*/ 1798 w 1823"/>
              <a:gd name="T35" fmla="*/ 185 h 1126"/>
              <a:gd name="T36" fmla="*/ 1814 w 1823"/>
              <a:gd name="T37" fmla="*/ 165 h 1126"/>
              <a:gd name="T38" fmla="*/ 1821 w 1823"/>
              <a:gd name="T39" fmla="*/ 149 h 1126"/>
              <a:gd name="T40" fmla="*/ 1818 w 1823"/>
              <a:gd name="T41" fmla="*/ 133 h 1126"/>
              <a:gd name="T42" fmla="*/ 1800 w 1823"/>
              <a:gd name="T43" fmla="*/ 115 h 1126"/>
              <a:gd name="T44" fmla="*/ 1769 w 1823"/>
              <a:gd name="T45" fmla="*/ 98 h 1126"/>
              <a:gd name="T46" fmla="*/ 1726 w 1823"/>
              <a:gd name="T47" fmla="*/ 84 h 1126"/>
              <a:gd name="T48" fmla="*/ 1674 w 1823"/>
              <a:gd name="T49" fmla="*/ 70 h 1126"/>
              <a:gd name="T50" fmla="*/ 1597 w 1823"/>
              <a:gd name="T51" fmla="*/ 55 h 1126"/>
              <a:gd name="T52" fmla="*/ 1457 w 1823"/>
              <a:gd name="T53" fmla="*/ 36 h 1126"/>
              <a:gd name="T54" fmla="*/ 1266 w 1823"/>
              <a:gd name="T55" fmla="*/ 16 h 1126"/>
              <a:gd name="T56" fmla="*/ 1119 w 1823"/>
              <a:gd name="T57" fmla="*/ 5 h 1126"/>
              <a:gd name="T58" fmla="*/ 1004 w 1823"/>
              <a:gd name="T59" fmla="*/ 0 h 1126"/>
              <a:gd name="T60" fmla="*/ 946 w 1823"/>
              <a:gd name="T61" fmla="*/ 0 h 1126"/>
              <a:gd name="T62" fmla="*/ 898 w 1823"/>
              <a:gd name="T63" fmla="*/ 0 h 1126"/>
              <a:gd name="T64" fmla="*/ 846 w 1823"/>
              <a:gd name="T65" fmla="*/ 0 h 1126"/>
              <a:gd name="T66" fmla="*/ 770 w 1823"/>
              <a:gd name="T67" fmla="*/ 3 h 1126"/>
              <a:gd name="T68" fmla="*/ 630 w 1823"/>
              <a:gd name="T69" fmla="*/ 10 h 1126"/>
              <a:gd name="T70" fmla="*/ 440 w 1823"/>
              <a:gd name="T71" fmla="*/ 27 h 1126"/>
              <a:gd name="T72" fmla="*/ 293 w 1823"/>
              <a:gd name="T73" fmla="*/ 45 h 1126"/>
              <a:gd name="T74" fmla="*/ 178 w 1823"/>
              <a:gd name="T75" fmla="*/ 64 h 1126"/>
              <a:gd name="T76" fmla="*/ 122 w 1823"/>
              <a:gd name="T77" fmla="*/ 77 h 1126"/>
              <a:gd name="T78" fmla="*/ 74 w 1823"/>
              <a:gd name="T79" fmla="*/ 91 h 1126"/>
              <a:gd name="T80" fmla="*/ 38 w 1823"/>
              <a:gd name="T81" fmla="*/ 107 h 1126"/>
              <a:gd name="T82" fmla="*/ 12 w 1823"/>
              <a:gd name="T83" fmla="*/ 124 h 1126"/>
              <a:gd name="T84" fmla="*/ 2 w 1823"/>
              <a:gd name="T85" fmla="*/ 142 h 1126"/>
              <a:gd name="T86" fmla="*/ 3 w 1823"/>
              <a:gd name="T87" fmla="*/ 158 h 1126"/>
              <a:gd name="T88" fmla="*/ 14 w 1823"/>
              <a:gd name="T89" fmla="*/ 176 h 1126"/>
              <a:gd name="T90" fmla="*/ 41 w 1823"/>
              <a:gd name="T91" fmla="*/ 201 h 1126"/>
              <a:gd name="T92" fmla="*/ 102 w 1823"/>
              <a:gd name="T93" fmla="*/ 251 h 1126"/>
              <a:gd name="T94" fmla="*/ 178 w 1823"/>
              <a:gd name="T95" fmla="*/ 309 h 1126"/>
              <a:gd name="T96" fmla="*/ 300 w 1823"/>
              <a:gd name="T97" fmla="*/ 407 h 1126"/>
              <a:gd name="T98" fmla="*/ 368 w 1823"/>
              <a:gd name="T99" fmla="*/ 481 h 1126"/>
              <a:gd name="T100" fmla="*/ 413 w 1823"/>
              <a:gd name="T101" fmla="*/ 547 h 1126"/>
              <a:gd name="T102" fmla="*/ 429 w 1823"/>
              <a:gd name="T103" fmla="*/ 587 h 1126"/>
              <a:gd name="T104" fmla="*/ 436 w 1823"/>
              <a:gd name="T105" fmla="*/ 627 h 1126"/>
              <a:gd name="T106" fmla="*/ 435 w 1823"/>
              <a:gd name="T107" fmla="*/ 666 h 1126"/>
              <a:gd name="T108" fmla="*/ 422 w 1823"/>
              <a:gd name="T109" fmla="*/ 706 h 1126"/>
              <a:gd name="T110" fmla="*/ 397 w 1823"/>
              <a:gd name="T111" fmla="*/ 754 h 1126"/>
              <a:gd name="T112" fmla="*/ 336 w 1823"/>
              <a:gd name="T113" fmla="*/ 828 h 1126"/>
              <a:gd name="T114" fmla="*/ 260 w 1823"/>
              <a:gd name="T115" fmla="*/ 900 h 1126"/>
              <a:gd name="T116" fmla="*/ 138 w 1823"/>
              <a:gd name="T117" fmla="*/ 993 h 1126"/>
              <a:gd name="T118" fmla="*/ 68 w 1823"/>
              <a:gd name="T119" fmla="*/ 1047 h 1126"/>
              <a:gd name="T120" fmla="*/ 23 w 1823"/>
              <a:gd name="T121" fmla="*/ 1086 h 1126"/>
              <a:gd name="T122" fmla="*/ 7 w 1823"/>
              <a:gd name="T123" fmla="*/ 1106 h 1126"/>
              <a:gd name="T124" fmla="*/ 0 w 1823"/>
              <a:gd name="T125" fmla="*/ 1122 h 11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23"/>
              <a:gd name="T190" fmla="*/ 0 h 1126"/>
              <a:gd name="T191" fmla="*/ 1823 w 1823"/>
              <a:gd name="T192" fmla="*/ 1126 h 11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23" h="1126">
                <a:moveTo>
                  <a:pt x="1823" y="1126"/>
                </a:moveTo>
                <a:lnTo>
                  <a:pt x="1821" y="1122"/>
                </a:lnTo>
                <a:lnTo>
                  <a:pt x="1821" y="1119"/>
                </a:lnTo>
                <a:lnTo>
                  <a:pt x="1819" y="1115"/>
                </a:lnTo>
                <a:lnTo>
                  <a:pt x="1818" y="1111"/>
                </a:lnTo>
                <a:lnTo>
                  <a:pt x="1814" y="1106"/>
                </a:lnTo>
                <a:lnTo>
                  <a:pt x="1812" y="1102"/>
                </a:lnTo>
                <a:lnTo>
                  <a:pt x="1807" y="1097"/>
                </a:lnTo>
                <a:lnTo>
                  <a:pt x="1803" y="1092"/>
                </a:lnTo>
                <a:lnTo>
                  <a:pt x="1798" y="1086"/>
                </a:lnTo>
                <a:lnTo>
                  <a:pt x="1794" y="1083"/>
                </a:lnTo>
                <a:lnTo>
                  <a:pt x="1782" y="1072"/>
                </a:lnTo>
                <a:lnTo>
                  <a:pt x="1769" y="1059"/>
                </a:lnTo>
                <a:lnTo>
                  <a:pt x="1755" y="1047"/>
                </a:lnTo>
                <a:lnTo>
                  <a:pt x="1739" y="1034"/>
                </a:lnTo>
                <a:lnTo>
                  <a:pt x="1721" y="1022"/>
                </a:lnTo>
                <a:lnTo>
                  <a:pt x="1703" y="1007"/>
                </a:lnTo>
                <a:lnTo>
                  <a:pt x="1685" y="993"/>
                </a:lnTo>
                <a:lnTo>
                  <a:pt x="1665" y="979"/>
                </a:lnTo>
                <a:lnTo>
                  <a:pt x="1645" y="964"/>
                </a:lnTo>
                <a:lnTo>
                  <a:pt x="1604" y="932"/>
                </a:lnTo>
                <a:lnTo>
                  <a:pt x="1563" y="900"/>
                </a:lnTo>
                <a:lnTo>
                  <a:pt x="1543" y="882"/>
                </a:lnTo>
                <a:lnTo>
                  <a:pt x="1523" y="864"/>
                </a:lnTo>
                <a:lnTo>
                  <a:pt x="1505" y="846"/>
                </a:lnTo>
                <a:lnTo>
                  <a:pt x="1487" y="828"/>
                </a:lnTo>
                <a:lnTo>
                  <a:pt x="1469" y="810"/>
                </a:lnTo>
                <a:lnTo>
                  <a:pt x="1453" y="792"/>
                </a:lnTo>
                <a:lnTo>
                  <a:pt x="1439" y="772"/>
                </a:lnTo>
                <a:lnTo>
                  <a:pt x="1426" y="752"/>
                </a:lnTo>
                <a:lnTo>
                  <a:pt x="1413" y="734"/>
                </a:lnTo>
                <a:lnTo>
                  <a:pt x="1408" y="724"/>
                </a:lnTo>
                <a:lnTo>
                  <a:pt x="1404" y="715"/>
                </a:lnTo>
                <a:lnTo>
                  <a:pt x="1399" y="706"/>
                </a:lnTo>
                <a:lnTo>
                  <a:pt x="1395" y="695"/>
                </a:lnTo>
                <a:lnTo>
                  <a:pt x="1394" y="686"/>
                </a:lnTo>
                <a:lnTo>
                  <a:pt x="1390" y="675"/>
                </a:lnTo>
                <a:lnTo>
                  <a:pt x="1388" y="666"/>
                </a:lnTo>
                <a:lnTo>
                  <a:pt x="1386" y="655"/>
                </a:lnTo>
                <a:lnTo>
                  <a:pt x="1385" y="646"/>
                </a:lnTo>
                <a:lnTo>
                  <a:pt x="1385" y="635"/>
                </a:lnTo>
                <a:lnTo>
                  <a:pt x="1386" y="627"/>
                </a:lnTo>
                <a:lnTo>
                  <a:pt x="1386" y="616"/>
                </a:lnTo>
                <a:lnTo>
                  <a:pt x="1388" y="607"/>
                </a:lnTo>
                <a:lnTo>
                  <a:pt x="1390" y="596"/>
                </a:lnTo>
                <a:lnTo>
                  <a:pt x="1394" y="587"/>
                </a:lnTo>
                <a:lnTo>
                  <a:pt x="1395" y="576"/>
                </a:lnTo>
                <a:lnTo>
                  <a:pt x="1401" y="567"/>
                </a:lnTo>
                <a:lnTo>
                  <a:pt x="1404" y="558"/>
                </a:lnTo>
                <a:lnTo>
                  <a:pt x="1410" y="547"/>
                </a:lnTo>
                <a:lnTo>
                  <a:pt x="1413" y="538"/>
                </a:lnTo>
                <a:lnTo>
                  <a:pt x="1426" y="519"/>
                </a:lnTo>
                <a:lnTo>
                  <a:pt x="1439" y="499"/>
                </a:lnTo>
                <a:lnTo>
                  <a:pt x="1453" y="481"/>
                </a:lnTo>
                <a:lnTo>
                  <a:pt x="1469" y="463"/>
                </a:lnTo>
                <a:lnTo>
                  <a:pt x="1487" y="443"/>
                </a:lnTo>
                <a:lnTo>
                  <a:pt x="1505" y="425"/>
                </a:lnTo>
                <a:lnTo>
                  <a:pt x="1523" y="407"/>
                </a:lnTo>
                <a:lnTo>
                  <a:pt x="1543" y="391"/>
                </a:lnTo>
                <a:lnTo>
                  <a:pt x="1563" y="373"/>
                </a:lnTo>
                <a:lnTo>
                  <a:pt x="1604" y="339"/>
                </a:lnTo>
                <a:lnTo>
                  <a:pt x="1645" y="309"/>
                </a:lnTo>
                <a:lnTo>
                  <a:pt x="1665" y="292"/>
                </a:lnTo>
                <a:lnTo>
                  <a:pt x="1685" y="278"/>
                </a:lnTo>
                <a:lnTo>
                  <a:pt x="1703" y="264"/>
                </a:lnTo>
                <a:lnTo>
                  <a:pt x="1721" y="249"/>
                </a:lnTo>
                <a:lnTo>
                  <a:pt x="1739" y="237"/>
                </a:lnTo>
                <a:lnTo>
                  <a:pt x="1755" y="224"/>
                </a:lnTo>
                <a:lnTo>
                  <a:pt x="1769" y="212"/>
                </a:lnTo>
                <a:lnTo>
                  <a:pt x="1782" y="201"/>
                </a:lnTo>
                <a:lnTo>
                  <a:pt x="1794" y="190"/>
                </a:lnTo>
                <a:lnTo>
                  <a:pt x="1798" y="185"/>
                </a:lnTo>
                <a:lnTo>
                  <a:pt x="1803" y="179"/>
                </a:lnTo>
                <a:lnTo>
                  <a:pt x="1807" y="174"/>
                </a:lnTo>
                <a:lnTo>
                  <a:pt x="1810" y="170"/>
                </a:lnTo>
                <a:lnTo>
                  <a:pt x="1814" y="165"/>
                </a:lnTo>
                <a:lnTo>
                  <a:pt x="1818" y="161"/>
                </a:lnTo>
                <a:lnTo>
                  <a:pt x="1819" y="158"/>
                </a:lnTo>
                <a:lnTo>
                  <a:pt x="1821" y="152"/>
                </a:lnTo>
                <a:lnTo>
                  <a:pt x="1821" y="149"/>
                </a:lnTo>
                <a:lnTo>
                  <a:pt x="1821" y="145"/>
                </a:lnTo>
                <a:lnTo>
                  <a:pt x="1821" y="142"/>
                </a:lnTo>
                <a:lnTo>
                  <a:pt x="1819" y="136"/>
                </a:lnTo>
                <a:lnTo>
                  <a:pt x="1818" y="133"/>
                </a:lnTo>
                <a:lnTo>
                  <a:pt x="1814" y="127"/>
                </a:lnTo>
                <a:lnTo>
                  <a:pt x="1810" y="124"/>
                </a:lnTo>
                <a:lnTo>
                  <a:pt x="1805" y="118"/>
                </a:lnTo>
                <a:lnTo>
                  <a:pt x="1800" y="115"/>
                </a:lnTo>
                <a:lnTo>
                  <a:pt x="1792" y="111"/>
                </a:lnTo>
                <a:lnTo>
                  <a:pt x="1785" y="107"/>
                </a:lnTo>
                <a:lnTo>
                  <a:pt x="1778" y="102"/>
                </a:lnTo>
                <a:lnTo>
                  <a:pt x="1769" y="98"/>
                </a:lnTo>
                <a:lnTo>
                  <a:pt x="1758" y="95"/>
                </a:lnTo>
                <a:lnTo>
                  <a:pt x="1749" y="91"/>
                </a:lnTo>
                <a:lnTo>
                  <a:pt x="1737" y="88"/>
                </a:lnTo>
                <a:lnTo>
                  <a:pt x="1726" y="84"/>
                </a:lnTo>
                <a:lnTo>
                  <a:pt x="1713" y="80"/>
                </a:lnTo>
                <a:lnTo>
                  <a:pt x="1701" y="77"/>
                </a:lnTo>
                <a:lnTo>
                  <a:pt x="1688" y="73"/>
                </a:lnTo>
                <a:lnTo>
                  <a:pt x="1674" y="70"/>
                </a:lnTo>
                <a:lnTo>
                  <a:pt x="1660" y="68"/>
                </a:lnTo>
                <a:lnTo>
                  <a:pt x="1645" y="64"/>
                </a:lnTo>
                <a:lnTo>
                  <a:pt x="1629" y="61"/>
                </a:lnTo>
                <a:lnTo>
                  <a:pt x="1597" y="55"/>
                </a:lnTo>
                <a:lnTo>
                  <a:pt x="1564" y="50"/>
                </a:lnTo>
                <a:lnTo>
                  <a:pt x="1530" y="45"/>
                </a:lnTo>
                <a:lnTo>
                  <a:pt x="1494" y="39"/>
                </a:lnTo>
                <a:lnTo>
                  <a:pt x="1457" y="36"/>
                </a:lnTo>
                <a:lnTo>
                  <a:pt x="1419" y="30"/>
                </a:lnTo>
                <a:lnTo>
                  <a:pt x="1381" y="27"/>
                </a:lnTo>
                <a:lnTo>
                  <a:pt x="1306" y="19"/>
                </a:lnTo>
                <a:lnTo>
                  <a:pt x="1266" y="16"/>
                </a:lnTo>
                <a:lnTo>
                  <a:pt x="1228" y="12"/>
                </a:lnTo>
                <a:lnTo>
                  <a:pt x="1191" y="10"/>
                </a:lnTo>
                <a:lnTo>
                  <a:pt x="1155" y="9"/>
                </a:lnTo>
                <a:lnTo>
                  <a:pt x="1119" y="5"/>
                </a:lnTo>
                <a:lnTo>
                  <a:pt x="1085" y="3"/>
                </a:lnTo>
                <a:lnTo>
                  <a:pt x="1051" y="1"/>
                </a:lnTo>
                <a:lnTo>
                  <a:pt x="1018" y="1"/>
                </a:lnTo>
                <a:lnTo>
                  <a:pt x="1004" y="0"/>
                </a:lnTo>
                <a:lnTo>
                  <a:pt x="988" y="0"/>
                </a:lnTo>
                <a:lnTo>
                  <a:pt x="973" y="0"/>
                </a:lnTo>
                <a:lnTo>
                  <a:pt x="959" y="0"/>
                </a:lnTo>
                <a:lnTo>
                  <a:pt x="946" y="0"/>
                </a:lnTo>
                <a:lnTo>
                  <a:pt x="934" y="0"/>
                </a:lnTo>
                <a:lnTo>
                  <a:pt x="921" y="0"/>
                </a:lnTo>
                <a:lnTo>
                  <a:pt x="909" y="0"/>
                </a:lnTo>
                <a:lnTo>
                  <a:pt x="898" y="0"/>
                </a:lnTo>
                <a:lnTo>
                  <a:pt x="885" y="0"/>
                </a:lnTo>
                <a:lnTo>
                  <a:pt x="873" y="0"/>
                </a:lnTo>
                <a:lnTo>
                  <a:pt x="860" y="0"/>
                </a:lnTo>
                <a:lnTo>
                  <a:pt x="846" y="0"/>
                </a:lnTo>
                <a:lnTo>
                  <a:pt x="831" y="0"/>
                </a:lnTo>
                <a:lnTo>
                  <a:pt x="817" y="1"/>
                </a:lnTo>
                <a:lnTo>
                  <a:pt x="801" y="1"/>
                </a:lnTo>
                <a:lnTo>
                  <a:pt x="770" y="3"/>
                </a:lnTo>
                <a:lnTo>
                  <a:pt x="736" y="3"/>
                </a:lnTo>
                <a:lnTo>
                  <a:pt x="702" y="5"/>
                </a:lnTo>
                <a:lnTo>
                  <a:pt x="666" y="9"/>
                </a:lnTo>
                <a:lnTo>
                  <a:pt x="630" y="10"/>
                </a:lnTo>
                <a:lnTo>
                  <a:pt x="593" y="12"/>
                </a:lnTo>
                <a:lnTo>
                  <a:pt x="555" y="16"/>
                </a:lnTo>
                <a:lnTo>
                  <a:pt x="517" y="19"/>
                </a:lnTo>
                <a:lnTo>
                  <a:pt x="440" y="27"/>
                </a:lnTo>
                <a:lnTo>
                  <a:pt x="402" y="30"/>
                </a:lnTo>
                <a:lnTo>
                  <a:pt x="364" y="36"/>
                </a:lnTo>
                <a:lnTo>
                  <a:pt x="329" y="39"/>
                </a:lnTo>
                <a:lnTo>
                  <a:pt x="293" y="45"/>
                </a:lnTo>
                <a:lnTo>
                  <a:pt x="259" y="50"/>
                </a:lnTo>
                <a:lnTo>
                  <a:pt x="224" y="55"/>
                </a:lnTo>
                <a:lnTo>
                  <a:pt x="194" y="61"/>
                </a:lnTo>
                <a:lnTo>
                  <a:pt x="178" y="64"/>
                </a:lnTo>
                <a:lnTo>
                  <a:pt x="163" y="68"/>
                </a:lnTo>
                <a:lnTo>
                  <a:pt x="149" y="70"/>
                </a:lnTo>
                <a:lnTo>
                  <a:pt x="135" y="73"/>
                </a:lnTo>
                <a:lnTo>
                  <a:pt x="122" y="77"/>
                </a:lnTo>
                <a:lnTo>
                  <a:pt x="109" y="80"/>
                </a:lnTo>
                <a:lnTo>
                  <a:pt x="97" y="84"/>
                </a:lnTo>
                <a:lnTo>
                  <a:pt x="84" y="88"/>
                </a:lnTo>
                <a:lnTo>
                  <a:pt x="74" y="91"/>
                </a:lnTo>
                <a:lnTo>
                  <a:pt x="65" y="95"/>
                </a:lnTo>
                <a:lnTo>
                  <a:pt x="54" y="98"/>
                </a:lnTo>
                <a:lnTo>
                  <a:pt x="45" y="102"/>
                </a:lnTo>
                <a:lnTo>
                  <a:pt x="38" y="107"/>
                </a:lnTo>
                <a:lnTo>
                  <a:pt x="30" y="111"/>
                </a:lnTo>
                <a:lnTo>
                  <a:pt x="23" y="115"/>
                </a:lnTo>
                <a:lnTo>
                  <a:pt x="18" y="118"/>
                </a:lnTo>
                <a:lnTo>
                  <a:pt x="12" y="124"/>
                </a:lnTo>
                <a:lnTo>
                  <a:pt x="7" y="127"/>
                </a:lnTo>
                <a:lnTo>
                  <a:pt x="5" y="133"/>
                </a:lnTo>
                <a:lnTo>
                  <a:pt x="2" y="136"/>
                </a:lnTo>
                <a:lnTo>
                  <a:pt x="2" y="142"/>
                </a:lnTo>
                <a:lnTo>
                  <a:pt x="0" y="145"/>
                </a:lnTo>
                <a:lnTo>
                  <a:pt x="2" y="149"/>
                </a:lnTo>
                <a:lnTo>
                  <a:pt x="2" y="152"/>
                </a:lnTo>
                <a:lnTo>
                  <a:pt x="3" y="158"/>
                </a:lnTo>
                <a:lnTo>
                  <a:pt x="5" y="161"/>
                </a:lnTo>
                <a:lnTo>
                  <a:pt x="9" y="165"/>
                </a:lnTo>
                <a:lnTo>
                  <a:pt x="11" y="170"/>
                </a:lnTo>
                <a:lnTo>
                  <a:pt x="14" y="176"/>
                </a:lnTo>
                <a:lnTo>
                  <a:pt x="20" y="179"/>
                </a:lnTo>
                <a:lnTo>
                  <a:pt x="23" y="185"/>
                </a:lnTo>
                <a:lnTo>
                  <a:pt x="29" y="190"/>
                </a:lnTo>
                <a:lnTo>
                  <a:pt x="41" y="201"/>
                </a:lnTo>
                <a:lnTo>
                  <a:pt x="54" y="212"/>
                </a:lnTo>
                <a:lnTo>
                  <a:pt x="68" y="224"/>
                </a:lnTo>
                <a:lnTo>
                  <a:pt x="84" y="237"/>
                </a:lnTo>
                <a:lnTo>
                  <a:pt x="102" y="251"/>
                </a:lnTo>
                <a:lnTo>
                  <a:pt x="120" y="264"/>
                </a:lnTo>
                <a:lnTo>
                  <a:pt x="138" y="278"/>
                </a:lnTo>
                <a:lnTo>
                  <a:pt x="158" y="292"/>
                </a:lnTo>
                <a:lnTo>
                  <a:pt x="178" y="309"/>
                </a:lnTo>
                <a:lnTo>
                  <a:pt x="219" y="339"/>
                </a:lnTo>
                <a:lnTo>
                  <a:pt x="260" y="373"/>
                </a:lnTo>
                <a:lnTo>
                  <a:pt x="280" y="391"/>
                </a:lnTo>
                <a:lnTo>
                  <a:pt x="300" y="407"/>
                </a:lnTo>
                <a:lnTo>
                  <a:pt x="318" y="425"/>
                </a:lnTo>
                <a:lnTo>
                  <a:pt x="336" y="443"/>
                </a:lnTo>
                <a:lnTo>
                  <a:pt x="354" y="463"/>
                </a:lnTo>
                <a:lnTo>
                  <a:pt x="368" y="481"/>
                </a:lnTo>
                <a:lnTo>
                  <a:pt x="384" y="499"/>
                </a:lnTo>
                <a:lnTo>
                  <a:pt x="397" y="519"/>
                </a:lnTo>
                <a:lnTo>
                  <a:pt x="408" y="538"/>
                </a:lnTo>
                <a:lnTo>
                  <a:pt x="413" y="547"/>
                </a:lnTo>
                <a:lnTo>
                  <a:pt x="418" y="556"/>
                </a:lnTo>
                <a:lnTo>
                  <a:pt x="422" y="567"/>
                </a:lnTo>
                <a:lnTo>
                  <a:pt x="426" y="576"/>
                </a:lnTo>
                <a:lnTo>
                  <a:pt x="429" y="587"/>
                </a:lnTo>
                <a:lnTo>
                  <a:pt x="433" y="596"/>
                </a:lnTo>
                <a:lnTo>
                  <a:pt x="435" y="607"/>
                </a:lnTo>
                <a:lnTo>
                  <a:pt x="436" y="616"/>
                </a:lnTo>
                <a:lnTo>
                  <a:pt x="436" y="627"/>
                </a:lnTo>
                <a:lnTo>
                  <a:pt x="436" y="635"/>
                </a:lnTo>
                <a:lnTo>
                  <a:pt x="436" y="646"/>
                </a:lnTo>
                <a:lnTo>
                  <a:pt x="436" y="655"/>
                </a:lnTo>
                <a:lnTo>
                  <a:pt x="435" y="666"/>
                </a:lnTo>
                <a:lnTo>
                  <a:pt x="433" y="675"/>
                </a:lnTo>
                <a:lnTo>
                  <a:pt x="429" y="686"/>
                </a:lnTo>
                <a:lnTo>
                  <a:pt x="426" y="695"/>
                </a:lnTo>
                <a:lnTo>
                  <a:pt x="422" y="706"/>
                </a:lnTo>
                <a:lnTo>
                  <a:pt x="418" y="715"/>
                </a:lnTo>
                <a:lnTo>
                  <a:pt x="413" y="724"/>
                </a:lnTo>
                <a:lnTo>
                  <a:pt x="408" y="734"/>
                </a:lnTo>
                <a:lnTo>
                  <a:pt x="397" y="754"/>
                </a:lnTo>
                <a:lnTo>
                  <a:pt x="384" y="772"/>
                </a:lnTo>
                <a:lnTo>
                  <a:pt x="368" y="792"/>
                </a:lnTo>
                <a:lnTo>
                  <a:pt x="354" y="810"/>
                </a:lnTo>
                <a:lnTo>
                  <a:pt x="336" y="828"/>
                </a:lnTo>
                <a:lnTo>
                  <a:pt x="318" y="846"/>
                </a:lnTo>
                <a:lnTo>
                  <a:pt x="300" y="864"/>
                </a:lnTo>
                <a:lnTo>
                  <a:pt x="280" y="882"/>
                </a:lnTo>
                <a:lnTo>
                  <a:pt x="260" y="900"/>
                </a:lnTo>
                <a:lnTo>
                  <a:pt x="219" y="932"/>
                </a:lnTo>
                <a:lnTo>
                  <a:pt x="178" y="964"/>
                </a:lnTo>
                <a:lnTo>
                  <a:pt x="158" y="979"/>
                </a:lnTo>
                <a:lnTo>
                  <a:pt x="138" y="993"/>
                </a:lnTo>
                <a:lnTo>
                  <a:pt x="120" y="1007"/>
                </a:lnTo>
                <a:lnTo>
                  <a:pt x="102" y="1022"/>
                </a:lnTo>
                <a:lnTo>
                  <a:pt x="84" y="1034"/>
                </a:lnTo>
                <a:lnTo>
                  <a:pt x="68" y="1047"/>
                </a:lnTo>
                <a:lnTo>
                  <a:pt x="54" y="1059"/>
                </a:lnTo>
                <a:lnTo>
                  <a:pt x="41" y="1072"/>
                </a:lnTo>
                <a:lnTo>
                  <a:pt x="29" y="1083"/>
                </a:lnTo>
                <a:lnTo>
                  <a:pt x="23" y="1086"/>
                </a:lnTo>
                <a:lnTo>
                  <a:pt x="20" y="1092"/>
                </a:lnTo>
                <a:lnTo>
                  <a:pt x="14" y="1097"/>
                </a:lnTo>
                <a:lnTo>
                  <a:pt x="11" y="1102"/>
                </a:lnTo>
                <a:lnTo>
                  <a:pt x="7" y="1106"/>
                </a:lnTo>
                <a:lnTo>
                  <a:pt x="5" y="1110"/>
                </a:lnTo>
                <a:lnTo>
                  <a:pt x="3" y="1115"/>
                </a:lnTo>
                <a:lnTo>
                  <a:pt x="2" y="1119"/>
                </a:lnTo>
                <a:lnTo>
                  <a:pt x="0" y="1122"/>
                </a:lnTo>
                <a:lnTo>
                  <a:pt x="0" y="1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144"/>
          <p:cNvSpPr>
            <a:spLocks/>
          </p:cNvSpPr>
          <p:nvPr/>
        </p:nvSpPr>
        <p:spPr bwMode="auto">
          <a:xfrm>
            <a:off x="1330325" y="4818063"/>
            <a:ext cx="1527175" cy="333375"/>
          </a:xfrm>
          <a:custGeom>
            <a:avLst/>
            <a:gdLst>
              <a:gd name="T0" fmla="*/ 0 w 1435"/>
              <a:gd name="T1" fmla="*/ 2 h 325"/>
              <a:gd name="T2" fmla="*/ 3 w 1435"/>
              <a:gd name="T3" fmla="*/ 9 h 325"/>
              <a:gd name="T4" fmla="*/ 7 w 1435"/>
              <a:gd name="T5" fmla="*/ 18 h 325"/>
              <a:gd name="T6" fmla="*/ 16 w 1435"/>
              <a:gd name="T7" fmla="*/ 27 h 325"/>
              <a:gd name="T8" fmla="*/ 25 w 1435"/>
              <a:gd name="T9" fmla="*/ 38 h 325"/>
              <a:gd name="T10" fmla="*/ 38 w 1435"/>
              <a:gd name="T11" fmla="*/ 48 h 325"/>
              <a:gd name="T12" fmla="*/ 52 w 1435"/>
              <a:gd name="T13" fmla="*/ 59 h 325"/>
              <a:gd name="T14" fmla="*/ 66 w 1435"/>
              <a:gd name="T15" fmla="*/ 72 h 325"/>
              <a:gd name="T16" fmla="*/ 95 w 1435"/>
              <a:gd name="T17" fmla="*/ 90 h 325"/>
              <a:gd name="T18" fmla="*/ 136 w 1435"/>
              <a:gd name="T19" fmla="*/ 117 h 325"/>
              <a:gd name="T20" fmla="*/ 183 w 1435"/>
              <a:gd name="T21" fmla="*/ 145 h 325"/>
              <a:gd name="T22" fmla="*/ 235 w 1435"/>
              <a:gd name="T23" fmla="*/ 172 h 325"/>
              <a:gd name="T24" fmla="*/ 291 w 1435"/>
              <a:gd name="T25" fmla="*/ 199 h 325"/>
              <a:gd name="T26" fmla="*/ 348 w 1435"/>
              <a:gd name="T27" fmla="*/ 226 h 325"/>
              <a:gd name="T28" fmla="*/ 408 w 1435"/>
              <a:gd name="T29" fmla="*/ 251 h 325"/>
              <a:gd name="T30" fmla="*/ 467 w 1435"/>
              <a:gd name="T31" fmla="*/ 273 h 325"/>
              <a:gd name="T32" fmla="*/ 526 w 1435"/>
              <a:gd name="T33" fmla="*/ 293 h 325"/>
              <a:gd name="T34" fmla="*/ 584 w 1435"/>
              <a:gd name="T35" fmla="*/ 307 h 325"/>
              <a:gd name="T36" fmla="*/ 639 w 1435"/>
              <a:gd name="T37" fmla="*/ 318 h 325"/>
              <a:gd name="T38" fmla="*/ 691 w 1435"/>
              <a:gd name="T39" fmla="*/ 323 h 325"/>
              <a:gd name="T40" fmla="*/ 740 w 1435"/>
              <a:gd name="T41" fmla="*/ 325 h 325"/>
              <a:gd name="T42" fmla="*/ 792 w 1435"/>
              <a:gd name="T43" fmla="*/ 318 h 325"/>
              <a:gd name="T44" fmla="*/ 849 w 1435"/>
              <a:gd name="T45" fmla="*/ 307 h 325"/>
              <a:gd name="T46" fmla="*/ 907 w 1435"/>
              <a:gd name="T47" fmla="*/ 293 h 325"/>
              <a:gd name="T48" fmla="*/ 966 w 1435"/>
              <a:gd name="T49" fmla="*/ 273 h 325"/>
              <a:gd name="T50" fmla="*/ 1027 w 1435"/>
              <a:gd name="T51" fmla="*/ 251 h 325"/>
              <a:gd name="T52" fmla="*/ 1087 w 1435"/>
              <a:gd name="T53" fmla="*/ 226 h 325"/>
              <a:gd name="T54" fmla="*/ 1144 w 1435"/>
              <a:gd name="T55" fmla="*/ 199 h 325"/>
              <a:gd name="T56" fmla="*/ 1200 w 1435"/>
              <a:gd name="T57" fmla="*/ 172 h 325"/>
              <a:gd name="T58" fmla="*/ 1252 w 1435"/>
              <a:gd name="T59" fmla="*/ 145 h 325"/>
              <a:gd name="T60" fmla="*/ 1298 w 1435"/>
              <a:gd name="T61" fmla="*/ 117 h 325"/>
              <a:gd name="T62" fmla="*/ 1340 w 1435"/>
              <a:gd name="T63" fmla="*/ 90 h 325"/>
              <a:gd name="T64" fmla="*/ 1367 w 1435"/>
              <a:gd name="T65" fmla="*/ 72 h 325"/>
              <a:gd name="T66" fmla="*/ 1383 w 1435"/>
              <a:gd name="T67" fmla="*/ 59 h 325"/>
              <a:gd name="T68" fmla="*/ 1397 w 1435"/>
              <a:gd name="T69" fmla="*/ 48 h 325"/>
              <a:gd name="T70" fmla="*/ 1410 w 1435"/>
              <a:gd name="T71" fmla="*/ 38 h 325"/>
              <a:gd name="T72" fmla="*/ 1419 w 1435"/>
              <a:gd name="T73" fmla="*/ 27 h 325"/>
              <a:gd name="T74" fmla="*/ 1426 w 1435"/>
              <a:gd name="T75" fmla="*/ 18 h 325"/>
              <a:gd name="T76" fmla="*/ 1431 w 1435"/>
              <a:gd name="T77" fmla="*/ 9 h 325"/>
              <a:gd name="T78" fmla="*/ 1435 w 1435"/>
              <a:gd name="T79" fmla="*/ 2 h 3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35"/>
              <a:gd name="T121" fmla="*/ 0 h 325"/>
              <a:gd name="T122" fmla="*/ 1435 w 1435"/>
              <a:gd name="T123" fmla="*/ 325 h 3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35" h="325">
                <a:moveTo>
                  <a:pt x="0" y="0"/>
                </a:moveTo>
                <a:lnTo>
                  <a:pt x="0" y="2"/>
                </a:lnTo>
                <a:lnTo>
                  <a:pt x="2" y="5"/>
                </a:lnTo>
                <a:lnTo>
                  <a:pt x="3" y="9"/>
                </a:lnTo>
                <a:lnTo>
                  <a:pt x="5" y="14"/>
                </a:lnTo>
                <a:lnTo>
                  <a:pt x="7" y="18"/>
                </a:lnTo>
                <a:lnTo>
                  <a:pt x="11" y="21"/>
                </a:lnTo>
                <a:lnTo>
                  <a:pt x="16" y="27"/>
                </a:lnTo>
                <a:lnTo>
                  <a:pt x="20" y="32"/>
                </a:lnTo>
                <a:lnTo>
                  <a:pt x="25" y="38"/>
                </a:lnTo>
                <a:lnTo>
                  <a:pt x="30" y="43"/>
                </a:lnTo>
                <a:lnTo>
                  <a:pt x="38" y="48"/>
                </a:lnTo>
                <a:lnTo>
                  <a:pt x="45" y="54"/>
                </a:lnTo>
                <a:lnTo>
                  <a:pt x="52" y="59"/>
                </a:lnTo>
                <a:lnTo>
                  <a:pt x="59" y="65"/>
                </a:lnTo>
                <a:lnTo>
                  <a:pt x="66" y="72"/>
                </a:lnTo>
                <a:lnTo>
                  <a:pt x="75" y="77"/>
                </a:lnTo>
                <a:lnTo>
                  <a:pt x="95" y="90"/>
                </a:lnTo>
                <a:lnTo>
                  <a:pt x="115" y="104"/>
                </a:lnTo>
                <a:lnTo>
                  <a:pt x="136" y="117"/>
                </a:lnTo>
                <a:lnTo>
                  <a:pt x="160" y="131"/>
                </a:lnTo>
                <a:lnTo>
                  <a:pt x="183" y="145"/>
                </a:lnTo>
                <a:lnTo>
                  <a:pt x="208" y="158"/>
                </a:lnTo>
                <a:lnTo>
                  <a:pt x="235" y="172"/>
                </a:lnTo>
                <a:lnTo>
                  <a:pt x="262" y="187"/>
                </a:lnTo>
                <a:lnTo>
                  <a:pt x="291" y="199"/>
                </a:lnTo>
                <a:lnTo>
                  <a:pt x="320" y="214"/>
                </a:lnTo>
                <a:lnTo>
                  <a:pt x="348" y="226"/>
                </a:lnTo>
                <a:lnTo>
                  <a:pt x="377" y="239"/>
                </a:lnTo>
                <a:lnTo>
                  <a:pt x="408" y="251"/>
                </a:lnTo>
                <a:lnTo>
                  <a:pt x="436" y="262"/>
                </a:lnTo>
                <a:lnTo>
                  <a:pt x="467" y="273"/>
                </a:lnTo>
                <a:lnTo>
                  <a:pt x="496" y="284"/>
                </a:lnTo>
                <a:lnTo>
                  <a:pt x="526" y="293"/>
                </a:lnTo>
                <a:lnTo>
                  <a:pt x="555" y="300"/>
                </a:lnTo>
                <a:lnTo>
                  <a:pt x="584" y="307"/>
                </a:lnTo>
                <a:lnTo>
                  <a:pt x="612" y="314"/>
                </a:lnTo>
                <a:lnTo>
                  <a:pt x="639" y="318"/>
                </a:lnTo>
                <a:lnTo>
                  <a:pt x="666" y="321"/>
                </a:lnTo>
                <a:lnTo>
                  <a:pt x="691" y="323"/>
                </a:lnTo>
                <a:lnTo>
                  <a:pt x="715" y="325"/>
                </a:lnTo>
                <a:lnTo>
                  <a:pt x="740" y="325"/>
                </a:lnTo>
                <a:lnTo>
                  <a:pt x="767" y="321"/>
                </a:lnTo>
                <a:lnTo>
                  <a:pt x="792" y="318"/>
                </a:lnTo>
                <a:lnTo>
                  <a:pt x="821" y="314"/>
                </a:lnTo>
                <a:lnTo>
                  <a:pt x="849" y="307"/>
                </a:lnTo>
                <a:lnTo>
                  <a:pt x="878" y="300"/>
                </a:lnTo>
                <a:lnTo>
                  <a:pt x="907" y="293"/>
                </a:lnTo>
                <a:lnTo>
                  <a:pt x="937" y="284"/>
                </a:lnTo>
                <a:lnTo>
                  <a:pt x="966" y="273"/>
                </a:lnTo>
                <a:lnTo>
                  <a:pt x="997" y="262"/>
                </a:lnTo>
                <a:lnTo>
                  <a:pt x="1027" y="251"/>
                </a:lnTo>
                <a:lnTo>
                  <a:pt x="1056" y="239"/>
                </a:lnTo>
                <a:lnTo>
                  <a:pt x="1087" y="226"/>
                </a:lnTo>
                <a:lnTo>
                  <a:pt x="1115" y="214"/>
                </a:lnTo>
                <a:lnTo>
                  <a:pt x="1144" y="199"/>
                </a:lnTo>
                <a:lnTo>
                  <a:pt x="1171" y="187"/>
                </a:lnTo>
                <a:lnTo>
                  <a:pt x="1200" y="172"/>
                </a:lnTo>
                <a:lnTo>
                  <a:pt x="1225" y="158"/>
                </a:lnTo>
                <a:lnTo>
                  <a:pt x="1252" y="145"/>
                </a:lnTo>
                <a:lnTo>
                  <a:pt x="1275" y="131"/>
                </a:lnTo>
                <a:lnTo>
                  <a:pt x="1298" y="117"/>
                </a:lnTo>
                <a:lnTo>
                  <a:pt x="1320" y="104"/>
                </a:lnTo>
                <a:lnTo>
                  <a:pt x="1340" y="90"/>
                </a:lnTo>
                <a:lnTo>
                  <a:pt x="1360" y="77"/>
                </a:lnTo>
                <a:lnTo>
                  <a:pt x="1367" y="72"/>
                </a:lnTo>
                <a:lnTo>
                  <a:pt x="1376" y="65"/>
                </a:lnTo>
                <a:lnTo>
                  <a:pt x="1383" y="59"/>
                </a:lnTo>
                <a:lnTo>
                  <a:pt x="1390" y="54"/>
                </a:lnTo>
                <a:lnTo>
                  <a:pt x="1397" y="48"/>
                </a:lnTo>
                <a:lnTo>
                  <a:pt x="1404" y="43"/>
                </a:lnTo>
                <a:lnTo>
                  <a:pt x="1410" y="38"/>
                </a:lnTo>
                <a:lnTo>
                  <a:pt x="1415" y="32"/>
                </a:lnTo>
                <a:lnTo>
                  <a:pt x="1419" y="27"/>
                </a:lnTo>
                <a:lnTo>
                  <a:pt x="1422" y="21"/>
                </a:lnTo>
                <a:lnTo>
                  <a:pt x="1426" y="18"/>
                </a:lnTo>
                <a:lnTo>
                  <a:pt x="1430" y="14"/>
                </a:lnTo>
                <a:lnTo>
                  <a:pt x="1431" y="9"/>
                </a:lnTo>
                <a:lnTo>
                  <a:pt x="1433" y="5"/>
                </a:lnTo>
                <a:lnTo>
                  <a:pt x="1435" y="2"/>
                </a:lnTo>
                <a:lnTo>
                  <a:pt x="1435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Freeform 149"/>
          <p:cNvSpPr>
            <a:spLocks/>
          </p:cNvSpPr>
          <p:nvPr/>
        </p:nvSpPr>
        <p:spPr bwMode="auto">
          <a:xfrm>
            <a:off x="1330325" y="4710113"/>
            <a:ext cx="1527175" cy="217487"/>
          </a:xfrm>
          <a:custGeom>
            <a:avLst/>
            <a:gdLst>
              <a:gd name="T0" fmla="*/ 1433 w 1435"/>
              <a:gd name="T1" fmla="*/ 113 h 214"/>
              <a:gd name="T2" fmla="*/ 1426 w 1435"/>
              <a:gd name="T3" fmla="*/ 124 h 214"/>
              <a:gd name="T4" fmla="*/ 1403 w 1435"/>
              <a:gd name="T5" fmla="*/ 140 h 214"/>
              <a:gd name="T6" fmla="*/ 1365 w 1435"/>
              <a:gd name="T7" fmla="*/ 155 h 214"/>
              <a:gd name="T8" fmla="*/ 1315 w 1435"/>
              <a:gd name="T9" fmla="*/ 167 h 214"/>
              <a:gd name="T10" fmla="*/ 1250 w 1435"/>
              <a:gd name="T11" fmla="*/ 180 h 214"/>
              <a:gd name="T12" fmla="*/ 1176 w 1435"/>
              <a:gd name="T13" fmla="*/ 190 h 214"/>
              <a:gd name="T14" fmla="*/ 1092 w 1435"/>
              <a:gd name="T15" fmla="*/ 199 h 214"/>
              <a:gd name="T16" fmla="*/ 999 w 1435"/>
              <a:gd name="T17" fmla="*/ 207 h 214"/>
              <a:gd name="T18" fmla="*/ 898 w 1435"/>
              <a:gd name="T19" fmla="*/ 212 h 214"/>
              <a:gd name="T20" fmla="*/ 790 w 1435"/>
              <a:gd name="T21" fmla="*/ 214 h 214"/>
              <a:gd name="T22" fmla="*/ 679 w 1435"/>
              <a:gd name="T23" fmla="*/ 214 h 214"/>
              <a:gd name="T24" fmla="*/ 569 w 1435"/>
              <a:gd name="T25" fmla="*/ 212 h 214"/>
              <a:gd name="T26" fmla="*/ 467 w 1435"/>
              <a:gd name="T27" fmla="*/ 208 h 214"/>
              <a:gd name="T28" fmla="*/ 372 w 1435"/>
              <a:gd name="T29" fmla="*/ 201 h 214"/>
              <a:gd name="T30" fmla="*/ 285 w 1435"/>
              <a:gd name="T31" fmla="*/ 194 h 214"/>
              <a:gd name="T32" fmla="*/ 208 w 1435"/>
              <a:gd name="T33" fmla="*/ 183 h 214"/>
              <a:gd name="T34" fmla="*/ 140 w 1435"/>
              <a:gd name="T35" fmla="*/ 173 h 214"/>
              <a:gd name="T36" fmla="*/ 84 w 1435"/>
              <a:gd name="T37" fmla="*/ 160 h 214"/>
              <a:gd name="T38" fmla="*/ 43 w 1435"/>
              <a:gd name="T39" fmla="*/ 146 h 214"/>
              <a:gd name="T40" fmla="*/ 14 w 1435"/>
              <a:gd name="T41" fmla="*/ 129 h 214"/>
              <a:gd name="T42" fmla="*/ 2 w 1435"/>
              <a:gd name="T43" fmla="*/ 115 h 214"/>
              <a:gd name="T44" fmla="*/ 0 w 1435"/>
              <a:gd name="T45" fmla="*/ 108 h 214"/>
              <a:gd name="T46" fmla="*/ 2 w 1435"/>
              <a:gd name="T47" fmla="*/ 99 h 214"/>
              <a:gd name="T48" fmla="*/ 14 w 1435"/>
              <a:gd name="T49" fmla="*/ 84 h 214"/>
              <a:gd name="T50" fmla="*/ 43 w 1435"/>
              <a:gd name="T51" fmla="*/ 70 h 214"/>
              <a:gd name="T52" fmla="*/ 84 w 1435"/>
              <a:gd name="T53" fmla="*/ 56 h 214"/>
              <a:gd name="T54" fmla="*/ 140 w 1435"/>
              <a:gd name="T55" fmla="*/ 43 h 214"/>
              <a:gd name="T56" fmla="*/ 206 w 1435"/>
              <a:gd name="T57" fmla="*/ 31 h 214"/>
              <a:gd name="T58" fmla="*/ 285 w 1435"/>
              <a:gd name="T59" fmla="*/ 20 h 214"/>
              <a:gd name="T60" fmla="*/ 372 w 1435"/>
              <a:gd name="T61" fmla="*/ 13 h 214"/>
              <a:gd name="T62" fmla="*/ 467 w 1435"/>
              <a:gd name="T63" fmla="*/ 5 h 214"/>
              <a:gd name="T64" fmla="*/ 569 w 1435"/>
              <a:gd name="T65" fmla="*/ 2 h 214"/>
              <a:gd name="T66" fmla="*/ 679 w 1435"/>
              <a:gd name="T67" fmla="*/ 0 h 214"/>
              <a:gd name="T68" fmla="*/ 790 w 1435"/>
              <a:gd name="T69" fmla="*/ 0 h 214"/>
              <a:gd name="T70" fmla="*/ 898 w 1435"/>
              <a:gd name="T71" fmla="*/ 4 h 214"/>
              <a:gd name="T72" fmla="*/ 999 w 1435"/>
              <a:gd name="T73" fmla="*/ 7 h 214"/>
              <a:gd name="T74" fmla="*/ 1092 w 1435"/>
              <a:gd name="T75" fmla="*/ 14 h 214"/>
              <a:gd name="T76" fmla="*/ 1176 w 1435"/>
              <a:gd name="T77" fmla="*/ 23 h 214"/>
              <a:gd name="T78" fmla="*/ 1250 w 1435"/>
              <a:gd name="T79" fmla="*/ 34 h 214"/>
              <a:gd name="T80" fmla="*/ 1315 w 1435"/>
              <a:gd name="T81" fmla="*/ 47 h 214"/>
              <a:gd name="T82" fmla="*/ 1365 w 1435"/>
              <a:gd name="T83" fmla="*/ 59 h 214"/>
              <a:gd name="T84" fmla="*/ 1403 w 1435"/>
              <a:gd name="T85" fmla="*/ 76 h 214"/>
              <a:gd name="T86" fmla="*/ 1426 w 1435"/>
              <a:gd name="T87" fmla="*/ 90 h 214"/>
              <a:gd name="T88" fmla="*/ 1433 w 1435"/>
              <a:gd name="T89" fmla="*/ 102 h 214"/>
              <a:gd name="T90" fmla="*/ 1435 w 1435"/>
              <a:gd name="T91" fmla="*/ 108 h 2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35"/>
              <a:gd name="T139" fmla="*/ 0 h 214"/>
              <a:gd name="T140" fmla="*/ 1435 w 1435"/>
              <a:gd name="T141" fmla="*/ 214 h 2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35" h="214">
                <a:moveTo>
                  <a:pt x="1435" y="108"/>
                </a:moveTo>
                <a:lnTo>
                  <a:pt x="1435" y="110"/>
                </a:lnTo>
                <a:lnTo>
                  <a:pt x="1433" y="113"/>
                </a:lnTo>
                <a:lnTo>
                  <a:pt x="1433" y="115"/>
                </a:lnTo>
                <a:lnTo>
                  <a:pt x="1431" y="119"/>
                </a:lnTo>
                <a:lnTo>
                  <a:pt x="1426" y="124"/>
                </a:lnTo>
                <a:lnTo>
                  <a:pt x="1421" y="129"/>
                </a:lnTo>
                <a:lnTo>
                  <a:pt x="1413" y="135"/>
                </a:lnTo>
                <a:lnTo>
                  <a:pt x="1403" y="140"/>
                </a:lnTo>
                <a:lnTo>
                  <a:pt x="1392" y="146"/>
                </a:lnTo>
                <a:lnTo>
                  <a:pt x="1379" y="149"/>
                </a:lnTo>
                <a:lnTo>
                  <a:pt x="1365" y="155"/>
                </a:lnTo>
                <a:lnTo>
                  <a:pt x="1349" y="160"/>
                </a:lnTo>
                <a:lnTo>
                  <a:pt x="1333" y="164"/>
                </a:lnTo>
                <a:lnTo>
                  <a:pt x="1315" y="167"/>
                </a:lnTo>
                <a:lnTo>
                  <a:pt x="1295" y="173"/>
                </a:lnTo>
                <a:lnTo>
                  <a:pt x="1273" y="176"/>
                </a:lnTo>
                <a:lnTo>
                  <a:pt x="1250" y="180"/>
                </a:lnTo>
                <a:lnTo>
                  <a:pt x="1227" y="183"/>
                </a:lnTo>
                <a:lnTo>
                  <a:pt x="1201" y="187"/>
                </a:lnTo>
                <a:lnTo>
                  <a:pt x="1176" y="190"/>
                </a:lnTo>
                <a:lnTo>
                  <a:pt x="1149" y="194"/>
                </a:lnTo>
                <a:lnTo>
                  <a:pt x="1121" y="196"/>
                </a:lnTo>
                <a:lnTo>
                  <a:pt x="1092" y="199"/>
                </a:lnTo>
                <a:lnTo>
                  <a:pt x="1061" y="201"/>
                </a:lnTo>
                <a:lnTo>
                  <a:pt x="1031" y="205"/>
                </a:lnTo>
                <a:lnTo>
                  <a:pt x="999" y="207"/>
                </a:lnTo>
                <a:lnTo>
                  <a:pt x="966" y="208"/>
                </a:lnTo>
                <a:lnTo>
                  <a:pt x="932" y="210"/>
                </a:lnTo>
                <a:lnTo>
                  <a:pt x="898" y="212"/>
                </a:lnTo>
                <a:lnTo>
                  <a:pt x="862" y="212"/>
                </a:lnTo>
                <a:lnTo>
                  <a:pt x="826" y="214"/>
                </a:lnTo>
                <a:lnTo>
                  <a:pt x="790" y="214"/>
                </a:lnTo>
                <a:lnTo>
                  <a:pt x="752" y="214"/>
                </a:lnTo>
                <a:lnTo>
                  <a:pt x="715" y="214"/>
                </a:lnTo>
                <a:lnTo>
                  <a:pt x="679" y="214"/>
                </a:lnTo>
                <a:lnTo>
                  <a:pt x="641" y="214"/>
                </a:lnTo>
                <a:lnTo>
                  <a:pt x="605" y="214"/>
                </a:lnTo>
                <a:lnTo>
                  <a:pt x="569" y="212"/>
                </a:lnTo>
                <a:lnTo>
                  <a:pt x="535" y="212"/>
                </a:lnTo>
                <a:lnTo>
                  <a:pt x="501" y="210"/>
                </a:lnTo>
                <a:lnTo>
                  <a:pt x="467" y="208"/>
                </a:lnTo>
                <a:lnTo>
                  <a:pt x="435" y="207"/>
                </a:lnTo>
                <a:lnTo>
                  <a:pt x="402" y="205"/>
                </a:lnTo>
                <a:lnTo>
                  <a:pt x="372" y="201"/>
                </a:lnTo>
                <a:lnTo>
                  <a:pt x="341" y="199"/>
                </a:lnTo>
                <a:lnTo>
                  <a:pt x="312" y="196"/>
                </a:lnTo>
                <a:lnTo>
                  <a:pt x="285" y="194"/>
                </a:lnTo>
                <a:lnTo>
                  <a:pt x="259" y="190"/>
                </a:lnTo>
                <a:lnTo>
                  <a:pt x="232" y="187"/>
                </a:lnTo>
                <a:lnTo>
                  <a:pt x="208" y="183"/>
                </a:lnTo>
                <a:lnTo>
                  <a:pt x="183" y="180"/>
                </a:lnTo>
                <a:lnTo>
                  <a:pt x="162" y="176"/>
                </a:lnTo>
                <a:lnTo>
                  <a:pt x="140" y="173"/>
                </a:lnTo>
                <a:lnTo>
                  <a:pt x="120" y="167"/>
                </a:lnTo>
                <a:lnTo>
                  <a:pt x="102" y="164"/>
                </a:lnTo>
                <a:lnTo>
                  <a:pt x="84" y="160"/>
                </a:lnTo>
                <a:lnTo>
                  <a:pt x="70" y="155"/>
                </a:lnTo>
                <a:lnTo>
                  <a:pt x="56" y="149"/>
                </a:lnTo>
                <a:lnTo>
                  <a:pt x="43" y="146"/>
                </a:lnTo>
                <a:lnTo>
                  <a:pt x="32" y="140"/>
                </a:lnTo>
                <a:lnTo>
                  <a:pt x="21" y="135"/>
                </a:lnTo>
                <a:lnTo>
                  <a:pt x="14" y="129"/>
                </a:lnTo>
                <a:lnTo>
                  <a:pt x="7" y="124"/>
                </a:lnTo>
                <a:lnTo>
                  <a:pt x="3" y="119"/>
                </a:lnTo>
                <a:lnTo>
                  <a:pt x="2" y="115"/>
                </a:lnTo>
                <a:lnTo>
                  <a:pt x="0" y="113"/>
                </a:lnTo>
                <a:lnTo>
                  <a:pt x="0" y="110"/>
                </a:lnTo>
                <a:lnTo>
                  <a:pt x="0" y="108"/>
                </a:lnTo>
                <a:lnTo>
                  <a:pt x="0" y="104"/>
                </a:lnTo>
                <a:lnTo>
                  <a:pt x="0" y="102"/>
                </a:lnTo>
                <a:lnTo>
                  <a:pt x="2" y="99"/>
                </a:lnTo>
                <a:lnTo>
                  <a:pt x="3" y="95"/>
                </a:lnTo>
                <a:lnTo>
                  <a:pt x="7" y="90"/>
                </a:lnTo>
                <a:lnTo>
                  <a:pt x="14" y="84"/>
                </a:lnTo>
                <a:lnTo>
                  <a:pt x="21" y="79"/>
                </a:lnTo>
                <a:lnTo>
                  <a:pt x="32" y="76"/>
                </a:lnTo>
                <a:lnTo>
                  <a:pt x="43" y="70"/>
                </a:lnTo>
                <a:lnTo>
                  <a:pt x="56" y="65"/>
                </a:lnTo>
                <a:lnTo>
                  <a:pt x="70" y="59"/>
                </a:lnTo>
                <a:lnTo>
                  <a:pt x="84" y="56"/>
                </a:lnTo>
                <a:lnTo>
                  <a:pt x="102" y="50"/>
                </a:lnTo>
                <a:lnTo>
                  <a:pt x="120" y="47"/>
                </a:lnTo>
                <a:lnTo>
                  <a:pt x="140" y="43"/>
                </a:lnTo>
                <a:lnTo>
                  <a:pt x="162" y="38"/>
                </a:lnTo>
                <a:lnTo>
                  <a:pt x="183" y="34"/>
                </a:lnTo>
                <a:lnTo>
                  <a:pt x="206" y="31"/>
                </a:lnTo>
                <a:lnTo>
                  <a:pt x="232" y="27"/>
                </a:lnTo>
                <a:lnTo>
                  <a:pt x="259" y="23"/>
                </a:lnTo>
                <a:lnTo>
                  <a:pt x="285" y="20"/>
                </a:lnTo>
                <a:lnTo>
                  <a:pt x="312" y="18"/>
                </a:lnTo>
                <a:lnTo>
                  <a:pt x="341" y="14"/>
                </a:lnTo>
                <a:lnTo>
                  <a:pt x="372" y="13"/>
                </a:lnTo>
                <a:lnTo>
                  <a:pt x="402" y="11"/>
                </a:lnTo>
                <a:lnTo>
                  <a:pt x="435" y="7"/>
                </a:lnTo>
                <a:lnTo>
                  <a:pt x="467" y="5"/>
                </a:lnTo>
                <a:lnTo>
                  <a:pt x="501" y="4"/>
                </a:lnTo>
                <a:lnTo>
                  <a:pt x="535" y="4"/>
                </a:lnTo>
                <a:lnTo>
                  <a:pt x="569" y="2"/>
                </a:lnTo>
                <a:lnTo>
                  <a:pt x="605" y="0"/>
                </a:lnTo>
                <a:lnTo>
                  <a:pt x="641" y="0"/>
                </a:lnTo>
                <a:lnTo>
                  <a:pt x="679" y="0"/>
                </a:lnTo>
                <a:lnTo>
                  <a:pt x="715" y="0"/>
                </a:lnTo>
                <a:lnTo>
                  <a:pt x="752" y="0"/>
                </a:lnTo>
                <a:lnTo>
                  <a:pt x="790" y="0"/>
                </a:lnTo>
                <a:lnTo>
                  <a:pt x="826" y="2"/>
                </a:lnTo>
                <a:lnTo>
                  <a:pt x="862" y="2"/>
                </a:lnTo>
                <a:lnTo>
                  <a:pt x="898" y="4"/>
                </a:lnTo>
                <a:lnTo>
                  <a:pt x="932" y="5"/>
                </a:lnTo>
                <a:lnTo>
                  <a:pt x="966" y="5"/>
                </a:lnTo>
                <a:lnTo>
                  <a:pt x="999" y="7"/>
                </a:lnTo>
                <a:lnTo>
                  <a:pt x="1031" y="11"/>
                </a:lnTo>
                <a:lnTo>
                  <a:pt x="1061" y="13"/>
                </a:lnTo>
                <a:lnTo>
                  <a:pt x="1092" y="14"/>
                </a:lnTo>
                <a:lnTo>
                  <a:pt x="1121" y="18"/>
                </a:lnTo>
                <a:lnTo>
                  <a:pt x="1149" y="22"/>
                </a:lnTo>
                <a:lnTo>
                  <a:pt x="1176" y="23"/>
                </a:lnTo>
                <a:lnTo>
                  <a:pt x="1201" y="27"/>
                </a:lnTo>
                <a:lnTo>
                  <a:pt x="1227" y="31"/>
                </a:lnTo>
                <a:lnTo>
                  <a:pt x="1250" y="34"/>
                </a:lnTo>
                <a:lnTo>
                  <a:pt x="1273" y="38"/>
                </a:lnTo>
                <a:lnTo>
                  <a:pt x="1295" y="43"/>
                </a:lnTo>
                <a:lnTo>
                  <a:pt x="1315" y="47"/>
                </a:lnTo>
                <a:lnTo>
                  <a:pt x="1333" y="50"/>
                </a:lnTo>
                <a:lnTo>
                  <a:pt x="1349" y="56"/>
                </a:lnTo>
                <a:lnTo>
                  <a:pt x="1365" y="59"/>
                </a:lnTo>
                <a:lnTo>
                  <a:pt x="1379" y="65"/>
                </a:lnTo>
                <a:lnTo>
                  <a:pt x="1392" y="70"/>
                </a:lnTo>
                <a:lnTo>
                  <a:pt x="1403" y="76"/>
                </a:lnTo>
                <a:lnTo>
                  <a:pt x="1413" y="79"/>
                </a:lnTo>
                <a:lnTo>
                  <a:pt x="1421" y="84"/>
                </a:lnTo>
                <a:lnTo>
                  <a:pt x="1426" y="90"/>
                </a:lnTo>
                <a:lnTo>
                  <a:pt x="1431" y="95"/>
                </a:lnTo>
                <a:lnTo>
                  <a:pt x="1433" y="99"/>
                </a:lnTo>
                <a:lnTo>
                  <a:pt x="1433" y="102"/>
                </a:lnTo>
                <a:lnTo>
                  <a:pt x="1435" y="104"/>
                </a:lnTo>
                <a:lnTo>
                  <a:pt x="1435" y="10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150"/>
          <p:cNvSpPr>
            <a:spLocks/>
          </p:cNvSpPr>
          <p:nvPr/>
        </p:nvSpPr>
        <p:spPr bwMode="auto">
          <a:xfrm>
            <a:off x="1122363" y="4962525"/>
            <a:ext cx="1941512" cy="144463"/>
          </a:xfrm>
          <a:custGeom>
            <a:avLst/>
            <a:gdLst>
              <a:gd name="T0" fmla="*/ 2 w 1821"/>
              <a:gd name="T1" fmla="*/ 6 h 144"/>
              <a:gd name="T2" fmla="*/ 5 w 1821"/>
              <a:gd name="T3" fmla="*/ 15 h 144"/>
              <a:gd name="T4" fmla="*/ 12 w 1821"/>
              <a:gd name="T5" fmla="*/ 23 h 144"/>
              <a:gd name="T6" fmla="*/ 23 w 1821"/>
              <a:gd name="T7" fmla="*/ 32 h 144"/>
              <a:gd name="T8" fmla="*/ 38 w 1821"/>
              <a:gd name="T9" fmla="*/ 40 h 144"/>
              <a:gd name="T10" fmla="*/ 54 w 1821"/>
              <a:gd name="T11" fmla="*/ 47 h 144"/>
              <a:gd name="T12" fmla="*/ 74 w 1821"/>
              <a:gd name="T13" fmla="*/ 54 h 144"/>
              <a:gd name="T14" fmla="*/ 97 w 1821"/>
              <a:gd name="T15" fmla="*/ 61 h 144"/>
              <a:gd name="T16" fmla="*/ 122 w 1821"/>
              <a:gd name="T17" fmla="*/ 68 h 144"/>
              <a:gd name="T18" fmla="*/ 149 w 1821"/>
              <a:gd name="T19" fmla="*/ 76 h 144"/>
              <a:gd name="T20" fmla="*/ 178 w 1821"/>
              <a:gd name="T21" fmla="*/ 81 h 144"/>
              <a:gd name="T22" fmla="*/ 224 w 1821"/>
              <a:gd name="T23" fmla="*/ 90 h 144"/>
              <a:gd name="T24" fmla="*/ 293 w 1821"/>
              <a:gd name="T25" fmla="*/ 101 h 144"/>
              <a:gd name="T26" fmla="*/ 364 w 1821"/>
              <a:gd name="T27" fmla="*/ 110 h 144"/>
              <a:gd name="T28" fmla="*/ 440 w 1821"/>
              <a:gd name="T29" fmla="*/ 119 h 144"/>
              <a:gd name="T30" fmla="*/ 555 w 1821"/>
              <a:gd name="T31" fmla="*/ 128 h 144"/>
              <a:gd name="T32" fmla="*/ 630 w 1821"/>
              <a:gd name="T33" fmla="*/ 133 h 144"/>
              <a:gd name="T34" fmla="*/ 702 w 1821"/>
              <a:gd name="T35" fmla="*/ 137 h 144"/>
              <a:gd name="T36" fmla="*/ 770 w 1821"/>
              <a:gd name="T37" fmla="*/ 140 h 144"/>
              <a:gd name="T38" fmla="*/ 817 w 1821"/>
              <a:gd name="T39" fmla="*/ 142 h 144"/>
              <a:gd name="T40" fmla="*/ 846 w 1821"/>
              <a:gd name="T41" fmla="*/ 142 h 144"/>
              <a:gd name="T42" fmla="*/ 873 w 1821"/>
              <a:gd name="T43" fmla="*/ 144 h 144"/>
              <a:gd name="T44" fmla="*/ 898 w 1821"/>
              <a:gd name="T45" fmla="*/ 144 h 144"/>
              <a:gd name="T46" fmla="*/ 921 w 1821"/>
              <a:gd name="T47" fmla="*/ 144 h 144"/>
              <a:gd name="T48" fmla="*/ 946 w 1821"/>
              <a:gd name="T49" fmla="*/ 144 h 144"/>
              <a:gd name="T50" fmla="*/ 973 w 1821"/>
              <a:gd name="T51" fmla="*/ 144 h 144"/>
              <a:gd name="T52" fmla="*/ 1004 w 1821"/>
              <a:gd name="T53" fmla="*/ 142 h 144"/>
              <a:gd name="T54" fmla="*/ 1051 w 1821"/>
              <a:gd name="T55" fmla="*/ 140 h 144"/>
              <a:gd name="T56" fmla="*/ 1119 w 1821"/>
              <a:gd name="T57" fmla="*/ 138 h 144"/>
              <a:gd name="T58" fmla="*/ 1191 w 1821"/>
              <a:gd name="T59" fmla="*/ 133 h 144"/>
              <a:gd name="T60" fmla="*/ 1266 w 1821"/>
              <a:gd name="T61" fmla="*/ 128 h 144"/>
              <a:gd name="T62" fmla="*/ 1381 w 1821"/>
              <a:gd name="T63" fmla="*/ 119 h 144"/>
              <a:gd name="T64" fmla="*/ 1457 w 1821"/>
              <a:gd name="T65" fmla="*/ 110 h 144"/>
              <a:gd name="T66" fmla="*/ 1530 w 1821"/>
              <a:gd name="T67" fmla="*/ 101 h 144"/>
              <a:gd name="T68" fmla="*/ 1597 w 1821"/>
              <a:gd name="T69" fmla="*/ 90 h 144"/>
              <a:gd name="T70" fmla="*/ 1645 w 1821"/>
              <a:gd name="T71" fmla="*/ 81 h 144"/>
              <a:gd name="T72" fmla="*/ 1674 w 1821"/>
              <a:gd name="T73" fmla="*/ 76 h 144"/>
              <a:gd name="T74" fmla="*/ 1701 w 1821"/>
              <a:gd name="T75" fmla="*/ 68 h 144"/>
              <a:gd name="T76" fmla="*/ 1726 w 1821"/>
              <a:gd name="T77" fmla="*/ 61 h 144"/>
              <a:gd name="T78" fmla="*/ 1748 w 1821"/>
              <a:gd name="T79" fmla="*/ 54 h 144"/>
              <a:gd name="T80" fmla="*/ 1769 w 1821"/>
              <a:gd name="T81" fmla="*/ 47 h 144"/>
              <a:gd name="T82" fmla="*/ 1785 w 1821"/>
              <a:gd name="T83" fmla="*/ 40 h 144"/>
              <a:gd name="T84" fmla="*/ 1800 w 1821"/>
              <a:gd name="T85" fmla="*/ 31 h 144"/>
              <a:gd name="T86" fmla="*/ 1810 w 1821"/>
              <a:gd name="T87" fmla="*/ 23 h 144"/>
              <a:gd name="T88" fmla="*/ 1818 w 1821"/>
              <a:gd name="T89" fmla="*/ 15 h 144"/>
              <a:gd name="T90" fmla="*/ 1821 w 1821"/>
              <a:gd name="T91" fmla="*/ 6 h 1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21"/>
              <a:gd name="T139" fmla="*/ 0 h 144"/>
              <a:gd name="T140" fmla="*/ 1821 w 1821"/>
              <a:gd name="T141" fmla="*/ 144 h 1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21" h="144">
                <a:moveTo>
                  <a:pt x="0" y="0"/>
                </a:moveTo>
                <a:lnTo>
                  <a:pt x="2" y="6"/>
                </a:lnTo>
                <a:lnTo>
                  <a:pt x="2" y="9"/>
                </a:lnTo>
                <a:lnTo>
                  <a:pt x="5" y="15"/>
                </a:lnTo>
                <a:lnTo>
                  <a:pt x="9" y="18"/>
                </a:lnTo>
                <a:lnTo>
                  <a:pt x="12" y="23"/>
                </a:lnTo>
                <a:lnTo>
                  <a:pt x="18" y="27"/>
                </a:lnTo>
                <a:lnTo>
                  <a:pt x="23" y="32"/>
                </a:lnTo>
                <a:lnTo>
                  <a:pt x="30" y="36"/>
                </a:lnTo>
                <a:lnTo>
                  <a:pt x="38" y="40"/>
                </a:lnTo>
                <a:lnTo>
                  <a:pt x="45" y="43"/>
                </a:lnTo>
                <a:lnTo>
                  <a:pt x="54" y="47"/>
                </a:lnTo>
                <a:lnTo>
                  <a:pt x="65" y="50"/>
                </a:lnTo>
                <a:lnTo>
                  <a:pt x="74" y="54"/>
                </a:lnTo>
                <a:lnTo>
                  <a:pt x="84" y="58"/>
                </a:lnTo>
                <a:lnTo>
                  <a:pt x="97" y="61"/>
                </a:lnTo>
                <a:lnTo>
                  <a:pt x="109" y="65"/>
                </a:lnTo>
                <a:lnTo>
                  <a:pt x="122" y="68"/>
                </a:lnTo>
                <a:lnTo>
                  <a:pt x="135" y="72"/>
                </a:lnTo>
                <a:lnTo>
                  <a:pt x="149" y="76"/>
                </a:lnTo>
                <a:lnTo>
                  <a:pt x="163" y="79"/>
                </a:lnTo>
                <a:lnTo>
                  <a:pt x="178" y="81"/>
                </a:lnTo>
                <a:lnTo>
                  <a:pt x="194" y="85"/>
                </a:lnTo>
                <a:lnTo>
                  <a:pt x="224" y="90"/>
                </a:lnTo>
                <a:lnTo>
                  <a:pt x="259" y="95"/>
                </a:lnTo>
                <a:lnTo>
                  <a:pt x="293" y="101"/>
                </a:lnTo>
                <a:lnTo>
                  <a:pt x="329" y="106"/>
                </a:lnTo>
                <a:lnTo>
                  <a:pt x="364" y="110"/>
                </a:lnTo>
                <a:lnTo>
                  <a:pt x="402" y="113"/>
                </a:lnTo>
                <a:lnTo>
                  <a:pt x="440" y="119"/>
                </a:lnTo>
                <a:lnTo>
                  <a:pt x="517" y="126"/>
                </a:lnTo>
                <a:lnTo>
                  <a:pt x="555" y="128"/>
                </a:lnTo>
                <a:lnTo>
                  <a:pt x="593" y="131"/>
                </a:lnTo>
                <a:lnTo>
                  <a:pt x="630" y="133"/>
                </a:lnTo>
                <a:lnTo>
                  <a:pt x="666" y="135"/>
                </a:lnTo>
                <a:lnTo>
                  <a:pt x="702" y="137"/>
                </a:lnTo>
                <a:lnTo>
                  <a:pt x="736" y="138"/>
                </a:lnTo>
                <a:lnTo>
                  <a:pt x="770" y="140"/>
                </a:lnTo>
                <a:lnTo>
                  <a:pt x="801" y="142"/>
                </a:lnTo>
                <a:lnTo>
                  <a:pt x="817" y="142"/>
                </a:lnTo>
                <a:lnTo>
                  <a:pt x="831" y="142"/>
                </a:lnTo>
                <a:lnTo>
                  <a:pt x="846" y="142"/>
                </a:lnTo>
                <a:lnTo>
                  <a:pt x="860" y="144"/>
                </a:lnTo>
                <a:lnTo>
                  <a:pt x="873" y="144"/>
                </a:lnTo>
                <a:lnTo>
                  <a:pt x="885" y="144"/>
                </a:lnTo>
                <a:lnTo>
                  <a:pt x="898" y="144"/>
                </a:lnTo>
                <a:lnTo>
                  <a:pt x="909" y="144"/>
                </a:lnTo>
                <a:lnTo>
                  <a:pt x="921" y="144"/>
                </a:lnTo>
                <a:lnTo>
                  <a:pt x="934" y="144"/>
                </a:lnTo>
                <a:lnTo>
                  <a:pt x="946" y="144"/>
                </a:lnTo>
                <a:lnTo>
                  <a:pt x="959" y="144"/>
                </a:lnTo>
                <a:lnTo>
                  <a:pt x="973" y="144"/>
                </a:lnTo>
                <a:lnTo>
                  <a:pt x="988" y="142"/>
                </a:lnTo>
                <a:lnTo>
                  <a:pt x="1004" y="142"/>
                </a:lnTo>
                <a:lnTo>
                  <a:pt x="1018" y="142"/>
                </a:lnTo>
                <a:lnTo>
                  <a:pt x="1051" y="140"/>
                </a:lnTo>
                <a:lnTo>
                  <a:pt x="1085" y="138"/>
                </a:lnTo>
                <a:lnTo>
                  <a:pt x="1119" y="138"/>
                </a:lnTo>
                <a:lnTo>
                  <a:pt x="1155" y="135"/>
                </a:lnTo>
                <a:lnTo>
                  <a:pt x="1191" y="133"/>
                </a:lnTo>
                <a:lnTo>
                  <a:pt x="1228" y="131"/>
                </a:lnTo>
                <a:lnTo>
                  <a:pt x="1266" y="128"/>
                </a:lnTo>
                <a:lnTo>
                  <a:pt x="1306" y="126"/>
                </a:lnTo>
                <a:lnTo>
                  <a:pt x="1381" y="119"/>
                </a:lnTo>
                <a:lnTo>
                  <a:pt x="1419" y="113"/>
                </a:lnTo>
                <a:lnTo>
                  <a:pt x="1457" y="110"/>
                </a:lnTo>
                <a:lnTo>
                  <a:pt x="1494" y="106"/>
                </a:lnTo>
                <a:lnTo>
                  <a:pt x="1530" y="101"/>
                </a:lnTo>
                <a:lnTo>
                  <a:pt x="1564" y="95"/>
                </a:lnTo>
                <a:lnTo>
                  <a:pt x="1597" y="90"/>
                </a:lnTo>
                <a:lnTo>
                  <a:pt x="1629" y="85"/>
                </a:lnTo>
                <a:lnTo>
                  <a:pt x="1645" y="81"/>
                </a:lnTo>
                <a:lnTo>
                  <a:pt x="1660" y="79"/>
                </a:lnTo>
                <a:lnTo>
                  <a:pt x="1674" y="76"/>
                </a:lnTo>
                <a:lnTo>
                  <a:pt x="1688" y="72"/>
                </a:lnTo>
                <a:lnTo>
                  <a:pt x="1701" y="68"/>
                </a:lnTo>
                <a:lnTo>
                  <a:pt x="1713" y="65"/>
                </a:lnTo>
                <a:lnTo>
                  <a:pt x="1726" y="61"/>
                </a:lnTo>
                <a:lnTo>
                  <a:pt x="1737" y="58"/>
                </a:lnTo>
                <a:lnTo>
                  <a:pt x="1748" y="54"/>
                </a:lnTo>
                <a:lnTo>
                  <a:pt x="1758" y="50"/>
                </a:lnTo>
                <a:lnTo>
                  <a:pt x="1769" y="47"/>
                </a:lnTo>
                <a:lnTo>
                  <a:pt x="1776" y="43"/>
                </a:lnTo>
                <a:lnTo>
                  <a:pt x="1785" y="40"/>
                </a:lnTo>
                <a:lnTo>
                  <a:pt x="1792" y="36"/>
                </a:lnTo>
                <a:lnTo>
                  <a:pt x="1800" y="31"/>
                </a:lnTo>
                <a:lnTo>
                  <a:pt x="1805" y="27"/>
                </a:lnTo>
                <a:lnTo>
                  <a:pt x="1810" y="23"/>
                </a:lnTo>
                <a:lnTo>
                  <a:pt x="1814" y="18"/>
                </a:lnTo>
                <a:lnTo>
                  <a:pt x="1818" y="15"/>
                </a:lnTo>
                <a:lnTo>
                  <a:pt x="1819" y="9"/>
                </a:lnTo>
                <a:lnTo>
                  <a:pt x="1821" y="6"/>
                </a:lnTo>
                <a:lnTo>
                  <a:pt x="1821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155"/>
          <p:cNvSpPr>
            <a:spLocks/>
          </p:cNvSpPr>
          <p:nvPr/>
        </p:nvSpPr>
        <p:spPr bwMode="auto">
          <a:xfrm>
            <a:off x="1330325" y="5773738"/>
            <a:ext cx="1527175" cy="442912"/>
          </a:xfrm>
          <a:custGeom>
            <a:avLst/>
            <a:gdLst>
              <a:gd name="T0" fmla="*/ 1433 w 1435"/>
              <a:gd name="T1" fmla="*/ 320 h 435"/>
              <a:gd name="T2" fmla="*/ 1426 w 1435"/>
              <a:gd name="T3" fmla="*/ 309 h 435"/>
              <a:gd name="T4" fmla="*/ 1415 w 1435"/>
              <a:gd name="T5" fmla="*/ 295 h 435"/>
              <a:gd name="T6" fmla="*/ 1397 w 1435"/>
              <a:gd name="T7" fmla="*/ 278 h 435"/>
              <a:gd name="T8" fmla="*/ 1376 w 1435"/>
              <a:gd name="T9" fmla="*/ 260 h 435"/>
              <a:gd name="T10" fmla="*/ 1340 w 1435"/>
              <a:gd name="T11" fmla="*/ 235 h 435"/>
              <a:gd name="T12" fmla="*/ 1275 w 1435"/>
              <a:gd name="T13" fmla="*/ 196 h 435"/>
              <a:gd name="T14" fmla="*/ 1200 w 1435"/>
              <a:gd name="T15" fmla="*/ 153 h 435"/>
              <a:gd name="T16" fmla="*/ 1115 w 1435"/>
              <a:gd name="T17" fmla="*/ 113 h 435"/>
              <a:gd name="T18" fmla="*/ 1027 w 1435"/>
              <a:gd name="T19" fmla="*/ 75 h 435"/>
              <a:gd name="T20" fmla="*/ 936 w 1435"/>
              <a:gd name="T21" fmla="*/ 43 h 435"/>
              <a:gd name="T22" fmla="*/ 848 w 1435"/>
              <a:gd name="T23" fmla="*/ 18 h 435"/>
              <a:gd name="T24" fmla="*/ 765 w 1435"/>
              <a:gd name="T25" fmla="*/ 4 h 435"/>
              <a:gd name="T26" fmla="*/ 691 w 1435"/>
              <a:gd name="T27" fmla="*/ 2 h 435"/>
              <a:gd name="T28" fmla="*/ 612 w 1435"/>
              <a:gd name="T29" fmla="*/ 13 h 435"/>
              <a:gd name="T30" fmla="*/ 526 w 1435"/>
              <a:gd name="T31" fmla="*/ 34 h 435"/>
              <a:gd name="T32" fmla="*/ 436 w 1435"/>
              <a:gd name="T33" fmla="*/ 63 h 435"/>
              <a:gd name="T34" fmla="*/ 348 w 1435"/>
              <a:gd name="T35" fmla="*/ 101 h 435"/>
              <a:gd name="T36" fmla="*/ 262 w 1435"/>
              <a:gd name="T37" fmla="*/ 140 h 435"/>
              <a:gd name="T38" fmla="*/ 183 w 1435"/>
              <a:gd name="T39" fmla="*/ 181 h 435"/>
              <a:gd name="T40" fmla="*/ 115 w 1435"/>
              <a:gd name="T41" fmla="*/ 223 h 435"/>
              <a:gd name="T42" fmla="*/ 66 w 1435"/>
              <a:gd name="T43" fmla="*/ 255 h 435"/>
              <a:gd name="T44" fmla="*/ 45 w 1435"/>
              <a:gd name="T45" fmla="*/ 273 h 435"/>
              <a:gd name="T46" fmla="*/ 25 w 1435"/>
              <a:gd name="T47" fmla="*/ 289 h 435"/>
              <a:gd name="T48" fmla="*/ 11 w 1435"/>
              <a:gd name="T49" fmla="*/ 304 h 435"/>
              <a:gd name="T50" fmla="*/ 3 w 1435"/>
              <a:gd name="T51" fmla="*/ 316 h 435"/>
              <a:gd name="T52" fmla="*/ 0 w 1435"/>
              <a:gd name="T53" fmla="*/ 327 h 435"/>
              <a:gd name="T54" fmla="*/ 2 w 1435"/>
              <a:gd name="T55" fmla="*/ 336 h 435"/>
              <a:gd name="T56" fmla="*/ 14 w 1435"/>
              <a:gd name="T57" fmla="*/ 348 h 435"/>
              <a:gd name="T58" fmla="*/ 43 w 1435"/>
              <a:gd name="T59" fmla="*/ 365 h 435"/>
              <a:gd name="T60" fmla="*/ 84 w 1435"/>
              <a:gd name="T61" fmla="*/ 379 h 435"/>
              <a:gd name="T62" fmla="*/ 140 w 1435"/>
              <a:gd name="T63" fmla="*/ 392 h 435"/>
              <a:gd name="T64" fmla="*/ 206 w 1435"/>
              <a:gd name="T65" fmla="*/ 402 h 435"/>
              <a:gd name="T66" fmla="*/ 285 w 1435"/>
              <a:gd name="T67" fmla="*/ 413 h 435"/>
              <a:gd name="T68" fmla="*/ 372 w 1435"/>
              <a:gd name="T69" fmla="*/ 422 h 435"/>
              <a:gd name="T70" fmla="*/ 467 w 1435"/>
              <a:gd name="T71" fmla="*/ 428 h 435"/>
              <a:gd name="T72" fmla="*/ 569 w 1435"/>
              <a:gd name="T73" fmla="*/ 431 h 435"/>
              <a:gd name="T74" fmla="*/ 679 w 1435"/>
              <a:gd name="T75" fmla="*/ 435 h 435"/>
              <a:gd name="T76" fmla="*/ 790 w 1435"/>
              <a:gd name="T77" fmla="*/ 433 h 435"/>
              <a:gd name="T78" fmla="*/ 898 w 1435"/>
              <a:gd name="T79" fmla="*/ 431 h 435"/>
              <a:gd name="T80" fmla="*/ 999 w 1435"/>
              <a:gd name="T81" fmla="*/ 426 h 435"/>
              <a:gd name="T82" fmla="*/ 1092 w 1435"/>
              <a:gd name="T83" fmla="*/ 419 h 435"/>
              <a:gd name="T84" fmla="*/ 1176 w 1435"/>
              <a:gd name="T85" fmla="*/ 410 h 435"/>
              <a:gd name="T86" fmla="*/ 1250 w 1435"/>
              <a:gd name="T87" fmla="*/ 399 h 435"/>
              <a:gd name="T88" fmla="*/ 1315 w 1435"/>
              <a:gd name="T89" fmla="*/ 388 h 435"/>
              <a:gd name="T90" fmla="*/ 1365 w 1435"/>
              <a:gd name="T91" fmla="*/ 374 h 435"/>
              <a:gd name="T92" fmla="*/ 1403 w 1435"/>
              <a:gd name="T93" fmla="*/ 359 h 435"/>
              <a:gd name="T94" fmla="*/ 1426 w 1435"/>
              <a:gd name="T95" fmla="*/ 343 h 435"/>
              <a:gd name="T96" fmla="*/ 1433 w 1435"/>
              <a:gd name="T97" fmla="*/ 332 h 435"/>
              <a:gd name="T98" fmla="*/ 1435 w 1435"/>
              <a:gd name="T99" fmla="*/ 327 h 43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35"/>
              <a:gd name="T151" fmla="*/ 0 h 435"/>
              <a:gd name="T152" fmla="*/ 1435 w 1435"/>
              <a:gd name="T153" fmla="*/ 435 h 43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35" h="435">
                <a:moveTo>
                  <a:pt x="1435" y="327"/>
                </a:moveTo>
                <a:lnTo>
                  <a:pt x="1435" y="323"/>
                </a:lnTo>
                <a:lnTo>
                  <a:pt x="1433" y="320"/>
                </a:lnTo>
                <a:lnTo>
                  <a:pt x="1431" y="316"/>
                </a:lnTo>
                <a:lnTo>
                  <a:pt x="1430" y="313"/>
                </a:lnTo>
                <a:lnTo>
                  <a:pt x="1426" y="309"/>
                </a:lnTo>
                <a:lnTo>
                  <a:pt x="1422" y="304"/>
                </a:lnTo>
                <a:lnTo>
                  <a:pt x="1419" y="300"/>
                </a:lnTo>
                <a:lnTo>
                  <a:pt x="1415" y="295"/>
                </a:lnTo>
                <a:lnTo>
                  <a:pt x="1410" y="289"/>
                </a:lnTo>
                <a:lnTo>
                  <a:pt x="1404" y="284"/>
                </a:lnTo>
                <a:lnTo>
                  <a:pt x="1397" y="278"/>
                </a:lnTo>
                <a:lnTo>
                  <a:pt x="1390" y="273"/>
                </a:lnTo>
                <a:lnTo>
                  <a:pt x="1383" y="268"/>
                </a:lnTo>
                <a:lnTo>
                  <a:pt x="1376" y="260"/>
                </a:lnTo>
                <a:lnTo>
                  <a:pt x="1367" y="255"/>
                </a:lnTo>
                <a:lnTo>
                  <a:pt x="1360" y="248"/>
                </a:lnTo>
                <a:lnTo>
                  <a:pt x="1340" y="235"/>
                </a:lnTo>
                <a:lnTo>
                  <a:pt x="1320" y="223"/>
                </a:lnTo>
                <a:lnTo>
                  <a:pt x="1298" y="208"/>
                </a:lnTo>
                <a:lnTo>
                  <a:pt x="1275" y="196"/>
                </a:lnTo>
                <a:lnTo>
                  <a:pt x="1252" y="181"/>
                </a:lnTo>
                <a:lnTo>
                  <a:pt x="1225" y="167"/>
                </a:lnTo>
                <a:lnTo>
                  <a:pt x="1200" y="153"/>
                </a:lnTo>
                <a:lnTo>
                  <a:pt x="1171" y="140"/>
                </a:lnTo>
                <a:lnTo>
                  <a:pt x="1144" y="126"/>
                </a:lnTo>
                <a:lnTo>
                  <a:pt x="1115" y="113"/>
                </a:lnTo>
                <a:lnTo>
                  <a:pt x="1087" y="99"/>
                </a:lnTo>
                <a:lnTo>
                  <a:pt x="1056" y="86"/>
                </a:lnTo>
                <a:lnTo>
                  <a:pt x="1027" y="75"/>
                </a:lnTo>
                <a:lnTo>
                  <a:pt x="997" y="63"/>
                </a:lnTo>
                <a:lnTo>
                  <a:pt x="966" y="52"/>
                </a:lnTo>
                <a:lnTo>
                  <a:pt x="936" y="43"/>
                </a:lnTo>
                <a:lnTo>
                  <a:pt x="907" y="34"/>
                </a:lnTo>
                <a:lnTo>
                  <a:pt x="878" y="25"/>
                </a:lnTo>
                <a:lnTo>
                  <a:pt x="848" y="18"/>
                </a:lnTo>
                <a:lnTo>
                  <a:pt x="821" y="13"/>
                </a:lnTo>
                <a:lnTo>
                  <a:pt x="792" y="7"/>
                </a:lnTo>
                <a:lnTo>
                  <a:pt x="765" y="4"/>
                </a:lnTo>
                <a:lnTo>
                  <a:pt x="740" y="2"/>
                </a:lnTo>
                <a:lnTo>
                  <a:pt x="715" y="0"/>
                </a:lnTo>
                <a:lnTo>
                  <a:pt x="691" y="2"/>
                </a:lnTo>
                <a:lnTo>
                  <a:pt x="666" y="4"/>
                </a:lnTo>
                <a:lnTo>
                  <a:pt x="639" y="7"/>
                </a:lnTo>
                <a:lnTo>
                  <a:pt x="612" y="13"/>
                </a:lnTo>
                <a:lnTo>
                  <a:pt x="584" y="18"/>
                </a:lnTo>
                <a:lnTo>
                  <a:pt x="555" y="25"/>
                </a:lnTo>
                <a:lnTo>
                  <a:pt x="526" y="34"/>
                </a:lnTo>
                <a:lnTo>
                  <a:pt x="496" y="43"/>
                </a:lnTo>
                <a:lnTo>
                  <a:pt x="467" y="52"/>
                </a:lnTo>
                <a:lnTo>
                  <a:pt x="436" y="63"/>
                </a:lnTo>
                <a:lnTo>
                  <a:pt x="408" y="75"/>
                </a:lnTo>
                <a:lnTo>
                  <a:pt x="377" y="88"/>
                </a:lnTo>
                <a:lnTo>
                  <a:pt x="348" y="101"/>
                </a:lnTo>
                <a:lnTo>
                  <a:pt x="320" y="113"/>
                </a:lnTo>
                <a:lnTo>
                  <a:pt x="291" y="126"/>
                </a:lnTo>
                <a:lnTo>
                  <a:pt x="262" y="140"/>
                </a:lnTo>
                <a:lnTo>
                  <a:pt x="235" y="155"/>
                </a:lnTo>
                <a:lnTo>
                  <a:pt x="208" y="167"/>
                </a:lnTo>
                <a:lnTo>
                  <a:pt x="183" y="181"/>
                </a:lnTo>
                <a:lnTo>
                  <a:pt x="160" y="196"/>
                </a:lnTo>
                <a:lnTo>
                  <a:pt x="136" y="208"/>
                </a:lnTo>
                <a:lnTo>
                  <a:pt x="115" y="223"/>
                </a:lnTo>
                <a:lnTo>
                  <a:pt x="95" y="235"/>
                </a:lnTo>
                <a:lnTo>
                  <a:pt x="75" y="248"/>
                </a:lnTo>
                <a:lnTo>
                  <a:pt x="66" y="255"/>
                </a:lnTo>
                <a:lnTo>
                  <a:pt x="59" y="260"/>
                </a:lnTo>
                <a:lnTo>
                  <a:pt x="52" y="268"/>
                </a:lnTo>
                <a:lnTo>
                  <a:pt x="45" y="273"/>
                </a:lnTo>
                <a:lnTo>
                  <a:pt x="38" y="278"/>
                </a:lnTo>
                <a:lnTo>
                  <a:pt x="30" y="284"/>
                </a:lnTo>
                <a:lnTo>
                  <a:pt x="25" y="289"/>
                </a:lnTo>
                <a:lnTo>
                  <a:pt x="20" y="295"/>
                </a:lnTo>
                <a:lnTo>
                  <a:pt x="16" y="300"/>
                </a:lnTo>
                <a:lnTo>
                  <a:pt x="11" y="304"/>
                </a:lnTo>
                <a:lnTo>
                  <a:pt x="7" y="309"/>
                </a:lnTo>
                <a:lnTo>
                  <a:pt x="5" y="313"/>
                </a:lnTo>
                <a:lnTo>
                  <a:pt x="3" y="316"/>
                </a:lnTo>
                <a:lnTo>
                  <a:pt x="2" y="320"/>
                </a:lnTo>
                <a:lnTo>
                  <a:pt x="0" y="323"/>
                </a:lnTo>
                <a:lnTo>
                  <a:pt x="0" y="327"/>
                </a:lnTo>
                <a:lnTo>
                  <a:pt x="0" y="329"/>
                </a:lnTo>
                <a:lnTo>
                  <a:pt x="0" y="332"/>
                </a:lnTo>
                <a:lnTo>
                  <a:pt x="2" y="336"/>
                </a:lnTo>
                <a:lnTo>
                  <a:pt x="3" y="338"/>
                </a:lnTo>
                <a:lnTo>
                  <a:pt x="7" y="343"/>
                </a:lnTo>
                <a:lnTo>
                  <a:pt x="14" y="348"/>
                </a:lnTo>
                <a:lnTo>
                  <a:pt x="21" y="354"/>
                </a:lnTo>
                <a:lnTo>
                  <a:pt x="32" y="359"/>
                </a:lnTo>
                <a:lnTo>
                  <a:pt x="43" y="365"/>
                </a:lnTo>
                <a:lnTo>
                  <a:pt x="56" y="370"/>
                </a:lnTo>
                <a:lnTo>
                  <a:pt x="70" y="374"/>
                </a:lnTo>
                <a:lnTo>
                  <a:pt x="84" y="379"/>
                </a:lnTo>
                <a:lnTo>
                  <a:pt x="102" y="383"/>
                </a:lnTo>
                <a:lnTo>
                  <a:pt x="120" y="388"/>
                </a:lnTo>
                <a:lnTo>
                  <a:pt x="140" y="392"/>
                </a:lnTo>
                <a:lnTo>
                  <a:pt x="162" y="395"/>
                </a:lnTo>
                <a:lnTo>
                  <a:pt x="183" y="399"/>
                </a:lnTo>
                <a:lnTo>
                  <a:pt x="206" y="402"/>
                </a:lnTo>
                <a:lnTo>
                  <a:pt x="232" y="406"/>
                </a:lnTo>
                <a:lnTo>
                  <a:pt x="259" y="410"/>
                </a:lnTo>
                <a:lnTo>
                  <a:pt x="285" y="413"/>
                </a:lnTo>
                <a:lnTo>
                  <a:pt x="312" y="417"/>
                </a:lnTo>
                <a:lnTo>
                  <a:pt x="341" y="419"/>
                </a:lnTo>
                <a:lnTo>
                  <a:pt x="372" y="422"/>
                </a:lnTo>
                <a:lnTo>
                  <a:pt x="402" y="424"/>
                </a:lnTo>
                <a:lnTo>
                  <a:pt x="435" y="426"/>
                </a:lnTo>
                <a:lnTo>
                  <a:pt x="467" y="428"/>
                </a:lnTo>
                <a:lnTo>
                  <a:pt x="501" y="429"/>
                </a:lnTo>
                <a:lnTo>
                  <a:pt x="535" y="431"/>
                </a:lnTo>
                <a:lnTo>
                  <a:pt x="569" y="431"/>
                </a:lnTo>
                <a:lnTo>
                  <a:pt x="605" y="433"/>
                </a:lnTo>
                <a:lnTo>
                  <a:pt x="641" y="433"/>
                </a:lnTo>
                <a:lnTo>
                  <a:pt x="679" y="435"/>
                </a:lnTo>
                <a:lnTo>
                  <a:pt x="715" y="435"/>
                </a:lnTo>
                <a:lnTo>
                  <a:pt x="752" y="435"/>
                </a:lnTo>
                <a:lnTo>
                  <a:pt x="790" y="433"/>
                </a:lnTo>
                <a:lnTo>
                  <a:pt x="826" y="433"/>
                </a:lnTo>
                <a:lnTo>
                  <a:pt x="862" y="433"/>
                </a:lnTo>
                <a:lnTo>
                  <a:pt x="898" y="431"/>
                </a:lnTo>
                <a:lnTo>
                  <a:pt x="932" y="429"/>
                </a:lnTo>
                <a:lnTo>
                  <a:pt x="966" y="428"/>
                </a:lnTo>
                <a:lnTo>
                  <a:pt x="999" y="426"/>
                </a:lnTo>
                <a:lnTo>
                  <a:pt x="1031" y="424"/>
                </a:lnTo>
                <a:lnTo>
                  <a:pt x="1061" y="422"/>
                </a:lnTo>
                <a:lnTo>
                  <a:pt x="1092" y="419"/>
                </a:lnTo>
                <a:lnTo>
                  <a:pt x="1121" y="417"/>
                </a:lnTo>
                <a:lnTo>
                  <a:pt x="1149" y="413"/>
                </a:lnTo>
                <a:lnTo>
                  <a:pt x="1176" y="410"/>
                </a:lnTo>
                <a:lnTo>
                  <a:pt x="1201" y="406"/>
                </a:lnTo>
                <a:lnTo>
                  <a:pt x="1227" y="402"/>
                </a:lnTo>
                <a:lnTo>
                  <a:pt x="1250" y="399"/>
                </a:lnTo>
                <a:lnTo>
                  <a:pt x="1273" y="395"/>
                </a:lnTo>
                <a:lnTo>
                  <a:pt x="1295" y="392"/>
                </a:lnTo>
                <a:lnTo>
                  <a:pt x="1315" y="388"/>
                </a:lnTo>
                <a:lnTo>
                  <a:pt x="1333" y="383"/>
                </a:lnTo>
                <a:lnTo>
                  <a:pt x="1349" y="379"/>
                </a:lnTo>
                <a:lnTo>
                  <a:pt x="1365" y="374"/>
                </a:lnTo>
                <a:lnTo>
                  <a:pt x="1379" y="370"/>
                </a:lnTo>
                <a:lnTo>
                  <a:pt x="1392" y="365"/>
                </a:lnTo>
                <a:lnTo>
                  <a:pt x="1403" y="359"/>
                </a:lnTo>
                <a:lnTo>
                  <a:pt x="1413" y="354"/>
                </a:lnTo>
                <a:lnTo>
                  <a:pt x="1421" y="348"/>
                </a:lnTo>
                <a:lnTo>
                  <a:pt x="1426" y="343"/>
                </a:lnTo>
                <a:lnTo>
                  <a:pt x="1431" y="338"/>
                </a:lnTo>
                <a:lnTo>
                  <a:pt x="1433" y="336"/>
                </a:lnTo>
                <a:lnTo>
                  <a:pt x="1433" y="332"/>
                </a:lnTo>
                <a:lnTo>
                  <a:pt x="1435" y="329"/>
                </a:lnTo>
                <a:lnTo>
                  <a:pt x="1435" y="3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156"/>
          <p:cNvSpPr>
            <a:spLocks/>
          </p:cNvSpPr>
          <p:nvPr/>
        </p:nvSpPr>
        <p:spPr bwMode="auto">
          <a:xfrm>
            <a:off x="1122363" y="5964238"/>
            <a:ext cx="1941512" cy="150812"/>
          </a:xfrm>
          <a:custGeom>
            <a:avLst/>
            <a:gdLst>
              <a:gd name="T0" fmla="*/ 2 w 1821"/>
              <a:gd name="T1" fmla="*/ 5 h 147"/>
              <a:gd name="T2" fmla="*/ 5 w 1821"/>
              <a:gd name="T3" fmla="*/ 14 h 147"/>
              <a:gd name="T4" fmla="*/ 12 w 1821"/>
              <a:gd name="T5" fmla="*/ 23 h 147"/>
              <a:gd name="T6" fmla="*/ 23 w 1821"/>
              <a:gd name="T7" fmla="*/ 30 h 147"/>
              <a:gd name="T8" fmla="*/ 38 w 1821"/>
              <a:gd name="T9" fmla="*/ 39 h 147"/>
              <a:gd name="T10" fmla="*/ 54 w 1821"/>
              <a:gd name="T11" fmla="*/ 47 h 147"/>
              <a:gd name="T12" fmla="*/ 74 w 1821"/>
              <a:gd name="T13" fmla="*/ 56 h 147"/>
              <a:gd name="T14" fmla="*/ 97 w 1821"/>
              <a:gd name="T15" fmla="*/ 63 h 147"/>
              <a:gd name="T16" fmla="*/ 122 w 1821"/>
              <a:gd name="T17" fmla="*/ 68 h 147"/>
              <a:gd name="T18" fmla="*/ 149 w 1821"/>
              <a:gd name="T19" fmla="*/ 75 h 147"/>
              <a:gd name="T20" fmla="*/ 178 w 1821"/>
              <a:gd name="T21" fmla="*/ 82 h 147"/>
              <a:gd name="T22" fmla="*/ 224 w 1821"/>
              <a:gd name="T23" fmla="*/ 91 h 147"/>
              <a:gd name="T24" fmla="*/ 293 w 1821"/>
              <a:gd name="T25" fmla="*/ 102 h 147"/>
              <a:gd name="T26" fmla="*/ 364 w 1821"/>
              <a:gd name="T27" fmla="*/ 111 h 147"/>
              <a:gd name="T28" fmla="*/ 440 w 1821"/>
              <a:gd name="T29" fmla="*/ 120 h 147"/>
              <a:gd name="T30" fmla="*/ 555 w 1821"/>
              <a:gd name="T31" fmla="*/ 131 h 147"/>
              <a:gd name="T32" fmla="*/ 630 w 1821"/>
              <a:gd name="T33" fmla="*/ 136 h 147"/>
              <a:gd name="T34" fmla="*/ 702 w 1821"/>
              <a:gd name="T35" fmla="*/ 140 h 147"/>
              <a:gd name="T36" fmla="*/ 770 w 1821"/>
              <a:gd name="T37" fmla="*/ 144 h 147"/>
              <a:gd name="T38" fmla="*/ 817 w 1821"/>
              <a:gd name="T39" fmla="*/ 145 h 147"/>
              <a:gd name="T40" fmla="*/ 846 w 1821"/>
              <a:gd name="T41" fmla="*/ 145 h 147"/>
              <a:gd name="T42" fmla="*/ 873 w 1821"/>
              <a:gd name="T43" fmla="*/ 147 h 147"/>
              <a:gd name="T44" fmla="*/ 898 w 1821"/>
              <a:gd name="T45" fmla="*/ 147 h 147"/>
              <a:gd name="T46" fmla="*/ 921 w 1821"/>
              <a:gd name="T47" fmla="*/ 147 h 147"/>
              <a:gd name="T48" fmla="*/ 946 w 1821"/>
              <a:gd name="T49" fmla="*/ 147 h 147"/>
              <a:gd name="T50" fmla="*/ 973 w 1821"/>
              <a:gd name="T51" fmla="*/ 145 h 147"/>
              <a:gd name="T52" fmla="*/ 1004 w 1821"/>
              <a:gd name="T53" fmla="*/ 145 h 147"/>
              <a:gd name="T54" fmla="*/ 1051 w 1821"/>
              <a:gd name="T55" fmla="*/ 144 h 147"/>
              <a:gd name="T56" fmla="*/ 1119 w 1821"/>
              <a:gd name="T57" fmla="*/ 140 h 147"/>
              <a:gd name="T58" fmla="*/ 1191 w 1821"/>
              <a:gd name="T59" fmla="*/ 136 h 147"/>
              <a:gd name="T60" fmla="*/ 1266 w 1821"/>
              <a:gd name="T61" fmla="*/ 131 h 147"/>
              <a:gd name="T62" fmla="*/ 1381 w 1821"/>
              <a:gd name="T63" fmla="*/ 120 h 147"/>
              <a:gd name="T64" fmla="*/ 1457 w 1821"/>
              <a:gd name="T65" fmla="*/ 111 h 147"/>
              <a:gd name="T66" fmla="*/ 1530 w 1821"/>
              <a:gd name="T67" fmla="*/ 102 h 147"/>
              <a:gd name="T68" fmla="*/ 1597 w 1821"/>
              <a:gd name="T69" fmla="*/ 91 h 147"/>
              <a:gd name="T70" fmla="*/ 1645 w 1821"/>
              <a:gd name="T71" fmla="*/ 82 h 147"/>
              <a:gd name="T72" fmla="*/ 1674 w 1821"/>
              <a:gd name="T73" fmla="*/ 75 h 147"/>
              <a:gd name="T74" fmla="*/ 1701 w 1821"/>
              <a:gd name="T75" fmla="*/ 68 h 147"/>
              <a:gd name="T76" fmla="*/ 1726 w 1821"/>
              <a:gd name="T77" fmla="*/ 63 h 147"/>
              <a:gd name="T78" fmla="*/ 1748 w 1821"/>
              <a:gd name="T79" fmla="*/ 54 h 147"/>
              <a:gd name="T80" fmla="*/ 1769 w 1821"/>
              <a:gd name="T81" fmla="*/ 47 h 147"/>
              <a:gd name="T82" fmla="*/ 1785 w 1821"/>
              <a:gd name="T83" fmla="*/ 39 h 147"/>
              <a:gd name="T84" fmla="*/ 1800 w 1821"/>
              <a:gd name="T85" fmla="*/ 30 h 147"/>
              <a:gd name="T86" fmla="*/ 1810 w 1821"/>
              <a:gd name="T87" fmla="*/ 23 h 147"/>
              <a:gd name="T88" fmla="*/ 1818 w 1821"/>
              <a:gd name="T89" fmla="*/ 14 h 147"/>
              <a:gd name="T90" fmla="*/ 1821 w 1821"/>
              <a:gd name="T91" fmla="*/ 5 h 1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21"/>
              <a:gd name="T139" fmla="*/ 0 h 147"/>
              <a:gd name="T140" fmla="*/ 1821 w 1821"/>
              <a:gd name="T141" fmla="*/ 147 h 1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21" h="147">
                <a:moveTo>
                  <a:pt x="0" y="0"/>
                </a:moveTo>
                <a:lnTo>
                  <a:pt x="2" y="5"/>
                </a:lnTo>
                <a:lnTo>
                  <a:pt x="2" y="9"/>
                </a:lnTo>
                <a:lnTo>
                  <a:pt x="5" y="14"/>
                </a:lnTo>
                <a:lnTo>
                  <a:pt x="9" y="18"/>
                </a:lnTo>
                <a:lnTo>
                  <a:pt x="12" y="23"/>
                </a:lnTo>
                <a:lnTo>
                  <a:pt x="18" y="27"/>
                </a:lnTo>
                <a:lnTo>
                  <a:pt x="23" y="30"/>
                </a:lnTo>
                <a:lnTo>
                  <a:pt x="30" y="36"/>
                </a:lnTo>
                <a:lnTo>
                  <a:pt x="38" y="39"/>
                </a:lnTo>
                <a:lnTo>
                  <a:pt x="45" y="43"/>
                </a:lnTo>
                <a:lnTo>
                  <a:pt x="54" y="47"/>
                </a:lnTo>
                <a:lnTo>
                  <a:pt x="65" y="50"/>
                </a:lnTo>
                <a:lnTo>
                  <a:pt x="74" y="56"/>
                </a:lnTo>
                <a:lnTo>
                  <a:pt x="84" y="59"/>
                </a:lnTo>
                <a:lnTo>
                  <a:pt x="97" y="63"/>
                </a:lnTo>
                <a:lnTo>
                  <a:pt x="109" y="66"/>
                </a:lnTo>
                <a:lnTo>
                  <a:pt x="122" y="68"/>
                </a:lnTo>
                <a:lnTo>
                  <a:pt x="135" y="72"/>
                </a:lnTo>
                <a:lnTo>
                  <a:pt x="149" y="75"/>
                </a:lnTo>
                <a:lnTo>
                  <a:pt x="163" y="79"/>
                </a:lnTo>
                <a:lnTo>
                  <a:pt x="178" y="82"/>
                </a:lnTo>
                <a:lnTo>
                  <a:pt x="194" y="84"/>
                </a:lnTo>
                <a:lnTo>
                  <a:pt x="224" y="91"/>
                </a:lnTo>
                <a:lnTo>
                  <a:pt x="259" y="97"/>
                </a:lnTo>
                <a:lnTo>
                  <a:pt x="293" y="102"/>
                </a:lnTo>
                <a:lnTo>
                  <a:pt x="329" y="106"/>
                </a:lnTo>
                <a:lnTo>
                  <a:pt x="364" y="111"/>
                </a:lnTo>
                <a:lnTo>
                  <a:pt x="402" y="115"/>
                </a:lnTo>
                <a:lnTo>
                  <a:pt x="440" y="120"/>
                </a:lnTo>
                <a:lnTo>
                  <a:pt x="517" y="127"/>
                </a:lnTo>
                <a:lnTo>
                  <a:pt x="555" y="131"/>
                </a:lnTo>
                <a:lnTo>
                  <a:pt x="593" y="133"/>
                </a:lnTo>
                <a:lnTo>
                  <a:pt x="630" y="136"/>
                </a:lnTo>
                <a:lnTo>
                  <a:pt x="666" y="138"/>
                </a:lnTo>
                <a:lnTo>
                  <a:pt x="702" y="140"/>
                </a:lnTo>
                <a:lnTo>
                  <a:pt x="736" y="142"/>
                </a:lnTo>
                <a:lnTo>
                  <a:pt x="770" y="144"/>
                </a:lnTo>
                <a:lnTo>
                  <a:pt x="801" y="145"/>
                </a:lnTo>
                <a:lnTo>
                  <a:pt x="817" y="145"/>
                </a:lnTo>
                <a:lnTo>
                  <a:pt x="831" y="145"/>
                </a:lnTo>
                <a:lnTo>
                  <a:pt x="846" y="145"/>
                </a:lnTo>
                <a:lnTo>
                  <a:pt x="860" y="145"/>
                </a:lnTo>
                <a:lnTo>
                  <a:pt x="873" y="147"/>
                </a:lnTo>
                <a:lnTo>
                  <a:pt x="885" y="147"/>
                </a:lnTo>
                <a:lnTo>
                  <a:pt x="898" y="147"/>
                </a:lnTo>
                <a:lnTo>
                  <a:pt x="909" y="147"/>
                </a:lnTo>
                <a:lnTo>
                  <a:pt x="921" y="147"/>
                </a:lnTo>
                <a:lnTo>
                  <a:pt x="934" y="147"/>
                </a:lnTo>
                <a:lnTo>
                  <a:pt x="946" y="147"/>
                </a:lnTo>
                <a:lnTo>
                  <a:pt x="959" y="147"/>
                </a:lnTo>
                <a:lnTo>
                  <a:pt x="973" y="145"/>
                </a:lnTo>
                <a:lnTo>
                  <a:pt x="988" y="145"/>
                </a:lnTo>
                <a:lnTo>
                  <a:pt x="1004" y="145"/>
                </a:lnTo>
                <a:lnTo>
                  <a:pt x="1018" y="145"/>
                </a:lnTo>
                <a:lnTo>
                  <a:pt x="1051" y="144"/>
                </a:lnTo>
                <a:lnTo>
                  <a:pt x="1085" y="142"/>
                </a:lnTo>
                <a:lnTo>
                  <a:pt x="1119" y="140"/>
                </a:lnTo>
                <a:lnTo>
                  <a:pt x="1155" y="138"/>
                </a:lnTo>
                <a:lnTo>
                  <a:pt x="1191" y="136"/>
                </a:lnTo>
                <a:lnTo>
                  <a:pt x="1228" y="133"/>
                </a:lnTo>
                <a:lnTo>
                  <a:pt x="1266" y="131"/>
                </a:lnTo>
                <a:lnTo>
                  <a:pt x="1306" y="127"/>
                </a:lnTo>
                <a:lnTo>
                  <a:pt x="1381" y="120"/>
                </a:lnTo>
                <a:lnTo>
                  <a:pt x="1419" y="115"/>
                </a:lnTo>
                <a:lnTo>
                  <a:pt x="1457" y="111"/>
                </a:lnTo>
                <a:lnTo>
                  <a:pt x="1494" y="106"/>
                </a:lnTo>
                <a:lnTo>
                  <a:pt x="1530" y="102"/>
                </a:lnTo>
                <a:lnTo>
                  <a:pt x="1564" y="97"/>
                </a:lnTo>
                <a:lnTo>
                  <a:pt x="1597" y="91"/>
                </a:lnTo>
                <a:lnTo>
                  <a:pt x="1629" y="84"/>
                </a:lnTo>
                <a:lnTo>
                  <a:pt x="1645" y="82"/>
                </a:lnTo>
                <a:lnTo>
                  <a:pt x="1660" y="79"/>
                </a:lnTo>
                <a:lnTo>
                  <a:pt x="1674" y="75"/>
                </a:lnTo>
                <a:lnTo>
                  <a:pt x="1688" y="72"/>
                </a:lnTo>
                <a:lnTo>
                  <a:pt x="1701" y="68"/>
                </a:lnTo>
                <a:lnTo>
                  <a:pt x="1713" y="64"/>
                </a:lnTo>
                <a:lnTo>
                  <a:pt x="1726" y="63"/>
                </a:lnTo>
                <a:lnTo>
                  <a:pt x="1737" y="59"/>
                </a:lnTo>
                <a:lnTo>
                  <a:pt x="1748" y="54"/>
                </a:lnTo>
                <a:lnTo>
                  <a:pt x="1758" y="50"/>
                </a:lnTo>
                <a:lnTo>
                  <a:pt x="1769" y="47"/>
                </a:lnTo>
                <a:lnTo>
                  <a:pt x="1776" y="43"/>
                </a:lnTo>
                <a:lnTo>
                  <a:pt x="1785" y="39"/>
                </a:lnTo>
                <a:lnTo>
                  <a:pt x="1792" y="36"/>
                </a:lnTo>
                <a:lnTo>
                  <a:pt x="1800" y="30"/>
                </a:lnTo>
                <a:lnTo>
                  <a:pt x="1805" y="27"/>
                </a:lnTo>
                <a:lnTo>
                  <a:pt x="1810" y="23"/>
                </a:lnTo>
                <a:lnTo>
                  <a:pt x="1814" y="18"/>
                </a:lnTo>
                <a:lnTo>
                  <a:pt x="1818" y="14"/>
                </a:lnTo>
                <a:lnTo>
                  <a:pt x="1819" y="9"/>
                </a:lnTo>
                <a:lnTo>
                  <a:pt x="1821" y="5"/>
                </a:lnTo>
                <a:lnTo>
                  <a:pt x="1821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161"/>
          <p:cNvSpPr>
            <a:spLocks/>
          </p:cNvSpPr>
          <p:nvPr/>
        </p:nvSpPr>
        <p:spPr bwMode="auto">
          <a:xfrm>
            <a:off x="1482725" y="1614488"/>
            <a:ext cx="1223963" cy="177800"/>
          </a:xfrm>
          <a:custGeom>
            <a:avLst/>
            <a:gdLst>
              <a:gd name="T0" fmla="*/ 1145 w 1147"/>
              <a:gd name="T1" fmla="*/ 97 h 174"/>
              <a:gd name="T2" fmla="*/ 1129 w 1147"/>
              <a:gd name="T3" fmla="*/ 109 h 174"/>
              <a:gd name="T4" fmla="*/ 1104 w 1147"/>
              <a:gd name="T5" fmla="*/ 122 h 174"/>
              <a:gd name="T6" fmla="*/ 1066 w 1147"/>
              <a:gd name="T7" fmla="*/ 132 h 174"/>
              <a:gd name="T8" fmla="*/ 1018 w 1147"/>
              <a:gd name="T9" fmla="*/ 143 h 174"/>
              <a:gd name="T10" fmla="*/ 962 w 1147"/>
              <a:gd name="T11" fmla="*/ 152 h 174"/>
              <a:gd name="T12" fmla="*/ 898 w 1147"/>
              <a:gd name="T13" fmla="*/ 159 h 174"/>
              <a:gd name="T14" fmla="*/ 824 w 1147"/>
              <a:gd name="T15" fmla="*/ 165 h 174"/>
              <a:gd name="T16" fmla="*/ 745 w 1147"/>
              <a:gd name="T17" fmla="*/ 170 h 174"/>
              <a:gd name="T18" fmla="*/ 661 w 1147"/>
              <a:gd name="T19" fmla="*/ 174 h 174"/>
              <a:gd name="T20" fmla="*/ 571 w 1147"/>
              <a:gd name="T21" fmla="*/ 174 h 174"/>
              <a:gd name="T22" fmla="*/ 483 w 1147"/>
              <a:gd name="T23" fmla="*/ 174 h 174"/>
              <a:gd name="T24" fmla="*/ 398 w 1147"/>
              <a:gd name="T25" fmla="*/ 170 h 174"/>
              <a:gd name="T26" fmla="*/ 321 w 1147"/>
              <a:gd name="T27" fmla="*/ 165 h 174"/>
              <a:gd name="T28" fmla="*/ 249 w 1147"/>
              <a:gd name="T29" fmla="*/ 159 h 174"/>
              <a:gd name="T30" fmla="*/ 185 w 1147"/>
              <a:gd name="T31" fmla="*/ 152 h 174"/>
              <a:gd name="T32" fmla="*/ 127 w 1147"/>
              <a:gd name="T33" fmla="*/ 143 h 174"/>
              <a:gd name="T34" fmla="*/ 80 w 1147"/>
              <a:gd name="T35" fmla="*/ 132 h 174"/>
              <a:gd name="T36" fmla="*/ 43 w 1147"/>
              <a:gd name="T37" fmla="*/ 122 h 174"/>
              <a:gd name="T38" fmla="*/ 16 w 1147"/>
              <a:gd name="T39" fmla="*/ 109 h 174"/>
              <a:gd name="T40" fmla="*/ 1 w 1147"/>
              <a:gd name="T41" fmla="*/ 97 h 174"/>
              <a:gd name="T42" fmla="*/ 0 w 1147"/>
              <a:gd name="T43" fmla="*/ 84 h 174"/>
              <a:gd name="T44" fmla="*/ 10 w 1147"/>
              <a:gd name="T45" fmla="*/ 70 h 174"/>
              <a:gd name="T46" fmla="*/ 34 w 1147"/>
              <a:gd name="T47" fmla="*/ 57 h 174"/>
              <a:gd name="T48" fmla="*/ 66 w 1147"/>
              <a:gd name="T49" fmla="*/ 44 h 174"/>
              <a:gd name="T50" fmla="*/ 111 w 1147"/>
              <a:gd name="T51" fmla="*/ 34 h 174"/>
              <a:gd name="T52" fmla="*/ 165 w 1147"/>
              <a:gd name="T53" fmla="*/ 25 h 174"/>
              <a:gd name="T54" fmla="*/ 226 w 1147"/>
              <a:gd name="T55" fmla="*/ 16 h 174"/>
              <a:gd name="T56" fmla="*/ 296 w 1147"/>
              <a:gd name="T57" fmla="*/ 9 h 174"/>
              <a:gd name="T58" fmla="*/ 373 w 1147"/>
              <a:gd name="T59" fmla="*/ 5 h 174"/>
              <a:gd name="T60" fmla="*/ 454 w 1147"/>
              <a:gd name="T61" fmla="*/ 1 h 174"/>
              <a:gd name="T62" fmla="*/ 542 w 1147"/>
              <a:gd name="T63" fmla="*/ 0 h 174"/>
              <a:gd name="T64" fmla="*/ 632 w 1147"/>
              <a:gd name="T65" fmla="*/ 0 h 174"/>
              <a:gd name="T66" fmla="*/ 718 w 1147"/>
              <a:gd name="T67" fmla="*/ 1 h 174"/>
              <a:gd name="T68" fmla="*/ 799 w 1147"/>
              <a:gd name="T69" fmla="*/ 5 h 174"/>
              <a:gd name="T70" fmla="*/ 874 w 1147"/>
              <a:gd name="T71" fmla="*/ 12 h 174"/>
              <a:gd name="T72" fmla="*/ 941 w 1147"/>
              <a:gd name="T73" fmla="*/ 19 h 174"/>
              <a:gd name="T74" fmla="*/ 1000 w 1147"/>
              <a:gd name="T75" fmla="*/ 28 h 174"/>
              <a:gd name="T76" fmla="*/ 1052 w 1147"/>
              <a:gd name="T77" fmla="*/ 37 h 174"/>
              <a:gd name="T78" fmla="*/ 1092 w 1147"/>
              <a:gd name="T79" fmla="*/ 50 h 174"/>
              <a:gd name="T80" fmla="*/ 1122 w 1147"/>
              <a:gd name="T81" fmla="*/ 61 h 174"/>
              <a:gd name="T82" fmla="*/ 1142 w 1147"/>
              <a:gd name="T83" fmla="*/ 75 h 174"/>
              <a:gd name="T84" fmla="*/ 1147 w 1147"/>
              <a:gd name="T85" fmla="*/ 88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47"/>
              <a:gd name="T130" fmla="*/ 0 h 174"/>
              <a:gd name="T131" fmla="*/ 1147 w 1147"/>
              <a:gd name="T132" fmla="*/ 174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47" h="174">
                <a:moveTo>
                  <a:pt x="1147" y="88"/>
                </a:moveTo>
                <a:lnTo>
                  <a:pt x="1147" y="93"/>
                </a:lnTo>
                <a:lnTo>
                  <a:pt x="1145" y="97"/>
                </a:lnTo>
                <a:lnTo>
                  <a:pt x="1142" y="102"/>
                </a:lnTo>
                <a:lnTo>
                  <a:pt x="1137" y="106"/>
                </a:lnTo>
                <a:lnTo>
                  <a:pt x="1129" y="109"/>
                </a:lnTo>
                <a:lnTo>
                  <a:pt x="1122" y="113"/>
                </a:lnTo>
                <a:lnTo>
                  <a:pt x="1113" y="118"/>
                </a:lnTo>
                <a:lnTo>
                  <a:pt x="1104" y="122"/>
                </a:lnTo>
                <a:lnTo>
                  <a:pt x="1092" y="125"/>
                </a:lnTo>
                <a:lnTo>
                  <a:pt x="1079" y="129"/>
                </a:lnTo>
                <a:lnTo>
                  <a:pt x="1066" y="132"/>
                </a:lnTo>
                <a:lnTo>
                  <a:pt x="1052" y="136"/>
                </a:lnTo>
                <a:lnTo>
                  <a:pt x="1036" y="140"/>
                </a:lnTo>
                <a:lnTo>
                  <a:pt x="1018" y="143"/>
                </a:lnTo>
                <a:lnTo>
                  <a:pt x="1000" y="145"/>
                </a:lnTo>
                <a:lnTo>
                  <a:pt x="982" y="149"/>
                </a:lnTo>
                <a:lnTo>
                  <a:pt x="962" y="152"/>
                </a:lnTo>
                <a:lnTo>
                  <a:pt x="941" y="154"/>
                </a:lnTo>
                <a:lnTo>
                  <a:pt x="919" y="156"/>
                </a:lnTo>
                <a:lnTo>
                  <a:pt x="898" y="159"/>
                </a:lnTo>
                <a:lnTo>
                  <a:pt x="874" y="161"/>
                </a:lnTo>
                <a:lnTo>
                  <a:pt x="849" y="163"/>
                </a:lnTo>
                <a:lnTo>
                  <a:pt x="824" y="165"/>
                </a:lnTo>
                <a:lnTo>
                  <a:pt x="799" y="167"/>
                </a:lnTo>
                <a:lnTo>
                  <a:pt x="772" y="168"/>
                </a:lnTo>
                <a:lnTo>
                  <a:pt x="745" y="170"/>
                </a:lnTo>
                <a:lnTo>
                  <a:pt x="718" y="172"/>
                </a:lnTo>
                <a:lnTo>
                  <a:pt x="689" y="172"/>
                </a:lnTo>
                <a:lnTo>
                  <a:pt x="661" y="174"/>
                </a:lnTo>
                <a:lnTo>
                  <a:pt x="632" y="174"/>
                </a:lnTo>
                <a:lnTo>
                  <a:pt x="601" y="174"/>
                </a:lnTo>
                <a:lnTo>
                  <a:pt x="571" y="174"/>
                </a:lnTo>
                <a:lnTo>
                  <a:pt x="542" y="174"/>
                </a:lnTo>
                <a:lnTo>
                  <a:pt x="511" y="174"/>
                </a:lnTo>
                <a:lnTo>
                  <a:pt x="483" y="174"/>
                </a:lnTo>
                <a:lnTo>
                  <a:pt x="454" y="172"/>
                </a:lnTo>
                <a:lnTo>
                  <a:pt x="427" y="172"/>
                </a:lnTo>
                <a:lnTo>
                  <a:pt x="398" y="170"/>
                </a:lnTo>
                <a:lnTo>
                  <a:pt x="373" y="168"/>
                </a:lnTo>
                <a:lnTo>
                  <a:pt x="346" y="167"/>
                </a:lnTo>
                <a:lnTo>
                  <a:pt x="321" y="165"/>
                </a:lnTo>
                <a:lnTo>
                  <a:pt x="296" y="163"/>
                </a:lnTo>
                <a:lnTo>
                  <a:pt x="273" y="161"/>
                </a:lnTo>
                <a:lnTo>
                  <a:pt x="249" y="159"/>
                </a:lnTo>
                <a:lnTo>
                  <a:pt x="226" y="156"/>
                </a:lnTo>
                <a:lnTo>
                  <a:pt x="204" y="154"/>
                </a:lnTo>
                <a:lnTo>
                  <a:pt x="185" y="152"/>
                </a:lnTo>
                <a:lnTo>
                  <a:pt x="165" y="149"/>
                </a:lnTo>
                <a:lnTo>
                  <a:pt x="145" y="145"/>
                </a:lnTo>
                <a:lnTo>
                  <a:pt x="127" y="143"/>
                </a:lnTo>
                <a:lnTo>
                  <a:pt x="111" y="140"/>
                </a:lnTo>
                <a:lnTo>
                  <a:pt x="95" y="136"/>
                </a:lnTo>
                <a:lnTo>
                  <a:pt x="80" y="132"/>
                </a:lnTo>
                <a:lnTo>
                  <a:pt x="66" y="129"/>
                </a:lnTo>
                <a:lnTo>
                  <a:pt x="55" y="125"/>
                </a:lnTo>
                <a:lnTo>
                  <a:pt x="43" y="122"/>
                </a:lnTo>
                <a:lnTo>
                  <a:pt x="34" y="118"/>
                </a:lnTo>
                <a:lnTo>
                  <a:pt x="25" y="113"/>
                </a:lnTo>
                <a:lnTo>
                  <a:pt x="16" y="109"/>
                </a:lnTo>
                <a:lnTo>
                  <a:pt x="10" y="106"/>
                </a:lnTo>
                <a:lnTo>
                  <a:pt x="5" y="102"/>
                </a:lnTo>
                <a:lnTo>
                  <a:pt x="1" y="97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1" y="79"/>
                </a:lnTo>
                <a:lnTo>
                  <a:pt x="5" y="75"/>
                </a:lnTo>
                <a:lnTo>
                  <a:pt x="10" y="70"/>
                </a:lnTo>
                <a:lnTo>
                  <a:pt x="16" y="66"/>
                </a:lnTo>
                <a:lnTo>
                  <a:pt x="25" y="61"/>
                </a:lnTo>
                <a:lnTo>
                  <a:pt x="34" y="57"/>
                </a:lnTo>
                <a:lnTo>
                  <a:pt x="43" y="53"/>
                </a:lnTo>
                <a:lnTo>
                  <a:pt x="55" y="50"/>
                </a:lnTo>
                <a:lnTo>
                  <a:pt x="66" y="44"/>
                </a:lnTo>
                <a:lnTo>
                  <a:pt x="80" y="41"/>
                </a:lnTo>
                <a:lnTo>
                  <a:pt x="95" y="37"/>
                </a:lnTo>
                <a:lnTo>
                  <a:pt x="111" y="34"/>
                </a:lnTo>
                <a:lnTo>
                  <a:pt x="127" y="32"/>
                </a:lnTo>
                <a:lnTo>
                  <a:pt x="145" y="28"/>
                </a:lnTo>
                <a:lnTo>
                  <a:pt x="165" y="25"/>
                </a:lnTo>
                <a:lnTo>
                  <a:pt x="185" y="21"/>
                </a:lnTo>
                <a:lnTo>
                  <a:pt x="204" y="19"/>
                </a:lnTo>
                <a:lnTo>
                  <a:pt x="226" y="16"/>
                </a:lnTo>
                <a:lnTo>
                  <a:pt x="249" y="14"/>
                </a:lnTo>
                <a:lnTo>
                  <a:pt x="273" y="12"/>
                </a:lnTo>
                <a:lnTo>
                  <a:pt x="296" y="9"/>
                </a:lnTo>
                <a:lnTo>
                  <a:pt x="321" y="7"/>
                </a:lnTo>
                <a:lnTo>
                  <a:pt x="346" y="5"/>
                </a:lnTo>
                <a:lnTo>
                  <a:pt x="373" y="5"/>
                </a:lnTo>
                <a:lnTo>
                  <a:pt x="398" y="3"/>
                </a:lnTo>
                <a:lnTo>
                  <a:pt x="427" y="1"/>
                </a:lnTo>
                <a:lnTo>
                  <a:pt x="454" y="1"/>
                </a:lnTo>
                <a:lnTo>
                  <a:pt x="483" y="0"/>
                </a:lnTo>
                <a:lnTo>
                  <a:pt x="511" y="0"/>
                </a:lnTo>
                <a:lnTo>
                  <a:pt x="542" y="0"/>
                </a:lnTo>
                <a:lnTo>
                  <a:pt x="571" y="0"/>
                </a:lnTo>
                <a:lnTo>
                  <a:pt x="601" y="0"/>
                </a:lnTo>
                <a:lnTo>
                  <a:pt x="632" y="0"/>
                </a:lnTo>
                <a:lnTo>
                  <a:pt x="661" y="0"/>
                </a:lnTo>
                <a:lnTo>
                  <a:pt x="689" y="1"/>
                </a:lnTo>
                <a:lnTo>
                  <a:pt x="718" y="1"/>
                </a:lnTo>
                <a:lnTo>
                  <a:pt x="745" y="3"/>
                </a:lnTo>
                <a:lnTo>
                  <a:pt x="772" y="5"/>
                </a:lnTo>
                <a:lnTo>
                  <a:pt x="799" y="5"/>
                </a:lnTo>
                <a:lnTo>
                  <a:pt x="824" y="7"/>
                </a:lnTo>
                <a:lnTo>
                  <a:pt x="849" y="9"/>
                </a:lnTo>
                <a:lnTo>
                  <a:pt x="874" y="12"/>
                </a:lnTo>
                <a:lnTo>
                  <a:pt x="898" y="14"/>
                </a:lnTo>
                <a:lnTo>
                  <a:pt x="919" y="16"/>
                </a:lnTo>
                <a:lnTo>
                  <a:pt x="941" y="19"/>
                </a:lnTo>
                <a:lnTo>
                  <a:pt x="962" y="21"/>
                </a:lnTo>
                <a:lnTo>
                  <a:pt x="982" y="25"/>
                </a:lnTo>
                <a:lnTo>
                  <a:pt x="1000" y="28"/>
                </a:lnTo>
                <a:lnTo>
                  <a:pt x="1018" y="32"/>
                </a:lnTo>
                <a:lnTo>
                  <a:pt x="1036" y="34"/>
                </a:lnTo>
                <a:lnTo>
                  <a:pt x="1052" y="37"/>
                </a:lnTo>
                <a:lnTo>
                  <a:pt x="1066" y="41"/>
                </a:lnTo>
                <a:lnTo>
                  <a:pt x="1079" y="44"/>
                </a:lnTo>
                <a:lnTo>
                  <a:pt x="1092" y="50"/>
                </a:lnTo>
                <a:lnTo>
                  <a:pt x="1104" y="53"/>
                </a:lnTo>
                <a:lnTo>
                  <a:pt x="1113" y="57"/>
                </a:lnTo>
                <a:lnTo>
                  <a:pt x="1122" y="61"/>
                </a:lnTo>
                <a:lnTo>
                  <a:pt x="1129" y="66"/>
                </a:lnTo>
                <a:lnTo>
                  <a:pt x="1137" y="70"/>
                </a:lnTo>
                <a:lnTo>
                  <a:pt x="1142" y="75"/>
                </a:lnTo>
                <a:lnTo>
                  <a:pt x="1145" y="79"/>
                </a:lnTo>
                <a:lnTo>
                  <a:pt x="1147" y="84"/>
                </a:lnTo>
                <a:lnTo>
                  <a:pt x="1147" y="88"/>
                </a:lnTo>
                <a:close/>
              </a:path>
            </a:pathLst>
          </a:custGeom>
          <a:solidFill>
            <a:srgbClr val="3B7AB6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Freeform 162"/>
          <p:cNvSpPr>
            <a:spLocks/>
          </p:cNvSpPr>
          <p:nvPr/>
        </p:nvSpPr>
        <p:spPr bwMode="auto">
          <a:xfrm>
            <a:off x="1601788" y="1633538"/>
            <a:ext cx="981075" cy="141287"/>
          </a:xfrm>
          <a:custGeom>
            <a:avLst/>
            <a:gdLst>
              <a:gd name="T0" fmla="*/ 919 w 919"/>
              <a:gd name="T1" fmla="*/ 73 h 138"/>
              <a:gd name="T2" fmla="*/ 918 w 919"/>
              <a:gd name="T3" fmla="*/ 75 h 138"/>
              <a:gd name="T4" fmla="*/ 914 w 919"/>
              <a:gd name="T5" fmla="*/ 80 h 138"/>
              <a:gd name="T6" fmla="*/ 903 w 919"/>
              <a:gd name="T7" fmla="*/ 88 h 138"/>
              <a:gd name="T8" fmla="*/ 891 w 919"/>
              <a:gd name="T9" fmla="*/ 93 h 138"/>
              <a:gd name="T10" fmla="*/ 874 w 919"/>
              <a:gd name="T11" fmla="*/ 98 h 138"/>
              <a:gd name="T12" fmla="*/ 855 w 919"/>
              <a:gd name="T13" fmla="*/ 106 h 138"/>
              <a:gd name="T14" fmla="*/ 831 w 919"/>
              <a:gd name="T15" fmla="*/ 109 h 138"/>
              <a:gd name="T16" fmla="*/ 806 w 919"/>
              <a:gd name="T17" fmla="*/ 114 h 138"/>
              <a:gd name="T18" fmla="*/ 779 w 919"/>
              <a:gd name="T19" fmla="*/ 120 h 138"/>
              <a:gd name="T20" fmla="*/ 749 w 919"/>
              <a:gd name="T21" fmla="*/ 123 h 138"/>
              <a:gd name="T22" fmla="*/ 716 w 919"/>
              <a:gd name="T23" fmla="*/ 127 h 138"/>
              <a:gd name="T24" fmla="*/ 680 w 919"/>
              <a:gd name="T25" fmla="*/ 131 h 138"/>
              <a:gd name="T26" fmla="*/ 645 w 919"/>
              <a:gd name="T27" fmla="*/ 132 h 138"/>
              <a:gd name="T28" fmla="*/ 585 w 919"/>
              <a:gd name="T29" fmla="*/ 136 h 138"/>
              <a:gd name="T30" fmla="*/ 503 w 919"/>
              <a:gd name="T31" fmla="*/ 138 h 138"/>
              <a:gd name="T32" fmla="*/ 415 w 919"/>
              <a:gd name="T33" fmla="*/ 138 h 138"/>
              <a:gd name="T34" fmla="*/ 334 w 919"/>
              <a:gd name="T35" fmla="*/ 136 h 138"/>
              <a:gd name="T36" fmla="*/ 275 w 919"/>
              <a:gd name="T37" fmla="*/ 132 h 138"/>
              <a:gd name="T38" fmla="*/ 239 w 919"/>
              <a:gd name="T39" fmla="*/ 131 h 138"/>
              <a:gd name="T40" fmla="*/ 204 w 919"/>
              <a:gd name="T41" fmla="*/ 127 h 138"/>
              <a:gd name="T42" fmla="*/ 172 w 919"/>
              <a:gd name="T43" fmla="*/ 123 h 138"/>
              <a:gd name="T44" fmla="*/ 142 w 919"/>
              <a:gd name="T45" fmla="*/ 120 h 138"/>
              <a:gd name="T46" fmla="*/ 113 w 919"/>
              <a:gd name="T47" fmla="*/ 114 h 138"/>
              <a:gd name="T48" fmla="*/ 88 w 919"/>
              <a:gd name="T49" fmla="*/ 109 h 138"/>
              <a:gd name="T50" fmla="*/ 66 w 919"/>
              <a:gd name="T51" fmla="*/ 106 h 138"/>
              <a:gd name="T52" fmla="*/ 46 w 919"/>
              <a:gd name="T53" fmla="*/ 98 h 138"/>
              <a:gd name="T54" fmla="*/ 30 w 919"/>
              <a:gd name="T55" fmla="*/ 93 h 138"/>
              <a:gd name="T56" fmla="*/ 18 w 919"/>
              <a:gd name="T57" fmla="*/ 88 h 138"/>
              <a:gd name="T58" fmla="*/ 7 w 919"/>
              <a:gd name="T59" fmla="*/ 80 h 138"/>
              <a:gd name="T60" fmla="*/ 2 w 919"/>
              <a:gd name="T61" fmla="*/ 75 h 138"/>
              <a:gd name="T62" fmla="*/ 0 w 919"/>
              <a:gd name="T63" fmla="*/ 73 h 138"/>
              <a:gd name="T64" fmla="*/ 2 w 919"/>
              <a:gd name="T65" fmla="*/ 66 h 138"/>
              <a:gd name="T66" fmla="*/ 5 w 919"/>
              <a:gd name="T67" fmla="*/ 59 h 138"/>
              <a:gd name="T68" fmla="*/ 14 w 919"/>
              <a:gd name="T69" fmla="*/ 52 h 138"/>
              <a:gd name="T70" fmla="*/ 28 w 919"/>
              <a:gd name="T71" fmla="*/ 46 h 138"/>
              <a:gd name="T72" fmla="*/ 45 w 919"/>
              <a:gd name="T73" fmla="*/ 39 h 138"/>
              <a:gd name="T74" fmla="*/ 66 w 919"/>
              <a:gd name="T75" fmla="*/ 34 h 138"/>
              <a:gd name="T76" fmla="*/ 90 w 919"/>
              <a:gd name="T77" fmla="*/ 28 h 138"/>
              <a:gd name="T78" fmla="*/ 118 w 919"/>
              <a:gd name="T79" fmla="*/ 23 h 138"/>
              <a:gd name="T80" fmla="*/ 149 w 919"/>
              <a:gd name="T81" fmla="*/ 17 h 138"/>
              <a:gd name="T82" fmla="*/ 183 w 919"/>
              <a:gd name="T83" fmla="*/ 12 h 138"/>
              <a:gd name="T84" fmla="*/ 219 w 919"/>
              <a:gd name="T85" fmla="*/ 9 h 138"/>
              <a:gd name="T86" fmla="*/ 258 w 919"/>
              <a:gd name="T87" fmla="*/ 5 h 138"/>
              <a:gd name="T88" fmla="*/ 300 w 919"/>
              <a:gd name="T89" fmla="*/ 3 h 138"/>
              <a:gd name="T90" fmla="*/ 343 w 919"/>
              <a:gd name="T91" fmla="*/ 1 h 138"/>
              <a:gd name="T92" fmla="*/ 411 w 919"/>
              <a:gd name="T93" fmla="*/ 0 h 138"/>
              <a:gd name="T94" fmla="*/ 506 w 919"/>
              <a:gd name="T95" fmla="*/ 0 h 138"/>
              <a:gd name="T96" fmla="*/ 553 w 919"/>
              <a:gd name="T97" fmla="*/ 0 h 138"/>
              <a:gd name="T98" fmla="*/ 598 w 919"/>
              <a:gd name="T99" fmla="*/ 1 h 138"/>
              <a:gd name="T100" fmla="*/ 641 w 919"/>
              <a:gd name="T101" fmla="*/ 5 h 138"/>
              <a:gd name="T102" fmla="*/ 682 w 919"/>
              <a:gd name="T103" fmla="*/ 7 h 138"/>
              <a:gd name="T104" fmla="*/ 720 w 919"/>
              <a:gd name="T105" fmla="*/ 10 h 138"/>
              <a:gd name="T106" fmla="*/ 754 w 919"/>
              <a:gd name="T107" fmla="*/ 16 h 138"/>
              <a:gd name="T108" fmla="*/ 788 w 919"/>
              <a:gd name="T109" fmla="*/ 19 h 138"/>
              <a:gd name="T110" fmla="*/ 817 w 919"/>
              <a:gd name="T111" fmla="*/ 25 h 138"/>
              <a:gd name="T112" fmla="*/ 844 w 919"/>
              <a:gd name="T113" fmla="*/ 30 h 138"/>
              <a:gd name="T114" fmla="*/ 865 w 919"/>
              <a:gd name="T115" fmla="*/ 35 h 138"/>
              <a:gd name="T116" fmla="*/ 885 w 919"/>
              <a:gd name="T117" fmla="*/ 43 h 138"/>
              <a:gd name="T118" fmla="*/ 900 w 919"/>
              <a:gd name="T119" fmla="*/ 50 h 138"/>
              <a:gd name="T120" fmla="*/ 910 w 919"/>
              <a:gd name="T121" fmla="*/ 55 h 138"/>
              <a:gd name="T122" fmla="*/ 918 w 919"/>
              <a:gd name="T123" fmla="*/ 62 h 138"/>
              <a:gd name="T124" fmla="*/ 919 w 919"/>
              <a:gd name="T125" fmla="*/ 70 h 1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9"/>
              <a:gd name="T190" fmla="*/ 0 h 138"/>
              <a:gd name="T191" fmla="*/ 919 w 919"/>
              <a:gd name="T192" fmla="*/ 138 h 13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9" h="138">
                <a:moveTo>
                  <a:pt x="919" y="70"/>
                </a:moveTo>
                <a:lnTo>
                  <a:pt x="919" y="73"/>
                </a:lnTo>
                <a:lnTo>
                  <a:pt x="918" y="73"/>
                </a:lnTo>
                <a:lnTo>
                  <a:pt x="918" y="75"/>
                </a:lnTo>
                <a:lnTo>
                  <a:pt x="916" y="77"/>
                </a:lnTo>
                <a:lnTo>
                  <a:pt x="914" y="80"/>
                </a:lnTo>
                <a:lnTo>
                  <a:pt x="909" y="84"/>
                </a:lnTo>
                <a:lnTo>
                  <a:pt x="903" y="88"/>
                </a:lnTo>
                <a:lnTo>
                  <a:pt x="898" y="91"/>
                </a:lnTo>
                <a:lnTo>
                  <a:pt x="891" y="93"/>
                </a:lnTo>
                <a:lnTo>
                  <a:pt x="883" y="97"/>
                </a:lnTo>
                <a:lnTo>
                  <a:pt x="874" y="98"/>
                </a:lnTo>
                <a:lnTo>
                  <a:pt x="865" y="102"/>
                </a:lnTo>
                <a:lnTo>
                  <a:pt x="855" y="106"/>
                </a:lnTo>
                <a:lnTo>
                  <a:pt x="844" y="107"/>
                </a:lnTo>
                <a:lnTo>
                  <a:pt x="831" y="109"/>
                </a:lnTo>
                <a:lnTo>
                  <a:pt x="821" y="113"/>
                </a:lnTo>
                <a:lnTo>
                  <a:pt x="806" y="114"/>
                </a:lnTo>
                <a:lnTo>
                  <a:pt x="794" y="116"/>
                </a:lnTo>
                <a:lnTo>
                  <a:pt x="779" y="120"/>
                </a:lnTo>
                <a:lnTo>
                  <a:pt x="765" y="122"/>
                </a:lnTo>
                <a:lnTo>
                  <a:pt x="749" y="123"/>
                </a:lnTo>
                <a:lnTo>
                  <a:pt x="733" y="125"/>
                </a:lnTo>
                <a:lnTo>
                  <a:pt x="716" y="127"/>
                </a:lnTo>
                <a:lnTo>
                  <a:pt x="698" y="129"/>
                </a:lnTo>
                <a:lnTo>
                  <a:pt x="680" y="131"/>
                </a:lnTo>
                <a:lnTo>
                  <a:pt x="662" y="131"/>
                </a:lnTo>
                <a:lnTo>
                  <a:pt x="645" y="132"/>
                </a:lnTo>
                <a:lnTo>
                  <a:pt x="625" y="134"/>
                </a:lnTo>
                <a:lnTo>
                  <a:pt x="585" y="136"/>
                </a:lnTo>
                <a:lnTo>
                  <a:pt x="544" y="138"/>
                </a:lnTo>
                <a:lnTo>
                  <a:pt x="503" y="138"/>
                </a:lnTo>
                <a:lnTo>
                  <a:pt x="458" y="138"/>
                </a:lnTo>
                <a:lnTo>
                  <a:pt x="415" y="138"/>
                </a:lnTo>
                <a:lnTo>
                  <a:pt x="373" y="138"/>
                </a:lnTo>
                <a:lnTo>
                  <a:pt x="334" y="136"/>
                </a:lnTo>
                <a:lnTo>
                  <a:pt x="294" y="134"/>
                </a:lnTo>
                <a:lnTo>
                  <a:pt x="275" y="132"/>
                </a:lnTo>
                <a:lnTo>
                  <a:pt x="257" y="131"/>
                </a:lnTo>
                <a:lnTo>
                  <a:pt x="239" y="131"/>
                </a:lnTo>
                <a:lnTo>
                  <a:pt x="221" y="129"/>
                </a:lnTo>
                <a:lnTo>
                  <a:pt x="204" y="127"/>
                </a:lnTo>
                <a:lnTo>
                  <a:pt x="188" y="125"/>
                </a:lnTo>
                <a:lnTo>
                  <a:pt x="172" y="123"/>
                </a:lnTo>
                <a:lnTo>
                  <a:pt x="156" y="122"/>
                </a:lnTo>
                <a:lnTo>
                  <a:pt x="142" y="120"/>
                </a:lnTo>
                <a:lnTo>
                  <a:pt x="127" y="116"/>
                </a:lnTo>
                <a:lnTo>
                  <a:pt x="113" y="114"/>
                </a:lnTo>
                <a:lnTo>
                  <a:pt x="100" y="113"/>
                </a:lnTo>
                <a:lnTo>
                  <a:pt x="88" y="109"/>
                </a:lnTo>
                <a:lnTo>
                  <a:pt x="77" y="107"/>
                </a:lnTo>
                <a:lnTo>
                  <a:pt x="66" y="106"/>
                </a:lnTo>
                <a:lnTo>
                  <a:pt x="55" y="102"/>
                </a:lnTo>
                <a:lnTo>
                  <a:pt x="46" y="98"/>
                </a:lnTo>
                <a:lnTo>
                  <a:pt x="37" y="97"/>
                </a:lnTo>
                <a:lnTo>
                  <a:pt x="30" y="93"/>
                </a:lnTo>
                <a:lnTo>
                  <a:pt x="23" y="91"/>
                </a:lnTo>
                <a:lnTo>
                  <a:pt x="18" y="88"/>
                </a:lnTo>
                <a:lnTo>
                  <a:pt x="12" y="84"/>
                </a:lnTo>
                <a:lnTo>
                  <a:pt x="7" y="80"/>
                </a:lnTo>
                <a:lnTo>
                  <a:pt x="3" y="77"/>
                </a:lnTo>
                <a:lnTo>
                  <a:pt x="2" y="75"/>
                </a:lnTo>
                <a:lnTo>
                  <a:pt x="2" y="73"/>
                </a:lnTo>
                <a:lnTo>
                  <a:pt x="0" y="73"/>
                </a:lnTo>
                <a:lnTo>
                  <a:pt x="0" y="70"/>
                </a:lnTo>
                <a:lnTo>
                  <a:pt x="2" y="66"/>
                </a:lnTo>
                <a:lnTo>
                  <a:pt x="3" y="62"/>
                </a:lnTo>
                <a:lnTo>
                  <a:pt x="5" y="59"/>
                </a:lnTo>
                <a:lnTo>
                  <a:pt x="9" y="55"/>
                </a:lnTo>
                <a:lnTo>
                  <a:pt x="14" y="52"/>
                </a:lnTo>
                <a:lnTo>
                  <a:pt x="21" y="50"/>
                </a:lnTo>
                <a:lnTo>
                  <a:pt x="28" y="46"/>
                </a:lnTo>
                <a:lnTo>
                  <a:pt x="36" y="43"/>
                </a:lnTo>
                <a:lnTo>
                  <a:pt x="45" y="39"/>
                </a:lnTo>
                <a:lnTo>
                  <a:pt x="55" y="35"/>
                </a:lnTo>
                <a:lnTo>
                  <a:pt x="66" y="34"/>
                </a:lnTo>
                <a:lnTo>
                  <a:pt x="77" y="30"/>
                </a:lnTo>
                <a:lnTo>
                  <a:pt x="90" y="28"/>
                </a:lnTo>
                <a:lnTo>
                  <a:pt x="104" y="25"/>
                </a:lnTo>
                <a:lnTo>
                  <a:pt x="118" y="23"/>
                </a:lnTo>
                <a:lnTo>
                  <a:pt x="133" y="19"/>
                </a:lnTo>
                <a:lnTo>
                  <a:pt x="149" y="17"/>
                </a:lnTo>
                <a:lnTo>
                  <a:pt x="165" y="16"/>
                </a:lnTo>
                <a:lnTo>
                  <a:pt x="183" y="12"/>
                </a:lnTo>
                <a:lnTo>
                  <a:pt x="201" y="10"/>
                </a:lnTo>
                <a:lnTo>
                  <a:pt x="219" y="9"/>
                </a:lnTo>
                <a:lnTo>
                  <a:pt x="239" y="7"/>
                </a:lnTo>
                <a:lnTo>
                  <a:pt x="258" y="5"/>
                </a:lnTo>
                <a:lnTo>
                  <a:pt x="278" y="5"/>
                </a:lnTo>
                <a:lnTo>
                  <a:pt x="300" y="3"/>
                </a:lnTo>
                <a:lnTo>
                  <a:pt x="321" y="1"/>
                </a:lnTo>
                <a:lnTo>
                  <a:pt x="343" y="1"/>
                </a:lnTo>
                <a:lnTo>
                  <a:pt x="364" y="0"/>
                </a:lnTo>
                <a:lnTo>
                  <a:pt x="411" y="0"/>
                </a:lnTo>
                <a:lnTo>
                  <a:pt x="458" y="0"/>
                </a:lnTo>
                <a:lnTo>
                  <a:pt x="506" y="0"/>
                </a:lnTo>
                <a:lnTo>
                  <a:pt x="530" y="0"/>
                </a:lnTo>
                <a:lnTo>
                  <a:pt x="553" y="0"/>
                </a:lnTo>
                <a:lnTo>
                  <a:pt x="576" y="1"/>
                </a:lnTo>
                <a:lnTo>
                  <a:pt x="598" y="1"/>
                </a:lnTo>
                <a:lnTo>
                  <a:pt x="619" y="3"/>
                </a:lnTo>
                <a:lnTo>
                  <a:pt x="641" y="5"/>
                </a:lnTo>
                <a:lnTo>
                  <a:pt x="661" y="5"/>
                </a:lnTo>
                <a:lnTo>
                  <a:pt x="682" y="7"/>
                </a:lnTo>
                <a:lnTo>
                  <a:pt x="700" y="9"/>
                </a:lnTo>
                <a:lnTo>
                  <a:pt x="720" y="10"/>
                </a:lnTo>
                <a:lnTo>
                  <a:pt x="738" y="12"/>
                </a:lnTo>
                <a:lnTo>
                  <a:pt x="754" y="16"/>
                </a:lnTo>
                <a:lnTo>
                  <a:pt x="772" y="17"/>
                </a:lnTo>
                <a:lnTo>
                  <a:pt x="788" y="19"/>
                </a:lnTo>
                <a:lnTo>
                  <a:pt x="803" y="23"/>
                </a:lnTo>
                <a:lnTo>
                  <a:pt x="817" y="25"/>
                </a:lnTo>
                <a:lnTo>
                  <a:pt x="830" y="28"/>
                </a:lnTo>
                <a:lnTo>
                  <a:pt x="844" y="30"/>
                </a:lnTo>
                <a:lnTo>
                  <a:pt x="855" y="34"/>
                </a:lnTo>
                <a:lnTo>
                  <a:pt x="865" y="35"/>
                </a:lnTo>
                <a:lnTo>
                  <a:pt x="876" y="39"/>
                </a:lnTo>
                <a:lnTo>
                  <a:pt x="885" y="43"/>
                </a:lnTo>
                <a:lnTo>
                  <a:pt x="892" y="46"/>
                </a:lnTo>
                <a:lnTo>
                  <a:pt x="900" y="50"/>
                </a:lnTo>
                <a:lnTo>
                  <a:pt x="907" y="52"/>
                </a:lnTo>
                <a:lnTo>
                  <a:pt x="910" y="55"/>
                </a:lnTo>
                <a:lnTo>
                  <a:pt x="916" y="59"/>
                </a:lnTo>
                <a:lnTo>
                  <a:pt x="918" y="62"/>
                </a:lnTo>
                <a:lnTo>
                  <a:pt x="919" y="66"/>
                </a:lnTo>
                <a:lnTo>
                  <a:pt x="919" y="70"/>
                </a:lnTo>
                <a:close/>
              </a:path>
            </a:pathLst>
          </a:custGeom>
          <a:solidFill>
            <a:srgbClr val="3B7AB6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Freeform 163"/>
          <p:cNvSpPr>
            <a:spLocks/>
          </p:cNvSpPr>
          <p:nvPr/>
        </p:nvSpPr>
        <p:spPr bwMode="auto">
          <a:xfrm>
            <a:off x="1606550" y="1654175"/>
            <a:ext cx="971550" cy="120650"/>
          </a:xfrm>
          <a:custGeom>
            <a:avLst/>
            <a:gdLst>
              <a:gd name="T0" fmla="*/ 911 w 913"/>
              <a:gd name="T1" fmla="*/ 61 h 119"/>
              <a:gd name="T2" fmla="*/ 900 w 913"/>
              <a:gd name="T3" fmla="*/ 69 h 119"/>
              <a:gd name="T4" fmla="*/ 888 w 913"/>
              <a:gd name="T5" fmla="*/ 74 h 119"/>
              <a:gd name="T6" fmla="*/ 871 w 913"/>
              <a:gd name="T7" fmla="*/ 79 h 119"/>
              <a:gd name="T8" fmla="*/ 852 w 913"/>
              <a:gd name="T9" fmla="*/ 87 h 119"/>
              <a:gd name="T10" fmla="*/ 828 w 913"/>
              <a:gd name="T11" fmla="*/ 90 h 119"/>
              <a:gd name="T12" fmla="*/ 803 w 913"/>
              <a:gd name="T13" fmla="*/ 95 h 119"/>
              <a:gd name="T14" fmla="*/ 776 w 913"/>
              <a:gd name="T15" fmla="*/ 101 h 119"/>
              <a:gd name="T16" fmla="*/ 746 w 913"/>
              <a:gd name="T17" fmla="*/ 104 h 119"/>
              <a:gd name="T18" fmla="*/ 713 w 913"/>
              <a:gd name="T19" fmla="*/ 108 h 119"/>
              <a:gd name="T20" fmla="*/ 677 w 913"/>
              <a:gd name="T21" fmla="*/ 112 h 119"/>
              <a:gd name="T22" fmla="*/ 642 w 913"/>
              <a:gd name="T23" fmla="*/ 113 h 119"/>
              <a:gd name="T24" fmla="*/ 582 w 913"/>
              <a:gd name="T25" fmla="*/ 117 h 119"/>
              <a:gd name="T26" fmla="*/ 500 w 913"/>
              <a:gd name="T27" fmla="*/ 119 h 119"/>
              <a:gd name="T28" fmla="*/ 412 w 913"/>
              <a:gd name="T29" fmla="*/ 119 h 119"/>
              <a:gd name="T30" fmla="*/ 331 w 913"/>
              <a:gd name="T31" fmla="*/ 117 h 119"/>
              <a:gd name="T32" fmla="*/ 272 w 913"/>
              <a:gd name="T33" fmla="*/ 113 h 119"/>
              <a:gd name="T34" fmla="*/ 236 w 913"/>
              <a:gd name="T35" fmla="*/ 112 h 119"/>
              <a:gd name="T36" fmla="*/ 201 w 913"/>
              <a:gd name="T37" fmla="*/ 108 h 119"/>
              <a:gd name="T38" fmla="*/ 169 w 913"/>
              <a:gd name="T39" fmla="*/ 104 h 119"/>
              <a:gd name="T40" fmla="*/ 139 w 913"/>
              <a:gd name="T41" fmla="*/ 101 h 119"/>
              <a:gd name="T42" fmla="*/ 110 w 913"/>
              <a:gd name="T43" fmla="*/ 95 h 119"/>
              <a:gd name="T44" fmla="*/ 85 w 913"/>
              <a:gd name="T45" fmla="*/ 90 h 119"/>
              <a:gd name="T46" fmla="*/ 63 w 913"/>
              <a:gd name="T47" fmla="*/ 87 h 119"/>
              <a:gd name="T48" fmla="*/ 43 w 913"/>
              <a:gd name="T49" fmla="*/ 79 h 119"/>
              <a:gd name="T50" fmla="*/ 27 w 913"/>
              <a:gd name="T51" fmla="*/ 74 h 119"/>
              <a:gd name="T52" fmla="*/ 15 w 913"/>
              <a:gd name="T53" fmla="*/ 69 h 119"/>
              <a:gd name="T54" fmla="*/ 4 w 913"/>
              <a:gd name="T55" fmla="*/ 61 h 119"/>
              <a:gd name="T56" fmla="*/ 0 w 913"/>
              <a:gd name="T57" fmla="*/ 58 h 119"/>
              <a:gd name="T58" fmla="*/ 9 w 913"/>
              <a:gd name="T59" fmla="*/ 52 h 119"/>
              <a:gd name="T60" fmla="*/ 20 w 913"/>
              <a:gd name="T61" fmla="*/ 47 h 119"/>
              <a:gd name="T62" fmla="*/ 34 w 913"/>
              <a:gd name="T63" fmla="*/ 42 h 119"/>
              <a:gd name="T64" fmla="*/ 52 w 913"/>
              <a:gd name="T65" fmla="*/ 36 h 119"/>
              <a:gd name="T66" fmla="*/ 74 w 913"/>
              <a:gd name="T67" fmla="*/ 31 h 119"/>
              <a:gd name="T68" fmla="*/ 97 w 913"/>
              <a:gd name="T69" fmla="*/ 25 h 119"/>
              <a:gd name="T70" fmla="*/ 124 w 913"/>
              <a:gd name="T71" fmla="*/ 22 h 119"/>
              <a:gd name="T72" fmla="*/ 153 w 913"/>
              <a:gd name="T73" fmla="*/ 18 h 119"/>
              <a:gd name="T74" fmla="*/ 185 w 913"/>
              <a:gd name="T75" fmla="*/ 15 h 119"/>
              <a:gd name="T76" fmla="*/ 218 w 913"/>
              <a:gd name="T77" fmla="*/ 11 h 119"/>
              <a:gd name="T78" fmla="*/ 254 w 913"/>
              <a:gd name="T79" fmla="*/ 7 h 119"/>
              <a:gd name="T80" fmla="*/ 291 w 913"/>
              <a:gd name="T81" fmla="*/ 6 h 119"/>
              <a:gd name="T82" fmla="*/ 370 w 913"/>
              <a:gd name="T83" fmla="*/ 2 h 119"/>
              <a:gd name="T84" fmla="*/ 455 w 913"/>
              <a:gd name="T85" fmla="*/ 0 h 119"/>
              <a:gd name="T86" fmla="*/ 541 w 913"/>
              <a:gd name="T87" fmla="*/ 2 h 119"/>
              <a:gd name="T88" fmla="*/ 622 w 913"/>
              <a:gd name="T89" fmla="*/ 6 h 119"/>
              <a:gd name="T90" fmla="*/ 659 w 913"/>
              <a:gd name="T91" fmla="*/ 7 h 119"/>
              <a:gd name="T92" fmla="*/ 695 w 913"/>
              <a:gd name="T93" fmla="*/ 11 h 119"/>
              <a:gd name="T94" fmla="*/ 730 w 913"/>
              <a:gd name="T95" fmla="*/ 15 h 119"/>
              <a:gd name="T96" fmla="*/ 762 w 913"/>
              <a:gd name="T97" fmla="*/ 18 h 119"/>
              <a:gd name="T98" fmla="*/ 791 w 913"/>
              <a:gd name="T99" fmla="*/ 22 h 119"/>
              <a:gd name="T100" fmla="*/ 818 w 913"/>
              <a:gd name="T101" fmla="*/ 25 h 119"/>
              <a:gd name="T102" fmla="*/ 841 w 913"/>
              <a:gd name="T103" fmla="*/ 31 h 119"/>
              <a:gd name="T104" fmla="*/ 862 w 913"/>
              <a:gd name="T105" fmla="*/ 36 h 119"/>
              <a:gd name="T106" fmla="*/ 880 w 913"/>
              <a:gd name="T107" fmla="*/ 42 h 119"/>
              <a:gd name="T108" fmla="*/ 895 w 913"/>
              <a:gd name="T109" fmla="*/ 47 h 119"/>
              <a:gd name="T110" fmla="*/ 906 w 913"/>
              <a:gd name="T111" fmla="*/ 52 h 119"/>
              <a:gd name="T112" fmla="*/ 913 w 913"/>
              <a:gd name="T113" fmla="*/ 58 h 1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13"/>
              <a:gd name="T172" fmla="*/ 0 h 119"/>
              <a:gd name="T173" fmla="*/ 913 w 913"/>
              <a:gd name="T174" fmla="*/ 119 h 1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13" h="119">
                <a:moveTo>
                  <a:pt x="913" y="58"/>
                </a:moveTo>
                <a:lnTo>
                  <a:pt x="911" y="61"/>
                </a:lnTo>
                <a:lnTo>
                  <a:pt x="906" y="65"/>
                </a:lnTo>
                <a:lnTo>
                  <a:pt x="900" y="69"/>
                </a:lnTo>
                <a:lnTo>
                  <a:pt x="895" y="72"/>
                </a:lnTo>
                <a:lnTo>
                  <a:pt x="888" y="74"/>
                </a:lnTo>
                <a:lnTo>
                  <a:pt x="880" y="78"/>
                </a:lnTo>
                <a:lnTo>
                  <a:pt x="871" y="79"/>
                </a:lnTo>
                <a:lnTo>
                  <a:pt x="862" y="83"/>
                </a:lnTo>
                <a:lnTo>
                  <a:pt x="852" y="87"/>
                </a:lnTo>
                <a:lnTo>
                  <a:pt x="841" y="88"/>
                </a:lnTo>
                <a:lnTo>
                  <a:pt x="828" y="90"/>
                </a:lnTo>
                <a:lnTo>
                  <a:pt x="818" y="94"/>
                </a:lnTo>
                <a:lnTo>
                  <a:pt x="803" y="95"/>
                </a:lnTo>
                <a:lnTo>
                  <a:pt x="791" y="97"/>
                </a:lnTo>
                <a:lnTo>
                  <a:pt x="776" y="101"/>
                </a:lnTo>
                <a:lnTo>
                  <a:pt x="762" y="103"/>
                </a:lnTo>
                <a:lnTo>
                  <a:pt x="746" y="104"/>
                </a:lnTo>
                <a:lnTo>
                  <a:pt x="730" y="106"/>
                </a:lnTo>
                <a:lnTo>
                  <a:pt x="713" y="108"/>
                </a:lnTo>
                <a:lnTo>
                  <a:pt x="695" y="110"/>
                </a:lnTo>
                <a:lnTo>
                  <a:pt x="677" y="112"/>
                </a:lnTo>
                <a:lnTo>
                  <a:pt x="659" y="112"/>
                </a:lnTo>
                <a:lnTo>
                  <a:pt x="642" y="113"/>
                </a:lnTo>
                <a:lnTo>
                  <a:pt x="622" y="115"/>
                </a:lnTo>
                <a:lnTo>
                  <a:pt x="582" y="117"/>
                </a:lnTo>
                <a:lnTo>
                  <a:pt x="541" y="119"/>
                </a:lnTo>
                <a:lnTo>
                  <a:pt x="500" y="119"/>
                </a:lnTo>
                <a:lnTo>
                  <a:pt x="455" y="119"/>
                </a:lnTo>
                <a:lnTo>
                  <a:pt x="412" y="119"/>
                </a:lnTo>
                <a:lnTo>
                  <a:pt x="370" y="119"/>
                </a:lnTo>
                <a:lnTo>
                  <a:pt x="331" y="117"/>
                </a:lnTo>
                <a:lnTo>
                  <a:pt x="291" y="115"/>
                </a:lnTo>
                <a:lnTo>
                  <a:pt x="272" y="113"/>
                </a:lnTo>
                <a:lnTo>
                  <a:pt x="254" y="112"/>
                </a:lnTo>
                <a:lnTo>
                  <a:pt x="236" y="112"/>
                </a:lnTo>
                <a:lnTo>
                  <a:pt x="218" y="110"/>
                </a:lnTo>
                <a:lnTo>
                  <a:pt x="201" y="108"/>
                </a:lnTo>
                <a:lnTo>
                  <a:pt x="185" y="106"/>
                </a:lnTo>
                <a:lnTo>
                  <a:pt x="169" y="104"/>
                </a:lnTo>
                <a:lnTo>
                  <a:pt x="153" y="103"/>
                </a:lnTo>
                <a:lnTo>
                  <a:pt x="139" y="101"/>
                </a:lnTo>
                <a:lnTo>
                  <a:pt x="124" y="97"/>
                </a:lnTo>
                <a:lnTo>
                  <a:pt x="110" y="95"/>
                </a:lnTo>
                <a:lnTo>
                  <a:pt x="97" y="94"/>
                </a:lnTo>
                <a:lnTo>
                  <a:pt x="85" y="90"/>
                </a:lnTo>
                <a:lnTo>
                  <a:pt x="74" y="88"/>
                </a:lnTo>
                <a:lnTo>
                  <a:pt x="63" y="87"/>
                </a:lnTo>
                <a:lnTo>
                  <a:pt x="52" y="83"/>
                </a:lnTo>
                <a:lnTo>
                  <a:pt x="43" y="79"/>
                </a:lnTo>
                <a:lnTo>
                  <a:pt x="34" y="78"/>
                </a:lnTo>
                <a:lnTo>
                  <a:pt x="27" y="74"/>
                </a:lnTo>
                <a:lnTo>
                  <a:pt x="20" y="72"/>
                </a:lnTo>
                <a:lnTo>
                  <a:pt x="15" y="69"/>
                </a:lnTo>
                <a:lnTo>
                  <a:pt x="9" y="65"/>
                </a:lnTo>
                <a:lnTo>
                  <a:pt x="4" y="61"/>
                </a:lnTo>
                <a:lnTo>
                  <a:pt x="0" y="58"/>
                </a:lnTo>
                <a:lnTo>
                  <a:pt x="4" y="56"/>
                </a:lnTo>
                <a:lnTo>
                  <a:pt x="9" y="52"/>
                </a:lnTo>
                <a:lnTo>
                  <a:pt x="15" y="49"/>
                </a:lnTo>
                <a:lnTo>
                  <a:pt x="20" y="47"/>
                </a:lnTo>
                <a:lnTo>
                  <a:pt x="27" y="43"/>
                </a:lnTo>
                <a:lnTo>
                  <a:pt x="34" y="42"/>
                </a:lnTo>
                <a:lnTo>
                  <a:pt x="43" y="38"/>
                </a:lnTo>
                <a:lnTo>
                  <a:pt x="52" y="36"/>
                </a:lnTo>
                <a:lnTo>
                  <a:pt x="63" y="33"/>
                </a:lnTo>
                <a:lnTo>
                  <a:pt x="74" y="31"/>
                </a:lnTo>
                <a:lnTo>
                  <a:pt x="85" y="29"/>
                </a:lnTo>
                <a:lnTo>
                  <a:pt x="97" y="25"/>
                </a:lnTo>
                <a:lnTo>
                  <a:pt x="110" y="24"/>
                </a:lnTo>
                <a:lnTo>
                  <a:pt x="124" y="22"/>
                </a:lnTo>
                <a:lnTo>
                  <a:pt x="139" y="20"/>
                </a:lnTo>
                <a:lnTo>
                  <a:pt x="153" y="18"/>
                </a:lnTo>
                <a:lnTo>
                  <a:pt x="169" y="16"/>
                </a:lnTo>
                <a:lnTo>
                  <a:pt x="185" y="15"/>
                </a:lnTo>
                <a:lnTo>
                  <a:pt x="201" y="13"/>
                </a:lnTo>
                <a:lnTo>
                  <a:pt x="218" y="11"/>
                </a:lnTo>
                <a:lnTo>
                  <a:pt x="236" y="9"/>
                </a:lnTo>
                <a:lnTo>
                  <a:pt x="254" y="7"/>
                </a:lnTo>
                <a:lnTo>
                  <a:pt x="272" y="7"/>
                </a:lnTo>
                <a:lnTo>
                  <a:pt x="291" y="6"/>
                </a:lnTo>
                <a:lnTo>
                  <a:pt x="331" y="4"/>
                </a:lnTo>
                <a:lnTo>
                  <a:pt x="370" y="2"/>
                </a:lnTo>
                <a:lnTo>
                  <a:pt x="412" y="2"/>
                </a:lnTo>
                <a:lnTo>
                  <a:pt x="455" y="0"/>
                </a:lnTo>
                <a:lnTo>
                  <a:pt x="500" y="2"/>
                </a:lnTo>
                <a:lnTo>
                  <a:pt x="541" y="2"/>
                </a:lnTo>
                <a:lnTo>
                  <a:pt x="582" y="4"/>
                </a:lnTo>
                <a:lnTo>
                  <a:pt x="622" y="6"/>
                </a:lnTo>
                <a:lnTo>
                  <a:pt x="642" y="7"/>
                </a:lnTo>
                <a:lnTo>
                  <a:pt x="659" y="7"/>
                </a:lnTo>
                <a:lnTo>
                  <a:pt x="677" y="9"/>
                </a:lnTo>
                <a:lnTo>
                  <a:pt x="695" y="11"/>
                </a:lnTo>
                <a:lnTo>
                  <a:pt x="713" y="13"/>
                </a:lnTo>
                <a:lnTo>
                  <a:pt x="730" y="15"/>
                </a:lnTo>
                <a:lnTo>
                  <a:pt x="746" y="16"/>
                </a:lnTo>
                <a:lnTo>
                  <a:pt x="762" y="18"/>
                </a:lnTo>
                <a:lnTo>
                  <a:pt x="776" y="20"/>
                </a:lnTo>
                <a:lnTo>
                  <a:pt x="791" y="22"/>
                </a:lnTo>
                <a:lnTo>
                  <a:pt x="803" y="24"/>
                </a:lnTo>
                <a:lnTo>
                  <a:pt x="818" y="25"/>
                </a:lnTo>
                <a:lnTo>
                  <a:pt x="828" y="29"/>
                </a:lnTo>
                <a:lnTo>
                  <a:pt x="841" y="31"/>
                </a:lnTo>
                <a:lnTo>
                  <a:pt x="852" y="33"/>
                </a:lnTo>
                <a:lnTo>
                  <a:pt x="862" y="36"/>
                </a:lnTo>
                <a:lnTo>
                  <a:pt x="871" y="38"/>
                </a:lnTo>
                <a:lnTo>
                  <a:pt x="880" y="42"/>
                </a:lnTo>
                <a:lnTo>
                  <a:pt x="888" y="43"/>
                </a:lnTo>
                <a:lnTo>
                  <a:pt x="895" y="47"/>
                </a:lnTo>
                <a:lnTo>
                  <a:pt x="900" y="49"/>
                </a:lnTo>
                <a:lnTo>
                  <a:pt x="906" y="52"/>
                </a:lnTo>
                <a:lnTo>
                  <a:pt x="911" y="56"/>
                </a:lnTo>
                <a:lnTo>
                  <a:pt x="913" y="58"/>
                </a:lnTo>
                <a:close/>
              </a:path>
            </a:pathLst>
          </a:custGeom>
          <a:solidFill>
            <a:srgbClr val="8AA1B6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164"/>
          <p:cNvSpPr>
            <a:spLocks/>
          </p:cNvSpPr>
          <p:nvPr/>
        </p:nvSpPr>
        <p:spPr bwMode="auto">
          <a:xfrm>
            <a:off x="1482725" y="1704975"/>
            <a:ext cx="1223963" cy="128588"/>
          </a:xfrm>
          <a:custGeom>
            <a:avLst/>
            <a:gdLst>
              <a:gd name="T0" fmla="*/ 1147 w 1147"/>
              <a:gd name="T1" fmla="*/ 27 h 125"/>
              <a:gd name="T2" fmla="*/ 1147 w 1147"/>
              <a:gd name="T3" fmla="*/ 12 h 125"/>
              <a:gd name="T4" fmla="*/ 1147 w 1147"/>
              <a:gd name="T5" fmla="*/ 5 h 125"/>
              <a:gd name="T6" fmla="*/ 1147 w 1147"/>
              <a:gd name="T7" fmla="*/ 1 h 125"/>
              <a:gd name="T8" fmla="*/ 1147 w 1147"/>
              <a:gd name="T9" fmla="*/ 5 h 125"/>
              <a:gd name="T10" fmla="*/ 1137 w 1147"/>
              <a:gd name="T11" fmla="*/ 18 h 125"/>
              <a:gd name="T12" fmla="*/ 1113 w 1147"/>
              <a:gd name="T13" fmla="*/ 30 h 125"/>
              <a:gd name="T14" fmla="*/ 1079 w 1147"/>
              <a:gd name="T15" fmla="*/ 41 h 125"/>
              <a:gd name="T16" fmla="*/ 1036 w 1147"/>
              <a:gd name="T17" fmla="*/ 52 h 125"/>
              <a:gd name="T18" fmla="*/ 982 w 1147"/>
              <a:gd name="T19" fmla="*/ 61 h 125"/>
              <a:gd name="T20" fmla="*/ 919 w 1147"/>
              <a:gd name="T21" fmla="*/ 68 h 125"/>
              <a:gd name="T22" fmla="*/ 849 w 1147"/>
              <a:gd name="T23" fmla="*/ 75 h 125"/>
              <a:gd name="T24" fmla="*/ 772 w 1147"/>
              <a:gd name="T25" fmla="*/ 80 h 125"/>
              <a:gd name="T26" fmla="*/ 689 w 1147"/>
              <a:gd name="T27" fmla="*/ 84 h 125"/>
              <a:gd name="T28" fmla="*/ 601 w 1147"/>
              <a:gd name="T29" fmla="*/ 86 h 125"/>
              <a:gd name="T30" fmla="*/ 511 w 1147"/>
              <a:gd name="T31" fmla="*/ 86 h 125"/>
              <a:gd name="T32" fmla="*/ 427 w 1147"/>
              <a:gd name="T33" fmla="*/ 84 h 125"/>
              <a:gd name="T34" fmla="*/ 346 w 1147"/>
              <a:gd name="T35" fmla="*/ 79 h 125"/>
              <a:gd name="T36" fmla="*/ 273 w 1147"/>
              <a:gd name="T37" fmla="*/ 73 h 125"/>
              <a:gd name="T38" fmla="*/ 204 w 1147"/>
              <a:gd name="T39" fmla="*/ 66 h 125"/>
              <a:gd name="T40" fmla="*/ 145 w 1147"/>
              <a:gd name="T41" fmla="*/ 57 h 125"/>
              <a:gd name="T42" fmla="*/ 95 w 1147"/>
              <a:gd name="T43" fmla="*/ 48 h 125"/>
              <a:gd name="T44" fmla="*/ 55 w 1147"/>
              <a:gd name="T45" fmla="*/ 37 h 125"/>
              <a:gd name="T46" fmla="*/ 25 w 1147"/>
              <a:gd name="T47" fmla="*/ 25 h 125"/>
              <a:gd name="T48" fmla="*/ 5 w 1147"/>
              <a:gd name="T49" fmla="*/ 14 h 125"/>
              <a:gd name="T50" fmla="*/ 0 w 1147"/>
              <a:gd name="T51" fmla="*/ 0 h 125"/>
              <a:gd name="T52" fmla="*/ 0 w 1147"/>
              <a:gd name="T53" fmla="*/ 19 h 125"/>
              <a:gd name="T54" fmla="*/ 0 w 1147"/>
              <a:gd name="T55" fmla="*/ 30 h 125"/>
              <a:gd name="T56" fmla="*/ 0 w 1147"/>
              <a:gd name="T57" fmla="*/ 36 h 125"/>
              <a:gd name="T58" fmla="*/ 0 w 1147"/>
              <a:gd name="T59" fmla="*/ 39 h 125"/>
              <a:gd name="T60" fmla="*/ 1 w 1147"/>
              <a:gd name="T61" fmla="*/ 48 h 125"/>
              <a:gd name="T62" fmla="*/ 16 w 1147"/>
              <a:gd name="T63" fmla="*/ 62 h 125"/>
              <a:gd name="T64" fmla="*/ 43 w 1147"/>
              <a:gd name="T65" fmla="*/ 73 h 125"/>
              <a:gd name="T66" fmla="*/ 80 w 1147"/>
              <a:gd name="T67" fmla="*/ 86 h 125"/>
              <a:gd name="T68" fmla="*/ 127 w 1147"/>
              <a:gd name="T69" fmla="*/ 95 h 125"/>
              <a:gd name="T70" fmla="*/ 185 w 1147"/>
              <a:gd name="T71" fmla="*/ 104 h 125"/>
              <a:gd name="T72" fmla="*/ 249 w 1147"/>
              <a:gd name="T73" fmla="*/ 111 h 125"/>
              <a:gd name="T74" fmla="*/ 321 w 1147"/>
              <a:gd name="T75" fmla="*/ 118 h 125"/>
              <a:gd name="T76" fmla="*/ 398 w 1147"/>
              <a:gd name="T77" fmla="*/ 122 h 125"/>
              <a:gd name="T78" fmla="*/ 483 w 1147"/>
              <a:gd name="T79" fmla="*/ 125 h 125"/>
              <a:gd name="T80" fmla="*/ 571 w 1147"/>
              <a:gd name="T81" fmla="*/ 125 h 125"/>
              <a:gd name="T82" fmla="*/ 661 w 1147"/>
              <a:gd name="T83" fmla="*/ 125 h 125"/>
              <a:gd name="T84" fmla="*/ 745 w 1147"/>
              <a:gd name="T85" fmla="*/ 122 h 125"/>
              <a:gd name="T86" fmla="*/ 824 w 1147"/>
              <a:gd name="T87" fmla="*/ 118 h 125"/>
              <a:gd name="T88" fmla="*/ 898 w 1147"/>
              <a:gd name="T89" fmla="*/ 111 h 125"/>
              <a:gd name="T90" fmla="*/ 962 w 1147"/>
              <a:gd name="T91" fmla="*/ 104 h 125"/>
              <a:gd name="T92" fmla="*/ 1018 w 1147"/>
              <a:gd name="T93" fmla="*/ 95 h 125"/>
              <a:gd name="T94" fmla="*/ 1066 w 1147"/>
              <a:gd name="T95" fmla="*/ 86 h 125"/>
              <a:gd name="T96" fmla="*/ 1104 w 1147"/>
              <a:gd name="T97" fmla="*/ 73 h 125"/>
              <a:gd name="T98" fmla="*/ 1129 w 1147"/>
              <a:gd name="T99" fmla="*/ 62 h 125"/>
              <a:gd name="T100" fmla="*/ 1145 w 1147"/>
              <a:gd name="T101" fmla="*/ 48 h 125"/>
              <a:gd name="T102" fmla="*/ 1147 w 1147"/>
              <a:gd name="T103" fmla="*/ 39 h 1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47"/>
              <a:gd name="T157" fmla="*/ 0 h 125"/>
              <a:gd name="T158" fmla="*/ 1147 w 1147"/>
              <a:gd name="T159" fmla="*/ 125 h 1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47" h="125">
                <a:moveTo>
                  <a:pt x="1147" y="39"/>
                </a:moveTo>
                <a:lnTo>
                  <a:pt x="1147" y="32"/>
                </a:lnTo>
                <a:lnTo>
                  <a:pt x="1147" y="27"/>
                </a:lnTo>
                <a:lnTo>
                  <a:pt x="1147" y="21"/>
                </a:lnTo>
                <a:lnTo>
                  <a:pt x="1147" y="18"/>
                </a:lnTo>
                <a:lnTo>
                  <a:pt x="1147" y="12"/>
                </a:lnTo>
                <a:lnTo>
                  <a:pt x="1147" y="10"/>
                </a:lnTo>
                <a:lnTo>
                  <a:pt x="1147" y="7"/>
                </a:lnTo>
                <a:lnTo>
                  <a:pt x="1147" y="5"/>
                </a:lnTo>
                <a:lnTo>
                  <a:pt x="1147" y="3"/>
                </a:lnTo>
                <a:lnTo>
                  <a:pt x="1147" y="1"/>
                </a:lnTo>
                <a:lnTo>
                  <a:pt x="1147" y="0"/>
                </a:lnTo>
                <a:lnTo>
                  <a:pt x="1147" y="5"/>
                </a:lnTo>
                <a:lnTo>
                  <a:pt x="1145" y="9"/>
                </a:lnTo>
                <a:lnTo>
                  <a:pt x="1142" y="14"/>
                </a:lnTo>
                <a:lnTo>
                  <a:pt x="1137" y="18"/>
                </a:lnTo>
                <a:lnTo>
                  <a:pt x="1129" y="21"/>
                </a:lnTo>
                <a:lnTo>
                  <a:pt x="1122" y="25"/>
                </a:lnTo>
                <a:lnTo>
                  <a:pt x="1113" y="30"/>
                </a:lnTo>
                <a:lnTo>
                  <a:pt x="1104" y="34"/>
                </a:lnTo>
                <a:lnTo>
                  <a:pt x="1092" y="37"/>
                </a:lnTo>
                <a:lnTo>
                  <a:pt x="1079" y="41"/>
                </a:lnTo>
                <a:lnTo>
                  <a:pt x="1066" y="44"/>
                </a:lnTo>
                <a:lnTo>
                  <a:pt x="1052" y="48"/>
                </a:lnTo>
                <a:lnTo>
                  <a:pt x="1036" y="52"/>
                </a:lnTo>
                <a:lnTo>
                  <a:pt x="1018" y="55"/>
                </a:lnTo>
                <a:lnTo>
                  <a:pt x="1000" y="57"/>
                </a:lnTo>
                <a:lnTo>
                  <a:pt x="982" y="61"/>
                </a:lnTo>
                <a:lnTo>
                  <a:pt x="962" y="64"/>
                </a:lnTo>
                <a:lnTo>
                  <a:pt x="941" y="66"/>
                </a:lnTo>
                <a:lnTo>
                  <a:pt x="919" y="68"/>
                </a:lnTo>
                <a:lnTo>
                  <a:pt x="898" y="71"/>
                </a:lnTo>
                <a:lnTo>
                  <a:pt x="874" y="73"/>
                </a:lnTo>
                <a:lnTo>
                  <a:pt x="849" y="75"/>
                </a:lnTo>
                <a:lnTo>
                  <a:pt x="824" y="77"/>
                </a:lnTo>
                <a:lnTo>
                  <a:pt x="799" y="79"/>
                </a:lnTo>
                <a:lnTo>
                  <a:pt x="772" y="80"/>
                </a:lnTo>
                <a:lnTo>
                  <a:pt x="745" y="82"/>
                </a:lnTo>
                <a:lnTo>
                  <a:pt x="718" y="84"/>
                </a:lnTo>
                <a:lnTo>
                  <a:pt x="689" y="84"/>
                </a:lnTo>
                <a:lnTo>
                  <a:pt x="661" y="86"/>
                </a:lnTo>
                <a:lnTo>
                  <a:pt x="632" y="86"/>
                </a:lnTo>
                <a:lnTo>
                  <a:pt x="601" y="86"/>
                </a:lnTo>
                <a:lnTo>
                  <a:pt x="571" y="86"/>
                </a:lnTo>
                <a:lnTo>
                  <a:pt x="542" y="86"/>
                </a:lnTo>
                <a:lnTo>
                  <a:pt x="511" y="86"/>
                </a:lnTo>
                <a:lnTo>
                  <a:pt x="483" y="86"/>
                </a:lnTo>
                <a:lnTo>
                  <a:pt x="454" y="84"/>
                </a:lnTo>
                <a:lnTo>
                  <a:pt x="427" y="84"/>
                </a:lnTo>
                <a:lnTo>
                  <a:pt x="398" y="82"/>
                </a:lnTo>
                <a:lnTo>
                  <a:pt x="373" y="80"/>
                </a:lnTo>
                <a:lnTo>
                  <a:pt x="346" y="79"/>
                </a:lnTo>
                <a:lnTo>
                  <a:pt x="321" y="77"/>
                </a:lnTo>
                <a:lnTo>
                  <a:pt x="296" y="75"/>
                </a:lnTo>
                <a:lnTo>
                  <a:pt x="273" y="73"/>
                </a:lnTo>
                <a:lnTo>
                  <a:pt x="249" y="71"/>
                </a:lnTo>
                <a:lnTo>
                  <a:pt x="226" y="68"/>
                </a:lnTo>
                <a:lnTo>
                  <a:pt x="204" y="66"/>
                </a:lnTo>
                <a:lnTo>
                  <a:pt x="185" y="64"/>
                </a:lnTo>
                <a:lnTo>
                  <a:pt x="165" y="61"/>
                </a:lnTo>
                <a:lnTo>
                  <a:pt x="145" y="57"/>
                </a:lnTo>
                <a:lnTo>
                  <a:pt x="127" y="55"/>
                </a:lnTo>
                <a:lnTo>
                  <a:pt x="111" y="52"/>
                </a:lnTo>
                <a:lnTo>
                  <a:pt x="95" y="48"/>
                </a:lnTo>
                <a:lnTo>
                  <a:pt x="80" y="44"/>
                </a:lnTo>
                <a:lnTo>
                  <a:pt x="66" y="41"/>
                </a:lnTo>
                <a:lnTo>
                  <a:pt x="55" y="37"/>
                </a:lnTo>
                <a:lnTo>
                  <a:pt x="43" y="34"/>
                </a:lnTo>
                <a:lnTo>
                  <a:pt x="34" y="30"/>
                </a:lnTo>
                <a:lnTo>
                  <a:pt x="25" y="25"/>
                </a:lnTo>
                <a:lnTo>
                  <a:pt x="16" y="21"/>
                </a:lnTo>
                <a:lnTo>
                  <a:pt x="10" y="18"/>
                </a:lnTo>
                <a:lnTo>
                  <a:pt x="5" y="14"/>
                </a:lnTo>
                <a:lnTo>
                  <a:pt x="1" y="9"/>
                </a:lnTo>
                <a:lnTo>
                  <a:pt x="0" y="5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0" y="19"/>
                </a:lnTo>
                <a:lnTo>
                  <a:pt x="0" y="23"/>
                </a:lnTo>
                <a:lnTo>
                  <a:pt x="0" y="27"/>
                </a:lnTo>
                <a:lnTo>
                  <a:pt x="0" y="30"/>
                </a:lnTo>
                <a:lnTo>
                  <a:pt x="0" y="32"/>
                </a:lnTo>
                <a:lnTo>
                  <a:pt x="0" y="36"/>
                </a:lnTo>
                <a:lnTo>
                  <a:pt x="0" y="37"/>
                </a:lnTo>
                <a:lnTo>
                  <a:pt x="0" y="39"/>
                </a:lnTo>
                <a:lnTo>
                  <a:pt x="0" y="44"/>
                </a:lnTo>
                <a:lnTo>
                  <a:pt x="1" y="48"/>
                </a:lnTo>
                <a:lnTo>
                  <a:pt x="5" y="53"/>
                </a:lnTo>
                <a:lnTo>
                  <a:pt x="10" y="57"/>
                </a:lnTo>
                <a:lnTo>
                  <a:pt x="16" y="62"/>
                </a:lnTo>
                <a:lnTo>
                  <a:pt x="25" y="66"/>
                </a:lnTo>
                <a:lnTo>
                  <a:pt x="34" y="70"/>
                </a:lnTo>
                <a:lnTo>
                  <a:pt x="43" y="73"/>
                </a:lnTo>
                <a:lnTo>
                  <a:pt x="55" y="79"/>
                </a:lnTo>
                <a:lnTo>
                  <a:pt x="66" y="82"/>
                </a:lnTo>
                <a:lnTo>
                  <a:pt x="80" y="86"/>
                </a:lnTo>
                <a:lnTo>
                  <a:pt x="95" y="89"/>
                </a:lnTo>
                <a:lnTo>
                  <a:pt x="111" y="93"/>
                </a:lnTo>
                <a:lnTo>
                  <a:pt x="127" y="95"/>
                </a:lnTo>
                <a:lnTo>
                  <a:pt x="145" y="98"/>
                </a:lnTo>
                <a:lnTo>
                  <a:pt x="165" y="102"/>
                </a:lnTo>
                <a:lnTo>
                  <a:pt x="185" y="104"/>
                </a:lnTo>
                <a:lnTo>
                  <a:pt x="204" y="107"/>
                </a:lnTo>
                <a:lnTo>
                  <a:pt x="226" y="109"/>
                </a:lnTo>
                <a:lnTo>
                  <a:pt x="249" y="111"/>
                </a:lnTo>
                <a:lnTo>
                  <a:pt x="273" y="113"/>
                </a:lnTo>
                <a:lnTo>
                  <a:pt x="296" y="116"/>
                </a:lnTo>
                <a:lnTo>
                  <a:pt x="321" y="118"/>
                </a:lnTo>
                <a:lnTo>
                  <a:pt x="346" y="120"/>
                </a:lnTo>
                <a:lnTo>
                  <a:pt x="373" y="120"/>
                </a:lnTo>
                <a:lnTo>
                  <a:pt x="398" y="122"/>
                </a:lnTo>
                <a:lnTo>
                  <a:pt x="427" y="124"/>
                </a:lnTo>
                <a:lnTo>
                  <a:pt x="454" y="124"/>
                </a:lnTo>
                <a:lnTo>
                  <a:pt x="483" y="125"/>
                </a:lnTo>
                <a:lnTo>
                  <a:pt x="511" y="125"/>
                </a:lnTo>
                <a:lnTo>
                  <a:pt x="542" y="125"/>
                </a:lnTo>
                <a:lnTo>
                  <a:pt x="571" y="125"/>
                </a:lnTo>
                <a:lnTo>
                  <a:pt x="601" y="125"/>
                </a:lnTo>
                <a:lnTo>
                  <a:pt x="632" y="125"/>
                </a:lnTo>
                <a:lnTo>
                  <a:pt x="661" y="125"/>
                </a:lnTo>
                <a:lnTo>
                  <a:pt x="689" y="124"/>
                </a:lnTo>
                <a:lnTo>
                  <a:pt x="718" y="124"/>
                </a:lnTo>
                <a:lnTo>
                  <a:pt x="745" y="122"/>
                </a:lnTo>
                <a:lnTo>
                  <a:pt x="772" y="120"/>
                </a:lnTo>
                <a:lnTo>
                  <a:pt x="799" y="120"/>
                </a:lnTo>
                <a:lnTo>
                  <a:pt x="824" y="118"/>
                </a:lnTo>
                <a:lnTo>
                  <a:pt x="849" y="116"/>
                </a:lnTo>
                <a:lnTo>
                  <a:pt x="874" y="113"/>
                </a:lnTo>
                <a:lnTo>
                  <a:pt x="898" y="111"/>
                </a:lnTo>
                <a:lnTo>
                  <a:pt x="919" y="109"/>
                </a:lnTo>
                <a:lnTo>
                  <a:pt x="941" y="107"/>
                </a:lnTo>
                <a:lnTo>
                  <a:pt x="962" y="104"/>
                </a:lnTo>
                <a:lnTo>
                  <a:pt x="982" y="102"/>
                </a:lnTo>
                <a:lnTo>
                  <a:pt x="1000" y="98"/>
                </a:lnTo>
                <a:lnTo>
                  <a:pt x="1018" y="95"/>
                </a:lnTo>
                <a:lnTo>
                  <a:pt x="1036" y="91"/>
                </a:lnTo>
                <a:lnTo>
                  <a:pt x="1052" y="89"/>
                </a:lnTo>
                <a:lnTo>
                  <a:pt x="1066" y="86"/>
                </a:lnTo>
                <a:lnTo>
                  <a:pt x="1079" y="82"/>
                </a:lnTo>
                <a:lnTo>
                  <a:pt x="1092" y="79"/>
                </a:lnTo>
                <a:lnTo>
                  <a:pt x="1104" y="73"/>
                </a:lnTo>
                <a:lnTo>
                  <a:pt x="1113" y="70"/>
                </a:lnTo>
                <a:lnTo>
                  <a:pt x="1122" y="66"/>
                </a:lnTo>
                <a:lnTo>
                  <a:pt x="1129" y="62"/>
                </a:lnTo>
                <a:lnTo>
                  <a:pt x="1137" y="57"/>
                </a:lnTo>
                <a:lnTo>
                  <a:pt x="1142" y="53"/>
                </a:lnTo>
                <a:lnTo>
                  <a:pt x="1145" y="48"/>
                </a:lnTo>
                <a:lnTo>
                  <a:pt x="1147" y="44"/>
                </a:lnTo>
                <a:lnTo>
                  <a:pt x="1147" y="39"/>
                </a:lnTo>
                <a:close/>
              </a:path>
            </a:pathLst>
          </a:custGeom>
          <a:solidFill>
            <a:srgbClr val="3B7AB6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Rectangle 165"/>
          <p:cNvSpPr>
            <a:spLocks noChangeArrowheads="1"/>
          </p:cNvSpPr>
          <p:nvPr/>
        </p:nvSpPr>
        <p:spPr bwMode="auto">
          <a:xfrm>
            <a:off x="2917825" y="1500188"/>
            <a:ext cx="4968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MCP</a:t>
            </a:r>
            <a:endParaRPr lang="de-DE"/>
          </a:p>
        </p:txBody>
      </p:sp>
      <p:sp>
        <p:nvSpPr>
          <p:cNvPr id="2069" name="Rectangle 166"/>
          <p:cNvSpPr>
            <a:spLocks noChangeArrowheads="1"/>
          </p:cNvSpPr>
          <p:nvPr/>
        </p:nvSpPr>
        <p:spPr bwMode="auto">
          <a:xfrm>
            <a:off x="2917825" y="1712913"/>
            <a:ext cx="7953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Detector</a:t>
            </a:r>
            <a:endParaRPr lang="de-DE"/>
          </a:p>
        </p:txBody>
      </p:sp>
      <p:sp>
        <p:nvSpPr>
          <p:cNvPr id="2070" name="Freeform 167"/>
          <p:cNvSpPr>
            <a:spLocks/>
          </p:cNvSpPr>
          <p:nvPr/>
        </p:nvSpPr>
        <p:spPr bwMode="auto">
          <a:xfrm>
            <a:off x="2295525" y="3316288"/>
            <a:ext cx="258763" cy="1279525"/>
          </a:xfrm>
          <a:custGeom>
            <a:avLst/>
            <a:gdLst>
              <a:gd name="T0" fmla="*/ 0 w 244"/>
              <a:gd name="T1" fmla="*/ 1252 h 1252"/>
              <a:gd name="T2" fmla="*/ 0 w 244"/>
              <a:gd name="T3" fmla="*/ 1194 h 1252"/>
              <a:gd name="T4" fmla="*/ 4 w 244"/>
              <a:gd name="T5" fmla="*/ 1139 h 1252"/>
              <a:gd name="T6" fmla="*/ 6 w 244"/>
              <a:gd name="T7" fmla="*/ 1081 h 1252"/>
              <a:gd name="T8" fmla="*/ 11 w 244"/>
              <a:gd name="T9" fmla="*/ 1024 h 1252"/>
              <a:gd name="T10" fmla="*/ 23 w 244"/>
              <a:gd name="T11" fmla="*/ 910 h 1252"/>
              <a:gd name="T12" fmla="*/ 38 w 244"/>
              <a:gd name="T13" fmla="*/ 799 h 1252"/>
              <a:gd name="T14" fmla="*/ 56 w 244"/>
              <a:gd name="T15" fmla="*/ 691 h 1252"/>
              <a:gd name="T16" fmla="*/ 67 w 244"/>
              <a:gd name="T17" fmla="*/ 639 h 1252"/>
              <a:gd name="T18" fmla="*/ 77 w 244"/>
              <a:gd name="T19" fmla="*/ 589 h 1252"/>
              <a:gd name="T20" fmla="*/ 88 w 244"/>
              <a:gd name="T21" fmla="*/ 539 h 1252"/>
              <a:gd name="T22" fmla="*/ 99 w 244"/>
              <a:gd name="T23" fmla="*/ 490 h 1252"/>
              <a:gd name="T24" fmla="*/ 110 w 244"/>
              <a:gd name="T25" fmla="*/ 443 h 1252"/>
              <a:gd name="T26" fmla="*/ 122 w 244"/>
              <a:gd name="T27" fmla="*/ 399 h 1252"/>
              <a:gd name="T28" fmla="*/ 133 w 244"/>
              <a:gd name="T29" fmla="*/ 354 h 1252"/>
              <a:gd name="T30" fmla="*/ 144 w 244"/>
              <a:gd name="T31" fmla="*/ 312 h 1252"/>
              <a:gd name="T32" fmla="*/ 156 w 244"/>
              <a:gd name="T33" fmla="*/ 273 h 1252"/>
              <a:gd name="T34" fmla="*/ 167 w 244"/>
              <a:gd name="T35" fmla="*/ 235 h 1252"/>
              <a:gd name="T36" fmla="*/ 176 w 244"/>
              <a:gd name="T37" fmla="*/ 201 h 1252"/>
              <a:gd name="T38" fmla="*/ 187 w 244"/>
              <a:gd name="T39" fmla="*/ 167 h 1252"/>
              <a:gd name="T40" fmla="*/ 196 w 244"/>
              <a:gd name="T41" fmla="*/ 138 h 1252"/>
              <a:gd name="T42" fmla="*/ 205 w 244"/>
              <a:gd name="T43" fmla="*/ 109 h 1252"/>
              <a:gd name="T44" fmla="*/ 214 w 244"/>
              <a:gd name="T45" fmla="*/ 84 h 1252"/>
              <a:gd name="T46" fmla="*/ 221 w 244"/>
              <a:gd name="T47" fmla="*/ 63 h 1252"/>
              <a:gd name="T48" fmla="*/ 228 w 244"/>
              <a:gd name="T49" fmla="*/ 45 h 1252"/>
              <a:gd name="T50" fmla="*/ 234 w 244"/>
              <a:gd name="T51" fmla="*/ 29 h 1252"/>
              <a:gd name="T52" fmla="*/ 237 w 244"/>
              <a:gd name="T53" fmla="*/ 16 h 1252"/>
              <a:gd name="T54" fmla="*/ 241 w 244"/>
              <a:gd name="T55" fmla="*/ 7 h 1252"/>
              <a:gd name="T56" fmla="*/ 243 w 244"/>
              <a:gd name="T57" fmla="*/ 2 h 1252"/>
              <a:gd name="T58" fmla="*/ 244 w 244"/>
              <a:gd name="T59" fmla="*/ 0 h 12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4"/>
              <a:gd name="T91" fmla="*/ 0 h 1252"/>
              <a:gd name="T92" fmla="*/ 244 w 244"/>
              <a:gd name="T93" fmla="*/ 1252 h 12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4" h="1252">
                <a:moveTo>
                  <a:pt x="0" y="1252"/>
                </a:moveTo>
                <a:lnTo>
                  <a:pt x="0" y="1194"/>
                </a:lnTo>
                <a:lnTo>
                  <a:pt x="4" y="1139"/>
                </a:lnTo>
                <a:lnTo>
                  <a:pt x="6" y="1081"/>
                </a:lnTo>
                <a:lnTo>
                  <a:pt x="11" y="1024"/>
                </a:lnTo>
                <a:lnTo>
                  <a:pt x="23" y="910"/>
                </a:lnTo>
                <a:lnTo>
                  <a:pt x="38" y="799"/>
                </a:lnTo>
                <a:lnTo>
                  <a:pt x="56" y="691"/>
                </a:lnTo>
                <a:lnTo>
                  <a:pt x="67" y="639"/>
                </a:lnTo>
                <a:lnTo>
                  <a:pt x="77" y="589"/>
                </a:lnTo>
                <a:lnTo>
                  <a:pt x="88" y="539"/>
                </a:lnTo>
                <a:lnTo>
                  <a:pt x="99" y="490"/>
                </a:lnTo>
                <a:lnTo>
                  <a:pt x="110" y="443"/>
                </a:lnTo>
                <a:lnTo>
                  <a:pt x="122" y="399"/>
                </a:lnTo>
                <a:lnTo>
                  <a:pt x="133" y="354"/>
                </a:lnTo>
                <a:lnTo>
                  <a:pt x="144" y="312"/>
                </a:lnTo>
                <a:lnTo>
                  <a:pt x="156" y="273"/>
                </a:lnTo>
                <a:lnTo>
                  <a:pt x="167" y="235"/>
                </a:lnTo>
                <a:lnTo>
                  <a:pt x="176" y="201"/>
                </a:lnTo>
                <a:lnTo>
                  <a:pt x="187" y="167"/>
                </a:lnTo>
                <a:lnTo>
                  <a:pt x="196" y="138"/>
                </a:lnTo>
                <a:lnTo>
                  <a:pt x="205" y="109"/>
                </a:lnTo>
                <a:lnTo>
                  <a:pt x="214" y="84"/>
                </a:lnTo>
                <a:lnTo>
                  <a:pt x="221" y="63"/>
                </a:lnTo>
                <a:lnTo>
                  <a:pt x="228" y="45"/>
                </a:lnTo>
                <a:lnTo>
                  <a:pt x="234" y="29"/>
                </a:lnTo>
                <a:lnTo>
                  <a:pt x="237" y="16"/>
                </a:lnTo>
                <a:lnTo>
                  <a:pt x="241" y="7"/>
                </a:lnTo>
                <a:lnTo>
                  <a:pt x="243" y="2"/>
                </a:lnTo>
                <a:lnTo>
                  <a:pt x="244" y="0"/>
                </a:lnTo>
              </a:path>
            </a:pathLst>
          </a:custGeom>
          <a:noFill/>
          <a:ln w="25400">
            <a:solidFill>
              <a:srgbClr val="5C69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168"/>
          <p:cNvSpPr>
            <a:spLocks/>
          </p:cNvSpPr>
          <p:nvPr/>
        </p:nvSpPr>
        <p:spPr bwMode="auto">
          <a:xfrm>
            <a:off x="2454275" y="3113088"/>
            <a:ext cx="174625" cy="280987"/>
          </a:xfrm>
          <a:custGeom>
            <a:avLst/>
            <a:gdLst>
              <a:gd name="T0" fmla="*/ 90 w 163"/>
              <a:gd name="T1" fmla="*/ 119 h 273"/>
              <a:gd name="T2" fmla="*/ 77 w 163"/>
              <a:gd name="T3" fmla="*/ 135 h 273"/>
              <a:gd name="T4" fmla="*/ 66 w 163"/>
              <a:gd name="T5" fmla="*/ 148 h 273"/>
              <a:gd name="T6" fmla="*/ 56 w 163"/>
              <a:gd name="T7" fmla="*/ 162 h 273"/>
              <a:gd name="T8" fmla="*/ 45 w 163"/>
              <a:gd name="T9" fmla="*/ 173 h 273"/>
              <a:gd name="T10" fmla="*/ 34 w 163"/>
              <a:gd name="T11" fmla="*/ 185 h 273"/>
              <a:gd name="T12" fmla="*/ 23 w 163"/>
              <a:gd name="T13" fmla="*/ 196 h 273"/>
              <a:gd name="T14" fmla="*/ 11 w 163"/>
              <a:gd name="T15" fmla="*/ 207 h 273"/>
              <a:gd name="T16" fmla="*/ 0 w 163"/>
              <a:gd name="T17" fmla="*/ 219 h 273"/>
              <a:gd name="T18" fmla="*/ 13 w 163"/>
              <a:gd name="T19" fmla="*/ 225 h 273"/>
              <a:gd name="T20" fmla="*/ 25 w 163"/>
              <a:gd name="T21" fmla="*/ 228 h 273"/>
              <a:gd name="T22" fmla="*/ 38 w 163"/>
              <a:gd name="T23" fmla="*/ 232 h 273"/>
              <a:gd name="T24" fmla="*/ 48 w 163"/>
              <a:gd name="T25" fmla="*/ 237 h 273"/>
              <a:gd name="T26" fmla="*/ 57 w 163"/>
              <a:gd name="T27" fmla="*/ 241 h 273"/>
              <a:gd name="T28" fmla="*/ 68 w 163"/>
              <a:gd name="T29" fmla="*/ 244 h 273"/>
              <a:gd name="T30" fmla="*/ 75 w 163"/>
              <a:gd name="T31" fmla="*/ 246 h 273"/>
              <a:gd name="T32" fmla="*/ 84 w 163"/>
              <a:gd name="T33" fmla="*/ 250 h 273"/>
              <a:gd name="T34" fmla="*/ 92 w 163"/>
              <a:gd name="T35" fmla="*/ 253 h 273"/>
              <a:gd name="T36" fmla="*/ 99 w 163"/>
              <a:gd name="T37" fmla="*/ 255 h 273"/>
              <a:gd name="T38" fmla="*/ 104 w 163"/>
              <a:gd name="T39" fmla="*/ 257 h 273"/>
              <a:gd name="T40" fmla="*/ 110 w 163"/>
              <a:gd name="T41" fmla="*/ 259 h 273"/>
              <a:gd name="T42" fmla="*/ 115 w 163"/>
              <a:gd name="T43" fmla="*/ 261 h 273"/>
              <a:gd name="T44" fmla="*/ 120 w 163"/>
              <a:gd name="T45" fmla="*/ 262 h 273"/>
              <a:gd name="T46" fmla="*/ 124 w 163"/>
              <a:gd name="T47" fmla="*/ 264 h 273"/>
              <a:gd name="T48" fmla="*/ 128 w 163"/>
              <a:gd name="T49" fmla="*/ 266 h 273"/>
              <a:gd name="T50" fmla="*/ 135 w 163"/>
              <a:gd name="T51" fmla="*/ 268 h 273"/>
              <a:gd name="T52" fmla="*/ 138 w 163"/>
              <a:gd name="T53" fmla="*/ 270 h 273"/>
              <a:gd name="T54" fmla="*/ 142 w 163"/>
              <a:gd name="T55" fmla="*/ 271 h 273"/>
              <a:gd name="T56" fmla="*/ 144 w 163"/>
              <a:gd name="T57" fmla="*/ 271 h 273"/>
              <a:gd name="T58" fmla="*/ 145 w 163"/>
              <a:gd name="T59" fmla="*/ 273 h 273"/>
              <a:gd name="T60" fmla="*/ 145 w 163"/>
              <a:gd name="T61" fmla="*/ 273 h 273"/>
              <a:gd name="T62" fmla="*/ 145 w 163"/>
              <a:gd name="T63" fmla="*/ 273 h 273"/>
              <a:gd name="T64" fmla="*/ 145 w 163"/>
              <a:gd name="T65" fmla="*/ 270 h 273"/>
              <a:gd name="T66" fmla="*/ 145 w 163"/>
              <a:gd name="T67" fmla="*/ 266 h 273"/>
              <a:gd name="T68" fmla="*/ 145 w 163"/>
              <a:gd name="T69" fmla="*/ 261 h 273"/>
              <a:gd name="T70" fmla="*/ 145 w 163"/>
              <a:gd name="T71" fmla="*/ 253 h 273"/>
              <a:gd name="T72" fmla="*/ 145 w 163"/>
              <a:gd name="T73" fmla="*/ 246 h 273"/>
              <a:gd name="T74" fmla="*/ 145 w 163"/>
              <a:gd name="T75" fmla="*/ 239 h 273"/>
              <a:gd name="T76" fmla="*/ 145 w 163"/>
              <a:gd name="T77" fmla="*/ 230 h 273"/>
              <a:gd name="T78" fmla="*/ 145 w 163"/>
              <a:gd name="T79" fmla="*/ 221 h 273"/>
              <a:gd name="T80" fmla="*/ 145 w 163"/>
              <a:gd name="T81" fmla="*/ 212 h 273"/>
              <a:gd name="T82" fmla="*/ 145 w 163"/>
              <a:gd name="T83" fmla="*/ 201 h 273"/>
              <a:gd name="T84" fmla="*/ 145 w 163"/>
              <a:gd name="T85" fmla="*/ 182 h 273"/>
              <a:gd name="T86" fmla="*/ 145 w 163"/>
              <a:gd name="T87" fmla="*/ 160 h 273"/>
              <a:gd name="T88" fmla="*/ 145 w 163"/>
              <a:gd name="T89" fmla="*/ 140 h 273"/>
              <a:gd name="T90" fmla="*/ 147 w 163"/>
              <a:gd name="T91" fmla="*/ 119 h 273"/>
              <a:gd name="T92" fmla="*/ 149 w 163"/>
              <a:gd name="T93" fmla="*/ 99 h 273"/>
              <a:gd name="T94" fmla="*/ 151 w 163"/>
              <a:gd name="T95" fmla="*/ 79 h 273"/>
              <a:gd name="T96" fmla="*/ 154 w 163"/>
              <a:gd name="T97" fmla="*/ 61 h 273"/>
              <a:gd name="T98" fmla="*/ 156 w 163"/>
              <a:gd name="T99" fmla="*/ 43 h 273"/>
              <a:gd name="T100" fmla="*/ 158 w 163"/>
              <a:gd name="T101" fmla="*/ 29 h 273"/>
              <a:gd name="T102" fmla="*/ 162 w 163"/>
              <a:gd name="T103" fmla="*/ 15 h 273"/>
              <a:gd name="T104" fmla="*/ 163 w 163"/>
              <a:gd name="T105" fmla="*/ 0 h 273"/>
              <a:gd name="T106" fmla="*/ 158 w 163"/>
              <a:gd name="T107" fmla="*/ 13 h 273"/>
              <a:gd name="T108" fmla="*/ 151 w 163"/>
              <a:gd name="T109" fmla="*/ 25 h 273"/>
              <a:gd name="T110" fmla="*/ 142 w 163"/>
              <a:gd name="T111" fmla="*/ 38 h 273"/>
              <a:gd name="T112" fmla="*/ 133 w 163"/>
              <a:gd name="T113" fmla="*/ 52 h 273"/>
              <a:gd name="T114" fmla="*/ 124 w 163"/>
              <a:gd name="T115" fmla="*/ 68 h 273"/>
              <a:gd name="T116" fmla="*/ 113 w 163"/>
              <a:gd name="T117" fmla="*/ 85 h 273"/>
              <a:gd name="T118" fmla="*/ 101 w 163"/>
              <a:gd name="T119" fmla="*/ 101 h 273"/>
              <a:gd name="T120" fmla="*/ 90 w 163"/>
              <a:gd name="T121" fmla="*/ 119 h 273"/>
              <a:gd name="T122" fmla="*/ 90 w 163"/>
              <a:gd name="T123" fmla="*/ 119 h 2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3"/>
              <a:gd name="T187" fmla="*/ 0 h 273"/>
              <a:gd name="T188" fmla="*/ 163 w 163"/>
              <a:gd name="T189" fmla="*/ 273 h 2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3" h="273">
                <a:moveTo>
                  <a:pt x="90" y="119"/>
                </a:moveTo>
                <a:lnTo>
                  <a:pt x="77" y="135"/>
                </a:lnTo>
                <a:lnTo>
                  <a:pt x="66" y="148"/>
                </a:lnTo>
                <a:lnTo>
                  <a:pt x="56" y="162"/>
                </a:lnTo>
                <a:lnTo>
                  <a:pt x="45" y="173"/>
                </a:lnTo>
                <a:lnTo>
                  <a:pt x="34" y="185"/>
                </a:lnTo>
                <a:lnTo>
                  <a:pt x="23" y="196"/>
                </a:lnTo>
                <a:lnTo>
                  <a:pt x="11" y="207"/>
                </a:lnTo>
                <a:lnTo>
                  <a:pt x="0" y="219"/>
                </a:lnTo>
                <a:lnTo>
                  <a:pt x="13" y="225"/>
                </a:lnTo>
                <a:lnTo>
                  <a:pt x="25" y="228"/>
                </a:lnTo>
                <a:lnTo>
                  <a:pt x="38" y="232"/>
                </a:lnTo>
                <a:lnTo>
                  <a:pt x="48" y="237"/>
                </a:lnTo>
                <a:lnTo>
                  <a:pt x="57" y="241"/>
                </a:lnTo>
                <a:lnTo>
                  <a:pt x="68" y="244"/>
                </a:lnTo>
                <a:lnTo>
                  <a:pt x="75" y="246"/>
                </a:lnTo>
                <a:lnTo>
                  <a:pt x="84" y="250"/>
                </a:lnTo>
                <a:lnTo>
                  <a:pt x="92" y="253"/>
                </a:lnTo>
                <a:lnTo>
                  <a:pt x="99" y="255"/>
                </a:lnTo>
                <a:lnTo>
                  <a:pt x="104" y="257"/>
                </a:lnTo>
                <a:lnTo>
                  <a:pt x="110" y="259"/>
                </a:lnTo>
                <a:lnTo>
                  <a:pt x="115" y="261"/>
                </a:lnTo>
                <a:lnTo>
                  <a:pt x="120" y="262"/>
                </a:lnTo>
                <a:lnTo>
                  <a:pt x="124" y="264"/>
                </a:lnTo>
                <a:lnTo>
                  <a:pt x="128" y="266"/>
                </a:lnTo>
                <a:lnTo>
                  <a:pt x="135" y="268"/>
                </a:lnTo>
                <a:lnTo>
                  <a:pt x="138" y="270"/>
                </a:lnTo>
                <a:lnTo>
                  <a:pt x="142" y="271"/>
                </a:lnTo>
                <a:lnTo>
                  <a:pt x="144" y="271"/>
                </a:lnTo>
                <a:lnTo>
                  <a:pt x="145" y="273"/>
                </a:lnTo>
                <a:lnTo>
                  <a:pt x="145" y="270"/>
                </a:lnTo>
                <a:lnTo>
                  <a:pt x="145" y="266"/>
                </a:lnTo>
                <a:lnTo>
                  <a:pt x="145" y="261"/>
                </a:lnTo>
                <a:lnTo>
                  <a:pt x="145" y="253"/>
                </a:lnTo>
                <a:lnTo>
                  <a:pt x="145" y="246"/>
                </a:lnTo>
                <a:lnTo>
                  <a:pt x="145" y="239"/>
                </a:lnTo>
                <a:lnTo>
                  <a:pt x="145" y="230"/>
                </a:lnTo>
                <a:lnTo>
                  <a:pt x="145" y="221"/>
                </a:lnTo>
                <a:lnTo>
                  <a:pt x="145" y="212"/>
                </a:lnTo>
                <a:lnTo>
                  <a:pt x="145" y="201"/>
                </a:lnTo>
                <a:lnTo>
                  <a:pt x="145" y="182"/>
                </a:lnTo>
                <a:lnTo>
                  <a:pt x="145" y="160"/>
                </a:lnTo>
                <a:lnTo>
                  <a:pt x="145" y="140"/>
                </a:lnTo>
                <a:lnTo>
                  <a:pt x="147" y="119"/>
                </a:lnTo>
                <a:lnTo>
                  <a:pt x="149" y="99"/>
                </a:lnTo>
                <a:lnTo>
                  <a:pt x="151" y="79"/>
                </a:lnTo>
                <a:lnTo>
                  <a:pt x="154" y="61"/>
                </a:lnTo>
                <a:lnTo>
                  <a:pt x="156" y="43"/>
                </a:lnTo>
                <a:lnTo>
                  <a:pt x="158" y="29"/>
                </a:lnTo>
                <a:lnTo>
                  <a:pt x="162" y="15"/>
                </a:lnTo>
                <a:lnTo>
                  <a:pt x="163" y="0"/>
                </a:lnTo>
                <a:lnTo>
                  <a:pt x="158" y="13"/>
                </a:lnTo>
                <a:lnTo>
                  <a:pt x="151" y="25"/>
                </a:lnTo>
                <a:lnTo>
                  <a:pt x="142" y="38"/>
                </a:lnTo>
                <a:lnTo>
                  <a:pt x="133" y="52"/>
                </a:lnTo>
                <a:lnTo>
                  <a:pt x="124" y="68"/>
                </a:lnTo>
                <a:lnTo>
                  <a:pt x="113" y="85"/>
                </a:lnTo>
                <a:lnTo>
                  <a:pt x="101" y="101"/>
                </a:lnTo>
                <a:lnTo>
                  <a:pt x="90" y="119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169"/>
          <p:cNvSpPr>
            <a:spLocks/>
          </p:cNvSpPr>
          <p:nvPr/>
        </p:nvSpPr>
        <p:spPr bwMode="auto">
          <a:xfrm>
            <a:off x="2522538" y="3316288"/>
            <a:ext cx="566737" cy="1279525"/>
          </a:xfrm>
          <a:custGeom>
            <a:avLst/>
            <a:gdLst>
              <a:gd name="T0" fmla="*/ 0 w 531"/>
              <a:gd name="T1" fmla="*/ 1252 h 1252"/>
              <a:gd name="T2" fmla="*/ 0 w 531"/>
              <a:gd name="T3" fmla="*/ 1194 h 1252"/>
              <a:gd name="T4" fmla="*/ 5 w 531"/>
              <a:gd name="T5" fmla="*/ 1139 h 1252"/>
              <a:gd name="T6" fmla="*/ 12 w 531"/>
              <a:gd name="T7" fmla="*/ 1081 h 1252"/>
              <a:gd name="T8" fmla="*/ 21 w 531"/>
              <a:gd name="T9" fmla="*/ 1024 h 1252"/>
              <a:gd name="T10" fmla="*/ 34 w 531"/>
              <a:gd name="T11" fmla="*/ 966 h 1252"/>
              <a:gd name="T12" fmla="*/ 48 w 531"/>
              <a:gd name="T13" fmla="*/ 910 h 1252"/>
              <a:gd name="T14" fmla="*/ 64 w 531"/>
              <a:gd name="T15" fmla="*/ 855 h 1252"/>
              <a:gd name="T16" fmla="*/ 82 w 531"/>
              <a:gd name="T17" fmla="*/ 799 h 1252"/>
              <a:gd name="T18" fmla="*/ 102 w 531"/>
              <a:gd name="T19" fmla="*/ 745 h 1252"/>
              <a:gd name="T20" fmla="*/ 122 w 531"/>
              <a:gd name="T21" fmla="*/ 691 h 1252"/>
              <a:gd name="T22" fmla="*/ 145 w 531"/>
              <a:gd name="T23" fmla="*/ 639 h 1252"/>
              <a:gd name="T24" fmla="*/ 168 w 531"/>
              <a:gd name="T25" fmla="*/ 589 h 1252"/>
              <a:gd name="T26" fmla="*/ 192 w 531"/>
              <a:gd name="T27" fmla="*/ 539 h 1252"/>
              <a:gd name="T28" fmla="*/ 215 w 531"/>
              <a:gd name="T29" fmla="*/ 490 h 1252"/>
              <a:gd name="T30" fmla="*/ 240 w 531"/>
              <a:gd name="T31" fmla="*/ 443 h 1252"/>
              <a:gd name="T32" fmla="*/ 265 w 531"/>
              <a:gd name="T33" fmla="*/ 399 h 1252"/>
              <a:gd name="T34" fmla="*/ 291 w 531"/>
              <a:gd name="T35" fmla="*/ 354 h 1252"/>
              <a:gd name="T36" fmla="*/ 316 w 531"/>
              <a:gd name="T37" fmla="*/ 312 h 1252"/>
              <a:gd name="T38" fmla="*/ 339 w 531"/>
              <a:gd name="T39" fmla="*/ 273 h 1252"/>
              <a:gd name="T40" fmla="*/ 364 w 531"/>
              <a:gd name="T41" fmla="*/ 235 h 1252"/>
              <a:gd name="T42" fmla="*/ 386 w 531"/>
              <a:gd name="T43" fmla="*/ 201 h 1252"/>
              <a:gd name="T44" fmla="*/ 409 w 531"/>
              <a:gd name="T45" fmla="*/ 167 h 1252"/>
              <a:gd name="T46" fmla="*/ 429 w 531"/>
              <a:gd name="T47" fmla="*/ 138 h 1252"/>
              <a:gd name="T48" fmla="*/ 449 w 531"/>
              <a:gd name="T49" fmla="*/ 109 h 1252"/>
              <a:gd name="T50" fmla="*/ 467 w 531"/>
              <a:gd name="T51" fmla="*/ 84 h 1252"/>
              <a:gd name="T52" fmla="*/ 483 w 531"/>
              <a:gd name="T53" fmla="*/ 63 h 1252"/>
              <a:gd name="T54" fmla="*/ 497 w 531"/>
              <a:gd name="T55" fmla="*/ 45 h 1252"/>
              <a:gd name="T56" fmla="*/ 510 w 531"/>
              <a:gd name="T57" fmla="*/ 29 h 1252"/>
              <a:gd name="T58" fmla="*/ 519 w 531"/>
              <a:gd name="T59" fmla="*/ 16 h 1252"/>
              <a:gd name="T60" fmla="*/ 526 w 531"/>
              <a:gd name="T61" fmla="*/ 7 h 1252"/>
              <a:gd name="T62" fmla="*/ 531 w 531"/>
              <a:gd name="T63" fmla="*/ 2 h 1252"/>
              <a:gd name="T64" fmla="*/ 531 w 531"/>
              <a:gd name="T65" fmla="*/ 0 h 12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1"/>
              <a:gd name="T100" fmla="*/ 0 h 1252"/>
              <a:gd name="T101" fmla="*/ 531 w 531"/>
              <a:gd name="T102" fmla="*/ 1252 h 12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1" h="1252">
                <a:moveTo>
                  <a:pt x="0" y="1252"/>
                </a:moveTo>
                <a:lnTo>
                  <a:pt x="0" y="1194"/>
                </a:lnTo>
                <a:lnTo>
                  <a:pt x="5" y="1139"/>
                </a:lnTo>
                <a:lnTo>
                  <a:pt x="12" y="1081"/>
                </a:lnTo>
                <a:lnTo>
                  <a:pt x="21" y="1024"/>
                </a:lnTo>
                <a:lnTo>
                  <a:pt x="34" y="966"/>
                </a:lnTo>
                <a:lnTo>
                  <a:pt x="48" y="910"/>
                </a:lnTo>
                <a:lnTo>
                  <a:pt x="64" y="855"/>
                </a:lnTo>
                <a:lnTo>
                  <a:pt x="82" y="799"/>
                </a:lnTo>
                <a:lnTo>
                  <a:pt x="102" y="745"/>
                </a:lnTo>
                <a:lnTo>
                  <a:pt x="122" y="691"/>
                </a:lnTo>
                <a:lnTo>
                  <a:pt x="145" y="639"/>
                </a:lnTo>
                <a:lnTo>
                  <a:pt x="168" y="589"/>
                </a:lnTo>
                <a:lnTo>
                  <a:pt x="192" y="539"/>
                </a:lnTo>
                <a:lnTo>
                  <a:pt x="215" y="490"/>
                </a:lnTo>
                <a:lnTo>
                  <a:pt x="240" y="443"/>
                </a:lnTo>
                <a:lnTo>
                  <a:pt x="265" y="399"/>
                </a:lnTo>
                <a:lnTo>
                  <a:pt x="291" y="354"/>
                </a:lnTo>
                <a:lnTo>
                  <a:pt x="316" y="312"/>
                </a:lnTo>
                <a:lnTo>
                  <a:pt x="339" y="273"/>
                </a:lnTo>
                <a:lnTo>
                  <a:pt x="364" y="235"/>
                </a:lnTo>
                <a:lnTo>
                  <a:pt x="386" y="201"/>
                </a:lnTo>
                <a:lnTo>
                  <a:pt x="409" y="167"/>
                </a:lnTo>
                <a:lnTo>
                  <a:pt x="429" y="138"/>
                </a:lnTo>
                <a:lnTo>
                  <a:pt x="449" y="109"/>
                </a:lnTo>
                <a:lnTo>
                  <a:pt x="467" y="84"/>
                </a:lnTo>
                <a:lnTo>
                  <a:pt x="483" y="63"/>
                </a:lnTo>
                <a:lnTo>
                  <a:pt x="497" y="45"/>
                </a:lnTo>
                <a:lnTo>
                  <a:pt x="510" y="29"/>
                </a:lnTo>
                <a:lnTo>
                  <a:pt x="519" y="16"/>
                </a:lnTo>
                <a:lnTo>
                  <a:pt x="526" y="7"/>
                </a:lnTo>
                <a:lnTo>
                  <a:pt x="531" y="2"/>
                </a:lnTo>
                <a:lnTo>
                  <a:pt x="531" y="0"/>
                </a:lnTo>
              </a:path>
            </a:pathLst>
          </a:custGeom>
          <a:noFill/>
          <a:ln w="25400">
            <a:solidFill>
              <a:srgbClr val="5C69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170"/>
          <p:cNvSpPr>
            <a:spLocks/>
          </p:cNvSpPr>
          <p:nvPr/>
        </p:nvSpPr>
        <p:spPr bwMode="auto">
          <a:xfrm>
            <a:off x="2992438" y="3151188"/>
            <a:ext cx="242887" cy="257175"/>
          </a:xfrm>
          <a:custGeom>
            <a:avLst/>
            <a:gdLst>
              <a:gd name="T0" fmla="*/ 116 w 228"/>
              <a:gd name="T1" fmla="*/ 86 h 252"/>
              <a:gd name="T2" fmla="*/ 100 w 228"/>
              <a:gd name="T3" fmla="*/ 97 h 252"/>
              <a:gd name="T4" fmla="*/ 84 w 228"/>
              <a:gd name="T5" fmla="*/ 106 h 252"/>
              <a:gd name="T6" fmla="*/ 70 w 228"/>
              <a:gd name="T7" fmla="*/ 113 h 252"/>
              <a:gd name="T8" fmla="*/ 55 w 228"/>
              <a:gd name="T9" fmla="*/ 120 h 252"/>
              <a:gd name="T10" fmla="*/ 28 w 228"/>
              <a:gd name="T11" fmla="*/ 137 h 252"/>
              <a:gd name="T12" fmla="*/ 14 w 228"/>
              <a:gd name="T13" fmla="*/ 144 h 252"/>
              <a:gd name="T14" fmla="*/ 0 w 228"/>
              <a:gd name="T15" fmla="*/ 151 h 252"/>
              <a:gd name="T16" fmla="*/ 10 w 228"/>
              <a:gd name="T17" fmla="*/ 160 h 252"/>
              <a:gd name="T18" fmla="*/ 21 w 228"/>
              <a:gd name="T19" fmla="*/ 169 h 252"/>
              <a:gd name="T20" fmla="*/ 30 w 228"/>
              <a:gd name="T21" fmla="*/ 176 h 252"/>
              <a:gd name="T22" fmla="*/ 39 w 228"/>
              <a:gd name="T23" fmla="*/ 183 h 252"/>
              <a:gd name="T24" fmla="*/ 48 w 228"/>
              <a:gd name="T25" fmla="*/ 191 h 252"/>
              <a:gd name="T26" fmla="*/ 55 w 228"/>
              <a:gd name="T27" fmla="*/ 198 h 252"/>
              <a:gd name="T28" fmla="*/ 63 w 228"/>
              <a:gd name="T29" fmla="*/ 203 h 252"/>
              <a:gd name="T30" fmla="*/ 70 w 228"/>
              <a:gd name="T31" fmla="*/ 208 h 252"/>
              <a:gd name="T32" fmla="*/ 75 w 228"/>
              <a:gd name="T33" fmla="*/ 214 h 252"/>
              <a:gd name="T34" fmla="*/ 81 w 228"/>
              <a:gd name="T35" fmla="*/ 219 h 252"/>
              <a:gd name="T36" fmla="*/ 86 w 228"/>
              <a:gd name="T37" fmla="*/ 223 h 252"/>
              <a:gd name="T38" fmla="*/ 91 w 228"/>
              <a:gd name="T39" fmla="*/ 226 h 252"/>
              <a:gd name="T40" fmla="*/ 98 w 228"/>
              <a:gd name="T41" fmla="*/ 234 h 252"/>
              <a:gd name="T42" fmla="*/ 106 w 228"/>
              <a:gd name="T43" fmla="*/ 239 h 252"/>
              <a:gd name="T44" fmla="*/ 111 w 228"/>
              <a:gd name="T45" fmla="*/ 243 h 252"/>
              <a:gd name="T46" fmla="*/ 115 w 228"/>
              <a:gd name="T47" fmla="*/ 246 h 252"/>
              <a:gd name="T48" fmla="*/ 116 w 228"/>
              <a:gd name="T49" fmla="*/ 248 h 252"/>
              <a:gd name="T50" fmla="*/ 118 w 228"/>
              <a:gd name="T51" fmla="*/ 250 h 252"/>
              <a:gd name="T52" fmla="*/ 120 w 228"/>
              <a:gd name="T53" fmla="*/ 250 h 252"/>
              <a:gd name="T54" fmla="*/ 120 w 228"/>
              <a:gd name="T55" fmla="*/ 252 h 252"/>
              <a:gd name="T56" fmla="*/ 120 w 228"/>
              <a:gd name="T57" fmla="*/ 252 h 252"/>
              <a:gd name="T58" fmla="*/ 122 w 228"/>
              <a:gd name="T59" fmla="*/ 248 h 252"/>
              <a:gd name="T60" fmla="*/ 124 w 228"/>
              <a:gd name="T61" fmla="*/ 244 h 252"/>
              <a:gd name="T62" fmla="*/ 124 w 228"/>
              <a:gd name="T63" fmla="*/ 239 h 252"/>
              <a:gd name="T64" fmla="*/ 127 w 228"/>
              <a:gd name="T65" fmla="*/ 232 h 252"/>
              <a:gd name="T66" fmla="*/ 129 w 228"/>
              <a:gd name="T67" fmla="*/ 226 h 252"/>
              <a:gd name="T68" fmla="*/ 131 w 228"/>
              <a:gd name="T69" fmla="*/ 217 h 252"/>
              <a:gd name="T70" fmla="*/ 134 w 228"/>
              <a:gd name="T71" fmla="*/ 210 h 252"/>
              <a:gd name="T72" fmla="*/ 136 w 228"/>
              <a:gd name="T73" fmla="*/ 201 h 252"/>
              <a:gd name="T74" fmla="*/ 143 w 228"/>
              <a:gd name="T75" fmla="*/ 183 h 252"/>
              <a:gd name="T76" fmla="*/ 151 w 228"/>
              <a:gd name="T77" fmla="*/ 165 h 252"/>
              <a:gd name="T78" fmla="*/ 158 w 228"/>
              <a:gd name="T79" fmla="*/ 146 h 252"/>
              <a:gd name="T80" fmla="*/ 163 w 228"/>
              <a:gd name="T81" fmla="*/ 126 h 252"/>
              <a:gd name="T82" fmla="*/ 172 w 228"/>
              <a:gd name="T83" fmla="*/ 106 h 252"/>
              <a:gd name="T84" fmla="*/ 181 w 228"/>
              <a:gd name="T85" fmla="*/ 86 h 252"/>
              <a:gd name="T86" fmla="*/ 190 w 228"/>
              <a:gd name="T87" fmla="*/ 68 h 252"/>
              <a:gd name="T88" fmla="*/ 199 w 228"/>
              <a:gd name="T89" fmla="*/ 52 h 252"/>
              <a:gd name="T90" fmla="*/ 206 w 228"/>
              <a:gd name="T91" fmla="*/ 38 h 252"/>
              <a:gd name="T92" fmla="*/ 213 w 228"/>
              <a:gd name="T93" fmla="*/ 23 h 252"/>
              <a:gd name="T94" fmla="*/ 217 w 228"/>
              <a:gd name="T95" fmla="*/ 16 h 252"/>
              <a:gd name="T96" fmla="*/ 221 w 228"/>
              <a:gd name="T97" fmla="*/ 11 h 252"/>
              <a:gd name="T98" fmla="*/ 224 w 228"/>
              <a:gd name="T99" fmla="*/ 6 h 252"/>
              <a:gd name="T100" fmla="*/ 228 w 228"/>
              <a:gd name="T101" fmla="*/ 0 h 252"/>
              <a:gd name="T102" fmla="*/ 219 w 228"/>
              <a:gd name="T103" fmla="*/ 9 h 252"/>
              <a:gd name="T104" fmla="*/ 206 w 228"/>
              <a:gd name="T105" fmla="*/ 18 h 252"/>
              <a:gd name="T106" fmla="*/ 194 w 228"/>
              <a:gd name="T107" fmla="*/ 29 h 252"/>
              <a:gd name="T108" fmla="*/ 181 w 228"/>
              <a:gd name="T109" fmla="*/ 40 h 252"/>
              <a:gd name="T110" fmla="*/ 167 w 228"/>
              <a:gd name="T111" fmla="*/ 50 h 252"/>
              <a:gd name="T112" fmla="*/ 151 w 228"/>
              <a:gd name="T113" fmla="*/ 63 h 252"/>
              <a:gd name="T114" fmla="*/ 134 w 228"/>
              <a:gd name="T115" fmla="*/ 74 h 252"/>
              <a:gd name="T116" fmla="*/ 116 w 228"/>
              <a:gd name="T117" fmla="*/ 86 h 252"/>
              <a:gd name="T118" fmla="*/ 116 w 228"/>
              <a:gd name="T119" fmla="*/ 86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8"/>
              <a:gd name="T181" fmla="*/ 0 h 252"/>
              <a:gd name="T182" fmla="*/ 228 w 228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8" h="252">
                <a:moveTo>
                  <a:pt x="116" y="86"/>
                </a:moveTo>
                <a:lnTo>
                  <a:pt x="100" y="97"/>
                </a:lnTo>
                <a:lnTo>
                  <a:pt x="84" y="106"/>
                </a:lnTo>
                <a:lnTo>
                  <a:pt x="70" y="113"/>
                </a:lnTo>
                <a:lnTo>
                  <a:pt x="55" y="120"/>
                </a:lnTo>
                <a:lnTo>
                  <a:pt x="28" y="137"/>
                </a:lnTo>
                <a:lnTo>
                  <a:pt x="14" y="144"/>
                </a:lnTo>
                <a:lnTo>
                  <a:pt x="0" y="151"/>
                </a:lnTo>
                <a:lnTo>
                  <a:pt x="10" y="160"/>
                </a:lnTo>
                <a:lnTo>
                  <a:pt x="21" y="169"/>
                </a:lnTo>
                <a:lnTo>
                  <a:pt x="30" y="176"/>
                </a:lnTo>
                <a:lnTo>
                  <a:pt x="39" y="183"/>
                </a:lnTo>
                <a:lnTo>
                  <a:pt x="48" y="191"/>
                </a:lnTo>
                <a:lnTo>
                  <a:pt x="55" y="198"/>
                </a:lnTo>
                <a:lnTo>
                  <a:pt x="63" y="203"/>
                </a:lnTo>
                <a:lnTo>
                  <a:pt x="70" y="208"/>
                </a:lnTo>
                <a:lnTo>
                  <a:pt x="75" y="214"/>
                </a:lnTo>
                <a:lnTo>
                  <a:pt x="81" y="219"/>
                </a:lnTo>
                <a:lnTo>
                  <a:pt x="86" y="223"/>
                </a:lnTo>
                <a:lnTo>
                  <a:pt x="91" y="226"/>
                </a:lnTo>
                <a:lnTo>
                  <a:pt x="98" y="234"/>
                </a:lnTo>
                <a:lnTo>
                  <a:pt x="106" y="239"/>
                </a:lnTo>
                <a:lnTo>
                  <a:pt x="111" y="243"/>
                </a:lnTo>
                <a:lnTo>
                  <a:pt x="115" y="246"/>
                </a:lnTo>
                <a:lnTo>
                  <a:pt x="116" y="248"/>
                </a:lnTo>
                <a:lnTo>
                  <a:pt x="118" y="250"/>
                </a:lnTo>
                <a:lnTo>
                  <a:pt x="120" y="250"/>
                </a:lnTo>
                <a:lnTo>
                  <a:pt x="120" y="252"/>
                </a:lnTo>
                <a:lnTo>
                  <a:pt x="122" y="248"/>
                </a:lnTo>
                <a:lnTo>
                  <a:pt x="124" y="244"/>
                </a:lnTo>
                <a:lnTo>
                  <a:pt x="124" y="239"/>
                </a:lnTo>
                <a:lnTo>
                  <a:pt x="127" y="232"/>
                </a:lnTo>
                <a:lnTo>
                  <a:pt x="129" y="226"/>
                </a:lnTo>
                <a:lnTo>
                  <a:pt x="131" y="217"/>
                </a:lnTo>
                <a:lnTo>
                  <a:pt x="134" y="210"/>
                </a:lnTo>
                <a:lnTo>
                  <a:pt x="136" y="201"/>
                </a:lnTo>
                <a:lnTo>
                  <a:pt x="143" y="183"/>
                </a:lnTo>
                <a:lnTo>
                  <a:pt x="151" y="165"/>
                </a:lnTo>
                <a:lnTo>
                  <a:pt x="158" y="146"/>
                </a:lnTo>
                <a:lnTo>
                  <a:pt x="163" y="126"/>
                </a:lnTo>
                <a:lnTo>
                  <a:pt x="172" y="106"/>
                </a:lnTo>
                <a:lnTo>
                  <a:pt x="181" y="86"/>
                </a:lnTo>
                <a:lnTo>
                  <a:pt x="190" y="68"/>
                </a:lnTo>
                <a:lnTo>
                  <a:pt x="199" y="52"/>
                </a:lnTo>
                <a:lnTo>
                  <a:pt x="206" y="38"/>
                </a:lnTo>
                <a:lnTo>
                  <a:pt x="213" y="23"/>
                </a:lnTo>
                <a:lnTo>
                  <a:pt x="217" y="16"/>
                </a:lnTo>
                <a:lnTo>
                  <a:pt x="221" y="11"/>
                </a:lnTo>
                <a:lnTo>
                  <a:pt x="224" y="6"/>
                </a:lnTo>
                <a:lnTo>
                  <a:pt x="228" y="0"/>
                </a:lnTo>
                <a:lnTo>
                  <a:pt x="219" y="9"/>
                </a:lnTo>
                <a:lnTo>
                  <a:pt x="206" y="18"/>
                </a:lnTo>
                <a:lnTo>
                  <a:pt x="194" y="29"/>
                </a:lnTo>
                <a:lnTo>
                  <a:pt x="181" y="40"/>
                </a:lnTo>
                <a:lnTo>
                  <a:pt x="167" y="50"/>
                </a:lnTo>
                <a:lnTo>
                  <a:pt x="151" y="63"/>
                </a:lnTo>
                <a:lnTo>
                  <a:pt x="134" y="74"/>
                </a:lnTo>
                <a:lnTo>
                  <a:pt x="116" y="86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171"/>
          <p:cNvSpPr>
            <a:spLocks/>
          </p:cNvSpPr>
          <p:nvPr/>
        </p:nvSpPr>
        <p:spPr bwMode="auto">
          <a:xfrm>
            <a:off x="1635125" y="3316288"/>
            <a:ext cx="258763" cy="1279525"/>
          </a:xfrm>
          <a:custGeom>
            <a:avLst/>
            <a:gdLst>
              <a:gd name="T0" fmla="*/ 245 w 245"/>
              <a:gd name="T1" fmla="*/ 1252 h 1252"/>
              <a:gd name="T2" fmla="*/ 243 w 245"/>
              <a:gd name="T3" fmla="*/ 1194 h 1252"/>
              <a:gd name="T4" fmla="*/ 241 w 245"/>
              <a:gd name="T5" fmla="*/ 1139 h 1252"/>
              <a:gd name="T6" fmla="*/ 238 w 245"/>
              <a:gd name="T7" fmla="*/ 1081 h 1252"/>
              <a:gd name="T8" fmla="*/ 234 w 245"/>
              <a:gd name="T9" fmla="*/ 1024 h 1252"/>
              <a:gd name="T10" fmla="*/ 221 w 245"/>
              <a:gd name="T11" fmla="*/ 910 h 1252"/>
              <a:gd name="T12" fmla="*/ 207 w 245"/>
              <a:gd name="T13" fmla="*/ 799 h 1252"/>
              <a:gd name="T14" fmla="*/ 187 w 245"/>
              <a:gd name="T15" fmla="*/ 691 h 1252"/>
              <a:gd name="T16" fmla="*/ 178 w 245"/>
              <a:gd name="T17" fmla="*/ 639 h 1252"/>
              <a:gd name="T18" fmla="*/ 167 w 245"/>
              <a:gd name="T19" fmla="*/ 589 h 1252"/>
              <a:gd name="T20" fmla="*/ 157 w 245"/>
              <a:gd name="T21" fmla="*/ 539 h 1252"/>
              <a:gd name="T22" fmla="*/ 146 w 245"/>
              <a:gd name="T23" fmla="*/ 490 h 1252"/>
              <a:gd name="T24" fmla="*/ 133 w 245"/>
              <a:gd name="T25" fmla="*/ 443 h 1252"/>
              <a:gd name="T26" fmla="*/ 123 w 245"/>
              <a:gd name="T27" fmla="*/ 399 h 1252"/>
              <a:gd name="T28" fmla="*/ 112 w 245"/>
              <a:gd name="T29" fmla="*/ 354 h 1252"/>
              <a:gd name="T30" fmla="*/ 99 w 245"/>
              <a:gd name="T31" fmla="*/ 312 h 1252"/>
              <a:gd name="T32" fmla="*/ 88 w 245"/>
              <a:gd name="T33" fmla="*/ 273 h 1252"/>
              <a:gd name="T34" fmla="*/ 78 w 245"/>
              <a:gd name="T35" fmla="*/ 235 h 1252"/>
              <a:gd name="T36" fmla="*/ 67 w 245"/>
              <a:gd name="T37" fmla="*/ 201 h 1252"/>
              <a:gd name="T38" fmla="*/ 58 w 245"/>
              <a:gd name="T39" fmla="*/ 167 h 1252"/>
              <a:gd name="T40" fmla="*/ 47 w 245"/>
              <a:gd name="T41" fmla="*/ 138 h 1252"/>
              <a:gd name="T42" fmla="*/ 38 w 245"/>
              <a:gd name="T43" fmla="*/ 109 h 1252"/>
              <a:gd name="T44" fmla="*/ 31 w 245"/>
              <a:gd name="T45" fmla="*/ 84 h 1252"/>
              <a:gd name="T46" fmla="*/ 24 w 245"/>
              <a:gd name="T47" fmla="*/ 63 h 1252"/>
              <a:gd name="T48" fmla="*/ 17 w 245"/>
              <a:gd name="T49" fmla="*/ 45 h 1252"/>
              <a:gd name="T50" fmla="*/ 11 w 245"/>
              <a:gd name="T51" fmla="*/ 29 h 1252"/>
              <a:gd name="T52" fmla="*/ 8 w 245"/>
              <a:gd name="T53" fmla="*/ 16 h 1252"/>
              <a:gd name="T54" fmla="*/ 4 w 245"/>
              <a:gd name="T55" fmla="*/ 7 h 1252"/>
              <a:gd name="T56" fmla="*/ 2 w 245"/>
              <a:gd name="T57" fmla="*/ 2 h 1252"/>
              <a:gd name="T58" fmla="*/ 0 w 245"/>
              <a:gd name="T59" fmla="*/ 0 h 12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5"/>
              <a:gd name="T91" fmla="*/ 0 h 1252"/>
              <a:gd name="T92" fmla="*/ 245 w 245"/>
              <a:gd name="T93" fmla="*/ 1252 h 12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5" h="1252">
                <a:moveTo>
                  <a:pt x="245" y="1252"/>
                </a:moveTo>
                <a:lnTo>
                  <a:pt x="243" y="1194"/>
                </a:lnTo>
                <a:lnTo>
                  <a:pt x="241" y="1139"/>
                </a:lnTo>
                <a:lnTo>
                  <a:pt x="238" y="1081"/>
                </a:lnTo>
                <a:lnTo>
                  <a:pt x="234" y="1024"/>
                </a:lnTo>
                <a:lnTo>
                  <a:pt x="221" y="910"/>
                </a:lnTo>
                <a:lnTo>
                  <a:pt x="207" y="799"/>
                </a:lnTo>
                <a:lnTo>
                  <a:pt x="187" y="691"/>
                </a:lnTo>
                <a:lnTo>
                  <a:pt x="178" y="639"/>
                </a:lnTo>
                <a:lnTo>
                  <a:pt x="167" y="589"/>
                </a:lnTo>
                <a:lnTo>
                  <a:pt x="157" y="539"/>
                </a:lnTo>
                <a:lnTo>
                  <a:pt x="146" y="490"/>
                </a:lnTo>
                <a:lnTo>
                  <a:pt x="133" y="443"/>
                </a:lnTo>
                <a:lnTo>
                  <a:pt x="123" y="399"/>
                </a:lnTo>
                <a:lnTo>
                  <a:pt x="112" y="354"/>
                </a:lnTo>
                <a:lnTo>
                  <a:pt x="99" y="312"/>
                </a:lnTo>
                <a:lnTo>
                  <a:pt x="88" y="273"/>
                </a:lnTo>
                <a:lnTo>
                  <a:pt x="78" y="235"/>
                </a:lnTo>
                <a:lnTo>
                  <a:pt x="67" y="201"/>
                </a:lnTo>
                <a:lnTo>
                  <a:pt x="58" y="167"/>
                </a:lnTo>
                <a:lnTo>
                  <a:pt x="47" y="138"/>
                </a:lnTo>
                <a:lnTo>
                  <a:pt x="38" y="109"/>
                </a:lnTo>
                <a:lnTo>
                  <a:pt x="31" y="84"/>
                </a:lnTo>
                <a:lnTo>
                  <a:pt x="24" y="63"/>
                </a:lnTo>
                <a:lnTo>
                  <a:pt x="17" y="45"/>
                </a:lnTo>
                <a:lnTo>
                  <a:pt x="11" y="29"/>
                </a:lnTo>
                <a:lnTo>
                  <a:pt x="8" y="16"/>
                </a:lnTo>
                <a:lnTo>
                  <a:pt x="4" y="7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5C69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172"/>
          <p:cNvSpPr>
            <a:spLocks/>
          </p:cNvSpPr>
          <p:nvPr/>
        </p:nvSpPr>
        <p:spPr bwMode="auto">
          <a:xfrm>
            <a:off x="1552575" y="3113088"/>
            <a:ext cx="179388" cy="280987"/>
          </a:xfrm>
          <a:custGeom>
            <a:avLst/>
            <a:gdLst>
              <a:gd name="T0" fmla="*/ 79 w 169"/>
              <a:gd name="T1" fmla="*/ 119 h 273"/>
              <a:gd name="T2" fmla="*/ 92 w 169"/>
              <a:gd name="T3" fmla="*/ 135 h 273"/>
              <a:gd name="T4" fmla="*/ 102 w 169"/>
              <a:gd name="T5" fmla="*/ 148 h 273"/>
              <a:gd name="T6" fmla="*/ 113 w 169"/>
              <a:gd name="T7" fmla="*/ 162 h 273"/>
              <a:gd name="T8" fmla="*/ 124 w 169"/>
              <a:gd name="T9" fmla="*/ 173 h 273"/>
              <a:gd name="T10" fmla="*/ 135 w 169"/>
              <a:gd name="T11" fmla="*/ 185 h 273"/>
              <a:gd name="T12" fmla="*/ 145 w 169"/>
              <a:gd name="T13" fmla="*/ 196 h 273"/>
              <a:gd name="T14" fmla="*/ 158 w 169"/>
              <a:gd name="T15" fmla="*/ 207 h 273"/>
              <a:gd name="T16" fmla="*/ 169 w 169"/>
              <a:gd name="T17" fmla="*/ 219 h 273"/>
              <a:gd name="T18" fmla="*/ 156 w 169"/>
              <a:gd name="T19" fmla="*/ 225 h 273"/>
              <a:gd name="T20" fmla="*/ 144 w 169"/>
              <a:gd name="T21" fmla="*/ 228 h 273"/>
              <a:gd name="T22" fmla="*/ 131 w 169"/>
              <a:gd name="T23" fmla="*/ 232 h 273"/>
              <a:gd name="T24" fmla="*/ 120 w 169"/>
              <a:gd name="T25" fmla="*/ 237 h 273"/>
              <a:gd name="T26" fmla="*/ 111 w 169"/>
              <a:gd name="T27" fmla="*/ 241 h 273"/>
              <a:gd name="T28" fmla="*/ 101 w 169"/>
              <a:gd name="T29" fmla="*/ 244 h 273"/>
              <a:gd name="T30" fmla="*/ 92 w 169"/>
              <a:gd name="T31" fmla="*/ 246 h 273"/>
              <a:gd name="T32" fmla="*/ 84 w 169"/>
              <a:gd name="T33" fmla="*/ 250 h 273"/>
              <a:gd name="T34" fmla="*/ 77 w 169"/>
              <a:gd name="T35" fmla="*/ 253 h 273"/>
              <a:gd name="T36" fmla="*/ 70 w 169"/>
              <a:gd name="T37" fmla="*/ 255 h 273"/>
              <a:gd name="T38" fmla="*/ 65 w 169"/>
              <a:gd name="T39" fmla="*/ 257 h 273"/>
              <a:gd name="T40" fmla="*/ 57 w 169"/>
              <a:gd name="T41" fmla="*/ 259 h 273"/>
              <a:gd name="T42" fmla="*/ 54 w 169"/>
              <a:gd name="T43" fmla="*/ 261 h 273"/>
              <a:gd name="T44" fmla="*/ 49 w 169"/>
              <a:gd name="T45" fmla="*/ 262 h 273"/>
              <a:gd name="T46" fmla="*/ 45 w 169"/>
              <a:gd name="T47" fmla="*/ 264 h 273"/>
              <a:gd name="T48" fmla="*/ 41 w 169"/>
              <a:gd name="T49" fmla="*/ 266 h 273"/>
              <a:gd name="T50" fmla="*/ 34 w 169"/>
              <a:gd name="T51" fmla="*/ 268 h 273"/>
              <a:gd name="T52" fmla="*/ 31 w 169"/>
              <a:gd name="T53" fmla="*/ 270 h 273"/>
              <a:gd name="T54" fmla="*/ 27 w 169"/>
              <a:gd name="T55" fmla="*/ 271 h 273"/>
              <a:gd name="T56" fmla="*/ 25 w 169"/>
              <a:gd name="T57" fmla="*/ 271 h 273"/>
              <a:gd name="T58" fmla="*/ 23 w 169"/>
              <a:gd name="T59" fmla="*/ 273 h 273"/>
              <a:gd name="T60" fmla="*/ 23 w 169"/>
              <a:gd name="T61" fmla="*/ 273 h 273"/>
              <a:gd name="T62" fmla="*/ 22 w 169"/>
              <a:gd name="T63" fmla="*/ 273 h 273"/>
              <a:gd name="T64" fmla="*/ 22 w 169"/>
              <a:gd name="T65" fmla="*/ 270 h 273"/>
              <a:gd name="T66" fmla="*/ 23 w 169"/>
              <a:gd name="T67" fmla="*/ 266 h 273"/>
              <a:gd name="T68" fmla="*/ 23 w 169"/>
              <a:gd name="T69" fmla="*/ 261 h 273"/>
              <a:gd name="T70" fmla="*/ 23 w 169"/>
              <a:gd name="T71" fmla="*/ 253 h 273"/>
              <a:gd name="T72" fmla="*/ 23 w 169"/>
              <a:gd name="T73" fmla="*/ 246 h 273"/>
              <a:gd name="T74" fmla="*/ 23 w 169"/>
              <a:gd name="T75" fmla="*/ 239 h 273"/>
              <a:gd name="T76" fmla="*/ 23 w 169"/>
              <a:gd name="T77" fmla="*/ 230 h 273"/>
              <a:gd name="T78" fmla="*/ 23 w 169"/>
              <a:gd name="T79" fmla="*/ 221 h 273"/>
              <a:gd name="T80" fmla="*/ 23 w 169"/>
              <a:gd name="T81" fmla="*/ 212 h 273"/>
              <a:gd name="T82" fmla="*/ 23 w 169"/>
              <a:gd name="T83" fmla="*/ 201 h 273"/>
              <a:gd name="T84" fmla="*/ 23 w 169"/>
              <a:gd name="T85" fmla="*/ 182 h 273"/>
              <a:gd name="T86" fmla="*/ 23 w 169"/>
              <a:gd name="T87" fmla="*/ 160 h 273"/>
              <a:gd name="T88" fmla="*/ 22 w 169"/>
              <a:gd name="T89" fmla="*/ 140 h 273"/>
              <a:gd name="T90" fmla="*/ 20 w 169"/>
              <a:gd name="T91" fmla="*/ 119 h 273"/>
              <a:gd name="T92" fmla="*/ 18 w 169"/>
              <a:gd name="T93" fmla="*/ 99 h 273"/>
              <a:gd name="T94" fmla="*/ 14 w 169"/>
              <a:gd name="T95" fmla="*/ 79 h 273"/>
              <a:gd name="T96" fmla="*/ 13 w 169"/>
              <a:gd name="T97" fmla="*/ 61 h 273"/>
              <a:gd name="T98" fmla="*/ 11 w 169"/>
              <a:gd name="T99" fmla="*/ 43 h 273"/>
              <a:gd name="T100" fmla="*/ 7 w 169"/>
              <a:gd name="T101" fmla="*/ 29 h 273"/>
              <a:gd name="T102" fmla="*/ 5 w 169"/>
              <a:gd name="T103" fmla="*/ 15 h 273"/>
              <a:gd name="T104" fmla="*/ 0 w 169"/>
              <a:gd name="T105" fmla="*/ 0 h 273"/>
              <a:gd name="T106" fmla="*/ 7 w 169"/>
              <a:gd name="T107" fmla="*/ 13 h 273"/>
              <a:gd name="T108" fmla="*/ 16 w 169"/>
              <a:gd name="T109" fmla="*/ 25 h 273"/>
              <a:gd name="T110" fmla="*/ 23 w 169"/>
              <a:gd name="T111" fmla="*/ 38 h 273"/>
              <a:gd name="T112" fmla="*/ 34 w 169"/>
              <a:gd name="T113" fmla="*/ 52 h 273"/>
              <a:gd name="T114" fmla="*/ 43 w 169"/>
              <a:gd name="T115" fmla="*/ 68 h 273"/>
              <a:gd name="T116" fmla="*/ 54 w 169"/>
              <a:gd name="T117" fmla="*/ 85 h 273"/>
              <a:gd name="T118" fmla="*/ 66 w 169"/>
              <a:gd name="T119" fmla="*/ 101 h 273"/>
              <a:gd name="T120" fmla="*/ 79 w 169"/>
              <a:gd name="T121" fmla="*/ 119 h 273"/>
              <a:gd name="T122" fmla="*/ 79 w 169"/>
              <a:gd name="T123" fmla="*/ 119 h 2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9"/>
              <a:gd name="T187" fmla="*/ 0 h 273"/>
              <a:gd name="T188" fmla="*/ 169 w 169"/>
              <a:gd name="T189" fmla="*/ 273 h 2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9" h="273">
                <a:moveTo>
                  <a:pt x="79" y="119"/>
                </a:moveTo>
                <a:lnTo>
                  <a:pt x="92" y="135"/>
                </a:lnTo>
                <a:lnTo>
                  <a:pt x="102" y="148"/>
                </a:lnTo>
                <a:lnTo>
                  <a:pt x="113" y="162"/>
                </a:lnTo>
                <a:lnTo>
                  <a:pt x="124" y="173"/>
                </a:lnTo>
                <a:lnTo>
                  <a:pt x="135" y="185"/>
                </a:lnTo>
                <a:lnTo>
                  <a:pt x="145" y="196"/>
                </a:lnTo>
                <a:lnTo>
                  <a:pt x="158" y="207"/>
                </a:lnTo>
                <a:lnTo>
                  <a:pt x="169" y="219"/>
                </a:lnTo>
                <a:lnTo>
                  <a:pt x="156" y="225"/>
                </a:lnTo>
                <a:lnTo>
                  <a:pt x="144" y="228"/>
                </a:lnTo>
                <a:lnTo>
                  <a:pt x="131" y="232"/>
                </a:lnTo>
                <a:lnTo>
                  <a:pt x="120" y="237"/>
                </a:lnTo>
                <a:lnTo>
                  <a:pt x="111" y="241"/>
                </a:lnTo>
                <a:lnTo>
                  <a:pt x="101" y="244"/>
                </a:lnTo>
                <a:lnTo>
                  <a:pt x="92" y="246"/>
                </a:lnTo>
                <a:lnTo>
                  <a:pt x="84" y="250"/>
                </a:lnTo>
                <a:lnTo>
                  <a:pt x="77" y="253"/>
                </a:lnTo>
                <a:lnTo>
                  <a:pt x="70" y="255"/>
                </a:lnTo>
                <a:lnTo>
                  <a:pt x="65" y="257"/>
                </a:lnTo>
                <a:lnTo>
                  <a:pt x="57" y="259"/>
                </a:lnTo>
                <a:lnTo>
                  <a:pt x="54" y="261"/>
                </a:lnTo>
                <a:lnTo>
                  <a:pt x="49" y="262"/>
                </a:lnTo>
                <a:lnTo>
                  <a:pt x="45" y="264"/>
                </a:lnTo>
                <a:lnTo>
                  <a:pt x="41" y="266"/>
                </a:lnTo>
                <a:lnTo>
                  <a:pt x="34" y="268"/>
                </a:lnTo>
                <a:lnTo>
                  <a:pt x="31" y="270"/>
                </a:lnTo>
                <a:lnTo>
                  <a:pt x="27" y="271"/>
                </a:lnTo>
                <a:lnTo>
                  <a:pt x="25" y="271"/>
                </a:lnTo>
                <a:lnTo>
                  <a:pt x="23" y="273"/>
                </a:lnTo>
                <a:lnTo>
                  <a:pt x="22" y="273"/>
                </a:lnTo>
                <a:lnTo>
                  <a:pt x="22" y="270"/>
                </a:lnTo>
                <a:lnTo>
                  <a:pt x="23" y="266"/>
                </a:lnTo>
                <a:lnTo>
                  <a:pt x="23" y="261"/>
                </a:lnTo>
                <a:lnTo>
                  <a:pt x="23" y="253"/>
                </a:lnTo>
                <a:lnTo>
                  <a:pt x="23" y="246"/>
                </a:lnTo>
                <a:lnTo>
                  <a:pt x="23" y="239"/>
                </a:lnTo>
                <a:lnTo>
                  <a:pt x="23" y="230"/>
                </a:lnTo>
                <a:lnTo>
                  <a:pt x="23" y="221"/>
                </a:lnTo>
                <a:lnTo>
                  <a:pt x="23" y="212"/>
                </a:lnTo>
                <a:lnTo>
                  <a:pt x="23" y="201"/>
                </a:lnTo>
                <a:lnTo>
                  <a:pt x="23" y="182"/>
                </a:lnTo>
                <a:lnTo>
                  <a:pt x="23" y="160"/>
                </a:lnTo>
                <a:lnTo>
                  <a:pt x="22" y="140"/>
                </a:lnTo>
                <a:lnTo>
                  <a:pt x="20" y="119"/>
                </a:lnTo>
                <a:lnTo>
                  <a:pt x="18" y="99"/>
                </a:lnTo>
                <a:lnTo>
                  <a:pt x="14" y="79"/>
                </a:lnTo>
                <a:lnTo>
                  <a:pt x="13" y="61"/>
                </a:lnTo>
                <a:lnTo>
                  <a:pt x="11" y="43"/>
                </a:lnTo>
                <a:lnTo>
                  <a:pt x="7" y="29"/>
                </a:lnTo>
                <a:lnTo>
                  <a:pt x="5" y="15"/>
                </a:lnTo>
                <a:lnTo>
                  <a:pt x="0" y="0"/>
                </a:lnTo>
                <a:lnTo>
                  <a:pt x="7" y="13"/>
                </a:lnTo>
                <a:lnTo>
                  <a:pt x="16" y="25"/>
                </a:lnTo>
                <a:lnTo>
                  <a:pt x="23" y="38"/>
                </a:lnTo>
                <a:lnTo>
                  <a:pt x="34" y="52"/>
                </a:lnTo>
                <a:lnTo>
                  <a:pt x="43" y="68"/>
                </a:lnTo>
                <a:lnTo>
                  <a:pt x="54" y="85"/>
                </a:lnTo>
                <a:lnTo>
                  <a:pt x="66" y="101"/>
                </a:lnTo>
                <a:lnTo>
                  <a:pt x="79" y="119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173"/>
          <p:cNvSpPr>
            <a:spLocks/>
          </p:cNvSpPr>
          <p:nvPr/>
        </p:nvSpPr>
        <p:spPr bwMode="auto">
          <a:xfrm>
            <a:off x="1092200" y="3316288"/>
            <a:ext cx="571500" cy="1279525"/>
          </a:xfrm>
          <a:custGeom>
            <a:avLst/>
            <a:gdLst>
              <a:gd name="T0" fmla="*/ 537 w 537"/>
              <a:gd name="T1" fmla="*/ 1252 h 1252"/>
              <a:gd name="T2" fmla="*/ 535 w 537"/>
              <a:gd name="T3" fmla="*/ 1194 h 1252"/>
              <a:gd name="T4" fmla="*/ 532 w 537"/>
              <a:gd name="T5" fmla="*/ 1139 h 1252"/>
              <a:gd name="T6" fmla="*/ 525 w 537"/>
              <a:gd name="T7" fmla="*/ 1081 h 1252"/>
              <a:gd name="T8" fmla="*/ 514 w 537"/>
              <a:gd name="T9" fmla="*/ 1024 h 1252"/>
              <a:gd name="T10" fmla="*/ 503 w 537"/>
              <a:gd name="T11" fmla="*/ 966 h 1252"/>
              <a:gd name="T12" fmla="*/ 489 w 537"/>
              <a:gd name="T13" fmla="*/ 910 h 1252"/>
              <a:gd name="T14" fmla="*/ 473 w 537"/>
              <a:gd name="T15" fmla="*/ 855 h 1252"/>
              <a:gd name="T16" fmla="*/ 455 w 537"/>
              <a:gd name="T17" fmla="*/ 799 h 1252"/>
              <a:gd name="T18" fmla="*/ 435 w 537"/>
              <a:gd name="T19" fmla="*/ 745 h 1252"/>
              <a:gd name="T20" fmla="*/ 413 w 537"/>
              <a:gd name="T21" fmla="*/ 691 h 1252"/>
              <a:gd name="T22" fmla="*/ 392 w 537"/>
              <a:gd name="T23" fmla="*/ 639 h 1252"/>
              <a:gd name="T24" fmla="*/ 368 w 537"/>
              <a:gd name="T25" fmla="*/ 589 h 1252"/>
              <a:gd name="T26" fmla="*/ 343 w 537"/>
              <a:gd name="T27" fmla="*/ 539 h 1252"/>
              <a:gd name="T28" fmla="*/ 320 w 537"/>
              <a:gd name="T29" fmla="*/ 490 h 1252"/>
              <a:gd name="T30" fmla="*/ 295 w 537"/>
              <a:gd name="T31" fmla="*/ 443 h 1252"/>
              <a:gd name="T32" fmla="*/ 270 w 537"/>
              <a:gd name="T33" fmla="*/ 399 h 1252"/>
              <a:gd name="T34" fmla="*/ 244 w 537"/>
              <a:gd name="T35" fmla="*/ 354 h 1252"/>
              <a:gd name="T36" fmla="*/ 219 w 537"/>
              <a:gd name="T37" fmla="*/ 312 h 1252"/>
              <a:gd name="T38" fmla="*/ 194 w 537"/>
              <a:gd name="T39" fmla="*/ 273 h 1252"/>
              <a:gd name="T40" fmla="*/ 171 w 537"/>
              <a:gd name="T41" fmla="*/ 235 h 1252"/>
              <a:gd name="T42" fmla="*/ 147 w 537"/>
              <a:gd name="T43" fmla="*/ 201 h 1252"/>
              <a:gd name="T44" fmla="*/ 126 w 537"/>
              <a:gd name="T45" fmla="*/ 167 h 1252"/>
              <a:gd name="T46" fmla="*/ 104 w 537"/>
              <a:gd name="T47" fmla="*/ 138 h 1252"/>
              <a:gd name="T48" fmla="*/ 85 w 537"/>
              <a:gd name="T49" fmla="*/ 109 h 1252"/>
              <a:gd name="T50" fmla="*/ 67 w 537"/>
              <a:gd name="T51" fmla="*/ 84 h 1252"/>
              <a:gd name="T52" fmla="*/ 50 w 537"/>
              <a:gd name="T53" fmla="*/ 63 h 1252"/>
              <a:gd name="T54" fmla="*/ 36 w 537"/>
              <a:gd name="T55" fmla="*/ 45 h 1252"/>
              <a:gd name="T56" fmla="*/ 23 w 537"/>
              <a:gd name="T57" fmla="*/ 29 h 1252"/>
              <a:gd name="T58" fmla="*/ 15 w 537"/>
              <a:gd name="T59" fmla="*/ 16 h 1252"/>
              <a:gd name="T60" fmla="*/ 7 w 537"/>
              <a:gd name="T61" fmla="*/ 7 h 1252"/>
              <a:gd name="T62" fmla="*/ 2 w 537"/>
              <a:gd name="T63" fmla="*/ 2 h 1252"/>
              <a:gd name="T64" fmla="*/ 0 w 537"/>
              <a:gd name="T65" fmla="*/ 0 h 12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7"/>
              <a:gd name="T100" fmla="*/ 0 h 1252"/>
              <a:gd name="T101" fmla="*/ 537 w 537"/>
              <a:gd name="T102" fmla="*/ 1252 h 12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7" h="1252">
                <a:moveTo>
                  <a:pt x="537" y="1252"/>
                </a:moveTo>
                <a:lnTo>
                  <a:pt x="535" y="1194"/>
                </a:lnTo>
                <a:lnTo>
                  <a:pt x="532" y="1139"/>
                </a:lnTo>
                <a:lnTo>
                  <a:pt x="525" y="1081"/>
                </a:lnTo>
                <a:lnTo>
                  <a:pt x="514" y="1024"/>
                </a:lnTo>
                <a:lnTo>
                  <a:pt x="503" y="966"/>
                </a:lnTo>
                <a:lnTo>
                  <a:pt x="489" y="910"/>
                </a:lnTo>
                <a:lnTo>
                  <a:pt x="473" y="855"/>
                </a:lnTo>
                <a:lnTo>
                  <a:pt x="455" y="799"/>
                </a:lnTo>
                <a:lnTo>
                  <a:pt x="435" y="745"/>
                </a:lnTo>
                <a:lnTo>
                  <a:pt x="413" y="691"/>
                </a:lnTo>
                <a:lnTo>
                  <a:pt x="392" y="639"/>
                </a:lnTo>
                <a:lnTo>
                  <a:pt x="368" y="589"/>
                </a:lnTo>
                <a:lnTo>
                  <a:pt x="343" y="539"/>
                </a:lnTo>
                <a:lnTo>
                  <a:pt x="320" y="490"/>
                </a:lnTo>
                <a:lnTo>
                  <a:pt x="295" y="443"/>
                </a:lnTo>
                <a:lnTo>
                  <a:pt x="270" y="399"/>
                </a:lnTo>
                <a:lnTo>
                  <a:pt x="244" y="354"/>
                </a:lnTo>
                <a:lnTo>
                  <a:pt x="219" y="312"/>
                </a:lnTo>
                <a:lnTo>
                  <a:pt x="194" y="273"/>
                </a:lnTo>
                <a:lnTo>
                  <a:pt x="171" y="235"/>
                </a:lnTo>
                <a:lnTo>
                  <a:pt x="147" y="201"/>
                </a:lnTo>
                <a:lnTo>
                  <a:pt x="126" y="167"/>
                </a:lnTo>
                <a:lnTo>
                  <a:pt x="104" y="138"/>
                </a:lnTo>
                <a:lnTo>
                  <a:pt x="85" y="109"/>
                </a:lnTo>
                <a:lnTo>
                  <a:pt x="67" y="84"/>
                </a:lnTo>
                <a:lnTo>
                  <a:pt x="50" y="63"/>
                </a:lnTo>
                <a:lnTo>
                  <a:pt x="36" y="45"/>
                </a:lnTo>
                <a:lnTo>
                  <a:pt x="23" y="29"/>
                </a:lnTo>
                <a:lnTo>
                  <a:pt x="15" y="16"/>
                </a:lnTo>
                <a:lnTo>
                  <a:pt x="7" y="7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5C69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174"/>
          <p:cNvSpPr>
            <a:spLocks/>
          </p:cNvSpPr>
          <p:nvPr/>
        </p:nvSpPr>
        <p:spPr bwMode="auto">
          <a:xfrm>
            <a:off x="952500" y="3151188"/>
            <a:ext cx="242888" cy="257175"/>
          </a:xfrm>
          <a:custGeom>
            <a:avLst/>
            <a:gdLst>
              <a:gd name="T0" fmla="*/ 110 w 228"/>
              <a:gd name="T1" fmla="*/ 86 h 252"/>
              <a:gd name="T2" fmla="*/ 128 w 228"/>
              <a:gd name="T3" fmla="*/ 97 h 252"/>
              <a:gd name="T4" fmla="*/ 144 w 228"/>
              <a:gd name="T5" fmla="*/ 106 h 252"/>
              <a:gd name="T6" fmla="*/ 158 w 228"/>
              <a:gd name="T7" fmla="*/ 113 h 252"/>
              <a:gd name="T8" fmla="*/ 172 w 228"/>
              <a:gd name="T9" fmla="*/ 120 h 252"/>
              <a:gd name="T10" fmla="*/ 199 w 228"/>
              <a:gd name="T11" fmla="*/ 137 h 252"/>
              <a:gd name="T12" fmla="*/ 214 w 228"/>
              <a:gd name="T13" fmla="*/ 144 h 252"/>
              <a:gd name="T14" fmla="*/ 228 w 228"/>
              <a:gd name="T15" fmla="*/ 151 h 252"/>
              <a:gd name="T16" fmla="*/ 217 w 228"/>
              <a:gd name="T17" fmla="*/ 160 h 252"/>
              <a:gd name="T18" fmla="*/ 207 w 228"/>
              <a:gd name="T19" fmla="*/ 169 h 252"/>
              <a:gd name="T20" fmla="*/ 198 w 228"/>
              <a:gd name="T21" fmla="*/ 176 h 252"/>
              <a:gd name="T22" fmla="*/ 189 w 228"/>
              <a:gd name="T23" fmla="*/ 183 h 252"/>
              <a:gd name="T24" fmla="*/ 180 w 228"/>
              <a:gd name="T25" fmla="*/ 191 h 252"/>
              <a:gd name="T26" fmla="*/ 172 w 228"/>
              <a:gd name="T27" fmla="*/ 198 h 252"/>
              <a:gd name="T28" fmla="*/ 165 w 228"/>
              <a:gd name="T29" fmla="*/ 203 h 252"/>
              <a:gd name="T30" fmla="*/ 158 w 228"/>
              <a:gd name="T31" fmla="*/ 208 h 252"/>
              <a:gd name="T32" fmla="*/ 153 w 228"/>
              <a:gd name="T33" fmla="*/ 214 h 252"/>
              <a:gd name="T34" fmla="*/ 146 w 228"/>
              <a:gd name="T35" fmla="*/ 219 h 252"/>
              <a:gd name="T36" fmla="*/ 142 w 228"/>
              <a:gd name="T37" fmla="*/ 223 h 252"/>
              <a:gd name="T38" fmla="*/ 137 w 228"/>
              <a:gd name="T39" fmla="*/ 226 h 252"/>
              <a:gd name="T40" fmla="*/ 128 w 228"/>
              <a:gd name="T41" fmla="*/ 234 h 252"/>
              <a:gd name="T42" fmla="*/ 122 w 228"/>
              <a:gd name="T43" fmla="*/ 239 h 252"/>
              <a:gd name="T44" fmla="*/ 117 w 228"/>
              <a:gd name="T45" fmla="*/ 243 h 252"/>
              <a:gd name="T46" fmla="*/ 113 w 228"/>
              <a:gd name="T47" fmla="*/ 246 h 252"/>
              <a:gd name="T48" fmla="*/ 111 w 228"/>
              <a:gd name="T49" fmla="*/ 248 h 252"/>
              <a:gd name="T50" fmla="*/ 108 w 228"/>
              <a:gd name="T51" fmla="*/ 250 h 252"/>
              <a:gd name="T52" fmla="*/ 108 w 228"/>
              <a:gd name="T53" fmla="*/ 250 h 252"/>
              <a:gd name="T54" fmla="*/ 108 w 228"/>
              <a:gd name="T55" fmla="*/ 252 h 252"/>
              <a:gd name="T56" fmla="*/ 106 w 228"/>
              <a:gd name="T57" fmla="*/ 252 h 252"/>
              <a:gd name="T58" fmla="*/ 106 w 228"/>
              <a:gd name="T59" fmla="*/ 248 h 252"/>
              <a:gd name="T60" fmla="*/ 104 w 228"/>
              <a:gd name="T61" fmla="*/ 244 h 252"/>
              <a:gd name="T62" fmla="*/ 102 w 228"/>
              <a:gd name="T63" fmla="*/ 239 h 252"/>
              <a:gd name="T64" fmla="*/ 101 w 228"/>
              <a:gd name="T65" fmla="*/ 232 h 252"/>
              <a:gd name="T66" fmla="*/ 99 w 228"/>
              <a:gd name="T67" fmla="*/ 226 h 252"/>
              <a:gd name="T68" fmla="*/ 97 w 228"/>
              <a:gd name="T69" fmla="*/ 217 h 252"/>
              <a:gd name="T70" fmla="*/ 93 w 228"/>
              <a:gd name="T71" fmla="*/ 210 h 252"/>
              <a:gd name="T72" fmla="*/ 90 w 228"/>
              <a:gd name="T73" fmla="*/ 201 h 252"/>
              <a:gd name="T74" fmla="*/ 84 w 228"/>
              <a:gd name="T75" fmla="*/ 183 h 252"/>
              <a:gd name="T76" fmla="*/ 77 w 228"/>
              <a:gd name="T77" fmla="*/ 165 h 252"/>
              <a:gd name="T78" fmla="*/ 70 w 228"/>
              <a:gd name="T79" fmla="*/ 146 h 252"/>
              <a:gd name="T80" fmla="*/ 65 w 228"/>
              <a:gd name="T81" fmla="*/ 126 h 252"/>
              <a:gd name="T82" fmla="*/ 54 w 228"/>
              <a:gd name="T83" fmla="*/ 106 h 252"/>
              <a:gd name="T84" fmla="*/ 45 w 228"/>
              <a:gd name="T85" fmla="*/ 86 h 252"/>
              <a:gd name="T86" fmla="*/ 38 w 228"/>
              <a:gd name="T87" fmla="*/ 68 h 252"/>
              <a:gd name="T88" fmla="*/ 29 w 228"/>
              <a:gd name="T89" fmla="*/ 52 h 252"/>
              <a:gd name="T90" fmla="*/ 22 w 228"/>
              <a:gd name="T91" fmla="*/ 38 h 252"/>
              <a:gd name="T92" fmla="*/ 14 w 228"/>
              <a:gd name="T93" fmla="*/ 23 h 252"/>
              <a:gd name="T94" fmla="*/ 9 w 228"/>
              <a:gd name="T95" fmla="*/ 16 h 252"/>
              <a:gd name="T96" fmla="*/ 7 w 228"/>
              <a:gd name="T97" fmla="*/ 11 h 252"/>
              <a:gd name="T98" fmla="*/ 4 w 228"/>
              <a:gd name="T99" fmla="*/ 6 h 252"/>
              <a:gd name="T100" fmla="*/ 0 w 228"/>
              <a:gd name="T101" fmla="*/ 0 h 252"/>
              <a:gd name="T102" fmla="*/ 9 w 228"/>
              <a:gd name="T103" fmla="*/ 9 h 252"/>
              <a:gd name="T104" fmla="*/ 22 w 228"/>
              <a:gd name="T105" fmla="*/ 18 h 252"/>
              <a:gd name="T106" fmla="*/ 34 w 228"/>
              <a:gd name="T107" fmla="*/ 29 h 252"/>
              <a:gd name="T108" fmla="*/ 47 w 228"/>
              <a:gd name="T109" fmla="*/ 40 h 252"/>
              <a:gd name="T110" fmla="*/ 61 w 228"/>
              <a:gd name="T111" fmla="*/ 50 h 252"/>
              <a:gd name="T112" fmla="*/ 77 w 228"/>
              <a:gd name="T113" fmla="*/ 63 h 252"/>
              <a:gd name="T114" fmla="*/ 93 w 228"/>
              <a:gd name="T115" fmla="*/ 74 h 252"/>
              <a:gd name="T116" fmla="*/ 110 w 228"/>
              <a:gd name="T117" fmla="*/ 86 h 252"/>
              <a:gd name="T118" fmla="*/ 110 w 228"/>
              <a:gd name="T119" fmla="*/ 86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8"/>
              <a:gd name="T181" fmla="*/ 0 h 252"/>
              <a:gd name="T182" fmla="*/ 228 w 228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8" h="252">
                <a:moveTo>
                  <a:pt x="110" y="86"/>
                </a:moveTo>
                <a:lnTo>
                  <a:pt x="128" y="97"/>
                </a:lnTo>
                <a:lnTo>
                  <a:pt x="144" y="106"/>
                </a:lnTo>
                <a:lnTo>
                  <a:pt x="158" y="113"/>
                </a:lnTo>
                <a:lnTo>
                  <a:pt x="172" y="120"/>
                </a:lnTo>
                <a:lnTo>
                  <a:pt x="199" y="137"/>
                </a:lnTo>
                <a:lnTo>
                  <a:pt x="214" y="144"/>
                </a:lnTo>
                <a:lnTo>
                  <a:pt x="228" y="151"/>
                </a:lnTo>
                <a:lnTo>
                  <a:pt x="217" y="160"/>
                </a:lnTo>
                <a:lnTo>
                  <a:pt x="207" y="169"/>
                </a:lnTo>
                <a:lnTo>
                  <a:pt x="198" y="176"/>
                </a:lnTo>
                <a:lnTo>
                  <a:pt x="189" y="183"/>
                </a:lnTo>
                <a:lnTo>
                  <a:pt x="180" y="191"/>
                </a:lnTo>
                <a:lnTo>
                  <a:pt x="172" y="198"/>
                </a:lnTo>
                <a:lnTo>
                  <a:pt x="165" y="203"/>
                </a:lnTo>
                <a:lnTo>
                  <a:pt x="158" y="208"/>
                </a:lnTo>
                <a:lnTo>
                  <a:pt x="153" y="214"/>
                </a:lnTo>
                <a:lnTo>
                  <a:pt x="146" y="219"/>
                </a:lnTo>
                <a:lnTo>
                  <a:pt x="142" y="223"/>
                </a:lnTo>
                <a:lnTo>
                  <a:pt x="137" y="226"/>
                </a:lnTo>
                <a:lnTo>
                  <a:pt x="128" y="234"/>
                </a:lnTo>
                <a:lnTo>
                  <a:pt x="122" y="239"/>
                </a:lnTo>
                <a:lnTo>
                  <a:pt x="117" y="243"/>
                </a:lnTo>
                <a:lnTo>
                  <a:pt x="113" y="246"/>
                </a:lnTo>
                <a:lnTo>
                  <a:pt x="111" y="248"/>
                </a:lnTo>
                <a:lnTo>
                  <a:pt x="108" y="250"/>
                </a:lnTo>
                <a:lnTo>
                  <a:pt x="108" y="252"/>
                </a:lnTo>
                <a:lnTo>
                  <a:pt x="106" y="252"/>
                </a:lnTo>
                <a:lnTo>
                  <a:pt x="106" y="248"/>
                </a:lnTo>
                <a:lnTo>
                  <a:pt x="104" y="244"/>
                </a:lnTo>
                <a:lnTo>
                  <a:pt x="102" y="239"/>
                </a:lnTo>
                <a:lnTo>
                  <a:pt x="101" y="232"/>
                </a:lnTo>
                <a:lnTo>
                  <a:pt x="99" y="226"/>
                </a:lnTo>
                <a:lnTo>
                  <a:pt x="97" y="217"/>
                </a:lnTo>
                <a:lnTo>
                  <a:pt x="93" y="210"/>
                </a:lnTo>
                <a:lnTo>
                  <a:pt x="90" y="201"/>
                </a:lnTo>
                <a:lnTo>
                  <a:pt x="84" y="183"/>
                </a:lnTo>
                <a:lnTo>
                  <a:pt x="77" y="165"/>
                </a:lnTo>
                <a:lnTo>
                  <a:pt x="70" y="146"/>
                </a:lnTo>
                <a:lnTo>
                  <a:pt x="65" y="126"/>
                </a:lnTo>
                <a:lnTo>
                  <a:pt x="54" y="106"/>
                </a:lnTo>
                <a:lnTo>
                  <a:pt x="45" y="86"/>
                </a:lnTo>
                <a:lnTo>
                  <a:pt x="38" y="68"/>
                </a:lnTo>
                <a:lnTo>
                  <a:pt x="29" y="52"/>
                </a:lnTo>
                <a:lnTo>
                  <a:pt x="22" y="38"/>
                </a:lnTo>
                <a:lnTo>
                  <a:pt x="14" y="23"/>
                </a:lnTo>
                <a:lnTo>
                  <a:pt x="9" y="16"/>
                </a:lnTo>
                <a:lnTo>
                  <a:pt x="7" y="11"/>
                </a:lnTo>
                <a:lnTo>
                  <a:pt x="4" y="6"/>
                </a:lnTo>
                <a:lnTo>
                  <a:pt x="0" y="0"/>
                </a:lnTo>
                <a:lnTo>
                  <a:pt x="9" y="9"/>
                </a:lnTo>
                <a:lnTo>
                  <a:pt x="22" y="18"/>
                </a:lnTo>
                <a:lnTo>
                  <a:pt x="34" y="29"/>
                </a:lnTo>
                <a:lnTo>
                  <a:pt x="47" y="40"/>
                </a:lnTo>
                <a:lnTo>
                  <a:pt x="61" y="50"/>
                </a:lnTo>
                <a:lnTo>
                  <a:pt x="77" y="63"/>
                </a:lnTo>
                <a:lnTo>
                  <a:pt x="93" y="74"/>
                </a:lnTo>
                <a:lnTo>
                  <a:pt x="110" y="86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175"/>
          <p:cNvSpPr>
            <a:spLocks noEditPoints="1"/>
          </p:cNvSpPr>
          <p:nvPr/>
        </p:nvSpPr>
        <p:spPr bwMode="auto">
          <a:xfrm>
            <a:off x="2840038" y="4068763"/>
            <a:ext cx="98425" cy="169862"/>
          </a:xfrm>
          <a:custGeom>
            <a:avLst/>
            <a:gdLst>
              <a:gd name="T0" fmla="*/ 16 w 91"/>
              <a:gd name="T1" fmla="*/ 6 h 165"/>
              <a:gd name="T2" fmla="*/ 30 w 91"/>
              <a:gd name="T3" fmla="*/ 0 h 165"/>
              <a:gd name="T4" fmla="*/ 48 w 91"/>
              <a:gd name="T5" fmla="*/ 0 h 165"/>
              <a:gd name="T6" fmla="*/ 61 w 91"/>
              <a:gd name="T7" fmla="*/ 7 h 165"/>
              <a:gd name="T8" fmla="*/ 75 w 91"/>
              <a:gd name="T9" fmla="*/ 18 h 165"/>
              <a:gd name="T10" fmla="*/ 86 w 91"/>
              <a:gd name="T11" fmla="*/ 36 h 165"/>
              <a:gd name="T12" fmla="*/ 90 w 91"/>
              <a:gd name="T13" fmla="*/ 58 h 165"/>
              <a:gd name="T14" fmla="*/ 91 w 91"/>
              <a:gd name="T15" fmla="*/ 74 h 165"/>
              <a:gd name="T16" fmla="*/ 91 w 91"/>
              <a:gd name="T17" fmla="*/ 81 h 165"/>
              <a:gd name="T18" fmla="*/ 90 w 91"/>
              <a:gd name="T19" fmla="*/ 103 h 165"/>
              <a:gd name="T20" fmla="*/ 84 w 91"/>
              <a:gd name="T21" fmla="*/ 126 h 165"/>
              <a:gd name="T22" fmla="*/ 72 w 91"/>
              <a:gd name="T23" fmla="*/ 149 h 165"/>
              <a:gd name="T24" fmla="*/ 54 w 91"/>
              <a:gd name="T25" fmla="*/ 164 h 165"/>
              <a:gd name="T26" fmla="*/ 38 w 91"/>
              <a:gd name="T27" fmla="*/ 165 h 165"/>
              <a:gd name="T28" fmla="*/ 23 w 91"/>
              <a:gd name="T29" fmla="*/ 160 h 165"/>
              <a:gd name="T30" fmla="*/ 12 w 91"/>
              <a:gd name="T31" fmla="*/ 155 h 165"/>
              <a:gd name="T32" fmla="*/ 5 w 91"/>
              <a:gd name="T33" fmla="*/ 144 h 165"/>
              <a:gd name="T34" fmla="*/ 2 w 91"/>
              <a:gd name="T35" fmla="*/ 126 h 165"/>
              <a:gd name="T36" fmla="*/ 2 w 91"/>
              <a:gd name="T37" fmla="*/ 108 h 165"/>
              <a:gd name="T38" fmla="*/ 7 w 91"/>
              <a:gd name="T39" fmla="*/ 95 h 165"/>
              <a:gd name="T40" fmla="*/ 18 w 91"/>
              <a:gd name="T41" fmla="*/ 83 h 165"/>
              <a:gd name="T42" fmla="*/ 27 w 91"/>
              <a:gd name="T43" fmla="*/ 76 h 165"/>
              <a:gd name="T44" fmla="*/ 41 w 91"/>
              <a:gd name="T45" fmla="*/ 76 h 165"/>
              <a:gd name="T46" fmla="*/ 54 w 91"/>
              <a:gd name="T47" fmla="*/ 77 h 165"/>
              <a:gd name="T48" fmla="*/ 64 w 91"/>
              <a:gd name="T49" fmla="*/ 83 h 165"/>
              <a:gd name="T50" fmla="*/ 75 w 91"/>
              <a:gd name="T51" fmla="*/ 83 h 165"/>
              <a:gd name="T52" fmla="*/ 77 w 91"/>
              <a:gd name="T53" fmla="*/ 65 h 165"/>
              <a:gd name="T54" fmla="*/ 75 w 91"/>
              <a:gd name="T55" fmla="*/ 45 h 165"/>
              <a:gd name="T56" fmla="*/ 72 w 91"/>
              <a:gd name="T57" fmla="*/ 33 h 165"/>
              <a:gd name="T58" fmla="*/ 64 w 91"/>
              <a:gd name="T59" fmla="*/ 20 h 165"/>
              <a:gd name="T60" fmla="*/ 54 w 91"/>
              <a:gd name="T61" fmla="*/ 13 h 165"/>
              <a:gd name="T62" fmla="*/ 39 w 91"/>
              <a:gd name="T63" fmla="*/ 11 h 165"/>
              <a:gd name="T64" fmla="*/ 30 w 91"/>
              <a:gd name="T65" fmla="*/ 11 h 165"/>
              <a:gd name="T66" fmla="*/ 21 w 91"/>
              <a:gd name="T67" fmla="*/ 16 h 165"/>
              <a:gd name="T68" fmla="*/ 48 w 91"/>
              <a:gd name="T69" fmla="*/ 83 h 165"/>
              <a:gd name="T70" fmla="*/ 34 w 91"/>
              <a:gd name="T71" fmla="*/ 88 h 165"/>
              <a:gd name="T72" fmla="*/ 23 w 91"/>
              <a:gd name="T73" fmla="*/ 103 h 165"/>
              <a:gd name="T74" fmla="*/ 20 w 91"/>
              <a:gd name="T75" fmla="*/ 117 h 165"/>
              <a:gd name="T76" fmla="*/ 20 w 91"/>
              <a:gd name="T77" fmla="*/ 133 h 165"/>
              <a:gd name="T78" fmla="*/ 21 w 91"/>
              <a:gd name="T79" fmla="*/ 148 h 165"/>
              <a:gd name="T80" fmla="*/ 27 w 91"/>
              <a:gd name="T81" fmla="*/ 155 h 165"/>
              <a:gd name="T82" fmla="*/ 41 w 91"/>
              <a:gd name="T83" fmla="*/ 158 h 165"/>
              <a:gd name="T84" fmla="*/ 55 w 91"/>
              <a:gd name="T85" fmla="*/ 149 h 165"/>
              <a:gd name="T86" fmla="*/ 64 w 91"/>
              <a:gd name="T87" fmla="*/ 133 h 165"/>
              <a:gd name="T88" fmla="*/ 72 w 91"/>
              <a:gd name="T89" fmla="*/ 108 h 165"/>
              <a:gd name="T90" fmla="*/ 63 w 91"/>
              <a:gd name="T91" fmla="*/ 88 h 165"/>
              <a:gd name="T92" fmla="*/ 54 w 91"/>
              <a:gd name="T93" fmla="*/ 83 h 1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1"/>
              <a:gd name="T142" fmla="*/ 0 h 165"/>
              <a:gd name="T143" fmla="*/ 91 w 91"/>
              <a:gd name="T144" fmla="*/ 165 h 1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1" h="165">
                <a:moveTo>
                  <a:pt x="9" y="7"/>
                </a:moveTo>
                <a:lnTo>
                  <a:pt x="12" y="6"/>
                </a:lnTo>
                <a:lnTo>
                  <a:pt x="16" y="6"/>
                </a:lnTo>
                <a:lnTo>
                  <a:pt x="21" y="4"/>
                </a:lnTo>
                <a:lnTo>
                  <a:pt x="25" y="2"/>
                </a:lnTo>
                <a:lnTo>
                  <a:pt x="30" y="0"/>
                </a:lnTo>
                <a:lnTo>
                  <a:pt x="38" y="0"/>
                </a:lnTo>
                <a:lnTo>
                  <a:pt x="43" y="0"/>
                </a:lnTo>
                <a:lnTo>
                  <a:pt x="48" y="0"/>
                </a:lnTo>
                <a:lnTo>
                  <a:pt x="52" y="2"/>
                </a:lnTo>
                <a:lnTo>
                  <a:pt x="57" y="4"/>
                </a:lnTo>
                <a:lnTo>
                  <a:pt x="61" y="7"/>
                </a:lnTo>
                <a:lnTo>
                  <a:pt x="66" y="9"/>
                </a:lnTo>
                <a:lnTo>
                  <a:pt x="70" y="13"/>
                </a:lnTo>
                <a:lnTo>
                  <a:pt x="75" y="18"/>
                </a:lnTo>
                <a:lnTo>
                  <a:pt x="79" y="24"/>
                </a:lnTo>
                <a:lnTo>
                  <a:pt x="84" y="29"/>
                </a:lnTo>
                <a:lnTo>
                  <a:pt x="86" y="36"/>
                </a:lnTo>
                <a:lnTo>
                  <a:pt x="88" y="43"/>
                </a:lnTo>
                <a:lnTo>
                  <a:pt x="90" y="51"/>
                </a:lnTo>
                <a:lnTo>
                  <a:pt x="90" y="58"/>
                </a:lnTo>
                <a:lnTo>
                  <a:pt x="91" y="65"/>
                </a:lnTo>
                <a:lnTo>
                  <a:pt x="91" y="70"/>
                </a:lnTo>
                <a:lnTo>
                  <a:pt x="91" y="74"/>
                </a:lnTo>
                <a:lnTo>
                  <a:pt x="91" y="76"/>
                </a:lnTo>
                <a:lnTo>
                  <a:pt x="91" y="81"/>
                </a:lnTo>
                <a:lnTo>
                  <a:pt x="91" y="86"/>
                </a:lnTo>
                <a:lnTo>
                  <a:pt x="90" y="94"/>
                </a:lnTo>
                <a:lnTo>
                  <a:pt x="90" y="103"/>
                </a:lnTo>
                <a:lnTo>
                  <a:pt x="88" y="110"/>
                </a:lnTo>
                <a:lnTo>
                  <a:pt x="86" y="119"/>
                </a:lnTo>
                <a:lnTo>
                  <a:pt x="84" y="126"/>
                </a:lnTo>
                <a:lnTo>
                  <a:pt x="81" y="133"/>
                </a:lnTo>
                <a:lnTo>
                  <a:pt x="77" y="140"/>
                </a:lnTo>
                <a:lnTo>
                  <a:pt x="72" y="149"/>
                </a:lnTo>
                <a:lnTo>
                  <a:pt x="66" y="156"/>
                </a:lnTo>
                <a:lnTo>
                  <a:pt x="59" y="162"/>
                </a:lnTo>
                <a:lnTo>
                  <a:pt x="54" y="164"/>
                </a:lnTo>
                <a:lnTo>
                  <a:pt x="48" y="165"/>
                </a:lnTo>
                <a:lnTo>
                  <a:pt x="43" y="165"/>
                </a:lnTo>
                <a:lnTo>
                  <a:pt x="38" y="165"/>
                </a:lnTo>
                <a:lnTo>
                  <a:pt x="32" y="164"/>
                </a:lnTo>
                <a:lnTo>
                  <a:pt x="29" y="162"/>
                </a:lnTo>
                <a:lnTo>
                  <a:pt x="23" y="160"/>
                </a:lnTo>
                <a:lnTo>
                  <a:pt x="20" y="158"/>
                </a:lnTo>
                <a:lnTo>
                  <a:pt x="16" y="156"/>
                </a:lnTo>
                <a:lnTo>
                  <a:pt x="12" y="155"/>
                </a:lnTo>
                <a:lnTo>
                  <a:pt x="9" y="151"/>
                </a:lnTo>
                <a:lnTo>
                  <a:pt x="7" y="148"/>
                </a:lnTo>
                <a:lnTo>
                  <a:pt x="5" y="144"/>
                </a:lnTo>
                <a:lnTo>
                  <a:pt x="3" y="139"/>
                </a:lnTo>
                <a:lnTo>
                  <a:pt x="2" y="133"/>
                </a:lnTo>
                <a:lnTo>
                  <a:pt x="2" y="126"/>
                </a:lnTo>
                <a:lnTo>
                  <a:pt x="0" y="119"/>
                </a:lnTo>
                <a:lnTo>
                  <a:pt x="2" y="113"/>
                </a:lnTo>
                <a:lnTo>
                  <a:pt x="2" y="108"/>
                </a:lnTo>
                <a:lnTo>
                  <a:pt x="3" y="104"/>
                </a:lnTo>
                <a:lnTo>
                  <a:pt x="5" y="99"/>
                </a:lnTo>
                <a:lnTo>
                  <a:pt x="7" y="95"/>
                </a:lnTo>
                <a:lnTo>
                  <a:pt x="12" y="90"/>
                </a:lnTo>
                <a:lnTo>
                  <a:pt x="14" y="86"/>
                </a:lnTo>
                <a:lnTo>
                  <a:pt x="18" y="83"/>
                </a:lnTo>
                <a:lnTo>
                  <a:pt x="21" y="79"/>
                </a:lnTo>
                <a:lnTo>
                  <a:pt x="23" y="77"/>
                </a:lnTo>
                <a:lnTo>
                  <a:pt x="27" y="76"/>
                </a:lnTo>
                <a:lnTo>
                  <a:pt x="32" y="76"/>
                </a:lnTo>
                <a:lnTo>
                  <a:pt x="36" y="76"/>
                </a:lnTo>
                <a:lnTo>
                  <a:pt x="41" y="76"/>
                </a:lnTo>
                <a:lnTo>
                  <a:pt x="47" y="76"/>
                </a:lnTo>
                <a:lnTo>
                  <a:pt x="50" y="77"/>
                </a:lnTo>
                <a:lnTo>
                  <a:pt x="54" y="77"/>
                </a:lnTo>
                <a:lnTo>
                  <a:pt x="57" y="79"/>
                </a:lnTo>
                <a:lnTo>
                  <a:pt x="61" y="81"/>
                </a:lnTo>
                <a:lnTo>
                  <a:pt x="64" y="83"/>
                </a:lnTo>
                <a:lnTo>
                  <a:pt x="68" y="86"/>
                </a:lnTo>
                <a:lnTo>
                  <a:pt x="73" y="90"/>
                </a:lnTo>
                <a:lnTo>
                  <a:pt x="75" y="83"/>
                </a:lnTo>
                <a:lnTo>
                  <a:pt x="77" y="76"/>
                </a:lnTo>
                <a:lnTo>
                  <a:pt x="77" y="70"/>
                </a:lnTo>
                <a:lnTo>
                  <a:pt x="77" y="65"/>
                </a:lnTo>
                <a:lnTo>
                  <a:pt x="77" y="61"/>
                </a:lnTo>
                <a:lnTo>
                  <a:pt x="75" y="56"/>
                </a:lnTo>
                <a:lnTo>
                  <a:pt x="75" y="45"/>
                </a:lnTo>
                <a:lnTo>
                  <a:pt x="73" y="42"/>
                </a:lnTo>
                <a:lnTo>
                  <a:pt x="72" y="36"/>
                </a:lnTo>
                <a:lnTo>
                  <a:pt x="72" y="33"/>
                </a:lnTo>
                <a:lnTo>
                  <a:pt x="70" y="29"/>
                </a:lnTo>
                <a:lnTo>
                  <a:pt x="66" y="24"/>
                </a:lnTo>
                <a:lnTo>
                  <a:pt x="64" y="20"/>
                </a:lnTo>
                <a:lnTo>
                  <a:pt x="61" y="18"/>
                </a:lnTo>
                <a:lnTo>
                  <a:pt x="57" y="15"/>
                </a:lnTo>
                <a:lnTo>
                  <a:pt x="54" y="13"/>
                </a:lnTo>
                <a:lnTo>
                  <a:pt x="50" y="13"/>
                </a:lnTo>
                <a:lnTo>
                  <a:pt x="45" y="11"/>
                </a:lnTo>
                <a:lnTo>
                  <a:pt x="39" y="11"/>
                </a:lnTo>
                <a:lnTo>
                  <a:pt x="36" y="9"/>
                </a:lnTo>
                <a:lnTo>
                  <a:pt x="32" y="11"/>
                </a:lnTo>
                <a:lnTo>
                  <a:pt x="30" y="11"/>
                </a:lnTo>
                <a:lnTo>
                  <a:pt x="27" y="13"/>
                </a:lnTo>
                <a:lnTo>
                  <a:pt x="25" y="15"/>
                </a:lnTo>
                <a:lnTo>
                  <a:pt x="21" y="16"/>
                </a:lnTo>
                <a:lnTo>
                  <a:pt x="16" y="18"/>
                </a:lnTo>
                <a:lnTo>
                  <a:pt x="9" y="7"/>
                </a:lnTo>
                <a:close/>
                <a:moveTo>
                  <a:pt x="48" y="83"/>
                </a:moveTo>
                <a:lnTo>
                  <a:pt x="43" y="83"/>
                </a:lnTo>
                <a:lnTo>
                  <a:pt x="38" y="86"/>
                </a:lnTo>
                <a:lnTo>
                  <a:pt x="34" y="88"/>
                </a:lnTo>
                <a:lnTo>
                  <a:pt x="30" y="94"/>
                </a:lnTo>
                <a:lnTo>
                  <a:pt x="27" y="97"/>
                </a:lnTo>
                <a:lnTo>
                  <a:pt x="23" y="103"/>
                </a:lnTo>
                <a:lnTo>
                  <a:pt x="21" y="106"/>
                </a:lnTo>
                <a:lnTo>
                  <a:pt x="21" y="112"/>
                </a:lnTo>
                <a:lnTo>
                  <a:pt x="20" y="117"/>
                </a:lnTo>
                <a:lnTo>
                  <a:pt x="20" y="121"/>
                </a:lnTo>
                <a:lnTo>
                  <a:pt x="20" y="130"/>
                </a:lnTo>
                <a:lnTo>
                  <a:pt x="20" y="133"/>
                </a:lnTo>
                <a:lnTo>
                  <a:pt x="20" y="137"/>
                </a:lnTo>
                <a:lnTo>
                  <a:pt x="20" y="144"/>
                </a:lnTo>
                <a:lnTo>
                  <a:pt x="21" y="148"/>
                </a:lnTo>
                <a:lnTo>
                  <a:pt x="23" y="149"/>
                </a:lnTo>
                <a:lnTo>
                  <a:pt x="25" y="153"/>
                </a:lnTo>
                <a:lnTo>
                  <a:pt x="27" y="155"/>
                </a:lnTo>
                <a:lnTo>
                  <a:pt x="32" y="156"/>
                </a:lnTo>
                <a:lnTo>
                  <a:pt x="38" y="158"/>
                </a:lnTo>
                <a:lnTo>
                  <a:pt x="41" y="158"/>
                </a:lnTo>
                <a:lnTo>
                  <a:pt x="45" y="158"/>
                </a:lnTo>
                <a:lnTo>
                  <a:pt x="50" y="155"/>
                </a:lnTo>
                <a:lnTo>
                  <a:pt x="55" y="149"/>
                </a:lnTo>
                <a:lnTo>
                  <a:pt x="59" y="144"/>
                </a:lnTo>
                <a:lnTo>
                  <a:pt x="63" y="137"/>
                </a:lnTo>
                <a:lnTo>
                  <a:pt x="64" y="133"/>
                </a:lnTo>
                <a:lnTo>
                  <a:pt x="66" y="128"/>
                </a:lnTo>
                <a:lnTo>
                  <a:pt x="70" y="119"/>
                </a:lnTo>
                <a:lnTo>
                  <a:pt x="72" y="108"/>
                </a:lnTo>
                <a:lnTo>
                  <a:pt x="73" y="97"/>
                </a:lnTo>
                <a:lnTo>
                  <a:pt x="68" y="92"/>
                </a:lnTo>
                <a:lnTo>
                  <a:pt x="63" y="88"/>
                </a:lnTo>
                <a:lnTo>
                  <a:pt x="61" y="86"/>
                </a:lnTo>
                <a:lnTo>
                  <a:pt x="57" y="85"/>
                </a:lnTo>
                <a:lnTo>
                  <a:pt x="54" y="83"/>
                </a:lnTo>
                <a:lnTo>
                  <a:pt x="48" y="83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176"/>
          <p:cNvSpPr>
            <a:spLocks noEditPoints="1"/>
          </p:cNvSpPr>
          <p:nvPr/>
        </p:nvSpPr>
        <p:spPr bwMode="auto">
          <a:xfrm>
            <a:off x="2957513" y="4076700"/>
            <a:ext cx="141287" cy="157163"/>
          </a:xfrm>
          <a:custGeom>
            <a:avLst/>
            <a:gdLst>
              <a:gd name="T0" fmla="*/ 6 w 131"/>
              <a:gd name="T1" fmla="*/ 128 h 155"/>
              <a:gd name="T2" fmla="*/ 13 w 131"/>
              <a:gd name="T3" fmla="*/ 94 h 155"/>
              <a:gd name="T4" fmla="*/ 18 w 131"/>
              <a:gd name="T5" fmla="*/ 65 h 155"/>
              <a:gd name="T6" fmla="*/ 24 w 131"/>
              <a:gd name="T7" fmla="*/ 44 h 155"/>
              <a:gd name="T8" fmla="*/ 26 w 131"/>
              <a:gd name="T9" fmla="*/ 29 h 155"/>
              <a:gd name="T10" fmla="*/ 29 w 131"/>
              <a:gd name="T11" fmla="*/ 17 h 155"/>
              <a:gd name="T12" fmla="*/ 31 w 131"/>
              <a:gd name="T13" fmla="*/ 6 h 155"/>
              <a:gd name="T14" fmla="*/ 33 w 131"/>
              <a:gd name="T15" fmla="*/ 0 h 155"/>
              <a:gd name="T16" fmla="*/ 40 w 131"/>
              <a:gd name="T17" fmla="*/ 0 h 155"/>
              <a:gd name="T18" fmla="*/ 60 w 131"/>
              <a:gd name="T19" fmla="*/ 0 h 155"/>
              <a:gd name="T20" fmla="*/ 70 w 131"/>
              <a:gd name="T21" fmla="*/ 0 h 155"/>
              <a:gd name="T22" fmla="*/ 76 w 131"/>
              <a:gd name="T23" fmla="*/ 0 h 155"/>
              <a:gd name="T24" fmla="*/ 79 w 131"/>
              <a:gd name="T25" fmla="*/ 0 h 155"/>
              <a:gd name="T26" fmla="*/ 97 w 131"/>
              <a:gd name="T27" fmla="*/ 0 h 155"/>
              <a:gd name="T28" fmla="*/ 110 w 131"/>
              <a:gd name="T29" fmla="*/ 4 h 155"/>
              <a:gd name="T30" fmla="*/ 128 w 131"/>
              <a:gd name="T31" fmla="*/ 18 h 155"/>
              <a:gd name="T32" fmla="*/ 131 w 131"/>
              <a:gd name="T33" fmla="*/ 33 h 155"/>
              <a:gd name="T34" fmla="*/ 130 w 131"/>
              <a:gd name="T35" fmla="*/ 47 h 155"/>
              <a:gd name="T36" fmla="*/ 123 w 131"/>
              <a:gd name="T37" fmla="*/ 63 h 155"/>
              <a:gd name="T38" fmla="*/ 105 w 131"/>
              <a:gd name="T39" fmla="*/ 72 h 155"/>
              <a:gd name="T40" fmla="*/ 114 w 131"/>
              <a:gd name="T41" fmla="*/ 76 h 155"/>
              <a:gd name="T42" fmla="*/ 121 w 131"/>
              <a:gd name="T43" fmla="*/ 87 h 155"/>
              <a:gd name="T44" fmla="*/ 128 w 131"/>
              <a:gd name="T45" fmla="*/ 92 h 155"/>
              <a:gd name="T46" fmla="*/ 128 w 131"/>
              <a:gd name="T47" fmla="*/ 105 h 155"/>
              <a:gd name="T48" fmla="*/ 124 w 131"/>
              <a:gd name="T49" fmla="*/ 124 h 155"/>
              <a:gd name="T50" fmla="*/ 114 w 131"/>
              <a:gd name="T51" fmla="*/ 141 h 155"/>
              <a:gd name="T52" fmla="*/ 96 w 131"/>
              <a:gd name="T53" fmla="*/ 149 h 155"/>
              <a:gd name="T54" fmla="*/ 76 w 131"/>
              <a:gd name="T55" fmla="*/ 155 h 155"/>
              <a:gd name="T56" fmla="*/ 31 w 131"/>
              <a:gd name="T57" fmla="*/ 137 h 155"/>
              <a:gd name="T58" fmla="*/ 45 w 131"/>
              <a:gd name="T59" fmla="*/ 137 h 155"/>
              <a:gd name="T60" fmla="*/ 54 w 131"/>
              <a:gd name="T61" fmla="*/ 137 h 155"/>
              <a:gd name="T62" fmla="*/ 60 w 131"/>
              <a:gd name="T63" fmla="*/ 137 h 155"/>
              <a:gd name="T64" fmla="*/ 67 w 131"/>
              <a:gd name="T65" fmla="*/ 137 h 155"/>
              <a:gd name="T66" fmla="*/ 79 w 131"/>
              <a:gd name="T67" fmla="*/ 137 h 155"/>
              <a:gd name="T68" fmla="*/ 92 w 131"/>
              <a:gd name="T69" fmla="*/ 132 h 155"/>
              <a:gd name="T70" fmla="*/ 101 w 131"/>
              <a:gd name="T71" fmla="*/ 124 h 155"/>
              <a:gd name="T72" fmla="*/ 106 w 131"/>
              <a:gd name="T73" fmla="*/ 115 h 155"/>
              <a:gd name="T74" fmla="*/ 108 w 131"/>
              <a:gd name="T75" fmla="*/ 105 h 155"/>
              <a:gd name="T76" fmla="*/ 106 w 131"/>
              <a:gd name="T77" fmla="*/ 94 h 155"/>
              <a:gd name="T78" fmla="*/ 101 w 131"/>
              <a:gd name="T79" fmla="*/ 90 h 155"/>
              <a:gd name="T80" fmla="*/ 92 w 131"/>
              <a:gd name="T81" fmla="*/ 85 h 155"/>
              <a:gd name="T82" fmla="*/ 79 w 131"/>
              <a:gd name="T83" fmla="*/ 83 h 155"/>
              <a:gd name="T84" fmla="*/ 61 w 131"/>
              <a:gd name="T85" fmla="*/ 83 h 155"/>
              <a:gd name="T86" fmla="*/ 49 w 131"/>
              <a:gd name="T87" fmla="*/ 83 h 155"/>
              <a:gd name="T88" fmla="*/ 40 w 131"/>
              <a:gd name="T89" fmla="*/ 83 h 155"/>
              <a:gd name="T90" fmla="*/ 36 w 131"/>
              <a:gd name="T91" fmla="*/ 83 h 155"/>
              <a:gd name="T92" fmla="*/ 26 w 131"/>
              <a:gd name="T93" fmla="*/ 137 h 155"/>
              <a:gd name="T94" fmla="*/ 51 w 131"/>
              <a:gd name="T95" fmla="*/ 65 h 155"/>
              <a:gd name="T96" fmla="*/ 61 w 131"/>
              <a:gd name="T97" fmla="*/ 65 h 155"/>
              <a:gd name="T98" fmla="*/ 67 w 131"/>
              <a:gd name="T99" fmla="*/ 65 h 155"/>
              <a:gd name="T100" fmla="*/ 72 w 131"/>
              <a:gd name="T101" fmla="*/ 65 h 155"/>
              <a:gd name="T102" fmla="*/ 90 w 131"/>
              <a:gd name="T103" fmla="*/ 63 h 155"/>
              <a:gd name="T104" fmla="*/ 108 w 131"/>
              <a:gd name="T105" fmla="*/ 54 h 155"/>
              <a:gd name="T106" fmla="*/ 114 w 131"/>
              <a:gd name="T107" fmla="*/ 36 h 155"/>
              <a:gd name="T108" fmla="*/ 114 w 131"/>
              <a:gd name="T109" fmla="*/ 29 h 155"/>
              <a:gd name="T110" fmla="*/ 108 w 131"/>
              <a:gd name="T111" fmla="*/ 22 h 155"/>
              <a:gd name="T112" fmla="*/ 101 w 131"/>
              <a:gd name="T113" fmla="*/ 18 h 155"/>
              <a:gd name="T114" fmla="*/ 83 w 131"/>
              <a:gd name="T115" fmla="*/ 15 h 155"/>
              <a:gd name="T116" fmla="*/ 67 w 131"/>
              <a:gd name="T117" fmla="*/ 15 h 155"/>
              <a:gd name="T118" fmla="*/ 58 w 131"/>
              <a:gd name="T119" fmla="*/ 15 h 155"/>
              <a:gd name="T120" fmla="*/ 52 w 131"/>
              <a:gd name="T121" fmla="*/ 15 h 155"/>
              <a:gd name="T122" fmla="*/ 51 w 131"/>
              <a:gd name="T123" fmla="*/ 15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"/>
              <a:gd name="T187" fmla="*/ 0 h 155"/>
              <a:gd name="T188" fmla="*/ 131 w 131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" h="155">
                <a:moveTo>
                  <a:pt x="0" y="155"/>
                </a:moveTo>
                <a:lnTo>
                  <a:pt x="2" y="141"/>
                </a:lnTo>
                <a:lnTo>
                  <a:pt x="6" y="128"/>
                </a:lnTo>
                <a:lnTo>
                  <a:pt x="8" y="115"/>
                </a:lnTo>
                <a:lnTo>
                  <a:pt x="11" y="105"/>
                </a:lnTo>
                <a:lnTo>
                  <a:pt x="13" y="94"/>
                </a:lnTo>
                <a:lnTo>
                  <a:pt x="15" y="83"/>
                </a:lnTo>
                <a:lnTo>
                  <a:pt x="17" y="74"/>
                </a:lnTo>
                <a:lnTo>
                  <a:pt x="18" y="65"/>
                </a:lnTo>
                <a:lnTo>
                  <a:pt x="20" y="58"/>
                </a:lnTo>
                <a:lnTo>
                  <a:pt x="22" y="51"/>
                </a:lnTo>
                <a:lnTo>
                  <a:pt x="24" y="44"/>
                </a:lnTo>
                <a:lnTo>
                  <a:pt x="24" y="38"/>
                </a:lnTo>
                <a:lnTo>
                  <a:pt x="26" y="33"/>
                </a:lnTo>
                <a:lnTo>
                  <a:pt x="26" y="29"/>
                </a:lnTo>
                <a:lnTo>
                  <a:pt x="27" y="24"/>
                </a:lnTo>
                <a:lnTo>
                  <a:pt x="27" y="20"/>
                </a:lnTo>
                <a:lnTo>
                  <a:pt x="29" y="17"/>
                </a:lnTo>
                <a:lnTo>
                  <a:pt x="29" y="13"/>
                </a:lnTo>
                <a:lnTo>
                  <a:pt x="31" y="9"/>
                </a:lnTo>
                <a:lnTo>
                  <a:pt x="31" y="6"/>
                </a:lnTo>
                <a:lnTo>
                  <a:pt x="31" y="4"/>
                </a:lnTo>
                <a:lnTo>
                  <a:pt x="33" y="2"/>
                </a:lnTo>
                <a:lnTo>
                  <a:pt x="33" y="0"/>
                </a:lnTo>
                <a:lnTo>
                  <a:pt x="40" y="0"/>
                </a:lnTo>
                <a:lnTo>
                  <a:pt x="47" y="0"/>
                </a:lnTo>
                <a:lnTo>
                  <a:pt x="54" y="0"/>
                </a:lnTo>
                <a:lnTo>
                  <a:pt x="60" y="0"/>
                </a:lnTo>
                <a:lnTo>
                  <a:pt x="63" y="0"/>
                </a:lnTo>
                <a:lnTo>
                  <a:pt x="67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0"/>
                </a:lnTo>
                <a:lnTo>
                  <a:pt x="79" y="0"/>
                </a:lnTo>
                <a:lnTo>
                  <a:pt x="87" y="0"/>
                </a:lnTo>
                <a:lnTo>
                  <a:pt x="92" y="0"/>
                </a:lnTo>
                <a:lnTo>
                  <a:pt x="97" y="0"/>
                </a:lnTo>
                <a:lnTo>
                  <a:pt x="101" y="0"/>
                </a:lnTo>
                <a:lnTo>
                  <a:pt x="105" y="2"/>
                </a:lnTo>
                <a:lnTo>
                  <a:pt x="110" y="4"/>
                </a:lnTo>
                <a:lnTo>
                  <a:pt x="115" y="6"/>
                </a:lnTo>
                <a:lnTo>
                  <a:pt x="117" y="8"/>
                </a:lnTo>
                <a:lnTo>
                  <a:pt x="128" y="18"/>
                </a:lnTo>
                <a:lnTo>
                  <a:pt x="131" y="24"/>
                </a:lnTo>
                <a:lnTo>
                  <a:pt x="131" y="27"/>
                </a:lnTo>
                <a:lnTo>
                  <a:pt x="131" y="33"/>
                </a:lnTo>
                <a:lnTo>
                  <a:pt x="131" y="36"/>
                </a:lnTo>
                <a:lnTo>
                  <a:pt x="131" y="42"/>
                </a:lnTo>
                <a:lnTo>
                  <a:pt x="130" y="47"/>
                </a:lnTo>
                <a:lnTo>
                  <a:pt x="128" y="52"/>
                </a:lnTo>
                <a:lnTo>
                  <a:pt x="124" y="58"/>
                </a:lnTo>
                <a:lnTo>
                  <a:pt x="123" y="63"/>
                </a:lnTo>
                <a:lnTo>
                  <a:pt x="117" y="67"/>
                </a:lnTo>
                <a:lnTo>
                  <a:pt x="112" y="70"/>
                </a:lnTo>
                <a:lnTo>
                  <a:pt x="105" y="72"/>
                </a:lnTo>
                <a:lnTo>
                  <a:pt x="108" y="74"/>
                </a:lnTo>
                <a:lnTo>
                  <a:pt x="110" y="76"/>
                </a:lnTo>
                <a:lnTo>
                  <a:pt x="114" y="76"/>
                </a:lnTo>
                <a:lnTo>
                  <a:pt x="115" y="78"/>
                </a:lnTo>
                <a:lnTo>
                  <a:pt x="119" y="81"/>
                </a:lnTo>
                <a:lnTo>
                  <a:pt x="121" y="87"/>
                </a:lnTo>
                <a:lnTo>
                  <a:pt x="124" y="88"/>
                </a:lnTo>
                <a:lnTo>
                  <a:pt x="126" y="90"/>
                </a:lnTo>
                <a:lnTo>
                  <a:pt x="128" y="92"/>
                </a:lnTo>
                <a:lnTo>
                  <a:pt x="128" y="94"/>
                </a:lnTo>
                <a:lnTo>
                  <a:pt x="128" y="99"/>
                </a:lnTo>
                <a:lnTo>
                  <a:pt x="128" y="105"/>
                </a:lnTo>
                <a:lnTo>
                  <a:pt x="128" y="112"/>
                </a:lnTo>
                <a:lnTo>
                  <a:pt x="126" y="119"/>
                </a:lnTo>
                <a:lnTo>
                  <a:pt x="124" y="124"/>
                </a:lnTo>
                <a:lnTo>
                  <a:pt x="121" y="130"/>
                </a:lnTo>
                <a:lnTo>
                  <a:pt x="119" y="135"/>
                </a:lnTo>
                <a:lnTo>
                  <a:pt x="114" y="141"/>
                </a:lnTo>
                <a:lnTo>
                  <a:pt x="108" y="144"/>
                </a:lnTo>
                <a:lnTo>
                  <a:pt x="105" y="148"/>
                </a:lnTo>
                <a:lnTo>
                  <a:pt x="96" y="149"/>
                </a:lnTo>
                <a:lnTo>
                  <a:pt x="90" y="153"/>
                </a:lnTo>
                <a:lnTo>
                  <a:pt x="83" y="155"/>
                </a:lnTo>
                <a:lnTo>
                  <a:pt x="76" y="155"/>
                </a:lnTo>
                <a:lnTo>
                  <a:pt x="0" y="155"/>
                </a:lnTo>
                <a:close/>
                <a:moveTo>
                  <a:pt x="26" y="137"/>
                </a:moveTo>
                <a:lnTo>
                  <a:pt x="31" y="137"/>
                </a:lnTo>
                <a:lnTo>
                  <a:pt x="36" y="137"/>
                </a:lnTo>
                <a:lnTo>
                  <a:pt x="42" y="137"/>
                </a:lnTo>
                <a:lnTo>
                  <a:pt x="45" y="137"/>
                </a:lnTo>
                <a:lnTo>
                  <a:pt x="49" y="137"/>
                </a:lnTo>
                <a:lnTo>
                  <a:pt x="52" y="137"/>
                </a:lnTo>
                <a:lnTo>
                  <a:pt x="54" y="137"/>
                </a:lnTo>
                <a:lnTo>
                  <a:pt x="56" y="137"/>
                </a:lnTo>
                <a:lnTo>
                  <a:pt x="60" y="137"/>
                </a:lnTo>
                <a:lnTo>
                  <a:pt x="61" y="137"/>
                </a:lnTo>
                <a:lnTo>
                  <a:pt x="67" y="137"/>
                </a:lnTo>
                <a:lnTo>
                  <a:pt x="70" y="137"/>
                </a:lnTo>
                <a:lnTo>
                  <a:pt x="76" y="137"/>
                </a:lnTo>
                <a:lnTo>
                  <a:pt x="79" y="137"/>
                </a:lnTo>
                <a:lnTo>
                  <a:pt x="83" y="135"/>
                </a:lnTo>
                <a:lnTo>
                  <a:pt x="88" y="133"/>
                </a:lnTo>
                <a:lnTo>
                  <a:pt x="92" y="132"/>
                </a:lnTo>
                <a:lnTo>
                  <a:pt x="97" y="130"/>
                </a:lnTo>
                <a:lnTo>
                  <a:pt x="99" y="126"/>
                </a:lnTo>
                <a:lnTo>
                  <a:pt x="101" y="124"/>
                </a:lnTo>
                <a:lnTo>
                  <a:pt x="103" y="121"/>
                </a:lnTo>
                <a:lnTo>
                  <a:pt x="105" y="119"/>
                </a:lnTo>
                <a:lnTo>
                  <a:pt x="106" y="115"/>
                </a:lnTo>
                <a:lnTo>
                  <a:pt x="106" y="114"/>
                </a:lnTo>
                <a:lnTo>
                  <a:pt x="106" y="110"/>
                </a:lnTo>
                <a:lnTo>
                  <a:pt x="108" y="105"/>
                </a:lnTo>
                <a:lnTo>
                  <a:pt x="106" y="99"/>
                </a:lnTo>
                <a:lnTo>
                  <a:pt x="106" y="96"/>
                </a:lnTo>
                <a:lnTo>
                  <a:pt x="106" y="94"/>
                </a:lnTo>
                <a:lnTo>
                  <a:pt x="105" y="94"/>
                </a:lnTo>
                <a:lnTo>
                  <a:pt x="103" y="92"/>
                </a:lnTo>
                <a:lnTo>
                  <a:pt x="101" y="90"/>
                </a:lnTo>
                <a:lnTo>
                  <a:pt x="97" y="88"/>
                </a:lnTo>
                <a:lnTo>
                  <a:pt x="94" y="87"/>
                </a:lnTo>
                <a:lnTo>
                  <a:pt x="92" y="85"/>
                </a:lnTo>
                <a:lnTo>
                  <a:pt x="88" y="85"/>
                </a:lnTo>
                <a:lnTo>
                  <a:pt x="85" y="83"/>
                </a:lnTo>
                <a:lnTo>
                  <a:pt x="79" y="83"/>
                </a:lnTo>
                <a:lnTo>
                  <a:pt x="76" y="83"/>
                </a:lnTo>
                <a:lnTo>
                  <a:pt x="69" y="83"/>
                </a:lnTo>
                <a:lnTo>
                  <a:pt x="61" y="83"/>
                </a:lnTo>
                <a:lnTo>
                  <a:pt x="56" y="83"/>
                </a:lnTo>
                <a:lnTo>
                  <a:pt x="52" y="83"/>
                </a:lnTo>
                <a:lnTo>
                  <a:pt x="49" y="83"/>
                </a:lnTo>
                <a:lnTo>
                  <a:pt x="45" y="83"/>
                </a:lnTo>
                <a:lnTo>
                  <a:pt x="43" y="83"/>
                </a:lnTo>
                <a:lnTo>
                  <a:pt x="40" y="83"/>
                </a:lnTo>
                <a:lnTo>
                  <a:pt x="38" y="83"/>
                </a:lnTo>
                <a:lnTo>
                  <a:pt x="36" y="83"/>
                </a:lnTo>
                <a:lnTo>
                  <a:pt x="26" y="137"/>
                </a:lnTo>
                <a:close/>
                <a:moveTo>
                  <a:pt x="40" y="65"/>
                </a:moveTo>
                <a:lnTo>
                  <a:pt x="45" y="65"/>
                </a:lnTo>
                <a:lnTo>
                  <a:pt x="51" y="65"/>
                </a:lnTo>
                <a:lnTo>
                  <a:pt x="54" y="65"/>
                </a:lnTo>
                <a:lnTo>
                  <a:pt x="58" y="65"/>
                </a:lnTo>
                <a:lnTo>
                  <a:pt x="61" y="65"/>
                </a:lnTo>
                <a:lnTo>
                  <a:pt x="63" y="65"/>
                </a:lnTo>
                <a:lnTo>
                  <a:pt x="65" y="65"/>
                </a:lnTo>
                <a:lnTo>
                  <a:pt x="67" y="65"/>
                </a:lnTo>
                <a:lnTo>
                  <a:pt x="70" y="65"/>
                </a:lnTo>
                <a:lnTo>
                  <a:pt x="72" y="65"/>
                </a:lnTo>
                <a:lnTo>
                  <a:pt x="81" y="65"/>
                </a:lnTo>
                <a:lnTo>
                  <a:pt x="90" y="63"/>
                </a:lnTo>
                <a:lnTo>
                  <a:pt x="97" y="61"/>
                </a:lnTo>
                <a:lnTo>
                  <a:pt x="105" y="58"/>
                </a:lnTo>
                <a:lnTo>
                  <a:pt x="108" y="54"/>
                </a:lnTo>
                <a:lnTo>
                  <a:pt x="112" y="51"/>
                </a:lnTo>
                <a:lnTo>
                  <a:pt x="114" y="44"/>
                </a:lnTo>
                <a:lnTo>
                  <a:pt x="114" y="36"/>
                </a:lnTo>
                <a:lnTo>
                  <a:pt x="114" y="35"/>
                </a:lnTo>
                <a:lnTo>
                  <a:pt x="114" y="31"/>
                </a:lnTo>
                <a:lnTo>
                  <a:pt x="114" y="29"/>
                </a:lnTo>
                <a:lnTo>
                  <a:pt x="112" y="26"/>
                </a:lnTo>
                <a:lnTo>
                  <a:pt x="108" y="24"/>
                </a:lnTo>
                <a:lnTo>
                  <a:pt x="108" y="22"/>
                </a:lnTo>
                <a:lnTo>
                  <a:pt x="106" y="20"/>
                </a:lnTo>
                <a:lnTo>
                  <a:pt x="105" y="18"/>
                </a:lnTo>
                <a:lnTo>
                  <a:pt x="101" y="18"/>
                </a:lnTo>
                <a:lnTo>
                  <a:pt x="96" y="17"/>
                </a:lnTo>
                <a:lnTo>
                  <a:pt x="90" y="17"/>
                </a:lnTo>
                <a:lnTo>
                  <a:pt x="83" y="15"/>
                </a:lnTo>
                <a:lnTo>
                  <a:pt x="76" y="15"/>
                </a:lnTo>
                <a:lnTo>
                  <a:pt x="72" y="15"/>
                </a:lnTo>
                <a:lnTo>
                  <a:pt x="67" y="15"/>
                </a:lnTo>
                <a:lnTo>
                  <a:pt x="63" y="15"/>
                </a:lnTo>
                <a:lnTo>
                  <a:pt x="60" y="15"/>
                </a:lnTo>
                <a:lnTo>
                  <a:pt x="58" y="15"/>
                </a:lnTo>
                <a:lnTo>
                  <a:pt x="56" y="15"/>
                </a:lnTo>
                <a:lnTo>
                  <a:pt x="54" y="15"/>
                </a:lnTo>
                <a:lnTo>
                  <a:pt x="52" y="15"/>
                </a:lnTo>
                <a:lnTo>
                  <a:pt x="51" y="15"/>
                </a:lnTo>
                <a:lnTo>
                  <a:pt x="40" y="65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177"/>
          <p:cNvSpPr>
            <a:spLocks/>
          </p:cNvSpPr>
          <p:nvPr/>
        </p:nvSpPr>
        <p:spPr bwMode="auto">
          <a:xfrm>
            <a:off x="3094038" y="4068763"/>
            <a:ext cx="73025" cy="169862"/>
          </a:xfrm>
          <a:custGeom>
            <a:avLst/>
            <a:gdLst>
              <a:gd name="T0" fmla="*/ 14 w 68"/>
              <a:gd name="T1" fmla="*/ 165 h 165"/>
              <a:gd name="T2" fmla="*/ 0 w 68"/>
              <a:gd name="T3" fmla="*/ 165 h 165"/>
              <a:gd name="T4" fmla="*/ 54 w 68"/>
              <a:gd name="T5" fmla="*/ 0 h 165"/>
              <a:gd name="T6" fmla="*/ 68 w 68"/>
              <a:gd name="T7" fmla="*/ 0 h 165"/>
              <a:gd name="T8" fmla="*/ 14 w 68"/>
              <a:gd name="T9" fmla="*/ 165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165"/>
              <a:gd name="T17" fmla="*/ 68 w 68"/>
              <a:gd name="T18" fmla="*/ 165 h 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165">
                <a:moveTo>
                  <a:pt x="14" y="165"/>
                </a:moveTo>
                <a:lnTo>
                  <a:pt x="0" y="165"/>
                </a:lnTo>
                <a:lnTo>
                  <a:pt x="54" y="0"/>
                </a:lnTo>
                <a:lnTo>
                  <a:pt x="68" y="0"/>
                </a:lnTo>
                <a:lnTo>
                  <a:pt x="14" y="165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178"/>
          <p:cNvSpPr>
            <a:spLocks noEditPoints="1"/>
          </p:cNvSpPr>
          <p:nvPr/>
        </p:nvSpPr>
        <p:spPr bwMode="auto">
          <a:xfrm>
            <a:off x="3167063" y="4068763"/>
            <a:ext cx="100012" cy="169862"/>
          </a:xfrm>
          <a:custGeom>
            <a:avLst/>
            <a:gdLst>
              <a:gd name="T0" fmla="*/ 18 w 94"/>
              <a:gd name="T1" fmla="*/ 6 h 165"/>
              <a:gd name="T2" fmla="*/ 31 w 94"/>
              <a:gd name="T3" fmla="*/ 0 h 165"/>
              <a:gd name="T4" fmla="*/ 47 w 94"/>
              <a:gd name="T5" fmla="*/ 0 h 165"/>
              <a:gd name="T6" fmla="*/ 61 w 94"/>
              <a:gd name="T7" fmla="*/ 7 h 165"/>
              <a:gd name="T8" fmla="*/ 76 w 94"/>
              <a:gd name="T9" fmla="*/ 18 h 165"/>
              <a:gd name="T10" fmla="*/ 86 w 94"/>
              <a:gd name="T11" fmla="*/ 36 h 165"/>
              <a:gd name="T12" fmla="*/ 92 w 94"/>
              <a:gd name="T13" fmla="*/ 58 h 165"/>
              <a:gd name="T14" fmla="*/ 94 w 94"/>
              <a:gd name="T15" fmla="*/ 74 h 165"/>
              <a:gd name="T16" fmla="*/ 94 w 94"/>
              <a:gd name="T17" fmla="*/ 81 h 165"/>
              <a:gd name="T18" fmla="*/ 92 w 94"/>
              <a:gd name="T19" fmla="*/ 103 h 165"/>
              <a:gd name="T20" fmla="*/ 83 w 94"/>
              <a:gd name="T21" fmla="*/ 133 h 165"/>
              <a:gd name="T22" fmla="*/ 68 w 94"/>
              <a:gd name="T23" fmla="*/ 156 h 165"/>
              <a:gd name="T24" fmla="*/ 56 w 94"/>
              <a:gd name="T25" fmla="*/ 164 h 165"/>
              <a:gd name="T26" fmla="*/ 38 w 94"/>
              <a:gd name="T27" fmla="*/ 165 h 165"/>
              <a:gd name="T28" fmla="*/ 24 w 94"/>
              <a:gd name="T29" fmla="*/ 160 h 165"/>
              <a:gd name="T30" fmla="*/ 13 w 94"/>
              <a:gd name="T31" fmla="*/ 155 h 165"/>
              <a:gd name="T32" fmla="*/ 6 w 94"/>
              <a:gd name="T33" fmla="*/ 144 h 165"/>
              <a:gd name="T34" fmla="*/ 0 w 94"/>
              <a:gd name="T35" fmla="*/ 126 h 165"/>
              <a:gd name="T36" fmla="*/ 4 w 94"/>
              <a:gd name="T37" fmla="*/ 108 h 165"/>
              <a:gd name="T38" fmla="*/ 9 w 94"/>
              <a:gd name="T39" fmla="*/ 95 h 165"/>
              <a:gd name="T40" fmla="*/ 20 w 94"/>
              <a:gd name="T41" fmla="*/ 83 h 165"/>
              <a:gd name="T42" fmla="*/ 31 w 94"/>
              <a:gd name="T43" fmla="*/ 76 h 165"/>
              <a:gd name="T44" fmla="*/ 43 w 94"/>
              <a:gd name="T45" fmla="*/ 76 h 165"/>
              <a:gd name="T46" fmla="*/ 56 w 94"/>
              <a:gd name="T47" fmla="*/ 77 h 165"/>
              <a:gd name="T48" fmla="*/ 67 w 94"/>
              <a:gd name="T49" fmla="*/ 83 h 165"/>
              <a:gd name="T50" fmla="*/ 76 w 94"/>
              <a:gd name="T51" fmla="*/ 83 h 165"/>
              <a:gd name="T52" fmla="*/ 79 w 94"/>
              <a:gd name="T53" fmla="*/ 65 h 165"/>
              <a:gd name="T54" fmla="*/ 76 w 94"/>
              <a:gd name="T55" fmla="*/ 45 h 165"/>
              <a:gd name="T56" fmla="*/ 72 w 94"/>
              <a:gd name="T57" fmla="*/ 33 h 165"/>
              <a:gd name="T58" fmla="*/ 67 w 94"/>
              <a:gd name="T59" fmla="*/ 20 h 165"/>
              <a:gd name="T60" fmla="*/ 56 w 94"/>
              <a:gd name="T61" fmla="*/ 13 h 165"/>
              <a:gd name="T62" fmla="*/ 43 w 94"/>
              <a:gd name="T63" fmla="*/ 11 h 165"/>
              <a:gd name="T64" fmla="*/ 32 w 94"/>
              <a:gd name="T65" fmla="*/ 11 h 165"/>
              <a:gd name="T66" fmla="*/ 22 w 94"/>
              <a:gd name="T67" fmla="*/ 16 h 165"/>
              <a:gd name="T68" fmla="*/ 50 w 94"/>
              <a:gd name="T69" fmla="*/ 83 h 165"/>
              <a:gd name="T70" fmla="*/ 34 w 94"/>
              <a:gd name="T71" fmla="*/ 88 h 165"/>
              <a:gd name="T72" fmla="*/ 22 w 94"/>
              <a:gd name="T73" fmla="*/ 112 h 165"/>
              <a:gd name="T74" fmla="*/ 18 w 94"/>
              <a:gd name="T75" fmla="*/ 133 h 165"/>
              <a:gd name="T76" fmla="*/ 20 w 94"/>
              <a:gd name="T77" fmla="*/ 144 h 165"/>
              <a:gd name="T78" fmla="*/ 25 w 94"/>
              <a:gd name="T79" fmla="*/ 153 h 165"/>
              <a:gd name="T80" fmla="*/ 38 w 94"/>
              <a:gd name="T81" fmla="*/ 158 h 165"/>
              <a:gd name="T82" fmla="*/ 52 w 94"/>
              <a:gd name="T83" fmla="*/ 155 h 165"/>
              <a:gd name="T84" fmla="*/ 65 w 94"/>
              <a:gd name="T85" fmla="*/ 137 h 165"/>
              <a:gd name="T86" fmla="*/ 72 w 94"/>
              <a:gd name="T87" fmla="*/ 108 h 165"/>
              <a:gd name="T88" fmla="*/ 68 w 94"/>
              <a:gd name="T89" fmla="*/ 90 h 165"/>
              <a:gd name="T90" fmla="*/ 59 w 94"/>
              <a:gd name="T91" fmla="*/ 85 h 165"/>
              <a:gd name="T92" fmla="*/ 50 w 94"/>
              <a:gd name="T93" fmla="*/ 83 h 1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4"/>
              <a:gd name="T142" fmla="*/ 0 h 165"/>
              <a:gd name="T143" fmla="*/ 94 w 94"/>
              <a:gd name="T144" fmla="*/ 165 h 1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4" h="165">
                <a:moveTo>
                  <a:pt x="11" y="7"/>
                </a:moveTo>
                <a:lnTo>
                  <a:pt x="15" y="6"/>
                </a:lnTo>
                <a:lnTo>
                  <a:pt x="18" y="6"/>
                </a:lnTo>
                <a:lnTo>
                  <a:pt x="22" y="4"/>
                </a:lnTo>
                <a:lnTo>
                  <a:pt x="27" y="2"/>
                </a:lnTo>
                <a:lnTo>
                  <a:pt x="31" y="0"/>
                </a:lnTo>
                <a:lnTo>
                  <a:pt x="36" y="0"/>
                </a:lnTo>
                <a:lnTo>
                  <a:pt x="41" y="0"/>
                </a:lnTo>
                <a:lnTo>
                  <a:pt x="47" y="0"/>
                </a:lnTo>
                <a:lnTo>
                  <a:pt x="52" y="2"/>
                </a:lnTo>
                <a:lnTo>
                  <a:pt x="58" y="4"/>
                </a:lnTo>
                <a:lnTo>
                  <a:pt x="61" y="7"/>
                </a:lnTo>
                <a:lnTo>
                  <a:pt x="67" y="9"/>
                </a:lnTo>
                <a:lnTo>
                  <a:pt x="70" y="13"/>
                </a:lnTo>
                <a:lnTo>
                  <a:pt x="76" y="18"/>
                </a:lnTo>
                <a:lnTo>
                  <a:pt x="79" y="24"/>
                </a:lnTo>
                <a:lnTo>
                  <a:pt x="83" y="29"/>
                </a:lnTo>
                <a:lnTo>
                  <a:pt x="86" y="36"/>
                </a:lnTo>
                <a:lnTo>
                  <a:pt x="90" y="43"/>
                </a:lnTo>
                <a:lnTo>
                  <a:pt x="92" y="51"/>
                </a:lnTo>
                <a:lnTo>
                  <a:pt x="92" y="58"/>
                </a:lnTo>
                <a:lnTo>
                  <a:pt x="94" y="65"/>
                </a:lnTo>
                <a:lnTo>
                  <a:pt x="94" y="70"/>
                </a:lnTo>
                <a:lnTo>
                  <a:pt x="94" y="74"/>
                </a:lnTo>
                <a:lnTo>
                  <a:pt x="94" y="76"/>
                </a:lnTo>
                <a:lnTo>
                  <a:pt x="94" y="81"/>
                </a:lnTo>
                <a:lnTo>
                  <a:pt x="94" y="86"/>
                </a:lnTo>
                <a:lnTo>
                  <a:pt x="92" y="94"/>
                </a:lnTo>
                <a:lnTo>
                  <a:pt x="92" y="103"/>
                </a:lnTo>
                <a:lnTo>
                  <a:pt x="88" y="119"/>
                </a:lnTo>
                <a:lnTo>
                  <a:pt x="86" y="126"/>
                </a:lnTo>
                <a:lnTo>
                  <a:pt x="83" y="133"/>
                </a:lnTo>
                <a:lnTo>
                  <a:pt x="77" y="140"/>
                </a:lnTo>
                <a:lnTo>
                  <a:pt x="74" y="149"/>
                </a:lnTo>
                <a:lnTo>
                  <a:pt x="68" y="156"/>
                </a:lnTo>
                <a:lnTo>
                  <a:pt x="65" y="158"/>
                </a:lnTo>
                <a:lnTo>
                  <a:pt x="61" y="162"/>
                </a:lnTo>
                <a:lnTo>
                  <a:pt x="56" y="164"/>
                </a:lnTo>
                <a:lnTo>
                  <a:pt x="50" y="165"/>
                </a:lnTo>
                <a:lnTo>
                  <a:pt x="45" y="165"/>
                </a:lnTo>
                <a:lnTo>
                  <a:pt x="38" y="165"/>
                </a:lnTo>
                <a:lnTo>
                  <a:pt x="32" y="164"/>
                </a:lnTo>
                <a:lnTo>
                  <a:pt x="27" y="162"/>
                </a:lnTo>
                <a:lnTo>
                  <a:pt x="24" y="160"/>
                </a:lnTo>
                <a:lnTo>
                  <a:pt x="18" y="158"/>
                </a:lnTo>
                <a:lnTo>
                  <a:pt x="16" y="156"/>
                </a:lnTo>
                <a:lnTo>
                  <a:pt x="13" y="155"/>
                </a:lnTo>
                <a:lnTo>
                  <a:pt x="11" y="151"/>
                </a:lnTo>
                <a:lnTo>
                  <a:pt x="9" y="148"/>
                </a:lnTo>
                <a:lnTo>
                  <a:pt x="6" y="144"/>
                </a:lnTo>
                <a:lnTo>
                  <a:pt x="4" y="139"/>
                </a:lnTo>
                <a:lnTo>
                  <a:pt x="2" y="133"/>
                </a:lnTo>
                <a:lnTo>
                  <a:pt x="0" y="126"/>
                </a:lnTo>
                <a:lnTo>
                  <a:pt x="0" y="119"/>
                </a:lnTo>
                <a:lnTo>
                  <a:pt x="2" y="113"/>
                </a:lnTo>
                <a:lnTo>
                  <a:pt x="4" y="108"/>
                </a:lnTo>
                <a:lnTo>
                  <a:pt x="6" y="104"/>
                </a:lnTo>
                <a:lnTo>
                  <a:pt x="7" y="99"/>
                </a:lnTo>
                <a:lnTo>
                  <a:pt x="9" y="95"/>
                </a:lnTo>
                <a:lnTo>
                  <a:pt x="15" y="90"/>
                </a:lnTo>
                <a:lnTo>
                  <a:pt x="18" y="86"/>
                </a:lnTo>
                <a:lnTo>
                  <a:pt x="20" y="83"/>
                </a:lnTo>
                <a:lnTo>
                  <a:pt x="24" y="79"/>
                </a:lnTo>
                <a:lnTo>
                  <a:pt x="27" y="77"/>
                </a:lnTo>
                <a:lnTo>
                  <a:pt x="31" y="76"/>
                </a:lnTo>
                <a:lnTo>
                  <a:pt x="34" y="76"/>
                </a:lnTo>
                <a:lnTo>
                  <a:pt x="38" y="76"/>
                </a:lnTo>
                <a:lnTo>
                  <a:pt x="43" y="76"/>
                </a:lnTo>
                <a:lnTo>
                  <a:pt x="49" y="76"/>
                </a:lnTo>
                <a:lnTo>
                  <a:pt x="52" y="77"/>
                </a:lnTo>
                <a:lnTo>
                  <a:pt x="56" y="77"/>
                </a:lnTo>
                <a:lnTo>
                  <a:pt x="59" y="79"/>
                </a:lnTo>
                <a:lnTo>
                  <a:pt x="63" y="81"/>
                </a:lnTo>
                <a:lnTo>
                  <a:pt x="67" y="83"/>
                </a:lnTo>
                <a:lnTo>
                  <a:pt x="70" y="86"/>
                </a:lnTo>
                <a:lnTo>
                  <a:pt x="76" y="90"/>
                </a:lnTo>
                <a:lnTo>
                  <a:pt x="76" y="83"/>
                </a:lnTo>
                <a:lnTo>
                  <a:pt x="77" y="76"/>
                </a:lnTo>
                <a:lnTo>
                  <a:pt x="79" y="70"/>
                </a:lnTo>
                <a:lnTo>
                  <a:pt x="79" y="65"/>
                </a:lnTo>
                <a:lnTo>
                  <a:pt x="79" y="61"/>
                </a:lnTo>
                <a:lnTo>
                  <a:pt x="79" y="56"/>
                </a:lnTo>
                <a:lnTo>
                  <a:pt x="76" y="45"/>
                </a:lnTo>
                <a:lnTo>
                  <a:pt x="74" y="42"/>
                </a:lnTo>
                <a:lnTo>
                  <a:pt x="74" y="36"/>
                </a:lnTo>
                <a:lnTo>
                  <a:pt x="72" y="33"/>
                </a:lnTo>
                <a:lnTo>
                  <a:pt x="72" y="29"/>
                </a:lnTo>
                <a:lnTo>
                  <a:pt x="68" y="24"/>
                </a:lnTo>
                <a:lnTo>
                  <a:pt x="67" y="20"/>
                </a:lnTo>
                <a:lnTo>
                  <a:pt x="63" y="18"/>
                </a:lnTo>
                <a:lnTo>
                  <a:pt x="61" y="15"/>
                </a:lnTo>
                <a:lnTo>
                  <a:pt x="56" y="13"/>
                </a:lnTo>
                <a:lnTo>
                  <a:pt x="52" y="13"/>
                </a:lnTo>
                <a:lnTo>
                  <a:pt x="47" y="11"/>
                </a:lnTo>
                <a:lnTo>
                  <a:pt x="43" y="11"/>
                </a:lnTo>
                <a:lnTo>
                  <a:pt x="38" y="9"/>
                </a:lnTo>
                <a:lnTo>
                  <a:pt x="34" y="11"/>
                </a:lnTo>
                <a:lnTo>
                  <a:pt x="32" y="11"/>
                </a:lnTo>
                <a:lnTo>
                  <a:pt x="29" y="13"/>
                </a:lnTo>
                <a:lnTo>
                  <a:pt x="25" y="15"/>
                </a:lnTo>
                <a:lnTo>
                  <a:pt x="22" y="16"/>
                </a:lnTo>
                <a:lnTo>
                  <a:pt x="18" y="18"/>
                </a:lnTo>
                <a:lnTo>
                  <a:pt x="11" y="7"/>
                </a:lnTo>
                <a:close/>
                <a:moveTo>
                  <a:pt x="50" y="83"/>
                </a:moveTo>
                <a:lnTo>
                  <a:pt x="45" y="83"/>
                </a:lnTo>
                <a:lnTo>
                  <a:pt x="40" y="86"/>
                </a:lnTo>
                <a:lnTo>
                  <a:pt x="34" y="88"/>
                </a:lnTo>
                <a:lnTo>
                  <a:pt x="29" y="94"/>
                </a:lnTo>
                <a:lnTo>
                  <a:pt x="25" y="103"/>
                </a:lnTo>
                <a:lnTo>
                  <a:pt x="22" y="112"/>
                </a:lnTo>
                <a:lnTo>
                  <a:pt x="20" y="121"/>
                </a:lnTo>
                <a:lnTo>
                  <a:pt x="18" y="130"/>
                </a:lnTo>
                <a:lnTo>
                  <a:pt x="18" y="133"/>
                </a:lnTo>
                <a:lnTo>
                  <a:pt x="18" y="137"/>
                </a:lnTo>
                <a:lnTo>
                  <a:pt x="20" y="140"/>
                </a:lnTo>
                <a:lnTo>
                  <a:pt x="20" y="144"/>
                </a:lnTo>
                <a:lnTo>
                  <a:pt x="22" y="148"/>
                </a:lnTo>
                <a:lnTo>
                  <a:pt x="24" y="149"/>
                </a:lnTo>
                <a:lnTo>
                  <a:pt x="25" y="153"/>
                </a:lnTo>
                <a:lnTo>
                  <a:pt x="29" y="155"/>
                </a:lnTo>
                <a:lnTo>
                  <a:pt x="34" y="156"/>
                </a:lnTo>
                <a:lnTo>
                  <a:pt x="38" y="158"/>
                </a:lnTo>
                <a:lnTo>
                  <a:pt x="43" y="158"/>
                </a:lnTo>
                <a:lnTo>
                  <a:pt x="47" y="158"/>
                </a:lnTo>
                <a:lnTo>
                  <a:pt x="52" y="155"/>
                </a:lnTo>
                <a:lnTo>
                  <a:pt x="58" y="149"/>
                </a:lnTo>
                <a:lnTo>
                  <a:pt x="61" y="144"/>
                </a:lnTo>
                <a:lnTo>
                  <a:pt x="65" y="137"/>
                </a:lnTo>
                <a:lnTo>
                  <a:pt x="68" y="128"/>
                </a:lnTo>
                <a:lnTo>
                  <a:pt x="70" y="119"/>
                </a:lnTo>
                <a:lnTo>
                  <a:pt x="72" y="108"/>
                </a:lnTo>
                <a:lnTo>
                  <a:pt x="72" y="97"/>
                </a:lnTo>
                <a:lnTo>
                  <a:pt x="70" y="92"/>
                </a:lnTo>
                <a:lnTo>
                  <a:pt x="68" y="90"/>
                </a:lnTo>
                <a:lnTo>
                  <a:pt x="65" y="88"/>
                </a:lnTo>
                <a:lnTo>
                  <a:pt x="63" y="86"/>
                </a:lnTo>
                <a:lnTo>
                  <a:pt x="59" y="85"/>
                </a:lnTo>
                <a:lnTo>
                  <a:pt x="56" y="83"/>
                </a:lnTo>
                <a:lnTo>
                  <a:pt x="50" y="83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179"/>
          <p:cNvSpPr>
            <a:spLocks/>
          </p:cNvSpPr>
          <p:nvPr/>
        </p:nvSpPr>
        <p:spPr bwMode="auto">
          <a:xfrm>
            <a:off x="3278188" y="4114800"/>
            <a:ext cx="114300" cy="119063"/>
          </a:xfrm>
          <a:custGeom>
            <a:avLst/>
            <a:gdLst>
              <a:gd name="T0" fmla="*/ 2 w 108"/>
              <a:gd name="T1" fmla="*/ 109 h 115"/>
              <a:gd name="T2" fmla="*/ 4 w 108"/>
              <a:gd name="T3" fmla="*/ 104 h 115"/>
              <a:gd name="T4" fmla="*/ 4 w 108"/>
              <a:gd name="T5" fmla="*/ 101 h 115"/>
              <a:gd name="T6" fmla="*/ 4 w 108"/>
              <a:gd name="T7" fmla="*/ 101 h 115"/>
              <a:gd name="T8" fmla="*/ 24 w 108"/>
              <a:gd name="T9" fmla="*/ 77 h 115"/>
              <a:gd name="T10" fmla="*/ 40 w 108"/>
              <a:gd name="T11" fmla="*/ 61 h 115"/>
              <a:gd name="T12" fmla="*/ 51 w 108"/>
              <a:gd name="T13" fmla="*/ 48 h 115"/>
              <a:gd name="T14" fmla="*/ 58 w 108"/>
              <a:gd name="T15" fmla="*/ 41 h 115"/>
              <a:gd name="T16" fmla="*/ 61 w 108"/>
              <a:gd name="T17" fmla="*/ 36 h 115"/>
              <a:gd name="T18" fmla="*/ 63 w 108"/>
              <a:gd name="T19" fmla="*/ 34 h 115"/>
              <a:gd name="T20" fmla="*/ 65 w 108"/>
              <a:gd name="T21" fmla="*/ 32 h 115"/>
              <a:gd name="T22" fmla="*/ 70 w 108"/>
              <a:gd name="T23" fmla="*/ 23 h 115"/>
              <a:gd name="T24" fmla="*/ 79 w 108"/>
              <a:gd name="T25" fmla="*/ 18 h 115"/>
              <a:gd name="T26" fmla="*/ 65 w 108"/>
              <a:gd name="T27" fmla="*/ 18 h 115"/>
              <a:gd name="T28" fmla="*/ 58 w 108"/>
              <a:gd name="T29" fmla="*/ 18 h 115"/>
              <a:gd name="T30" fmla="*/ 45 w 108"/>
              <a:gd name="T31" fmla="*/ 18 h 115"/>
              <a:gd name="T32" fmla="*/ 34 w 108"/>
              <a:gd name="T33" fmla="*/ 18 h 115"/>
              <a:gd name="T34" fmla="*/ 27 w 108"/>
              <a:gd name="T35" fmla="*/ 18 h 115"/>
              <a:gd name="T36" fmla="*/ 24 w 108"/>
              <a:gd name="T37" fmla="*/ 18 h 115"/>
              <a:gd name="T38" fmla="*/ 20 w 108"/>
              <a:gd name="T39" fmla="*/ 18 h 115"/>
              <a:gd name="T40" fmla="*/ 18 w 108"/>
              <a:gd name="T41" fmla="*/ 18 h 115"/>
              <a:gd name="T42" fmla="*/ 20 w 108"/>
              <a:gd name="T43" fmla="*/ 12 h 115"/>
              <a:gd name="T44" fmla="*/ 22 w 108"/>
              <a:gd name="T45" fmla="*/ 5 h 115"/>
              <a:gd name="T46" fmla="*/ 22 w 108"/>
              <a:gd name="T47" fmla="*/ 2 h 115"/>
              <a:gd name="T48" fmla="*/ 22 w 108"/>
              <a:gd name="T49" fmla="*/ 0 h 115"/>
              <a:gd name="T50" fmla="*/ 36 w 108"/>
              <a:gd name="T51" fmla="*/ 0 h 115"/>
              <a:gd name="T52" fmla="*/ 51 w 108"/>
              <a:gd name="T53" fmla="*/ 0 h 115"/>
              <a:gd name="T54" fmla="*/ 72 w 108"/>
              <a:gd name="T55" fmla="*/ 0 h 115"/>
              <a:gd name="T56" fmla="*/ 87 w 108"/>
              <a:gd name="T57" fmla="*/ 0 h 115"/>
              <a:gd name="T58" fmla="*/ 97 w 108"/>
              <a:gd name="T59" fmla="*/ 0 h 115"/>
              <a:gd name="T60" fmla="*/ 103 w 108"/>
              <a:gd name="T61" fmla="*/ 0 h 115"/>
              <a:gd name="T62" fmla="*/ 106 w 108"/>
              <a:gd name="T63" fmla="*/ 0 h 115"/>
              <a:gd name="T64" fmla="*/ 108 w 108"/>
              <a:gd name="T65" fmla="*/ 0 h 115"/>
              <a:gd name="T66" fmla="*/ 106 w 108"/>
              <a:gd name="T67" fmla="*/ 5 h 115"/>
              <a:gd name="T68" fmla="*/ 105 w 108"/>
              <a:gd name="T69" fmla="*/ 11 h 115"/>
              <a:gd name="T70" fmla="*/ 105 w 108"/>
              <a:gd name="T71" fmla="*/ 14 h 115"/>
              <a:gd name="T72" fmla="*/ 105 w 108"/>
              <a:gd name="T73" fmla="*/ 14 h 115"/>
              <a:gd name="T74" fmla="*/ 85 w 108"/>
              <a:gd name="T75" fmla="*/ 38 h 115"/>
              <a:gd name="T76" fmla="*/ 69 w 108"/>
              <a:gd name="T77" fmla="*/ 54 h 115"/>
              <a:gd name="T78" fmla="*/ 58 w 108"/>
              <a:gd name="T79" fmla="*/ 66 h 115"/>
              <a:gd name="T80" fmla="*/ 51 w 108"/>
              <a:gd name="T81" fmla="*/ 74 h 115"/>
              <a:gd name="T82" fmla="*/ 47 w 108"/>
              <a:gd name="T83" fmla="*/ 79 h 115"/>
              <a:gd name="T84" fmla="*/ 45 w 108"/>
              <a:gd name="T85" fmla="*/ 81 h 115"/>
              <a:gd name="T86" fmla="*/ 43 w 108"/>
              <a:gd name="T87" fmla="*/ 83 h 115"/>
              <a:gd name="T88" fmla="*/ 38 w 108"/>
              <a:gd name="T89" fmla="*/ 90 h 115"/>
              <a:gd name="T90" fmla="*/ 29 w 108"/>
              <a:gd name="T91" fmla="*/ 97 h 115"/>
              <a:gd name="T92" fmla="*/ 43 w 108"/>
              <a:gd name="T93" fmla="*/ 97 h 115"/>
              <a:gd name="T94" fmla="*/ 51 w 108"/>
              <a:gd name="T95" fmla="*/ 97 h 115"/>
              <a:gd name="T96" fmla="*/ 65 w 108"/>
              <a:gd name="T97" fmla="*/ 97 h 115"/>
              <a:gd name="T98" fmla="*/ 76 w 108"/>
              <a:gd name="T99" fmla="*/ 97 h 115"/>
              <a:gd name="T100" fmla="*/ 83 w 108"/>
              <a:gd name="T101" fmla="*/ 97 h 115"/>
              <a:gd name="T102" fmla="*/ 88 w 108"/>
              <a:gd name="T103" fmla="*/ 97 h 115"/>
              <a:gd name="T104" fmla="*/ 92 w 108"/>
              <a:gd name="T105" fmla="*/ 97 h 115"/>
              <a:gd name="T106" fmla="*/ 94 w 108"/>
              <a:gd name="T107" fmla="*/ 97 h 115"/>
              <a:gd name="T108" fmla="*/ 92 w 108"/>
              <a:gd name="T109" fmla="*/ 102 h 115"/>
              <a:gd name="T110" fmla="*/ 90 w 108"/>
              <a:gd name="T111" fmla="*/ 111 h 115"/>
              <a:gd name="T112" fmla="*/ 90 w 108"/>
              <a:gd name="T113" fmla="*/ 113 h 115"/>
              <a:gd name="T114" fmla="*/ 90 w 108"/>
              <a:gd name="T115" fmla="*/ 115 h 1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8"/>
              <a:gd name="T175" fmla="*/ 0 h 115"/>
              <a:gd name="T176" fmla="*/ 108 w 108"/>
              <a:gd name="T177" fmla="*/ 115 h 1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8" h="115">
                <a:moveTo>
                  <a:pt x="0" y="115"/>
                </a:moveTo>
                <a:lnTo>
                  <a:pt x="2" y="109"/>
                </a:lnTo>
                <a:lnTo>
                  <a:pt x="2" y="106"/>
                </a:lnTo>
                <a:lnTo>
                  <a:pt x="4" y="104"/>
                </a:lnTo>
                <a:lnTo>
                  <a:pt x="4" y="102"/>
                </a:lnTo>
                <a:lnTo>
                  <a:pt x="4" y="101"/>
                </a:lnTo>
                <a:lnTo>
                  <a:pt x="15" y="88"/>
                </a:lnTo>
                <a:lnTo>
                  <a:pt x="24" y="77"/>
                </a:lnTo>
                <a:lnTo>
                  <a:pt x="33" y="68"/>
                </a:lnTo>
                <a:lnTo>
                  <a:pt x="40" y="61"/>
                </a:lnTo>
                <a:lnTo>
                  <a:pt x="45" y="54"/>
                </a:lnTo>
                <a:lnTo>
                  <a:pt x="51" y="48"/>
                </a:lnTo>
                <a:lnTo>
                  <a:pt x="54" y="45"/>
                </a:lnTo>
                <a:lnTo>
                  <a:pt x="58" y="41"/>
                </a:lnTo>
                <a:lnTo>
                  <a:pt x="60" y="38"/>
                </a:lnTo>
                <a:lnTo>
                  <a:pt x="61" y="36"/>
                </a:lnTo>
                <a:lnTo>
                  <a:pt x="63" y="34"/>
                </a:lnTo>
                <a:lnTo>
                  <a:pt x="65" y="32"/>
                </a:lnTo>
                <a:lnTo>
                  <a:pt x="69" y="27"/>
                </a:lnTo>
                <a:lnTo>
                  <a:pt x="70" y="23"/>
                </a:lnTo>
                <a:lnTo>
                  <a:pt x="74" y="21"/>
                </a:lnTo>
                <a:lnTo>
                  <a:pt x="79" y="18"/>
                </a:lnTo>
                <a:lnTo>
                  <a:pt x="72" y="18"/>
                </a:lnTo>
                <a:lnTo>
                  <a:pt x="65" y="18"/>
                </a:lnTo>
                <a:lnTo>
                  <a:pt x="61" y="18"/>
                </a:lnTo>
                <a:lnTo>
                  <a:pt x="58" y="18"/>
                </a:lnTo>
                <a:lnTo>
                  <a:pt x="51" y="18"/>
                </a:lnTo>
                <a:lnTo>
                  <a:pt x="45" y="18"/>
                </a:lnTo>
                <a:lnTo>
                  <a:pt x="40" y="18"/>
                </a:lnTo>
                <a:lnTo>
                  <a:pt x="34" y="18"/>
                </a:lnTo>
                <a:lnTo>
                  <a:pt x="31" y="18"/>
                </a:lnTo>
                <a:lnTo>
                  <a:pt x="27" y="18"/>
                </a:lnTo>
                <a:lnTo>
                  <a:pt x="25" y="18"/>
                </a:lnTo>
                <a:lnTo>
                  <a:pt x="24" y="18"/>
                </a:lnTo>
                <a:lnTo>
                  <a:pt x="22" y="18"/>
                </a:lnTo>
                <a:lnTo>
                  <a:pt x="20" y="18"/>
                </a:lnTo>
                <a:lnTo>
                  <a:pt x="18" y="18"/>
                </a:lnTo>
                <a:lnTo>
                  <a:pt x="20" y="12"/>
                </a:lnTo>
                <a:lnTo>
                  <a:pt x="20" y="7"/>
                </a:lnTo>
                <a:lnTo>
                  <a:pt x="22" y="5"/>
                </a:lnTo>
                <a:lnTo>
                  <a:pt x="22" y="2"/>
                </a:lnTo>
                <a:lnTo>
                  <a:pt x="22" y="0"/>
                </a:lnTo>
                <a:lnTo>
                  <a:pt x="29" y="0"/>
                </a:lnTo>
                <a:lnTo>
                  <a:pt x="36" y="0"/>
                </a:lnTo>
                <a:lnTo>
                  <a:pt x="43" y="0"/>
                </a:lnTo>
                <a:lnTo>
                  <a:pt x="51" y="0"/>
                </a:lnTo>
                <a:lnTo>
                  <a:pt x="61" y="0"/>
                </a:lnTo>
                <a:lnTo>
                  <a:pt x="72" y="0"/>
                </a:lnTo>
                <a:lnTo>
                  <a:pt x="79" y="0"/>
                </a:lnTo>
                <a:lnTo>
                  <a:pt x="87" y="0"/>
                </a:lnTo>
                <a:lnTo>
                  <a:pt x="92" y="0"/>
                </a:lnTo>
                <a:lnTo>
                  <a:pt x="97" y="0"/>
                </a:lnTo>
                <a:lnTo>
                  <a:pt x="101" y="0"/>
                </a:lnTo>
                <a:lnTo>
                  <a:pt x="103" y="0"/>
                </a:lnTo>
                <a:lnTo>
                  <a:pt x="105" y="0"/>
                </a:lnTo>
                <a:lnTo>
                  <a:pt x="106" y="0"/>
                </a:lnTo>
                <a:lnTo>
                  <a:pt x="108" y="0"/>
                </a:lnTo>
                <a:lnTo>
                  <a:pt x="106" y="5"/>
                </a:lnTo>
                <a:lnTo>
                  <a:pt x="106" y="9"/>
                </a:lnTo>
                <a:lnTo>
                  <a:pt x="105" y="11"/>
                </a:lnTo>
                <a:lnTo>
                  <a:pt x="105" y="12"/>
                </a:lnTo>
                <a:lnTo>
                  <a:pt x="105" y="14"/>
                </a:lnTo>
                <a:lnTo>
                  <a:pt x="94" y="27"/>
                </a:lnTo>
                <a:lnTo>
                  <a:pt x="85" y="38"/>
                </a:lnTo>
                <a:lnTo>
                  <a:pt x="76" y="47"/>
                </a:lnTo>
                <a:lnTo>
                  <a:pt x="69" y="54"/>
                </a:lnTo>
                <a:lnTo>
                  <a:pt x="63" y="61"/>
                </a:lnTo>
                <a:lnTo>
                  <a:pt x="58" y="66"/>
                </a:lnTo>
                <a:lnTo>
                  <a:pt x="54" y="70"/>
                </a:lnTo>
                <a:lnTo>
                  <a:pt x="51" y="74"/>
                </a:lnTo>
                <a:lnTo>
                  <a:pt x="49" y="77"/>
                </a:lnTo>
                <a:lnTo>
                  <a:pt x="47" y="79"/>
                </a:lnTo>
                <a:lnTo>
                  <a:pt x="45" y="81"/>
                </a:lnTo>
                <a:lnTo>
                  <a:pt x="43" y="83"/>
                </a:lnTo>
                <a:lnTo>
                  <a:pt x="40" y="86"/>
                </a:lnTo>
                <a:lnTo>
                  <a:pt x="38" y="90"/>
                </a:lnTo>
                <a:lnTo>
                  <a:pt x="34" y="93"/>
                </a:lnTo>
                <a:lnTo>
                  <a:pt x="29" y="97"/>
                </a:lnTo>
                <a:lnTo>
                  <a:pt x="36" y="97"/>
                </a:lnTo>
                <a:lnTo>
                  <a:pt x="43" y="97"/>
                </a:lnTo>
                <a:lnTo>
                  <a:pt x="47" y="97"/>
                </a:lnTo>
                <a:lnTo>
                  <a:pt x="51" y="97"/>
                </a:lnTo>
                <a:lnTo>
                  <a:pt x="58" y="97"/>
                </a:lnTo>
                <a:lnTo>
                  <a:pt x="65" y="97"/>
                </a:lnTo>
                <a:lnTo>
                  <a:pt x="70" y="97"/>
                </a:lnTo>
                <a:lnTo>
                  <a:pt x="76" y="97"/>
                </a:lnTo>
                <a:lnTo>
                  <a:pt x="79" y="97"/>
                </a:lnTo>
                <a:lnTo>
                  <a:pt x="83" y="97"/>
                </a:lnTo>
                <a:lnTo>
                  <a:pt x="87" y="97"/>
                </a:lnTo>
                <a:lnTo>
                  <a:pt x="88" y="97"/>
                </a:lnTo>
                <a:lnTo>
                  <a:pt x="90" y="97"/>
                </a:lnTo>
                <a:lnTo>
                  <a:pt x="92" y="97"/>
                </a:lnTo>
                <a:lnTo>
                  <a:pt x="94" y="97"/>
                </a:lnTo>
                <a:lnTo>
                  <a:pt x="92" y="102"/>
                </a:lnTo>
                <a:lnTo>
                  <a:pt x="92" y="108"/>
                </a:lnTo>
                <a:lnTo>
                  <a:pt x="90" y="111"/>
                </a:lnTo>
                <a:lnTo>
                  <a:pt x="90" y="113"/>
                </a:lnTo>
                <a:lnTo>
                  <a:pt x="90" y="115"/>
                </a:lnTo>
                <a:lnTo>
                  <a:pt x="0" y="115"/>
                </a:lnTo>
                <a:close/>
              </a:path>
            </a:pathLst>
          </a:custGeom>
          <a:solidFill>
            <a:srgbClr val="5C69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Textfeld 66"/>
          <p:cNvSpPr txBox="1">
            <a:spLocks noChangeArrowheads="1"/>
          </p:cNvSpPr>
          <p:nvPr/>
        </p:nvSpPr>
        <p:spPr bwMode="auto">
          <a:xfrm>
            <a:off x="768350" y="6240463"/>
            <a:ext cx="290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1) Ion excitation in the trap</a:t>
            </a:r>
          </a:p>
        </p:txBody>
      </p:sp>
      <p:sp>
        <p:nvSpPr>
          <p:cNvPr id="2084" name="Textfeld 67"/>
          <p:cNvSpPr txBox="1">
            <a:spLocks noChangeArrowheads="1"/>
          </p:cNvSpPr>
          <p:nvPr/>
        </p:nvSpPr>
        <p:spPr bwMode="auto">
          <a:xfrm>
            <a:off x="768350" y="2495550"/>
            <a:ext cx="3082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2) Adiabatic conversion of </a:t>
            </a:r>
            <a:br>
              <a:rPr lang="de-DE"/>
            </a:br>
            <a:r>
              <a:rPr lang="de-DE"/>
              <a:t>radial energy to axial energy</a:t>
            </a:r>
          </a:p>
        </p:txBody>
      </p:sp>
      <p:sp>
        <p:nvSpPr>
          <p:cNvPr id="2085" name="Textfeld 68"/>
          <p:cNvSpPr txBox="1">
            <a:spLocks noChangeArrowheads="1"/>
          </p:cNvSpPr>
          <p:nvPr/>
        </p:nvSpPr>
        <p:spPr bwMode="auto">
          <a:xfrm>
            <a:off x="768350" y="11271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3) Detection</a:t>
            </a:r>
          </a:p>
        </p:txBody>
      </p:sp>
      <p:pic>
        <p:nvPicPr>
          <p:cNvPr id="2086" name="Picture 6" descr="U:\Dokumente\Vorträge\2012 NUSTAR Meeting\Fig2-Os184_resonan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1465263"/>
            <a:ext cx="498792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Ellipse 65"/>
          <p:cNvSpPr/>
          <p:nvPr/>
        </p:nvSpPr>
        <p:spPr>
          <a:xfrm>
            <a:off x="2030413" y="5437188"/>
            <a:ext cx="144462" cy="1444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el 1"/>
          <p:cNvSpPr>
            <a:spLocks noGrp="1"/>
          </p:cNvSpPr>
          <p:nvPr>
            <p:ph type="title"/>
          </p:nvPr>
        </p:nvSpPr>
        <p:spPr>
          <a:xfrm>
            <a:off x="839788" y="44450"/>
            <a:ext cx="8229600" cy="1143000"/>
          </a:xfrm>
        </p:spPr>
        <p:txBody>
          <a:bodyPr/>
          <a:lstStyle/>
          <a:p>
            <a:pPr eaLnBrk="1" hangingPunct="1"/>
            <a:r>
              <a:rPr lang="de-DE" sz="3200" smtClean="0"/>
              <a:t>Mass and Q-value determination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79488" y="5807075"/>
            <a:ext cx="7777162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Required precision for double-beta Q values:  ~ 100eV – 1 keV</a:t>
            </a:r>
          </a:p>
          <a:p>
            <a:pPr algn="ctr"/>
            <a:r>
              <a:rPr lang="de-DE"/>
              <a:t>Relative uncertainty of the frequency ratio: ~10</a:t>
            </a:r>
            <a:r>
              <a:rPr lang="de-DE" baseline="30000"/>
              <a:t>-9</a:t>
            </a:r>
            <a:r>
              <a:rPr lang="de-DE"/>
              <a:t> – 10</a:t>
            </a:r>
            <a:r>
              <a:rPr lang="de-DE" baseline="30000"/>
              <a:t>-8</a:t>
            </a:r>
            <a:r>
              <a:rPr lang="de-DE"/>
              <a:t> </a:t>
            </a:r>
          </a:p>
        </p:txBody>
      </p:sp>
      <p:sp>
        <p:nvSpPr>
          <p:cNvPr id="3079" name="Ellipse 57"/>
          <p:cNvSpPr>
            <a:spLocks noChangeArrowheads="1"/>
          </p:cNvSpPr>
          <p:nvPr/>
        </p:nvSpPr>
        <p:spPr bwMode="auto">
          <a:xfrm>
            <a:off x="60848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grpSp>
        <p:nvGrpSpPr>
          <p:cNvPr id="3080" name="Gruppieren 79"/>
          <p:cNvGrpSpPr>
            <a:grpSpLocks/>
          </p:cNvGrpSpPr>
          <p:nvPr/>
        </p:nvGrpSpPr>
        <p:grpSpPr bwMode="auto">
          <a:xfrm>
            <a:off x="2987675" y="1844675"/>
            <a:ext cx="360363" cy="360363"/>
            <a:chOff x="4211960" y="3861048"/>
            <a:chExt cx="360040" cy="360040"/>
          </a:xfrm>
        </p:grpSpPr>
        <p:sp>
          <p:nvSpPr>
            <p:cNvPr id="3098" name="Ellipse 65"/>
            <p:cNvSpPr>
              <a:spLocks noChangeArrowheads="1"/>
            </p:cNvSpPr>
            <p:nvPr/>
          </p:nvSpPr>
          <p:spPr bwMode="auto">
            <a:xfrm>
              <a:off x="4211960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099" name="Ellipse 68"/>
            <p:cNvSpPr>
              <a:spLocks noChangeArrowheads="1"/>
            </p:cNvSpPr>
            <p:nvPr/>
          </p:nvSpPr>
          <p:spPr bwMode="auto">
            <a:xfrm>
              <a:off x="4283968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0" name="Ellipse 69"/>
            <p:cNvSpPr>
              <a:spLocks noChangeArrowheads="1"/>
            </p:cNvSpPr>
            <p:nvPr/>
          </p:nvSpPr>
          <p:spPr bwMode="auto">
            <a:xfrm>
              <a:off x="4283968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1" name="Ellipse 70"/>
            <p:cNvSpPr>
              <a:spLocks noChangeArrowheads="1"/>
            </p:cNvSpPr>
            <p:nvPr/>
          </p:nvSpPr>
          <p:spPr bwMode="auto">
            <a:xfrm>
              <a:off x="4355976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2" name="Ellipse 71"/>
            <p:cNvSpPr>
              <a:spLocks noChangeArrowheads="1"/>
            </p:cNvSpPr>
            <p:nvPr/>
          </p:nvSpPr>
          <p:spPr bwMode="auto">
            <a:xfrm>
              <a:off x="4355976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3" name="Ellipse 72"/>
            <p:cNvSpPr>
              <a:spLocks noChangeArrowheads="1"/>
            </p:cNvSpPr>
            <p:nvPr/>
          </p:nvSpPr>
          <p:spPr bwMode="auto">
            <a:xfrm>
              <a:off x="4211960" y="4005064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4" name="Ellipse 73"/>
            <p:cNvSpPr>
              <a:spLocks noChangeArrowheads="1"/>
            </p:cNvSpPr>
            <p:nvPr/>
          </p:nvSpPr>
          <p:spPr bwMode="auto">
            <a:xfrm>
              <a:off x="4283968" y="4005064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5" name="Ellipse 74"/>
            <p:cNvSpPr>
              <a:spLocks noChangeArrowheads="1"/>
            </p:cNvSpPr>
            <p:nvPr/>
          </p:nvSpPr>
          <p:spPr bwMode="auto">
            <a:xfrm>
              <a:off x="4211960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6" name="Ellipse 75"/>
            <p:cNvSpPr>
              <a:spLocks noChangeArrowheads="1"/>
            </p:cNvSpPr>
            <p:nvPr/>
          </p:nvSpPr>
          <p:spPr bwMode="auto">
            <a:xfrm>
              <a:off x="4283968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7" name="Ellipse 76"/>
            <p:cNvSpPr>
              <a:spLocks noChangeArrowheads="1"/>
            </p:cNvSpPr>
            <p:nvPr/>
          </p:nvSpPr>
          <p:spPr bwMode="auto">
            <a:xfrm>
              <a:off x="4355976" y="4005064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8" name="Ellipse 77"/>
            <p:cNvSpPr>
              <a:spLocks noChangeArrowheads="1"/>
            </p:cNvSpPr>
            <p:nvPr/>
          </p:nvSpPr>
          <p:spPr bwMode="auto">
            <a:xfrm>
              <a:off x="4427984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sp>
          <p:nvSpPr>
            <p:cNvPr id="3109" name="Ellipse 78"/>
            <p:cNvSpPr>
              <a:spLocks noChangeArrowheads="1"/>
            </p:cNvSpPr>
            <p:nvPr/>
          </p:nvSpPr>
          <p:spPr bwMode="auto">
            <a:xfrm>
              <a:off x="4427984" y="3861048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</p:grpSp>
      <p:grpSp>
        <p:nvGrpSpPr>
          <p:cNvPr id="3081" name="Gruppieren 126"/>
          <p:cNvGrpSpPr>
            <a:grpSpLocks/>
          </p:cNvGrpSpPr>
          <p:nvPr/>
        </p:nvGrpSpPr>
        <p:grpSpPr bwMode="auto">
          <a:xfrm>
            <a:off x="5076825" y="1341438"/>
            <a:ext cx="2016125" cy="368300"/>
            <a:chOff x="3347864" y="3717032"/>
            <a:chExt cx="2016225" cy="369332"/>
          </a:xfrm>
        </p:grpSpPr>
        <p:sp>
          <p:nvSpPr>
            <p:cNvPr id="3096" name="AutoShape 81"/>
            <p:cNvSpPr>
              <a:spLocks noChangeArrowheads="1"/>
            </p:cNvSpPr>
            <p:nvPr/>
          </p:nvSpPr>
          <p:spPr bwMode="auto">
            <a:xfrm>
              <a:off x="3347864" y="3717032"/>
              <a:ext cx="2016225" cy="36004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Textfeld 80"/>
            <p:cNvSpPr txBox="1">
              <a:spLocks noChangeArrowheads="1"/>
            </p:cNvSpPr>
            <p:nvPr/>
          </p:nvSpPr>
          <p:spPr bwMode="auto">
            <a:xfrm>
              <a:off x="3563889" y="3717032"/>
              <a:ext cx="15824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Ion of interest</a:t>
              </a:r>
            </a:p>
          </p:txBody>
        </p:sp>
      </p:grpSp>
      <p:sp>
        <p:nvSpPr>
          <p:cNvPr id="3082" name="AutoShape 81"/>
          <p:cNvSpPr>
            <a:spLocks noChangeArrowheads="1"/>
          </p:cNvSpPr>
          <p:nvPr/>
        </p:nvSpPr>
        <p:spPr bwMode="auto">
          <a:xfrm>
            <a:off x="2339975" y="1341438"/>
            <a:ext cx="1944688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feld 81"/>
          <p:cNvSpPr txBox="1">
            <a:spLocks noChangeArrowheads="1"/>
          </p:cNvSpPr>
          <p:nvPr/>
        </p:nvSpPr>
        <p:spPr bwMode="auto">
          <a:xfrm>
            <a:off x="2484438" y="1341438"/>
            <a:ext cx="1620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Reference ion</a:t>
            </a:r>
          </a:p>
        </p:txBody>
      </p:sp>
      <p:grpSp>
        <p:nvGrpSpPr>
          <p:cNvPr id="3084" name="Gruppieren 146"/>
          <p:cNvGrpSpPr>
            <a:grpSpLocks/>
          </p:cNvGrpSpPr>
          <p:nvPr/>
        </p:nvGrpSpPr>
        <p:grpSpPr bwMode="auto">
          <a:xfrm>
            <a:off x="2700338" y="2492375"/>
            <a:ext cx="4103687" cy="936625"/>
            <a:chOff x="1835696" y="2276872"/>
            <a:chExt cx="4104456" cy="936104"/>
          </a:xfrm>
        </p:grpSpPr>
        <p:sp>
          <p:nvSpPr>
            <p:cNvPr id="3095" name="AutoShape 81"/>
            <p:cNvSpPr>
              <a:spLocks noChangeArrowheads="1"/>
            </p:cNvSpPr>
            <p:nvPr/>
          </p:nvSpPr>
          <p:spPr bwMode="auto">
            <a:xfrm>
              <a:off x="1835696" y="2276872"/>
              <a:ext cx="4104456" cy="936104"/>
            </a:xfrm>
            <a:prstGeom prst="flowChartAlternateProcess">
              <a:avLst/>
            </a:prstGeom>
            <a:solidFill>
              <a:srgbClr val="FFD88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979712" y="2276872"/>
            <a:ext cx="3952875" cy="933450"/>
          </p:xfrm>
          <a:graphic>
            <a:graphicData uri="http://schemas.openxmlformats.org/presentationml/2006/ole">
              <p:oleObj spid="_x0000_s3075" name="Formel" r:id="rId3" imgW="2044440" imgH="482400" progId="Equation.3">
                <p:embed/>
              </p:oleObj>
            </a:graphicData>
          </a:graphic>
        </p:graphicFrame>
      </p:grpSp>
      <p:grpSp>
        <p:nvGrpSpPr>
          <p:cNvPr id="151" name="Gruppieren 150"/>
          <p:cNvGrpSpPr>
            <a:grpSpLocks/>
          </p:cNvGrpSpPr>
          <p:nvPr/>
        </p:nvGrpSpPr>
        <p:grpSpPr bwMode="auto">
          <a:xfrm>
            <a:off x="2339975" y="3644900"/>
            <a:ext cx="4752975" cy="1871663"/>
            <a:chOff x="2339751" y="3645024"/>
            <a:chExt cx="4752529" cy="1872208"/>
          </a:xfrm>
        </p:grpSpPr>
        <p:sp>
          <p:nvSpPr>
            <p:cNvPr id="3086" name="AutoShape 81"/>
            <p:cNvSpPr>
              <a:spLocks noChangeArrowheads="1"/>
            </p:cNvSpPr>
            <p:nvPr/>
          </p:nvSpPr>
          <p:spPr bwMode="auto">
            <a:xfrm>
              <a:off x="2771800" y="4581128"/>
              <a:ext cx="3960440" cy="936104"/>
            </a:xfrm>
            <a:prstGeom prst="flowChartAlternateProcess">
              <a:avLst/>
            </a:prstGeom>
            <a:solidFill>
              <a:srgbClr val="FFD88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25"/>
            <p:cNvGraphicFramePr>
              <a:graphicFrameLocks noChangeAspect="1"/>
            </p:cNvGraphicFramePr>
            <p:nvPr/>
          </p:nvGraphicFramePr>
          <p:xfrm>
            <a:off x="3059832" y="4617625"/>
            <a:ext cx="3456384" cy="899607"/>
          </p:xfrm>
          <a:graphic>
            <a:graphicData uri="http://schemas.openxmlformats.org/presentationml/2006/ole">
              <p:oleObj spid="_x0000_s3074" name="Formel" r:id="rId4" imgW="1854000" imgH="482400" progId="Equation.3">
                <p:embed/>
              </p:oleObj>
            </a:graphicData>
          </a:graphic>
        </p:graphicFrame>
        <p:sp>
          <p:nvSpPr>
            <p:cNvPr id="3087" name="Ellipse 55"/>
            <p:cNvSpPr>
              <a:spLocks noChangeArrowheads="1"/>
            </p:cNvSpPr>
            <p:nvPr/>
          </p:nvSpPr>
          <p:spPr bwMode="auto">
            <a:xfrm>
              <a:off x="3248802" y="4221088"/>
              <a:ext cx="216024" cy="216024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  <p:grpSp>
          <p:nvGrpSpPr>
            <p:cNvPr id="3088" name="Gruppieren 128"/>
            <p:cNvGrpSpPr>
              <a:grpSpLocks/>
            </p:cNvGrpSpPr>
            <p:nvPr/>
          </p:nvGrpSpPr>
          <p:grpSpPr bwMode="auto">
            <a:xfrm>
              <a:off x="2339751" y="3645024"/>
              <a:ext cx="2016225" cy="369332"/>
              <a:chOff x="874962" y="5222562"/>
              <a:chExt cx="2016225" cy="369332"/>
            </a:xfrm>
          </p:grpSpPr>
          <p:sp>
            <p:nvSpPr>
              <p:cNvPr id="3093" name="AutoShape 81"/>
              <p:cNvSpPr>
                <a:spLocks noChangeArrowheads="1"/>
              </p:cNvSpPr>
              <p:nvPr/>
            </p:nvSpPr>
            <p:spPr bwMode="auto">
              <a:xfrm>
                <a:off x="874962" y="5222562"/>
                <a:ext cx="2016225" cy="36004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Textfeld 85"/>
              <p:cNvSpPr txBox="1">
                <a:spLocks noChangeArrowheads="1"/>
              </p:cNvSpPr>
              <p:nvPr/>
            </p:nvSpPr>
            <p:spPr bwMode="auto">
              <a:xfrm>
                <a:off x="1064752" y="5222562"/>
                <a:ext cx="16979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/>
                  <a:t>Mother nuclide</a:t>
                </a:r>
              </a:p>
            </p:txBody>
          </p:sp>
        </p:grpSp>
        <p:grpSp>
          <p:nvGrpSpPr>
            <p:cNvPr id="3089" name="Gruppieren 127"/>
            <p:cNvGrpSpPr>
              <a:grpSpLocks/>
            </p:cNvGrpSpPr>
            <p:nvPr/>
          </p:nvGrpSpPr>
          <p:grpSpPr bwMode="auto">
            <a:xfrm>
              <a:off x="5076055" y="3645024"/>
              <a:ext cx="2016225" cy="369332"/>
              <a:chOff x="3419873" y="5222562"/>
              <a:chExt cx="2016225" cy="369332"/>
            </a:xfrm>
          </p:grpSpPr>
          <p:sp>
            <p:nvSpPr>
              <p:cNvPr id="3091" name="AutoShape 81"/>
              <p:cNvSpPr>
                <a:spLocks noChangeArrowheads="1"/>
              </p:cNvSpPr>
              <p:nvPr/>
            </p:nvSpPr>
            <p:spPr bwMode="auto">
              <a:xfrm>
                <a:off x="3419873" y="5222562"/>
                <a:ext cx="2016225" cy="36004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Textfeld 86"/>
              <p:cNvSpPr txBox="1">
                <a:spLocks noChangeArrowheads="1"/>
              </p:cNvSpPr>
              <p:nvPr/>
            </p:nvSpPr>
            <p:spPr bwMode="auto">
              <a:xfrm>
                <a:off x="3491882" y="5222562"/>
                <a:ext cx="1928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/>
                  <a:t>Daughter nuclide</a:t>
                </a:r>
              </a:p>
            </p:txBody>
          </p:sp>
        </p:grpSp>
        <p:sp>
          <p:nvSpPr>
            <p:cNvPr id="3090" name="Ellipse 130"/>
            <p:cNvSpPr>
              <a:spLocks noChangeArrowheads="1"/>
            </p:cNvSpPr>
            <p:nvPr/>
          </p:nvSpPr>
          <p:spPr bwMode="auto">
            <a:xfrm>
              <a:off x="5940151" y="4221088"/>
              <a:ext cx="216024" cy="21602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/>
            </a:p>
          </p:txBody>
        </p:sp>
      </p:grp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430588" y="1824038"/>
          <a:ext cx="385762" cy="431800"/>
        </p:xfrm>
        <a:graphic>
          <a:graphicData uri="http://schemas.openxmlformats.org/presentationml/2006/ole">
            <p:oleObj spid="_x0000_s3076" name="Formel" r:id="rId5" imgW="215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27088" y="3500438"/>
            <a:ext cx="7993062" cy="503237"/>
          </a:xfrm>
          <a:prstGeom prst="rect">
            <a:avLst/>
          </a:prstGeom>
          <a:solidFill>
            <a:srgbClr val="FFCC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388350" cy="792162"/>
          </a:xfrm>
        </p:spPr>
        <p:txBody>
          <a:bodyPr/>
          <a:lstStyle/>
          <a:p>
            <a:pPr eaLnBrk="1" hangingPunct="1"/>
            <a:r>
              <a:rPr lang="de-DE" sz="2800" smtClean="0"/>
              <a:t>Neutrinoless double-electron capture  (0</a:t>
            </a:r>
            <a:r>
              <a:rPr lang="de-DE" sz="2800" smtClean="0">
                <a:latin typeface="Symbol" pitchFamily="18" charset="2"/>
              </a:rPr>
              <a:t>nee</a:t>
            </a:r>
            <a:r>
              <a:rPr lang="de-DE" sz="2800" smtClean="0"/>
              <a:t>)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 t="11514"/>
          <a:stretch>
            <a:fillRect/>
          </a:stretch>
        </p:blipFill>
        <p:spPr bwMode="auto">
          <a:xfrm>
            <a:off x="1030288" y="4076700"/>
            <a:ext cx="3686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619250" y="2051050"/>
            <a:ext cx="196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i="1"/>
              <a:t>2</a:t>
            </a:r>
            <a:r>
              <a:rPr lang="de-DE" b="1" i="1">
                <a:latin typeface="Symbol" pitchFamily="18" charset="2"/>
              </a:rPr>
              <a:t>nee</a:t>
            </a:r>
            <a:r>
              <a:rPr lang="de-DE" b="1"/>
              <a:t> (</a:t>
            </a:r>
            <a:r>
              <a:rPr lang="de-DE" b="1" i="1"/>
              <a:t>T</a:t>
            </a:r>
            <a:r>
              <a:rPr lang="de-DE" b="1" baseline="-25000"/>
              <a:t>1/2</a:t>
            </a:r>
            <a:r>
              <a:rPr lang="de-DE" b="1"/>
              <a:t>&gt;10</a:t>
            </a:r>
            <a:r>
              <a:rPr lang="de-DE" b="1" baseline="30000"/>
              <a:t>24</a:t>
            </a:r>
            <a:r>
              <a:rPr lang="de-DE" b="1"/>
              <a:t>y)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802313" y="2051050"/>
            <a:ext cx="1960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i="1"/>
              <a:t>0</a:t>
            </a:r>
            <a:r>
              <a:rPr lang="de-DE" b="1" i="1">
                <a:latin typeface="Symbol" pitchFamily="18" charset="2"/>
              </a:rPr>
              <a:t>nee</a:t>
            </a:r>
            <a:r>
              <a:rPr lang="de-DE" b="1"/>
              <a:t> (</a:t>
            </a:r>
            <a:r>
              <a:rPr lang="de-DE" b="1" i="1"/>
              <a:t>T</a:t>
            </a:r>
            <a:r>
              <a:rPr lang="de-DE" b="1" baseline="-25000"/>
              <a:t>1/2</a:t>
            </a:r>
            <a:r>
              <a:rPr lang="de-DE" b="1"/>
              <a:t>&gt;10</a:t>
            </a:r>
            <a:r>
              <a:rPr lang="de-DE" b="1" baseline="30000"/>
              <a:t>30</a:t>
            </a:r>
            <a:r>
              <a:rPr lang="de-DE" b="1"/>
              <a:t>y)</a:t>
            </a:r>
            <a:r>
              <a:rPr lang="de-DE"/>
              <a:t> </a:t>
            </a:r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971550" y="1125538"/>
            <a:ext cx="7621588" cy="5191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/>
              <a:t>Is the neutrino a Majorana or Dirac particle?</a:t>
            </a:r>
          </a:p>
        </p:txBody>
      </p:sp>
      <p:pic>
        <p:nvPicPr>
          <p:cNvPr id="434189" name="Picture 13" descr="double EC gene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6200" y="4149725"/>
            <a:ext cx="33035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4190" name="Rectangle 14"/>
          <p:cNvSpPr>
            <a:spLocks noChangeArrowheads="1"/>
          </p:cNvSpPr>
          <p:nvPr/>
        </p:nvSpPr>
        <p:spPr bwMode="auto">
          <a:xfrm>
            <a:off x="4900613" y="4899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34192" name="Text Box 16"/>
          <p:cNvSpPr txBox="1">
            <a:spLocks noChangeArrowheads="1"/>
          </p:cNvSpPr>
          <p:nvPr/>
        </p:nvSpPr>
        <p:spPr bwMode="auto">
          <a:xfrm>
            <a:off x="838200" y="3522663"/>
            <a:ext cx="79216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1600"/>
              <a:t>Search for nuclides with </a:t>
            </a:r>
            <a:r>
              <a:rPr lang="de-DE" sz="1600" i="1">
                <a:latin typeface="Symbol" pitchFamily="18" charset="2"/>
              </a:rPr>
              <a:t>D</a:t>
            </a:r>
            <a:r>
              <a:rPr lang="de-DE" sz="1600"/>
              <a:t>=(</a:t>
            </a:r>
            <a:r>
              <a:rPr lang="de-DE" i="1"/>
              <a:t>Q</a:t>
            </a:r>
            <a:r>
              <a:rPr lang="de-DE" i="1" baseline="-25000">
                <a:latin typeface="Symbol" pitchFamily="18" charset="2"/>
              </a:rPr>
              <a:t>ee</a:t>
            </a:r>
            <a:r>
              <a:rPr lang="de-DE" i="1">
                <a:latin typeface="Symbol" pitchFamily="18" charset="2"/>
              </a:rPr>
              <a:t>-</a:t>
            </a:r>
            <a:r>
              <a:rPr lang="de-DE" i="1"/>
              <a:t>B</a:t>
            </a:r>
            <a:r>
              <a:rPr lang="de-DE" i="1" baseline="-25000"/>
              <a:t>2h</a:t>
            </a:r>
            <a:r>
              <a:rPr lang="de-DE" i="1"/>
              <a:t>-E</a:t>
            </a:r>
            <a:r>
              <a:rPr lang="de-DE" i="1" baseline="-25000">
                <a:latin typeface="Symbol" pitchFamily="18" charset="2"/>
              </a:rPr>
              <a:t>g</a:t>
            </a:r>
            <a:r>
              <a:rPr lang="de-DE" sz="1600"/>
              <a:t>) </a:t>
            </a:r>
            <a:r>
              <a:rPr lang="de-DE" sz="1600">
                <a:cs typeface="Arial" charset="0"/>
              </a:rPr>
              <a:t>&lt; 1 keV </a:t>
            </a:r>
            <a:r>
              <a:rPr lang="de-DE" sz="1600"/>
              <a:t>by measurements of</a:t>
            </a:r>
            <a:r>
              <a:rPr lang="de-DE" sz="1600">
                <a:latin typeface="Times New Roman" pitchFamily="18" charset="0"/>
              </a:rPr>
              <a:t> </a:t>
            </a:r>
            <a:r>
              <a:rPr lang="de-DE" sz="1600" i="1"/>
              <a:t>Q</a:t>
            </a:r>
            <a:r>
              <a:rPr lang="de-DE" sz="1600" i="1" baseline="-25000">
                <a:latin typeface="Symbol" pitchFamily="18" charset="2"/>
              </a:rPr>
              <a:t>ee</a:t>
            </a:r>
            <a:r>
              <a:rPr lang="de-DE" sz="1600">
                <a:latin typeface="Times New Roman" pitchFamily="18" charset="0"/>
              </a:rPr>
              <a:t> </a:t>
            </a:r>
            <a:r>
              <a:rPr lang="de-DE" sz="1600"/>
              <a:t>–values </a:t>
            </a:r>
          </a:p>
        </p:txBody>
      </p:sp>
      <p:grpSp>
        <p:nvGrpSpPr>
          <p:cNvPr id="19" name="Gruppieren 18"/>
          <p:cNvGrpSpPr>
            <a:grpSpLocks/>
          </p:cNvGrpSpPr>
          <p:nvPr/>
        </p:nvGrpSpPr>
        <p:grpSpPr bwMode="auto">
          <a:xfrm>
            <a:off x="971550" y="2492375"/>
            <a:ext cx="7845425" cy="936625"/>
            <a:chOff x="974725" y="2132856"/>
            <a:chExt cx="7845425" cy="936625"/>
          </a:xfrm>
        </p:grpSpPr>
        <p:sp>
          <p:nvSpPr>
            <p:cNvPr id="59405" name="Rectangle 6"/>
            <p:cNvSpPr>
              <a:spLocks noChangeArrowheads="1"/>
            </p:cNvSpPr>
            <p:nvPr/>
          </p:nvSpPr>
          <p:spPr bwMode="auto">
            <a:xfrm>
              <a:off x="5945188" y="2132856"/>
              <a:ext cx="2874962" cy="936625"/>
            </a:xfrm>
            <a:prstGeom prst="rect">
              <a:avLst/>
            </a:prstGeom>
            <a:solidFill>
              <a:srgbClr val="FFCC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Rectangle 7"/>
            <p:cNvSpPr>
              <a:spLocks noChangeArrowheads="1"/>
            </p:cNvSpPr>
            <p:nvPr/>
          </p:nvSpPr>
          <p:spPr bwMode="auto">
            <a:xfrm>
              <a:off x="2339975" y="2132856"/>
              <a:ext cx="431800" cy="93662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Rectangle 8"/>
            <p:cNvSpPr>
              <a:spLocks noChangeArrowheads="1"/>
            </p:cNvSpPr>
            <p:nvPr/>
          </p:nvSpPr>
          <p:spPr bwMode="auto">
            <a:xfrm>
              <a:off x="3059113" y="2132856"/>
              <a:ext cx="576262" cy="936625"/>
            </a:xfrm>
            <a:prstGeom prst="rect">
              <a:avLst/>
            </a:prstGeom>
            <a:solidFill>
              <a:srgbClr val="80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Rectangle 9"/>
            <p:cNvSpPr>
              <a:spLocks noChangeArrowheads="1"/>
            </p:cNvSpPr>
            <p:nvPr/>
          </p:nvSpPr>
          <p:spPr bwMode="auto">
            <a:xfrm>
              <a:off x="3925888" y="2132856"/>
              <a:ext cx="1763712" cy="936625"/>
            </a:xfrm>
            <a:prstGeom prst="rect">
              <a:avLst/>
            </a:prstGeom>
            <a:solidFill>
              <a:srgbClr val="FF99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409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4725" y="2275731"/>
              <a:ext cx="7773988" cy="657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1619250" y="1700213"/>
            <a:ext cx="201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i="1"/>
              <a:t>2</a:t>
            </a:r>
            <a:r>
              <a:rPr lang="de-DE" b="1" i="1">
                <a:latin typeface="Symbol" pitchFamily="18" charset="2"/>
              </a:rPr>
              <a:t>nbb</a:t>
            </a:r>
            <a:r>
              <a:rPr lang="de-DE" b="1"/>
              <a:t> (</a:t>
            </a:r>
            <a:r>
              <a:rPr lang="de-DE" b="1" i="1"/>
              <a:t>T</a:t>
            </a:r>
            <a:r>
              <a:rPr lang="de-DE" b="1" baseline="-25000"/>
              <a:t>1/2</a:t>
            </a:r>
            <a:r>
              <a:rPr lang="de-DE" b="1"/>
              <a:t>~10</a:t>
            </a:r>
            <a:r>
              <a:rPr lang="de-DE" b="1" baseline="30000"/>
              <a:t>20</a:t>
            </a:r>
            <a:r>
              <a:rPr lang="de-DE" b="1"/>
              <a:t>y) </a:t>
            </a:r>
          </a:p>
        </p:txBody>
      </p:sp>
      <p:sp>
        <p:nvSpPr>
          <p:cNvPr id="59404" name="Text Box 5"/>
          <p:cNvSpPr txBox="1">
            <a:spLocks noChangeArrowheads="1"/>
          </p:cNvSpPr>
          <p:nvPr/>
        </p:nvSpPr>
        <p:spPr bwMode="auto">
          <a:xfrm>
            <a:off x="5802313" y="1700213"/>
            <a:ext cx="201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i="1"/>
              <a:t>0</a:t>
            </a:r>
            <a:r>
              <a:rPr lang="de-DE" b="1" i="1">
                <a:latin typeface="Symbol" pitchFamily="18" charset="2"/>
              </a:rPr>
              <a:t>nbb</a:t>
            </a:r>
            <a:r>
              <a:rPr lang="de-DE" b="1"/>
              <a:t> (</a:t>
            </a:r>
            <a:r>
              <a:rPr lang="de-DE" b="1" i="1"/>
              <a:t>T</a:t>
            </a:r>
            <a:r>
              <a:rPr lang="de-DE" b="1" baseline="-25000"/>
              <a:t>1/2</a:t>
            </a:r>
            <a:r>
              <a:rPr lang="de-DE" b="1"/>
              <a:t>&gt;10</a:t>
            </a:r>
            <a:r>
              <a:rPr lang="de-DE" b="1" baseline="30000"/>
              <a:t>25</a:t>
            </a:r>
            <a:r>
              <a:rPr lang="de-DE" b="1"/>
              <a:t>y)</a:t>
            </a:r>
            <a:r>
              <a:rPr lang="de-DE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41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3|20.6"/>
</p:tagLst>
</file>

<file path=ppt/theme/theme1.xml><?xml version="1.0" encoding="utf-8"?>
<a:theme xmlns:a="http://schemas.openxmlformats.org/drawingml/2006/main" name="titelblatt">
  <a:themeElements>
    <a:clrScheme name="titelblat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bla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bla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On-screen Show (4:3)</PresentationFormat>
  <Paragraphs>139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Wingdings</vt:lpstr>
      <vt:lpstr>Arial Black</vt:lpstr>
      <vt:lpstr>Symbol</vt:lpstr>
      <vt:lpstr>Verdana</vt:lpstr>
      <vt:lpstr>Comic Sans MS</vt:lpstr>
      <vt:lpstr>Times New Roman</vt:lpstr>
      <vt:lpstr>titelblatt</vt:lpstr>
      <vt:lpstr>titelblatt</vt:lpstr>
      <vt:lpstr>titelblatt</vt:lpstr>
      <vt:lpstr>Formel</vt:lpstr>
      <vt:lpstr>TRIGA-SPEC:  Developement platform for MATS and LaSpec at FAIR Double-beta transition Q-value measurements  with TRIGA-TRAP </vt:lpstr>
      <vt:lpstr>Ground-state properties of exotic nuclei</vt:lpstr>
      <vt:lpstr>Future Facility MATS &amp; LaSpec at FAIR</vt:lpstr>
      <vt:lpstr>TRIGA-SPEC:  Development platform for MATS and LaSpec</vt:lpstr>
      <vt:lpstr>The TRIGA-TRAP experiment</vt:lpstr>
      <vt:lpstr>Principle of Penning trap mass spectrometry</vt:lpstr>
      <vt:lpstr>Time-of-flight ion-cyclotron-resonance  (TOF-ICR) method</vt:lpstr>
      <vt:lpstr>Mass and Q-value determination</vt:lpstr>
      <vt:lpstr>Neutrinoless double-electron capture  (0nee)</vt:lpstr>
      <vt:lpstr>Resonance enhancement factors</vt:lpstr>
      <vt:lpstr>TRIGA-TRAP Q-value measurement results</vt:lpstr>
      <vt:lpstr>Results: Cadmium and palladium masses</vt:lpstr>
      <vt:lpstr>Conclusions and Outlook</vt:lpstr>
    </vt:vector>
  </TitlesOfParts>
  <Company>Johannes Gutenberg-Universität Mainz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smorrac</dc:creator>
  <cp:lastModifiedBy>namita</cp:lastModifiedBy>
  <cp:revision>302</cp:revision>
  <dcterms:created xsi:type="dcterms:W3CDTF">2011-11-18T10:35:33Z</dcterms:created>
  <dcterms:modified xsi:type="dcterms:W3CDTF">2012-03-08T09:18:54Z</dcterms:modified>
</cp:coreProperties>
</file>