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3" r:id="rId3"/>
    <p:sldId id="579" r:id="rId4"/>
    <p:sldId id="680" r:id="rId5"/>
    <p:sldId id="592" r:id="rId6"/>
    <p:sldId id="556" r:id="rId7"/>
    <p:sldId id="532" r:id="rId8"/>
    <p:sldId id="649" r:id="rId9"/>
    <p:sldId id="674" r:id="rId10"/>
    <p:sldId id="546" r:id="rId11"/>
    <p:sldId id="590" r:id="rId12"/>
    <p:sldId id="547" r:id="rId13"/>
    <p:sldId id="672" r:id="rId14"/>
    <p:sldId id="673" r:id="rId15"/>
    <p:sldId id="656" r:id="rId16"/>
    <p:sldId id="657" r:id="rId17"/>
    <p:sldId id="658" r:id="rId18"/>
    <p:sldId id="659" r:id="rId19"/>
    <p:sldId id="660" r:id="rId20"/>
    <p:sldId id="661" r:id="rId21"/>
    <p:sldId id="662" r:id="rId22"/>
    <p:sldId id="663" r:id="rId23"/>
    <p:sldId id="664" r:id="rId24"/>
    <p:sldId id="665" r:id="rId25"/>
    <p:sldId id="666" r:id="rId26"/>
    <p:sldId id="667" r:id="rId27"/>
    <p:sldId id="637" r:id="rId28"/>
    <p:sldId id="675" r:id="rId29"/>
    <p:sldId id="676" r:id="rId30"/>
    <p:sldId id="677" r:id="rId31"/>
    <p:sldId id="668" r:id="rId32"/>
    <p:sldId id="635" r:id="rId33"/>
    <p:sldId id="678" r:id="rId34"/>
    <p:sldId id="648" r:id="rId35"/>
    <p:sldId id="670" r:id="rId36"/>
    <p:sldId id="679" r:id="rId37"/>
    <p:sldId id="543" r:id="rId38"/>
    <p:sldId id="647" r:id="rId39"/>
    <p:sldId id="650" r:id="rId40"/>
    <p:sldId id="651" r:id="rId41"/>
    <p:sldId id="652" r:id="rId42"/>
    <p:sldId id="653" r:id="rId43"/>
    <p:sldId id="654" r:id="rId44"/>
    <p:sldId id="655" r:id="rId45"/>
  </p:sldIdLst>
  <p:sldSz cx="9144000" cy="6858000" type="screen4x3"/>
  <p:notesSz cx="67691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599D"/>
    <a:srgbClr val="FF9933"/>
    <a:srgbClr val="FFFFFF"/>
    <a:srgbClr val="D9D9D9"/>
    <a:srgbClr val="CDCDDE"/>
    <a:srgbClr val="E8E8EF"/>
    <a:srgbClr val="92D050"/>
    <a:srgbClr val="FFC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86410" autoAdjust="0"/>
  </p:normalViewPr>
  <p:slideViewPr>
    <p:cSldViewPr snapToObjects="1">
      <p:cViewPr varScale="1">
        <p:scale>
          <a:sx n="117" d="100"/>
          <a:sy n="117" d="100"/>
        </p:scale>
        <p:origin x="1332" y="96"/>
      </p:cViewPr>
      <p:guideLst>
        <p:guide orient="horz" pos="3249"/>
        <p:guide orient="horz" pos="300"/>
        <p:guide pos="2880"/>
      </p:guideLst>
    </p:cSldViewPr>
  </p:slideViewPr>
  <p:outlineViewPr>
    <p:cViewPr>
      <p:scale>
        <a:sx n="33" d="100"/>
        <a:sy n="33" d="100"/>
      </p:scale>
      <p:origin x="0" y="14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918" y="-10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096983069035264"/>
          <c:y val="8.3953911997632497E-2"/>
          <c:w val="0.65660316196715496"/>
          <c:h val="0.83158753714132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secured external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Tabelle1!$A$2:$A$12</c:f>
              <c:strCache>
                <c:ptCount val="11"/>
                <c:pt idx="0">
                  <c:v>RRB 1</c:v>
                </c:pt>
                <c:pt idx="1">
                  <c:v>RRB 2</c:v>
                </c:pt>
                <c:pt idx="2">
                  <c:v>RRB 3</c:v>
                </c:pt>
                <c:pt idx="3">
                  <c:v>RRB 4</c:v>
                </c:pt>
                <c:pt idx="4">
                  <c:v>RRB 5</c:v>
                </c:pt>
                <c:pt idx="5">
                  <c:v>RRB 6</c:v>
                </c:pt>
                <c:pt idx="6">
                  <c:v>RRB 7</c:v>
                </c:pt>
                <c:pt idx="7">
                  <c:v>RRB 8</c:v>
                </c:pt>
                <c:pt idx="8">
                  <c:v>RRB 9</c:v>
                </c:pt>
                <c:pt idx="9">
                  <c:v>RRB 10</c:v>
                </c:pt>
                <c:pt idx="10">
                  <c:v>RRB 11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5.0704000000000002</c:v>
                </c:pt>
                <c:pt idx="1">
                  <c:v>7.2750000000000004</c:v>
                </c:pt>
                <c:pt idx="2">
                  <c:v>7.1630000000000003</c:v>
                </c:pt>
                <c:pt idx="3">
                  <c:v>7.1276000000000002</c:v>
                </c:pt>
                <c:pt idx="4">
                  <c:v>8.8109999999999999</c:v>
                </c:pt>
                <c:pt idx="5">
                  <c:v>8.9075000000000006</c:v>
                </c:pt>
                <c:pt idx="6">
                  <c:v>9.8169000000000004</c:v>
                </c:pt>
                <c:pt idx="7">
                  <c:v>10.4239</c:v>
                </c:pt>
                <c:pt idx="8">
                  <c:v>10.529299999999999</c:v>
                </c:pt>
                <c:pt idx="9">
                  <c:v>10.944600000000003</c:v>
                </c:pt>
                <c:pt idx="10">
                  <c:v>11.786799999999999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B-4929-B1D6-2EAFCE02EF4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secured/expected FAIR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5"/>
              <c:layout>
                <c:manualLayout>
                  <c:x val="1.63294464536235E-3"/>
                  <c:y val="-4.9681500506496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3B-4929-B1D6-2EAFCE02EF4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Tabelle1!$A$2:$A$12</c:f>
              <c:strCache>
                <c:ptCount val="11"/>
                <c:pt idx="0">
                  <c:v>RRB 1</c:v>
                </c:pt>
                <c:pt idx="1">
                  <c:v>RRB 2</c:v>
                </c:pt>
                <c:pt idx="2">
                  <c:v>RRB 3</c:v>
                </c:pt>
                <c:pt idx="3">
                  <c:v>RRB 4</c:v>
                </c:pt>
                <c:pt idx="4">
                  <c:v>RRB 5</c:v>
                </c:pt>
                <c:pt idx="5">
                  <c:v>RRB 6</c:v>
                </c:pt>
                <c:pt idx="6">
                  <c:v>RRB 7</c:v>
                </c:pt>
                <c:pt idx="7">
                  <c:v>RRB 8</c:v>
                </c:pt>
                <c:pt idx="8">
                  <c:v>RRB 9</c:v>
                </c:pt>
                <c:pt idx="9">
                  <c:v>RRB 10</c:v>
                </c:pt>
                <c:pt idx="10">
                  <c:v>RRB 11</c:v>
                </c:pt>
              </c:strCache>
            </c:str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18.355599999999999</c:v>
                </c:pt>
                <c:pt idx="1">
                  <c:v>22.7468</c:v>
                </c:pt>
                <c:pt idx="2">
                  <c:v>23.010999999999999</c:v>
                </c:pt>
                <c:pt idx="3">
                  <c:v>21.5824</c:v>
                </c:pt>
                <c:pt idx="4">
                  <c:v>20.399999999999999</c:v>
                </c:pt>
                <c:pt idx="5">
                  <c:v>20.6264</c:v>
                </c:pt>
                <c:pt idx="6">
                  <c:v>21.101099999999999</c:v>
                </c:pt>
                <c:pt idx="7">
                  <c:v>21.101099999999999</c:v>
                </c:pt>
                <c:pt idx="8">
                  <c:v>21.101099999999999</c:v>
                </c:pt>
                <c:pt idx="9">
                  <c:v>21.101100000000002</c:v>
                </c:pt>
                <c:pt idx="10">
                  <c:v>21.101099999999999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3B-4929-B1D6-2EAFCE02EF4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EoI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Tabelle1!$A$2:$A$12</c:f>
              <c:strCache>
                <c:ptCount val="11"/>
                <c:pt idx="0">
                  <c:v>RRB 1</c:v>
                </c:pt>
                <c:pt idx="1">
                  <c:v>RRB 2</c:v>
                </c:pt>
                <c:pt idx="2">
                  <c:v>RRB 3</c:v>
                </c:pt>
                <c:pt idx="3">
                  <c:v>RRB 4</c:v>
                </c:pt>
                <c:pt idx="4">
                  <c:v>RRB 5</c:v>
                </c:pt>
                <c:pt idx="5">
                  <c:v>RRB 6</c:v>
                </c:pt>
                <c:pt idx="6">
                  <c:v>RRB 7</c:v>
                </c:pt>
                <c:pt idx="7">
                  <c:v>RRB 8</c:v>
                </c:pt>
                <c:pt idx="8">
                  <c:v>RRB 9</c:v>
                </c:pt>
                <c:pt idx="9">
                  <c:v>RRB 10</c:v>
                </c:pt>
                <c:pt idx="10">
                  <c:v>RRB 11</c:v>
                </c:pt>
              </c:strCache>
            </c:strRef>
          </c:cat>
          <c:val>
            <c:numRef>
              <c:f>Tabelle1!$D$2:$D$12</c:f>
              <c:numCache>
                <c:formatCode>General</c:formatCode>
                <c:ptCount val="11"/>
                <c:pt idx="0">
                  <c:v>15.558399999999999</c:v>
                </c:pt>
                <c:pt idx="1">
                  <c:v>10.496</c:v>
                </c:pt>
                <c:pt idx="2">
                  <c:v>10.433</c:v>
                </c:pt>
                <c:pt idx="3">
                  <c:v>12.79</c:v>
                </c:pt>
                <c:pt idx="4">
                  <c:v>11.859</c:v>
                </c:pt>
                <c:pt idx="5">
                  <c:v>9.8496000000000006</c:v>
                </c:pt>
                <c:pt idx="6">
                  <c:v>7.9499000000000004</c:v>
                </c:pt>
                <c:pt idx="7">
                  <c:v>8.1389999999999993</c:v>
                </c:pt>
                <c:pt idx="8">
                  <c:v>8.2829999999999995</c:v>
                </c:pt>
                <c:pt idx="9">
                  <c:v>10.0571</c:v>
                </c:pt>
                <c:pt idx="10">
                  <c:v>8.3811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3B-4929-B1D6-2EAFCE02EF4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to be assigned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Tabelle1!$A$2:$A$12</c:f>
              <c:strCache>
                <c:ptCount val="11"/>
                <c:pt idx="0">
                  <c:v>RRB 1</c:v>
                </c:pt>
                <c:pt idx="1">
                  <c:v>RRB 2</c:v>
                </c:pt>
                <c:pt idx="2">
                  <c:v>RRB 3</c:v>
                </c:pt>
                <c:pt idx="3">
                  <c:v>RRB 4</c:v>
                </c:pt>
                <c:pt idx="4">
                  <c:v>RRB 5</c:v>
                </c:pt>
                <c:pt idx="5">
                  <c:v>RRB 6</c:v>
                </c:pt>
                <c:pt idx="6">
                  <c:v>RRB 7</c:v>
                </c:pt>
                <c:pt idx="7">
                  <c:v>RRB 8</c:v>
                </c:pt>
                <c:pt idx="8">
                  <c:v>RRB 9</c:v>
                </c:pt>
                <c:pt idx="9">
                  <c:v>RRB 10</c:v>
                </c:pt>
                <c:pt idx="10">
                  <c:v>RRB 11</c:v>
                </c:pt>
              </c:strCache>
            </c:strRef>
          </c:cat>
          <c:val>
            <c:numRef>
              <c:f>Tabelle1!$E$2:$E$12</c:f>
              <c:numCache>
                <c:formatCode>General</c:formatCode>
                <c:ptCount val="11"/>
                <c:pt idx="0">
                  <c:v>8.2527999999999988</c:v>
                </c:pt>
                <c:pt idx="1">
                  <c:v>6.7279999999999998</c:v>
                </c:pt>
                <c:pt idx="2">
                  <c:v>6.7279999999999998</c:v>
                </c:pt>
                <c:pt idx="3">
                  <c:v>4.7190000000000003</c:v>
                </c:pt>
                <c:pt idx="4">
                  <c:v>4.9139999999999997</c:v>
                </c:pt>
                <c:pt idx="5">
                  <c:v>6.2457000000000003</c:v>
                </c:pt>
                <c:pt idx="6">
                  <c:v>6.7361000000000004</c:v>
                </c:pt>
                <c:pt idx="7">
                  <c:v>4.3723000000000001</c:v>
                </c:pt>
                <c:pt idx="8">
                  <c:v>4.1551</c:v>
                </c:pt>
                <c:pt idx="9">
                  <c:v>4.4431000000000003</c:v>
                </c:pt>
                <c:pt idx="10">
                  <c:v>5.3196000000000003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3B-4929-B1D6-2EAFCE02E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15224704"/>
        <c:axId val="215226240"/>
      </c:barChart>
      <c:catAx>
        <c:axId val="21522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215226240"/>
        <c:crosses val="autoZero"/>
        <c:auto val="1"/>
        <c:lblAlgn val="ctr"/>
        <c:lblOffset val="100"/>
        <c:noMultiLvlLbl val="0"/>
      </c:catAx>
      <c:valAx>
        <c:axId val="215226240"/>
        <c:scaling>
          <c:orientation val="minMax"/>
          <c:max val="5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de-DE" sz="2400" dirty="0" err="1" smtClean="0"/>
                  <a:t>Cost</a:t>
                </a:r>
                <a:r>
                  <a:rPr lang="de-DE" sz="2400" dirty="0" smtClean="0"/>
                  <a:t> (MEUR 2005)</a:t>
                </a:r>
                <a:endParaRPr lang="de-DE" sz="2400" dirty="0"/>
              </a:p>
            </c:rich>
          </c:tx>
          <c:layout>
            <c:manualLayout>
              <c:xMode val="edge"/>
              <c:yMode val="edge"/>
              <c:x val="0.23551422993497786"/>
              <c:y val="0.324595452734409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224704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"/>
          <c:y val="2.8478257595450585E-2"/>
          <c:w val="0.27454936875589536"/>
          <c:h val="0.25743858222298099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5632495082799"/>
          <c:y val="3.3449348539817403E-2"/>
          <c:w val="0.55598396345718204"/>
          <c:h val="0.6566609936060749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46A7-485C-AF71-40984A544435}"/>
              </c:ext>
            </c:extLst>
          </c:dPt>
          <c:dPt>
            <c:idx val="1"/>
            <c:bubble3D val="0"/>
            <c:spPr>
              <a:solidFill>
                <a:srgbClr val="148A17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46A7-485C-AF71-40984A54443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46A7-485C-AF71-40984A544435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46A7-485C-AF71-40984A54443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46A7-485C-AF71-40984A544435}"/>
              </c:ext>
            </c:extLst>
          </c:dPt>
          <c:dLbls>
            <c:dLbl>
              <c:idx val="0"/>
              <c:layout>
                <c:manualLayout>
                  <c:x val="-4.059675628160777E-2"/>
                  <c:y val="-0.15725293211591038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A7-485C-AF71-40984A544435}"/>
                </c:ext>
              </c:extLst>
            </c:dLbl>
            <c:dLbl>
              <c:idx val="1"/>
              <c:layout>
                <c:manualLayout>
                  <c:x val="0.18598651376701031"/>
                  <c:y val="6.53636221489793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A7-485C-AF71-40984A544435}"/>
                </c:ext>
              </c:extLst>
            </c:dLbl>
            <c:dLbl>
              <c:idx val="2"/>
              <c:layout>
                <c:manualLayout>
                  <c:x val="-9.5228122984130151E-2"/>
                  <c:y val="0.1280066961009819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A7-485C-AF71-40984A544435}"/>
                </c:ext>
              </c:extLst>
            </c:dLbl>
            <c:dLbl>
              <c:idx val="3"/>
              <c:layout>
                <c:manualLayout>
                  <c:x val="-0.16098516563025697"/>
                  <c:y val="3.91326546707430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6A7-485C-AF71-40984A544435}"/>
                </c:ext>
              </c:extLst>
            </c:dLbl>
            <c:dLbl>
              <c:idx val="4"/>
              <c:layout>
                <c:manualLayout>
                  <c:x val="9.4707924651927303E-2"/>
                  <c:y val="9.52793653928712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A7-485C-AF71-40984A544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secured/expected FAIR</c:v>
                </c:pt>
                <c:pt idx="1">
                  <c:v>secured external</c:v>
                </c:pt>
                <c:pt idx="2">
                  <c:v>EoI</c:v>
                </c:pt>
                <c:pt idx="3">
                  <c:v>to be assigned</c:v>
                </c:pt>
              </c:strCache>
            </c:strRef>
          </c:cat>
          <c:val>
            <c:numRef>
              <c:f>Tabelle1!$B$2:$B$5</c:f>
              <c:numCache>
                <c:formatCode>0.000</c:formatCode>
                <c:ptCount val="4"/>
                <c:pt idx="0">
                  <c:v>0.45</c:v>
                </c:pt>
                <c:pt idx="1">
                  <c:v>0.25</c:v>
                </c:pt>
                <c:pt idx="2">
                  <c:v>0.18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A7-485C-AF71-40984A544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legend>
      <c:legendPos val="b"/>
      <c:layout>
        <c:manualLayout>
          <c:xMode val="edge"/>
          <c:yMode val="edge"/>
          <c:x val="0"/>
          <c:y val="0.65415313936311614"/>
          <c:w val="0.82933196884324201"/>
          <c:h val="0.23479952844745647"/>
        </c:manualLayout>
      </c:layout>
      <c:overlay val="0"/>
      <c:txPr>
        <a:bodyPr/>
        <a:lstStyle/>
        <a:p>
          <a:pPr>
            <a:defRPr sz="2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5632495082799"/>
          <c:y val="3.3449348539817403E-2"/>
          <c:w val="0.55598396345718204"/>
          <c:h val="0.6566609936060749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46A7-485C-AF71-40984A544435}"/>
              </c:ext>
            </c:extLst>
          </c:dPt>
          <c:dPt>
            <c:idx val="1"/>
            <c:bubble3D val="0"/>
            <c:spPr>
              <a:solidFill>
                <a:srgbClr val="148A17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46A7-485C-AF71-40984A54443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46A7-485C-AF71-40984A544435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46A7-485C-AF71-40984A54443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46A7-485C-AF71-40984A544435}"/>
              </c:ext>
            </c:extLst>
          </c:dPt>
          <c:dLbls>
            <c:dLbl>
              <c:idx val="0"/>
              <c:layout>
                <c:manualLayout>
                  <c:x val="-4.059675628160777E-2"/>
                  <c:y val="-0.15725293211591038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A7-485C-AF71-40984A544435}"/>
                </c:ext>
              </c:extLst>
            </c:dLbl>
            <c:dLbl>
              <c:idx val="1"/>
              <c:layout>
                <c:manualLayout>
                  <c:x val="0.18598651376701031"/>
                  <c:y val="6.53636221489793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A7-485C-AF71-40984A544435}"/>
                </c:ext>
              </c:extLst>
            </c:dLbl>
            <c:dLbl>
              <c:idx val="2"/>
              <c:layout>
                <c:manualLayout>
                  <c:x val="-9.5228122984130151E-2"/>
                  <c:y val="0.1280066961009819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A7-485C-AF71-40984A544435}"/>
                </c:ext>
              </c:extLst>
            </c:dLbl>
            <c:dLbl>
              <c:idx val="3"/>
              <c:layout>
                <c:manualLayout>
                  <c:x val="-0.16098516563025697"/>
                  <c:y val="3.91326546707430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6A7-485C-AF71-40984A544435}"/>
                </c:ext>
              </c:extLst>
            </c:dLbl>
            <c:dLbl>
              <c:idx val="4"/>
              <c:layout>
                <c:manualLayout>
                  <c:x val="9.4707924651927303E-2"/>
                  <c:y val="9.52793653928712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A7-485C-AF71-40984A544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secured/expected FAIR</c:v>
                </c:pt>
                <c:pt idx="1">
                  <c:v>secured external</c:v>
                </c:pt>
                <c:pt idx="2">
                  <c:v>EoI</c:v>
                </c:pt>
                <c:pt idx="3">
                  <c:v>to be assigned</c:v>
                </c:pt>
              </c:strCache>
            </c:strRef>
          </c:cat>
          <c:val>
            <c:numRef>
              <c:f>Tabelle1!$B$2:$B$5</c:f>
              <c:numCache>
                <c:formatCode>0.000</c:formatCode>
                <c:ptCount val="4"/>
                <c:pt idx="0">
                  <c:v>0.45</c:v>
                </c:pt>
                <c:pt idx="1">
                  <c:v>0.25</c:v>
                </c:pt>
                <c:pt idx="2">
                  <c:v>0.18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A7-485C-AF71-40984A544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legend>
      <c:legendPos val="b"/>
      <c:layout>
        <c:manualLayout>
          <c:xMode val="edge"/>
          <c:yMode val="edge"/>
          <c:x val="0"/>
          <c:y val="0.65415313936311614"/>
          <c:w val="0.82933196884324201"/>
          <c:h val="0.23479952844745647"/>
        </c:manualLayout>
      </c:layout>
      <c:overlay val="0"/>
      <c:txPr>
        <a:bodyPr/>
        <a:lstStyle/>
        <a:p>
          <a:pPr>
            <a:defRPr sz="2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5632495082799"/>
          <c:y val="3.3449348539817403E-2"/>
          <c:w val="0.55598396345718204"/>
          <c:h val="0.6566609936060749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4EF4-4A83-8511-AFB740BBD3AC}"/>
              </c:ext>
            </c:extLst>
          </c:dPt>
          <c:dPt>
            <c:idx val="1"/>
            <c:bubble3D val="0"/>
            <c:spPr>
              <a:solidFill>
                <a:srgbClr val="148A17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4EF4-4A83-8511-AFB740BBD3A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4EF4-4A83-8511-AFB740BBD3AC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4EF4-4A83-8511-AFB740BBD3AC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4EF4-4A83-8511-AFB740BBD3AC}"/>
              </c:ext>
            </c:extLst>
          </c:dPt>
          <c:dLbls>
            <c:dLbl>
              <c:idx val="0"/>
              <c:layout>
                <c:manualLayout>
                  <c:x val="0.15962750069231382"/>
                  <c:y val="-0.1550757048942436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F4-4A83-8511-AFB740BBD3AC}"/>
                </c:ext>
              </c:extLst>
            </c:dLbl>
            <c:dLbl>
              <c:idx val="1"/>
              <c:layout>
                <c:manualLayout>
                  <c:x val="-5.0512758239142884E-2"/>
                  <c:y val="0.141572232714883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F4-4A83-8511-AFB740BBD3AC}"/>
                </c:ext>
              </c:extLst>
            </c:dLbl>
            <c:dLbl>
              <c:idx val="2"/>
              <c:layout>
                <c:manualLayout>
                  <c:x val="1.033220116876361E-2"/>
                  <c:y val="-1.787901481454049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F4-4A83-8511-AFB740BBD3AC}"/>
                </c:ext>
              </c:extLst>
            </c:dLbl>
            <c:dLbl>
              <c:idx val="3"/>
              <c:layout>
                <c:manualLayout>
                  <c:x val="2.181406903352168E-2"/>
                  <c:y val="-2.2380915152088727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EF4-4A83-8511-AFB740BBD3AC}"/>
                </c:ext>
              </c:extLst>
            </c:dLbl>
            <c:dLbl>
              <c:idx val="4"/>
              <c:layout>
                <c:manualLayout>
                  <c:x val="9.4707924651927303E-2"/>
                  <c:y val="9.52793653928712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F4-4A83-8511-AFB740BBD3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secured/expected FAIR</c:v>
                </c:pt>
                <c:pt idx="1">
                  <c:v>secured external</c:v>
                </c:pt>
                <c:pt idx="2">
                  <c:v>EoI</c:v>
                </c:pt>
                <c:pt idx="3">
                  <c:v>to be assigned</c:v>
                </c:pt>
              </c:strCache>
            </c:strRef>
          </c:cat>
          <c:val>
            <c:numRef>
              <c:f>Tabelle1!$B$2:$B$5</c:f>
              <c:numCache>
                <c:formatCode>0.000</c:formatCode>
                <c:ptCount val="4"/>
                <c:pt idx="0">
                  <c:v>0.62383148558758306</c:v>
                </c:pt>
                <c:pt idx="1">
                  <c:v>0.31125794530672579</c:v>
                </c:pt>
                <c:pt idx="2">
                  <c:v>6.0579453067257941E-2</c:v>
                </c:pt>
                <c:pt idx="3">
                  <c:v>4.331116038433112E-3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F4-4A83-8511-AFB740BBD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legend>
      <c:legendPos val="b"/>
      <c:layout>
        <c:manualLayout>
          <c:xMode val="edge"/>
          <c:yMode val="edge"/>
          <c:x val="0"/>
          <c:y val="0.65415313936311603"/>
          <c:w val="0.82221542860409702"/>
          <c:h val="0.23479952844745647"/>
        </c:manualLayout>
      </c:layout>
      <c:overlay val="0"/>
      <c:txPr>
        <a:bodyPr/>
        <a:lstStyle/>
        <a:p>
          <a:pPr>
            <a:defRPr sz="2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5632495082799"/>
          <c:y val="3.3449348539817403E-2"/>
          <c:w val="0.55598396345718204"/>
          <c:h val="0.6566609936060749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4EF4-4A83-8511-AFB740BBD3AC}"/>
              </c:ext>
            </c:extLst>
          </c:dPt>
          <c:dPt>
            <c:idx val="1"/>
            <c:bubble3D val="0"/>
            <c:spPr>
              <a:solidFill>
                <a:srgbClr val="148A17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4EF4-4A83-8511-AFB740BBD3A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4EF4-4A83-8511-AFB740BBD3AC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4EF4-4A83-8511-AFB740BBD3AC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4EF4-4A83-8511-AFB740BBD3AC}"/>
              </c:ext>
            </c:extLst>
          </c:dPt>
          <c:dLbls>
            <c:dLbl>
              <c:idx val="0"/>
              <c:layout>
                <c:manualLayout>
                  <c:x val="0.15705286358437323"/>
                  <c:y val="-0.1550757048942435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F4-4A83-8511-AFB740BBD3AC}"/>
                </c:ext>
              </c:extLst>
            </c:dLbl>
            <c:dLbl>
              <c:idx val="1"/>
              <c:layout>
                <c:manualLayout>
                  <c:x val="-4.7938121131202341E-2"/>
                  <c:y val="0.141572232714883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F4-4A83-8511-AFB740BBD3AC}"/>
                </c:ext>
              </c:extLst>
            </c:dLbl>
            <c:dLbl>
              <c:idx val="2"/>
              <c:layout>
                <c:manualLayout>
                  <c:x val="1.2906838276704063E-2"/>
                  <c:y val="-3.529820417758795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F4-4A83-8511-AFB740BBD3AC}"/>
                </c:ext>
              </c:extLst>
            </c:dLbl>
            <c:dLbl>
              <c:idx val="3"/>
              <c:layout>
                <c:manualLayout>
                  <c:x val="1.9239431925581134E-2"/>
                  <c:y val="-1.530248353749446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EF4-4A83-8511-AFB740BBD3AC}"/>
                </c:ext>
              </c:extLst>
            </c:dLbl>
            <c:dLbl>
              <c:idx val="4"/>
              <c:layout>
                <c:manualLayout>
                  <c:x val="2.0209887660676616E-3"/>
                  <c:y val="1.47156145887767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EF4-4A83-8511-AFB740BBD3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secured/expected FAIR</c:v>
                </c:pt>
                <c:pt idx="1">
                  <c:v>secured external</c:v>
                </c:pt>
                <c:pt idx="2">
                  <c:v>EoI</c:v>
                </c:pt>
                <c:pt idx="3">
                  <c:v>Common Fund</c:v>
                </c:pt>
                <c:pt idx="4">
                  <c:v>to be assigned</c:v>
                </c:pt>
              </c:strCache>
            </c:strRef>
          </c:cat>
          <c:val>
            <c:numRef>
              <c:f>Tabelle1!$B$2:$B$6</c:f>
              <c:numCache>
                <c:formatCode>0.000</c:formatCode>
                <c:ptCount val="5"/>
                <c:pt idx="0">
                  <c:v>0.62383148558758306</c:v>
                </c:pt>
                <c:pt idx="1">
                  <c:v>0.31125794530672579</c:v>
                </c:pt>
                <c:pt idx="2">
                  <c:v>1.4826311899482631E-2</c:v>
                </c:pt>
                <c:pt idx="3">
                  <c:v>4.5753141167775312E-2</c:v>
                </c:pt>
                <c:pt idx="4">
                  <c:v>4.331116038433112E-3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F4-4A83-8511-AFB740BBD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legend>
      <c:legendPos val="b"/>
      <c:layout>
        <c:manualLayout>
          <c:xMode val="edge"/>
          <c:yMode val="edge"/>
          <c:x val="0"/>
          <c:y val="0.65415313936311603"/>
          <c:w val="0.82221542860409702"/>
          <c:h val="0.29576669121812255"/>
        </c:manualLayout>
      </c:layout>
      <c:overlay val="0"/>
      <c:txPr>
        <a:bodyPr/>
        <a:lstStyle/>
        <a:p>
          <a:pPr>
            <a:defRPr sz="2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374835245578773"/>
          <c:y val="5.8531103381675539E-2"/>
          <c:w val="0.68163811975437072"/>
          <c:h val="0.92283314674437888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1.4697271240939746E-16"/>
                  <c:y val="8.1401211831164059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0C-457C-B992-1CC36271FC78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0C-457C-B992-1CC36271FC7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mtClean="0"/>
                      <a:t>UK</a:t>
                    </a:r>
                    <a:r>
                      <a:rPr lang="en-US" baseline="0" dirty="0"/>
                      <a:t>
</a:t>
                    </a:r>
                    <a:fld id="{25B10746-60AD-4061-84BF-5C45E7F4133B}" type="PERCENTAGE">
                      <a:rPr lang="en-US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[PROZENTSATZ]</a:t>
                    </a:fld>
                    <a:endParaRPr lang="en-US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E0C-457C-B992-1CC36271FC78}"/>
                </c:ext>
              </c:extLst>
            </c:dLbl>
            <c:dLbl>
              <c:idx val="3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E0C-457C-B992-1CC36271FC78}"/>
                </c:ext>
              </c:extLst>
            </c:dLbl>
            <c:dLbl>
              <c:idx val="4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E0C-457C-B992-1CC36271FC78}"/>
                </c:ext>
              </c:extLst>
            </c:dLbl>
            <c:dLbl>
              <c:idx val="5"/>
              <c:layout>
                <c:manualLayout>
                  <c:x val="-1.4995177303531967E-2"/>
                  <c:y val="2.226846589695152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E0C-457C-B992-1CC36271FC78}"/>
                </c:ext>
              </c:extLst>
            </c:dLbl>
            <c:dLbl>
              <c:idx val="6"/>
              <c:layout>
                <c:manualLayout>
                  <c:x val="-0.17524552196220622"/>
                  <c:y val="0.125670224675890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E6-4673-8D30-8C1CB5779D42}"/>
                </c:ext>
              </c:extLst>
            </c:dLbl>
            <c:dLbl>
              <c:idx val="7"/>
              <c:layout>
                <c:manualLayout>
                  <c:x val="-0.21212289543586066"/>
                  <c:y val="7.425927033748386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E6-4673-8D30-8C1CB5779D42}"/>
                </c:ext>
              </c:extLst>
            </c:dLbl>
            <c:dLbl>
              <c:idx val="8"/>
              <c:layout>
                <c:manualLayout>
                  <c:x val="-0.20742628975568372"/>
                  <c:y val="3.093609257091082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E6-4673-8D30-8C1CB5779D42}"/>
                </c:ext>
              </c:extLst>
            </c:dLbl>
            <c:dLbl>
              <c:idx val="9"/>
              <c:layout>
                <c:manualLayout>
                  <c:x val="-0.19950797764894809"/>
                  <c:y val="-9.6514917145958633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1E6-4673-8D30-8C1CB5779D42}"/>
                </c:ext>
              </c:extLst>
            </c:dLbl>
            <c:dLbl>
              <c:idx val="10"/>
              <c:layout>
                <c:manualLayout>
                  <c:x val="-0.21451641105533728"/>
                  <c:y val="-6.342778152854811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1E6-4673-8D30-8C1CB5779D42}"/>
                </c:ext>
              </c:extLst>
            </c:dLbl>
            <c:dLbl>
              <c:idx val="11"/>
              <c:layout>
                <c:manualLayout>
                  <c:x val="-0.20977577617638443"/>
                  <c:y val="-0.1090118191995761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1E6-4673-8D30-8C1CB5779D42}"/>
                </c:ext>
              </c:extLst>
            </c:dLbl>
            <c:dLbl>
              <c:idx val="12"/>
              <c:layout>
                <c:manualLayout>
                  <c:x val="-0.18554519826079929"/>
                  <c:y val="-0.1606505260099305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0C-457C-B992-1CC36271FC78}"/>
                </c:ext>
              </c:extLst>
            </c:dLbl>
            <c:dLbl>
              <c:idx val="13"/>
              <c:layout>
                <c:manualLayout>
                  <c:x val="-0.1165814278211512"/>
                  <c:y val="-0.1777727688376505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E0C-457C-B992-1CC36271FC78}"/>
                </c:ext>
              </c:extLst>
            </c:dLbl>
            <c:dLbl>
              <c:idx val="20"/>
              <c:layout>
                <c:manualLayout>
                  <c:x val="-7.4617777511900421E-2"/>
                  <c:y val="-0.183718012813391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E6-4673-8D30-8C1CB5779D4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overview!$A$2:$A$16</c:f>
              <c:strCache>
                <c:ptCount val="15"/>
                <c:pt idx="0">
                  <c:v>Germany</c:v>
                </c:pt>
                <c:pt idx="1">
                  <c:v>Russia</c:v>
                </c:pt>
                <c:pt idx="2">
                  <c:v>United Kingdom</c:v>
                </c:pt>
                <c:pt idx="3">
                  <c:v>Spain</c:v>
                </c:pt>
                <c:pt idx="4">
                  <c:v>Italy</c:v>
                </c:pt>
                <c:pt idx="5">
                  <c:v>France</c:v>
                </c:pt>
                <c:pt idx="6">
                  <c:v>USA</c:v>
                </c:pt>
                <c:pt idx="7">
                  <c:v>Japan</c:v>
                </c:pt>
                <c:pt idx="8">
                  <c:v>Sweden</c:v>
                </c:pt>
                <c:pt idx="9">
                  <c:v>Finland</c:v>
                </c:pt>
                <c:pt idx="10">
                  <c:v>Poland</c:v>
                </c:pt>
                <c:pt idx="11">
                  <c:v>China</c:v>
                </c:pt>
                <c:pt idx="12">
                  <c:v>India</c:v>
                </c:pt>
                <c:pt idx="13">
                  <c:v>Romania</c:v>
                </c:pt>
                <c:pt idx="14">
                  <c:v>others</c:v>
                </c:pt>
              </c:strCache>
            </c:strRef>
          </c:cat>
          <c:val>
            <c:numRef>
              <c:f>overview!$D$2:$D$16</c:f>
              <c:numCache>
                <c:formatCode>0.0%</c:formatCode>
                <c:ptCount val="15"/>
                <c:pt idx="0">
                  <c:v>0.3125</c:v>
                </c:pt>
                <c:pt idx="1">
                  <c:v>8.0357142857142863E-2</c:v>
                </c:pt>
                <c:pt idx="2">
                  <c:v>7.8125E-2</c:v>
                </c:pt>
                <c:pt idx="3">
                  <c:v>6.9196428571428575E-2</c:v>
                </c:pt>
                <c:pt idx="4">
                  <c:v>6.6964285714285712E-2</c:v>
                </c:pt>
                <c:pt idx="5">
                  <c:v>5.1339285714285712E-2</c:v>
                </c:pt>
                <c:pt idx="6">
                  <c:v>3.7946428571428568E-2</c:v>
                </c:pt>
                <c:pt idx="7">
                  <c:v>3.125E-2</c:v>
                </c:pt>
                <c:pt idx="8">
                  <c:v>3.125E-2</c:v>
                </c:pt>
                <c:pt idx="9">
                  <c:v>2.9017857142857144E-2</c:v>
                </c:pt>
                <c:pt idx="10">
                  <c:v>2.6785714285714284E-2</c:v>
                </c:pt>
                <c:pt idx="11">
                  <c:v>2.4553571428571428E-2</c:v>
                </c:pt>
                <c:pt idx="12">
                  <c:v>2.4553571428571428E-2</c:v>
                </c:pt>
                <c:pt idx="13">
                  <c:v>2.4553571428571428E-2</c:v>
                </c:pt>
                <c:pt idx="14">
                  <c:v>0.11160714285714286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6-4673-8D30-8C1CB5779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600"/>
      </a:pPr>
      <a:endParaRPr lang="de-D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715" y="1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802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715" y="9408802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10BFC1-B721-4BE4-919B-87AAF945A2A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8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715" y="1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910" y="4704402"/>
            <a:ext cx="5415280" cy="445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802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715" y="9408802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473513-892E-43E3-A2E0-925A6219F3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40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2" indent="-28572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1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2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4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3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8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1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2211B7-910A-4438-BD7C-DFDAFADFFA8D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=RUNDEN(WURZEL(B5/PI());2)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73513-892E-43E3-A2E0-925A6219F3F4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2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835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6731-5F80-4123-B1A6-25A22E36C0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5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CC99-32E0-4A11-8C8E-AA7205F0AD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7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BF4F-15D2-4EE0-A03D-F50D946F86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48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9814-CAC0-491B-9C48-3D5110D3B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66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8B7B-EC26-4C78-BB35-37670BC2A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0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9F41-D07B-4410-9654-75EAA4B54D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4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FAFC-0530-4BC0-8D3E-8612A5697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78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D6DD-AFDD-4A3B-9316-897105680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2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BEBD-059B-4DF0-B698-FE3EF75F31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92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55D0-292B-49F3-A27F-0FE139FCDE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50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5502A0CA-E80D-4C4D-8A6B-33CF28258D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Fußzeilenplatzhalter 3"/>
          <p:cNvSpPr txBox="1">
            <a:spLocks noGrp="1"/>
          </p:cNvSpPr>
          <p:nvPr/>
        </p:nvSpPr>
        <p:spPr bwMode="auto">
          <a:xfrm>
            <a:off x="0" y="6607175"/>
            <a:ext cx="43926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599D"/>
                </a:solidFill>
              </a:rPr>
              <a:t>11</a:t>
            </a:r>
            <a:r>
              <a:rPr lang="en-US" sz="1200" baseline="30000" dirty="0" smtClean="0">
                <a:solidFill>
                  <a:srgbClr val="00599D"/>
                </a:solidFill>
              </a:rPr>
              <a:t>th</a:t>
            </a:r>
            <a:r>
              <a:rPr lang="en-US" sz="1200" dirty="0" smtClean="0">
                <a:solidFill>
                  <a:srgbClr val="00599D"/>
                </a:solidFill>
              </a:rPr>
              <a:t> FAIR-NUSTAR RRB meeting –</a:t>
            </a:r>
            <a:r>
              <a:rPr lang="en-US" sz="1200" baseline="0" dirty="0" smtClean="0">
                <a:solidFill>
                  <a:srgbClr val="00599D"/>
                </a:solidFill>
              </a:rPr>
              <a:t> February</a:t>
            </a:r>
            <a:r>
              <a:rPr lang="en-US" sz="1200" dirty="0" smtClean="0">
                <a:solidFill>
                  <a:srgbClr val="00599D"/>
                </a:solidFill>
              </a:rPr>
              <a:t> 22-23,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245226" cy="1945754"/>
          </a:xfrm>
        </p:spPr>
        <p:txBody>
          <a:bodyPr/>
          <a:lstStyle/>
          <a:p>
            <a:pPr eaLnBrk="1" hangingPunct="1"/>
            <a:r>
              <a:rPr lang="en-GB" dirty="0" smtClean="0"/>
              <a:t>NUSTAR financial status</a:t>
            </a:r>
            <a:br>
              <a:rPr lang="en-GB" dirty="0" smtClean="0"/>
            </a:br>
            <a:r>
              <a:rPr lang="en-GB" sz="2400" dirty="0" smtClean="0"/>
              <a:t>11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FAIR-NUSTAR Resources Review Board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FAIR/GSI, Darmstadt</a:t>
            </a:r>
            <a:r>
              <a:rPr lang="en-GB" sz="2400" dirty="0"/>
              <a:t>, </a:t>
            </a:r>
            <a:r>
              <a:rPr lang="en-GB" sz="2400" dirty="0" smtClean="0"/>
              <a:t>Germany</a:t>
            </a:r>
            <a:br>
              <a:rPr lang="en-GB" sz="2400" dirty="0" smtClean="0"/>
            </a:br>
            <a:endParaRPr lang="en-GB" sz="2400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75294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Alexander Herlert</a:t>
            </a:r>
            <a:endParaRPr lang="en-GB" sz="1800" i="1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i="1" dirty="0" smtClean="0"/>
              <a:t>NUSTAR Resource Coordinator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i="1" dirty="0" smtClean="0"/>
              <a:t>FAIR</a:t>
            </a:r>
          </a:p>
          <a:p>
            <a:pPr eaLnBrk="1" hangingPunct="1">
              <a:lnSpc>
                <a:spcPct val="80000"/>
              </a:lnSpc>
            </a:pPr>
            <a:endParaRPr lang="en-GB" sz="2000" i="1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371475" y="6337300"/>
            <a:ext cx="6329275" cy="474663"/>
            <a:chOff x="371475" y="6337300"/>
            <a:chExt cx="6329275" cy="474663"/>
          </a:xfrm>
        </p:grpSpPr>
        <p:sp>
          <p:nvSpPr>
            <p:cNvPr id="3076" name="Text Box 20"/>
            <p:cNvSpPr txBox="1">
              <a:spLocks noChangeAspect="1" noChangeArrowheads="1"/>
            </p:cNvSpPr>
            <p:nvPr/>
          </p:nvSpPr>
          <p:spPr bwMode="auto">
            <a:xfrm>
              <a:off x="899592" y="6583363"/>
              <a:ext cx="539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dirty="0"/>
                <a:t>France</a:t>
              </a:r>
            </a:p>
          </p:txBody>
        </p:sp>
        <p:pic>
          <p:nvPicPr>
            <p:cNvPr id="3078" name="Picture 10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174" y="6340475"/>
              <a:ext cx="358775" cy="242888"/>
            </a:xfrm>
            <a:prstGeom prst="rect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11"/>
            <p:cNvSpPr txBox="1">
              <a:spLocks noChangeAspect="1" noChangeArrowheads="1"/>
            </p:cNvSpPr>
            <p:nvPr/>
          </p:nvSpPr>
          <p:spPr bwMode="auto">
            <a:xfrm>
              <a:off x="2006661" y="6583363"/>
              <a:ext cx="4318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India</a:t>
              </a:r>
            </a:p>
          </p:txBody>
        </p:sp>
        <p:pic>
          <p:nvPicPr>
            <p:cNvPr id="3080" name="Picture 16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13" y="6340475"/>
              <a:ext cx="330200" cy="242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1" name="Text Box 17"/>
            <p:cNvSpPr txBox="1">
              <a:spLocks noChangeAspect="1" noChangeArrowheads="1"/>
            </p:cNvSpPr>
            <p:nvPr/>
          </p:nvSpPr>
          <p:spPr bwMode="auto">
            <a:xfrm>
              <a:off x="371475" y="6581775"/>
              <a:ext cx="558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Finland</a:t>
              </a:r>
            </a:p>
          </p:txBody>
        </p:sp>
        <p:pic>
          <p:nvPicPr>
            <p:cNvPr id="3082" name="Picture 19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67" y="6340475"/>
              <a:ext cx="358775" cy="242888"/>
            </a:xfrm>
            <a:prstGeom prst="rect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22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311" y="6340475"/>
              <a:ext cx="400050" cy="242888"/>
            </a:xfrm>
            <a:prstGeom prst="rect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4" name="Text Box 23"/>
            <p:cNvSpPr txBox="1">
              <a:spLocks noChangeAspect="1" noChangeArrowheads="1"/>
            </p:cNvSpPr>
            <p:nvPr/>
          </p:nvSpPr>
          <p:spPr bwMode="auto">
            <a:xfrm>
              <a:off x="1363724" y="6583363"/>
              <a:ext cx="65405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Germany</a:t>
              </a:r>
            </a:p>
          </p:txBody>
        </p:sp>
        <p:pic>
          <p:nvPicPr>
            <p:cNvPr id="3085" name="Picture 34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649" y="6340475"/>
              <a:ext cx="384175" cy="242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6" name="Text Box 35"/>
            <p:cNvSpPr txBox="1">
              <a:spLocks noChangeAspect="1" noChangeArrowheads="1"/>
            </p:cNvSpPr>
            <p:nvPr/>
          </p:nvSpPr>
          <p:spPr bwMode="auto">
            <a:xfrm>
              <a:off x="2447986" y="6583363"/>
              <a:ext cx="53975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Poland</a:t>
              </a:r>
            </a:p>
          </p:txBody>
        </p:sp>
        <p:pic>
          <p:nvPicPr>
            <p:cNvPr id="3089" name="Picture 46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606" y="6337300"/>
              <a:ext cx="384175" cy="242888"/>
            </a:xfrm>
            <a:prstGeom prst="rect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0" name="Text Box 47"/>
            <p:cNvSpPr txBox="1">
              <a:spLocks noChangeAspect="1" noChangeArrowheads="1"/>
            </p:cNvSpPr>
            <p:nvPr/>
          </p:nvSpPr>
          <p:spPr bwMode="auto">
            <a:xfrm>
              <a:off x="4460068" y="6580188"/>
              <a:ext cx="5969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dirty="0"/>
                <a:t>Sweden</a:t>
              </a:r>
            </a:p>
          </p:txBody>
        </p:sp>
        <p:graphicFrame>
          <p:nvGraphicFramePr>
            <p:cNvPr id="309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0912702"/>
                </p:ext>
              </p:extLst>
            </p:nvPr>
          </p:nvGraphicFramePr>
          <p:xfrm>
            <a:off x="3076636" y="6340475"/>
            <a:ext cx="360363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8" name="Photo Editor Photo" r:id="rId10" imgW="2723810" imgH="1695687" progId="MSPhotoEd.3">
                    <p:embed/>
                  </p:oleObj>
                </mc:Choice>
                <mc:Fallback>
                  <p:oleObj name="Photo Editor Photo" r:id="rId10" imgW="2723810" imgH="1695687" progId="MSPhotoEd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6636" y="6340475"/>
                          <a:ext cx="360363" cy="242888"/>
                        </a:xfrm>
                        <a:prstGeom prst="rect">
                          <a:avLst/>
                        </a:prstGeom>
                        <a:noFill/>
                        <a:ln w="9525" cap="rnd" algn="ctr">
                          <a:solidFill>
                            <a:srgbClr val="000000"/>
                          </a:solidFill>
                          <a:prstDash val="sysDot"/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Text Box 50"/>
            <p:cNvSpPr txBox="1">
              <a:spLocks noChangeAspect="1" noChangeArrowheads="1"/>
            </p:cNvSpPr>
            <p:nvPr/>
          </p:nvSpPr>
          <p:spPr bwMode="auto">
            <a:xfrm>
              <a:off x="2935349" y="6583363"/>
              <a:ext cx="64135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Romania</a:t>
              </a:r>
            </a:p>
          </p:txBody>
        </p:sp>
        <p:pic>
          <p:nvPicPr>
            <p:cNvPr id="3093" name="Picture 52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936" y="6338888"/>
              <a:ext cx="358775" cy="242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4" name="Text Box 53"/>
            <p:cNvSpPr txBox="1">
              <a:spLocks noChangeAspect="1" noChangeArrowheads="1"/>
            </p:cNvSpPr>
            <p:nvPr/>
          </p:nvSpPr>
          <p:spPr bwMode="auto">
            <a:xfrm>
              <a:off x="3479861" y="6581775"/>
              <a:ext cx="5334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Russia</a:t>
              </a:r>
            </a:p>
          </p:txBody>
        </p:sp>
        <p:sp>
          <p:nvSpPr>
            <p:cNvPr id="3095" name="Text Box 41"/>
            <p:cNvSpPr txBox="1">
              <a:spLocks noChangeAspect="1" noChangeArrowheads="1"/>
            </p:cNvSpPr>
            <p:nvPr/>
          </p:nvSpPr>
          <p:spPr bwMode="auto">
            <a:xfrm>
              <a:off x="3941824" y="6578600"/>
              <a:ext cx="6223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Slovenia</a:t>
              </a:r>
            </a:p>
          </p:txBody>
        </p:sp>
        <p:pic>
          <p:nvPicPr>
            <p:cNvPr id="3096" name="Picture 62" descr="slowenien-fahne-slowenia-flagge_0_g_60px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99" y="6340475"/>
              <a:ext cx="363538" cy="241300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20"/>
            <p:cNvSpPr txBox="1">
              <a:spLocks noChangeAspect="1" noChangeArrowheads="1"/>
            </p:cNvSpPr>
            <p:nvPr/>
          </p:nvSpPr>
          <p:spPr bwMode="auto">
            <a:xfrm>
              <a:off x="5312861" y="6576271"/>
              <a:ext cx="34496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900" dirty="0" smtClean="0"/>
                <a:t>UK</a:t>
              </a:r>
              <a:endParaRPr lang="en-US" sz="900" dirty="0"/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861" y="6338887"/>
              <a:ext cx="358775" cy="242888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23" y="6340475"/>
              <a:ext cx="365137" cy="24288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6" name="Text Box 47"/>
            <p:cNvSpPr txBox="1">
              <a:spLocks noChangeAspect="1" noChangeArrowheads="1"/>
            </p:cNvSpPr>
            <p:nvPr/>
          </p:nvSpPr>
          <p:spPr bwMode="auto">
            <a:xfrm>
              <a:off x="5708171" y="6574555"/>
              <a:ext cx="99257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dirty="0" smtClean="0"/>
                <a:t>Czech Republic</a:t>
              </a:r>
              <a:endParaRPr lang="en-US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Day-</a:t>
            </a:r>
            <a:r>
              <a:rPr lang="de-DE" b="1" dirty="0" err="1" smtClean="0"/>
              <a:t>one</a:t>
            </a:r>
            <a:r>
              <a:rPr lang="de-DE" b="1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–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15575"/>
              </p:ext>
            </p:extLst>
          </p:nvPr>
        </p:nvGraphicFramePr>
        <p:xfrm>
          <a:off x="179704" y="548680"/>
          <a:ext cx="493273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7504" y="105273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12599D"/>
                </a:solidFill>
              </a:rPr>
              <a:t>33.8 MEUR</a:t>
            </a:r>
            <a:endParaRPr lang="de-DE" b="1" dirty="0">
              <a:solidFill>
                <a:srgbClr val="12599D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07504" y="6084004"/>
            <a:ext cx="25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Status: February, 2022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4104456" y="1052736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</a:rPr>
              <a:t>core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funding</a:t>
            </a:r>
            <a:r>
              <a:rPr lang="de-DE" dirty="0" smtClean="0">
                <a:solidFill>
                  <a:srgbClr val="0070C0"/>
                </a:solidFill>
              </a:rPr>
              <a:t> (</a:t>
            </a:r>
            <a:r>
              <a:rPr lang="de-DE" dirty="0" err="1" smtClean="0">
                <a:solidFill>
                  <a:srgbClr val="0070C0"/>
                </a:solidFill>
              </a:rPr>
              <a:t>secured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and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expected</a:t>
            </a:r>
            <a:r>
              <a:rPr lang="de-DE" dirty="0" smtClean="0">
                <a:solidFill>
                  <a:srgbClr val="0070C0"/>
                </a:solidFill>
              </a:rPr>
              <a:t>) </a:t>
            </a:r>
            <a:r>
              <a:rPr lang="de-DE" dirty="0" err="1" smtClean="0">
                <a:solidFill>
                  <a:srgbClr val="0070C0"/>
                </a:solidFill>
              </a:rPr>
              <a:t>from</a:t>
            </a:r>
            <a:r>
              <a:rPr lang="de-DE" dirty="0" smtClean="0">
                <a:solidFill>
                  <a:srgbClr val="0070C0"/>
                </a:solidFill>
              </a:rPr>
              <a:t>:</a:t>
            </a:r>
          </a:p>
          <a:p>
            <a:pPr marL="265113" indent="-265113"/>
            <a:r>
              <a:rPr lang="de-DE" dirty="0" smtClean="0">
                <a:solidFill>
                  <a:srgbClr val="0070C0"/>
                </a:solidFill>
              </a:rPr>
              <a:t>	(</a:t>
            </a:r>
            <a:r>
              <a:rPr lang="de-DE" b="1" dirty="0" smtClean="0">
                <a:solidFill>
                  <a:srgbClr val="0070C0"/>
                </a:solidFill>
              </a:rPr>
              <a:t>FAIR </a:t>
            </a:r>
            <a:r>
              <a:rPr lang="de-DE" b="1" dirty="0" err="1" smtClean="0">
                <a:solidFill>
                  <a:srgbClr val="0070C0"/>
                </a:solidFill>
              </a:rPr>
              <a:t>funding</a:t>
            </a:r>
            <a:r>
              <a:rPr lang="de-DE" dirty="0" smtClean="0">
                <a:solidFill>
                  <a:srgbClr val="0070C0"/>
                </a:solidFill>
              </a:rPr>
              <a:t> in </a:t>
            </a:r>
            <a:r>
              <a:rPr lang="de-DE" dirty="0" err="1" smtClean="0">
                <a:solidFill>
                  <a:srgbClr val="0070C0"/>
                </a:solidFill>
              </a:rPr>
              <a:t>bold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face</a:t>
            </a:r>
            <a:r>
              <a:rPr lang="de-DE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156176" y="2060848"/>
            <a:ext cx="2880320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Japan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Netherlands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Poland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Romania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Russia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Slovenia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Spain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Sweden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United </a:t>
            </a:r>
            <a:r>
              <a:rPr lang="de-DE" b="1" dirty="0" err="1" smtClean="0">
                <a:solidFill>
                  <a:srgbClr val="0070C0"/>
                </a:solidFill>
              </a:rPr>
              <a:t>Kingdom</a:t>
            </a:r>
            <a:endParaRPr lang="de-DE" b="1" dirty="0" smtClean="0">
              <a:solidFill>
                <a:srgbClr val="0070C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067944" y="2060848"/>
            <a:ext cx="2933994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Bulgaria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Canada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Czech </a:t>
            </a:r>
            <a:r>
              <a:rPr lang="de-DE" dirty="0" err="1" smtClean="0"/>
              <a:t>Republic</a:t>
            </a:r>
            <a:endParaRPr lang="de-DE" dirty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Finland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France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Germany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Hungary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India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Israel</a:t>
            </a:r>
            <a:endParaRPr lang="de-DE" dirty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Day-</a:t>
            </a:r>
            <a:r>
              <a:rPr lang="de-DE" b="1" dirty="0" err="1" smtClean="0"/>
              <a:t>one</a:t>
            </a:r>
            <a:r>
              <a:rPr lang="de-DE" b="1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–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566789"/>
              </p:ext>
            </p:extLst>
          </p:nvPr>
        </p:nvGraphicFramePr>
        <p:xfrm>
          <a:off x="179704" y="548680"/>
          <a:ext cx="493273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7504" y="105273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12599D"/>
                </a:solidFill>
              </a:rPr>
              <a:t>33.8 MEUR</a:t>
            </a:r>
            <a:endParaRPr lang="de-DE" b="1" dirty="0">
              <a:solidFill>
                <a:srgbClr val="12599D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07504" y="6084004"/>
            <a:ext cx="25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Status: February, 2022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4104456" y="1052736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</a:rPr>
              <a:t>core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funding</a:t>
            </a:r>
            <a:r>
              <a:rPr lang="de-DE" dirty="0" smtClean="0">
                <a:solidFill>
                  <a:srgbClr val="0070C0"/>
                </a:solidFill>
              </a:rPr>
              <a:t> (</a:t>
            </a:r>
            <a:r>
              <a:rPr lang="de-DE" dirty="0" err="1" smtClean="0">
                <a:solidFill>
                  <a:srgbClr val="0070C0"/>
                </a:solidFill>
              </a:rPr>
              <a:t>secured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and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expected</a:t>
            </a:r>
            <a:r>
              <a:rPr lang="de-DE" dirty="0" smtClean="0">
                <a:solidFill>
                  <a:srgbClr val="0070C0"/>
                </a:solidFill>
              </a:rPr>
              <a:t>) </a:t>
            </a:r>
            <a:r>
              <a:rPr lang="de-DE" dirty="0" err="1" smtClean="0">
                <a:solidFill>
                  <a:srgbClr val="0070C0"/>
                </a:solidFill>
              </a:rPr>
              <a:t>from</a:t>
            </a:r>
            <a:r>
              <a:rPr lang="de-DE" dirty="0" smtClean="0">
                <a:solidFill>
                  <a:srgbClr val="0070C0"/>
                </a:solidFill>
              </a:rPr>
              <a:t>:</a:t>
            </a:r>
          </a:p>
          <a:p>
            <a:pPr marL="265113" indent="-265113"/>
            <a:r>
              <a:rPr lang="de-DE" dirty="0" smtClean="0">
                <a:solidFill>
                  <a:srgbClr val="0070C0"/>
                </a:solidFill>
              </a:rPr>
              <a:t>	(</a:t>
            </a:r>
            <a:r>
              <a:rPr lang="de-DE" b="1" dirty="0" smtClean="0">
                <a:solidFill>
                  <a:srgbClr val="0070C0"/>
                </a:solidFill>
              </a:rPr>
              <a:t>FAIR </a:t>
            </a:r>
            <a:r>
              <a:rPr lang="de-DE" b="1" dirty="0" err="1" smtClean="0">
                <a:solidFill>
                  <a:srgbClr val="0070C0"/>
                </a:solidFill>
              </a:rPr>
              <a:t>funding</a:t>
            </a:r>
            <a:r>
              <a:rPr lang="de-DE" dirty="0" smtClean="0">
                <a:solidFill>
                  <a:srgbClr val="0070C0"/>
                </a:solidFill>
              </a:rPr>
              <a:t> in </a:t>
            </a:r>
            <a:r>
              <a:rPr lang="de-DE" dirty="0" err="1" smtClean="0">
                <a:solidFill>
                  <a:srgbClr val="0070C0"/>
                </a:solidFill>
              </a:rPr>
              <a:t>bold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face</a:t>
            </a:r>
            <a:r>
              <a:rPr lang="de-DE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56176" y="2060848"/>
            <a:ext cx="2880320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Japan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Netherlands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Poland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Romania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Russia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Slovenia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Spain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Sweden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United </a:t>
            </a:r>
            <a:r>
              <a:rPr lang="de-DE" b="1" dirty="0" err="1" smtClean="0">
                <a:solidFill>
                  <a:srgbClr val="0070C0"/>
                </a:solidFill>
              </a:rPr>
              <a:t>Kingdom</a:t>
            </a:r>
            <a:endParaRPr lang="de-DE" b="1" dirty="0" smtClean="0">
              <a:solidFill>
                <a:srgbClr val="0070C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067944" y="2060848"/>
            <a:ext cx="2933994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Bulgaria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Canada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Czech </a:t>
            </a:r>
            <a:r>
              <a:rPr lang="de-DE" dirty="0" err="1" smtClean="0"/>
              <a:t>Republic</a:t>
            </a:r>
            <a:endParaRPr lang="de-DE" dirty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Finland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France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Germany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Hungary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India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Israel</a:t>
            </a:r>
            <a:endParaRPr lang="de-DE" dirty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221949" y="5504833"/>
            <a:ext cx="47612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+ Common Fund (all member institutions)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9900"/>
                </a:solidFill>
              </a:rPr>
              <a:t>final list of items</a:t>
            </a:r>
            <a:endParaRPr lang="en-US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0285"/>
              </p:ext>
            </p:extLst>
          </p:nvPr>
        </p:nvGraphicFramePr>
        <p:xfrm>
          <a:off x="287338" y="1124744"/>
          <a:ext cx="8605837" cy="4032448"/>
        </p:xfrm>
        <a:graphic>
          <a:graphicData uri="http://schemas.openxmlformats.org/drawingml/2006/table">
            <a:tbl>
              <a:tblPr/>
              <a:tblGrid>
                <a:gridCol w="2053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48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Experiment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Prices, K Euro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6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prices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prices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0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Secured</a:t>
                      </a:r>
                      <a:r>
                        <a:rPr lang="de-D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de-D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EoI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de-D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be</a:t>
                      </a:r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assigned</a:t>
                      </a:r>
                      <a:endParaRPr lang="de-D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EoI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de-D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be</a:t>
                      </a:r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assigned</a:t>
                      </a:r>
                      <a:endParaRPr lang="de-D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0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LEB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infrastructure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HISPEC/DESPEC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10539.6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MATS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LaSpec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</a:t>
                      </a:r>
                      <a:r>
                        <a:rPr lang="de-DE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17259.4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ILIMA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Super-FRS EC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7248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31629.4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517037" y="6007737"/>
            <a:ext cx="25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Status: February, 2022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(</a:t>
            </a:r>
            <a:r>
              <a:rPr lang="de-DE" b="1" dirty="0" smtClean="0"/>
              <a:t>Day </a:t>
            </a:r>
            <a:r>
              <a:rPr lang="de-DE" b="1" dirty="0" err="1" smtClean="0"/>
              <a:t>one</a:t>
            </a:r>
            <a:r>
              <a:rPr lang="de-DE" dirty="0" smtClean="0"/>
              <a:t>)</a:t>
            </a:r>
          </a:p>
        </p:txBody>
      </p:sp>
      <p:sp>
        <p:nvSpPr>
          <p:cNvPr id="8" name="Rechteck 7"/>
          <p:cNvSpPr/>
          <p:nvPr/>
        </p:nvSpPr>
        <p:spPr>
          <a:xfrm>
            <a:off x="5220072" y="5309143"/>
            <a:ext cx="3765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</a:rPr>
              <a:t>(*including expected </a:t>
            </a:r>
            <a:r>
              <a:rPr lang="en-US" sz="1600" dirty="0">
                <a:solidFill>
                  <a:srgbClr val="003399"/>
                </a:solidFill>
              </a:rPr>
              <a:t>from FAIR budget)</a:t>
            </a:r>
            <a:endParaRPr lang="de-DE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36" y="2771878"/>
            <a:ext cx="5629275" cy="3657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In-kind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Contracts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79512" y="1160348"/>
            <a:ext cx="4284662" cy="223187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6731000" algn="l"/>
              </a:tabLst>
            </a:pPr>
            <a:r>
              <a:rPr lang="en-US" dirty="0" smtClean="0"/>
              <a:t>42 contracts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dirty="0" smtClean="0"/>
              <a:t>New assignments at FAIR Council meetings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dirty="0" smtClean="0"/>
              <a:t>Specifications for several contracts in preparation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43647"/>
              </p:ext>
            </p:extLst>
          </p:nvPr>
        </p:nvGraphicFramePr>
        <p:xfrm>
          <a:off x="4687954" y="1307971"/>
          <a:ext cx="4276534" cy="2265045"/>
        </p:xfrm>
        <a:graphic>
          <a:graphicData uri="http://schemas.openxmlformats.org/drawingml/2006/table">
            <a:tbl>
              <a:tblPr/>
              <a:tblGrid>
                <a:gridCol w="2001760">
                  <a:extLst>
                    <a:ext uri="{9D8B030D-6E8A-4147-A177-3AD203B41FA5}">
                      <a16:colId xmlns:a16="http://schemas.microsoft.com/office/drawing/2014/main" val="2994291496"/>
                    </a:ext>
                  </a:extLst>
                </a:gridCol>
                <a:gridCol w="1134345">
                  <a:extLst>
                    <a:ext uri="{9D8B030D-6E8A-4147-A177-3AD203B41FA5}">
                      <a16:colId xmlns:a16="http://schemas.microsoft.com/office/drawing/2014/main" val="364878511"/>
                    </a:ext>
                  </a:extLst>
                </a:gridCol>
                <a:gridCol w="1140429">
                  <a:extLst>
                    <a:ext uri="{9D8B030D-6E8A-4147-A177-3AD203B41FA5}">
                      <a16:colId xmlns:a16="http://schemas.microsoft.com/office/drawing/2014/main" val="333465914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contract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contracts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in-kind value (kEUR)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421227"/>
                  </a:ext>
                </a:extLst>
              </a:tr>
              <a:tr h="187271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signed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12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9411.1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2377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full draft contract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0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0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626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specs completed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343.5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42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Council decision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23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7625.4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569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not </a:t>
                      </a:r>
                      <a:r>
                        <a:rPr lang="de-DE" sz="1400" dirty="0" err="1">
                          <a:solidFill>
                            <a:schemeClr val="bg1"/>
                          </a:solidFill>
                          <a:effectLst/>
                        </a:rPr>
                        <a:t>yet</a:t>
                      </a: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bg1"/>
                          </a:solidFill>
                          <a:effectLst/>
                        </a:rPr>
                        <a:t>requested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3721.1</a:t>
                      </a: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2371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effectLst/>
                        </a:rPr>
                        <a:t>total</a:t>
                      </a:r>
                      <a:endParaRPr lang="de-DE" sz="1400">
                        <a:effectLst/>
                      </a:endParaRP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effectLst/>
                        </a:rPr>
                        <a:t>42</a:t>
                      </a:r>
                      <a:endParaRPr lang="de-DE" sz="1400">
                        <a:effectLst/>
                      </a:endParaRP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effectLst/>
                        </a:rPr>
                        <a:t>21101.1</a:t>
                      </a:r>
                      <a:endParaRPr lang="de-DE" sz="1400" dirty="0">
                        <a:effectLst/>
                      </a:endParaRPr>
                    </a:p>
                  </a:txBody>
                  <a:tcPr marR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181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In-kind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Contracts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79512" y="1160348"/>
            <a:ext cx="8424936" cy="223187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6731000" algn="l"/>
              </a:tabLst>
            </a:pPr>
            <a:r>
              <a:rPr lang="en-US" dirty="0" smtClean="0"/>
              <a:t>Final acceptance </a:t>
            </a:r>
            <a:r>
              <a:rPr lang="en-US" b="1" dirty="0" smtClean="0">
                <a:solidFill>
                  <a:srgbClr val="009900"/>
                </a:solidFill>
              </a:rPr>
              <a:t>completed</a:t>
            </a:r>
            <a:r>
              <a:rPr lang="en-US" dirty="0" smtClean="0"/>
              <a:t> for three contracts</a:t>
            </a:r>
            <a:endParaRPr lang="en-US" b="1" dirty="0" smtClean="0">
              <a:solidFill>
                <a:srgbClr val="009900"/>
              </a:solidFill>
            </a:endParaRP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dirty="0" smtClean="0"/>
              <a:t>CALIFA barrel crystals – Lund University (Sweden)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dirty="0"/>
              <a:t>CALIFA </a:t>
            </a:r>
            <a:r>
              <a:rPr lang="en-US" dirty="0" smtClean="0"/>
              <a:t>forward endcap crystals </a:t>
            </a:r>
            <a:r>
              <a:rPr lang="en-US" dirty="0"/>
              <a:t>– </a:t>
            </a:r>
            <a:r>
              <a:rPr lang="en-US" dirty="0" smtClean="0"/>
              <a:t>JINR </a:t>
            </a:r>
            <a:r>
              <a:rPr lang="en-US" dirty="0" err="1" smtClean="0"/>
              <a:t>Dubna</a:t>
            </a:r>
            <a:r>
              <a:rPr lang="en-US" dirty="0" smtClean="0"/>
              <a:t> (Russia)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dirty="0" smtClean="0"/>
              <a:t>GLAD magnet – CEA </a:t>
            </a:r>
            <a:r>
              <a:rPr lang="en-US" dirty="0" err="1" smtClean="0"/>
              <a:t>Saclay</a:t>
            </a:r>
            <a:r>
              <a:rPr lang="en-US" dirty="0" smtClean="0"/>
              <a:t> (France) and GSI (Germany)</a:t>
            </a:r>
          </a:p>
        </p:txBody>
      </p:sp>
    </p:spTree>
    <p:extLst>
      <p:ext uri="{BB962C8B-B14F-4D97-AF65-F5344CB8AC3E}">
        <p14:creationId xmlns:p14="http://schemas.microsoft.com/office/powerpoint/2010/main" val="22538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Construction Common Fund </a:t>
            </a:r>
            <a:r>
              <a:rPr lang="de-DE" dirty="0" err="1" smtClean="0"/>
              <a:t>items</a:t>
            </a:r>
            <a:r>
              <a:rPr lang="de-DE" dirty="0" smtClean="0"/>
              <a:t> </a:t>
            </a:r>
            <a:r>
              <a:rPr lang="de-DE" dirty="0">
                <a:solidFill>
                  <a:srgbClr val="00B050"/>
                </a:solidFill>
              </a:rPr>
              <a:t>(</a:t>
            </a:r>
            <a:r>
              <a:rPr lang="de-DE" dirty="0" smtClean="0">
                <a:solidFill>
                  <a:srgbClr val="00B050"/>
                </a:solidFill>
              </a:rPr>
              <a:t>final)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3325"/>
              </p:ext>
            </p:extLst>
          </p:nvPr>
        </p:nvGraphicFramePr>
        <p:xfrm>
          <a:off x="179512" y="772868"/>
          <a:ext cx="8784976" cy="5731905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1527822">
                  <a:extLst>
                    <a:ext uri="{9D8B030D-6E8A-4147-A177-3AD203B41FA5}">
                      <a16:colId xmlns:a16="http://schemas.microsoft.com/office/drawing/2014/main" val="2993863874"/>
                    </a:ext>
                  </a:extLst>
                </a:gridCol>
                <a:gridCol w="3092020">
                  <a:extLst>
                    <a:ext uri="{9D8B030D-6E8A-4147-A177-3AD203B41FA5}">
                      <a16:colId xmlns:a16="http://schemas.microsoft.com/office/drawing/2014/main" val="2100799910"/>
                    </a:ext>
                  </a:extLst>
                </a:gridCol>
                <a:gridCol w="1018548">
                  <a:extLst>
                    <a:ext uri="{9D8B030D-6E8A-4147-A177-3AD203B41FA5}">
                      <a16:colId xmlns:a16="http://schemas.microsoft.com/office/drawing/2014/main" val="2706360578"/>
                    </a:ext>
                  </a:extLst>
                </a:gridCol>
                <a:gridCol w="914338">
                  <a:extLst>
                    <a:ext uri="{9D8B030D-6E8A-4147-A177-3AD203B41FA5}">
                      <a16:colId xmlns:a16="http://schemas.microsoft.com/office/drawing/2014/main" val="276661323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4391765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PSP-Code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Description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data from approved TDR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cost (2005) kEUR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err="1">
                          <a:effectLst/>
                        </a:rPr>
                        <a:t>comment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58344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1.2.1.2.4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Detectors and slit system for FLF6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135.7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109948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1.2.1.2.5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Beam line to MATS-</a:t>
                      </a:r>
                      <a:r>
                        <a:rPr lang="en-US" sz="1200" u="none" strike="noStrike" dirty="0" err="1">
                          <a:effectLst/>
                        </a:rPr>
                        <a:t>LaSpec</a:t>
                      </a:r>
                      <a:r>
                        <a:rPr lang="en-US" sz="1200" u="none" strike="noStrike" dirty="0">
                          <a:effectLst/>
                        </a:rPr>
                        <a:t> hall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154.0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6880509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1.2.1.7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Beam line to MATS RFQ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198.4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40368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1.2.1.8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Media </a:t>
                      </a:r>
                      <a:r>
                        <a:rPr lang="de-DE" sz="1200" u="none" strike="noStrike" dirty="0" err="1">
                          <a:effectLst/>
                        </a:rPr>
                        <a:t>supplies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no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80.5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009900"/>
                          </a:solidFill>
                          <a:effectLst/>
                        </a:rPr>
                        <a:t>TDR </a:t>
                      </a:r>
                      <a:r>
                        <a:rPr lang="de-DE" sz="1200" b="1" u="none" strike="noStrike" dirty="0" err="1">
                          <a:solidFill>
                            <a:srgbClr val="009900"/>
                          </a:solidFill>
                          <a:effectLst/>
                        </a:rPr>
                        <a:t>submitted</a:t>
                      </a:r>
                      <a:endParaRPr lang="de-DE" sz="12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4455180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1.2.1.9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Safety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no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25.7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009900"/>
                          </a:solidFill>
                          <a:effectLst/>
                        </a:rPr>
                        <a:t>TDR </a:t>
                      </a:r>
                      <a:r>
                        <a:rPr lang="de-DE" sz="1200" b="1" u="none" strike="noStrike" dirty="0" err="1">
                          <a:solidFill>
                            <a:srgbClr val="009900"/>
                          </a:solidFill>
                          <a:effectLst/>
                        </a:rPr>
                        <a:t>submitted</a:t>
                      </a:r>
                      <a:endParaRPr lang="de-DE" sz="12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3698827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1.2.1.10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IT </a:t>
                      </a:r>
                      <a:r>
                        <a:rPr lang="de-DE" sz="1200" u="none" strike="noStrike" dirty="0" err="1">
                          <a:effectLst/>
                        </a:rPr>
                        <a:t>infrastructure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no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16.1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009900"/>
                          </a:solidFill>
                          <a:effectLst/>
                        </a:rPr>
                        <a:t>TDR </a:t>
                      </a:r>
                      <a:r>
                        <a:rPr lang="de-DE" sz="1200" b="1" u="none" strike="noStrike" dirty="0" err="1">
                          <a:solidFill>
                            <a:srgbClr val="009900"/>
                          </a:solidFill>
                          <a:effectLst/>
                        </a:rPr>
                        <a:t>submitted</a:t>
                      </a:r>
                      <a:endParaRPr lang="de-DE" sz="12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523721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1.2.1.11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Mechanics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and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alignment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no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28.4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009900"/>
                          </a:solidFill>
                          <a:effectLst/>
                        </a:rPr>
                        <a:t>TDR </a:t>
                      </a:r>
                      <a:r>
                        <a:rPr lang="de-DE" sz="1200" b="1" u="none" strike="noStrike" dirty="0" err="1">
                          <a:solidFill>
                            <a:srgbClr val="009900"/>
                          </a:solidFill>
                          <a:effectLst/>
                        </a:rPr>
                        <a:t>submitted</a:t>
                      </a:r>
                      <a:endParaRPr lang="de-DE" sz="12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1272762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1.2.2.1.8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Scintillators at FLF2 in vacuum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28.6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8640873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1.2.2.5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Safety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59.2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8565115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1.2.5.1.1.3.3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GLAD </a:t>
                      </a:r>
                      <a:r>
                        <a:rPr lang="de-DE" sz="1200" u="none" strike="noStrike" dirty="0" err="1">
                          <a:effectLst/>
                        </a:rPr>
                        <a:t>feedbox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 smtClean="0">
                          <a:effectLst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135.7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286822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1.2.5.1.1.3.4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GLAD warm </a:t>
                      </a:r>
                      <a:r>
                        <a:rPr lang="de-DE" sz="1200" u="none" strike="noStrike" dirty="0" err="1">
                          <a:effectLst/>
                        </a:rPr>
                        <a:t>piping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6.8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674158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1.2.5.1.1.3.5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GLAD infrastructure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no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smtClean="0">
                          <a:effectLst/>
                        </a:rPr>
                        <a:t>193.3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technical</a:t>
                      </a:r>
                      <a:r>
                        <a:rPr lang="de-DE" sz="12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assistance</a:t>
                      </a:r>
                      <a:r>
                        <a:rPr lang="de-DE" sz="12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contract</a:t>
                      </a:r>
                      <a:endParaRPr lang="de-DE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4437970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1.2.5.1.3.4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Vacuum </a:t>
                      </a:r>
                      <a:r>
                        <a:rPr lang="de-DE" sz="1200" u="none" strike="noStrike" dirty="0" err="1">
                          <a:effectLst/>
                        </a:rPr>
                        <a:t>systems</a:t>
                      </a:r>
                      <a:r>
                        <a:rPr lang="de-DE" sz="1200" u="none" strike="noStrike" dirty="0">
                          <a:effectLst/>
                        </a:rPr>
                        <a:t> (4th </a:t>
                      </a:r>
                      <a:r>
                        <a:rPr lang="de-DE" sz="1200" u="none" strike="noStrike" dirty="0" err="1">
                          <a:effectLst/>
                        </a:rPr>
                        <a:t>share</a:t>
                      </a:r>
                      <a:r>
                        <a:rPr lang="de-DE" sz="1200" u="none" strike="noStrike" dirty="0">
                          <a:effectLst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114.9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5932146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1.2.5.1.5.1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Mechanics and alignment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112.0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55520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1.2.6.4.4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ToF</a:t>
                      </a:r>
                      <a:r>
                        <a:rPr lang="de-DE" sz="1200" u="none" strike="noStrike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detectors</a:t>
                      </a:r>
                      <a:r>
                        <a:rPr lang="de-DE" sz="1200" u="none" strike="noStrike" dirty="0" smtClean="0">
                          <a:effectLst/>
                        </a:rPr>
                        <a:t> -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infrastructure</a:t>
                      </a:r>
                      <a:r>
                        <a:rPr lang="de-DE" sz="1200" u="none" strike="noStrike" dirty="0" smtClean="0">
                          <a:effectLst/>
                        </a:rPr>
                        <a:t> CR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63.8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7034019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1.2.6.6.4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DAQ -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common</a:t>
                      </a:r>
                      <a:r>
                        <a:rPr lang="de-DE" sz="1200" u="none" strike="noStrike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infrastructure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24.4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3003216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1.2.10.1.1.2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DAQ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8175201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1.2.10.1.2.1.1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Pendulum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valves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3102617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1.2.10.1.2.3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60L dewar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6118112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1.2.10.1.2.4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LN2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piping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9848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Total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1547.6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482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 – FLF6 </a:t>
            </a:r>
            <a:r>
              <a:rPr lang="de-DE" dirty="0" err="1" smtClean="0"/>
              <a:t>infrastructure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7744"/>
              </p:ext>
            </p:extLst>
          </p:nvPr>
        </p:nvGraphicFramePr>
        <p:xfrm>
          <a:off x="179512" y="1052736"/>
          <a:ext cx="7919999" cy="14380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8054">
                  <a:extLst>
                    <a:ext uri="{9D8B030D-6E8A-4147-A177-3AD203B41FA5}">
                      <a16:colId xmlns:a16="http://schemas.microsoft.com/office/drawing/2014/main" val="2993863874"/>
                    </a:ext>
                  </a:extLst>
                </a:gridCol>
                <a:gridCol w="3638918">
                  <a:extLst>
                    <a:ext uri="{9D8B030D-6E8A-4147-A177-3AD203B41FA5}">
                      <a16:colId xmlns:a16="http://schemas.microsoft.com/office/drawing/2014/main" val="2100799910"/>
                    </a:ext>
                  </a:extLst>
                </a:gridCol>
                <a:gridCol w="1198702">
                  <a:extLst>
                    <a:ext uri="{9D8B030D-6E8A-4147-A177-3AD203B41FA5}">
                      <a16:colId xmlns:a16="http://schemas.microsoft.com/office/drawing/2014/main" val="2706360578"/>
                    </a:ext>
                  </a:extLst>
                </a:gridCol>
                <a:gridCol w="1284325">
                  <a:extLst>
                    <a:ext uri="{9D8B030D-6E8A-4147-A177-3AD203B41FA5}">
                      <a16:colId xmlns:a16="http://schemas.microsoft.com/office/drawing/2014/main" val="276661323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PSP-Code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Description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data from approved TDR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cost (2005) kEUR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5834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1.2.1.2.4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Detectors and slit system for FLF6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135.7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10994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1.2.1.2.5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Beam line to MATS-LaSpec hall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154.0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6880509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1.2.1.7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Beam line to MATS RFQ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198.4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40368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4363" t="3977" r="13825" b="13679"/>
          <a:stretch/>
        </p:blipFill>
        <p:spPr>
          <a:xfrm>
            <a:off x="1835696" y="2564904"/>
            <a:ext cx="5328592" cy="387533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07904" y="5805264"/>
            <a:ext cx="2232248" cy="634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79513" y="1700808"/>
            <a:ext cx="7919998" cy="2811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4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654"/>
              </p:ext>
            </p:extLst>
          </p:nvPr>
        </p:nvGraphicFramePr>
        <p:xfrm>
          <a:off x="179512" y="1052736"/>
          <a:ext cx="7919999" cy="14380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8054">
                  <a:extLst>
                    <a:ext uri="{9D8B030D-6E8A-4147-A177-3AD203B41FA5}">
                      <a16:colId xmlns:a16="http://schemas.microsoft.com/office/drawing/2014/main" val="2993863874"/>
                    </a:ext>
                  </a:extLst>
                </a:gridCol>
                <a:gridCol w="3638918">
                  <a:extLst>
                    <a:ext uri="{9D8B030D-6E8A-4147-A177-3AD203B41FA5}">
                      <a16:colId xmlns:a16="http://schemas.microsoft.com/office/drawing/2014/main" val="2100799910"/>
                    </a:ext>
                  </a:extLst>
                </a:gridCol>
                <a:gridCol w="1198702">
                  <a:extLst>
                    <a:ext uri="{9D8B030D-6E8A-4147-A177-3AD203B41FA5}">
                      <a16:colId xmlns:a16="http://schemas.microsoft.com/office/drawing/2014/main" val="2706360578"/>
                    </a:ext>
                  </a:extLst>
                </a:gridCol>
                <a:gridCol w="1284325">
                  <a:extLst>
                    <a:ext uri="{9D8B030D-6E8A-4147-A177-3AD203B41FA5}">
                      <a16:colId xmlns:a16="http://schemas.microsoft.com/office/drawing/2014/main" val="276661323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PSP-Code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Description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data from approved TDR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cost (2005) kEUR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5834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1.2.1.2.4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Detectors and slit system for FLF6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135.7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10994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1.2.1.2.5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Beam line to MATS-LaSpec hall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154.0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6880509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1.2.1.7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Beam line to MATS RFQ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198.4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40368"/>
                  </a:ext>
                </a:extLst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5924" t="2648" r="9229" b="14078"/>
          <a:stretch/>
        </p:blipFill>
        <p:spPr>
          <a:xfrm>
            <a:off x="1547664" y="2564904"/>
            <a:ext cx="5544617" cy="36724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 – beam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MATS RFQ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131840" y="3852225"/>
            <a:ext cx="1728192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79511" y="1981993"/>
            <a:ext cx="7919999" cy="5087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2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 –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54123"/>
              </p:ext>
            </p:extLst>
          </p:nvPr>
        </p:nvGraphicFramePr>
        <p:xfrm>
          <a:off x="179512" y="1052736"/>
          <a:ext cx="7920000" cy="17008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8055">
                  <a:extLst>
                    <a:ext uri="{9D8B030D-6E8A-4147-A177-3AD203B41FA5}">
                      <a16:colId xmlns:a16="http://schemas.microsoft.com/office/drawing/2014/main" val="2993863874"/>
                    </a:ext>
                  </a:extLst>
                </a:gridCol>
                <a:gridCol w="3638919">
                  <a:extLst>
                    <a:ext uri="{9D8B030D-6E8A-4147-A177-3AD203B41FA5}">
                      <a16:colId xmlns:a16="http://schemas.microsoft.com/office/drawing/2014/main" val="2100799910"/>
                    </a:ext>
                  </a:extLst>
                </a:gridCol>
                <a:gridCol w="1198702">
                  <a:extLst>
                    <a:ext uri="{9D8B030D-6E8A-4147-A177-3AD203B41FA5}">
                      <a16:colId xmlns:a16="http://schemas.microsoft.com/office/drawing/2014/main" val="2706360578"/>
                    </a:ext>
                  </a:extLst>
                </a:gridCol>
                <a:gridCol w="1284324">
                  <a:extLst>
                    <a:ext uri="{9D8B030D-6E8A-4147-A177-3AD203B41FA5}">
                      <a16:colId xmlns:a16="http://schemas.microsoft.com/office/drawing/2014/main" val="276661323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PSP-Code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Description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data from approved TDR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cost (2005) kEUR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5834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1.2.1.8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Media </a:t>
                      </a:r>
                      <a:r>
                        <a:rPr lang="de-DE" sz="1400" u="none" strike="noStrike" dirty="0" err="1">
                          <a:effectLst/>
                        </a:rPr>
                        <a:t>supplies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no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80.5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4455180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1.2.1.9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Safety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no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25.7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3698827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1.2.1.10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IT </a:t>
                      </a:r>
                      <a:r>
                        <a:rPr lang="de-DE" sz="1400" u="none" strike="noStrike" dirty="0" err="1">
                          <a:effectLst/>
                        </a:rPr>
                        <a:t>infrastructure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no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16.1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523721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1.2.1.11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Mechanics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and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alignment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no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28.4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1272762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50429"/>
            <a:ext cx="69437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HISPEC/DESPEC –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41052"/>
              </p:ext>
            </p:extLst>
          </p:nvPr>
        </p:nvGraphicFramePr>
        <p:xfrm>
          <a:off x="179512" y="1052736"/>
          <a:ext cx="7920000" cy="11752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8054">
                  <a:extLst>
                    <a:ext uri="{9D8B030D-6E8A-4147-A177-3AD203B41FA5}">
                      <a16:colId xmlns:a16="http://schemas.microsoft.com/office/drawing/2014/main" val="2993863874"/>
                    </a:ext>
                  </a:extLst>
                </a:gridCol>
                <a:gridCol w="3638919">
                  <a:extLst>
                    <a:ext uri="{9D8B030D-6E8A-4147-A177-3AD203B41FA5}">
                      <a16:colId xmlns:a16="http://schemas.microsoft.com/office/drawing/2014/main" val="2100799910"/>
                    </a:ext>
                  </a:extLst>
                </a:gridCol>
                <a:gridCol w="1198702">
                  <a:extLst>
                    <a:ext uri="{9D8B030D-6E8A-4147-A177-3AD203B41FA5}">
                      <a16:colId xmlns:a16="http://schemas.microsoft.com/office/drawing/2014/main" val="2706360578"/>
                    </a:ext>
                  </a:extLst>
                </a:gridCol>
                <a:gridCol w="1284325">
                  <a:extLst>
                    <a:ext uri="{9D8B030D-6E8A-4147-A177-3AD203B41FA5}">
                      <a16:colId xmlns:a16="http://schemas.microsoft.com/office/drawing/2014/main" val="276661323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PSP-Code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Description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data from approved TDR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cost (2005) kEUR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5834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1.2.2.1.8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Scintillators at FLF2 in vacuum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28.6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8640873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1.2.2.5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Safety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59.2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8565115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2496" t="14174" r="2538" b="3139"/>
          <a:stretch/>
        </p:blipFill>
        <p:spPr>
          <a:xfrm>
            <a:off x="1691680" y="2780928"/>
            <a:ext cx="5418856" cy="27891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06863" y="5805264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599D"/>
                </a:solidFill>
              </a:rPr>
              <a:t>main</a:t>
            </a:r>
            <a:r>
              <a:rPr lang="de-DE" dirty="0" smtClean="0">
                <a:solidFill>
                  <a:srgbClr val="00599D"/>
                </a:solidFill>
              </a:rPr>
              <a:t> </a:t>
            </a:r>
            <a:r>
              <a:rPr lang="de-DE" dirty="0" err="1" smtClean="0">
                <a:solidFill>
                  <a:srgbClr val="00599D"/>
                </a:solidFill>
              </a:rPr>
              <a:t>contribution</a:t>
            </a:r>
            <a:r>
              <a:rPr lang="de-DE" dirty="0" smtClean="0">
                <a:solidFill>
                  <a:srgbClr val="00599D"/>
                </a:solidFill>
              </a:rPr>
              <a:t> </a:t>
            </a:r>
            <a:r>
              <a:rPr lang="de-DE" dirty="0" err="1" smtClean="0">
                <a:solidFill>
                  <a:srgbClr val="00599D"/>
                </a:solidFill>
              </a:rPr>
              <a:t>to</a:t>
            </a:r>
            <a:r>
              <a:rPr lang="de-DE" dirty="0" smtClean="0">
                <a:solidFill>
                  <a:srgbClr val="00599D"/>
                </a:solidFill>
              </a:rPr>
              <a:t> </a:t>
            </a:r>
            <a:r>
              <a:rPr lang="de-DE" dirty="0" err="1" smtClean="0">
                <a:solidFill>
                  <a:srgbClr val="00599D"/>
                </a:solidFill>
              </a:rPr>
              <a:t>pipeline</a:t>
            </a:r>
            <a:r>
              <a:rPr lang="de-DE" dirty="0" smtClean="0">
                <a:solidFill>
                  <a:srgbClr val="00599D"/>
                </a:solidFill>
              </a:rPr>
              <a:t> </a:t>
            </a:r>
            <a:r>
              <a:rPr lang="de-DE" dirty="0" err="1" smtClean="0">
                <a:solidFill>
                  <a:srgbClr val="00599D"/>
                </a:solidFill>
              </a:rPr>
              <a:t>from</a:t>
            </a:r>
            <a:r>
              <a:rPr lang="de-DE" dirty="0" smtClean="0">
                <a:solidFill>
                  <a:srgbClr val="00599D"/>
                </a:solidFill>
              </a:rPr>
              <a:t> GSI in-kind</a:t>
            </a:r>
            <a:endParaRPr lang="de-DE" dirty="0">
              <a:solidFill>
                <a:srgbClr val="00599D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9512" y="1940006"/>
            <a:ext cx="7920000" cy="304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683516" y="2244216"/>
            <a:ext cx="43204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894512" y="3429000"/>
            <a:ext cx="4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371286" y="3244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8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EB23D3-7B31-4FEF-9C18-9137962EDB1D}" type="slidenum">
              <a:rPr lang="de-DE" smtClean="0">
                <a:solidFill>
                  <a:srgbClr val="00599D"/>
                </a:solidFill>
              </a:rPr>
              <a:pPr eaLnBrk="1" hangingPunct="1"/>
              <a:t>2</a:t>
            </a:fld>
            <a:endParaRPr lang="de-DE" smtClean="0">
              <a:solidFill>
                <a:srgbClr val="00599D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225425"/>
            <a:ext cx="7613650" cy="490538"/>
          </a:xfrm>
        </p:spPr>
        <p:txBody>
          <a:bodyPr/>
          <a:lstStyle/>
          <a:p>
            <a:pPr eaLnBrk="1" hangingPunct="1"/>
            <a:r>
              <a:rPr lang="de-DE" dirty="0" smtClean="0"/>
              <a:t>Outline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124744"/>
            <a:ext cx="8605837" cy="5328444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NUSTAR </a:t>
            </a:r>
            <a:r>
              <a:rPr lang="en-US" b="1" dirty="0" smtClean="0"/>
              <a:t>funding</a:t>
            </a:r>
          </a:p>
          <a:p>
            <a:pPr marL="676275" lvl="1" indent="-342900"/>
            <a:r>
              <a:rPr lang="en-US" dirty="0"/>
              <a:t>Recent </a:t>
            </a:r>
            <a:r>
              <a:rPr lang="en-US" dirty="0" smtClean="0"/>
              <a:t>main changes (since 10</a:t>
            </a:r>
            <a:r>
              <a:rPr lang="en-US" baseline="30000" dirty="0" smtClean="0"/>
              <a:t>th</a:t>
            </a:r>
            <a:r>
              <a:rPr lang="en-US" dirty="0" smtClean="0"/>
              <a:t> meeting)</a:t>
            </a:r>
            <a:endParaRPr lang="en-US" dirty="0"/>
          </a:p>
          <a:p>
            <a:pPr marL="676275" lvl="1" indent="-342900"/>
            <a:r>
              <a:rPr lang="en-US" dirty="0"/>
              <a:t>Status of secured funding and intended funding (</a:t>
            </a:r>
            <a:r>
              <a:rPr lang="en-US" b="1" dirty="0"/>
              <a:t>MSV and </a:t>
            </a:r>
            <a:r>
              <a:rPr lang="en-US" b="1" dirty="0">
                <a:solidFill>
                  <a:srgbClr val="009900"/>
                </a:solidFill>
              </a:rPr>
              <a:t>Day one</a:t>
            </a:r>
            <a:r>
              <a:rPr lang="en-US" dirty="0"/>
              <a:t>)</a:t>
            </a:r>
          </a:p>
          <a:p>
            <a:pPr marL="676275" lvl="1" indent="-342900"/>
            <a:r>
              <a:rPr lang="en-US" dirty="0" smtClean="0"/>
              <a:t>NUSTAR Construction Common Fund items </a:t>
            </a:r>
            <a:r>
              <a:rPr lang="en-US" dirty="0" smtClean="0">
                <a:solidFill>
                  <a:srgbClr val="009900"/>
                </a:solidFill>
              </a:rPr>
              <a:t>(finalized)</a:t>
            </a:r>
            <a:endParaRPr lang="en-US" dirty="0">
              <a:solidFill>
                <a:srgbClr val="0099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NUSTAR Construction </a:t>
            </a:r>
            <a:r>
              <a:rPr lang="en-US" b="1" dirty="0" err="1" smtClean="0"/>
              <a:t>MoU</a:t>
            </a:r>
            <a:endParaRPr lang="en-US" b="1" dirty="0"/>
          </a:p>
          <a:p>
            <a:pPr marL="676275" lvl="1" indent="-342900"/>
            <a:r>
              <a:rPr lang="en-US" dirty="0"/>
              <a:t>Status of Construction </a:t>
            </a:r>
            <a:r>
              <a:rPr lang="en-US" dirty="0" err="1" smtClean="0"/>
              <a:t>MoU</a:t>
            </a:r>
            <a:endParaRPr lang="en-US" dirty="0" smtClean="0"/>
          </a:p>
          <a:p>
            <a:pPr marL="676275" lvl="1" indent="-342900"/>
            <a:r>
              <a:rPr lang="en-US" dirty="0" smtClean="0"/>
              <a:t>Details on C-</a:t>
            </a:r>
            <a:r>
              <a:rPr lang="en-US" dirty="0" err="1" smtClean="0"/>
              <a:t>MoU</a:t>
            </a:r>
            <a:r>
              <a:rPr lang="en-US" dirty="0" smtClean="0"/>
              <a:t> structure (main text and annexes)</a:t>
            </a:r>
          </a:p>
          <a:p>
            <a:pPr marL="676275" lvl="1" indent="-342900"/>
            <a:r>
              <a:rPr lang="en-US" dirty="0" smtClean="0"/>
              <a:t>Cost-sharing for Construction Common Fund</a:t>
            </a:r>
            <a:endParaRPr lang="en-US" dirty="0"/>
          </a:p>
          <a:p>
            <a:pPr marL="676275" lvl="1" indent="-342900"/>
            <a:endParaRPr lang="en-US" dirty="0" smtClean="0"/>
          </a:p>
        </p:txBody>
      </p:sp>
      <p:pic>
        <p:nvPicPr>
          <p:cNvPr id="2" name="Picture 8" descr="FAIR_Logo_rgb_fr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</a:t>
            </a:r>
            <a:r>
              <a:rPr lang="de-DE" baseline="30000" dirty="0" smtClean="0"/>
              <a:t>3</a:t>
            </a:r>
            <a:r>
              <a:rPr lang="de-DE" dirty="0" smtClean="0"/>
              <a:t>B – GLAD </a:t>
            </a:r>
            <a:r>
              <a:rPr lang="de-DE" dirty="0" err="1" smtClean="0"/>
              <a:t>cryogenics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5698"/>
              </p:ext>
            </p:extLst>
          </p:nvPr>
        </p:nvGraphicFramePr>
        <p:xfrm>
          <a:off x="179512" y="1052736"/>
          <a:ext cx="7920000" cy="14380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8054">
                  <a:extLst>
                    <a:ext uri="{9D8B030D-6E8A-4147-A177-3AD203B41FA5}">
                      <a16:colId xmlns:a16="http://schemas.microsoft.com/office/drawing/2014/main" val="2993863874"/>
                    </a:ext>
                  </a:extLst>
                </a:gridCol>
                <a:gridCol w="3638919">
                  <a:extLst>
                    <a:ext uri="{9D8B030D-6E8A-4147-A177-3AD203B41FA5}">
                      <a16:colId xmlns:a16="http://schemas.microsoft.com/office/drawing/2014/main" val="2100799910"/>
                    </a:ext>
                  </a:extLst>
                </a:gridCol>
                <a:gridCol w="1198702">
                  <a:extLst>
                    <a:ext uri="{9D8B030D-6E8A-4147-A177-3AD203B41FA5}">
                      <a16:colId xmlns:a16="http://schemas.microsoft.com/office/drawing/2014/main" val="2706360578"/>
                    </a:ext>
                  </a:extLst>
                </a:gridCol>
                <a:gridCol w="1284325">
                  <a:extLst>
                    <a:ext uri="{9D8B030D-6E8A-4147-A177-3AD203B41FA5}">
                      <a16:colId xmlns:a16="http://schemas.microsoft.com/office/drawing/2014/main" val="276661323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PSP-Code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Description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data from approved TDR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cost (2005) kEUR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5834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1.2.5.1.1.3.3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GLAD feedbox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135.7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286822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1.2.5.1.1.3.4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GLAD warm piping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6.8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67415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1.2.5.1.1.3.5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GLAD infrastructure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no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effectLst/>
                        </a:rPr>
                        <a:t>193.3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4437970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r="841" b="12336"/>
          <a:stretch/>
        </p:blipFill>
        <p:spPr>
          <a:xfrm>
            <a:off x="1547664" y="2486911"/>
            <a:ext cx="6048672" cy="4032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563888" y="2650916"/>
            <a:ext cx="864096" cy="5620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79512" y="1700808"/>
            <a:ext cx="7920000" cy="2811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9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76117"/>
              </p:ext>
            </p:extLst>
          </p:nvPr>
        </p:nvGraphicFramePr>
        <p:xfrm>
          <a:off x="179512" y="1052736"/>
          <a:ext cx="7920000" cy="14380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8054">
                  <a:extLst>
                    <a:ext uri="{9D8B030D-6E8A-4147-A177-3AD203B41FA5}">
                      <a16:colId xmlns:a16="http://schemas.microsoft.com/office/drawing/2014/main" val="2993863874"/>
                    </a:ext>
                  </a:extLst>
                </a:gridCol>
                <a:gridCol w="3638919">
                  <a:extLst>
                    <a:ext uri="{9D8B030D-6E8A-4147-A177-3AD203B41FA5}">
                      <a16:colId xmlns:a16="http://schemas.microsoft.com/office/drawing/2014/main" val="2100799910"/>
                    </a:ext>
                  </a:extLst>
                </a:gridCol>
                <a:gridCol w="1198702">
                  <a:extLst>
                    <a:ext uri="{9D8B030D-6E8A-4147-A177-3AD203B41FA5}">
                      <a16:colId xmlns:a16="http://schemas.microsoft.com/office/drawing/2014/main" val="2706360578"/>
                    </a:ext>
                  </a:extLst>
                </a:gridCol>
                <a:gridCol w="1284325">
                  <a:extLst>
                    <a:ext uri="{9D8B030D-6E8A-4147-A177-3AD203B41FA5}">
                      <a16:colId xmlns:a16="http://schemas.microsoft.com/office/drawing/2014/main" val="276661323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PSP-Code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Description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data from approved TDR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cost (2005) kEUR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5834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1.2.5.1.1.3.3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GLAD feedbox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135.7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286822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1.2.5.1.1.3.4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GLAD warm piping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6.8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67415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1.2.5.1.1.3.5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GLAD infrastructure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no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effectLst/>
                        </a:rPr>
                        <a:t>193.3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4437970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</a:t>
            </a:r>
            <a:r>
              <a:rPr lang="de-DE" baseline="30000" dirty="0" smtClean="0"/>
              <a:t>3</a:t>
            </a:r>
            <a:r>
              <a:rPr lang="de-DE" dirty="0" smtClean="0"/>
              <a:t>B – GLAD </a:t>
            </a:r>
            <a:r>
              <a:rPr lang="de-DE" dirty="0" err="1" smtClean="0"/>
              <a:t>infrastructure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79512" y="2215792"/>
            <a:ext cx="7908555" cy="2811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ZoneTexte 4"/>
          <p:cNvSpPr txBox="1"/>
          <p:nvPr/>
        </p:nvSpPr>
        <p:spPr>
          <a:xfrm>
            <a:off x="318467" y="606236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front </a:t>
            </a:r>
            <a:r>
              <a:rPr lang="fr-FR" sz="1400" dirty="0" err="1" smtClean="0"/>
              <a:t>view</a:t>
            </a:r>
            <a:endParaRPr lang="fr-FR" sz="1400" dirty="0"/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0"/>
          <a:stretch/>
        </p:blipFill>
        <p:spPr>
          <a:xfrm>
            <a:off x="1365931" y="3309476"/>
            <a:ext cx="993029" cy="2732118"/>
          </a:xfrm>
          <a:prstGeom prst="rect">
            <a:avLst/>
          </a:prstGeom>
        </p:spPr>
      </p:pic>
      <p:pic>
        <p:nvPicPr>
          <p:cNvPr id="11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/>
          <a:stretch/>
        </p:blipFill>
        <p:spPr>
          <a:xfrm>
            <a:off x="246459" y="3322209"/>
            <a:ext cx="1093787" cy="2732117"/>
          </a:xfrm>
          <a:prstGeom prst="rect">
            <a:avLst/>
          </a:prstGeom>
        </p:spPr>
      </p:pic>
      <p:sp>
        <p:nvSpPr>
          <p:cNvPr id="12" name="Rectangle 1"/>
          <p:cNvSpPr/>
          <p:nvPr/>
        </p:nvSpPr>
        <p:spPr>
          <a:xfrm>
            <a:off x="1393187" y="6062366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/>
              <a:t>rear</a:t>
            </a:r>
            <a:r>
              <a:rPr lang="fr-FR" sz="1400" dirty="0" smtClean="0"/>
              <a:t> </a:t>
            </a:r>
            <a:r>
              <a:rPr lang="fr-FR" sz="1400" dirty="0" err="1"/>
              <a:t>view</a:t>
            </a:r>
            <a:endParaRPr lang="fr-FR" sz="1400" dirty="0"/>
          </a:p>
        </p:txBody>
      </p:sp>
      <p:sp>
        <p:nvSpPr>
          <p:cNvPr id="13" name="ZoneTexte 6"/>
          <p:cNvSpPr txBox="1"/>
          <p:nvPr/>
        </p:nvSpPr>
        <p:spPr>
          <a:xfrm>
            <a:off x="23019" y="2663145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MSS cabinet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magnet</a:t>
            </a:r>
            <a:r>
              <a:rPr lang="fr-FR" dirty="0" smtClean="0"/>
              <a:t> </a:t>
            </a:r>
            <a:r>
              <a:rPr lang="fr-FR" dirty="0" err="1" smtClean="0"/>
              <a:t>safety</a:t>
            </a:r>
            <a:r>
              <a:rPr lang="fr-FR" dirty="0" smtClean="0"/>
              <a:t> system)</a:t>
            </a:r>
            <a:endParaRPr lang="fr-FR" dirty="0"/>
          </a:p>
        </p:txBody>
      </p:sp>
      <p:pic>
        <p:nvPicPr>
          <p:cNvPr id="14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92" y="3322209"/>
            <a:ext cx="3368260" cy="2526195"/>
          </a:xfrm>
          <a:prstGeom prst="rect">
            <a:avLst/>
          </a:prstGeom>
        </p:spPr>
      </p:pic>
      <p:sp>
        <p:nvSpPr>
          <p:cNvPr id="15" name="ZoneTexte 6"/>
          <p:cNvSpPr txBox="1"/>
          <p:nvPr/>
        </p:nvSpPr>
        <p:spPr>
          <a:xfrm>
            <a:off x="3798204" y="2805495"/>
            <a:ext cx="9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cabling</a:t>
            </a:r>
            <a:endParaRPr lang="fr-FR" dirty="0"/>
          </a:p>
        </p:txBody>
      </p:sp>
      <p:pic>
        <p:nvPicPr>
          <p:cNvPr id="23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53248" r="16360"/>
          <a:stretch/>
        </p:blipFill>
        <p:spPr>
          <a:xfrm>
            <a:off x="6191177" y="3350296"/>
            <a:ext cx="2801203" cy="1462364"/>
          </a:xfrm>
          <a:prstGeom prst="rect">
            <a:avLst/>
          </a:prstGeom>
        </p:spPr>
      </p:pic>
      <p:sp>
        <p:nvSpPr>
          <p:cNvPr id="24" name="ZoneTexte 6"/>
          <p:cNvSpPr txBox="1"/>
          <p:nvPr/>
        </p:nvSpPr>
        <p:spPr>
          <a:xfrm>
            <a:off x="7095488" y="2820900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controls</a:t>
            </a:r>
            <a:endParaRPr lang="fr-FR" dirty="0"/>
          </a:p>
        </p:txBody>
      </p:sp>
      <p:sp>
        <p:nvSpPr>
          <p:cNvPr id="25" name="ZoneTexte 6"/>
          <p:cNvSpPr txBox="1"/>
          <p:nvPr/>
        </p:nvSpPr>
        <p:spPr>
          <a:xfrm>
            <a:off x="6069081" y="5057889"/>
            <a:ext cx="3036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599D"/>
                </a:solidFill>
              </a:rPr>
              <a:t>initial infrastructure to </a:t>
            </a:r>
            <a:r>
              <a:rPr lang="fr-FR" sz="2000" b="1" dirty="0" err="1" smtClean="0">
                <a:solidFill>
                  <a:srgbClr val="00599D"/>
                </a:solidFill>
              </a:rPr>
              <a:t>be</a:t>
            </a:r>
            <a:r>
              <a:rPr lang="fr-FR" sz="2000" b="1" dirty="0" smtClean="0">
                <a:solidFill>
                  <a:srgbClr val="00599D"/>
                </a:solidFill>
              </a:rPr>
              <a:t> </a:t>
            </a:r>
            <a:r>
              <a:rPr lang="fr-FR" sz="2000" b="1" dirty="0" err="1" smtClean="0">
                <a:solidFill>
                  <a:srgbClr val="00599D"/>
                </a:solidFill>
              </a:rPr>
              <a:t>upgraded</a:t>
            </a:r>
            <a:endParaRPr lang="fr-FR" sz="2000" b="1" dirty="0" smtClean="0">
              <a:solidFill>
                <a:srgbClr val="00599D"/>
              </a:solidFill>
            </a:endParaRPr>
          </a:p>
          <a:p>
            <a:pPr algn="ctr"/>
            <a:r>
              <a:rPr lang="fr-FR" sz="2000" dirty="0" smtClean="0">
                <a:solidFill>
                  <a:srgbClr val="00599D"/>
                </a:solidFill>
              </a:rPr>
              <a:t>(</a:t>
            </a:r>
            <a:r>
              <a:rPr lang="fr-FR" sz="2000" dirty="0" err="1" smtClean="0">
                <a:solidFill>
                  <a:srgbClr val="00599D"/>
                </a:solidFill>
              </a:rPr>
              <a:t>technical</a:t>
            </a:r>
            <a:r>
              <a:rPr lang="fr-FR" sz="2000" dirty="0" smtClean="0">
                <a:solidFill>
                  <a:srgbClr val="00599D"/>
                </a:solidFill>
              </a:rPr>
              <a:t> assistance </a:t>
            </a:r>
            <a:r>
              <a:rPr lang="fr-FR" sz="2000" dirty="0" err="1" smtClean="0">
                <a:solidFill>
                  <a:srgbClr val="00599D"/>
                </a:solidFill>
              </a:rPr>
              <a:t>contract</a:t>
            </a:r>
            <a:r>
              <a:rPr lang="fr-FR" sz="2000" dirty="0" smtClean="0">
                <a:solidFill>
                  <a:srgbClr val="00599D"/>
                </a:solidFill>
              </a:rPr>
              <a:t>)</a:t>
            </a:r>
            <a:endParaRPr lang="fr-FR" sz="2000" dirty="0">
              <a:solidFill>
                <a:srgbClr val="00599D"/>
              </a:solidFill>
            </a:endParaRPr>
          </a:p>
        </p:txBody>
      </p:sp>
      <p:sp>
        <p:nvSpPr>
          <p:cNvPr id="16" name="ZoneTexte 6"/>
          <p:cNvSpPr txBox="1"/>
          <p:nvPr/>
        </p:nvSpPr>
        <p:spPr>
          <a:xfrm>
            <a:off x="3469903" y="5893089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GLAD satellite</a:t>
            </a:r>
            <a:endParaRPr lang="en-US" sz="1600" dirty="0"/>
          </a:p>
        </p:txBody>
      </p:sp>
      <p:sp>
        <p:nvSpPr>
          <p:cNvPr id="18" name="Rechteck 17"/>
          <p:cNvSpPr/>
          <p:nvPr/>
        </p:nvSpPr>
        <p:spPr>
          <a:xfrm>
            <a:off x="50434" y="2705123"/>
            <a:ext cx="2555343" cy="591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1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</a:t>
            </a:r>
            <a:r>
              <a:rPr lang="de-DE" baseline="30000" dirty="0"/>
              <a:t>3</a:t>
            </a:r>
            <a:r>
              <a:rPr lang="de-DE" dirty="0"/>
              <a:t>B – </a:t>
            </a:r>
            <a:r>
              <a:rPr lang="de-DE" dirty="0" err="1" smtClean="0"/>
              <a:t>vacuum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37724"/>
              </p:ext>
            </p:extLst>
          </p:nvPr>
        </p:nvGraphicFramePr>
        <p:xfrm>
          <a:off x="179512" y="1052736"/>
          <a:ext cx="7920000" cy="9124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8054">
                  <a:extLst>
                    <a:ext uri="{9D8B030D-6E8A-4147-A177-3AD203B41FA5}">
                      <a16:colId xmlns:a16="http://schemas.microsoft.com/office/drawing/2014/main" val="2993863874"/>
                    </a:ext>
                  </a:extLst>
                </a:gridCol>
                <a:gridCol w="3638919">
                  <a:extLst>
                    <a:ext uri="{9D8B030D-6E8A-4147-A177-3AD203B41FA5}">
                      <a16:colId xmlns:a16="http://schemas.microsoft.com/office/drawing/2014/main" val="2100799910"/>
                    </a:ext>
                  </a:extLst>
                </a:gridCol>
                <a:gridCol w="1198702">
                  <a:extLst>
                    <a:ext uri="{9D8B030D-6E8A-4147-A177-3AD203B41FA5}">
                      <a16:colId xmlns:a16="http://schemas.microsoft.com/office/drawing/2014/main" val="2706360578"/>
                    </a:ext>
                  </a:extLst>
                </a:gridCol>
                <a:gridCol w="1284325">
                  <a:extLst>
                    <a:ext uri="{9D8B030D-6E8A-4147-A177-3AD203B41FA5}">
                      <a16:colId xmlns:a16="http://schemas.microsoft.com/office/drawing/2014/main" val="276661323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PSP-Code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Description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data from approved TDR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cost (2005) kEUR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5834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1.2.5.1.3.4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Vacuum </a:t>
                      </a:r>
                      <a:r>
                        <a:rPr lang="de-DE" sz="1400" u="none" strike="noStrike" dirty="0" err="1">
                          <a:effectLst/>
                        </a:rPr>
                        <a:t>systems</a:t>
                      </a:r>
                      <a:r>
                        <a:rPr lang="de-DE" sz="1400" u="none" strike="noStrike" dirty="0">
                          <a:effectLst/>
                        </a:rPr>
                        <a:t> (4th </a:t>
                      </a:r>
                      <a:r>
                        <a:rPr lang="de-DE" sz="1400" u="none" strike="noStrike" dirty="0" err="1">
                          <a:effectLst/>
                        </a:rPr>
                        <a:t>share</a:t>
                      </a:r>
                      <a:r>
                        <a:rPr lang="de-DE" sz="1400" u="none" strike="noStrike" dirty="0">
                          <a:effectLst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114.9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5932146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12043"/>
          <a:stretch/>
        </p:blipFill>
        <p:spPr>
          <a:xfrm>
            <a:off x="4067844" y="3561938"/>
            <a:ext cx="4968553" cy="28560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1" y="2146753"/>
            <a:ext cx="6419850" cy="140017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35646" y="3886703"/>
            <a:ext cx="2313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599D"/>
                </a:solidFill>
              </a:rPr>
              <a:t>ToF</a:t>
            </a:r>
            <a:r>
              <a:rPr lang="de-DE" dirty="0" smtClean="0">
                <a:solidFill>
                  <a:srgbClr val="00599D"/>
                </a:solidFill>
              </a:rPr>
              <a:t> </a:t>
            </a:r>
            <a:r>
              <a:rPr lang="de-DE" dirty="0" err="1" smtClean="0">
                <a:solidFill>
                  <a:srgbClr val="00599D"/>
                </a:solidFill>
              </a:rPr>
              <a:t>chamber</a:t>
            </a:r>
            <a:r>
              <a:rPr lang="de-DE" dirty="0" smtClean="0">
                <a:solidFill>
                  <a:srgbClr val="00599D"/>
                </a:solidFill>
              </a:rPr>
              <a:t> will </a:t>
            </a:r>
            <a:r>
              <a:rPr lang="de-DE" dirty="0" err="1" smtClean="0">
                <a:solidFill>
                  <a:srgbClr val="00599D"/>
                </a:solidFill>
              </a:rPr>
              <a:t>be</a:t>
            </a:r>
            <a:endParaRPr lang="de-DE" dirty="0" smtClean="0">
              <a:solidFill>
                <a:srgbClr val="00599D"/>
              </a:solidFill>
            </a:endParaRPr>
          </a:p>
          <a:p>
            <a:r>
              <a:rPr lang="de-DE" dirty="0" err="1" smtClean="0">
                <a:solidFill>
                  <a:srgbClr val="00599D"/>
                </a:solidFill>
              </a:rPr>
              <a:t>co-financed</a:t>
            </a:r>
            <a:r>
              <a:rPr lang="de-DE" dirty="0" smtClean="0">
                <a:solidFill>
                  <a:srgbClr val="00599D"/>
                </a:solidFill>
              </a:rPr>
              <a:t> </a:t>
            </a:r>
            <a:r>
              <a:rPr lang="de-DE" dirty="0" err="1" smtClean="0">
                <a:solidFill>
                  <a:srgbClr val="00599D"/>
                </a:solidFill>
              </a:rPr>
              <a:t>with</a:t>
            </a:r>
            <a:r>
              <a:rPr lang="de-DE" dirty="0" smtClean="0">
                <a:solidFill>
                  <a:srgbClr val="00599D"/>
                </a:solidFill>
              </a:rPr>
              <a:t> GSI</a:t>
            </a:r>
          </a:p>
          <a:p>
            <a:r>
              <a:rPr lang="de-DE" dirty="0" err="1" smtClean="0">
                <a:solidFill>
                  <a:srgbClr val="00599D"/>
                </a:solidFill>
              </a:rPr>
              <a:t>project</a:t>
            </a:r>
            <a:r>
              <a:rPr lang="de-DE" dirty="0" smtClean="0">
                <a:solidFill>
                  <a:srgbClr val="00599D"/>
                </a:solidFill>
              </a:rPr>
              <a:t> </a:t>
            </a:r>
            <a:r>
              <a:rPr lang="de-DE" dirty="0" err="1" smtClean="0">
                <a:solidFill>
                  <a:srgbClr val="00599D"/>
                </a:solidFill>
              </a:rPr>
              <a:t>funds</a:t>
            </a:r>
            <a:endParaRPr lang="de-DE" dirty="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</a:t>
            </a:r>
            <a:r>
              <a:rPr lang="de-DE" baseline="30000" dirty="0"/>
              <a:t>3</a:t>
            </a:r>
            <a:r>
              <a:rPr lang="de-DE" dirty="0"/>
              <a:t>B –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79996"/>
              </p:ext>
            </p:extLst>
          </p:nvPr>
        </p:nvGraphicFramePr>
        <p:xfrm>
          <a:off x="179512" y="1052736"/>
          <a:ext cx="7920000" cy="9124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8054">
                  <a:extLst>
                    <a:ext uri="{9D8B030D-6E8A-4147-A177-3AD203B41FA5}">
                      <a16:colId xmlns:a16="http://schemas.microsoft.com/office/drawing/2014/main" val="2993863874"/>
                    </a:ext>
                  </a:extLst>
                </a:gridCol>
                <a:gridCol w="3638919">
                  <a:extLst>
                    <a:ext uri="{9D8B030D-6E8A-4147-A177-3AD203B41FA5}">
                      <a16:colId xmlns:a16="http://schemas.microsoft.com/office/drawing/2014/main" val="2100799910"/>
                    </a:ext>
                  </a:extLst>
                </a:gridCol>
                <a:gridCol w="1198702">
                  <a:extLst>
                    <a:ext uri="{9D8B030D-6E8A-4147-A177-3AD203B41FA5}">
                      <a16:colId xmlns:a16="http://schemas.microsoft.com/office/drawing/2014/main" val="2706360578"/>
                    </a:ext>
                  </a:extLst>
                </a:gridCol>
                <a:gridCol w="1284325">
                  <a:extLst>
                    <a:ext uri="{9D8B030D-6E8A-4147-A177-3AD203B41FA5}">
                      <a16:colId xmlns:a16="http://schemas.microsoft.com/office/drawing/2014/main" val="276661323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PSP-Code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Description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data from approved TDR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cost (2005) kEUR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5834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1.2.5.1.5.1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Mechanics and alignment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112.0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55520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r="1276" b="13143"/>
          <a:stretch/>
        </p:blipFill>
        <p:spPr>
          <a:xfrm>
            <a:off x="395536" y="2003660"/>
            <a:ext cx="4057245" cy="23316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003660"/>
            <a:ext cx="4340198" cy="26727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403823"/>
            <a:ext cx="6120011" cy="20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ILIMA –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355318"/>
              </p:ext>
            </p:extLst>
          </p:nvPr>
        </p:nvGraphicFramePr>
        <p:xfrm>
          <a:off x="179512" y="1052736"/>
          <a:ext cx="7920000" cy="11752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8054">
                  <a:extLst>
                    <a:ext uri="{9D8B030D-6E8A-4147-A177-3AD203B41FA5}">
                      <a16:colId xmlns:a16="http://schemas.microsoft.com/office/drawing/2014/main" val="2993863874"/>
                    </a:ext>
                  </a:extLst>
                </a:gridCol>
                <a:gridCol w="3638919">
                  <a:extLst>
                    <a:ext uri="{9D8B030D-6E8A-4147-A177-3AD203B41FA5}">
                      <a16:colId xmlns:a16="http://schemas.microsoft.com/office/drawing/2014/main" val="2100799910"/>
                    </a:ext>
                  </a:extLst>
                </a:gridCol>
                <a:gridCol w="1198702">
                  <a:extLst>
                    <a:ext uri="{9D8B030D-6E8A-4147-A177-3AD203B41FA5}">
                      <a16:colId xmlns:a16="http://schemas.microsoft.com/office/drawing/2014/main" val="2706360578"/>
                    </a:ext>
                  </a:extLst>
                </a:gridCol>
                <a:gridCol w="1284325">
                  <a:extLst>
                    <a:ext uri="{9D8B030D-6E8A-4147-A177-3AD203B41FA5}">
                      <a16:colId xmlns:a16="http://schemas.microsoft.com/office/drawing/2014/main" val="276661323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PSP-Code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Description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data from approved TDR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cost (2005) kEUR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5834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1.2.6.4.4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ToF</a:t>
                      </a:r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detectors</a:t>
                      </a:r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 - </a:t>
                      </a:r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infrastructure</a:t>
                      </a:r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 CR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63.8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7034019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1.2.6.6.4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DAQ - </a:t>
                      </a:r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common</a:t>
                      </a:r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infrastructure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24.4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3003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3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Super-FRS EC –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83882"/>
              </p:ext>
            </p:extLst>
          </p:nvPr>
        </p:nvGraphicFramePr>
        <p:xfrm>
          <a:off x="179512" y="1052736"/>
          <a:ext cx="7920000" cy="17008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8054">
                  <a:extLst>
                    <a:ext uri="{9D8B030D-6E8A-4147-A177-3AD203B41FA5}">
                      <a16:colId xmlns:a16="http://schemas.microsoft.com/office/drawing/2014/main" val="2993863874"/>
                    </a:ext>
                  </a:extLst>
                </a:gridCol>
                <a:gridCol w="3638919">
                  <a:extLst>
                    <a:ext uri="{9D8B030D-6E8A-4147-A177-3AD203B41FA5}">
                      <a16:colId xmlns:a16="http://schemas.microsoft.com/office/drawing/2014/main" val="2100799910"/>
                    </a:ext>
                  </a:extLst>
                </a:gridCol>
                <a:gridCol w="1198702">
                  <a:extLst>
                    <a:ext uri="{9D8B030D-6E8A-4147-A177-3AD203B41FA5}">
                      <a16:colId xmlns:a16="http://schemas.microsoft.com/office/drawing/2014/main" val="2706360578"/>
                    </a:ext>
                  </a:extLst>
                </a:gridCol>
                <a:gridCol w="1284325">
                  <a:extLst>
                    <a:ext uri="{9D8B030D-6E8A-4147-A177-3AD203B41FA5}">
                      <a16:colId xmlns:a16="http://schemas.microsoft.com/office/drawing/2014/main" val="276661323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PSP-Code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Description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data from approved TDR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cost (2005) kEUR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5834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1.2.10.1.1.2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DAQ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175201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1.2.10.1.2.1.1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Pendulum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valves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3102617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1.2.10.1.2.3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60L dewar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118112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1.2.10.1.2.4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LN2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piping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9848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7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Expenditures</a:t>
            </a:r>
            <a:r>
              <a:rPr lang="de-DE" dirty="0"/>
              <a:t> per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FF0000"/>
                </a:solidFill>
              </a:rPr>
              <a:t>C-</a:t>
            </a:r>
            <a:r>
              <a:rPr lang="de-DE" dirty="0" err="1" smtClean="0">
                <a:solidFill>
                  <a:srgbClr val="FF0000"/>
                </a:solidFill>
              </a:rPr>
              <a:t>MoU</a:t>
            </a:r>
            <a:r>
              <a:rPr lang="de-DE" dirty="0" smtClean="0">
                <a:solidFill>
                  <a:srgbClr val="FF0000"/>
                </a:solidFill>
              </a:rPr>
              <a:t> V7.2.2022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179512" y="762251"/>
          <a:ext cx="8855997" cy="5731905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1098069">
                  <a:extLst>
                    <a:ext uri="{9D8B030D-6E8A-4147-A177-3AD203B41FA5}">
                      <a16:colId xmlns:a16="http://schemas.microsoft.com/office/drawing/2014/main" val="2993863874"/>
                    </a:ext>
                  </a:extLst>
                </a:gridCol>
                <a:gridCol w="2838174">
                  <a:extLst>
                    <a:ext uri="{9D8B030D-6E8A-4147-A177-3AD203B41FA5}">
                      <a16:colId xmlns:a16="http://schemas.microsoft.com/office/drawing/2014/main" val="2100799910"/>
                    </a:ext>
                  </a:extLst>
                </a:gridCol>
                <a:gridCol w="702822">
                  <a:extLst>
                    <a:ext uri="{9D8B030D-6E8A-4147-A177-3AD203B41FA5}">
                      <a16:colId xmlns:a16="http://schemas.microsoft.com/office/drawing/2014/main" val="4024206064"/>
                    </a:ext>
                  </a:extLst>
                </a:gridCol>
                <a:gridCol w="702822">
                  <a:extLst>
                    <a:ext uri="{9D8B030D-6E8A-4147-A177-3AD203B41FA5}">
                      <a16:colId xmlns:a16="http://schemas.microsoft.com/office/drawing/2014/main" val="3652029221"/>
                    </a:ext>
                  </a:extLst>
                </a:gridCol>
                <a:gridCol w="702822">
                  <a:extLst>
                    <a:ext uri="{9D8B030D-6E8A-4147-A177-3AD203B41FA5}">
                      <a16:colId xmlns:a16="http://schemas.microsoft.com/office/drawing/2014/main" val="2706360578"/>
                    </a:ext>
                  </a:extLst>
                </a:gridCol>
                <a:gridCol w="702822">
                  <a:extLst>
                    <a:ext uri="{9D8B030D-6E8A-4147-A177-3AD203B41FA5}">
                      <a16:colId xmlns:a16="http://schemas.microsoft.com/office/drawing/2014/main" val="2766613231"/>
                    </a:ext>
                  </a:extLst>
                </a:gridCol>
                <a:gridCol w="702822">
                  <a:extLst>
                    <a:ext uri="{9D8B030D-6E8A-4147-A177-3AD203B41FA5}">
                      <a16:colId xmlns:a16="http://schemas.microsoft.com/office/drawing/2014/main" val="3410147046"/>
                    </a:ext>
                  </a:extLst>
                </a:gridCol>
                <a:gridCol w="702822">
                  <a:extLst>
                    <a:ext uri="{9D8B030D-6E8A-4147-A177-3AD203B41FA5}">
                      <a16:colId xmlns:a16="http://schemas.microsoft.com/office/drawing/2014/main" val="2238202268"/>
                    </a:ext>
                  </a:extLst>
                </a:gridCol>
                <a:gridCol w="702822">
                  <a:extLst>
                    <a:ext uri="{9D8B030D-6E8A-4147-A177-3AD203B41FA5}">
                      <a16:colId xmlns:a16="http://schemas.microsoft.com/office/drawing/2014/main" val="14391765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PSP-Code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Description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effectLst/>
                        </a:rPr>
                        <a:t>2005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effectLst/>
                        </a:rPr>
                        <a:t>2022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effectLst/>
                        </a:rPr>
                        <a:t>2023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 smtClean="0">
                          <a:effectLst/>
                        </a:rPr>
                        <a:t>2024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 smtClean="0">
                          <a:effectLst/>
                        </a:rPr>
                        <a:t>2025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 smtClean="0">
                          <a:effectLst/>
                        </a:rPr>
                        <a:t>2026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effectLst/>
                        </a:rPr>
                        <a:t>total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58344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Detectors and slit system for FLF6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109948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line to MATS-LaSpec hall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6880509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line to MATS RFQ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40368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Media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supplies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4455180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Safety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3698827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523721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 and alignment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1272762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Scintillators at FLF2 in vacuum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8640873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8565115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1.2.5.1.1.3.3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GLAD feedbox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286822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1.2.5.1.1.3.4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GLAD warm piping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674158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1.2.5.1.1.3.5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GLAD infrastructure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4437970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Vacuum systems (4th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5932146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 and alignment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55520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ToF detectors - infrastructure CR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7034019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DAQ - common infrastructure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3003216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1.2.10.1.1.2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DAQ infrastructure (share 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8175201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1.2.10.1.2.1.1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Pendulum valves (share 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078540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1.2.10.1.2.3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60L dewar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6337655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1.2.10.1.2.4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LN2 piping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9216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1547.6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1022.8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650.5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2613.9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482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1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NUSTAR –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/>
              <a:t>Day-</a:t>
            </a:r>
            <a:r>
              <a:rPr lang="de-DE" b="1" dirty="0" err="1"/>
              <a:t>one</a:t>
            </a:r>
            <a:r>
              <a:rPr lang="de-DE" b="1" dirty="0"/>
              <a:t> </a:t>
            </a:r>
            <a:r>
              <a:rPr lang="de-DE" dirty="0" err="1"/>
              <a:t>configuration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80988" y="4859868"/>
            <a:ext cx="7257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Update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onstruction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/</a:t>
            </a:r>
            <a:r>
              <a:rPr lang="de-DE" dirty="0" err="1" smtClean="0"/>
              <a:t>commissioning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C00000"/>
                </a:solidFill>
              </a:rPr>
              <a:t>in </a:t>
            </a:r>
            <a:r>
              <a:rPr lang="de-DE" b="1" dirty="0" err="1" smtClean="0">
                <a:solidFill>
                  <a:srgbClr val="C00000"/>
                </a:solidFill>
              </a:rPr>
              <a:t>progress</a:t>
            </a:r>
            <a:endParaRPr lang="de-DE" b="1" dirty="0" smtClean="0">
              <a:solidFill>
                <a:srgbClr val="C00000"/>
              </a:solidFill>
            </a:endParaRPr>
          </a:p>
          <a:p>
            <a:pPr marL="309563" indent="-309563"/>
            <a:r>
              <a:rPr lang="de-DE" dirty="0" smtClean="0"/>
              <a:t>	(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September 2021 score </a:t>
            </a:r>
            <a:r>
              <a:rPr lang="de-DE" dirty="0" err="1" smtClean="0"/>
              <a:t>card</a:t>
            </a:r>
            <a:r>
              <a:rPr lang="de-DE" dirty="0"/>
              <a:t>)</a:t>
            </a: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52736"/>
            <a:ext cx="85915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Construction </a:t>
            </a:r>
            <a:r>
              <a:rPr lang="de-DE" dirty="0" err="1" smtClean="0"/>
              <a:t>MoU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817" y="1003752"/>
            <a:ext cx="3850523" cy="5457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107504" y="1125538"/>
            <a:ext cx="5040560" cy="5256212"/>
          </a:xfrm>
          <a:prstGeom prst="rect">
            <a:avLst/>
          </a:prstGeom>
        </p:spPr>
        <p:txBody>
          <a:bodyPr>
            <a:normAutofit/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NUSTAR Construction </a:t>
            </a:r>
            <a:r>
              <a:rPr lang="en-US" kern="0" dirty="0" err="1" smtClean="0"/>
              <a:t>MoU</a:t>
            </a:r>
            <a:endParaRPr lang="en-US" kern="0" dirty="0" smtClean="0"/>
          </a:p>
          <a:p>
            <a:pPr marL="676275" lvl="1" indent="-342900"/>
            <a:r>
              <a:rPr lang="en-US" kern="0" dirty="0" smtClean="0"/>
              <a:t>NUSTAR C-</a:t>
            </a:r>
            <a:r>
              <a:rPr lang="en-US" kern="0" dirty="0" err="1" smtClean="0"/>
              <a:t>MoU</a:t>
            </a:r>
            <a:r>
              <a:rPr lang="en-US" kern="0" dirty="0" smtClean="0"/>
              <a:t> </a:t>
            </a:r>
            <a:r>
              <a:rPr lang="en-US" b="1" kern="0" dirty="0" smtClean="0">
                <a:solidFill>
                  <a:srgbClr val="009900"/>
                </a:solidFill>
              </a:rPr>
              <a:t>adapted to the one from CBM</a:t>
            </a:r>
            <a:endParaRPr lang="en-US" kern="0" dirty="0" smtClean="0">
              <a:solidFill>
                <a:srgbClr val="009900"/>
              </a:solidFill>
            </a:endParaRPr>
          </a:p>
          <a:p>
            <a:pPr marL="676275" lvl="1" indent="-342900"/>
            <a:r>
              <a:rPr lang="en-US" kern="0" dirty="0" smtClean="0"/>
              <a:t>Version from December 17, 2021</a:t>
            </a:r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009900"/>
                </a:solidFill>
              </a:rPr>
              <a:t>endorsed</a:t>
            </a:r>
            <a:r>
              <a:rPr lang="en-US" kern="0" dirty="0" smtClean="0"/>
              <a:t> by NUSTAR Council (Collaboration Board)</a:t>
            </a:r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009900"/>
                </a:solidFill>
              </a:rPr>
              <a:t>submitted to ECSG </a:t>
            </a:r>
            <a:r>
              <a:rPr lang="en-US" kern="0" dirty="0" smtClean="0"/>
              <a:t>and comments received and changes implemented in new version</a:t>
            </a:r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009900"/>
                </a:solidFill>
              </a:rPr>
              <a:t>submitted to all Member Institutions</a:t>
            </a:r>
            <a:r>
              <a:rPr lang="en-US" kern="0" dirty="0" smtClean="0"/>
              <a:t> to get first feedback – minor modifications to main text and annexes for new version</a:t>
            </a:r>
          </a:p>
          <a:p>
            <a:pPr marL="676275" lvl="1" indent="-342900"/>
            <a:r>
              <a:rPr lang="en-US" kern="0" dirty="0"/>
              <a:t>Version from </a:t>
            </a:r>
            <a:r>
              <a:rPr lang="en-US" kern="0" dirty="0" smtClean="0"/>
              <a:t>February 7, 2022</a:t>
            </a:r>
            <a:endParaRPr lang="en-US" kern="0" dirty="0"/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009900"/>
                </a:solidFill>
              </a:rPr>
              <a:t>submitted to FAIR-RRB</a:t>
            </a:r>
          </a:p>
          <a:p>
            <a:pPr marL="1257300" lvl="2" indent="-179388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771525" lvl="2" indent="-342900"/>
            <a:endParaRPr lang="en-US" b="1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Construction </a:t>
            </a:r>
            <a:r>
              <a:rPr lang="de-DE" dirty="0" err="1" smtClean="0"/>
              <a:t>MoU</a:t>
            </a:r>
            <a:r>
              <a:rPr lang="de-DE" dirty="0" smtClean="0"/>
              <a:t> -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07503" y="1052735"/>
            <a:ext cx="8938071" cy="52565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Main text</a:t>
            </a:r>
          </a:p>
          <a:p>
            <a:pPr marL="676275" lvl="1" indent="-342900"/>
            <a:r>
              <a:rPr lang="en-US" kern="0" dirty="0" smtClean="0"/>
              <a:t>adapted from CBM C-</a:t>
            </a:r>
            <a:r>
              <a:rPr lang="en-US" kern="0" dirty="0" err="1" smtClean="0"/>
              <a:t>MoU</a:t>
            </a:r>
            <a:r>
              <a:rPr lang="en-US" kern="0" dirty="0" smtClean="0"/>
              <a:t> (markup provided)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Annexes</a:t>
            </a:r>
            <a:endParaRPr lang="en-US" kern="0" dirty="0"/>
          </a:p>
          <a:p>
            <a:pPr marL="676275" lvl="1" indent="-342900"/>
            <a:r>
              <a:rPr lang="en-US" kern="0" dirty="0" smtClean="0"/>
              <a:t>Annex 1: List of Member Institutions</a:t>
            </a:r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009900"/>
                </a:solidFill>
              </a:rPr>
              <a:t>For </a:t>
            </a:r>
            <a:r>
              <a:rPr lang="en-US" b="1" kern="0" dirty="0">
                <a:solidFill>
                  <a:srgbClr val="009900"/>
                </a:solidFill>
              </a:rPr>
              <a:t>information </a:t>
            </a:r>
            <a:r>
              <a:rPr lang="en-US" b="1" kern="0" dirty="0" smtClean="0">
                <a:solidFill>
                  <a:srgbClr val="009900"/>
                </a:solidFill>
              </a:rPr>
              <a:t>only</a:t>
            </a:r>
            <a:endParaRPr lang="en-US" kern="0" dirty="0" smtClean="0">
              <a:solidFill>
                <a:srgbClr val="0070C0"/>
              </a:solidFill>
            </a:endParaRPr>
          </a:p>
          <a:p>
            <a:pPr marL="676275" lvl="1" indent="-342900"/>
            <a:r>
              <a:rPr lang="en-US" kern="0" dirty="0"/>
              <a:t>Annex 2: List of Funding </a:t>
            </a:r>
            <a:r>
              <a:rPr lang="en-US" kern="0" dirty="0" smtClean="0"/>
              <a:t>Agencies</a:t>
            </a:r>
            <a:endParaRPr lang="en-US" kern="0" dirty="0"/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009900"/>
                </a:solidFill>
              </a:rPr>
              <a:t>For </a:t>
            </a:r>
            <a:r>
              <a:rPr lang="en-US" b="1" kern="0" dirty="0">
                <a:solidFill>
                  <a:srgbClr val="009900"/>
                </a:solidFill>
              </a:rPr>
              <a:t>information </a:t>
            </a:r>
            <a:r>
              <a:rPr lang="en-US" b="1" kern="0" dirty="0" smtClean="0">
                <a:solidFill>
                  <a:srgbClr val="009900"/>
                </a:solidFill>
              </a:rPr>
              <a:t>only</a:t>
            </a:r>
            <a:endParaRPr lang="en-US" kern="0" dirty="0" smtClean="0">
              <a:solidFill>
                <a:srgbClr val="0070C0"/>
              </a:solidFill>
            </a:endParaRPr>
          </a:p>
          <a:p>
            <a:pPr marL="676275" lvl="1" indent="-342900"/>
            <a:r>
              <a:rPr lang="en-US" kern="0" dirty="0"/>
              <a:t>Annex 3: </a:t>
            </a:r>
            <a:r>
              <a:rPr lang="en-US" kern="0" dirty="0" err="1"/>
              <a:t>Organisation</a:t>
            </a:r>
            <a:r>
              <a:rPr lang="en-US" kern="0" dirty="0"/>
              <a:t> rules of the NUSTAR </a:t>
            </a:r>
            <a:r>
              <a:rPr lang="en-US" kern="0" dirty="0" smtClean="0"/>
              <a:t>Collaboration</a:t>
            </a:r>
            <a:endParaRPr lang="en-US" kern="0" dirty="0"/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kern="0" dirty="0" smtClean="0"/>
              <a:t>Internal regulations</a:t>
            </a:r>
            <a:r>
              <a:rPr lang="en-US" b="1" kern="0" dirty="0" smtClean="0">
                <a:solidFill>
                  <a:srgbClr val="009900"/>
                </a:solidFill>
              </a:rPr>
              <a:t> - for information only</a:t>
            </a:r>
            <a:endParaRPr lang="en-US" kern="0" dirty="0" smtClean="0"/>
          </a:p>
          <a:p>
            <a:pPr marL="676275" lvl="1" indent="-342900"/>
            <a:r>
              <a:rPr lang="en-US" kern="0" dirty="0" smtClean="0"/>
              <a:t>Annex 4a: </a:t>
            </a:r>
            <a:r>
              <a:rPr lang="en-US" dirty="0"/>
              <a:t>Responsibilities of the </a:t>
            </a:r>
            <a:r>
              <a:rPr lang="en-US" i="1" dirty="0"/>
              <a:t>Member Institutions </a:t>
            </a:r>
            <a:r>
              <a:rPr lang="en-US" dirty="0"/>
              <a:t>for the work packages</a:t>
            </a:r>
            <a:r>
              <a:rPr lang="en-US" kern="0" dirty="0" smtClean="0"/>
              <a:t> </a:t>
            </a:r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kern="0" dirty="0" smtClean="0"/>
              <a:t>List of main components and relation to work packages (PSP codes)  and contributing Member Institutions </a:t>
            </a:r>
            <a:r>
              <a:rPr lang="en-US" b="1" kern="0" dirty="0">
                <a:solidFill>
                  <a:srgbClr val="009900"/>
                </a:solidFill>
              </a:rPr>
              <a:t>- for information </a:t>
            </a:r>
            <a:r>
              <a:rPr lang="en-US" b="1" kern="0" dirty="0" smtClean="0">
                <a:solidFill>
                  <a:srgbClr val="009900"/>
                </a:solidFill>
              </a:rPr>
              <a:t>only</a:t>
            </a:r>
            <a:endParaRPr lang="en-US" kern="0" dirty="0" smtClean="0">
              <a:solidFill>
                <a:srgbClr val="0070C0"/>
              </a:solidFill>
            </a:endParaRPr>
          </a:p>
          <a:p>
            <a:pPr marL="676275" lvl="1" indent="-342900"/>
            <a:r>
              <a:rPr lang="en-US" kern="0" dirty="0"/>
              <a:t>Annex </a:t>
            </a:r>
            <a:r>
              <a:rPr lang="en-US" kern="0" dirty="0" smtClean="0"/>
              <a:t>4b: </a:t>
            </a:r>
            <a:r>
              <a:rPr lang="en-US" dirty="0"/>
              <a:t>Summary tables on construction cost and funding</a:t>
            </a:r>
            <a:endParaRPr lang="en-US" kern="0" dirty="0"/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kern="0" dirty="0" smtClean="0"/>
              <a:t>Cost matrix and </a:t>
            </a:r>
            <a:r>
              <a:rPr lang="en-US" b="1" kern="0" dirty="0" smtClean="0">
                <a:solidFill>
                  <a:srgbClr val="009900"/>
                </a:solidFill>
              </a:rPr>
              <a:t>data from RRB11</a:t>
            </a:r>
          </a:p>
          <a:p>
            <a:pPr marL="676275" lvl="1" indent="-342900"/>
            <a:r>
              <a:rPr lang="en-US" kern="0" dirty="0"/>
              <a:t>Annex 5: Status of Technical Design </a:t>
            </a:r>
            <a:r>
              <a:rPr lang="en-US" kern="0" dirty="0" smtClean="0"/>
              <a:t>Reports</a:t>
            </a:r>
            <a:endParaRPr lang="en-US" kern="0" dirty="0"/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kern="0" dirty="0" smtClean="0"/>
              <a:t>Present TDR status</a:t>
            </a:r>
            <a:r>
              <a:rPr lang="en-US" b="1" kern="0" dirty="0" smtClean="0">
                <a:solidFill>
                  <a:srgbClr val="009900"/>
                </a:solidFill>
              </a:rPr>
              <a:t> - for information only</a:t>
            </a:r>
          </a:p>
        </p:txBody>
      </p:sp>
    </p:spTree>
    <p:extLst>
      <p:ext uri="{BB962C8B-B14F-4D97-AF65-F5344CB8AC3E}">
        <p14:creationId xmlns:p14="http://schemas.microsoft.com/office/powerpoint/2010/main" val="14333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87338" y="1053108"/>
            <a:ext cx="8758237" cy="540022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6731000" algn="l"/>
              </a:tabLst>
            </a:pPr>
            <a:r>
              <a:rPr lang="en-US" dirty="0" smtClean="0"/>
              <a:t>LEB infrastructure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dirty="0" smtClean="0"/>
              <a:t>TDR for LEB infrastructure </a:t>
            </a:r>
            <a:r>
              <a:rPr lang="en-US" b="1" dirty="0" smtClean="0">
                <a:solidFill>
                  <a:srgbClr val="009900"/>
                </a:solidFill>
              </a:rPr>
              <a:t>submitted</a:t>
            </a:r>
            <a:r>
              <a:rPr lang="en-US" dirty="0" smtClean="0"/>
              <a:t> to ECE/ECSG, cost-matrix values updated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b="1" dirty="0" smtClean="0">
                <a:solidFill>
                  <a:srgbClr val="009900"/>
                </a:solidFill>
              </a:rPr>
              <a:t>Additional funding </a:t>
            </a:r>
            <a:r>
              <a:rPr lang="en-US" dirty="0" smtClean="0"/>
              <a:t>for cryogenic stopping cell received (BMBF-VF/Germany and Israel)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  <a:tabLst>
                <a:tab pos="6731000" algn="l"/>
              </a:tabLst>
            </a:pPr>
            <a:r>
              <a:rPr lang="en-US" dirty="0" smtClean="0"/>
              <a:t>HISPEC/DESPEC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b="1" dirty="0" smtClean="0">
                <a:solidFill>
                  <a:srgbClr val="009900"/>
                </a:solidFill>
              </a:rPr>
              <a:t>Funding </a:t>
            </a:r>
            <a:r>
              <a:rPr lang="en-US" dirty="0" smtClean="0"/>
              <a:t>for slowed down beam setup received (BMBF-VF/Germany)</a:t>
            </a:r>
          </a:p>
          <a:p>
            <a:pPr marL="342900" indent="-342900">
              <a:buFont typeface="Arial" pitchFamily="34" charset="0"/>
              <a:buChar char="•"/>
              <a:tabLst>
                <a:tab pos="6731000" algn="l"/>
              </a:tabLst>
            </a:pPr>
            <a:r>
              <a:rPr lang="en-US" dirty="0" smtClean="0"/>
              <a:t>MATS</a:t>
            </a:r>
            <a:endParaRPr lang="en-US" dirty="0"/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dirty="0" smtClean="0"/>
              <a:t>Second superconducting magnet </a:t>
            </a:r>
            <a:r>
              <a:rPr lang="en-US" b="1" dirty="0" smtClean="0">
                <a:solidFill>
                  <a:srgbClr val="009900"/>
                </a:solidFill>
              </a:rPr>
              <a:t>funded and to be sent soon </a:t>
            </a:r>
            <a:r>
              <a:rPr lang="en-US" dirty="0" smtClean="0"/>
              <a:t>(Univ. Granada, Spain)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dirty="0" smtClean="0"/>
              <a:t>MATS layout adapted: two beam </a:t>
            </a:r>
            <a:r>
              <a:rPr lang="en-US" dirty="0" smtClean="0"/>
              <a:t>lines – Penning </a:t>
            </a:r>
            <a:r>
              <a:rPr lang="en-US" dirty="0" smtClean="0"/>
              <a:t>trap system 1 and 2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b="1" dirty="0" smtClean="0">
                <a:solidFill>
                  <a:srgbClr val="009900"/>
                </a:solidFill>
              </a:rPr>
              <a:t>Additional funding </a:t>
            </a:r>
            <a:r>
              <a:rPr lang="en-US" dirty="0" smtClean="0"/>
              <a:t>for FT-ICR detection system (BMBF-VF/Germany)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dirty="0" err="1" smtClean="0"/>
              <a:t>EoI</a:t>
            </a:r>
            <a:r>
              <a:rPr lang="en-US" dirty="0" smtClean="0"/>
              <a:t> from HIM (Mainz, Germany) for control system -&gt; </a:t>
            </a:r>
            <a:r>
              <a:rPr lang="en-US" b="1" dirty="0" smtClean="0">
                <a:solidFill>
                  <a:srgbClr val="009900"/>
                </a:solidFill>
              </a:rPr>
              <a:t>toward full funding </a:t>
            </a:r>
            <a:r>
              <a:rPr lang="en-US" dirty="0" smtClean="0"/>
              <a:t>of Day-one configuration</a:t>
            </a:r>
            <a:endParaRPr lang="en-US" dirty="0"/>
          </a:p>
          <a:p>
            <a:pPr marL="676275" lvl="1" indent="-342900">
              <a:tabLst>
                <a:tab pos="673100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89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Construction </a:t>
            </a:r>
            <a:r>
              <a:rPr lang="de-DE" dirty="0" err="1" smtClean="0"/>
              <a:t>MoU</a:t>
            </a:r>
            <a:r>
              <a:rPr lang="de-DE" dirty="0" smtClean="0"/>
              <a:t> -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07503" y="1052736"/>
            <a:ext cx="8938071" cy="53290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Annexes (continued)</a:t>
            </a:r>
          </a:p>
          <a:p>
            <a:pPr marL="676275" lvl="1" indent="-342900"/>
            <a:r>
              <a:rPr lang="en-US" kern="0" dirty="0" smtClean="0"/>
              <a:t>Annex 6: NUSTAR sub-collaborations</a:t>
            </a:r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kern="0" dirty="0" smtClean="0"/>
              <a:t>Overview on all NUSTAR sub-collaborations and their internal organizational structure as well as involvement of Member Institutions in work packages -</a:t>
            </a:r>
            <a:r>
              <a:rPr lang="en-US" b="1" kern="0" dirty="0" smtClean="0">
                <a:solidFill>
                  <a:srgbClr val="009900"/>
                </a:solidFill>
              </a:rPr>
              <a:t> for information only</a:t>
            </a:r>
          </a:p>
          <a:p>
            <a:pPr marL="676275" lvl="1" indent="-342900"/>
            <a:r>
              <a:rPr lang="en-US" kern="0" dirty="0" smtClean="0"/>
              <a:t>Annex 7: </a:t>
            </a:r>
            <a:r>
              <a:rPr lang="en-US" dirty="0" smtClean="0"/>
              <a:t>Construction schedule</a:t>
            </a:r>
            <a:endParaRPr lang="en-US" kern="0" dirty="0" smtClean="0"/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kern="0" dirty="0" smtClean="0"/>
              <a:t>Level 2 plan of NUSTAR (MS Project) – </a:t>
            </a:r>
            <a:r>
              <a:rPr lang="en-US" b="1" kern="0" dirty="0" smtClean="0">
                <a:solidFill>
                  <a:srgbClr val="009900"/>
                </a:solidFill>
              </a:rPr>
              <a:t>for information only</a:t>
            </a:r>
          </a:p>
          <a:p>
            <a:pPr marL="676275" lvl="1" indent="-342900"/>
            <a:r>
              <a:rPr lang="en-US" kern="0" dirty="0" smtClean="0"/>
              <a:t>Annex 8: </a:t>
            </a:r>
            <a:r>
              <a:rPr lang="en-US" dirty="0" smtClean="0"/>
              <a:t>Procedures for the Construction Common Fund</a:t>
            </a:r>
            <a:endParaRPr lang="en-US" kern="0" dirty="0" smtClean="0"/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kern="0" dirty="0" smtClean="0"/>
              <a:t>Common Fund item list and cost – </a:t>
            </a:r>
            <a:r>
              <a:rPr lang="en-US" b="1" kern="0" dirty="0" smtClean="0">
                <a:solidFill>
                  <a:srgbClr val="009900"/>
                </a:solidFill>
              </a:rPr>
              <a:t>endorsed by NUSTAR Collaboration</a:t>
            </a:r>
            <a:r>
              <a:rPr lang="en-US" kern="0" dirty="0" smtClean="0"/>
              <a:t> – </a:t>
            </a:r>
            <a:r>
              <a:rPr lang="en-US" b="1" kern="0" dirty="0" smtClean="0">
                <a:solidFill>
                  <a:srgbClr val="00599D"/>
                </a:solidFill>
              </a:rPr>
              <a:t>RRB to take note</a:t>
            </a:r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kern="0" dirty="0" smtClean="0"/>
              <a:t>Procedure for Construction Common Fund</a:t>
            </a:r>
            <a:r>
              <a:rPr lang="en-US" b="1" kern="0" dirty="0" smtClean="0">
                <a:solidFill>
                  <a:srgbClr val="009900"/>
                </a:solidFill>
              </a:rPr>
              <a:t> – </a:t>
            </a:r>
            <a:r>
              <a:rPr lang="en-US" b="1" kern="0" dirty="0" smtClean="0">
                <a:solidFill>
                  <a:srgbClr val="00599D"/>
                </a:solidFill>
              </a:rPr>
              <a:t>RRB to take note</a:t>
            </a:r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00599D"/>
                </a:solidFill>
              </a:rPr>
              <a:t>Minor adjustments</a:t>
            </a:r>
            <a:r>
              <a:rPr lang="en-US" kern="0" dirty="0" smtClean="0"/>
              <a:t> for cost-sharing (feedback concerning number of senior members per institute/country) – </a:t>
            </a:r>
            <a:r>
              <a:rPr lang="en-US" b="1" kern="0" dirty="0" smtClean="0">
                <a:solidFill>
                  <a:srgbClr val="00599D"/>
                </a:solidFill>
              </a:rPr>
              <a:t>to be finalized end of April 2022</a:t>
            </a:r>
          </a:p>
          <a:p>
            <a:pPr marL="676275" lvl="1" indent="-342900"/>
            <a:r>
              <a:rPr lang="en-US" kern="0" dirty="0" smtClean="0"/>
              <a:t>Annex 9: </a:t>
            </a:r>
            <a:r>
              <a:rPr lang="en-US" dirty="0" smtClean="0"/>
              <a:t>General conditions applicable to experiments performed at FAIR</a:t>
            </a:r>
            <a:endParaRPr lang="en-US" kern="0" dirty="0" smtClean="0"/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009900"/>
                </a:solidFill>
              </a:rPr>
              <a:t>Document approved by FAIR committees</a:t>
            </a:r>
          </a:p>
          <a:p>
            <a:pPr marL="676275" lvl="1" indent="-342900"/>
            <a:r>
              <a:rPr lang="en-US" kern="0" dirty="0" smtClean="0"/>
              <a:t>Annex 10: </a:t>
            </a:r>
            <a:r>
              <a:rPr lang="en-US" dirty="0" smtClean="0"/>
              <a:t>The Day-one configuration of NUSTAR</a:t>
            </a:r>
            <a:endParaRPr lang="en-US" kern="0" dirty="0" smtClean="0"/>
          </a:p>
          <a:p>
            <a:pPr marL="1257300" lvl="2" indent="-179388">
              <a:buFont typeface="Arial" panose="020B0604020202020204" pitchFamily="34" charset="0"/>
              <a:buChar char="•"/>
            </a:pPr>
            <a:r>
              <a:rPr lang="en-US" kern="0" dirty="0" smtClean="0"/>
              <a:t>Overview of Day-one work packages (as given in cost-matrix) and work packages of sub-sequent phases of the MSV – </a:t>
            </a:r>
            <a:r>
              <a:rPr lang="en-US" b="1" kern="0" dirty="0" smtClean="0">
                <a:solidFill>
                  <a:srgbClr val="009900"/>
                </a:solidFill>
              </a:rPr>
              <a:t>for information only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8572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/>
          <p:cNvSpPr>
            <a:spLocks noChangeAspect="1"/>
          </p:cNvSpPr>
          <p:nvPr/>
        </p:nvSpPr>
        <p:spPr>
          <a:xfrm>
            <a:off x="6639145" y="1428184"/>
            <a:ext cx="860400" cy="8604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 err="1" smtClean="0">
                <a:solidFill>
                  <a:prstClr val="black"/>
                </a:solidFill>
                <a:latin typeface="Calibri" panose="020F0502020204030204"/>
              </a:rPr>
              <a:t>ELISe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noProof="0" dirty="0" smtClean="0">
                <a:solidFill>
                  <a:prstClr val="black"/>
                </a:solidFill>
                <a:latin typeface="Calibri" panose="020F0502020204030204"/>
              </a:rPr>
              <a:t>18</a:t>
            </a:r>
            <a:endParaRPr kumimoji="0" lang="de-DE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5826399" y="1354384"/>
            <a:ext cx="975600" cy="9756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solidFill>
                  <a:prstClr val="black"/>
                </a:solidFill>
                <a:latin typeface="Calibri" panose="020F0502020204030204"/>
              </a:rPr>
              <a:t>EXL</a:t>
            </a: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noProof="0" dirty="0" smtClean="0">
                <a:solidFill>
                  <a:prstClr val="black"/>
                </a:solidFill>
                <a:latin typeface="Calibri" panose="020F0502020204030204"/>
              </a:rPr>
              <a:t>23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</a:t>
            </a:r>
            <a:r>
              <a:rPr lang="de-DE" dirty="0" err="1" smtClean="0"/>
              <a:t>members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6220047" y="4798031"/>
            <a:ext cx="1612800" cy="1612800"/>
          </a:xfrm>
          <a:prstGeom prst="ellipse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noProof="0" dirty="0" smtClean="0">
                <a:solidFill>
                  <a:prstClr val="black"/>
                </a:solidFill>
                <a:latin typeface="Calibri" panose="020F0502020204030204"/>
              </a:rPr>
              <a:t>63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899592" y="2724936"/>
            <a:ext cx="3031200" cy="303120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Super-FRS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</a:t>
            </a: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2899628" y="1052736"/>
            <a:ext cx="3186000" cy="318600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de-DE" sz="40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de-DE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5594056" y="2095232"/>
            <a:ext cx="3099600" cy="309960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HISPEC/ DESPEC</a:t>
            </a: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4927551" y="3567583"/>
            <a:ext cx="1479600" cy="147960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MATS</a:t>
            </a: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3415457" y="3964982"/>
            <a:ext cx="1803600" cy="180360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ILIMA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175222" y="282096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 smtClean="0">
                <a:solidFill>
                  <a:srgbClr val="C5E0B4"/>
                </a:solidFill>
                <a:latin typeface="Calibri" panose="020F0502020204030204"/>
              </a:rPr>
              <a:t>246</a:t>
            </a:r>
            <a:endParaRPr lang="de-DE" sz="2400" b="1" dirty="0">
              <a:solidFill>
                <a:srgbClr val="C5E0B4"/>
              </a:solidFill>
              <a:latin typeface="Calibri" panose="020F0502020204030204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53741" y="405193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 smtClean="0">
                <a:solidFill>
                  <a:srgbClr val="C5E0B4"/>
                </a:solidFill>
                <a:latin typeface="Calibri" panose="020F0502020204030204"/>
              </a:rPr>
              <a:t>233</a:t>
            </a:r>
            <a:endParaRPr lang="de-DE" sz="2400" b="1" dirty="0">
              <a:solidFill>
                <a:srgbClr val="C5E0B4"/>
              </a:solidFill>
              <a:latin typeface="Calibri" panose="020F0502020204030204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76632" y="501382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 smtClean="0">
                <a:solidFill>
                  <a:srgbClr val="70AD47">
                    <a:lumMod val="40000"/>
                    <a:lumOff val="60000"/>
                  </a:srgbClr>
                </a:solidFill>
                <a:latin typeface="Calibri" panose="020F0502020204030204"/>
              </a:rPr>
              <a:t>79</a:t>
            </a:r>
            <a:endParaRPr lang="de-DE" sz="2400" b="1" dirty="0">
              <a:solidFill>
                <a:srgbClr val="70AD47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101586" y="465425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 smtClean="0">
                <a:solidFill>
                  <a:srgbClr val="70AD47">
                    <a:lumMod val="40000"/>
                    <a:lumOff val="60000"/>
                  </a:srgbClr>
                </a:solidFill>
                <a:latin typeface="Calibri" panose="020F0502020204030204"/>
              </a:rPr>
              <a:t>223</a:t>
            </a:r>
            <a:endParaRPr lang="de-DE" sz="2400" b="1" dirty="0">
              <a:solidFill>
                <a:srgbClr val="70AD47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419526" y="431116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 smtClean="0">
                <a:solidFill>
                  <a:srgbClr val="70AD47">
                    <a:lumMod val="40000"/>
                    <a:lumOff val="60000"/>
                  </a:srgbClr>
                </a:solidFill>
                <a:latin typeface="Calibri" panose="020F0502020204030204"/>
              </a:rPr>
              <a:t>53</a:t>
            </a:r>
            <a:endParaRPr lang="de-DE" sz="2400" b="1" dirty="0">
              <a:solidFill>
                <a:srgbClr val="70AD47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76926" y="991095"/>
            <a:ext cx="3113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NUSTAR </a:t>
            </a:r>
            <a:r>
              <a:rPr lang="de-DE" sz="2400" dirty="0" err="1" smtClean="0"/>
              <a:t>members</a:t>
            </a:r>
            <a:endParaRPr lang="de-DE" sz="2400" dirty="0" smtClean="0"/>
          </a:p>
          <a:p>
            <a:pPr algn="ctr"/>
            <a:r>
              <a:rPr lang="de-DE" sz="3200" b="1" dirty="0" smtClean="0"/>
              <a:t>&gt;700</a:t>
            </a:r>
          </a:p>
          <a:p>
            <a:pPr algn="ctr"/>
            <a:r>
              <a:rPr lang="de-DE" sz="2400" dirty="0" smtClean="0"/>
              <a:t>(incl. </a:t>
            </a:r>
            <a:r>
              <a:rPr lang="de-DE" sz="2400" dirty="0" err="1" smtClean="0"/>
              <a:t>students</a:t>
            </a:r>
            <a:r>
              <a:rPr lang="de-DE" sz="2400" dirty="0" smtClean="0"/>
              <a:t>,</a:t>
            </a:r>
          </a:p>
          <a:p>
            <a:pPr algn="ctr"/>
            <a:r>
              <a:rPr lang="de-DE" sz="2400" dirty="0" err="1" smtClean="0"/>
              <a:t>engineers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5061945" y="4682982"/>
            <a:ext cx="1317600" cy="131760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LaSpec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472920" y="538130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 smtClean="0">
                <a:solidFill>
                  <a:srgbClr val="70AD47">
                    <a:lumMod val="40000"/>
                    <a:lumOff val="60000"/>
                  </a:srgbClr>
                </a:solidFill>
                <a:latin typeface="Calibri" panose="020F0502020204030204"/>
              </a:rPr>
              <a:t>42</a:t>
            </a:r>
            <a:endParaRPr lang="de-DE" sz="2400" b="1" dirty="0">
              <a:solidFill>
                <a:srgbClr val="70AD47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7504" y="602128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status</a:t>
            </a:r>
            <a:r>
              <a:rPr lang="de-DE" dirty="0" smtClean="0"/>
              <a:t>: </a:t>
            </a:r>
            <a:r>
              <a:rPr lang="de-DE" dirty="0" err="1" smtClean="0"/>
              <a:t>February</a:t>
            </a:r>
            <a:r>
              <a:rPr lang="de-DE" dirty="0" smtClean="0"/>
              <a:t> 18, 2022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40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584599"/>
            <a:ext cx="4249942" cy="1902522"/>
          </a:xfrm>
          <a:prstGeom prst="rect">
            <a:avLst/>
          </a:prstGeom>
        </p:spPr>
      </p:pic>
      <p:sp>
        <p:nvSpPr>
          <p:cNvPr id="16388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8244905" y="6607175"/>
            <a:ext cx="728662" cy="25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B80851-04CA-4CCC-88CF-492A7FA66E15}" type="slidenum">
              <a:rPr lang="de-DE" smtClean="0">
                <a:solidFill>
                  <a:srgbClr val="00599D"/>
                </a:solidFill>
              </a:rPr>
              <a:pPr eaLnBrk="1" hangingPunct="1"/>
              <a:t>32</a:t>
            </a:fld>
            <a:endParaRPr lang="de-DE" smtClean="0">
              <a:solidFill>
                <a:srgbClr val="00599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NUSTAR Collaboration senior members</a:t>
            </a:r>
            <a:endParaRPr lang="en-US" dirty="0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791170"/>
              </p:ext>
            </p:extLst>
          </p:nvPr>
        </p:nvGraphicFramePr>
        <p:xfrm>
          <a:off x="107504" y="908720"/>
          <a:ext cx="63367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07504" y="602128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status</a:t>
            </a:r>
            <a:r>
              <a:rPr lang="de-DE" dirty="0" smtClean="0"/>
              <a:t>: </a:t>
            </a:r>
            <a:r>
              <a:rPr lang="de-DE" dirty="0" err="1" smtClean="0"/>
              <a:t>February</a:t>
            </a:r>
            <a:r>
              <a:rPr lang="de-DE" dirty="0" smtClean="0"/>
              <a:t> 7, 2022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627784" y="2780928"/>
            <a:ext cx="18662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/>
              <a:t>448 </a:t>
            </a:r>
            <a:r>
              <a:rPr lang="de-DE" sz="2000" b="1" dirty="0" err="1" smtClean="0"/>
              <a:t>senior</a:t>
            </a:r>
            <a:endParaRPr lang="de-DE" sz="2000" b="1" dirty="0" smtClean="0"/>
          </a:p>
          <a:p>
            <a:pPr algn="ctr"/>
            <a:r>
              <a:rPr lang="de-DE" sz="2000" b="1" dirty="0" err="1" smtClean="0"/>
              <a:t>members</a:t>
            </a:r>
            <a:endParaRPr lang="de-DE" sz="2000" b="1" dirty="0" smtClean="0"/>
          </a:p>
          <a:p>
            <a:pPr algn="ctr"/>
            <a:r>
              <a:rPr lang="de-DE" sz="2000" b="1" dirty="0" smtClean="0"/>
              <a:t>(</a:t>
            </a:r>
            <a:r>
              <a:rPr lang="de-DE" sz="2000" b="1" dirty="0" err="1" smtClean="0"/>
              <a:t>PhD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holders</a:t>
            </a:r>
            <a:r>
              <a:rPr lang="de-DE" sz="2000" b="1" dirty="0" smtClean="0"/>
              <a:t>)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294200" y="1184068"/>
            <a:ext cx="23455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b="1" dirty="0" err="1" smtClean="0">
                <a:solidFill>
                  <a:srgbClr val="0070C0"/>
                </a:solidFill>
              </a:rPr>
              <a:t>For</a:t>
            </a:r>
            <a:r>
              <a:rPr lang="de-DE" b="1" dirty="0" smtClean="0">
                <a:solidFill>
                  <a:srgbClr val="0070C0"/>
                </a:solidFill>
              </a:rPr>
              <a:t> Construction</a:t>
            </a:r>
            <a:endParaRPr lang="de-DE" b="1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de-DE" b="1" dirty="0" smtClean="0">
                <a:solidFill>
                  <a:srgbClr val="0070C0"/>
                </a:solidFill>
              </a:rPr>
              <a:t>Common Fund: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HISPEC/DESPEC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rgbClr val="0070C0"/>
                </a:solidFill>
              </a:rPr>
              <a:t>LaSpec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R</a:t>
            </a:r>
            <a:r>
              <a:rPr lang="de-DE" b="1" baseline="30000" dirty="0" smtClean="0">
                <a:solidFill>
                  <a:srgbClr val="0070C0"/>
                </a:solidFill>
              </a:rPr>
              <a:t>3</a:t>
            </a:r>
            <a:r>
              <a:rPr lang="de-DE" b="1" dirty="0" smtClean="0">
                <a:solidFill>
                  <a:srgbClr val="0070C0"/>
                </a:solidFill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ILIMA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Super-FRS EC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Common Fund </a:t>
            </a:r>
            <a:r>
              <a:rPr lang="de-DE" dirty="0" err="1" smtClean="0"/>
              <a:t>cost-sharing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Total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(cash)</a:t>
            </a:r>
          </a:p>
          <a:p>
            <a:pPr marL="676275" lvl="1" indent="-342900"/>
            <a:r>
              <a:rPr lang="de-DE" b="1" dirty="0" smtClean="0"/>
              <a:t>2613.9 </a:t>
            </a:r>
            <a:r>
              <a:rPr lang="de-DE" b="1" dirty="0" err="1" smtClean="0"/>
              <a:t>kEUR</a:t>
            </a:r>
            <a:endParaRPr lang="de-DE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senior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endParaRPr lang="de-DE" dirty="0" smtClean="0"/>
          </a:p>
          <a:p>
            <a:pPr marL="676275" lvl="1" indent="-342900"/>
            <a:r>
              <a:rPr lang="de-DE" b="1" dirty="0" smtClean="0"/>
              <a:t>448 </a:t>
            </a:r>
            <a:r>
              <a:rPr lang="de-DE" b="1" dirty="0" err="1" smtClean="0"/>
              <a:t>senior</a:t>
            </a:r>
            <a:r>
              <a:rPr lang="de-DE" b="1" dirty="0" smtClean="0"/>
              <a:t> </a:t>
            </a:r>
            <a:r>
              <a:rPr lang="de-DE" b="1" dirty="0" err="1" smtClean="0"/>
              <a:t>members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holders</a:t>
            </a:r>
            <a:r>
              <a:rPr lang="de-DE" dirty="0" smtClean="0"/>
              <a:t>)</a:t>
            </a:r>
          </a:p>
          <a:p>
            <a:pPr marL="676275" lvl="1" indent="-342900"/>
            <a:r>
              <a:rPr lang="de-DE" dirty="0" smtClean="0"/>
              <a:t>Not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„</a:t>
            </a:r>
            <a:r>
              <a:rPr lang="de-DE" dirty="0" err="1"/>
              <a:t>emeritus</a:t>
            </a:r>
            <a:r>
              <a:rPr lang="de-DE" dirty="0"/>
              <a:t>“ </a:t>
            </a:r>
            <a:r>
              <a:rPr lang="de-DE" dirty="0" err="1"/>
              <a:t>members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theoreticians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 smtClean="0"/>
              <a:t>PhD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Contribution</a:t>
            </a:r>
            <a:r>
              <a:rPr lang="de-DE" dirty="0" smtClean="0"/>
              <a:t> per </a:t>
            </a:r>
            <a:r>
              <a:rPr lang="de-DE" dirty="0" err="1" smtClean="0"/>
              <a:t>senior</a:t>
            </a:r>
            <a:r>
              <a:rPr lang="de-DE" dirty="0" smtClean="0"/>
              <a:t> </a:t>
            </a:r>
            <a:r>
              <a:rPr lang="de-DE" dirty="0" err="1" smtClean="0"/>
              <a:t>member</a:t>
            </a:r>
            <a:endParaRPr lang="de-DE" dirty="0"/>
          </a:p>
          <a:p>
            <a:pPr marL="676275" lvl="1" indent="-342900"/>
            <a:r>
              <a:rPr lang="de-DE" dirty="0" err="1" smtClean="0"/>
              <a:t>One</a:t>
            </a:r>
            <a:r>
              <a:rPr lang="de-DE" dirty="0" smtClean="0"/>
              <a:t>-time </a:t>
            </a:r>
            <a:r>
              <a:rPr lang="de-DE" dirty="0" err="1" smtClean="0"/>
              <a:t>payment</a:t>
            </a:r>
            <a:r>
              <a:rPr lang="de-DE" dirty="0" smtClean="0"/>
              <a:t> (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C-</a:t>
            </a:r>
            <a:r>
              <a:rPr lang="de-DE" dirty="0" err="1" smtClean="0"/>
              <a:t>MoU</a:t>
            </a:r>
            <a:r>
              <a:rPr lang="de-DE" dirty="0" smtClean="0"/>
              <a:t>)</a:t>
            </a:r>
            <a:endParaRPr lang="de-DE" dirty="0"/>
          </a:p>
          <a:p>
            <a:pPr marL="676275" lvl="1" indent="-342900"/>
            <a:r>
              <a:rPr lang="de-DE" dirty="0" err="1" smtClean="0"/>
              <a:t>Possibility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pay</a:t>
            </a:r>
            <a:r>
              <a:rPr lang="de-DE" dirty="0" smtClean="0"/>
              <a:t> in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endParaRPr lang="de-DE" dirty="0" smtClean="0"/>
          </a:p>
          <a:p>
            <a:pPr marL="676275" lvl="1" indent="-342900"/>
            <a:r>
              <a:rPr lang="de-DE" dirty="0" err="1" smtClean="0"/>
              <a:t>Possibility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cash</a:t>
            </a:r>
          </a:p>
          <a:p>
            <a:pPr marL="676275" lvl="1" indent="-342900"/>
            <a:r>
              <a:rPr lang="de-DE" b="1" dirty="0" err="1" smtClean="0"/>
              <a:t>contribution</a:t>
            </a:r>
            <a:r>
              <a:rPr lang="de-DE" b="1" dirty="0" smtClean="0"/>
              <a:t> per </a:t>
            </a:r>
            <a:r>
              <a:rPr lang="de-DE" b="1" dirty="0" err="1" smtClean="0"/>
              <a:t>senior</a:t>
            </a:r>
            <a:r>
              <a:rPr lang="de-DE" b="1" dirty="0" smtClean="0"/>
              <a:t> </a:t>
            </a:r>
            <a:r>
              <a:rPr lang="de-DE" b="1" dirty="0" err="1" smtClean="0"/>
              <a:t>member</a:t>
            </a:r>
            <a:r>
              <a:rPr lang="de-DE" b="1" dirty="0" smtClean="0"/>
              <a:t>: ~5.8 </a:t>
            </a:r>
            <a:r>
              <a:rPr lang="de-DE" b="1" dirty="0" err="1" smtClean="0"/>
              <a:t>kEUR</a:t>
            </a:r>
            <a:r>
              <a:rPr lang="de-DE" b="1" dirty="0" smtClean="0"/>
              <a:t> </a:t>
            </a:r>
            <a:r>
              <a:rPr lang="de-DE" dirty="0" smtClean="0"/>
              <a:t>(C-</a:t>
            </a:r>
            <a:r>
              <a:rPr lang="de-DE" dirty="0" err="1" smtClean="0"/>
              <a:t>MoU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Feb 7)</a:t>
            </a:r>
            <a:endParaRPr lang="de-DE" dirty="0"/>
          </a:p>
          <a:p>
            <a:pPr marL="676275" lvl="1" indent="-3429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3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Latest</a:t>
            </a:r>
            <a:r>
              <a:rPr lang="de-DE" dirty="0" smtClean="0"/>
              <a:t> </a:t>
            </a:r>
            <a:r>
              <a:rPr lang="de-DE" dirty="0" err="1" smtClean="0"/>
              <a:t>updates</a:t>
            </a:r>
            <a:r>
              <a:rPr lang="de-DE" dirty="0" smtClean="0"/>
              <a:t> on CF </a:t>
            </a:r>
            <a:r>
              <a:rPr lang="de-DE" dirty="0" err="1" smtClean="0"/>
              <a:t>contributions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examples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France</a:t>
            </a:r>
          </a:p>
          <a:p>
            <a:pPr marL="676275" lvl="1" indent="-342900"/>
            <a:r>
              <a:rPr lang="en-US" dirty="0" smtClean="0"/>
              <a:t>Additional senior members (compared to Feb 7 version)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Poland</a:t>
            </a:r>
          </a:p>
          <a:p>
            <a:pPr marL="676275" lvl="1" indent="-342900"/>
            <a:r>
              <a:rPr lang="en-US" dirty="0" smtClean="0"/>
              <a:t>Additional senior members for several institutes (compared to Feb 7 version)</a:t>
            </a:r>
          </a:p>
          <a:p>
            <a:pPr marL="676275" lvl="1" indent="-342900"/>
            <a:r>
              <a:rPr lang="en-US" dirty="0" smtClean="0"/>
              <a:t>Grant application </a:t>
            </a:r>
            <a:r>
              <a:rPr lang="en-US" b="1" dirty="0" smtClean="0">
                <a:solidFill>
                  <a:srgbClr val="009900"/>
                </a:solidFill>
              </a:rPr>
              <a:t>for a contribution of 100 </a:t>
            </a:r>
            <a:r>
              <a:rPr lang="en-US" b="1" dirty="0" err="1" smtClean="0">
                <a:solidFill>
                  <a:srgbClr val="009900"/>
                </a:solidFill>
              </a:rPr>
              <a:t>kEUR</a:t>
            </a:r>
            <a:r>
              <a:rPr lang="en-US" b="1" dirty="0" smtClean="0">
                <a:solidFill>
                  <a:srgbClr val="009900"/>
                </a:solidFill>
              </a:rPr>
              <a:t> as Polish share </a:t>
            </a:r>
            <a:r>
              <a:rPr lang="en-US" dirty="0" smtClean="0"/>
              <a:t>of NUSTAR Construction Common Fund planned</a:t>
            </a:r>
          </a:p>
          <a:p>
            <a:pPr marL="676275" lvl="1" indent="-342900"/>
            <a:endParaRPr lang="en-US" dirty="0" smtClean="0"/>
          </a:p>
          <a:p>
            <a:pPr marL="333375" lvl="1" indent="0">
              <a:buNone/>
            </a:pPr>
            <a:r>
              <a:rPr lang="en-US" dirty="0" smtClean="0">
                <a:solidFill>
                  <a:srgbClr val="00599D"/>
                </a:solidFill>
              </a:rPr>
              <a:t>Further minor adjustments during negotiation phase possible …</a:t>
            </a:r>
          </a:p>
          <a:p>
            <a:pPr marL="333375" lvl="1" indent="0">
              <a:buNone/>
            </a:pPr>
            <a:r>
              <a:rPr lang="en-US" b="1" dirty="0" smtClean="0">
                <a:solidFill>
                  <a:srgbClr val="00599D"/>
                </a:solidFill>
              </a:rPr>
              <a:t>To be completed end of April 2022</a:t>
            </a:r>
            <a:endParaRPr lang="en-US" b="1" dirty="0">
              <a:solidFill>
                <a:srgbClr val="00599D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1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NUSTAR funding</a:t>
            </a:r>
          </a:p>
          <a:p>
            <a:pPr marL="676275" lvl="1" indent="-342900"/>
            <a:r>
              <a:rPr lang="en-US" dirty="0" smtClean="0">
                <a:solidFill>
                  <a:srgbClr val="009900"/>
                </a:solidFill>
              </a:rPr>
              <a:t>93.5% of Day-one-configuration funding </a:t>
            </a:r>
            <a:r>
              <a:rPr lang="en-US" b="1" dirty="0" smtClean="0">
                <a:solidFill>
                  <a:srgbClr val="009900"/>
                </a:solidFill>
              </a:rPr>
              <a:t>secured</a:t>
            </a:r>
          </a:p>
          <a:p>
            <a:pPr marL="676275" lvl="1" indent="-342900"/>
            <a:r>
              <a:rPr lang="en-US" dirty="0" smtClean="0"/>
              <a:t>4.6% (infrastructure) expected via </a:t>
            </a:r>
            <a:r>
              <a:rPr lang="en-US" b="1" dirty="0" smtClean="0">
                <a:solidFill>
                  <a:srgbClr val="00599D"/>
                </a:solidFill>
              </a:rPr>
              <a:t>Construction Common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NUSTAR Construction </a:t>
            </a:r>
            <a:r>
              <a:rPr lang="en-US" dirty="0" err="1" smtClean="0"/>
              <a:t>MoU</a:t>
            </a:r>
            <a:endParaRPr lang="en-US" dirty="0" smtClean="0"/>
          </a:p>
          <a:p>
            <a:pPr marL="676275" lvl="1" indent="-342900"/>
            <a:r>
              <a:rPr lang="en-US" dirty="0" smtClean="0"/>
              <a:t>Construction </a:t>
            </a:r>
            <a:r>
              <a:rPr lang="en-US" dirty="0"/>
              <a:t>Common Fund item list and procedure </a:t>
            </a:r>
            <a:r>
              <a:rPr lang="en-US" b="1" dirty="0">
                <a:solidFill>
                  <a:srgbClr val="009900"/>
                </a:solidFill>
              </a:rPr>
              <a:t>endorsed by NUSTAR </a:t>
            </a:r>
            <a:r>
              <a:rPr lang="en-US" b="1" dirty="0" smtClean="0">
                <a:solidFill>
                  <a:srgbClr val="009900"/>
                </a:solidFill>
              </a:rPr>
              <a:t>Collaboration</a:t>
            </a:r>
            <a:endParaRPr lang="en-US" dirty="0"/>
          </a:p>
          <a:p>
            <a:pPr marL="1077913" lvl="2" indent="-35877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599D"/>
                </a:solidFill>
              </a:rPr>
              <a:t>Minor </a:t>
            </a:r>
            <a:r>
              <a:rPr lang="en-US" b="1" dirty="0">
                <a:solidFill>
                  <a:srgbClr val="00599D"/>
                </a:solidFill>
              </a:rPr>
              <a:t>adjustments </a:t>
            </a:r>
            <a:r>
              <a:rPr lang="en-US" b="1" dirty="0" smtClean="0">
                <a:solidFill>
                  <a:srgbClr val="00599D"/>
                </a:solidFill>
              </a:rPr>
              <a:t>for </a:t>
            </a:r>
            <a:r>
              <a:rPr lang="en-US" b="1" dirty="0">
                <a:solidFill>
                  <a:srgbClr val="00599D"/>
                </a:solidFill>
              </a:rPr>
              <a:t>cost-sharing </a:t>
            </a:r>
            <a:r>
              <a:rPr lang="en-US" dirty="0">
                <a:solidFill>
                  <a:srgbClr val="00599D"/>
                </a:solidFill>
              </a:rPr>
              <a:t>(feedback concerning number of senior members per institute/country) – </a:t>
            </a:r>
            <a:r>
              <a:rPr lang="en-US" b="1" dirty="0">
                <a:solidFill>
                  <a:srgbClr val="00599D"/>
                </a:solidFill>
              </a:rPr>
              <a:t>to be finalized end of April </a:t>
            </a:r>
            <a:r>
              <a:rPr lang="en-US" b="1" dirty="0" smtClean="0">
                <a:solidFill>
                  <a:srgbClr val="00599D"/>
                </a:solidFill>
              </a:rPr>
              <a:t>2022</a:t>
            </a:r>
            <a:endParaRPr lang="en-US" b="1" dirty="0" smtClean="0"/>
          </a:p>
          <a:p>
            <a:pPr marL="676275" lvl="1" indent="-342900"/>
            <a:r>
              <a:rPr lang="en-US" dirty="0" smtClean="0"/>
              <a:t>RRB </a:t>
            </a:r>
            <a:r>
              <a:rPr lang="en-US" b="1" dirty="0" smtClean="0"/>
              <a:t>asked to start review process</a:t>
            </a:r>
            <a:r>
              <a:rPr lang="en-US" dirty="0" smtClean="0"/>
              <a:t> for main text and annexes</a:t>
            </a:r>
          </a:p>
          <a:p>
            <a:pPr marL="1077913" lvl="2" indent="-3587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99D"/>
                </a:solidFill>
              </a:rPr>
              <a:t>Feedback expected </a:t>
            </a:r>
            <a:r>
              <a:rPr lang="en-US" b="1" dirty="0" smtClean="0">
                <a:solidFill>
                  <a:srgbClr val="00599D"/>
                </a:solidFill>
              </a:rPr>
              <a:t>until </a:t>
            </a:r>
            <a:r>
              <a:rPr lang="en-US" b="1" dirty="0" smtClean="0">
                <a:solidFill>
                  <a:srgbClr val="00599D"/>
                </a:solidFill>
              </a:rPr>
              <a:t>end of April 2022 </a:t>
            </a:r>
            <a:r>
              <a:rPr lang="en-US" dirty="0" smtClean="0">
                <a:solidFill>
                  <a:srgbClr val="00599D"/>
                </a:solidFill>
              </a:rPr>
              <a:t>in order to prepare a </a:t>
            </a:r>
            <a:r>
              <a:rPr lang="en-US" b="1" dirty="0" smtClean="0">
                <a:solidFill>
                  <a:srgbClr val="00599D"/>
                </a:solidFill>
              </a:rPr>
              <a:t>final version to be submitted </a:t>
            </a:r>
            <a:r>
              <a:rPr lang="en-US" b="1" dirty="0" smtClean="0">
                <a:solidFill>
                  <a:srgbClr val="00599D"/>
                </a:solidFill>
              </a:rPr>
              <a:t>in May 2022 </a:t>
            </a:r>
            <a:r>
              <a:rPr lang="en-US" dirty="0" smtClean="0">
                <a:solidFill>
                  <a:srgbClr val="00599D"/>
                </a:solidFill>
              </a:rPr>
              <a:t>for a final check</a:t>
            </a:r>
            <a:endParaRPr lang="en-US" dirty="0">
              <a:solidFill>
                <a:srgbClr val="00599D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5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470895" y="3174944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Additional material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924636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MSV: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(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r>
              <a:rPr lang="de-DE" dirty="0" smtClean="0"/>
              <a:t>)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722149"/>
              </p:ext>
            </p:extLst>
          </p:nvPr>
        </p:nvGraphicFramePr>
        <p:xfrm>
          <a:off x="165208" y="963344"/>
          <a:ext cx="8799280" cy="53440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12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869842212"/>
                    </a:ext>
                  </a:extLst>
                </a:gridCol>
                <a:gridCol w="702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2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u="none" strike="noStrike" dirty="0">
                          <a:effectLst/>
                          <a:latin typeface="+mn-lt"/>
                        </a:rPr>
                        <a:t>LEB </a:t>
                      </a:r>
                      <a:r>
                        <a:rPr lang="de-DE" sz="1200" b="0" u="none" strike="noStrike" dirty="0" err="1">
                          <a:effectLst/>
                          <a:latin typeface="+mn-lt"/>
                        </a:rPr>
                        <a:t>infra</a:t>
                      </a:r>
                      <a:r>
                        <a:rPr lang="de-DE" sz="1200" b="0" u="none" strike="noStrike" dirty="0">
                          <a:effectLst/>
                          <a:latin typeface="+mn-lt"/>
                        </a:rPr>
                        <a:t>- </a:t>
                      </a:r>
                      <a:r>
                        <a:rPr lang="de-DE" sz="1200" b="0" u="none" strike="noStrike" dirty="0" err="1">
                          <a:effectLst/>
                          <a:latin typeface="+mn-lt"/>
                        </a:rPr>
                        <a:t>structure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u="none" strike="noStrike" dirty="0">
                          <a:effectLst/>
                          <a:latin typeface="+mn-lt"/>
                        </a:rPr>
                        <a:t>HISPEC/ DESPEC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u="none" strike="noStrike" dirty="0">
                          <a:effectLst/>
                          <a:latin typeface="+mn-lt"/>
                        </a:rPr>
                        <a:t>MATS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u="none" strike="noStrike" dirty="0" err="1">
                          <a:effectLst/>
                          <a:latin typeface="+mn-lt"/>
                        </a:rPr>
                        <a:t>LaSpec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u="none" strike="noStrike" dirty="0">
                          <a:effectLst/>
                          <a:latin typeface="+mn-lt"/>
                        </a:rPr>
                        <a:t>R</a:t>
                      </a:r>
                      <a:r>
                        <a:rPr lang="de-DE" sz="1200" b="0" u="none" strike="noStrike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de-DE" sz="1200" b="0" u="none" strike="noStrike" dirty="0">
                          <a:effectLst/>
                          <a:latin typeface="+mn-lt"/>
                        </a:rPr>
                        <a:t>B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u="none" strike="noStrike" dirty="0">
                          <a:effectLst/>
                          <a:latin typeface="+mn-lt"/>
                        </a:rPr>
                        <a:t>ILIMA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Super-FRS</a:t>
                      </a:r>
                    </a:p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u="none" strike="noStrike" dirty="0" err="1">
                          <a:effectLst/>
                          <a:latin typeface="+mn-lt"/>
                        </a:rPr>
                        <a:t>secured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Australia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50.0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Belgium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153.8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Bulgaria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16.3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Canada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200.4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Common Fund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1547.6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1547.6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442662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Czech </a:t>
                      </a:r>
                      <a:r>
                        <a:rPr lang="de-DE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Republic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305.5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7436152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Finland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745.8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3155.0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Germany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8077.2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13518.7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12935.6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583.1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Hungary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India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2554.0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Israel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72.1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7116672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Japan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390.0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7889740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Netherlands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104.0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Poland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500.0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Romania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1822.5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Russia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4150.3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2573.1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Slovenia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96.4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6184006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3844.5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1705.3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Sweden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2827.9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Turkey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88.5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United </a:t>
                      </a:r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Kingdom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5113.6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4555.1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558.5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be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assigned</a:t>
                      </a:r>
                      <a:endParaRPr lang="de-DE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1189.6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684.5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1805.9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690.2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5319.6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3055.2</a:t>
                      </a: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14181.7</a:t>
                      </a: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2932.7</a:t>
                      </a: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627.3</a:t>
                      </a: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21774.8</a:t>
                      </a: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1791.6</a:t>
                      </a: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2225.3</a:t>
                      </a:r>
                    </a:p>
                  </a:txBody>
                  <a:tcPr marL="9525" marR="9525" marT="9525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46588.6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32887.9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8381.1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1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MSV: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(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r>
              <a:rPr lang="de-DE" dirty="0" smtClean="0"/>
              <a:t>)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999909"/>
              </p:ext>
            </p:extLst>
          </p:nvPr>
        </p:nvGraphicFramePr>
        <p:xfrm>
          <a:off x="165208" y="963344"/>
          <a:ext cx="3956400" cy="5356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839339109"/>
                    </a:ext>
                  </a:extLst>
                </a:gridCol>
                <a:gridCol w="63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secured</a:t>
                      </a:r>
                      <a:endParaRPr lang="de-DE" sz="1200" b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FAIR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secured</a:t>
                      </a:r>
                      <a:endParaRPr lang="de-DE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de-DE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external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Australia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50.0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Belgium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153.8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Bulgaria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16.3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Canada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200.4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Common Fund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1547.6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1547.6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826512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Czech </a:t>
                      </a:r>
                      <a:r>
                        <a:rPr lang="de-DE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Republic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305.5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442662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Finland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745.8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7436152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3155.0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Germany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13518.7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6020.0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6915.6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583.1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Hungary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India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2554.0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Israel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72.1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Japan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390.0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7116672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Netherlands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104.0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7889740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Poland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500.0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Romania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1822.5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Russia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4150.3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2573.1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Slovenia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96.4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3844.5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1705.3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6184006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Sweden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2827.9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Turkey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88.5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United </a:t>
                      </a:r>
                      <a:r>
                        <a:rPr lang="de-DE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Kingdom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5113.6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4555.1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558.5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assigned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5319.6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46588.6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21101.1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11786.8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8381.1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1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Day-</a:t>
            </a:r>
            <a:r>
              <a:rPr lang="de-DE" dirty="0" err="1" smtClean="0"/>
              <a:t>one</a:t>
            </a:r>
            <a:r>
              <a:rPr lang="de-DE" dirty="0" smtClean="0"/>
              <a:t>: </a:t>
            </a:r>
            <a:r>
              <a:rPr lang="de-DE" dirty="0" err="1" smtClean="0"/>
              <a:t>EoIs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to-be-assigned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54376"/>
              </p:ext>
            </p:extLst>
          </p:nvPr>
        </p:nvGraphicFramePr>
        <p:xfrm>
          <a:off x="90255" y="1268760"/>
          <a:ext cx="8955319" cy="26889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9377">
                  <a:extLst>
                    <a:ext uri="{9D8B030D-6E8A-4147-A177-3AD203B41FA5}">
                      <a16:colId xmlns:a16="http://schemas.microsoft.com/office/drawing/2014/main" val="279558835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30578005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97239239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295748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90256967"/>
                    </a:ext>
                  </a:extLst>
                </a:gridCol>
                <a:gridCol w="1063209">
                  <a:extLst>
                    <a:ext uri="{9D8B030D-6E8A-4147-A177-3AD203B41FA5}">
                      <a16:colId xmlns:a16="http://schemas.microsoft.com/office/drawing/2014/main" val="3902432962"/>
                    </a:ext>
                  </a:extLst>
                </a:gridCol>
                <a:gridCol w="530045">
                  <a:extLst>
                    <a:ext uri="{9D8B030D-6E8A-4147-A177-3AD203B41FA5}">
                      <a16:colId xmlns:a16="http://schemas.microsoft.com/office/drawing/2014/main" val="3478953635"/>
                    </a:ext>
                  </a:extLst>
                </a:gridCol>
              </a:tblGrid>
              <a:tr h="1709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Sub-system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PSP code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Description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Cost (kEUR)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Institute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Country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Status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26797548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LEB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 carpets and electrode system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6386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tracking and identification detectors (1st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IUAC Delhi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179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1.2.2.2.3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Beamline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(3rd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Lund Univ.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725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rails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(3rd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STFC Daresbury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42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 (rails, support,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installation (4th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TIFR Mumbai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167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1.2.3.9.1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(1st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69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1.2.5.1.2.3.2.8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CALIFA forward endcap (8th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Vigo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17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DAQ electronics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058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Time-of-flight detectors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Saitama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736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1.2.6.6.1.2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acquisition systems - Schottky (2nd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Saitama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41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acquisition systems - ToF 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Saitama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56648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82445"/>
              </p:ext>
            </p:extLst>
          </p:nvPr>
        </p:nvGraphicFramePr>
        <p:xfrm>
          <a:off x="4932040" y="5005316"/>
          <a:ext cx="1944216" cy="705836"/>
        </p:xfrm>
        <a:graphic>
          <a:graphicData uri="http://schemas.openxmlformats.org/drawingml/2006/table">
            <a:tbl>
              <a:tblPr/>
              <a:tblGrid>
                <a:gridCol w="496745">
                  <a:extLst>
                    <a:ext uri="{9D8B030D-6E8A-4147-A177-3AD203B41FA5}">
                      <a16:colId xmlns:a16="http://schemas.microsoft.com/office/drawing/2014/main" val="419582630"/>
                    </a:ext>
                  </a:extLst>
                </a:gridCol>
                <a:gridCol w="1447471">
                  <a:extLst>
                    <a:ext uri="{9D8B030D-6E8A-4147-A177-3AD203B41FA5}">
                      <a16:colId xmlns:a16="http://schemas.microsoft.com/office/drawing/2014/main" val="3064208181"/>
                    </a:ext>
                  </a:extLst>
                </a:gridCol>
              </a:tblGrid>
              <a:tr h="3529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EoI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501.5 </a:t>
                      </a:r>
                      <a:r>
                        <a:rPr lang="de-DE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kEUR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280845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tba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146.5 </a:t>
                      </a:r>
                      <a:r>
                        <a:rPr lang="de-DE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kEUR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075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6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87338" y="1053108"/>
            <a:ext cx="8758237" cy="540022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6731000" algn="l"/>
              </a:tabLst>
            </a:pP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B</a:t>
            </a:r>
            <a:endParaRPr lang="en-US" dirty="0"/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dirty="0" smtClean="0"/>
              <a:t>TDR </a:t>
            </a:r>
            <a:r>
              <a:rPr lang="en-US" dirty="0"/>
              <a:t>of </a:t>
            </a:r>
            <a:r>
              <a:rPr lang="en-US" dirty="0" smtClean="0"/>
              <a:t>infrastructure </a:t>
            </a:r>
            <a:r>
              <a:rPr lang="en-US" b="1" dirty="0" smtClean="0">
                <a:solidFill>
                  <a:srgbClr val="009900"/>
                </a:solidFill>
              </a:rPr>
              <a:t>approved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dirty="0" smtClean="0"/>
              <a:t>Overhaul of GLAD magnet safety system (infrastructure) to be covered by Common Fund (needs to be done before move to new cave)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b="1" dirty="0" smtClean="0">
                <a:solidFill>
                  <a:srgbClr val="009900"/>
                </a:solidFill>
              </a:rPr>
              <a:t>Additional funding</a:t>
            </a:r>
            <a:r>
              <a:rPr lang="en-US" dirty="0" smtClean="0"/>
              <a:t> for CALIFA (BMBF-VF/Germany)</a:t>
            </a:r>
          </a:p>
          <a:p>
            <a:pPr marL="342900" indent="-342900">
              <a:buFont typeface="Arial"/>
              <a:buChar char="•"/>
              <a:tabLst>
                <a:tab pos="6731000" algn="l"/>
              </a:tabLst>
            </a:pPr>
            <a:r>
              <a:rPr lang="en-US" dirty="0" smtClean="0"/>
              <a:t>ILIMA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dirty="0" err="1" smtClean="0"/>
              <a:t>EoI</a:t>
            </a:r>
            <a:r>
              <a:rPr lang="en-US" dirty="0" smtClean="0"/>
              <a:t> from Univ. Saitama (Japan) for remaining Day-one items.</a:t>
            </a:r>
          </a:p>
          <a:p>
            <a:pPr marL="342900" indent="-342900">
              <a:buFont typeface="Arial"/>
              <a:buChar char="•"/>
              <a:tabLst>
                <a:tab pos="6731000" algn="l"/>
              </a:tabLst>
            </a:pPr>
            <a:r>
              <a:rPr lang="en-US" dirty="0" smtClean="0"/>
              <a:t>Super-FRS EC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b="1" dirty="0" smtClean="0">
                <a:solidFill>
                  <a:srgbClr val="009900"/>
                </a:solidFill>
              </a:rPr>
              <a:t>Secured funding</a:t>
            </a:r>
            <a:r>
              <a:rPr lang="en-US" dirty="0" smtClean="0"/>
              <a:t> for </a:t>
            </a:r>
            <a:r>
              <a:rPr lang="en-US" dirty="0" smtClean="0"/>
              <a:t>additional components of </a:t>
            </a:r>
            <a:r>
              <a:rPr lang="en-US" dirty="0" smtClean="0"/>
              <a:t>the EXPERT system (JINR </a:t>
            </a:r>
            <a:r>
              <a:rPr lang="en-US" dirty="0" err="1" smtClean="0"/>
              <a:t>Dubna</a:t>
            </a:r>
            <a:r>
              <a:rPr lang="en-US" dirty="0" smtClean="0"/>
              <a:t>/Russia)</a:t>
            </a:r>
          </a:p>
        </p:txBody>
      </p:sp>
    </p:spTree>
    <p:extLst>
      <p:ext uri="{BB962C8B-B14F-4D97-AF65-F5344CB8AC3E}">
        <p14:creationId xmlns:p14="http://schemas.microsoft.com/office/powerpoint/2010/main" val="37815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89594"/>
              </p:ext>
            </p:extLst>
          </p:nvPr>
        </p:nvGraphicFramePr>
        <p:xfrm>
          <a:off x="90255" y="1268760"/>
          <a:ext cx="8955319" cy="26889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9377">
                  <a:extLst>
                    <a:ext uri="{9D8B030D-6E8A-4147-A177-3AD203B41FA5}">
                      <a16:colId xmlns:a16="http://schemas.microsoft.com/office/drawing/2014/main" val="279558835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30578005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97239239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295748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90256967"/>
                    </a:ext>
                  </a:extLst>
                </a:gridCol>
                <a:gridCol w="1063209">
                  <a:extLst>
                    <a:ext uri="{9D8B030D-6E8A-4147-A177-3AD203B41FA5}">
                      <a16:colId xmlns:a16="http://schemas.microsoft.com/office/drawing/2014/main" val="3902432962"/>
                    </a:ext>
                  </a:extLst>
                </a:gridCol>
                <a:gridCol w="530045">
                  <a:extLst>
                    <a:ext uri="{9D8B030D-6E8A-4147-A177-3AD203B41FA5}">
                      <a16:colId xmlns:a16="http://schemas.microsoft.com/office/drawing/2014/main" val="3478953635"/>
                    </a:ext>
                  </a:extLst>
                </a:gridCol>
              </a:tblGrid>
              <a:tr h="1709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Sub-system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PSP code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Description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Cost (kEUR)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Institute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Country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Status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26797548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LEB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 carpets and electrode system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6386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tracking and identification detectors (1st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IUAC Delhi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179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1.2.2.2.3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Beamline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(3rd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Lund Univ.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725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rails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(3rd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STFC Daresbury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42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 (rails, support,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installation (4th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TIFR Mumbai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167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1.2.3.9.1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(1st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69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1.2.5.1.2.3.2.8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CALIFA forward endcap (8th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Vigo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17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DAQ electronics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058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Time-of-flight detectors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Saitama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736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1.2.6.6.1.2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acquisition systems - Schottky (2nd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Saitama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41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acquisition systems - ToF 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Saitama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56648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Day-</a:t>
            </a:r>
            <a:r>
              <a:rPr lang="de-DE" dirty="0" err="1" smtClean="0"/>
              <a:t>one</a:t>
            </a:r>
            <a:r>
              <a:rPr lang="de-DE" dirty="0" smtClean="0"/>
              <a:t>: </a:t>
            </a:r>
            <a:r>
              <a:rPr lang="de-DE" dirty="0" err="1" smtClean="0"/>
              <a:t>EoIs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to-be-assigned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8612" y="1560215"/>
            <a:ext cx="9031643" cy="2604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9592" y="4973830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JLU Gießen: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requested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BMBF-VF (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 2024-2027)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01164"/>
              </p:ext>
            </p:extLst>
          </p:nvPr>
        </p:nvGraphicFramePr>
        <p:xfrm>
          <a:off x="90255" y="1268760"/>
          <a:ext cx="8955319" cy="26889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9377">
                  <a:extLst>
                    <a:ext uri="{9D8B030D-6E8A-4147-A177-3AD203B41FA5}">
                      <a16:colId xmlns:a16="http://schemas.microsoft.com/office/drawing/2014/main" val="279558835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30578005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97239239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295748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90256967"/>
                    </a:ext>
                  </a:extLst>
                </a:gridCol>
                <a:gridCol w="1063209">
                  <a:extLst>
                    <a:ext uri="{9D8B030D-6E8A-4147-A177-3AD203B41FA5}">
                      <a16:colId xmlns:a16="http://schemas.microsoft.com/office/drawing/2014/main" val="3902432962"/>
                    </a:ext>
                  </a:extLst>
                </a:gridCol>
                <a:gridCol w="530045">
                  <a:extLst>
                    <a:ext uri="{9D8B030D-6E8A-4147-A177-3AD203B41FA5}">
                      <a16:colId xmlns:a16="http://schemas.microsoft.com/office/drawing/2014/main" val="3478953635"/>
                    </a:ext>
                  </a:extLst>
                </a:gridCol>
              </a:tblGrid>
              <a:tr h="1709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Sub-system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PSP code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Description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Cost (kEUR)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Institute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Country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Status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26797548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LEB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 carpets and electrode system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6386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tracking and identification detectors (1st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IUAC Delhi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179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1.2.2.2.3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Beamline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(3rd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Lund Univ.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725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rails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(3rd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STFC Daresbury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42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 (rails, support,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installation (4th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TIFR Mumbai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167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1.2.3.9.1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(1st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69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1.2.5.1.2.3.2.8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CALIFA forward endcap (8th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Vigo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17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DAQ electronics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058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Time-of-flight detectors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Saitama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736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1.2.6.6.1.2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acquisition systems - Schottky (2nd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Saitama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41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acquisition systems - ToF 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Saitama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56648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Day-</a:t>
            </a:r>
            <a:r>
              <a:rPr lang="de-DE" dirty="0" err="1" smtClean="0"/>
              <a:t>one</a:t>
            </a:r>
            <a:r>
              <a:rPr lang="de-DE" dirty="0" smtClean="0"/>
              <a:t>: </a:t>
            </a:r>
            <a:r>
              <a:rPr lang="de-DE" dirty="0" err="1" smtClean="0"/>
              <a:t>EoIs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to-be-assigned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8612" y="1779661"/>
            <a:ext cx="9031643" cy="8900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979712" y="4581128"/>
            <a:ext cx="446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STFC </a:t>
            </a:r>
            <a:r>
              <a:rPr lang="de-DE" dirty="0" err="1" smtClean="0"/>
              <a:t>Daresbury</a:t>
            </a:r>
            <a:r>
              <a:rPr lang="de-DE" dirty="0" smtClean="0"/>
              <a:t>: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requested</a:t>
            </a:r>
            <a:r>
              <a:rPr lang="de-DE" dirty="0" smtClean="0"/>
              <a:t> in 2024</a:t>
            </a:r>
          </a:p>
          <a:p>
            <a:r>
              <a:rPr lang="de-DE" dirty="0" smtClean="0"/>
              <a:t>Lund Univ.: </a:t>
            </a:r>
            <a:r>
              <a:rPr lang="de-DE" dirty="0" err="1" smtClean="0"/>
              <a:t>clarification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endParaRPr lang="de-DE" dirty="0" smtClean="0"/>
          </a:p>
          <a:p>
            <a:r>
              <a:rPr lang="de-DE" dirty="0" smtClean="0"/>
              <a:t>IUAC Delhi: </a:t>
            </a:r>
            <a:r>
              <a:rPr lang="de-DE" dirty="0" err="1"/>
              <a:t>clarification</a:t>
            </a:r>
            <a:r>
              <a:rPr lang="de-DE" dirty="0"/>
              <a:t> in </a:t>
            </a:r>
            <a:r>
              <a:rPr lang="de-DE" dirty="0" err="1" smtClean="0"/>
              <a:t>progress</a:t>
            </a:r>
            <a:endParaRPr lang="de-DE" dirty="0" smtClean="0"/>
          </a:p>
          <a:p>
            <a:r>
              <a:rPr lang="de-DE" dirty="0" smtClean="0"/>
              <a:t>TIFR Mumbai: </a:t>
            </a:r>
            <a:r>
              <a:rPr lang="de-DE" dirty="0" err="1"/>
              <a:t>clarification</a:t>
            </a:r>
            <a:r>
              <a:rPr lang="de-DE" dirty="0"/>
              <a:t> in </a:t>
            </a:r>
            <a:r>
              <a:rPr lang="de-DE" dirty="0" err="1"/>
              <a:t>progress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61686"/>
              </p:ext>
            </p:extLst>
          </p:nvPr>
        </p:nvGraphicFramePr>
        <p:xfrm>
          <a:off x="90255" y="1268760"/>
          <a:ext cx="8955319" cy="26889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9377">
                  <a:extLst>
                    <a:ext uri="{9D8B030D-6E8A-4147-A177-3AD203B41FA5}">
                      <a16:colId xmlns:a16="http://schemas.microsoft.com/office/drawing/2014/main" val="279558835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30578005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97239239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295748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90256967"/>
                    </a:ext>
                  </a:extLst>
                </a:gridCol>
                <a:gridCol w="1063209">
                  <a:extLst>
                    <a:ext uri="{9D8B030D-6E8A-4147-A177-3AD203B41FA5}">
                      <a16:colId xmlns:a16="http://schemas.microsoft.com/office/drawing/2014/main" val="3902432962"/>
                    </a:ext>
                  </a:extLst>
                </a:gridCol>
                <a:gridCol w="530045">
                  <a:extLst>
                    <a:ext uri="{9D8B030D-6E8A-4147-A177-3AD203B41FA5}">
                      <a16:colId xmlns:a16="http://schemas.microsoft.com/office/drawing/2014/main" val="3478953635"/>
                    </a:ext>
                  </a:extLst>
                </a:gridCol>
              </a:tblGrid>
              <a:tr h="1709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Sub-system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PSP code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Description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Cost (kEUR)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Institute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Country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Status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26797548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LEB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 carpets and electrode system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6386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tracking and identification detectors (1st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IUAC Delhi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179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1.2.2.2.3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Beamline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(3rd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Lund Univ.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725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rails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(3rd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STFC Daresbury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42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 (rails, support,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installation (4th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TIFR Mumbai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167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1.2.3.9.1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(1st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69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1.2.5.1.2.3.2.8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CALIFA forward endcap (8th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Vigo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17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DAQ electronics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058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Time-of-flight detectors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Saitama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736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1.2.6.6.1.2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acquisition systems - Schottky (2nd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Saitama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41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acquisition systems - ToF 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Saitama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56648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Day-</a:t>
            </a:r>
            <a:r>
              <a:rPr lang="de-DE" dirty="0" err="1" smtClean="0"/>
              <a:t>one</a:t>
            </a:r>
            <a:r>
              <a:rPr lang="de-DE" dirty="0" smtClean="0"/>
              <a:t>: </a:t>
            </a:r>
            <a:r>
              <a:rPr lang="de-DE" dirty="0" err="1" smtClean="0"/>
              <a:t>EoIs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to-be-assigned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8612" y="2653240"/>
            <a:ext cx="9031643" cy="2287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843808" y="4653136"/>
            <a:ext cx="313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funded</a:t>
            </a:r>
            <a:r>
              <a:rPr lang="de-DE" dirty="0" smtClean="0"/>
              <a:t> via HIM </a:t>
            </a:r>
            <a:r>
              <a:rPr lang="de-DE" dirty="0" err="1" smtClean="0"/>
              <a:t>budget</a:t>
            </a:r>
            <a:endParaRPr lang="de-DE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149431"/>
              </p:ext>
            </p:extLst>
          </p:nvPr>
        </p:nvGraphicFramePr>
        <p:xfrm>
          <a:off x="90255" y="1268760"/>
          <a:ext cx="8955319" cy="26889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9377">
                  <a:extLst>
                    <a:ext uri="{9D8B030D-6E8A-4147-A177-3AD203B41FA5}">
                      <a16:colId xmlns:a16="http://schemas.microsoft.com/office/drawing/2014/main" val="279558835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30578005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97239239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295748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90256967"/>
                    </a:ext>
                  </a:extLst>
                </a:gridCol>
                <a:gridCol w="1063209">
                  <a:extLst>
                    <a:ext uri="{9D8B030D-6E8A-4147-A177-3AD203B41FA5}">
                      <a16:colId xmlns:a16="http://schemas.microsoft.com/office/drawing/2014/main" val="3902432962"/>
                    </a:ext>
                  </a:extLst>
                </a:gridCol>
                <a:gridCol w="530045">
                  <a:extLst>
                    <a:ext uri="{9D8B030D-6E8A-4147-A177-3AD203B41FA5}">
                      <a16:colId xmlns:a16="http://schemas.microsoft.com/office/drawing/2014/main" val="3478953635"/>
                    </a:ext>
                  </a:extLst>
                </a:gridCol>
              </a:tblGrid>
              <a:tr h="1709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Sub-system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PSP code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Description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Cost (kEUR)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Institute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Country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Status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26797548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LEB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 carpets and electrode system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6386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tracking and identification detectors (1st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IUAC Delhi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179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1.2.2.2.3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Beamline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(3rd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Lund Univ.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725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rails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(3rd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STFC Daresbury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42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 (rails, support,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installation (4th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TIFR Mumbai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167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1.2.3.9.1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(1st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69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1.2.5.1.2.3.2.8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CALIFA forward endcap (8th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Vigo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17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DAQ electronics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058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Time-of-flight detectors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Saitama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736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1.2.6.6.1.2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acquisition systems - Schottky (2nd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Saitama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41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acquisition systems - ToF 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Saitama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56648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Day-</a:t>
            </a:r>
            <a:r>
              <a:rPr lang="de-DE" dirty="0" err="1" smtClean="0"/>
              <a:t>one</a:t>
            </a:r>
            <a:r>
              <a:rPr lang="de-DE" dirty="0" smtClean="0"/>
              <a:t>: </a:t>
            </a:r>
            <a:r>
              <a:rPr lang="de-DE" dirty="0" err="1" smtClean="0"/>
              <a:t>EoIs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to-be-assigned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8612" y="2851621"/>
            <a:ext cx="9031643" cy="4764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339752" y="4359107"/>
            <a:ext cx="3860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Univ. Vigo: </a:t>
            </a:r>
            <a:r>
              <a:rPr lang="de-DE" dirty="0" err="1" smtClean="0"/>
              <a:t>waiting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clarification</a:t>
            </a:r>
            <a:endParaRPr lang="de-DE" dirty="0" smtClean="0"/>
          </a:p>
          <a:p>
            <a:r>
              <a:rPr lang="de-DE" dirty="0" smtClean="0"/>
              <a:t>DAQ: </a:t>
            </a:r>
            <a:r>
              <a:rPr lang="de-DE" b="1" dirty="0" err="1" smtClean="0">
                <a:solidFill>
                  <a:srgbClr val="FF0000"/>
                </a:solidFill>
              </a:rPr>
              <a:t>review</a:t>
            </a:r>
            <a:r>
              <a:rPr lang="de-DE" b="1" dirty="0" smtClean="0">
                <a:solidFill>
                  <a:srgbClr val="FF0000"/>
                </a:solidFill>
              </a:rPr>
              <a:t> DAQ WP in </a:t>
            </a:r>
            <a:r>
              <a:rPr lang="de-DE" b="1" dirty="0" err="1" smtClean="0">
                <a:solidFill>
                  <a:srgbClr val="FF0000"/>
                </a:solidFill>
              </a:rPr>
              <a:t>progress</a:t>
            </a:r>
            <a:endParaRPr lang="de-DE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08131"/>
              </p:ext>
            </p:extLst>
          </p:nvPr>
        </p:nvGraphicFramePr>
        <p:xfrm>
          <a:off x="90255" y="1268760"/>
          <a:ext cx="8955319" cy="26889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9377">
                  <a:extLst>
                    <a:ext uri="{9D8B030D-6E8A-4147-A177-3AD203B41FA5}">
                      <a16:colId xmlns:a16="http://schemas.microsoft.com/office/drawing/2014/main" val="279558835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30578005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97239239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295748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90256967"/>
                    </a:ext>
                  </a:extLst>
                </a:gridCol>
                <a:gridCol w="1063209">
                  <a:extLst>
                    <a:ext uri="{9D8B030D-6E8A-4147-A177-3AD203B41FA5}">
                      <a16:colId xmlns:a16="http://schemas.microsoft.com/office/drawing/2014/main" val="3902432962"/>
                    </a:ext>
                  </a:extLst>
                </a:gridCol>
                <a:gridCol w="530045">
                  <a:extLst>
                    <a:ext uri="{9D8B030D-6E8A-4147-A177-3AD203B41FA5}">
                      <a16:colId xmlns:a16="http://schemas.microsoft.com/office/drawing/2014/main" val="3478953635"/>
                    </a:ext>
                  </a:extLst>
                </a:gridCol>
              </a:tblGrid>
              <a:tr h="1709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Sub-system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PSP code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Description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Cost (kEUR)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Institute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  <a:latin typeface="+mn-lt"/>
                        </a:rPr>
                        <a:t>Country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53" marR="8139" marT="8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  <a:latin typeface="+mn-lt"/>
                        </a:rPr>
                        <a:t>Status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26797548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LEB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 carpets and electrode system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6386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tracking and identification detectors (1st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IUAC Delhi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179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1.2.2.2.3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Beamline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(3rd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Lund Univ.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725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rails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(3rd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STFC Daresbury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42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 (rails, support,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installation (4th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TIFR Mumbai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167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1.2.3.9.1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(1st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69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1.2.5.1.2.3.2.8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CALIFA forward endcap (8th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Vigo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17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DAQ electronics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058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Time-of-flight detectors (3rd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Saitama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736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1.2.6.6.1.2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acquisition systems - Schottky (2nd share)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Saitama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41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1.2.6.6.2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acquisition systems - ToF 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Univ. Saitama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56648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Day-</a:t>
            </a:r>
            <a:r>
              <a:rPr lang="de-DE" dirty="0" err="1" smtClean="0"/>
              <a:t>one</a:t>
            </a:r>
            <a:r>
              <a:rPr lang="de-DE" dirty="0" smtClean="0"/>
              <a:t>: </a:t>
            </a:r>
            <a:r>
              <a:rPr lang="de-DE" dirty="0" err="1" smtClean="0"/>
              <a:t>EoIs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to-be-assigned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8612" y="3293148"/>
            <a:ext cx="9031643" cy="6680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323293" y="4726674"/>
            <a:ext cx="448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Grant </a:t>
            </a:r>
            <a:r>
              <a:rPr lang="de-DE" dirty="0" err="1" smtClean="0"/>
              <a:t>request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Univ. </a:t>
            </a:r>
            <a:r>
              <a:rPr lang="de-DE" dirty="0" err="1" smtClean="0"/>
              <a:t>Saitama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663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Evolution </a:t>
            </a:r>
            <a:r>
              <a:rPr lang="de-DE" dirty="0" err="1" smtClean="0"/>
              <a:t>of</a:t>
            </a:r>
            <a:r>
              <a:rPr lang="de-DE" dirty="0" smtClean="0"/>
              <a:t> NUSTAR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(MSV)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405321"/>
              </p:ext>
            </p:extLst>
          </p:nvPr>
        </p:nvGraphicFramePr>
        <p:xfrm>
          <a:off x="179512" y="1052736"/>
          <a:ext cx="8866063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1763" y="5599400"/>
            <a:ext cx="2319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12599D"/>
                </a:solidFill>
              </a:rPr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12599D"/>
                </a:solidFill>
              </a:rPr>
              <a:t>GLAD </a:t>
            </a:r>
            <a:r>
              <a:rPr lang="de-DE" sz="1600" dirty="0" err="1" smtClean="0">
                <a:solidFill>
                  <a:srgbClr val="12599D"/>
                </a:solidFill>
              </a:rPr>
              <a:t>with</a:t>
            </a:r>
            <a:r>
              <a:rPr lang="de-DE" sz="1600" dirty="0" smtClean="0">
                <a:solidFill>
                  <a:srgbClr val="12599D"/>
                </a:solidFill>
              </a:rPr>
              <a:t> final </a:t>
            </a:r>
            <a:r>
              <a:rPr lang="de-DE" sz="1600" dirty="0" err="1" smtClean="0">
                <a:solidFill>
                  <a:srgbClr val="12599D"/>
                </a:solidFill>
              </a:rPr>
              <a:t>cost</a:t>
            </a:r>
            <a:endParaRPr lang="de-DE" sz="1600" dirty="0" smtClean="0">
              <a:solidFill>
                <a:srgbClr val="12599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12599D"/>
                </a:solidFill>
              </a:rPr>
              <a:t>UK </a:t>
            </a:r>
            <a:r>
              <a:rPr lang="de-DE" sz="1600" dirty="0" err="1" smtClean="0">
                <a:solidFill>
                  <a:srgbClr val="12599D"/>
                </a:solidFill>
              </a:rPr>
              <a:t>included</a:t>
            </a:r>
            <a:r>
              <a:rPr lang="de-DE" sz="1600" dirty="0" smtClean="0">
                <a:solidFill>
                  <a:srgbClr val="12599D"/>
                </a:solidFill>
              </a:rPr>
              <a:t> in FAIR</a:t>
            </a:r>
            <a:endParaRPr lang="de-DE" sz="1600" dirty="0">
              <a:solidFill>
                <a:srgbClr val="12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MSV –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200927"/>
              </p:ext>
            </p:extLst>
          </p:nvPr>
        </p:nvGraphicFramePr>
        <p:xfrm>
          <a:off x="179704" y="548680"/>
          <a:ext cx="493273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104456" y="1052736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</a:rPr>
              <a:t>core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funding</a:t>
            </a:r>
            <a:r>
              <a:rPr lang="de-DE" dirty="0" smtClean="0">
                <a:solidFill>
                  <a:srgbClr val="0070C0"/>
                </a:solidFill>
              </a:rPr>
              <a:t> (</a:t>
            </a:r>
            <a:r>
              <a:rPr lang="de-DE" dirty="0" err="1" smtClean="0">
                <a:solidFill>
                  <a:srgbClr val="0070C0"/>
                </a:solidFill>
              </a:rPr>
              <a:t>secured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and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expected</a:t>
            </a:r>
            <a:r>
              <a:rPr lang="de-DE" dirty="0" smtClean="0">
                <a:solidFill>
                  <a:srgbClr val="0070C0"/>
                </a:solidFill>
              </a:rPr>
              <a:t>) </a:t>
            </a:r>
            <a:r>
              <a:rPr lang="de-DE" dirty="0" err="1" smtClean="0">
                <a:solidFill>
                  <a:srgbClr val="0070C0"/>
                </a:solidFill>
              </a:rPr>
              <a:t>from</a:t>
            </a:r>
            <a:r>
              <a:rPr lang="de-DE" dirty="0" smtClean="0">
                <a:solidFill>
                  <a:srgbClr val="0070C0"/>
                </a:solidFill>
              </a:rPr>
              <a:t>:</a:t>
            </a:r>
          </a:p>
          <a:p>
            <a:pPr marL="265113" indent="-265113"/>
            <a:r>
              <a:rPr lang="de-DE" dirty="0" smtClean="0">
                <a:solidFill>
                  <a:srgbClr val="0070C0"/>
                </a:solidFill>
              </a:rPr>
              <a:t>	(</a:t>
            </a:r>
            <a:r>
              <a:rPr lang="de-DE" b="1" dirty="0" smtClean="0">
                <a:solidFill>
                  <a:srgbClr val="0070C0"/>
                </a:solidFill>
              </a:rPr>
              <a:t>FAIR </a:t>
            </a:r>
            <a:r>
              <a:rPr lang="de-DE" b="1" dirty="0" err="1" smtClean="0">
                <a:solidFill>
                  <a:srgbClr val="0070C0"/>
                </a:solidFill>
              </a:rPr>
              <a:t>funding</a:t>
            </a:r>
            <a:r>
              <a:rPr lang="de-DE" dirty="0" smtClean="0">
                <a:solidFill>
                  <a:srgbClr val="0070C0"/>
                </a:solidFill>
              </a:rPr>
              <a:t> in </a:t>
            </a:r>
            <a:r>
              <a:rPr lang="de-DE" dirty="0" err="1" smtClean="0">
                <a:solidFill>
                  <a:srgbClr val="0070C0"/>
                </a:solidFill>
              </a:rPr>
              <a:t>bold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face</a:t>
            </a:r>
            <a:r>
              <a:rPr lang="de-DE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7504" y="6084004"/>
            <a:ext cx="25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Status: February, 2022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156176" y="2060848"/>
            <a:ext cx="2880320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Japan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Netherlands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Poland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Romania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Russia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Slovenia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Spain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Sweden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Turkey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United </a:t>
            </a:r>
            <a:r>
              <a:rPr lang="de-DE" b="1" dirty="0" err="1" smtClean="0">
                <a:solidFill>
                  <a:srgbClr val="0070C0"/>
                </a:solidFill>
              </a:rPr>
              <a:t>Kingdom</a:t>
            </a:r>
            <a:endParaRPr lang="de-DE" b="1" dirty="0" smtClean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067944" y="2060848"/>
            <a:ext cx="2933994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Australia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Belgium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Bulgaria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Canada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Czech </a:t>
            </a:r>
            <a:r>
              <a:rPr lang="de-DE" dirty="0" err="1" smtClean="0"/>
              <a:t>Republic</a:t>
            </a:r>
            <a:endParaRPr lang="de-DE" dirty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Finland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France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Germany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Hungary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India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Israel</a:t>
            </a:r>
            <a:endParaRPr lang="de-DE" dirty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4" y="105273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12599D"/>
                </a:solidFill>
              </a:rPr>
              <a:t>46.6 MEUR</a:t>
            </a:r>
            <a:endParaRPr lang="de-DE" b="1" dirty="0">
              <a:solidFill>
                <a:srgbClr val="12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98889"/>
              </p:ext>
            </p:extLst>
          </p:nvPr>
        </p:nvGraphicFramePr>
        <p:xfrm>
          <a:off x="287338" y="1124744"/>
          <a:ext cx="8605837" cy="4032448"/>
        </p:xfrm>
        <a:graphic>
          <a:graphicData uri="http://schemas.openxmlformats.org/drawingml/2006/table">
            <a:tbl>
              <a:tblPr/>
              <a:tblGrid>
                <a:gridCol w="2053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48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Experiment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Prices, K Euro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6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prices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2022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prices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0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Secured</a:t>
                      </a:r>
                      <a:r>
                        <a:rPr lang="de-D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de-D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EoI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de-D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be</a:t>
                      </a:r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assigned</a:t>
                      </a:r>
                      <a:endParaRPr lang="de-D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EoI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de-D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be</a:t>
                      </a:r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assigned</a:t>
                      </a:r>
                      <a:endParaRPr lang="de-D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0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LEB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infrastructure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HISPEC/DESPEC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11071.8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MATS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LaSpec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</a:t>
                      </a:r>
                      <a:r>
                        <a:rPr lang="de-DE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17278.8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ILIMA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Super-FRS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EC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4227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8" marR="8328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32887.9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8381.1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5319.6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13350.2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8473.5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517037" y="6007737"/>
            <a:ext cx="25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Status: February, 2022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experiment-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r>
              <a:rPr lang="de-DE" dirty="0" smtClean="0"/>
              <a:t> (MSV)</a:t>
            </a:r>
          </a:p>
        </p:txBody>
      </p:sp>
      <p:sp>
        <p:nvSpPr>
          <p:cNvPr id="8" name="Rechteck 7"/>
          <p:cNvSpPr/>
          <p:nvPr/>
        </p:nvSpPr>
        <p:spPr>
          <a:xfrm>
            <a:off x="5220072" y="5309143"/>
            <a:ext cx="3765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</a:rPr>
              <a:t>(*including expected </a:t>
            </a:r>
            <a:r>
              <a:rPr lang="en-US" sz="1600" dirty="0">
                <a:solidFill>
                  <a:srgbClr val="003399"/>
                </a:solidFill>
              </a:rPr>
              <a:t>from FAIR budget)</a:t>
            </a:r>
            <a:endParaRPr lang="de-DE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TDRs (MSV)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aphicFrame>
        <p:nvGraphicFramePr>
          <p:cNvPr id="411" name="Tabelle 4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22970"/>
              </p:ext>
            </p:extLst>
          </p:nvPr>
        </p:nvGraphicFramePr>
        <p:xfrm>
          <a:off x="2953700" y="957704"/>
          <a:ext cx="4131971" cy="5508333"/>
        </p:xfrm>
        <a:graphic>
          <a:graphicData uri="http://schemas.openxmlformats.org/drawingml/2006/table">
            <a:tbl>
              <a:tblPr/>
              <a:tblGrid>
                <a:gridCol w="1319534">
                  <a:extLst>
                    <a:ext uri="{9D8B030D-6E8A-4147-A177-3AD203B41FA5}">
                      <a16:colId xmlns:a16="http://schemas.microsoft.com/office/drawing/2014/main" val="509856047"/>
                    </a:ext>
                  </a:extLst>
                </a:gridCol>
                <a:gridCol w="394897">
                  <a:extLst>
                    <a:ext uri="{9D8B030D-6E8A-4147-A177-3AD203B41FA5}">
                      <a16:colId xmlns:a16="http://schemas.microsoft.com/office/drawing/2014/main" val="2448824694"/>
                    </a:ext>
                  </a:extLst>
                </a:gridCol>
                <a:gridCol w="1781852">
                  <a:extLst>
                    <a:ext uri="{9D8B030D-6E8A-4147-A177-3AD203B41FA5}">
                      <a16:colId xmlns:a16="http://schemas.microsoft.com/office/drawing/2014/main" val="520096982"/>
                    </a:ext>
                  </a:extLst>
                </a:gridCol>
                <a:gridCol w="635688">
                  <a:extLst>
                    <a:ext uri="{9D8B030D-6E8A-4147-A177-3AD203B41FA5}">
                      <a16:colId xmlns:a16="http://schemas.microsoft.com/office/drawing/2014/main" val="61453883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Sub-system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TDR #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  <a:endParaRPr lang="de-DE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  <a:endParaRPr lang="de-DE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12248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NUSTAR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2_01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LEB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infrastructure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submitted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160340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LEB infrastructure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Cryogenic Stopping cell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85275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2_04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 infrastructure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24532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NUSTAR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NUSTAR DAQ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64869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 target (India)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1689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2_08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HYDE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66856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2_09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LYCCA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561994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Plunger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6811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2_11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AIDA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605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DEGAS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71512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2_13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FATIMA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4639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2_14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BELEN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4269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MONSTER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535216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2_16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NEDA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49798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DTAS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83704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2_18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43366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NUSTAR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2_19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MATS/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LaSpec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61705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2_21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GLAD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440750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tracking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56263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2_24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CALIFA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barrel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8449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CALIFA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fwd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endcap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917730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2_26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tracker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389764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NeuLAND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13090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2_28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vacuum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90604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2_29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infrastructure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5702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spectrometer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26637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ACTAF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29160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2_33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Schottky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35762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2_34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 TOF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detectors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284724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 Heavy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ion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detector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8824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Slowed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down beam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setup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8443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2_38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EXPERT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0778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2_39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infrastructure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53967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2_40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 hydrogen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target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5156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2_41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(Ice target and tensor force)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549404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2_42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future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WASA)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04977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2_43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33427"/>
                  </a:ext>
                </a:extLst>
              </a:tr>
            </a:tbl>
          </a:graphicData>
        </a:graphic>
      </p:graphicFrame>
      <p:graphicFrame>
        <p:nvGraphicFramePr>
          <p:cNvPr id="412" name="Tabelle 4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55403"/>
              </p:ext>
            </p:extLst>
          </p:nvPr>
        </p:nvGraphicFramePr>
        <p:xfrm>
          <a:off x="467544" y="1458070"/>
          <a:ext cx="2304256" cy="1394867"/>
        </p:xfrm>
        <a:graphic>
          <a:graphicData uri="http://schemas.openxmlformats.org/drawingml/2006/table">
            <a:tbl>
              <a:tblPr/>
              <a:tblGrid>
                <a:gridCol w="496745">
                  <a:extLst>
                    <a:ext uri="{9D8B030D-6E8A-4147-A177-3AD203B41FA5}">
                      <a16:colId xmlns:a16="http://schemas.microsoft.com/office/drawing/2014/main" val="419582630"/>
                    </a:ext>
                  </a:extLst>
                </a:gridCol>
                <a:gridCol w="1807511">
                  <a:extLst>
                    <a:ext uri="{9D8B030D-6E8A-4147-A177-3AD203B41FA5}">
                      <a16:colId xmlns:a16="http://schemas.microsoft.com/office/drawing/2014/main" val="3064208181"/>
                    </a:ext>
                  </a:extLst>
                </a:gridCol>
              </a:tblGrid>
              <a:tr h="3529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756858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submitted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280845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075103"/>
                  </a:ext>
                </a:extLst>
              </a:tr>
              <a:tr h="3361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beyond “Day one”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935270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08162" y="3140968"/>
            <a:ext cx="1980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</a:t>
            </a:r>
            <a:r>
              <a:rPr lang="de-DE" sz="1200" dirty="0" err="1" smtClean="0"/>
              <a:t>funding</a:t>
            </a:r>
            <a:r>
              <a:rPr lang="de-DE" sz="1200" dirty="0" smtClean="0"/>
              <a:t> </a:t>
            </a:r>
            <a:r>
              <a:rPr lang="de-DE" sz="1200" dirty="0" err="1" smtClean="0"/>
              <a:t>available</a:t>
            </a:r>
            <a:r>
              <a:rPr lang="de-DE" sz="1200" dirty="0" smtClean="0"/>
              <a:t>/</a:t>
            </a:r>
            <a:r>
              <a:rPr lang="de-DE" sz="1200" dirty="0" err="1" smtClean="0"/>
              <a:t>secured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678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MSV –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/>
          </p:nvPr>
        </p:nvGraphicFramePr>
        <p:xfrm>
          <a:off x="179704" y="548680"/>
          <a:ext cx="493273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104456" y="1052736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</a:rPr>
              <a:t>core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funding</a:t>
            </a:r>
            <a:r>
              <a:rPr lang="de-DE" dirty="0" smtClean="0">
                <a:solidFill>
                  <a:srgbClr val="0070C0"/>
                </a:solidFill>
              </a:rPr>
              <a:t> (</a:t>
            </a:r>
            <a:r>
              <a:rPr lang="de-DE" dirty="0" err="1" smtClean="0">
                <a:solidFill>
                  <a:srgbClr val="0070C0"/>
                </a:solidFill>
              </a:rPr>
              <a:t>secured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and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expected</a:t>
            </a:r>
            <a:r>
              <a:rPr lang="de-DE" dirty="0" smtClean="0">
                <a:solidFill>
                  <a:srgbClr val="0070C0"/>
                </a:solidFill>
              </a:rPr>
              <a:t>) </a:t>
            </a:r>
            <a:r>
              <a:rPr lang="de-DE" dirty="0" err="1" smtClean="0">
                <a:solidFill>
                  <a:srgbClr val="0070C0"/>
                </a:solidFill>
              </a:rPr>
              <a:t>from</a:t>
            </a:r>
            <a:r>
              <a:rPr lang="de-DE" dirty="0" smtClean="0">
                <a:solidFill>
                  <a:srgbClr val="0070C0"/>
                </a:solidFill>
              </a:rPr>
              <a:t>:</a:t>
            </a:r>
          </a:p>
          <a:p>
            <a:pPr marL="265113" indent="-265113"/>
            <a:r>
              <a:rPr lang="de-DE" dirty="0" smtClean="0">
                <a:solidFill>
                  <a:srgbClr val="0070C0"/>
                </a:solidFill>
              </a:rPr>
              <a:t>	(</a:t>
            </a:r>
            <a:r>
              <a:rPr lang="de-DE" b="1" dirty="0" smtClean="0">
                <a:solidFill>
                  <a:srgbClr val="0070C0"/>
                </a:solidFill>
              </a:rPr>
              <a:t>FAIR </a:t>
            </a:r>
            <a:r>
              <a:rPr lang="de-DE" b="1" dirty="0" err="1" smtClean="0">
                <a:solidFill>
                  <a:srgbClr val="0070C0"/>
                </a:solidFill>
              </a:rPr>
              <a:t>funding</a:t>
            </a:r>
            <a:r>
              <a:rPr lang="de-DE" dirty="0" smtClean="0">
                <a:solidFill>
                  <a:srgbClr val="0070C0"/>
                </a:solidFill>
              </a:rPr>
              <a:t> in </a:t>
            </a:r>
            <a:r>
              <a:rPr lang="de-DE" dirty="0" err="1" smtClean="0">
                <a:solidFill>
                  <a:srgbClr val="0070C0"/>
                </a:solidFill>
              </a:rPr>
              <a:t>bold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face</a:t>
            </a:r>
            <a:r>
              <a:rPr lang="de-DE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7504" y="6084004"/>
            <a:ext cx="25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Status: February, 2022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156176" y="2060848"/>
            <a:ext cx="2880320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Japan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Netherlands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Poland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Romania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Russia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Slovenia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Spain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Sweden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Turkey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United </a:t>
            </a:r>
            <a:r>
              <a:rPr lang="de-DE" b="1" dirty="0" err="1" smtClean="0">
                <a:solidFill>
                  <a:srgbClr val="0070C0"/>
                </a:solidFill>
              </a:rPr>
              <a:t>Kingdom</a:t>
            </a:r>
            <a:endParaRPr lang="de-DE" b="1" dirty="0" smtClean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067944" y="2060848"/>
            <a:ext cx="2933994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Australia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Belgium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Bulgaria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Canada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Czech </a:t>
            </a:r>
            <a:r>
              <a:rPr lang="de-DE" dirty="0" err="1" smtClean="0"/>
              <a:t>Republic</a:t>
            </a:r>
            <a:endParaRPr lang="de-DE" dirty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Finland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France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Germany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Hungary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India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Israel</a:t>
            </a:r>
            <a:endParaRPr lang="de-DE" dirty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4" y="105273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12599D"/>
                </a:solidFill>
              </a:rPr>
              <a:t>46.6 MEUR</a:t>
            </a:r>
            <a:endParaRPr lang="de-DE" b="1" dirty="0">
              <a:solidFill>
                <a:srgbClr val="12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4148</Words>
  <Application>Microsoft Office PowerPoint</Application>
  <PresentationFormat>Bildschirmpräsentation (4:3)</PresentationFormat>
  <Paragraphs>2007</Paragraphs>
  <Slides>44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0" baseType="lpstr">
      <vt:lpstr>Arial</vt:lpstr>
      <vt:lpstr>Arial Narrow</vt:lpstr>
      <vt:lpstr>Calibri</vt:lpstr>
      <vt:lpstr>Wingdings</vt:lpstr>
      <vt:lpstr>Template_FAIR_Power_Point</vt:lpstr>
      <vt:lpstr>Photo Editor Photo</vt:lpstr>
      <vt:lpstr>NUSTAR financial status 11th FAIR-NUSTAR Resources Review Board FAIR/GSI, Darmstadt, Germany </vt:lpstr>
      <vt:lpstr>Outline</vt:lpstr>
      <vt:lpstr>Recent main changes</vt:lpstr>
      <vt:lpstr>Recent main changes</vt:lpstr>
      <vt:lpstr>Evolution of NUSTAR project funding (MSV)</vt:lpstr>
      <vt:lpstr>NUSTAR MSV – funding status</vt:lpstr>
      <vt:lpstr>NUSTAR experiment-funding overview (MSV)</vt:lpstr>
      <vt:lpstr>Status of TDRs (MSV)</vt:lpstr>
      <vt:lpstr>NUSTAR MSV – funding status</vt:lpstr>
      <vt:lpstr>Day-one configuration – funding status</vt:lpstr>
      <vt:lpstr>Day-one configuration – funding status</vt:lpstr>
      <vt:lpstr>NUSTAR experiment funding (Day one)</vt:lpstr>
      <vt:lpstr>In-kind and Collaboration Contracts</vt:lpstr>
      <vt:lpstr>In-kind and Collaboration Contracts</vt:lpstr>
      <vt:lpstr>Construction Common Fund items (final)</vt:lpstr>
      <vt:lpstr>LEB – FLF6 infrastructure</vt:lpstr>
      <vt:lpstr>LEB – beam line to MATS RFQ</vt:lpstr>
      <vt:lpstr>LEB – common infrastructure</vt:lpstr>
      <vt:lpstr>HISPEC/DESPEC – common infrastructure</vt:lpstr>
      <vt:lpstr>R3B – GLAD cryogenics</vt:lpstr>
      <vt:lpstr>R3B – GLAD infrastructure</vt:lpstr>
      <vt:lpstr>R3B – vacuum</vt:lpstr>
      <vt:lpstr>R3B – mechanical infrastructure</vt:lpstr>
      <vt:lpstr>ILIMA – common infrastructure</vt:lpstr>
      <vt:lpstr>Super-FRS EC – common infrastructure</vt:lpstr>
      <vt:lpstr>Expenditures per year (C-MoU V7.2.2022)</vt:lpstr>
      <vt:lpstr>NUSTAR – status of Day-one configuration</vt:lpstr>
      <vt:lpstr>NUSTAR Construction MoU</vt:lpstr>
      <vt:lpstr>NUSTAR Construction MoU - structure</vt:lpstr>
      <vt:lpstr>NUSTAR Construction MoU - structure</vt:lpstr>
      <vt:lpstr>NUSTAR members</vt:lpstr>
      <vt:lpstr>NUSTAR Collaboration senior members</vt:lpstr>
      <vt:lpstr>Common Fund cost-sharing</vt:lpstr>
      <vt:lpstr>Latest updates on CF contributions (examples)</vt:lpstr>
      <vt:lpstr>Conclusion</vt:lpstr>
      <vt:lpstr>PowerPoint-Präsentation</vt:lpstr>
      <vt:lpstr>NUSTAR MSV: Funding distribution (by country)</vt:lpstr>
      <vt:lpstr>NUSTAR MSV: Funding distribution (by country)</vt:lpstr>
      <vt:lpstr>Day-one: EoIs and to-be-assigned</vt:lpstr>
      <vt:lpstr>Day-one: EoIs and to-be-assigned</vt:lpstr>
      <vt:lpstr>Day-one: EoIs and to-be-assigned</vt:lpstr>
      <vt:lpstr>Day-one: EoIs and to-be-assigned</vt:lpstr>
      <vt:lpstr>Day-one: EoIs and to-be-assigned</vt:lpstr>
      <vt:lpstr>Day-one: EoIs and to-be-assigned</vt:lpstr>
    </vt:vector>
  </TitlesOfParts>
  <Company>FAIR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NUSTAR RRB</dc:title>
  <dc:creator>Alexander Herlert</dc:creator>
  <cp:lastModifiedBy>Herlert, Alexander Dr.</cp:lastModifiedBy>
  <cp:revision>1180</cp:revision>
  <cp:lastPrinted>2016-11-28T10:58:03Z</cp:lastPrinted>
  <dcterms:created xsi:type="dcterms:W3CDTF">2012-03-15T15:20:34Z</dcterms:created>
  <dcterms:modified xsi:type="dcterms:W3CDTF">2022-02-21T12:55:13Z</dcterms:modified>
</cp:coreProperties>
</file>