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579" r:id="rId3"/>
    <p:sldId id="588" r:id="rId4"/>
    <p:sldId id="589" r:id="rId5"/>
    <p:sldId id="590" r:id="rId6"/>
    <p:sldId id="576" r:id="rId7"/>
    <p:sldId id="584" r:id="rId8"/>
    <p:sldId id="591" r:id="rId9"/>
    <p:sldId id="592" r:id="rId10"/>
    <p:sldId id="593" r:id="rId11"/>
    <p:sldId id="577" r:id="rId12"/>
  </p:sldIdLst>
  <p:sldSz cx="9144000" cy="6858000" type="screen4x3"/>
  <p:notesSz cx="67691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9933"/>
    <a:srgbClr val="009900"/>
    <a:srgbClr val="D9D9D9"/>
    <a:srgbClr val="CDCDDE"/>
    <a:srgbClr val="E8E8EF"/>
    <a:srgbClr val="92D050"/>
    <a:srgbClr val="FFC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10" autoAdjust="0"/>
  </p:normalViewPr>
  <p:slideViewPr>
    <p:cSldViewPr snapToObjects="1">
      <p:cViewPr>
        <p:scale>
          <a:sx n="100" d="100"/>
          <a:sy n="100" d="100"/>
        </p:scale>
        <p:origin x="1292" y="268"/>
      </p:cViewPr>
      <p:guideLst>
        <p:guide orient="horz" pos="3249"/>
        <p:guide orient="horz" pos="300"/>
        <p:guide pos="2880"/>
      </p:guideLst>
    </p:cSldViewPr>
  </p:slideViewPr>
  <p:outlineViewPr>
    <p:cViewPr>
      <p:scale>
        <a:sx n="33" d="100"/>
        <a:sy n="33" d="100"/>
      </p:scale>
      <p:origin x="0" y="14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344"/>
    </p:cViewPr>
  </p:sorterViewPr>
  <p:notesViewPr>
    <p:cSldViewPr snapToObjects="1">
      <p:cViewPr varScale="1">
        <p:scale>
          <a:sx n="82" d="100"/>
          <a:sy n="82" d="100"/>
        </p:scale>
        <p:origin x="-3918" y="-10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715" y="1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802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715" y="9408802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10BFC1-B721-4BE4-919B-87AAF945A2A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8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715" y="1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910" y="4704402"/>
            <a:ext cx="5415280" cy="445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802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715" y="9408802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473513-892E-43E3-A2E0-925A6219F3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40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2" indent="-28572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1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2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4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3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8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1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2211B7-910A-4438-BD7C-DFDAFADFFA8D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835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6731-5F80-4123-B1A6-25A22E36C0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5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CC99-32E0-4A11-8C8E-AA7205F0AD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7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BF4F-15D2-4EE0-A03D-F50D946F86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48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9814-CAC0-491B-9C48-3D5110D3B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66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8B7B-EC26-4C78-BB35-37670BC2A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0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9F41-D07B-4410-9654-75EAA4B54D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4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FAFC-0530-4BC0-8D3E-8612A5697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78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D6DD-AFDD-4A3B-9316-897105680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2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BEBD-059B-4DF0-B698-FE3EF75F31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92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55D0-292B-49F3-A27F-0FE139FCDE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50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5502A0CA-E80D-4C4D-8A6B-33CF28258D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Fußzeilenplatzhalter 3"/>
          <p:cNvSpPr txBox="1">
            <a:spLocks noGrp="1"/>
          </p:cNvSpPr>
          <p:nvPr/>
        </p:nvSpPr>
        <p:spPr bwMode="auto">
          <a:xfrm>
            <a:off x="0" y="6607175"/>
            <a:ext cx="43926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599D"/>
                </a:solidFill>
              </a:rPr>
              <a:t>10</a:t>
            </a:r>
            <a:r>
              <a:rPr lang="en-US" sz="1200" baseline="30000" dirty="0" smtClean="0">
                <a:solidFill>
                  <a:srgbClr val="00599D"/>
                </a:solidFill>
              </a:rPr>
              <a:t>th</a:t>
            </a:r>
            <a:r>
              <a:rPr lang="en-US" sz="1200" dirty="0" smtClean="0">
                <a:solidFill>
                  <a:srgbClr val="00599D"/>
                </a:solidFill>
              </a:rPr>
              <a:t> FAIR-NUSTAR RRB meeting –</a:t>
            </a:r>
            <a:r>
              <a:rPr lang="en-US" sz="1200" baseline="0" dirty="0" smtClean="0">
                <a:solidFill>
                  <a:srgbClr val="00599D"/>
                </a:solidFill>
              </a:rPr>
              <a:t> February</a:t>
            </a:r>
            <a:r>
              <a:rPr lang="en-US" sz="1200" dirty="0" smtClean="0">
                <a:solidFill>
                  <a:srgbClr val="00599D"/>
                </a:solidFill>
              </a:rPr>
              <a:t> 9-10,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245226" cy="1945754"/>
          </a:xfrm>
        </p:spPr>
        <p:txBody>
          <a:bodyPr/>
          <a:lstStyle/>
          <a:p>
            <a:pPr eaLnBrk="1" hangingPunct="1"/>
            <a:r>
              <a:rPr lang="en-GB" dirty="0" smtClean="0"/>
              <a:t>NUSTAR Technical Progress</a:t>
            </a:r>
            <a:br>
              <a:rPr lang="en-GB" dirty="0" smtClean="0"/>
            </a:br>
            <a:r>
              <a:rPr lang="en-GB" sz="2400" dirty="0" smtClean="0"/>
              <a:t>11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FAIR-NUSTAR Resources Review Board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FAIR/GSI, Darmstadt</a:t>
            </a:r>
            <a:r>
              <a:rPr lang="en-GB" sz="2400" dirty="0"/>
              <a:t>, </a:t>
            </a:r>
            <a:r>
              <a:rPr lang="en-GB" sz="2400" dirty="0" smtClean="0"/>
              <a:t>Germany</a:t>
            </a:r>
            <a:br>
              <a:rPr lang="en-GB" sz="2400" dirty="0" smtClean="0"/>
            </a:br>
            <a:endParaRPr lang="en-GB" sz="2400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75294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Jürgen Gerl</a:t>
            </a:r>
            <a:endParaRPr lang="en-GB" sz="1800" i="1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i="1" dirty="0" smtClean="0"/>
              <a:t>NUSTAR Technical Coordinator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i="1" dirty="0" smtClean="0"/>
              <a:t>FAIR</a:t>
            </a:r>
          </a:p>
          <a:p>
            <a:pPr eaLnBrk="1" hangingPunct="1">
              <a:lnSpc>
                <a:spcPct val="80000"/>
              </a:lnSpc>
            </a:pPr>
            <a:endParaRPr lang="en-GB" sz="2000" i="1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371475" y="6337300"/>
            <a:ext cx="6329275" cy="474663"/>
            <a:chOff x="371475" y="6337300"/>
            <a:chExt cx="6329275" cy="474663"/>
          </a:xfrm>
        </p:grpSpPr>
        <p:sp>
          <p:nvSpPr>
            <p:cNvPr id="3076" name="Text Box 20"/>
            <p:cNvSpPr txBox="1">
              <a:spLocks noChangeAspect="1" noChangeArrowheads="1"/>
            </p:cNvSpPr>
            <p:nvPr/>
          </p:nvSpPr>
          <p:spPr bwMode="auto">
            <a:xfrm>
              <a:off x="899592" y="6583363"/>
              <a:ext cx="539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dirty="0"/>
                <a:t>France</a:t>
              </a:r>
            </a:p>
          </p:txBody>
        </p:sp>
        <p:pic>
          <p:nvPicPr>
            <p:cNvPr id="3078" name="Picture 10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174" y="6340475"/>
              <a:ext cx="358775" cy="242888"/>
            </a:xfrm>
            <a:prstGeom prst="rect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11"/>
            <p:cNvSpPr txBox="1">
              <a:spLocks noChangeAspect="1" noChangeArrowheads="1"/>
            </p:cNvSpPr>
            <p:nvPr/>
          </p:nvSpPr>
          <p:spPr bwMode="auto">
            <a:xfrm>
              <a:off x="2006661" y="6583363"/>
              <a:ext cx="4318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India</a:t>
              </a:r>
            </a:p>
          </p:txBody>
        </p:sp>
        <p:pic>
          <p:nvPicPr>
            <p:cNvPr id="3080" name="Picture 16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13" y="6340475"/>
              <a:ext cx="330200" cy="242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1" name="Text Box 17"/>
            <p:cNvSpPr txBox="1">
              <a:spLocks noChangeAspect="1" noChangeArrowheads="1"/>
            </p:cNvSpPr>
            <p:nvPr/>
          </p:nvSpPr>
          <p:spPr bwMode="auto">
            <a:xfrm>
              <a:off x="371475" y="6581775"/>
              <a:ext cx="558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Finland</a:t>
              </a:r>
            </a:p>
          </p:txBody>
        </p:sp>
        <p:pic>
          <p:nvPicPr>
            <p:cNvPr id="3082" name="Picture 19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67" y="6340475"/>
              <a:ext cx="358775" cy="242888"/>
            </a:xfrm>
            <a:prstGeom prst="rect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22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311" y="6340475"/>
              <a:ext cx="400050" cy="242888"/>
            </a:xfrm>
            <a:prstGeom prst="rect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4" name="Text Box 23"/>
            <p:cNvSpPr txBox="1">
              <a:spLocks noChangeAspect="1" noChangeArrowheads="1"/>
            </p:cNvSpPr>
            <p:nvPr/>
          </p:nvSpPr>
          <p:spPr bwMode="auto">
            <a:xfrm>
              <a:off x="1363724" y="6583363"/>
              <a:ext cx="65405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Germany</a:t>
              </a:r>
            </a:p>
          </p:txBody>
        </p:sp>
        <p:pic>
          <p:nvPicPr>
            <p:cNvPr id="3085" name="Picture 34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649" y="6340475"/>
              <a:ext cx="384175" cy="242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6" name="Text Box 35"/>
            <p:cNvSpPr txBox="1">
              <a:spLocks noChangeAspect="1" noChangeArrowheads="1"/>
            </p:cNvSpPr>
            <p:nvPr/>
          </p:nvSpPr>
          <p:spPr bwMode="auto">
            <a:xfrm>
              <a:off x="2447986" y="6583363"/>
              <a:ext cx="53975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Poland</a:t>
              </a:r>
            </a:p>
          </p:txBody>
        </p:sp>
        <p:pic>
          <p:nvPicPr>
            <p:cNvPr id="3089" name="Picture 46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606" y="6337300"/>
              <a:ext cx="384175" cy="242888"/>
            </a:xfrm>
            <a:prstGeom prst="rect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0" name="Text Box 47"/>
            <p:cNvSpPr txBox="1">
              <a:spLocks noChangeAspect="1" noChangeArrowheads="1"/>
            </p:cNvSpPr>
            <p:nvPr/>
          </p:nvSpPr>
          <p:spPr bwMode="auto">
            <a:xfrm>
              <a:off x="4460068" y="6580188"/>
              <a:ext cx="5969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dirty="0"/>
                <a:t>Sweden</a:t>
              </a:r>
            </a:p>
          </p:txBody>
        </p:sp>
        <p:graphicFrame>
          <p:nvGraphicFramePr>
            <p:cNvPr id="309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0912702"/>
                </p:ext>
              </p:extLst>
            </p:nvPr>
          </p:nvGraphicFramePr>
          <p:xfrm>
            <a:off x="3076636" y="6340475"/>
            <a:ext cx="360363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4" name="Photo Editor Photo" r:id="rId10" imgW="2723810" imgH="1695687" progId="MSPhotoEd.3">
                    <p:embed/>
                  </p:oleObj>
                </mc:Choice>
                <mc:Fallback>
                  <p:oleObj name="Photo Editor Photo" r:id="rId10" imgW="2723810" imgH="1695687" progId="MSPhotoEd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6636" y="6340475"/>
                          <a:ext cx="360363" cy="242888"/>
                        </a:xfrm>
                        <a:prstGeom prst="rect">
                          <a:avLst/>
                        </a:prstGeom>
                        <a:noFill/>
                        <a:ln w="9525" cap="rnd" algn="ctr">
                          <a:solidFill>
                            <a:srgbClr val="000000"/>
                          </a:solidFill>
                          <a:prstDash val="sysDot"/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Text Box 50"/>
            <p:cNvSpPr txBox="1">
              <a:spLocks noChangeAspect="1" noChangeArrowheads="1"/>
            </p:cNvSpPr>
            <p:nvPr/>
          </p:nvSpPr>
          <p:spPr bwMode="auto">
            <a:xfrm>
              <a:off x="2935349" y="6583363"/>
              <a:ext cx="64135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Romania</a:t>
              </a:r>
            </a:p>
          </p:txBody>
        </p:sp>
        <p:pic>
          <p:nvPicPr>
            <p:cNvPr id="3093" name="Picture 52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936" y="6338888"/>
              <a:ext cx="358775" cy="242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4" name="Text Box 53"/>
            <p:cNvSpPr txBox="1">
              <a:spLocks noChangeAspect="1" noChangeArrowheads="1"/>
            </p:cNvSpPr>
            <p:nvPr/>
          </p:nvSpPr>
          <p:spPr bwMode="auto">
            <a:xfrm>
              <a:off x="3479861" y="6581775"/>
              <a:ext cx="5334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Russia</a:t>
              </a:r>
            </a:p>
          </p:txBody>
        </p:sp>
        <p:sp>
          <p:nvSpPr>
            <p:cNvPr id="3095" name="Text Box 41"/>
            <p:cNvSpPr txBox="1">
              <a:spLocks noChangeAspect="1" noChangeArrowheads="1"/>
            </p:cNvSpPr>
            <p:nvPr/>
          </p:nvSpPr>
          <p:spPr bwMode="auto">
            <a:xfrm>
              <a:off x="3941824" y="6578600"/>
              <a:ext cx="6223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Slovenia</a:t>
              </a:r>
            </a:p>
          </p:txBody>
        </p:sp>
        <p:pic>
          <p:nvPicPr>
            <p:cNvPr id="3096" name="Picture 62" descr="slowenien-fahne-slowenia-flagge_0_g_60px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99" y="6340475"/>
              <a:ext cx="363538" cy="241300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20"/>
            <p:cNvSpPr txBox="1">
              <a:spLocks noChangeAspect="1" noChangeArrowheads="1"/>
            </p:cNvSpPr>
            <p:nvPr/>
          </p:nvSpPr>
          <p:spPr bwMode="auto">
            <a:xfrm>
              <a:off x="5312861" y="6576271"/>
              <a:ext cx="34496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900" dirty="0" smtClean="0"/>
                <a:t>UK</a:t>
              </a:r>
              <a:endParaRPr lang="en-US" sz="900" dirty="0"/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861" y="6338887"/>
              <a:ext cx="358775" cy="242888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23" y="6340475"/>
              <a:ext cx="365137" cy="24288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6" name="Text Box 47"/>
            <p:cNvSpPr txBox="1">
              <a:spLocks noChangeAspect="1" noChangeArrowheads="1"/>
            </p:cNvSpPr>
            <p:nvPr/>
          </p:nvSpPr>
          <p:spPr bwMode="auto">
            <a:xfrm>
              <a:off x="5708171" y="6574555"/>
              <a:ext cx="99257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dirty="0" smtClean="0"/>
                <a:t>Czech Republic</a:t>
              </a:r>
              <a:endParaRPr lang="en-US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1052513"/>
            <a:ext cx="9144000" cy="53288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71991" y="4176584"/>
            <a:ext cx="5264105" cy="2285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96792" y="1172478"/>
            <a:ext cx="4375208" cy="2760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788024" y="1157828"/>
            <a:ext cx="4013920" cy="297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7740650" cy="10525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de-DE" kern="0" dirty="0" smtClean="0"/>
              <a:t>Early Science Set-</a:t>
            </a:r>
            <a:r>
              <a:rPr lang="de-DE" kern="0" dirty="0" err="1" smtClean="0"/>
              <a:t>ups</a:t>
            </a:r>
            <a:endParaRPr lang="de-DE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635156"/>
            <a:ext cx="3590380" cy="144305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14829" y="1157828"/>
            <a:ext cx="3987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/>
              <a:t>R3B</a:t>
            </a:r>
          </a:p>
          <a:p>
            <a:pPr algn="l"/>
            <a:r>
              <a:rPr lang="de-DE" sz="1800" dirty="0" smtClean="0"/>
              <a:t>Plan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move</a:t>
            </a:r>
            <a:r>
              <a:rPr lang="de-DE" sz="1800" dirty="0" smtClean="0"/>
              <a:t> </a:t>
            </a:r>
            <a:r>
              <a:rPr lang="de-DE" sz="1800" dirty="0" err="1" smtClean="0"/>
              <a:t>full</a:t>
            </a:r>
            <a:r>
              <a:rPr lang="de-DE" sz="1800" dirty="0" smtClean="0"/>
              <a:t> </a:t>
            </a:r>
            <a:r>
              <a:rPr lang="de-DE" sz="1800" dirty="0" err="1" smtClean="0"/>
              <a:t>set-up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Cave-C </a:t>
            </a:r>
            <a:r>
              <a:rPr lang="de-DE" sz="1800" dirty="0" err="1" smtClean="0"/>
              <a:t>to</a:t>
            </a:r>
            <a:r>
              <a:rPr lang="de-DE" sz="1800" dirty="0" smtClean="0"/>
              <a:t> HEB </a:t>
            </a:r>
            <a:r>
              <a:rPr lang="de-DE" sz="1800" dirty="0" err="1" smtClean="0"/>
              <a:t>starting</a:t>
            </a:r>
            <a:r>
              <a:rPr lang="de-DE" sz="1800" dirty="0" smtClean="0"/>
              <a:t> in Q4 2024 </a:t>
            </a:r>
            <a:r>
              <a:rPr lang="de-DE" sz="1800" dirty="0" err="1" smtClean="0"/>
              <a:t>with</a:t>
            </a:r>
            <a:r>
              <a:rPr lang="de-DE" sz="1800" dirty="0" smtClean="0"/>
              <a:t> GLAD. Phase-0 </a:t>
            </a:r>
            <a:r>
              <a:rPr lang="de-DE" sz="1800" dirty="0" err="1" smtClean="0"/>
              <a:t>experiments</a:t>
            </a:r>
            <a:r>
              <a:rPr lang="de-DE" sz="1800" dirty="0" smtClean="0"/>
              <a:t> not </a:t>
            </a:r>
            <a:r>
              <a:rPr lang="de-DE" sz="1800" dirty="0" err="1" smtClean="0"/>
              <a:t>requiring</a:t>
            </a:r>
            <a:r>
              <a:rPr lang="de-DE" sz="1800" dirty="0" smtClean="0"/>
              <a:t> GLAD </a:t>
            </a:r>
            <a:r>
              <a:rPr lang="de-DE" sz="1800" dirty="0" err="1" smtClean="0"/>
              <a:t>may</a:t>
            </a:r>
            <a:r>
              <a:rPr lang="de-DE" sz="1800" dirty="0" smtClean="0"/>
              <a:t> still </a:t>
            </a:r>
            <a:r>
              <a:rPr lang="de-DE" sz="1800" dirty="0" err="1" smtClean="0"/>
              <a:t>run</a:t>
            </a:r>
            <a:r>
              <a:rPr lang="de-DE" sz="1800" dirty="0" smtClean="0"/>
              <a:t> in 2024.</a:t>
            </a:r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119675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/>
              <a:t>DESPEC</a:t>
            </a:r>
          </a:p>
          <a:p>
            <a:pPr algn="l"/>
            <a:r>
              <a:rPr lang="de-DE" sz="1800" dirty="0" smtClean="0"/>
              <a:t>Plan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move</a:t>
            </a:r>
            <a:r>
              <a:rPr lang="de-DE" sz="1800" dirty="0" smtClean="0"/>
              <a:t> DEGAS(+FATIMA) </a:t>
            </a:r>
            <a:r>
              <a:rPr lang="de-DE" sz="1800" dirty="0" err="1" smtClean="0"/>
              <a:t>set-up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FRS/S4 </a:t>
            </a:r>
            <a:r>
              <a:rPr lang="de-DE" sz="1800" dirty="0" err="1" smtClean="0"/>
              <a:t>to</a:t>
            </a:r>
            <a:r>
              <a:rPr lang="de-DE" sz="1800" dirty="0" smtClean="0"/>
              <a:t> Super-FRS </a:t>
            </a:r>
            <a:r>
              <a:rPr lang="de-DE" sz="1800" dirty="0" err="1" smtClean="0"/>
              <a:t>starting</a:t>
            </a:r>
            <a:r>
              <a:rPr lang="de-DE" sz="1800" dirty="0" smtClean="0"/>
              <a:t> in Q1 2025 after </a:t>
            </a:r>
            <a:r>
              <a:rPr lang="de-DE" sz="1800" dirty="0" err="1" smtClean="0"/>
              <a:t>the</a:t>
            </a:r>
            <a:r>
              <a:rPr lang="de-DE" sz="1800" dirty="0" smtClean="0"/>
              <a:t> phase-0 </a:t>
            </a:r>
            <a:r>
              <a:rPr lang="de-DE" sz="1800" dirty="0" err="1" smtClean="0"/>
              <a:t>runs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2024.</a:t>
            </a:r>
            <a:endParaRPr lang="de-DE" sz="1800" dirty="0"/>
          </a:p>
        </p:txBody>
      </p:sp>
      <p:pic>
        <p:nvPicPr>
          <p:cNvPr id="9" name="Picture 10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18BC4E66-6A1E-374E-B927-F37B3861C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20" y="2397081"/>
            <a:ext cx="3240360" cy="1478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1992" y="4276080"/>
            <a:ext cx="2549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/>
              <a:t>Super-FRS EC</a:t>
            </a:r>
          </a:p>
          <a:p>
            <a:pPr algn="l"/>
            <a:r>
              <a:rPr lang="de-DE" sz="1800" dirty="0" smtClean="0"/>
              <a:t>Plan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get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CSC </a:t>
            </a:r>
            <a:r>
              <a:rPr lang="de-DE" sz="1800" dirty="0" err="1" smtClean="0"/>
              <a:t>ready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first</a:t>
            </a:r>
            <a:r>
              <a:rPr lang="de-DE" sz="1800" dirty="0" smtClean="0"/>
              <a:t> </a:t>
            </a:r>
            <a:r>
              <a:rPr lang="de-DE" sz="1800" dirty="0" err="1" smtClean="0"/>
              <a:t>experiments</a:t>
            </a:r>
            <a:r>
              <a:rPr lang="de-DE" sz="1800" dirty="0" smtClean="0"/>
              <a:t>. All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componets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early</a:t>
            </a:r>
            <a:r>
              <a:rPr lang="de-DE" sz="1800" dirty="0" smtClean="0"/>
              <a:t> </a:t>
            </a:r>
            <a:r>
              <a:rPr lang="de-DE" sz="1800" dirty="0" err="1" smtClean="0"/>
              <a:t>science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already</a:t>
            </a:r>
            <a:r>
              <a:rPr lang="de-DE" sz="1800" dirty="0" smtClean="0"/>
              <a:t> </a:t>
            </a:r>
            <a:r>
              <a:rPr lang="de-DE" sz="1800" dirty="0" err="1" smtClean="0"/>
              <a:t>ready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in </a:t>
            </a:r>
            <a:r>
              <a:rPr lang="de-DE" sz="1800" dirty="0" err="1" smtClean="0"/>
              <a:t>operation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311015"/>
            <a:ext cx="2664296" cy="203126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500353" y="4276080"/>
            <a:ext cx="3643648" cy="2585323"/>
          </a:xfrm>
          <a:prstGeom prst="rect">
            <a:avLst/>
          </a:prstGeom>
          <a:solidFill>
            <a:srgbClr val="FEE6EF"/>
          </a:solidFill>
        </p:spPr>
        <p:txBody>
          <a:bodyPr wrap="square" rtlCol="0">
            <a:spAutoFit/>
          </a:bodyPr>
          <a:lstStyle/>
          <a:p>
            <a:pPr algn="l"/>
            <a:endParaRPr lang="de-DE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8000"/>
                </a:solidFill>
              </a:rPr>
              <a:t>All sub-</a:t>
            </a:r>
            <a:r>
              <a:rPr lang="de-DE" sz="1800" dirty="0" err="1" smtClean="0">
                <a:solidFill>
                  <a:srgbClr val="008000"/>
                </a:solidFill>
              </a:rPr>
              <a:t>collaborations</a:t>
            </a:r>
            <a:r>
              <a:rPr lang="de-DE" sz="1800" dirty="0" smtClean="0">
                <a:solidFill>
                  <a:srgbClr val="008000"/>
                </a:solidFill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</a:rPr>
              <a:t>have</a:t>
            </a:r>
            <a:r>
              <a:rPr lang="de-DE" sz="1800" dirty="0" smtClean="0">
                <a:solidFill>
                  <a:srgbClr val="008000"/>
                </a:solidFill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</a:rPr>
              <a:t>basic</a:t>
            </a:r>
            <a:r>
              <a:rPr lang="de-DE" sz="1800" dirty="0" smtClean="0">
                <a:solidFill>
                  <a:srgbClr val="008000"/>
                </a:solidFill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</a:rPr>
              <a:t>set-ups</a:t>
            </a:r>
            <a:r>
              <a:rPr lang="de-DE" sz="1800" dirty="0" smtClean="0">
                <a:solidFill>
                  <a:srgbClr val="008000"/>
                </a:solidFill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</a:rPr>
              <a:t>ready</a:t>
            </a:r>
            <a:r>
              <a:rPr lang="de-DE" sz="1800" dirty="0" smtClean="0">
                <a:solidFill>
                  <a:srgbClr val="008000"/>
                </a:solidFill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</a:rPr>
              <a:t>for</a:t>
            </a:r>
            <a:r>
              <a:rPr lang="de-DE" sz="1800" dirty="0" smtClean="0">
                <a:solidFill>
                  <a:srgbClr val="008000"/>
                </a:solidFill>
              </a:rPr>
              <a:t> 2025.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8000"/>
                </a:solidFill>
                <a:sym typeface="Symbol" panose="05050102010706020507" pitchFamily="18" charset="2"/>
              </a:rPr>
              <a:t>Additional </a:t>
            </a:r>
            <a:r>
              <a:rPr lang="de-DE" sz="1800" dirty="0" err="1" smtClean="0">
                <a:solidFill>
                  <a:srgbClr val="008000"/>
                </a:solidFill>
                <a:sym typeface="Symbol" panose="05050102010706020507" pitchFamily="18" charset="2"/>
              </a:rPr>
              <a:t>detector</a:t>
            </a:r>
            <a:r>
              <a:rPr lang="de-DE" sz="1800" dirty="0" smtClean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  <a:sym typeface="Symbol" panose="05050102010706020507" pitchFamily="18" charset="2"/>
              </a:rPr>
              <a:t>modules</a:t>
            </a:r>
            <a:r>
              <a:rPr lang="de-DE" sz="1800" dirty="0" smtClean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  <a:sym typeface="Symbol" panose="05050102010706020507" pitchFamily="18" charset="2"/>
              </a:rPr>
              <a:t>and</a:t>
            </a:r>
            <a:r>
              <a:rPr lang="de-DE" sz="1800" dirty="0" smtClean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  <a:sym typeface="Symbol" panose="05050102010706020507" pitchFamily="18" charset="2"/>
              </a:rPr>
              <a:t>the</a:t>
            </a:r>
            <a:r>
              <a:rPr lang="de-DE" sz="1800" dirty="0" smtClean="0">
                <a:solidFill>
                  <a:srgbClr val="008000"/>
                </a:solidFill>
                <a:sym typeface="Symbol" panose="05050102010706020507" pitchFamily="18" charset="2"/>
              </a:rPr>
              <a:t> CSC </a:t>
            </a:r>
            <a:r>
              <a:rPr lang="de-DE" sz="1800" dirty="0" err="1" smtClean="0">
                <a:solidFill>
                  <a:srgbClr val="008000"/>
                </a:solidFill>
                <a:sym typeface="Symbol" panose="05050102010706020507" pitchFamily="18" charset="2"/>
              </a:rPr>
              <a:t>are</a:t>
            </a:r>
            <a:r>
              <a:rPr lang="de-DE" sz="1800" dirty="0" smtClean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  <a:sym typeface="Symbol" panose="05050102010706020507" pitchFamily="18" charset="2"/>
              </a:rPr>
              <a:t>planned</a:t>
            </a:r>
            <a:r>
              <a:rPr lang="de-DE" sz="1800" dirty="0" smtClean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  <a:sym typeface="Symbol" panose="05050102010706020507" pitchFamily="18" charset="2"/>
              </a:rPr>
              <a:t>to</a:t>
            </a:r>
            <a:r>
              <a:rPr lang="de-DE" sz="1800" dirty="0" smtClean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  <a:sym typeface="Symbol" panose="05050102010706020507" pitchFamily="18" charset="2"/>
              </a:rPr>
              <a:t>be</a:t>
            </a:r>
            <a:r>
              <a:rPr lang="de-DE" sz="1800" dirty="0" smtClean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  <a:sym typeface="Symbol" panose="05050102010706020507" pitchFamily="18" charset="2"/>
              </a:rPr>
              <a:t>available</a:t>
            </a:r>
            <a:r>
              <a:rPr lang="de-DE" sz="1800" dirty="0" smtClean="0">
                <a:solidFill>
                  <a:srgbClr val="008000"/>
                </a:solidFill>
                <a:sym typeface="Symbol" panose="05050102010706020507" pitchFamily="18" charset="2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FF9933"/>
                </a:solidFill>
                <a:sym typeface="Symbol" panose="05050102010706020507" pitchFamily="18" charset="2"/>
              </a:rPr>
              <a:t>Certain</a:t>
            </a:r>
            <a:r>
              <a:rPr lang="de-DE" sz="1800" dirty="0" smtClean="0">
                <a:solidFill>
                  <a:srgbClr val="FF9933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rgbClr val="FF9933"/>
                </a:solidFill>
                <a:sym typeface="Symbol" panose="05050102010706020507" pitchFamily="18" charset="2"/>
              </a:rPr>
              <a:t>infrastructure</a:t>
            </a:r>
            <a:r>
              <a:rPr lang="de-DE" sz="1800" dirty="0" smtClean="0">
                <a:solidFill>
                  <a:srgbClr val="FF9933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rgbClr val="FF9933"/>
                </a:solidFill>
                <a:sym typeface="Symbol" panose="05050102010706020507" pitchFamily="18" charset="2"/>
              </a:rPr>
              <a:t>items</a:t>
            </a:r>
            <a:r>
              <a:rPr lang="de-DE" sz="1800" dirty="0" smtClean="0">
                <a:solidFill>
                  <a:srgbClr val="FF9933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rgbClr val="FF9933"/>
                </a:solidFill>
                <a:sym typeface="Symbol" panose="05050102010706020507" pitchFamily="18" charset="2"/>
              </a:rPr>
              <a:t>are</a:t>
            </a:r>
            <a:r>
              <a:rPr lang="de-DE" sz="1800" dirty="0" smtClean="0">
                <a:solidFill>
                  <a:srgbClr val="FF9933"/>
                </a:solidFill>
                <a:sym typeface="Symbol" panose="05050102010706020507" pitchFamily="18" charset="2"/>
              </a:rPr>
              <a:t> not </a:t>
            </a:r>
            <a:r>
              <a:rPr lang="de-DE" sz="1800" dirty="0" err="1" smtClean="0">
                <a:solidFill>
                  <a:srgbClr val="FF9933"/>
                </a:solidFill>
                <a:sym typeface="Symbol" panose="05050102010706020507" pitchFamily="18" charset="2"/>
              </a:rPr>
              <a:t>yet</a:t>
            </a:r>
            <a:r>
              <a:rPr lang="de-DE" sz="1800" dirty="0" smtClean="0">
                <a:solidFill>
                  <a:srgbClr val="FF9933"/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rgbClr val="FF9933"/>
                </a:solidFill>
                <a:sym typeface="Symbol" panose="05050102010706020507" pitchFamily="18" charset="2"/>
              </a:rPr>
              <a:t>funded</a:t>
            </a:r>
            <a:r>
              <a:rPr lang="de-DE" sz="1800" dirty="0" smtClean="0">
                <a:solidFill>
                  <a:srgbClr val="FF9933"/>
                </a:solidFill>
                <a:sym typeface="Symbol" panose="05050102010706020507" pitchFamily="18" charset="2"/>
              </a:rPr>
              <a:t>/</a:t>
            </a:r>
            <a:r>
              <a:rPr lang="de-DE" sz="1800" dirty="0" err="1" smtClean="0">
                <a:solidFill>
                  <a:srgbClr val="FF9933"/>
                </a:solidFill>
                <a:sym typeface="Symbol" panose="05050102010706020507" pitchFamily="18" charset="2"/>
              </a:rPr>
              <a:t>available</a:t>
            </a:r>
            <a:r>
              <a:rPr lang="de-DE" sz="1800" dirty="0" smtClean="0">
                <a:solidFill>
                  <a:srgbClr val="FF9933"/>
                </a:solidFill>
                <a:sym typeface="Symbol" panose="05050102010706020507" pitchFamily="18" charset="2"/>
              </a:rPr>
              <a:t>.</a:t>
            </a:r>
          </a:p>
          <a:p>
            <a:pPr marL="285750" indent="-285750" algn="l">
              <a:buFont typeface="Symbol" panose="05050102010706020507" pitchFamily="18" charset="2"/>
              <a:buChar char="®"/>
            </a:pPr>
            <a:endParaRPr lang="de-DE" sz="18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F7D6DD-AFDD-4A3B-9316-89710568036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FAB0AE0-8367-4944-80E2-3FFD237B61B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608672"/>
            <a:ext cx="4361541" cy="2508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11th FAIR-NUSTAR RRB meeting - February 21-22,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8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Critical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success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19027" y="1988840"/>
            <a:ext cx="8505945" cy="2340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599D"/>
                </a:solidFill>
                <a:latin typeface="Arial" pitchFamily="34" charset="0"/>
                <a:cs typeface="Arial" charset="0"/>
              </a:rPr>
              <a:t>Acquiring funding for NUSTAR infrastructure through Common Funds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599D"/>
                </a:solidFill>
                <a:latin typeface="Arial" pitchFamily="34" charset="0"/>
                <a:cs typeface="Arial" charset="0"/>
              </a:rPr>
              <a:t>Fulfilling all formal safety requirements to be able to operate the planned set-ups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599D"/>
                </a:solidFill>
                <a:latin typeface="Arial" pitchFamily="34" charset="0"/>
                <a:cs typeface="Arial" charset="0"/>
              </a:rPr>
              <a:t>Getting sufficient beam time at GSI for </a:t>
            </a:r>
            <a:r>
              <a:rPr lang="en-US" sz="2000" dirty="0" err="1" smtClean="0">
                <a:solidFill>
                  <a:srgbClr val="00599D"/>
                </a:solidFill>
                <a:latin typeface="Arial" pitchFamily="34" charset="0"/>
                <a:cs typeface="Arial" charset="0"/>
              </a:rPr>
              <a:t>i</a:t>
            </a:r>
            <a:r>
              <a:rPr lang="en-US" sz="2000" dirty="0" smtClean="0">
                <a:solidFill>
                  <a:srgbClr val="00599D"/>
                </a:solidFill>
                <a:latin typeface="Arial" pitchFamily="34" charset="0"/>
                <a:cs typeface="Arial" charset="0"/>
              </a:rPr>
              <a:t>) testing FAIR/NUSTAR  equipment, ii) gaining further operating experience and iii) training scientists and technicians</a:t>
            </a:r>
            <a:endParaRPr lang="en-US" sz="2000" dirty="0">
              <a:solidFill>
                <a:srgbClr val="00599D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B0AE0-8367-4944-80E2-3FFD237B61B0}"/>
              </a:ext>
            </a:extLst>
          </p:cNvPr>
          <p:cNvSpPr txBox="1">
            <a:spLocks/>
          </p:cNvSpPr>
          <p:nvPr/>
        </p:nvSpPr>
        <p:spPr bwMode="auto">
          <a:xfrm>
            <a:off x="0" y="6608672"/>
            <a:ext cx="4361541" cy="25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8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AFC3-F3BF-7641-9640-2647936C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25" y="237094"/>
            <a:ext cx="8605837" cy="490538"/>
          </a:xfrm>
        </p:spPr>
        <p:txBody>
          <a:bodyPr/>
          <a:lstStyle/>
          <a:p>
            <a:r>
              <a:rPr lang="en-GB" dirty="0"/>
              <a:t>NUSTAR from Phase-0 to FAIR 2030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4B91C-6F9E-424C-BC9A-B9996386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B0AE0-8367-4944-80E2-3FFD237B61B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608672"/>
            <a:ext cx="4361541" cy="2508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11th FAIR-NUSTAR RRB meeting - February 21-22, 2022</a:t>
            </a:r>
            <a:endParaRPr lang="en-GB" dirty="0"/>
          </a:p>
        </p:txBody>
      </p:sp>
      <p:graphicFrame>
        <p:nvGraphicFramePr>
          <p:cNvPr id="35" name="Tabelle 2">
            <a:extLst>
              <a:ext uri="{FF2B5EF4-FFF2-40B4-BE49-F238E27FC236}">
                <a16:creationId xmlns:a16="http://schemas.microsoft.com/office/drawing/2014/main" id="{D8309FF6-C76E-9E43-98BA-7AF515AC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44610"/>
              </p:ext>
            </p:extLst>
          </p:nvPr>
        </p:nvGraphicFramePr>
        <p:xfrm>
          <a:off x="122098" y="1340348"/>
          <a:ext cx="8928998" cy="4567848"/>
        </p:xfrm>
        <a:graphic>
          <a:graphicData uri="http://schemas.openxmlformats.org/drawingml/2006/table">
            <a:tbl>
              <a:tblPr firstRow="1" bandRow="1"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58878519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424829249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319226571"/>
                    </a:ext>
                  </a:extLst>
                </a:gridCol>
              </a:tblGrid>
              <a:tr h="387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600" dirty="0"/>
                        <a:t>2018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600" dirty="0"/>
                        <a:t>2019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600" dirty="0"/>
                        <a:t>2020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600" dirty="0"/>
                        <a:t>2021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600" dirty="0"/>
                        <a:t>2022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600" dirty="0"/>
                        <a:t>2023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600" dirty="0"/>
                        <a:t>2024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600" dirty="0"/>
                        <a:t>2025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600" dirty="0"/>
                        <a:t>2026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600" dirty="0"/>
                        <a:t>2027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2029</a:t>
                      </a: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0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b="1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Rectangle 8">
            <a:extLst>
              <a:ext uri="{FF2B5EF4-FFF2-40B4-BE49-F238E27FC236}">
                <a16:creationId xmlns:a16="http://schemas.microsoft.com/office/drawing/2014/main" id="{CB12167A-8AD4-9F43-9A6F-7FF504E5D0C4}"/>
              </a:ext>
            </a:extLst>
          </p:cNvPr>
          <p:cNvSpPr/>
          <p:nvPr/>
        </p:nvSpPr>
        <p:spPr>
          <a:xfrm>
            <a:off x="5645545" y="1716293"/>
            <a:ext cx="3405723" cy="4292391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9900"/>
              </a:gs>
              <a:gs pos="100000">
                <a:srgbClr val="92D050"/>
              </a:gs>
            </a:gsLst>
            <a:lin ang="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457189">
              <a:defRPr/>
            </a:pPr>
            <a:endParaRPr lang="en-US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4534A87D-E935-E849-A12E-D8760813E9CA}"/>
              </a:ext>
            </a:extLst>
          </p:cNvPr>
          <p:cNvSpPr/>
          <p:nvPr/>
        </p:nvSpPr>
        <p:spPr>
          <a:xfrm>
            <a:off x="116900" y="1731732"/>
            <a:ext cx="5342406" cy="4248472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457189">
              <a:defRPr/>
            </a:pPr>
            <a:endParaRPr lang="en-US" sz="18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38" name="Textfeld 17">
            <a:extLst>
              <a:ext uri="{FF2B5EF4-FFF2-40B4-BE49-F238E27FC236}">
                <a16:creationId xmlns:a16="http://schemas.microsoft.com/office/drawing/2014/main" id="{44450A0B-F671-D442-8289-1B70127D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37" y="1668405"/>
            <a:ext cx="1511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189" eaLnBrk="1" hangingPunct="1">
              <a:defRPr/>
            </a:pPr>
            <a:r>
              <a:rPr lang="de-DE" altLang="de-DE" sz="2000" b="1" kern="0" dirty="0">
                <a:solidFill>
                  <a:srgbClr val="0070C0"/>
                </a:solidFill>
              </a:rPr>
              <a:t>Super-FRS</a:t>
            </a:r>
          </a:p>
        </p:txBody>
      </p:sp>
      <p:grpSp>
        <p:nvGrpSpPr>
          <p:cNvPr id="39" name="Gruppieren 38"/>
          <p:cNvGrpSpPr/>
          <p:nvPr/>
        </p:nvGrpSpPr>
        <p:grpSpPr>
          <a:xfrm>
            <a:off x="111113" y="1995592"/>
            <a:ext cx="5534259" cy="369332"/>
            <a:chOff x="84147" y="2567264"/>
            <a:chExt cx="4852892" cy="369332"/>
          </a:xfrm>
        </p:grpSpPr>
        <p:sp>
          <p:nvSpPr>
            <p:cNvPr id="40" name="Rechteck 24">
              <a:extLst>
                <a:ext uri="{FF2B5EF4-FFF2-40B4-BE49-F238E27FC236}">
                  <a16:creationId xmlns:a16="http://schemas.microsoft.com/office/drawing/2014/main" id="{7448E799-46AF-9343-922F-9EA65CC21D00}"/>
                </a:ext>
              </a:extLst>
            </p:cNvPr>
            <p:cNvSpPr/>
            <p:nvPr/>
          </p:nvSpPr>
          <p:spPr>
            <a:xfrm>
              <a:off x="84147" y="2612230"/>
              <a:ext cx="4852892" cy="279400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>
                    <a:lumMod val="50000"/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457189">
                <a:defRPr/>
              </a:pPr>
              <a:endParaRPr lang="de-DE" sz="1800" kern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41" name="Textfeld 16">
              <a:extLst>
                <a:ext uri="{FF2B5EF4-FFF2-40B4-BE49-F238E27FC236}">
                  <a16:creationId xmlns:a16="http://schemas.microsoft.com/office/drawing/2014/main" id="{ABB7F36F-FB45-314A-A5A8-6E769BE42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47" y="2567264"/>
              <a:ext cx="3031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457189" eaLnBrk="1" hangingPunct="1">
                <a:defRPr/>
              </a:pPr>
              <a:r>
                <a:rPr lang="en-GB" altLang="de-DE" sz="1800" kern="0" dirty="0">
                  <a:solidFill>
                    <a:srgbClr val="000000"/>
                  </a:solidFill>
                </a:rPr>
                <a:t>construction and installation</a:t>
              </a:r>
            </a:p>
          </p:txBody>
        </p:sp>
      </p:grpSp>
      <p:sp>
        <p:nvSpPr>
          <p:cNvPr id="42" name="Textfeld 17">
            <a:extLst>
              <a:ext uri="{FF2B5EF4-FFF2-40B4-BE49-F238E27FC236}">
                <a16:creationId xmlns:a16="http://schemas.microsoft.com/office/drawing/2014/main" id="{863C60DB-AEAE-5441-A83D-9963EA973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37" y="2784863"/>
            <a:ext cx="2040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189" eaLnBrk="1" hangingPunct="1">
              <a:defRPr/>
            </a:pPr>
            <a:r>
              <a:rPr lang="en-GB" altLang="de-DE" sz="2000" b="1" kern="0" dirty="0">
                <a:solidFill>
                  <a:srgbClr val="0070C0"/>
                </a:solidFill>
              </a:rPr>
              <a:t>NUSTAR caves</a:t>
            </a:r>
          </a:p>
        </p:txBody>
      </p:sp>
      <p:sp>
        <p:nvSpPr>
          <p:cNvPr id="43" name="Rechteck 24">
            <a:extLst>
              <a:ext uri="{FF2B5EF4-FFF2-40B4-BE49-F238E27FC236}">
                <a16:creationId xmlns:a16="http://schemas.microsoft.com/office/drawing/2014/main" id="{2B4EE0C2-A58E-9846-B7CE-D58CDDCCB350}"/>
              </a:ext>
            </a:extLst>
          </p:cNvPr>
          <p:cNvSpPr/>
          <p:nvPr/>
        </p:nvSpPr>
        <p:spPr>
          <a:xfrm>
            <a:off x="2087111" y="3081272"/>
            <a:ext cx="2705035" cy="629906"/>
          </a:xfrm>
          <a:prstGeom prst="rect">
            <a:avLst/>
          </a:prstGeom>
          <a:gradFill flip="none" rotWithShape="1">
            <a:gsLst>
              <a:gs pos="0">
                <a:srgbClr val="808080">
                  <a:alpha val="0"/>
                </a:srgbClr>
              </a:gs>
              <a:gs pos="50000">
                <a:srgbClr val="FFFFFF">
                  <a:lumMod val="50000"/>
                </a:srgbClr>
              </a:gs>
              <a:gs pos="100000">
                <a:srgbClr val="808080">
                  <a:alpha val="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457189">
              <a:defRPr/>
            </a:pPr>
            <a:endParaRPr lang="de-DE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44" name="Textfeld 21">
            <a:extLst>
              <a:ext uri="{FF2B5EF4-FFF2-40B4-BE49-F238E27FC236}">
                <a16:creationId xmlns:a16="http://schemas.microsoft.com/office/drawing/2014/main" id="{636AA76F-E733-7942-AD32-092A7058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713" y="3104382"/>
            <a:ext cx="22295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189" eaLnBrk="1" hangingPunct="1">
              <a:defRPr/>
            </a:pPr>
            <a:r>
              <a:rPr lang="en-GB" altLang="de-DE" sz="1800" kern="0" dirty="0">
                <a:solidFill>
                  <a:srgbClr val="000000"/>
                </a:solidFill>
              </a:rPr>
              <a:t>civil construction &amp; infrastructure</a:t>
            </a:r>
          </a:p>
        </p:txBody>
      </p:sp>
      <p:sp>
        <p:nvSpPr>
          <p:cNvPr id="45" name="Textfeld 17">
            <a:extLst>
              <a:ext uri="{FF2B5EF4-FFF2-40B4-BE49-F238E27FC236}">
                <a16:creationId xmlns:a16="http://schemas.microsoft.com/office/drawing/2014/main" id="{014B9E82-132B-074C-9890-FEC02C64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37" y="3599573"/>
            <a:ext cx="2837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189" eaLnBrk="1" hangingPunct="1">
              <a:defRPr/>
            </a:pPr>
            <a:r>
              <a:rPr lang="en-GB" altLang="de-DE" sz="2000" b="1" kern="0" dirty="0">
                <a:solidFill>
                  <a:srgbClr val="0070C0"/>
                </a:solidFill>
              </a:rPr>
              <a:t>NUSTAR experiments</a:t>
            </a:r>
          </a:p>
        </p:txBody>
      </p:sp>
      <p:grpSp>
        <p:nvGrpSpPr>
          <p:cNvPr id="46" name="Gruppieren 45"/>
          <p:cNvGrpSpPr/>
          <p:nvPr/>
        </p:nvGrpSpPr>
        <p:grpSpPr>
          <a:xfrm>
            <a:off x="122904" y="3949976"/>
            <a:ext cx="5141215" cy="369332"/>
            <a:chOff x="124825" y="4574368"/>
            <a:chExt cx="5141215" cy="369332"/>
          </a:xfrm>
        </p:grpSpPr>
        <p:sp>
          <p:nvSpPr>
            <p:cNvPr id="47" name="Rechteck 24">
              <a:extLst>
                <a:ext uri="{FF2B5EF4-FFF2-40B4-BE49-F238E27FC236}">
                  <a16:creationId xmlns:a16="http://schemas.microsoft.com/office/drawing/2014/main" id="{78EDFB49-2449-6E4F-9D70-0A2046C518DE}"/>
                </a:ext>
              </a:extLst>
            </p:cNvPr>
            <p:cNvSpPr/>
            <p:nvPr/>
          </p:nvSpPr>
          <p:spPr>
            <a:xfrm>
              <a:off x="124825" y="4619664"/>
              <a:ext cx="5141215" cy="278740"/>
            </a:xfrm>
            <a:prstGeom prst="rect">
              <a:avLst/>
            </a:prstGeom>
            <a:gradFill flip="none" rotWithShape="1">
              <a:gsLst>
                <a:gs pos="50000">
                  <a:srgbClr val="FFFFFF">
                    <a:lumMod val="50000"/>
                  </a:srgbClr>
                </a:gs>
                <a:gs pos="100000">
                  <a:srgbClr val="FFFFFF">
                    <a:lumMod val="50000"/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457189">
                <a:defRPr/>
              </a:pPr>
              <a:endParaRPr lang="de-DE" sz="1800" kern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48" name="Textfeld 16">
              <a:extLst>
                <a:ext uri="{FF2B5EF4-FFF2-40B4-BE49-F238E27FC236}">
                  <a16:creationId xmlns:a16="http://schemas.microsoft.com/office/drawing/2014/main" id="{28A473F4-519E-DB44-B2B1-D5B694B374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382" y="4574368"/>
              <a:ext cx="40062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457189" eaLnBrk="1" hangingPunct="1">
                <a:defRPr/>
              </a:pPr>
              <a:r>
                <a:rPr lang="en-GB" altLang="de-DE" sz="1800" kern="0" dirty="0">
                  <a:solidFill>
                    <a:srgbClr val="000000"/>
                  </a:solidFill>
                </a:rPr>
                <a:t>construction/operation „outside“ FAIR</a:t>
              </a:r>
            </a:p>
          </p:txBody>
        </p:sp>
      </p:grpSp>
      <p:sp>
        <p:nvSpPr>
          <p:cNvPr id="49" name="Rechteck 1">
            <a:extLst>
              <a:ext uri="{FF2B5EF4-FFF2-40B4-BE49-F238E27FC236}">
                <a16:creationId xmlns:a16="http://schemas.microsoft.com/office/drawing/2014/main" id="{F64C7BC5-EA0D-DE45-A4EA-23F8D6B39B33}"/>
              </a:ext>
            </a:extLst>
          </p:cNvPr>
          <p:cNvSpPr/>
          <p:nvPr/>
        </p:nvSpPr>
        <p:spPr>
          <a:xfrm>
            <a:off x="5455317" y="1731732"/>
            <a:ext cx="854563" cy="4289294"/>
          </a:xfrm>
          <a:prstGeom prst="rect">
            <a:avLst/>
          </a:prstGeom>
          <a:gradFill>
            <a:gsLst>
              <a:gs pos="0">
                <a:srgbClr val="00FA00"/>
              </a:gs>
              <a:gs pos="100000">
                <a:srgbClr val="009900"/>
              </a:gs>
              <a:gs pos="100000">
                <a:srgbClr val="00FA0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algn="ctr" defTabSz="457189">
              <a:defRPr/>
            </a:pPr>
            <a:r>
              <a:rPr lang="de-DE" b="1" kern="0" dirty="0">
                <a:solidFill>
                  <a:srgbClr val="FFFFFF"/>
                </a:solidFill>
                <a:latin typeface="Arial"/>
                <a:ea typeface=""/>
                <a:cs typeface=""/>
              </a:rPr>
              <a:t>Early Start</a:t>
            </a:r>
          </a:p>
        </p:txBody>
      </p:sp>
      <p:sp>
        <p:nvSpPr>
          <p:cNvPr id="50" name="Rechteck 1">
            <a:extLst>
              <a:ext uri="{FF2B5EF4-FFF2-40B4-BE49-F238E27FC236}">
                <a16:creationId xmlns:a16="http://schemas.microsoft.com/office/drawing/2014/main" id="{A69A4777-828C-C04F-B819-F22171946CB2}"/>
              </a:ext>
            </a:extLst>
          </p:cNvPr>
          <p:cNvSpPr/>
          <p:nvPr/>
        </p:nvSpPr>
        <p:spPr>
          <a:xfrm>
            <a:off x="6301920" y="1720144"/>
            <a:ext cx="567111" cy="4289294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B05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algn="ctr" defTabSz="457189">
              <a:defRPr/>
            </a:pPr>
            <a:r>
              <a:rPr lang="en-GB" b="1" kern="0" dirty="0">
                <a:solidFill>
                  <a:srgbClr val="FFFFFF"/>
                </a:solidFill>
                <a:latin typeface="Arial"/>
                <a:ea typeface=""/>
                <a:cs typeface=""/>
              </a:rPr>
              <a:t>Day one</a:t>
            </a:r>
          </a:p>
        </p:txBody>
      </p:sp>
      <p:grpSp>
        <p:nvGrpSpPr>
          <p:cNvPr id="51" name="Gruppieren 50"/>
          <p:cNvGrpSpPr/>
          <p:nvPr/>
        </p:nvGrpSpPr>
        <p:grpSpPr>
          <a:xfrm>
            <a:off x="4365788" y="2327466"/>
            <a:ext cx="2179058" cy="369332"/>
            <a:chOff x="4340928" y="2880543"/>
            <a:chExt cx="2179058" cy="369332"/>
          </a:xfrm>
        </p:grpSpPr>
        <p:sp>
          <p:nvSpPr>
            <p:cNvPr id="52" name="Rechteck 24">
              <a:extLst>
                <a:ext uri="{FF2B5EF4-FFF2-40B4-BE49-F238E27FC236}">
                  <a16:creationId xmlns:a16="http://schemas.microsoft.com/office/drawing/2014/main" id="{1AA22515-2165-7541-B6A1-F93068B79B03}"/>
                </a:ext>
              </a:extLst>
            </p:cNvPr>
            <p:cNvSpPr/>
            <p:nvPr/>
          </p:nvSpPr>
          <p:spPr>
            <a:xfrm>
              <a:off x="4340928" y="2916963"/>
              <a:ext cx="2179058" cy="279400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50000"/>
                    <a:alpha val="0"/>
                  </a:srgbClr>
                </a:gs>
                <a:gs pos="50000">
                  <a:srgbClr val="FFFFFF">
                    <a:lumMod val="50000"/>
                  </a:srgbClr>
                </a:gs>
                <a:gs pos="100000">
                  <a:srgbClr val="FFFFFF">
                    <a:lumMod val="50000"/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457189">
                <a:defRPr/>
              </a:pPr>
              <a:endParaRPr lang="de-DE" sz="1800" kern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53" name="Textfeld 25">
              <a:extLst>
                <a:ext uri="{FF2B5EF4-FFF2-40B4-BE49-F238E27FC236}">
                  <a16:creationId xmlns:a16="http://schemas.microsoft.com/office/drawing/2014/main" id="{85F041C7-84DE-4545-897D-BFB4A1843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3523" y="2880543"/>
              <a:ext cx="187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457189" eaLnBrk="1" hangingPunct="1">
                <a:defRPr/>
              </a:pPr>
              <a:r>
                <a:rPr lang="en-GB" altLang="de-DE" sz="1800" kern="0" dirty="0">
                  <a:solidFill>
                    <a:srgbClr val="000000"/>
                  </a:solidFill>
                </a:rPr>
                <a:t>commissioning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5685783" y="2616280"/>
            <a:ext cx="3356645" cy="369332"/>
            <a:chOff x="5639807" y="3169184"/>
            <a:chExt cx="3386430" cy="369332"/>
          </a:xfrm>
        </p:grpSpPr>
        <p:sp>
          <p:nvSpPr>
            <p:cNvPr id="55" name="Rechteck 29">
              <a:extLst>
                <a:ext uri="{FF2B5EF4-FFF2-40B4-BE49-F238E27FC236}">
                  <a16:creationId xmlns:a16="http://schemas.microsoft.com/office/drawing/2014/main" id="{8DFD3471-7B80-F649-B3D1-840369BD9710}"/>
                </a:ext>
              </a:extLst>
            </p:cNvPr>
            <p:cNvSpPr/>
            <p:nvPr/>
          </p:nvSpPr>
          <p:spPr>
            <a:xfrm>
              <a:off x="5639807" y="3230065"/>
              <a:ext cx="3386430" cy="24757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  <a:alpha val="0"/>
                  </a:srgbClr>
                </a:gs>
                <a:gs pos="99167">
                  <a:srgbClr val="FFFFFF">
                    <a:lumMod val="50000"/>
                  </a:srgbClr>
                </a:gs>
                <a:gs pos="50000">
                  <a:srgbClr val="FFFFFF">
                    <a:lumMod val="50000"/>
                  </a:srgbClr>
                </a:gs>
              </a:gsLst>
              <a:lin ang="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457189">
                <a:defRPr/>
              </a:pPr>
              <a:endParaRPr lang="de-DE" sz="1800" kern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56" name="Textfeld 16">
              <a:extLst>
                <a:ext uri="{FF2B5EF4-FFF2-40B4-BE49-F238E27FC236}">
                  <a16:creationId xmlns:a16="http://schemas.microsoft.com/office/drawing/2014/main" id="{0A18D22B-A863-174E-9A72-C8BA65A69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270" y="3169184"/>
              <a:ext cx="2151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457189" eaLnBrk="1" hangingPunct="1">
                <a:defRPr/>
              </a:pPr>
              <a:r>
                <a:rPr lang="en-GB" altLang="de-DE" sz="1800" kern="0" dirty="0">
                  <a:solidFill>
                    <a:srgbClr val="000000"/>
                  </a:solidFill>
                </a:rPr>
                <a:t>full operation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154216" y="4931883"/>
            <a:ext cx="3790981" cy="400110"/>
            <a:chOff x="5129356" y="5549031"/>
            <a:chExt cx="3790981" cy="400110"/>
          </a:xfrm>
        </p:grpSpPr>
        <p:sp>
          <p:nvSpPr>
            <p:cNvPr id="58" name="Rechteck 24">
              <a:extLst>
                <a:ext uri="{FF2B5EF4-FFF2-40B4-BE49-F238E27FC236}">
                  <a16:creationId xmlns:a16="http://schemas.microsoft.com/office/drawing/2014/main" id="{B3522D72-6C33-6444-A411-977DFF8A0810}"/>
                </a:ext>
              </a:extLst>
            </p:cNvPr>
            <p:cNvSpPr/>
            <p:nvPr/>
          </p:nvSpPr>
          <p:spPr>
            <a:xfrm>
              <a:off x="5129356" y="5614246"/>
              <a:ext cx="3790981" cy="26968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50000"/>
                    <a:alpha val="0"/>
                  </a:srgbClr>
                </a:gs>
                <a:gs pos="52000">
                  <a:srgbClr val="FFFFFF">
                    <a:lumMod val="5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457189">
                <a:defRPr/>
              </a:pPr>
              <a:endParaRPr lang="de-DE" sz="1800" kern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59" name="Textfeld 16">
              <a:extLst>
                <a:ext uri="{FF2B5EF4-FFF2-40B4-BE49-F238E27FC236}">
                  <a16:creationId xmlns:a16="http://schemas.microsoft.com/office/drawing/2014/main" id="{0A3F9045-0E67-6047-BD2B-41ACBD8D9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3326" y="5549031"/>
              <a:ext cx="21932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457189" eaLnBrk="1" hangingPunct="1">
                <a:defRPr/>
              </a:pPr>
              <a:r>
                <a:rPr lang="en-GB" altLang="de-DE" sz="2000" kern="0" dirty="0">
                  <a:solidFill>
                    <a:srgbClr val="000000"/>
                  </a:solidFill>
                </a:rPr>
                <a:t>operation at FAIR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3850913" y="4622275"/>
            <a:ext cx="2456563" cy="400110"/>
            <a:chOff x="3826053" y="5239423"/>
            <a:chExt cx="2456563" cy="400110"/>
          </a:xfrm>
        </p:grpSpPr>
        <p:sp>
          <p:nvSpPr>
            <p:cNvPr id="61" name="Rechteck 24">
              <a:extLst>
                <a:ext uri="{FF2B5EF4-FFF2-40B4-BE49-F238E27FC236}">
                  <a16:creationId xmlns:a16="http://schemas.microsoft.com/office/drawing/2014/main" id="{29D864CE-C9D0-384C-A1F3-CBB7938E0A62}"/>
                </a:ext>
              </a:extLst>
            </p:cNvPr>
            <p:cNvSpPr/>
            <p:nvPr/>
          </p:nvSpPr>
          <p:spPr>
            <a:xfrm>
              <a:off x="3826053" y="5292320"/>
              <a:ext cx="2456563" cy="294317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50000"/>
                    <a:alpha val="0"/>
                  </a:srgbClr>
                </a:gs>
                <a:gs pos="50000">
                  <a:srgbClr val="FFFFFF">
                    <a:lumMod val="50000"/>
                  </a:srgbClr>
                </a:gs>
                <a:gs pos="100000">
                  <a:srgbClr val="FFFFFF">
                    <a:lumMod val="50000"/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457189">
                <a:defRPr/>
              </a:pPr>
              <a:endParaRPr lang="de-DE" sz="1800" kern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62" name="Textfeld 25">
              <a:extLst>
                <a:ext uri="{FF2B5EF4-FFF2-40B4-BE49-F238E27FC236}">
                  <a16:creationId xmlns:a16="http://schemas.microsoft.com/office/drawing/2014/main" id="{89DABBA1-FF97-6941-A309-51D33622F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731" y="5239423"/>
              <a:ext cx="21390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457189" eaLnBrk="1" hangingPunct="1">
                <a:defRPr/>
              </a:pPr>
              <a:r>
                <a:rPr lang="en-GB" altLang="de-DE" sz="2000" kern="0" dirty="0">
                  <a:solidFill>
                    <a:srgbClr val="000000"/>
                  </a:solidFill>
                </a:rPr>
                <a:t>commissioning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64045" y="4298332"/>
            <a:ext cx="2296862" cy="369332"/>
            <a:chOff x="3239185" y="4915480"/>
            <a:chExt cx="2296862" cy="369332"/>
          </a:xfrm>
        </p:grpSpPr>
        <p:sp>
          <p:nvSpPr>
            <p:cNvPr id="64" name="Rechteck 24">
              <a:extLst>
                <a:ext uri="{FF2B5EF4-FFF2-40B4-BE49-F238E27FC236}">
                  <a16:creationId xmlns:a16="http://schemas.microsoft.com/office/drawing/2014/main" id="{95C979F1-CD34-2648-988A-C086472AE79A}"/>
                </a:ext>
              </a:extLst>
            </p:cNvPr>
            <p:cNvSpPr/>
            <p:nvPr/>
          </p:nvSpPr>
          <p:spPr>
            <a:xfrm>
              <a:off x="3239185" y="4957504"/>
              <a:ext cx="2296862" cy="285284"/>
            </a:xfrm>
            <a:prstGeom prst="rect">
              <a:avLst/>
            </a:prstGeom>
            <a:gradFill flip="none" rotWithShape="1">
              <a:gsLst>
                <a:gs pos="0">
                  <a:srgbClr val="808080">
                    <a:alpha val="0"/>
                  </a:srgbClr>
                </a:gs>
                <a:gs pos="50000">
                  <a:srgbClr val="FFFFFF">
                    <a:lumMod val="50000"/>
                  </a:srgbClr>
                </a:gs>
                <a:gs pos="100000">
                  <a:srgbClr val="808080"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457189">
                <a:defRPr/>
              </a:pPr>
              <a:endParaRPr lang="de-DE" sz="1800" kern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65" name="Textfeld 16">
              <a:extLst>
                <a:ext uri="{FF2B5EF4-FFF2-40B4-BE49-F238E27FC236}">
                  <a16:creationId xmlns:a16="http://schemas.microsoft.com/office/drawing/2014/main" id="{69566E83-8D3A-B24A-ABD3-133CF6D3C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9327" y="4915480"/>
              <a:ext cx="12747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457189" eaLnBrk="1" hangingPunct="1">
                <a:defRPr/>
              </a:pPr>
              <a:r>
                <a:rPr lang="en-GB" altLang="de-DE" sz="1800" kern="0" dirty="0">
                  <a:solidFill>
                    <a:srgbClr val="000000"/>
                  </a:solidFill>
                </a:rPr>
                <a:t>installation</a:t>
              </a:r>
            </a:p>
          </p:txBody>
        </p:sp>
      </p:grpSp>
      <p:sp>
        <p:nvSpPr>
          <p:cNvPr id="66" name="Rechteck 1">
            <a:extLst>
              <a:ext uri="{FF2B5EF4-FFF2-40B4-BE49-F238E27FC236}">
                <a16:creationId xmlns:a16="http://schemas.microsoft.com/office/drawing/2014/main" id="{C98FE87E-1545-6142-BAE2-29F4BED9DA14}"/>
              </a:ext>
            </a:extLst>
          </p:cNvPr>
          <p:cNvSpPr/>
          <p:nvPr/>
        </p:nvSpPr>
        <p:spPr>
          <a:xfrm>
            <a:off x="8359033" y="1719391"/>
            <a:ext cx="683395" cy="428929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00B0F0"/>
              </a:gs>
              <a:gs pos="100000">
                <a:srgbClr val="0070C0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algn="ctr" defTabSz="457189">
              <a:defRPr/>
            </a:pPr>
            <a:r>
              <a:rPr lang="de-DE" sz="3200" b="1" kern="0" dirty="0">
                <a:solidFill>
                  <a:srgbClr val="FFFFFF"/>
                </a:solidFill>
                <a:latin typeface="Arial"/>
                <a:ea typeface=""/>
                <a:cs typeface=""/>
              </a:rPr>
              <a:t>FAIR 2030</a:t>
            </a:r>
          </a:p>
        </p:txBody>
      </p:sp>
      <p:sp>
        <p:nvSpPr>
          <p:cNvPr id="67" name="Slide Number Placeholder 3">
            <a:extLst>
              <a:ext uri="{FF2B5EF4-FFF2-40B4-BE49-F238E27FC236}">
                <a16:creationId xmlns:a16="http://schemas.microsoft.com/office/drawing/2014/main" id="{2023F6D7-8828-9B4B-9133-1DAF946901F0}"/>
              </a:ext>
            </a:extLst>
          </p:cNvPr>
          <p:cNvSpPr txBox="1">
            <a:spLocks/>
          </p:cNvSpPr>
          <p:nvPr/>
        </p:nvSpPr>
        <p:spPr>
          <a:xfrm>
            <a:off x="8443424" y="5154585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fld id="{EA5E1414-7F6A-4E41-B4A1-582D8087D4EE}" type="slidenum">
              <a:rPr lang="en-IT"/>
              <a:pPr defTabSz="457189"/>
              <a:t>2</a:t>
            </a:fld>
            <a:endParaRPr lang="en-IT"/>
          </a:p>
        </p:txBody>
      </p:sp>
      <p:cxnSp>
        <p:nvCxnSpPr>
          <p:cNvPr id="68" name="Straight Connector 3">
            <a:extLst>
              <a:ext uri="{FF2B5EF4-FFF2-40B4-BE49-F238E27FC236}">
                <a16:creationId xmlns:a16="http://schemas.microsoft.com/office/drawing/2014/main" id="{DB3F0335-E417-5D4D-9031-5C14C6529DCF}"/>
              </a:ext>
            </a:extLst>
          </p:cNvPr>
          <p:cNvCxnSpPr>
            <a:cxnSpLocks/>
          </p:cNvCxnSpPr>
          <p:nvPr/>
        </p:nvCxnSpPr>
        <p:spPr>
          <a:xfrm flipV="1">
            <a:off x="191837" y="5396252"/>
            <a:ext cx="5247705" cy="3352"/>
          </a:xfrm>
          <a:prstGeom prst="line">
            <a:avLst/>
          </a:prstGeom>
          <a:ln w="53975">
            <a:solidFill>
              <a:schemeClr val="bg1">
                <a:alpha val="69000"/>
              </a:schemeClr>
            </a:solidFill>
            <a:headEnd type="diamond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4">
            <a:extLst>
              <a:ext uri="{FF2B5EF4-FFF2-40B4-BE49-F238E27FC236}">
                <a16:creationId xmlns:a16="http://schemas.microsoft.com/office/drawing/2014/main" id="{2FECBBB1-3AFF-6549-9505-8050C7B36DAF}"/>
              </a:ext>
            </a:extLst>
          </p:cNvPr>
          <p:cNvSpPr/>
          <p:nvPr/>
        </p:nvSpPr>
        <p:spPr>
          <a:xfrm>
            <a:off x="1758123" y="5441548"/>
            <a:ext cx="13933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189">
              <a:defRPr/>
            </a:pPr>
            <a:r>
              <a:rPr lang="de-DE" sz="24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 charset="0"/>
              </a:rPr>
              <a:t>Phase 0</a:t>
            </a:r>
          </a:p>
        </p:txBody>
      </p:sp>
      <p:cxnSp>
        <p:nvCxnSpPr>
          <p:cNvPr id="70" name="Straight Connector 50">
            <a:extLst>
              <a:ext uri="{FF2B5EF4-FFF2-40B4-BE49-F238E27FC236}">
                <a16:creationId xmlns:a16="http://schemas.microsoft.com/office/drawing/2014/main" id="{487830BE-0E6D-6646-B1FC-DF7C8CC9EE7D}"/>
              </a:ext>
            </a:extLst>
          </p:cNvPr>
          <p:cNvCxnSpPr>
            <a:cxnSpLocks/>
          </p:cNvCxnSpPr>
          <p:nvPr/>
        </p:nvCxnSpPr>
        <p:spPr>
          <a:xfrm>
            <a:off x="5505879" y="5396252"/>
            <a:ext cx="3569669" cy="0"/>
          </a:xfrm>
          <a:prstGeom prst="line">
            <a:avLst/>
          </a:prstGeom>
          <a:ln w="53975">
            <a:solidFill>
              <a:schemeClr val="bg1">
                <a:alpha val="69000"/>
              </a:schemeClr>
            </a:solidFill>
            <a:headEnd type="diamond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33">
            <a:extLst>
              <a:ext uri="{FF2B5EF4-FFF2-40B4-BE49-F238E27FC236}">
                <a16:creationId xmlns:a16="http://schemas.microsoft.com/office/drawing/2014/main" id="{E2943639-3B22-6B42-9FDD-DA5487B4258D}"/>
              </a:ext>
            </a:extLst>
          </p:cNvPr>
          <p:cNvSpPr/>
          <p:nvPr/>
        </p:nvSpPr>
        <p:spPr>
          <a:xfrm>
            <a:off x="5495329" y="5441548"/>
            <a:ext cx="35696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de-DE" sz="24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 charset="0"/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23880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start-up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FAIR </a:t>
            </a:r>
            <a:r>
              <a:rPr lang="de-DE" dirty="0" err="1" smtClean="0"/>
              <a:t>facility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350357" y="4935340"/>
            <a:ext cx="405045" cy="11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7" y="1084539"/>
            <a:ext cx="9107488" cy="4883039"/>
          </a:xfrm>
          <a:prstGeom prst="rect">
            <a:avLst/>
          </a:prstGeom>
        </p:spPr>
      </p:pic>
      <p:sp>
        <p:nvSpPr>
          <p:cNvPr id="7" name="Ellipse 6"/>
          <p:cNvSpPr>
            <a:spLocks noChangeArrowheads="1"/>
          </p:cNvSpPr>
          <p:nvPr/>
        </p:nvSpPr>
        <p:spPr bwMode="auto">
          <a:xfrm>
            <a:off x="4859461" y="3009674"/>
            <a:ext cx="142875" cy="144463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" name="Textfeld 7"/>
          <p:cNvSpPr txBox="1"/>
          <p:nvPr/>
        </p:nvSpPr>
        <p:spPr>
          <a:xfrm>
            <a:off x="5076056" y="2946976"/>
            <a:ext cx="2171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3399"/>
                </a:solidFill>
                <a:latin typeface="+mj-lt"/>
              </a:rPr>
              <a:t>1</a:t>
            </a:r>
            <a:endParaRPr lang="de-DE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5382090" y="3188073"/>
            <a:ext cx="142875" cy="144463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5668077" y="2403842"/>
            <a:ext cx="142875" cy="144463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" name="Ellipse 10"/>
          <p:cNvSpPr>
            <a:spLocks noChangeArrowheads="1"/>
          </p:cNvSpPr>
          <p:nvPr/>
        </p:nvSpPr>
        <p:spPr bwMode="auto">
          <a:xfrm>
            <a:off x="6469417" y="1799461"/>
            <a:ext cx="142875" cy="144463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2" name="Ellipse 11"/>
          <p:cNvSpPr>
            <a:spLocks noChangeArrowheads="1"/>
          </p:cNvSpPr>
          <p:nvPr/>
        </p:nvSpPr>
        <p:spPr bwMode="auto">
          <a:xfrm>
            <a:off x="5973158" y="1693909"/>
            <a:ext cx="142875" cy="144463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" name="Textfeld 13"/>
          <p:cNvSpPr txBox="1"/>
          <p:nvPr/>
        </p:nvSpPr>
        <p:spPr>
          <a:xfrm>
            <a:off x="6192946" y="1581474"/>
            <a:ext cx="19955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rgbClr val="7030A0"/>
                </a:solidFill>
                <a:latin typeface="+mj-lt"/>
              </a:rPr>
              <a:t>3</a:t>
            </a:r>
            <a:endParaRPr lang="de-DE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FAB0AE0-8367-4944-80E2-3FFD237B61B0}"/>
              </a:ext>
            </a:extLst>
          </p:cNvPr>
          <p:cNvSpPr txBox="1">
            <a:spLocks/>
          </p:cNvSpPr>
          <p:nvPr/>
        </p:nvSpPr>
        <p:spPr bwMode="auto">
          <a:xfrm>
            <a:off x="0" y="6608672"/>
            <a:ext cx="4361541" cy="25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7695829" y="5867980"/>
            <a:ext cx="5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6"/>
                </a:solidFill>
              </a:rPr>
              <a:t>CR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810952" y="4889173"/>
            <a:ext cx="417232" cy="340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78313" y="4359603"/>
            <a:ext cx="7234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err="1" smtClean="0">
                <a:solidFill>
                  <a:schemeClr val="accent6"/>
                </a:solidFill>
                <a:latin typeface="+mn-lt"/>
              </a:rPr>
              <a:t>Ready</a:t>
            </a:r>
            <a:r>
              <a:rPr lang="de-DE" sz="18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de-DE" sz="1800" b="1" dirty="0" err="1" smtClean="0">
                <a:solidFill>
                  <a:schemeClr val="accent6"/>
                </a:solidFill>
                <a:latin typeface="+mn-lt"/>
              </a:rPr>
              <a:t>for</a:t>
            </a:r>
            <a:r>
              <a:rPr lang="de-DE" sz="1800" b="1" dirty="0" smtClean="0">
                <a:solidFill>
                  <a:schemeClr val="accent6"/>
                </a:solidFill>
                <a:latin typeface="+mn-lt"/>
              </a:rPr>
              <a:t> Experiments</a:t>
            </a:r>
          </a:p>
          <a:p>
            <a:pPr algn="l"/>
            <a:endParaRPr lang="de-DE" sz="800" b="1" dirty="0" smtClean="0">
              <a:solidFill>
                <a:srgbClr val="D60093"/>
              </a:solidFill>
              <a:latin typeface="+mn-lt"/>
            </a:endParaRPr>
          </a:p>
          <a:p>
            <a:pPr marL="342900" indent="-342900" algn="l">
              <a:buAutoNum type="arabicPlain"/>
            </a:pPr>
            <a:r>
              <a:rPr lang="de-DE" sz="1800" dirty="0" smtClean="0">
                <a:solidFill>
                  <a:srgbClr val="D60093"/>
                </a:solidFill>
                <a:latin typeface="+mn-lt"/>
              </a:rPr>
              <a:t>Early Science: </a:t>
            </a:r>
            <a:r>
              <a:rPr lang="de-DE" sz="1600" b="1" dirty="0" smtClean="0">
                <a:solidFill>
                  <a:srgbClr val="D60093"/>
                </a:solidFill>
                <a:latin typeface="+mn-lt"/>
              </a:rPr>
              <a:t>S-FRS </a:t>
            </a:r>
            <a:r>
              <a:rPr lang="de-DE" sz="1600" b="1" dirty="0" err="1" smtClean="0">
                <a:solidFill>
                  <a:srgbClr val="D60093"/>
                </a:solidFill>
                <a:latin typeface="+mn-lt"/>
              </a:rPr>
              <a:t>Exp</a:t>
            </a:r>
            <a:r>
              <a:rPr lang="de-DE" sz="1600" b="1" dirty="0" smtClean="0">
                <a:solidFill>
                  <a:srgbClr val="D60093"/>
                </a:solidFill>
                <a:latin typeface="+mn-lt"/>
              </a:rPr>
              <a:t>., DESPEC, R3B	</a:t>
            </a:r>
            <a:r>
              <a:rPr lang="de-DE" sz="1800" dirty="0" smtClean="0">
                <a:solidFill>
                  <a:srgbClr val="D60093"/>
                </a:solidFill>
                <a:latin typeface="+mn-lt"/>
              </a:rPr>
              <a:t>2025/2026</a:t>
            </a:r>
          </a:p>
          <a:p>
            <a:pPr marL="342900" indent="-342900" algn="l">
              <a:buAutoNum type="arabicPlain"/>
            </a:pPr>
            <a:r>
              <a:rPr lang="de-DE" sz="1800" dirty="0" smtClean="0">
                <a:solidFill>
                  <a:srgbClr val="7030A0"/>
                </a:solidFill>
                <a:latin typeface="+mn-lt"/>
              </a:rPr>
              <a:t>Phase 1: 	 </a:t>
            </a:r>
            <a:r>
              <a:rPr lang="de-DE" sz="1800" dirty="0" err="1" smtClean="0">
                <a:solidFill>
                  <a:srgbClr val="7030A0"/>
                </a:solidFill>
                <a:latin typeface="+mn-lt"/>
              </a:rPr>
              <a:t>and</a:t>
            </a:r>
            <a:r>
              <a:rPr lang="de-DE" sz="1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HISPEC (AGATA),	</a:t>
            </a:r>
            <a:r>
              <a:rPr lang="de-DE" sz="1800" dirty="0" smtClean="0">
                <a:solidFill>
                  <a:srgbClr val="7030A0"/>
                </a:solidFill>
                <a:latin typeface="+mn-lt"/>
              </a:rPr>
              <a:t>2026/2027</a:t>
            </a:r>
          </a:p>
          <a:p>
            <a:pPr marL="342900" indent="-342900" algn="l">
              <a:buAutoNum type="arabicPlain"/>
            </a:pPr>
            <a:r>
              <a:rPr lang="de-DE" sz="1800" dirty="0" smtClean="0">
                <a:solidFill>
                  <a:srgbClr val="7030A0"/>
                </a:solidFill>
                <a:latin typeface="+mn-lt"/>
              </a:rPr>
              <a:t>		 </a:t>
            </a:r>
            <a:r>
              <a:rPr lang="de-DE" sz="1800" dirty="0" err="1" smtClean="0">
                <a:solidFill>
                  <a:srgbClr val="7030A0"/>
                </a:solidFill>
                <a:latin typeface="+mn-lt"/>
              </a:rPr>
              <a:t>and</a:t>
            </a:r>
            <a:r>
              <a:rPr lang="de-DE" sz="1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MATS/LASPEC,	</a:t>
            </a:r>
            <a:r>
              <a:rPr lang="de-DE" sz="1800" dirty="0" smtClean="0">
                <a:solidFill>
                  <a:srgbClr val="7030A0"/>
                </a:solidFill>
                <a:latin typeface="+mn-lt"/>
              </a:rPr>
              <a:t>2027</a:t>
            </a:r>
            <a:endParaRPr lang="de-DE" sz="1600" b="1" dirty="0" smtClean="0">
              <a:solidFill>
                <a:srgbClr val="7030A0"/>
              </a:solidFill>
              <a:latin typeface="+mn-lt"/>
            </a:endParaRPr>
          </a:p>
          <a:p>
            <a:pPr marL="342900" indent="-342900" algn="l">
              <a:buAutoNum type="arabicPlain"/>
            </a:pPr>
            <a:r>
              <a:rPr lang="de-DE" sz="1800" dirty="0" smtClean="0">
                <a:solidFill>
                  <a:srgbClr val="7030A0"/>
                </a:solidFill>
                <a:latin typeface="+mn-lt"/>
              </a:rPr>
              <a:t>		 </a:t>
            </a:r>
            <a:r>
              <a:rPr lang="de-DE" dirty="0" err="1" smtClean="0">
                <a:solidFill>
                  <a:srgbClr val="7030A0"/>
                </a:solidFill>
                <a:latin typeface="+mn-lt"/>
              </a:rPr>
              <a:t>and</a:t>
            </a:r>
            <a:r>
              <a:rPr lang="de-DE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ILIMA		</a:t>
            </a:r>
            <a:r>
              <a:rPr lang="de-DE" sz="1800" dirty="0" smtClean="0">
                <a:solidFill>
                  <a:srgbClr val="7030A0"/>
                </a:solidFill>
                <a:latin typeface="+mn-lt"/>
              </a:rPr>
              <a:t>2027</a:t>
            </a:r>
          </a:p>
          <a:p>
            <a:pPr algn="l"/>
            <a:endParaRPr lang="de-DE" sz="800" b="1" dirty="0">
              <a:solidFill>
                <a:srgbClr val="D60093"/>
              </a:solidFill>
              <a:latin typeface="+mn-lt"/>
            </a:endParaRPr>
          </a:p>
          <a:p>
            <a:pPr algn="l"/>
            <a:r>
              <a:rPr lang="de-DE" sz="1400" b="1" dirty="0" smtClean="0">
                <a:solidFill>
                  <a:srgbClr val="D60093"/>
                </a:solidFill>
                <a:latin typeface="+mn-lt"/>
              </a:rPr>
              <a:t>1 </a:t>
            </a:r>
            <a:r>
              <a:rPr lang="de-DE" sz="1400" b="1" dirty="0" err="1" smtClean="0">
                <a:solidFill>
                  <a:srgbClr val="D60093"/>
                </a:solidFill>
                <a:latin typeface="+mn-lt"/>
              </a:rPr>
              <a:t>with</a:t>
            </a:r>
            <a:r>
              <a:rPr lang="de-DE" sz="1400" b="1" dirty="0" smtClean="0">
                <a:solidFill>
                  <a:srgbClr val="D60093"/>
                </a:solidFill>
                <a:latin typeface="+mn-lt"/>
              </a:rPr>
              <a:t> SIS18 </a:t>
            </a:r>
            <a:r>
              <a:rPr lang="de-DE" sz="1400" b="1" dirty="0" err="1" smtClean="0">
                <a:solidFill>
                  <a:srgbClr val="D60093"/>
                </a:solidFill>
                <a:latin typeface="+mn-lt"/>
              </a:rPr>
              <a:t>beams</a:t>
            </a:r>
            <a:r>
              <a:rPr lang="de-DE" sz="1400" b="1" dirty="0" smtClean="0">
                <a:solidFill>
                  <a:srgbClr val="D60093"/>
                </a:solidFill>
                <a:latin typeface="+mn-lt"/>
              </a:rPr>
              <a:t>, </a:t>
            </a:r>
            <a:r>
              <a:rPr lang="de-DE" sz="1400" b="1" dirty="0" smtClean="0">
                <a:solidFill>
                  <a:srgbClr val="7030A0"/>
                </a:solidFill>
                <a:latin typeface="+mn-lt"/>
              </a:rPr>
              <a:t>2 </a:t>
            </a:r>
            <a:r>
              <a:rPr lang="de-DE" sz="1400" b="1" dirty="0" err="1" smtClean="0">
                <a:solidFill>
                  <a:srgbClr val="7030A0"/>
                </a:solidFill>
                <a:latin typeface="+mn-lt"/>
              </a:rPr>
              <a:t>preferably</a:t>
            </a:r>
            <a:r>
              <a:rPr lang="de-DE" sz="1400" b="1" dirty="0" smtClean="0">
                <a:solidFill>
                  <a:srgbClr val="7030A0"/>
                </a:solidFill>
                <a:latin typeface="+mn-lt"/>
              </a:rPr>
              <a:t> SIS100 </a:t>
            </a:r>
            <a:r>
              <a:rPr lang="de-DE" sz="1400" b="1" dirty="0" err="1" smtClean="0">
                <a:solidFill>
                  <a:srgbClr val="7030A0"/>
                </a:solidFill>
                <a:latin typeface="+mn-lt"/>
              </a:rPr>
              <a:t>operation</a:t>
            </a:r>
            <a:r>
              <a:rPr lang="de-DE" sz="1400" b="1" dirty="0" smtClean="0">
                <a:solidFill>
                  <a:srgbClr val="7030A0"/>
                </a:solidFill>
                <a:latin typeface="+mn-lt"/>
              </a:rPr>
              <a:t>, 3 SIS100 </a:t>
            </a:r>
            <a:r>
              <a:rPr lang="de-DE" sz="1400" b="1" dirty="0" err="1" smtClean="0">
                <a:solidFill>
                  <a:srgbClr val="7030A0"/>
                </a:solidFill>
                <a:latin typeface="+mn-lt"/>
              </a:rPr>
              <a:t>operation</a:t>
            </a:r>
            <a:r>
              <a:rPr lang="de-DE" sz="14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400" b="1" dirty="0" err="1" smtClean="0">
                <a:solidFill>
                  <a:srgbClr val="7030A0"/>
                </a:solidFill>
                <a:latin typeface="+mn-lt"/>
              </a:rPr>
              <a:t>needed</a:t>
            </a:r>
            <a:endParaRPr lang="de-DE" sz="1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873379" y="2263076"/>
            <a:ext cx="19955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rgbClr val="7030A0"/>
                </a:solidFill>
                <a:latin typeface="+mj-lt"/>
              </a:rPr>
              <a:t>2</a:t>
            </a:r>
            <a:endParaRPr lang="de-DE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596050" y="4678503"/>
            <a:ext cx="19955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de-DE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664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Progress </a:t>
            </a:r>
            <a:r>
              <a:rPr lang="de-DE" dirty="0" err="1" smtClean="0"/>
              <a:t>of</a:t>
            </a:r>
            <a:r>
              <a:rPr lang="de-DE" dirty="0" smtClean="0"/>
              <a:t> NUSTAR Buildings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/>
          <a:stretch/>
        </p:blipFill>
        <p:spPr>
          <a:xfrm rot="10800000">
            <a:off x="0" y="2689364"/>
            <a:ext cx="9171537" cy="17546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8357" y="4287151"/>
            <a:ext cx="2438889" cy="1829167"/>
          </a:xfrm>
          <a:prstGeom prst="rect">
            <a:avLst/>
          </a:prstGeom>
          <a:ln w="28575">
            <a:solidFill>
              <a:srgbClr val="D60093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33675" b="11918"/>
          <a:stretch/>
        </p:blipFill>
        <p:spPr>
          <a:xfrm rot="10800000">
            <a:off x="116504" y="1021191"/>
            <a:ext cx="3066366" cy="1575175"/>
          </a:xfrm>
          <a:prstGeom prst="rect">
            <a:avLst/>
          </a:prstGeom>
          <a:ln w="31750">
            <a:solidFill>
              <a:srgbClr val="D60093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81688" y="4238871"/>
            <a:ext cx="2906815" cy="2180111"/>
          </a:xfrm>
          <a:prstGeom prst="rect">
            <a:avLst/>
          </a:prstGeom>
          <a:ln w="31750">
            <a:solidFill>
              <a:srgbClr val="D60093"/>
            </a:solidFill>
          </a:ln>
        </p:spPr>
      </p:pic>
      <p:sp>
        <p:nvSpPr>
          <p:cNvPr id="11" name="Textfeld 10"/>
          <p:cNvSpPr txBox="1"/>
          <p:nvPr/>
        </p:nvSpPr>
        <p:spPr>
          <a:xfrm>
            <a:off x="116503" y="983593"/>
            <a:ext cx="301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D60093"/>
                </a:solidFill>
                <a:latin typeface="+mj-lt"/>
              </a:rPr>
              <a:t>NUSTAR/Super-FRS Control</a:t>
            </a:r>
            <a:endParaRPr lang="de-DE" sz="1600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44004" y="6098898"/>
            <a:ext cx="1174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D60093"/>
                </a:solidFill>
                <a:latin typeface="+mj-lt"/>
              </a:rPr>
              <a:t>HEB Cave</a:t>
            </a:r>
            <a:endParaRPr lang="de-DE" sz="1600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182290" y="4367719"/>
            <a:ext cx="110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D60093"/>
                </a:solidFill>
                <a:latin typeface="+mj-lt"/>
              </a:rPr>
              <a:t>LEB Cave</a:t>
            </a:r>
            <a:endParaRPr lang="de-DE" sz="1600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139952" y="1413766"/>
            <a:ext cx="400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The </a:t>
            </a:r>
            <a:r>
              <a:rPr lang="de-DE" dirty="0" err="1" smtClean="0">
                <a:solidFill>
                  <a:schemeClr val="accent6"/>
                </a:solidFill>
              </a:rPr>
              <a:t>construction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site</a:t>
            </a:r>
            <a:r>
              <a:rPr lang="de-DE" dirty="0" smtClean="0">
                <a:solidFill>
                  <a:schemeClr val="accent6"/>
                </a:solidFill>
              </a:rPr>
              <a:t> on Feb. 8, 2022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339752" y="5005761"/>
            <a:ext cx="305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6"/>
                </a:solidFill>
              </a:rPr>
              <a:t>Concrete</a:t>
            </a:r>
            <a:r>
              <a:rPr lang="de-DE" dirty="0" smtClean="0">
                <a:solidFill>
                  <a:schemeClr val="accent6"/>
                </a:solidFill>
              </a:rPr>
              <a:t> Shell will </a:t>
            </a:r>
            <a:r>
              <a:rPr lang="de-DE" dirty="0" err="1" smtClean="0">
                <a:solidFill>
                  <a:schemeClr val="accent6"/>
                </a:solidFill>
              </a:rPr>
              <a:t>be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ready</a:t>
            </a:r>
            <a:r>
              <a:rPr lang="de-DE" dirty="0" smtClean="0">
                <a:solidFill>
                  <a:schemeClr val="accent6"/>
                </a:solidFill>
              </a:rPr>
              <a:t> in March in time…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FAB0AE0-8367-4944-80E2-3FFD237B61B0}"/>
              </a:ext>
            </a:extLst>
          </p:cNvPr>
          <p:cNvSpPr txBox="1">
            <a:spLocks/>
          </p:cNvSpPr>
          <p:nvPr/>
        </p:nvSpPr>
        <p:spPr bwMode="auto">
          <a:xfrm>
            <a:off x="0" y="6608672"/>
            <a:ext cx="4361541" cy="25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7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Planning</a:t>
            </a:r>
            <a:r>
              <a:rPr lang="de-DE" dirty="0" smtClean="0"/>
              <a:t> Status </a:t>
            </a:r>
            <a:r>
              <a:rPr lang="de-DE" dirty="0" err="1" smtClean="0"/>
              <a:t>of</a:t>
            </a:r>
            <a:r>
              <a:rPr lang="de-DE" dirty="0" smtClean="0"/>
              <a:t> NUSTAR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7172348" cy="3798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3131840" y="537321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66"/>
                </a:solidFill>
              </a:rPr>
              <a:t>NUSTAR </a:t>
            </a:r>
            <a:r>
              <a:rPr lang="de-DE" dirty="0" err="1" smtClean="0">
                <a:solidFill>
                  <a:srgbClr val="FF0066"/>
                </a:solidFill>
              </a:rPr>
              <a:t>is</a:t>
            </a:r>
            <a:r>
              <a:rPr lang="de-DE" dirty="0" smtClean="0">
                <a:solidFill>
                  <a:srgbClr val="FF0066"/>
                </a:solidFill>
              </a:rPr>
              <a:t> </a:t>
            </a:r>
            <a:r>
              <a:rPr lang="de-DE" dirty="0" err="1" smtClean="0">
                <a:solidFill>
                  <a:srgbClr val="FF0066"/>
                </a:solidFill>
              </a:rPr>
              <a:t>progressing</a:t>
            </a:r>
            <a:r>
              <a:rPr lang="de-DE" dirty="0" smtClean="0">
                <a:solidFill>
                  <a:srgbClr val="FF0066"/>
                </a:solidFill>
              </a:rPr>
              <a:t> </a:t>
            </a:r>
            <a:r>
              <a:rPr lang="de-DE" dirty="0" err="1" smtClean="0">
                <a:solidFill>
                  <a:srgbClr val="FF0066"/>
                </a:solidFill>
              </a:rPr>
              <a:t>according</a:t>
            </a:r>
            <a:r>
              <a:rPr lang="de-DE" dirty="0" smtClean="0">
                <a:solidFill>
                  <a:srgbClr val="FF0066"/>
                </a:solidFill>
              </a:rPr>
              <a:t> </a:t>
            </a:r>
            <a:r>
              <a:rPr lang="de-DE" dirty="0" err="1" smtClean="0">
                <a:solidFill>
                  <a:srgbClr val="FF0066"/>
                </a:solidFill>
              </a:rPr>
              <a:t>to</a:t>
            </a:r>
            <a:r>
              <a:rPr lang="de-DE" dirty="0" smtClean="0">
                <a:solidFill>
                  <a:srgbClr val="FF0066"/>
                </a:solidFill>
              </a:rPr>
              <a:t> </a:t>
            </a:r>
            <a:r>
              <a:rPr lang="de-DE" dirty="0" err="1" smtClean="0">
                <a:solidFill>
                  <a:srgbClr val="FF0066"/>
                </a:solidFill>
              </a:rPr>
              <a:t>plans</a:t>
            </a:r>
            <a:r>
              <a:rPr lang="de-DE" dirty="0" smtClean="0">
                <a:solidFill>
                  <a:srgbClr val="FF0066"/>
                </a:solidFill>
              </a:rPr>
              <a:t>, </a:t>
            </a:r>
            <a:r>
              <a:rPr lang="de-DE" dirty="0" err="1" smtClean="0">
                <a:solidFill>
                  <a:srgbClr val="FF0066"/>
                </a:solidFill>
              </a:rPr>
              <a:t>with</a:t>
            </a:r>
            <a:r>
              <a:rPr lang="de-DE" dirty="0" smtClean="0">
                <a:solidFill>
                  <a:srgbClr val="FF0066"/>
                </a:solidFill>
              </a:rPr>
              <a:t> </a:t>
            </a:r>
            <a:r>
              <a:rPr lang="de-DE" dirty="0" err="1" smtClean="0">
                <a:solidFill>
                  <a:srgbClr val="FF0066"/>
                </a:solidFill>
              </a:rPr>
              <a:t>only</a:t>
            </a:r>
            <a:r>
              <a:rPr lang="de-DE" dirty="0" smtClean="0">
                <a:solidFill>
                  <a:srgbClr val="FF0066"/>
                </a:solidFill>
              </a:rPr>
              <a:t> minor </a:t>
            </a:r>
            <a:r>
              <a:rPr lang="de-DE" dirty="0" err="1" smtClean="0">
                <a:solidFill>
                  <a:srgbClr val="FF0066"/>
                </a:solidFill>
              </a:rPr>
              <a:t>impact</a:t>
            </a:r>
            <a:r>
              <a:rPr lang="de-DE" dirty="0" smtClean="0">
                <a:solidFill>
                  <a:srgbClr val="FF0066"/>
                </a:solidFill>
              </a:rPr>
              <a:t> </a:t>
            </a:r>
            <a:r>
              <a:rPr lang="de-DE" dirty="0" err="1" smtClean="0">
                <a:solidFill>
                  <a:srgbClr val="FF0066"/>
                </a:solidFill>
              </a:rPr>
              <a:t>from</a:t>
            </a:r>
            <a:r>
              <a:rPr lang="de-DE" dirty="0" smtClean="0">
                <a:solidFill>
                  <a:srgbClr val="FF0066"/>
                </a:solidFill>
              </a:rPr>
              <a:t> Covid19 so </a:t>
            </a:r>
            <a:r>
              <a:rPr lang="de-DE" dirty="0" err="1" smtClean="0">
                <a:solidFill>
                  <a:srgbClr val="FF0066"/>
                </a:solidFill>
              </a:rPr>
              <a:t>far</a:t>
            </a:r>
            <a:endParaRPr lang="de-DE" dirty="0">
              <a:solidFill>
                <a:srgbClr val="FF0066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AB0AE0-8367-4944-80E2-3FFD237B61B0}"/>
              </a:ext>
            </a:extLst>
          </p:cNvPr>
          <p:cNvSpPr txBox="1">
            <a:spLocks/>
          </p:cNvSpPr>
          <p:nvPr/>
        </p:nvSpPr>
        <p:spPr bwMode="auto">
          <a:xfrm>
            <a:off x="0" y="6608672"/>
            <a:ext cx="4361541" cy="25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Pending TDRs</a:t>
            </a:r>
            <a:endParaRPr lang="de-DE" altLang="de-DE" dirty="0" smtClean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74561"/>
              </p:ext>
            </p:extLst>
          </p:nvPr>
        </p:nvGraphicFramePr>
        <p:xfrm>
          <a:off x="121220" y="1209692"/>
          <a:ext cx="8938071" cy="41974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3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71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TDR #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72" marR="6372" marT="637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800" u="none" strike="noStrike" dirty="0">
                          <a:effectLst/>
                        </a:rPr>
                        <a:t>title (</a:t>
                      </a:r>
                      <a:r>
                        <a:rPr lang="de-DE" sz="1800" u="none" strike="noStrike" dirty="0" err="1">
                          <a:effectLst/>
                        </a:rPr>
                        <a:t>or</a:t>
                      </a:r>
                      <a:r>
                        <a:rPr lang="de-DE" sz="1800" u="none" strike="noStrike" dirty="0">
                          <a:effectLst/>
                        </a:rPr>
                        <a:t> </a:t>
                      </a:r>
                      <a:r>
                        <a:rPr lang="de-DE" sz="1800" u="none" strike="noStrike" dirty="0" err="1">
                          <a:effectLst/>
                        </a:rPr>
                        <a:t>working</a:t>
                      </a:r>
                      <a:r>
                        <a:rPr lang="de-DE" sz="1800" u="none" strike="noStrike" dirty="0">
                          <a:effectLst/>
                        </a:rPr>
                        <a:t> title)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72" marR="6372" marT="63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 err="1" smtClean="0">
                          <a:effectLst/>
                        </a:rPr>
                        <a:t>experiment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72" marR="6372" marT="63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 smtClean="0">
                          <a:effectLst/>
                        </a:rPr>
                        <a:t>Date </a:t>
                      </a:r>
                      <a:r>
                        <a:rPr lang="de-DE" sz="1800" u="none" strike="noStrike" dirty="0" err="1" smtClean="0">
                          <a:effectLst/>
                        </a:rPr>
                        <a:t>expected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72" marR="6372" marT="63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NUSTAR </a:t>
                      </a:r>
                      <a:r>
                        <a:rPr lang="de-DE" sz="1800" u="none" strike="noStrike" dirty="0" err="1">
                          <a:effectLst/>
                        </a:rPr>
                        <a:t>phase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72" marR="6372" marT="637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29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R</a:t>
                      </a:r>
                      <a:r>
                        <a:rPr lang="de-DE" sz="1600" u="none" strike="noStrike" baseline="30000" dirty="0">
                          <a:effectLst/>
                        </a:rPr>
                        <a:t>3</a:t>
                      </a:r>
                      <a:r>
                        <a:rPr lang="de-DE" sz="1600" u="none" strike="noStrike" dirty="0">
                          <a:effectLst/>
                        </a:rPr>
                        <a:t>B </a:t>
                      </a:r>
                      <a:r>
                        <a:rPr lang="de-DE" sz="1600" u="none" strike="noStrike" dirty="0" err="1">
                          <a:effectLst/>
                        </a:rPr>
                        <a:t>infrastructure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R</a:t>
                      </a:r>
                      <a:r>
                        <a:rPr lang="de-DE" sz="1600" u="none" strike="noStrike" baseline="30000" dirty="0">
                          <a:effectLst/>
                        </a:rPr>
                        <a:t>3</a:t>
                      </a:r>
                      <a:r>
                        <a:rPr lang="de-DE" sz="1600" u="none" strike="noStrike" dirty="0">
                          <a:effectLst/>
                        </a:rPr>
                        <a:t>B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 smtClean="0">
                          <a:solidFill>
                            <a:srgbClr val="009900"/>
                          </a:solidFill>
                          <a:effectLst/>
                        </a:rPr>
                        <a:t>approved</a:t>
                      </a:r>
                      <a:endParaRPr lang="de-DE" sz="1600" b="0" i="0" u="none" strike="noStrike" dirty="0">
                        <a:solidFill>
                          <a:srgbClr val="0099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 </a:t>
                      </a:r>
                      <a:r>
                        <a:rPr lang="de-DE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one</a:t>
                      </a:r>
                      <a:endParaRPr lang="de-DE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86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26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Si </a:t>
                      </a:r>
                      <a:r>
                        <a:rPr lang="de-DE" sz="1600" u="none" strike="noStrike" dirty="0" err="1" smtClean="0">
                          <a:effectLst/>
                        </a:rPr>
                        <a:t>tracker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R</a:t>
                      </a:r>
                      <a:r>
                        <a:rPr lang="de-DE" sz="1600" u="none" strike="noStrike" baseline="30000" dirty="0">
                          <a:effectLst/>
                        </a:rPr>
                        <a:t>3</a:t>
                      </a:r>
                      <a:r>
                        <a:rPr lang="de-DE" sz="1600" u="none" strike="noStrike" dirty="0">
                          <a:effectLst/>
                        </a:rPr>
                        <a:t>B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smtClean="0">
                          <a:effectLst/>
                        </a:rPr>
                        <a:t>May 22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 </a:t>
                      </a:r>
                      <a:r>
                        <a:rPr lang="de-DE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one</a:t>
                      </a:r>
                      <a:endParaRPr lang="de-DE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86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Liquid</a:t>
                      </a:r>
                      <a:r>
                        <a:rPr lang="de-DE" sz="1600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hydrogen </a:t>
                      </a:r>
                      <a:r>
                        <a:rPr lang="de-DE" sz="160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Super-FRS EC</a:t>
                      </a:r>
                      <a:endParaRPr lang="de-DE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Nov 22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</a:t>
                      </a:r>
                      <a:endParaRPr lang="de-DE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02367"/>
                  </a:ext>
                </a:extLst>
              </a:tr>
              <a:tr h="31786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de-DE" sz="1600" i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ice</a:t>
                      </a:r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600" i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600" i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de-DE" sz="1600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60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tensor</a:t>
                      </a:r>
                      <a:r>
                        <a:rPr lang="de-DE" sz="1600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60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force</a:t>
                      </a:r>
                      <a:r>
                        <a:rPr lang="de-DE" sz="1600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Super-FRS EC</a:t>
                      </a:r>
                      <a:endParaRPr lang="de-DE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Nov 22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</a:t>
                      </a:r>
                      <a:endParaRPr lang="de-DE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57885"/>
                  </a:ext>
                </a:extLst>
              </a:tr>
              <a:tr h="2486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LEB </a:t>
                      </a:r>
                      <a:r>
                        <a:rPr lang="de-DE" sz="1600" u="none" strike="noStrike" dirty="0" err="1">
                          <a:effectLst/>
                        </a:rPr>
                        <a:t>infrastructure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LEB </a:t>
                      </a:r>
                      <a:r>
                        <a:rPr lang="de-DE" sz="1600" u="none" strike="noStrike" dirty="0" err="1">
                          <a:effectLst/>
                        </a:rPr>
                        <a:t>infrastructure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 smtClean="0">
                          <a:solidFill>
                            <a:srgbClr val="FFFF00"/>
                          </a:solidFill>
                          <a:effectLst/>
                        </a:rPr>
                        <a:t>submitted</a:t>
                      </a:r>
                      <a:endParaRPr lang="de-DE" sz="16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Day</a:t>
                      </a:r>
                      <a:r>
                        <a:rPr lang="de-DE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DE" sz="1600" u="none" strike="noStrike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one</a:t>
                      </a:r>
                      <a:endParaRPr lang="de-DE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73143"/>
                  </a:ext>
                </a:extLst>
              </a:tr>
              <a:tr h="2486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dirty="0" smtClean="0">
                          <a:effectLst/>
                        </a:rPr>
                        <a:t>Phase 2</a:t>
                      </a:r>
                      <a:endParaRPr lang="de-DE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819868"/>
                  </a:ext>
                </a:extLst>
              </a:tr>
              <a:tr h="29032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30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R</a:t>
                      </a:r>
                      <a:r>
                        <a:rPr lang="de-DE" sz="1600" u="none" strike="noStrike" baseline="30000" dirty="0">
                          <a:effectLst/>
                        </a:rPr>
                        <a:t>3</a:t>
                      </a:r>
                      <a:r>
                        <a:rPr lang="de-DE" sz="1600" u="none" strike="noStrike" dirty="0">
                          <a:effectLst/>
                        </a:rPr>
                        <a:t>B </a:t>
                      </a:r>
                      <a:r>
                        <a:rPr lang="de-DE" sz="1600" u="none" strike="noStrike" dirty="0" err="1">
                          <a:effectLst/>
                        </a:rPr>
                        <a:t>spectrometer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smtClean="0">
                          <a:effectLst/>
                        </a:rPr>
                        <a:t>R</a:t>
                      </a:r>
                      <a:r>
                        <a:rPr lang="de-DE" sz="1600" u="none" strike="noStrike" baseline="30000" dirty="0" smtClean="0">
                          <a:effectLst/>
                        </a:rPr>
                        <a:t>3</a:t>
                      </a:r>
                      <a:r>
                        <a:rPr lang="de-DE" sz="1600" u="none" strike="noStrike" dirty="0" smtClean="0">
                          <a:effectLst/>
                        </a:rPr>
                        <a:t>B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smtClean="0">
                          <a:effectLst/>
                        </a:rPr>
                        <a:t>Nov 22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Phase </a:t>
                      </a:r>
                      <a:r>
                        <a:rPr lang="de-DE" sz="1600" u="none" strike="noStrike" dirty="0" smtClean="0">
                          <a:effectLst/>
                        </a:rPr>
                        <a:t>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32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18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err="1" smtClean="0">
                          <a:effectLst/>
                        </a:rPr>
                        <a:t>gSPEC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HISPEC/DESPEC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Nov </a:t>
                      </a:r>
                      <a:r>
                        <a:rPr lang="de-DE" sz="1600" u="none" strike="noStrike" dirty="0" smtClean="0">
                          <a:effectLst/>
                        </a:rPr>
                        <a:t>22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Phase 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32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37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err="1">
                          <a:effectLst/>
                        </a:rPr>
                        <a:t>Slowed</a:t>
                      </a:r>
                      <a:r>
                        <a:rPr lang="de-DE" sz="1600" u="none" strike="noStrike" dirty="0">
                          <a:effectLst/>
                        </a:rPr>
                        <a:t> down beam </a:t>
                      </a:r>
                      <a:r>
                        <a:rPr lang="de-DE" sz="1600" u="none" strike="noStrike" dirty="0" err="1">
                          <a:effectLst/>
                        </a:rPr>
                        <a:t>setup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HISPEC/DESPEC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Nov </a:t>
                      </a:r>
                      <a:r>
                        <a:rPr lang="de-DE" sz="1600" u="none" strike="noStrike" dirty="0" smtClean="0">
                          <a:effectLst/>
                        </a:rPr>
                        <a:t>22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Phase 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32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err="1">
                          <a:effectLst/>
                        </a:rPr>
                        <a:t>Active</a:t>
                      </a:r>
                      <a:r>
                        <a:rPr lang="de-DE" sz="1600" u="none" strike="noStrike" dirty="0"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</a:rPr>
                        <a:t>target</a:t>
                      </a:r>
                      <a:r>
                        <a:rPr lang="de-DE" sz="1600" u="none" strike="noStrike" dirty="0">
                          <a:effectLst/>
                        </a:rPr>
                        <a:t> (</a:t>
                      </a:r>
                      <a:r>
                        <a:rPr lang="de-DE" sz="1600" u="none" strike="noStrike" dirty="0" err="1">
                          <a:effectLst/>
                        </a:rPr>
                        <a:t>India</a:t>
                      </a:r>
                      <a:r>
                        <a:rPr lang="de-DE" sz="1600" u="none" strike="noStrike" dirty="0">
                          <a:effectLst/>
                        </a:rPr>
                        <a:t>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HISPEC/DESPEC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Nov </a:t>
                      </a:r>
                      <a:r>
                        <a:rPr lang="de-DE" sz="1600" u="none" strike="noStrike" dirty="0" smtClean="0">
                          <a:effectLst/>
                        </a:rPr>
                        <a:t>22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Phase 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32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</a:rPr>
                        <a:t>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HYDE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HISPEC/DESPEC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Nov </a:t>
                      </a:r>
                      <a:r>
                        <a:rPr lang="de-DE" sz="1600" u="none" strike="noStrike" dirty="0" smtClean="0">
                          <a:effectLst/>
                        </a:rPr>
                        <a:t>22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Phase 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32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de-DE" sz="1600" i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future</a:t>
                      </a:r>
                      <a:r>
                        <a:rPr lang="de-DE" sz="1600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WASA</a:t>
                      </a:r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Super-FRS EC</a:t>
                      </a:r>
                      <a:endParaRPr lang="de-DE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Jul</a:t>
                      </a:r>
                      <a:r>
                        <a:rPr lang="de-DE" sz="1600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24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dirty="0" smtClean="0">
                          <a:effectLst/>
                        </a:rPr>
                        <a:t>Phase 2</a:t>
                      </a:r>
                      <a:endParaRPr lang="de-D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87338" y="5733256"/>
            <a:ext cx="5724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>
                <a:solidFill>
                  <a:srgbClr val="00B050"/>
                </a:solidFill>
              </a:rPr>
              <a:t>27 TDRS </a:t>
            </a:r>
            <a:r>
              <a:rPr lang="de-DE" sz="2000" i="1" dirty="0" err="1" smtClean="0">
                <a:solidFill>
                  <a:srgbClr val="00B050"/>
                </a:solidFill>
              </a:rPr>
              <a:t>have</a:t>
            </a:r>
            <a:r>
              <a:rPr lang="de-DE" sz="2000" i="1" dirty="0" smtClean="0">
                <a:solidFill>
                  <a:srgbClr val="00B050"/>
                </a:solidFill>
              </a:rPr>
              <a:t> </a:t>
            </a:r>
            <a:r>
              <a:rPr lang="de-DE" sz="2000" i="1" dirty="0" err="1" smtClean="0">
                <a:solidFill>
                  <a:srgbClr val="00B050"/>
                </a:solidFill>
              </a:rPr>
              <a:t>already</a:t>
            </a:r>
            <a:r>
              <a:rPr lang="de-DE" sz="2000" i="1" dirty="0" smtClean="0">
                <a:solidFill>
                  <a:srgbClr val="00B050"/>
                </a:solidFill>
              </a:rPr>
              <a:t> </a:t>
            </a:r>
            <a:r>
              <a:rPr lang="de-DE" sz="2000" i="1" dirty="0" err="1" smtClean="0">
                <a:solidFill>
                  <a:srgbClr val="00B050"/>
                </a:solidFill>
              </a:rPr>
              <a:t>been</a:t>
            </a:r>
            <a:r>
              <a:rPr lang="de-DE" sz="2000" i="1" dirty="0" smtClean="0">
                <a:solidFill>
                  <a:srgbClr val="00B050"/>
                </a:solidFill>
              </a:rPr>
              <a:t> </a:t>
            </a:r>
            <a:r>
              <a:rPr lang="de-DE" sz="2000" i="1" dirty="0" err="1" smtClean="0">
                <a:solidFill>
                  <a:srgbClr val="00B050"/>
                </a:solidFill>
              </a:rPr>
              <a:t>approved</a:t>
            </a:r>
            <a:r>
              <a:rPr lang="de-DE" sz="2000" i="1" dirty="0" smtClean="0">
                <a:solidFill>
                  <a:srgbClr val="00B050"/>
                </a:solidFill>
              </a:rPr>
              <a:t> </a:t>
            </a:r>
            <a:r>
              <a:rPr lang="de-DE" sz="2000" i="1" dirty="0" err="1" smtClean="0">
                <a:solidFill>
                  <a:srgbClr val="00B050"/>
                </a:solidFill>
              </a:rPr>
              <a:t>by</a:t>
            </a:r>
            <a:r>
              <a:rPr lang="de-DE" sz="2000" i="1" dirty="0" smtClean="0">
                <a:solidFill>
                  <a:srgbClr val="00B050"/>
                </a:solidFill>
              </a:rPr>
              <a:t> ECE</a:t>
            </a:r>
            <a:endParaRPr lang="de-DE" sz="2000" i="1" dirty="0">
              <a:solidFill>
                <a:srgbClr val="00B05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16533" y="2204864"/>
            <a:ext cx="8929041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FAB0AE0-8367-4944-80E2-3FFD237B61B0}"/>
              </a:ext>
            </a:extLst>
          </p:cNvPr>
          <p:cNvSpPr txBox="1">
            <a:spLocks/>
          </p:cNvSpPr>
          <p:nvPr/>
        </p:nvSpPr>
        <p:spPr bwMode="auto">
          <a:xfrm>
            <a:off x="0" y="6608672"/>
            <a:ext cx="4361541" cy="25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9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/>
          </p:cNvSpPr>
          <p:nvPr/>
        </p:nvSpPr>
        <p:spPr bwMode="auto">
          <a:xfrm>
            <a:off x="177800" y="255274"/>
            <a:ext cx="86058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2800" dirty="0" smtClean="0">
                <a:solidFill>
                  <a:srgbClr val="00599D"/>
                </a:solidFill>
              </a:rPr>
              <a:t>Risk Register</a:t>
            </a:r>
          </a:p>
        </p:txBody>
      </p:sp>
      <p:sp>
        <p:nvSpPr>
          <p:cNvPr id="4" name="Rechteck 3"/>
          <p:cNvSpPr/>
          <p:nvPr/>
        </p:nvSpPr>
        <p:spPr>
          <a:xfrm>
            <a:off x="7227295" y="3203975"/>
            <a:ext cx="8714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4A592A2-C8C1-DF4D-BE88-AC442C6643DD}"/>
              </a:ext>
            </a:extLst>
          </p:cNvPr>
          <p:cNvSpPr txBox="1"/>
          <p:nvPr/>
        </p:nvSpPr>
        <p:spPr>
          <a:xfrm>
            <a:off x="2339752" y="345702"/>
            <a:ext cx="183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altLang="ru-RU" sz="2000" dirty="0">
                <a:solidFill>
                  <a:srgbClr val="0059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(top items </a:t>
            </a:r>
            <a:r>
              <a:rPr lang="en-US" altLang="ru-RU" sz="2000" dirty="0" smtClean="0">
                <a:solidFill>
                  <a:srgbClr val="0059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only)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0" y="1234050"/>
          <a:ext cx="9144004" cy="4146552"/>
        </p:xfrm>
        <a:graphic>
          <a:graphicData uri="http://schemas.openxmlformats.org/drawingml/2006/table">
            <a:tbl>
              <a:tblPr/>
              <a:tblGrid>
                <a:gridCol w="262472">
                  <a:extLst>
                    <a:ext uri="{9D8B030D-6E8A-4147-A177-3AD203B41FA5}">
                      <a16:colId xmlns:a16="http://schemas.microsoft.com/office/drawing/2014/main" val="3294578014"/>
                    </a:ext>
                  </a:extLst>
                </a:gridCol>
                <a:gridCol w="304305">
                  <a:extLst>
                    <a:ext uri="{9D8B030D-6E8A-4147-A177-3AD203B41FA5}">
                      <a16:colId xmlns:a16="http://schemas.microsoft.com/office/drawing/2014/main" val="485744388"/>
                    </a:ext>
                  </a:extLst>
                </a:gridCol>
                <a:gridCol w="287167">
                  <a:extLst>
                    <a:ext uri="{9D8B030D-6E8A-4147-A177-3AD203B41FA5}">
                      <a16:colId xmlns:a16="http://schemas.microsoft.com/office/drawing/2014/main" val="2681706990"/>
                    </a:ext>
                  </a:extLst>
                </a:gridCol>
                <a:gridCol w="702803">
                  <a:extLst>
                    <a:ext uri="{9D8B030D-6E8A-4147-A177-3AD203B41FA5}">
                      <a16:colId xmlns:a16="http://schemas.microsoft.com/office/drawing/2014/main" val="330980377"/>
                    </a:ext>
                  </a:extLst>
                </a:gridCol>
                <a:gridCol w="1352708">
                  <a:extLst>
                    <a:ext uri="{9D8B030D-6E8A-4147-A177-3AD203B41FA5}">
                      <a16:colId xmlns:a16="http://schemas.microsoft.com/office/drawing/2014/main" val="3296543967"/>
                    </a:ext>
                  </a:extLst>
                </a:gridCol>
                <a:gridCol w="392965">
                  <a:extLst>
                    <a:ext uri="{9D8B030D-6E8A-4147-A177-3AD203B41FA5}">
                      <a16:colId xmlns:a16="http://schemas.microsoft.com/office/drawing/2014/main" val="2803126343"/>
                    </a:ext>
                  </a:extLst>
                </a:gridCol>
                <a:gridCol w="423193">
                  <a:extLst>
                    <a:ext uri="{9D8B030D-6E8A-4147-A177-3AD203B41FA5}">
                      <a16:colId xmlns:a16="http://schemas.microsoft.com/office/drawing/2014/main" val="4090952335"/>
                    </a:ext>
                  </a:extLst>
                </a:gridCol>
                <a:gridCol w="476093">
                  <a:extLst>
                    <a:ext uri="{9D8B030D-6E8A-4147-A177-3AD203B41FA5}">
                      <a16:colId xmlns:a16="http://schemas.microsoft.com/office/drawing/2014/main" val="3793695639"/>
                    </a:ext>
                  </a:extLst>
                </a:gridCol>
                <a:gridCol w="4942298">
                  <a:extLst>
                    <a:ext uri="{9D8B030D-6E8A-4147-A177-3AD203B41FA5}">
                      <a16:colId xmlns:a16="http://schemas.microsoft.com/office/drawing/2014/main" val="2881337772"/>
                    </a:ext>
                  </a:extLst>
                </a:gridCol>
              </a:tblGrid>
              <a:tr h="8743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ID</a:t>
                      </a:r>
                    </a:p>
                  </a:txBody>
                  <a:tcPr marL="7062" marR="7062" marT="7062" marB="0" vert="vert27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scenarios</a:t>
                      </a:r>
                      <a:endParaRPr lang="de-DE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2" marR="7062" marT="706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7062" marR="7062" marT="706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Work </a:t>
                      </a:r>
                      <a:r>
                        <a:rPr lang="de-DE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package</a:t>
                      </a:r>
                      <a:endParaRPr lang="de-DE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title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Probability</a:t>
                      </a:r>
                    </a:p>
                  </a:txBody>
                  <a:tcPr marL="7062" marR="7062" marT="706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Performance</a:t>
                      </a:r>
                      <a:endParaRPr lang="de-DE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2" marR="7062" marT="706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 Score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r>
                        <a:rPr lang="de-DE" sz="9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Update / Comment</a:t>
                      </a:r>
                      <a:endParaRPr lang="de-DE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42706"/>
                  </a:ext>
                </a:extLst>
              </a:tr>
              <a:tr h="974857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062" marR="7062" marT="7062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062" marR="7062" marT="7062" marB="0" vert="vert27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 ongoing</a:t>
                      </a:r>
                    </a:p>
                  </a:txBody>
                  <a:tcPr marL="7062" marR="7062" marT="7062" marB="0" vert="vert27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2" marR="7062" marT="706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budget available to order NUSTAR infrastructure.</a:t>
                      </a:r>
                    </a:p>
                  </a:txBody>
                  <a:tcPr marL="7062" marR="7062" marT="706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severe</a:t>
                      </a:r>
                    </a:p>
                  </a:txBody>
                  <a:tcPr marL="7062" marR="7062" marT="706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2" marR="7062" marT="706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44918"/>
                  </a:ext>
                </a:extLst>
              </a:tr>
              <a:tr h="1148667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7062" marR="7062" marT="7062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062" marR="7062" marT="7062" marB="0" vert="vert27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 ongoing</a:t>
                      </a:r>
                    </a:p>
                  </a:txBody>
                  <a:tcPr marL="7062" marR="7062" marT="7062" marB="0" vert="vert27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Silicon tracker</a:t>
                      </a:r>
                    </a:p>
                  </a:txBody>
                  <a:tcPr marL="7062" marR="7062" marT="706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Detection threshold of Si Tracker modules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 too high.</a:t>
                      </a:r>
                    </a:p>
                  </a:txBody>
                  <a:tcPr marL="7062" marR="7062" marT="706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</a:t>
                      </a:r>
                    </a:p>
                  </a:txBody>
                  <a:tcPr marL="7062" marR="7062" marT="706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2" marR="7062" marT="706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996321"/>
                  </a:ext>
                </a:extLst>
              </a:tr>
              <a:tr h="1148668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7062" marR="7062" marT="7062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2" marR="7062" marT="7062" marB="0" vert="vert27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 ongoing</a:t>
                      </a:r>
                    </a:p>
                  </a:txBody>
                  <a:tcPr marL="7062" marR="7062" marT="7062" marB="0" vert="vert27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CALIFA forward endcap</a:t>
                      </a:r>
                    </a:p>
                  </a:txBody>
                  <a:tcPr marL="7062" marR="7062" marT="706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resolution of CEPA scintillator detectors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insufficient due to position dependence.</a:t>
                      </a:r>
                    </a:p>
                  </a:txBody>
                  <a:tcPr marL="7062" marR="7062" marT="706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</a:t>
                      </a:r>
                    </a:p>
                  </a:txBody>
                  <a:tcPr marL="7062" marR="7062" marT="706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2" marR="7062" marT="706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405503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067055" y="2258870"/>
            <a:ext cx="265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reduced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to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13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because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of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progress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with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the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MoU</a:t>
            </a:r>
            <a:endParaRPr lang="de-DE" sz="1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043605" y="3316380"/>
            <a:ext cx="265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reduced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to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9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because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of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progress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with</a:t>
            </a:r>
            <a:r>
              <a:rPr lang="de-DE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7030A0"/>
                </a:solidFill>
                <a:latin typeface="+mn-lt"/>
              </a:rPr>
              <a:t>mitigation</a:t>
            </a:r>
            <a:endParaRPr lang="de-DE" sz="1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81590" y="5632009"/>
            <a:ext cx="7875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9900"/>
                </a:solidFill>
                <a:latin typeface="+mn-lt"/>
              </a:rPr>
              <a:t>New </a:t>
            </a:r>
            <a:r>
              <a:rPr lang="de-DE" sz="1600" b="1" dirty="0" err="1" smtClean="0">
                <a:solidFill>
                  <a:srgbClr val="FF9900"/>
                </a:solidFill>
                <a:latin typeface="+mn-lt"/>
              </a:rPr>
              <a:t>risk</a:t>
            </a:r>
            <a:r>
              <a:rPr lang="de-DE" sz="1600" b="1" dirty="0" smtClean="0">
                <a:solidFill>
                  <a:srgbClr val="FF9900"/>
                </a:solidFill>
                <a:latin typeface="+mn-lt"/>
              </a:rPr>
              <a:t>: DESPEC/AIDA </a:t>
            </a:r>
            <a:r>
              <a:rPr lang="de-DE" sz="1600" b="1" dirty="0" err="1" smtClean="0">
                <a:solidFill>
                  <a:srgbClr val="FF9900"/>
                </a:solidFill>
                <a:latin typeface="+mn-lt"/>
              </a:rPr>
              <a:t>wide</a:t>
            </a:r>
            <a:r>
              <a:rPr lang="de-DE" sz="1600" b="1" dirty="0" smtClean="0">
                <a:solidFill>
                  <a:srgbClr val="FF990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FF9900"/>
                </a:solidFill>
                <a:latin typeface="+mn-lt"/>
              </a:rPr>
              <a:t>version</a:t>
            </a:r>
            <a:r>
              <a:rPr lang="de-DE" sz="1600" b="1" dirty="0" smtClean="0">
                <a:solidFill>
                  <a:srgbClr val="FF9900"/>
                </a:solidFill>
                <a:latin typeface="+mn-lt"/>
              </a:rPr>
              <a:t> not </a:t>
            </a:r>
            <a:r>
              <a:rPr lang="de-DE" sz="1600" b="1" dirty="0" err="1" smtClean="0">
                <a:solidFill>
                  <a:srgbClr val="FF9900"/>
                </a:solidFill>
                <a:latin typeface="+mn-lt"/>
              </a:rPr>
              <a:t>fully</a:t>
            </a:r>
            <a:r>
              <a:rPr lang="de-DE" sz="1600" b="1" dirty="0" smtClean="0">
                <a:solidFill>
                  <a:srgbClr val="FF990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FF9900"/>
                </a:solidFill>
                <a:latin typeface="+mn-lt"/>
              </a:rPr>
              <a:t>reaching</a:t>
            </a:r>
            <a:r>
              <a:rPr lang="de-DE" sz="1600" b="1" dirty="0" smtClean="0">
                <a:solidFill>
                  <a:srgbClr val="FF990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FF9900"/>
                </a:solidFill>
                <a:latin typeface="+mn-lt"/>
              </a:rPr>
              <a:t>specs</a:t>
            </a:r>
            <a:r>
              <a:rPr lang="de-DE" sz="1600" b="1" dirty="0" smtClean="0">
                <a:solidFill>
                  <a:srgbClr val="FF9900"/>
                </a:solidFill>
                <a:latin typeface="+mn-lt"/>
              </a:rPr>
              <a:t>. </a:t>
            </a:r>
          </a:p>
          <a:p>
            <a:r>
              <a:rPr lang="de-DE" sz="1600" b="1" dirty="0" err="1" smtClean="0">
                <a:solidFill>
                  <a:srgbClr val="FF9900"/>
                </a:solidFill>
                <a:latin typeface="+mn-lt"/>
              </a:rPr>
              <a:t>Risk</a:t>
            </a:r>
            <a:r>
              <a:rPr lang="de-DE" sz="1600" b="1" dirty="0" smtClean="0">
                <a:solidFill>
                  <a:srgbClr val="FF9900"/>
                </a:solidFill>
                <a:latin typeface="+mn-lt"/>
              </a:rPr>
              <a:t> score 7, </a:t>
            </a:r>
            <a:r>
              <a:rPr lang="de-DE" sz="1600" b="1" dirty="0" err="1" smtClean="0">
                <a:solidFill>
                  <a:srgbClr val="FF9900"/>
                </a:solidFill>
                <a:latin typeface="+mn-lt"/>
              </a:rPr>
              <a:t>mitigation</a:t>
            </a:r>
            <a:r>
              <a:rPr lang="de-DE" sz="1600" b="1" dirty="0" smtClean="0">
                <a:solidFill>
                  <a:srgbClr val="FF9900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FF9900"/>
                </a:solidFill>
                <a:latin typeface="+mn-lt"/>
              </a:rPr>
              <a:t>planned</a:t>
            </a:r>
            <a:endParaRPr lang="de-DE" sz="16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 rot="20932018">
            <a:off x="3269820" y="459725"/>
            <a:ext cx="4230902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updated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February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Risk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Report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/>
          <a:srcRect l="27253" t="8933" r="25275" b="13184"/>
          <a:stretch/>
        </p:blipFill>
        <p:spPr>
          <a:xfrm>
            <a:off x="7672750" y="66069"/>
            <a:ext cx="1410076" cy="1390492"/>
          </a:xfrm>
          <a:prstGeom prst="ellipse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F7D6DD-AFDD-4A3B-9316-89710568036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FAB0AE0-8367-4944-80E2-3FFD237B61B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608672"/>
            <a:ext cx="4361541" cy="2508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11th FAIR-NUSTAR RRB meeting - February 21-22,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7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Time Line LEB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972B3B-74C1-441B-80CE-44B48EB6ECD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8440"/>
          <a:stretch/>
        </p:blipFill>
        <p:spPr>
          <a:xfrm>
            <a:off x="88085" y="1322836"/>
            <a:ext cx="8957489" cy="454550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1510" y="5253718"/>
            <a:ext cx="2115234" cy="276999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FSB, Super-FRS 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427975" y="5253718"/>
            <a:ext cx="2115234" cy="276999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NUSTAR 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feil nach rechts 23"/>
          <p:cNvSpPr/>
          <p:nvPr/>
        </p:nvSpPr>
        <p:spPr>
          <a:xfrm>
            <a:off x="1894201" y="6056676"/>
            <a:ext cx="765085" cy="163976"/>
          </a:xfrm>
          <a:prstGeom prst="rightArrow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2555776" y="5971693"/>
            <a:ext cx="6489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</a:t>
            </a:r>
            <a:r>
              <a:rPr lang="de-DE" sz="1600" i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de-DE" sz="16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i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FAIR Sub-projects, </a:t>
            </a:r>
            <a:r>
              <a:rPr lang="de-DE" sz="1600" i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6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sz="1600" i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buffers</a:t>
            </a:r>
            <a:endParaRPr lang="de-DE" sz="1600" i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8316913" y="1893104"/>
            <a:ext cx="728662" cy="2655295"/>
            <a:chOff x="8316913" y="1893104"/>
            <a:chExt cx="728662" cy="2655295"/>
          </a:xfrm>
        </p:grpSpPr>
        <p:sp>
          <p:nvSpPr>
            <p:cNvPr id="27" name="Wolke 26"/>
            <p:cNvSpPr/>
            <p:nvPr/>
          </p:nvSpPr>
          <p:spPr>
            <a:xfrm>
              <a:off x="8316913" y="1893104"/>
              <a:ext cx="728662" cy="2655295"/>
            </a:xfrm>
            <a:prstGeom prst="cloud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 rot="16200000">
              <a:off x="7662710" y="2989918"/>
              <a:ext cx="1999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smtClean="0">
                  <a:solidFill>
                    <a:srgbClr val="7030A0"/>
                  </a:solidFill>
                  <a:latin typeface="+mj-lt"/>
                </a:rPr>
                <a:t>Early </a:t>
              </a:r>
              <a:r>
                <a:rPr lang="de-DE" i="1" dirty="0" err="1" smtClean="0">
                  <a:solidFill>
                    <a:srgbClr val="7030A0"/>
                  </a:solidFill>
                  <a:latin typeface="+mj-lt"/>
                </a:rPr>
                <a:t>physics</a:t>
              </a:r>
              <a:endParaRPr lang="de-DE" i="1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FAB0AE0-8367-4944-80E2-3FFD237B61B0}"/>
              </a:ext>
            </a:extLst>
          </p:cNvPr>
          <p:cNvSpPr txBox="1">
            <a:spLocks/>
          </p:cNvSpPr>
          <p:nvPr/>
        </p:nvSpPr>
        <p:spPr bwMode="auto">
          <a:xfrm>
            <a:off x="0" y="6608672"/>
            <a:ext cx="4361541" cy="25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2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0" y="1072728"/>
            <a:ext cx="9144000" cy="5785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Time Line HEB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972B3B-74C1-441B-80CE-44B48EB6ECD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1510" y="5243229"/>
            <a:ext cx="2115234" cy="276999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FSB, Super-FRS 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1510" y="5601587"/>
            <a:ext cx="2115234" cy="276999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NUSTAR 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1894201" y="6059837"/>
            <a:ext cx="765085" cy="163976"/>
          </a:xfrm>
          <a:prstGeom prst="rightArrow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659286" y="5971693"/>
            <a:ext cx="6386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</a:t>
            </a:r>
            <a:r>
              <a:rPr lang="de-DE" sz="1600" i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de-DE" sz="16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i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FAIR Sub-projects, </a:t>
            </a:r>
            <a:r>
              <a:rPr lang="de-DE" sz="1600" i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6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sz="1600" i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buffers</a:t>
            </a:r>
            <a:endParaRPr lang="de-DE" sz="1600" i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/>
          <a:srcRect l="10563"/>
          <a:stretch/>
        </p:blipFill>
        <p:spPr>
          <a:xfrm>
            <a:off x="180413" y="1225128"/>
            <a:ext cx="8865162" cy="4449093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8316913" y="1893104"/>
            <a:ext cx="728662" cy="2655295"/>
            <a:chOff x="8316913" y="1893104"/>
            <a:chExt cx="728662" cy="2655295"/>
          </a:xfrm>
        </p:grpSpPr>
        <p:sp>
          <p:nvSpPr>
            <p:cNvPr id="12" name="Wolke 11"/>
            <p:cNvSpPr/>
            <p:nvPr/>
          </p:nvSpPr>
          <p:spPr>
            <a:xfrm>
              <a:off x="8316913" y="1893104"/>
              <a:ext cx="728662" cy="2655295"/>
            </a:xfrm>
            <a:prstGeom prst="cloud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 rot="16200000">
              <a:off x="7662710" y="2989918"/>
              <a:ext cx="1999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smtClean="0">
                  <a:solidFill>
                    <a:srgbClr val="7030A0"/>
                  </a:solidFill>
                  <a:latin typeface="+mj-lt"/>
                </a:rPr>
                <a:t>Early </a:t>
              </a:r>
              <a:r>
                <a:rPr lang="de-DE" i="1" dirty="0" err="1" smtClean="0">
                  <a:solidFill>
                    <a:srgbClr val="7030A0"/>
                  </a:solidFill>
                  <a:latin typeface="+mj-lt"/>
                </a:rPr>
                <a:t>physics</a:t>
              </a:r>
              <a:endParaRPr lang="de-DE" i="1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FAB0AE0-8367-4944-80E2-3FFD237B61B0}"/>
              </a:ext>
            </a:extLst>
          </p:cNvPr>
          <p:cNvSpPr txBox="1">
            <a:spLocks/>
          </p:cNvSpPr>
          <p:nvPr/>
        </p:nvSpPr>
        <p:spPr bwMode="auto">
          <a:xfrm>
            <a:off x="0" y="6608672"/>
            <a:ext cx="4361541" cy="25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11th FAIR-NUSTAR RRB meeting - February 21-22,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8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768</Words>
  <Application>Microsoft Office PowerPoint</Application>
  <PresentationFormat>Bildschirmpräsentation (4:3)</PresentationFormat>
  <Paragraphs>226</Paragraphs>
  <Slides>11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Symbol</vt:lpstr>
      <vt:lpstr>Times New Roman</vt:lpstr>
      <vt:lpstr>Wingdings</vt:lpstr>
      <vt:lpstr>Template_FAIR_Power_Point</vt:lpstr>
      <vt:lpstr>Photo Editor Photo</vt:lpstr>
      <vt:lpstr>NUSTAR Technical Progress 11th FAIR-NUSTAR Resources Review Board FAIR/GSI, Darmstadt, Germany </vt:lpstr>
      <vt:lpstr>NUSTAR from Phase-0 to FAIR 2030</vt:lpstr>
      <vt:lpstr>Physics start-up at the FAIR facility</vt:lpstr>
      <vt:lpstr>Recent Progress of NUSTAR Buildings</vt:lpstr>
      <vt:lpstr>Planning Status of NUSTAR</vt:lpstr>
      <vt:lpstr>Pending TDRs</vt:lpstr>
      <vt:lpstr>PowerPoint-Präsentation</vt:lpstr>
      <vt:lpstr>Installation Time Line LEB</vt:lpstr>
      <vt:lpstr>Installation Time Line HEB</vt:lpstr>
      <vt:lpstr>PowerPoint-Präsentation</vt:lpstr>
      <vt:lpstr>Critical to success</vt:lpstr>
    </vt:vector>
  </TitlesOfParts>
  <Company>FAIR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NUSTAR RRB</dc:title>
  <dc:creator>Alexander Herlert</dc:creator>
  <cp:lastModifiedBy>Gerl, Juergen Dr.</cp:lastModifiedBy>
  <cp:revision>1106</cp:revision>
  <cp:lastPrinted>2021-02-05T14:28:58Z</cp:lastPrinted>
  <dcterms:created xsi:type="dcterms:W3CDTF">2012-03-15T15:20:34Z</dcterms:created>
  <dcterms:modified xsi:type="dcterms:W3CDTF">2022-02-17T13:19:07Z</dcterms:modified>
</cp:coreProperties>
</file>