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73" r:id="rId2"/>
    <p:sldId id="256" r:id="rId3"/>
    <p:sldId id="266" r:id="rId4"/>
    <p:sldId id="269" r:id="rId5"/>
    <p:sldId id="257" r:id="rId6"/>
    <p:sldId id="258" r:id="rId7"/>
    <p:sldId id="259" r:id="rId8"/>
    <p:sldId id="262" r:id="rId9"/>
    <p:sldId id="263" r:id="rId10"/>
    <p:sldId id="265" r:id="rId11"/>
    <p:sldId id="270" r:id="rId12"/>
    <p:sldId id="274" r:id="rId13"/>
    <p:sldId id="267" r:id="rId14"/>
    <p:sldId id="277" r:id="rId15"/>
    <p:sldId id="276" r:id="rId16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352E-6801-4BF1-A7AB-CFD7600D9A29}" type="datetimeFigureOut">
              <a:rPr lang="en-US" smtClean="0"/>
              <a:pPr/>
              <a:t>13-12-2011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6245-F5BF-4355-9D1B-21B196A0E9E5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1"/>
          <p:cNvSpPr/>
          <p:nvPr/>
        </p:nvSpPr>
        <p:spPr>
          <a:xfrm>
            <a:off x="0" y="2667000"/>
            <a:ext cx="9144000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 PROPOSAL FOR A SOLUTION OF A “STRAW MODULE” INTEGRATION -                         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14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recchini\Desktop\ghj.jpg"/>
          <p:cNvPicPr>
            <a:picLocks noChangeAspect="1" noChangeArrowheads="1"/>
          </p:cNvPicPr>
          <p:nvPr/>
        </p:nvPicPr>
        <p:blipFill>
          <a:blip r:embed="rId2" cstate="print">
            <a:lum bright="15000" contrast="10000"/>
          </a:blip>
          <a:srcRect/>
          <a:stretch>
            <a:fillRect/>
          </a:stretch>
        </p:blipFill>
        <p:spPr bwMode="auto">
          <a:xfrm>
            <a:off x="215405" y="762000"/>
            <a:ext cx="4320480" cy="27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orecchini\Desktop\yui.jpg"/>
          <p:cNvPicPr>
            <a:picLocks noChangeAspect="1" noChangeArrowheads="1"/>
          </p:cNvPicPr>
          <p:nvPr/>
        </p:nvPicPr>
        <p:blipFill>
          <a:blip r:embed="rId3" cstate="print">
            <a:lum bright="15000" contrast="10000"/>
          </a:blip>
          <a:srcRect/>
          <a:stretch>
            <a:fillRect/>
          </a:stretch>
        </p:blipFill>
        <p:spPr bwMode="auto">
          <a:xfrm>
            <a:off x="4745960" y="764704"/>
            <a:ext cx="4182412" cy="276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orecchini\Desktop\iiii.jpg"/>
          <p:cNvPicPr>
            <a:picLocks noChangeAspect="1" noChangeArrowheads="1"/>
          </p:cNvPicPr>
          <p:nvPr/>
        </p:nvPicPr>
        <p:blipFill>
          <a:blip r:embed="rId4" cstate="print">
            <a:lum bright="15000" contrast="10000"/>
          </a:blip>
          <a:srcRect/>
          <a:stretch>
            <a:fillRect/>
          </a:stretch>
        </p:blipFill>
        <p:spPr bwMode="auto">
          <a:xfrm>
            <a:off x="215405" y="3717032"/>
            <a:ext cx="4322690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:\Users\orecchini\Desktop\bbb.jpg"/>
          <p:cNvPicPr>
            <a:picLocks noChangeAspect="1" noChangeArrowheads="1"/>
          </p:cNvPicPr>
          <p:nvPr/>
        </p:nvPicPr>
        <p:blipFill>
          <a:blip r:embed="rId5" cstate="print">
            <a:lum bright="15000" contrast="10000"/>
          </a:blip>
          <a:srcRect/>
          <a:stretch>
            <a:fillRect/>
          </a:stretch>
        </p:blipFill>
        <p:spPr bwMode="auto">
          <a:xfrm>
            <a:off x="4679900" y="3717032"/>
            <a:ext cx="43117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1" name="Picture 5" descr="panda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14" name="Picture 2" descr="C:\Users\orecchini\Desktop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5" name="Rounded Rectangle 11"/>
          <p:cNvSpPr/>
          <p:nvPr/>
        </p:nvSpPr>
        <p:spPr>
          <a:xfrm>
            <a:off x="2123728" y="332656"/>
            <a:ext cx="5040560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1000" i="1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</a:t>
            </a:r>
            <a:r>
              <a:rPr lang="it-IT" sz="1000" b="1" i="1" dirty="0" smtClean="0">
                <a:latin typeface="Comic Sans MS" pitchFamily="66" charset="0"/>
              </a:rPr>
              <a:t>FINAL STEP: </a:t>
            </a:r>
            <a:r>
              <a:rPr lang="it-IT" sz="1000" i="1" dirty="0" smtClean="0">
                <a:latin typeface="Comic Sans MS" pitchFamily="66" charset="0"/>
              </a:rPr>
              <a:t>INTEGRATION  “STRAW MODULE”  –  SUPPORT STRUCTURE -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6" name="Rounded Rectangle 13"/>
          <p:cNvSpPr/>
          <p:nvPr/>
        </p:nvSpPr>
        <p:spPr>
          <a:xfrm>
            <a:off x="287412" y="3429000"/>
            <a:ext cx="4104456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b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“STRAW MODULE” INSERTION IN THE “SUPPORT STRUCTURE”.</a:t>
            </a:r>
            <a:endParaRPr lang="en-US" sz="900" b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823916" y="3429000"/>
            <a:ext cx="4032448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b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“STRAW MODULE” FIXED ON THE “SUPPORT STRUCTURE”.</a:t>
            </a:r>
            <a:endParaRPr lang="en-US" sz="900" b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395536" y="6309320"/>
            <a:ext cx="352839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b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“ELECTRONIC CARD” POSITIONED  ON THE “SUPPORT  </a:t>
            </a:r>
          </a:p>
          <a:p>
            <a:r>
              <a:rPr lang="it-IT" sz="900" b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STRUCTURE”.</a:t>
            </a:r>
            <a:endParaRPr lang="en-US" sz="900" b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4823916" y="6309320"/>
            <a:ext cx="4032448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b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“ELECTRONIC CARD” FIXED ON THE “SUPPORT STRUCTURE”.</a:t>
            </a:r>
            <a:endParaRPr lang="en-US" sz="900" b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5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8" name="Picture 2" descr="C:\Users\orecchi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pic>
        <p:nvPicPr>
          <p:cNvPr id="7170" name="Picture 2" descr="C:\Users\orecchini\Desktop\GHJ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4167" t="8633" r="4167" b="9350"/>
          <a:stretch>
            <a:fillRect/>
          </a:stretch>
        </p:blipFill>
        <p:spPr bwMode="auto">
          <a:xfrm>
            <a:off x="107504" y="836712"/>
            <a:ext cx="4752528" cy="2736304"/>
          </a:xfrm>
          <a:prstGeom prst="rect">
            <a:avLst/>
          </a:prstGeom>
          <a:noFill/>
        </p:spPr>
      </p:pic>
      <p:pic>
        <p:nvPicPr>
          <p:cNvPr id="7171" name="Picture 3" descr="C:\Users\orecchini\Desktop\NJK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2203" t="1667" r="2316" b="1667"/>
          <a:stretch>
            <a:fillRect/>
          </a:stretch>
        </p:blipFill>
        <p:spPr bwMode="auto">
          <a:xfrm rot="5400000">
            <a:off x="4590623" y="2223487"/>
            <a:ext cx="4067210" cy="4536504"/>
          </a:xfrm>
          <a:prstGeom prst="rect">
            <a:avLst/>
          </a:prstGeom>
          <a:noFill/>
        </p:spPr>
      </p:pic>
      <p:cxnSp>
        <p:nvCxnSpPr>
          <p:cNvPr id="12" name="Connettore 1 11"/>
          <p:cNvCxnSpPr/>
          <p:nvPr/>
        </p:nvCxnSpPr>
        <p:spPr>
          <a:xfrm flipV="1">
            <a:off x="4572000" y="4077072"/>
            <a:ext cx="4176464" cy="216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4572000" y="4221088"/>
            <a:ext cx="4248472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8604448" y="3717032"/>
            <a:ext cx="7200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8604448" y="4221088"/>
            <a:ext cx="63624" cy="296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3"/>
          <p:cNvSpPr/>
          <p:nvPr/>
        </p:nvSpPr>
        <p:spPr>
          <a:xfrm>
            <a:off x="6516216" y="2204864"/>
            <a:ext cx="165618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SKEWED ANGLE: 2.89°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8748464" y="2348880"/>
            <a:ext cx="144016" cy="18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endCxn id="21" idx="3"/>
          </p:cNvCxnSpPr>
          <p:nvPr/>
        </p:nvCxnSpPr>
        <p:spPr>
          <a:xfrm flipH="1">
            <a:off x="8172400" y="2348880"/>
            <a:ext cx="7200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1"/>
          <p:cNvSpPr/>
          <p:nvPr/>
        </p:nvSpPr>
        <p:spPr>
          <a:xfrm>
            <a:off x="2051720" y="332656"/>
            <a:ext cx="5112568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TYPICAL  “SKEWED  STRAW DOUBLE-LAYER” INTEGRATION  SOLUTION -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33" name="Rounded Rectangle 11"/>
          <p:cNvSpPr/>
          <p:nvPr/>
        </p:nvSpPr>
        <p:spPr>
          <a:xfrm>
            <a:off x="3491880" y="764704"/>
            <a:ext cx="1512168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PICTORIAL VIEW-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179512" y="3717032"/>
            <a:ext cx="3096344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-THE  TWO  CONNECTION  PARTS  OF  THE   </a:t>
            </a:r>
          </a:p>
          <a:p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“SUPPORT  EQUIPMENT”  MUST  BE  REALIZED   </a:t>
            </a:r>
          </a:p>
          <a:p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WITH DIFFERENT  LENGTHS,  AND WITH  THE  </a:t>
            </a:r>
          </a:p>
          <a:p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INTERFACE SIDE WITH THE “STRAWS FRAME”  </a:t>
            </a:r>
          </a:p>
          <a:p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WITH  A  “SKEWED ANGLE”. 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172" name="Picture 4" descr="C:\Users\orecchini\Desktop\TYU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rot="5400000">
            <a:off x="1363420" y="3676806"/>
            <a:ext cx="1808649" cy="4320480"/>
          </a:xfrm>
          <a:prstGeom prst="rect">
            <a:avLst/>
          </a:prstGeom>
          <a:noFill/>
        </p:spPr>
      </p:pic>
      <p:cxnSp>
        <p:nvCxnSpPr>
          <p:cNvPr id="43" name="Connettore 2 42"/>
          <p:cNvCxnSpPr/>
          <p:nvPr/>
        </p:nvCxnSpPr>
        <p:spPr>
          <a:xfrm>
            <a:off x="3275856" y="4005064"/>
            <a:ext cx="864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2339752" y="4653136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685800" y="54864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 flipH="1" flipV="1">
            <a:off x="1181100" y="56769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371600" y="581216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3"/>
          <p:cNvSpPr/>
          <p:nvPr/>
        </p:nvSpPr>
        <p:spPr>
          <a:xfrm>
            <a:off x="935360" y="5715000"/>
            <a:ext cx="360040" cy="24117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L1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762000" y="6170612"/>
            <a:ext cx="762000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2971800" y="53340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5400000" flipH="1" flipV="1">
            <a:off x="2934494" y="55237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rot="5400000">
            <a:off x="2895600" y="5943600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3"/>
          <p:cNvSpPr/>
          <p:nvPr/>
        </p:nvSpPr>
        <p:spPr>
          <a:xfrm>
            <a:off x="3200400" y="5716588"/>
            <a:ext cx="360040" cy="24117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L2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5" name="Connettore 1 44"/>
          <p:cNvCxnSpPr/>
          <p:nvPr/>
        </p:nvCxnSpPr>
        <p:spPr>
          <a:xfrm>
            <a:off x="3048000" y="6172200"/>
            <a:ext cx="762000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recchini\Desktop\P1000473.JPG"/>
          <p:cNvPicPr>
            <a:picLocks noChangeAspect="1" noChangeArrowheads="1"/>
          </p:cNvPicPr>
          <p:nvPr/>
        </p:nvPicPr>
        <p:blipFill>
          <a:blip r:embed="rId2" cstate="print">
            <a:lum bright="10000" contrast="5000"/>
          </a:blip>
          <a:srcRect/>
          <a:stretch>
            <a:fillRect/>
          </a:stretch>
        </p:blipFill>
        <p:spPr bwMode="auto">
          <a:xfrm>
            <a:off x="1763716" y="2852936"/>
            <a:ext cx="5040532" cy="3780520"/>
          </a:xfrm>
          <a:prstGeom prst="rect">
            <a:avLst/>
          </a:prstGeom>
          <a:noFill/>
        </p:spPr>
      </p:pic>
      <p:pic>
        <p:nvPicPr>
          <p:cNvPr id="1026" name="Picture 2" descr="C:\Users\orecchini\Desktop\P1000466.JPG"/>
          <p:cNvPicPr>
            <a:picLocks noChangeAspect="1" noChangeArrowheads="1"/>
          </p:cNvPicPr>
          <p:nvPr/>
        </p:nvPicPr>
        <p:blipFill>
          <a:blip r:embed="rId3" cstate="print">
            <a:lum bright="10000" contrast="5000"/>
          </a:blip>
          <a:srcRect/>
          <a:stretch>
            <a:fillRect/>
          </a:stretch>
        </p:blipFill>
        <p:spPr bwMode="auto">
          <a:xfrm>
            <a:off x="5004048" y="764703"/>
            <a:ext cx="3816424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9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pic>
        <p:nvPicPr>
          <p:cNvPr id="1027" name="Picture 3" descr="C:\Users\orecchini\Desktop\P1000464.JPG"/>
          <p:cNvPicPr>
            <a:picLocks noChangeAspect="1" noChangeArrowheads="1"/>
          </p:cNvPicPr>
          <p:nvPr/>
        </p:nvPicPr>
        <p:blipFill>
          <a:blip r:embed="rId6" cstate="print">
            <a:lum bright="10000" contrast="5000"/>
          </a:blip>
          <a:srcRect/>
          <a:stretch>
            <a:fillRect/>
          </a:stretch>
        </p:blipFill>
        <p:spPr bwMode="auto">
          <a:xfrm>
            <a:off x="251640" y="764704"/>
            <a:ext cx="364829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1"/>
          <p:cNvSpPr/>
          <p:nvPr/>
        </p:nvSpPr>
        <p:spPr>
          <a:xfrm>
            <a:off x="2771800" y="476672"/>
            <a:ext cx="360040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STEREOLITHOGRAPHY  PROTOTYPE  ASSEMBLED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latin typeface="Comic Sans MS" pitchFamily="66" charset="0"/>
              </a:rPr>
              <a:t>  ON  THE  “SUPPORT  STRUCTURE  PROTOTYTPE”.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/>
          <p:cNvSpPr/>
          <p:nvPr/>
        </p:nvSpPr>
        <p:spPr>
          <a:xfrm>
            <a:off x="3491880" y="476672"/>
            <a:ext cx="1944216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CONCLUSIONS -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8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" name="Picture 2" descr="C:\Users\orecchi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pic>
        <p:nvPicPr>
          <p:cNvPr id="12" name="Picture 2" descr="C:\Users\orecchini\Desktop\Panda Straw Tracker.jpg"/>
          <p:cNvPicPr>
            <a:picLocks noChangeAspect="1" noChangeArrowheads="1"/>
          </p:cNvPicPr>
          <p:nvPr/>
        </p:nvPicPr>
        <p:blipFill>
          <a:blip r:embed="rId4" cstate="print">
            <a:lum bright="13000" contrast="10000"/>
          </a:blip>
          <a:srcRect/>
          <a:stretch>
            <a:fillRect/>
          </a:stretch>
        </p:blipFill>
        <p:spPr bwMode="auto">
          <a:xfrm>
            <a:off x="1115616" y="908721"/>
            <a:ext cx="6912768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11"/>
          <p:cNvSpPr/>
          <p:nvPr/>
        </p:nvSpPr>
        <p:spPr>
          <a:xfrm>
            <a:off x="395536" y="1916832"/>
            <a:ext cx="8280920" cy="367240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-THE  SHOWED  “ASSEMBLING PROCEDURE”  CAN  BE ADOPTED ALSO ON THE FORWARD SIDE OF  THE  “SUPPORT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 STRUCTURE”.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i="1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 THE ONLY DIFFERENCE  IS  THAT, THE  “UP” AND “DOWN” GAS MANIFOLD WILL  BE  CONNECTEND  WITH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 THE  MAIN  “IN” AND “OUT” GAS PIPES.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i="1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50" i="1" dirty="0" smtClean="0">
                <a:latin typeface="Comic Sans MS" pitchFamily="66" charset="0"/>
              </a:rPr>
              <a:t>THE SHOWED “ASSEMBLING  PROCEDURE” , WITH  SOME  MODIFICATIONS,  CAN BE ADOPTED ALSO WITH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 A “QUAD STRAW MODULE”  SOLUTION.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i="1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-THIS  SOLUTION  REDUCES AT MINIMUM THE NUMBER OF DIFFERENT OBJECTS THAT  WILL BE REALIZED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WITH INJECTION MOLDING.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WE WILL HAVE 2 SERIES OF SUPPORTS : A “RIGHT SERIES”, AND A “LEFT  SERIES”.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i="1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- FOR THE SUPPORTS OF  THE SKEWED MODULES THIS  KIND OF OPTIMIZATION, PROBABLY, WILL  NOT  BE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POSSIBLE.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50" i="1" dirty="0" smtClean="0">
                <a:latin typeface="Comic Sans MS" pitchFamily="66" charset="0"/>
              </a:rPr>
              <a:t> IN CASE OF ADOPTION OF THE PROPOSED SOLUTIONS, ITS  NECESSARY  TO DEVELOP A DISCUSSION ABOUT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 DETAILS  (DIMENSIONS,  GAS-PIPES, CONNECTORS, </a:t>
            </a:r>
            <a:r>
              <a:rPr lang="it-IT" sz="1050" i="1" dirty="0" err="1" smtClean="0">
                <a:latin typeface="Comic Sans MS" pitchFamily="66" charset="0"/>
              </a:rPr>
              <a:t>ETC…</a:t>
            </a:r>
            <a:r>
              <a:rPr lang="it-IT" sz="1050" i="1" dirty="0" smtClean="0">
                <a:latin typeface="Comic Sans MS" pitchFamily="66" charset="0"/>
              </a:rPr>
              <a:t>.) WITH  “STRAWS - PEOPLE” AND  WITH  THE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i="1" dirty="0" smtClean="0">
                <a:latin typeface="Comic Sans MS" pitchFamily="66" charset="0"/>
              </a:rPr>
              <a:t>         “ELECTRONICS  DEVELOPERS” .</a:t>
            </a:r>
            <a:endParaRPr lang="en-US" sz="105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orecchini\Desktop\kkk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191752" y="2667000"/>
            <a:ext cx="6628720" cy="3939169"/>
          </a:xfrm>
          <a:prstGeom prst="rect">
            <a:avLst/>
          </a:prstGeom>
          <a:noFill/>
        </p:spPr>
      </p:pic>
      <p:sp>
        <p:nvSpPr>
          <p:cNvPr id="18" name="Rounded Rectangle 13"/>
          <p:cNvSpPr/>
          <p:nvPr/>
        </p:nvSpPr>
        <p:spPr>
          <a:xfrm>
            <a:off x="1143000" y="6324600"/>
            <a:ext cx="3657600" cy="357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Comic Sans MS"/>
                <a:ea typeface="ＭＳ Ｐゴシック" pitchFamily="-72" charset="-128"/>
                <a:cs typeface="ＭＳ Ｐゴシック" pitchFamily="-72" charset="-128"/>
              </a:rPr>
              <a:t> CENTRAL SUPPORT </a:t>
            </a:r>
            <a:r>
              <a:rPr lang="en-US" sz="1100" dirty="0" smtClean="0">
                <a:solidFill>
                  <a:srgbClr val="FFFFFF"/>
                </a:solidFill>
                <a:latin typeface="Comic Sans MS"/>
                <a:ea typeface="ＭＳ Ｐゴシック" pitchFamily="-72" charset="-128"/>
                <a:cs typeface="ＭＳ Ｐゴシック" pitchFamily="-72" charset="-128"/>
              </a:rPr>
              <a:t>FRAME</a:t>
            </a:r>
            <a:r>
              <a:rPr lang="en-US" sz="1100" dirty="0" smtClean="0">
                <a:solidFill>
                  <a:srgbClr val="FFFFFF"/>
                </a:solidFill>
                <a:latin typeface="Comic Sans MS"/>
                <a:ea typeface="ＭＳ Ｐゴシック" pitchFamily="-72" charset="-128"/>
                <a:cs typeface="ＭＳ Ｐゴシック" pitchFamily="-72" charset="-128"/>
              </a:rPr>
              <a:t> NEW GEOMETRY</a:t>
            </a:r>
            <a:endParaRPr lang="en-US" sz="1100" dirty="0">
              <a:solidFill>
                <a:srgbClr val="FFFFFF"/>
              </a:solidFill>
              <a:latin typeface="Comic Sans MS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4114800" y="990600"/>
            <a:ext cx="4953000" cy="1524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 smtClean="0">
              <a:latin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Comic Sans MS"/>
              </a:rPr>
              <a:t>AFTER THE LAST FEM ANALYSIS (presented in thi</a:t>
            </a:r>
            <a:r>
              <a:rPr lang="en-US" sz="1100" dirty="0" smtClean="0">
                <a:latin typeface="Comic Sans MS"/>
              </a:rPr>
              <a:t>s meeting, in the mechanical session) THE “CSF” HAS BEEN CHANGED: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atin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Comic Sans MS"/>
              </a:rPr>
              <a:t>- THE DIMENSIONS AND THE  EXTERNAL GEOMETRY ARE STILL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Comic Sans MS"/>
              </a:rPr>
              <a:t>   </a:t>
            </a:r>
            <a:r>
              <a:rPr lang="en-US" sz="1100" dirty="0" smtClean="0">
                <a:latin typeface="Comic Sans MS"/>
              </a:rPr>
              <a:t>THE SAME;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atin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Comic Sans MS"/>
              </a:rPr>
              <a:t>- ALL THE INTERNAL “LIGTHNING WINDOWS” HAVE BEEN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Comic Sans MS"/>
              </a:rPr>
              <a:t>   CLOSED.</a:t>
            </a:r>
            <a:endParaRPr lang="en-US" sz="1100" dirty="0" smtClean="0">
              <a:latin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dirty="0"/>
          </a:p>
        </p:txBody>
      </p:sp>
      <p:pic>
        <p:nvPicPr>
          <p:cNvPr id="2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13" y="58738"/>
            <a:ext cx="545083" cy="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58632" y="0"/>
            <a:ext cx="38779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STRUCTURAL ANALYSIS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156176" y="6642100"/>
            <a:ext cx="29878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GSI-</a:t>
            </a:r>
            <a:r>
              <a:rPr lang="en-US" sz="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DECEMBER 2011: B. GIRAUDO /  D. 0RECCHINI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1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624"/>
            <a:ext cx="645099" cy="648072"/>
          </a:xfrm>
          <a:prstGeom prst="rect">
            <a:avLst/>
          </a:prstGeom>
          <a:noFill/>
        </p:spPr>
      </p:pic>
      <p:pic>
        <p:nvPicPr>
          <p:cNvPr id="32" name="Picture 3" descr="C:\Users\orecchini\Desktop\log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540085" cy="673845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7339941" y="12534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3" name="Picture 3" descr="C:\Users\orecchini\Desktop\yu.jpg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52400" y="1447800"/>
            <a:ext cx="3886200" cy="2711775"/>
          </a:xfrm>
          <a:prstGeom prst="rect">
            <a:avLst/>
          </a:prstGeom>
          <a:noFill/>
        </p:spPr>
      </p:pic>
      <p:sp>
        <p:nvSpPr>
          <p:cNvPr id="24" name="Rounded Rectangle 13"/>
          <p:cNvSpPr/>
          <p:nvPr/>
        </p:nvSpPr>
        <p:spPr>
          <a:xfrm>
            <a:off x="304800" y="1219200"/>
            <a:ext cx="35814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1100" dirty="0" smtClean="0">
                <a:solidFill>
                  <a:srgbClr val="FFFFFF"/>
                </a:solidFill>
                <a:latin typeface="Comic Sans MS"/>
                <a:ea typeface="ＭＳ Ｐゴシック" pitchFamily="-72" charset="-128"/>
                <a:cs typeface="ＭＳ Ｐゴシック" pitchFamily="-72" charset="-128"/>
              </a:rPr>
              <a:t>CENTRAL SUPPORT </a:t>
            </a:r>
            <a:r>
              <a:rPr lang="en-US" sz="1100" dirty="0" smtClean="0">
                <a:solidFill>
                  <a:srgbClr val="FFFFFF"/>
                </a:solidFill>
                <a:latin typeface="Comic Sans MS"/>
                <a:ea typeface="ＭＳ Ｐゴシック" pitchFamily="-72" charset="-128"/>
                <a:cs typeface="ＭＳ Ｐゴシック" pitchFamily="-72" charset="-128"/>
              </a:rPr>
              <a:t>FRAME </a:t>
            </a:r>
            <a:r>
              <a:rPr lang="en-US" sz="1100" dirty="0" smtClean="0">
                <a:solidFill>
                  <a:srgbClr val="FFFFFF"/>
                </a:solidFill>
                <a:latin typeface="Comic Sans MS"/>
                <a:ea typeface="ＭＳ Ｐゴシック" pitchFamily="-72" charset="-128"/>
                <a:cs typeface="ＭＳ Ｐゴシック" pitchFamily="-72" charset="-128"/>
              </a:rPr>
              <a:t> OLD GEOMETRY</a:t>
            </a:r>
            <a:endParaRPr lang="en-US" sz="1100" dirty="0">
              <a:solidFill>
                <a:srgbClr val="FFFFFF"/>
              </a:solidFill>
              <a:latin typeface="Comic Sans MS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" name="Rounded Rectangle 11"/>
          <p:cNvSpPr/>
          <p:nvPr/>
        </p:nvSpPr>
        <p:spPr>
          <a:xfrm>
            <a:off x="2961928" y="401960"/>
            <a:ext cx="2981672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i="1" dirty="0" smtClean="0">
                <a:latin typeface="Comic Sans MS" pitchFamily="66" charset="0"/>
              </a:rPr>
              <a:t>-  </a:t>
            </a:r>
            <a:r>
              <a:rPr lang="it-IT" sz="1200" b="1" i="1" dirty="0" smtClean="0">
                <a:latin typeface="Comic Sans MS" pitchFamily="66" charset="0"/>
              </a:rPr>
              <a:t>JUST TO REMEMBER </a:t>
            </a:r>
            <a:r>
              <a:rPr lang="it-IT" sz="1200" b="1" i="1" dirty="0" err="1" smtClean="0">
                <a:latin typeface="Comic Sans MS" pitchFamily="66" charset="0"/>
              </a:rPr>
              <a:t>………</a:t>
            </a:r>
            <a:r>
              <a:rPr lang="it-IT" sz="1200" b="1" i="1" dirty="0" smtClean="0">
                <a:latin typeface="Comic Sans MS" pitchFamily="66" charset="0"/>
              </a:rPr>
              <a:t>..</a:t>
            </a:r>
            <a:r>
              <a:rPr lang="it-IT" sz="1200" i="1" dirty="0" smtClean="0">
                <a:latin typeface="Comic Sans MS" pitchFamily="66" charset="0"/>
              </a:rPr>
              <a:t>-</a:t>
            </a:r>
            <a:endParaRPr lang="en-US" sz="12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75302"/>
            <a:ext cx="5614797" cy="421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ecchini\Desktop\1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539552" y="836712"/>
            <a:ext cx="8136904" cy="5544084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10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267744" y="548680"/>
            <a:ext cx="4608512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“STRAW DOUBLE-LAYER” INTEGRATION  SOLUTION -                         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5580112" y="1628800"/>
            <a:ext cx="1440160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“STRAW MODULE”.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5076056" y="1988840"/>
            <a:ext cx="576064" cy="10441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9" idx="0"/>
          </p:cNvCxnSpPr>
          <p:nvPr/>
        </p:nvCxnSpPr>
        <p:spPr>
          <a:xfrm flipH="1" flipV="1">
            <a:off x="7380312" y="2852936"/>
            <a:ext cx="576064" cy="13681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3"/>
          <p:cNvSpPr/>
          <p:nvPr/>
        </p:nvSpPr>
        <p:spPr>
          <a:xfrm>
            <a:off x="7092280" y="4221088"/>
            <a:ext cx="172819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BACKWARD”SUPPORT END-PLATE 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2483768" y="4869160"/>
            <a:ext cx="1584176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“ELECTRONIC  CARD”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6" name="Connettore 2 25"/>
          <p:cNvCxnSpPr>
            <a:stCxn id="25" idx="0"/>
          </p:cNvCxnSpPr>
          <p:nvPr/>
        </p:nvCxnSpPr>
        <p:spPr>
          <a:xfrm flipV="1">
            <a:off x="3275856" y="3717032"/>
            <a:ext cx="504056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3"/>
          <p:cNvSpPr/>
          <p:nvPr/>
        </p:nvSpPr>
        <p:spPr>
          <a:xfrm>
            <a:off x="1259632" y="1340768"/>
            <a:ext cx="1800200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“STRAW MODULE” SUPPORT  EQUIPMENT.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2915816" y="1700808"/>
            <a:ext cx="648072" cy="16561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1"/>
          <p:cNvSpPr/>
          <p:nvPr/>
        </p:nvSpPr>
        <p:spPr>
          <a:xfrm>
            <a:off x="6732240" y="764704"/>
            <a:ext cx="201622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FRONT PICTORIAL VIEW-       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3563888" y="1196752"/>
            <a:ext cx="1728192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HIGH VOLTAGE 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DISTRIBUTION  CARD.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0" name="Connettore 2 19"/>
          <p:cNvCxnSpPr>
            <a:stCxn id="18" idx="2"/>
          </p:cNvCxnSpPr>
          <p:nvPr/>
        </p:nvCxnSpPr>
        <p:spPr>
          <a:xfrm flipH="1">
            <a:off x="4139952" y="1556792"/>
            <a:ext cx="288032" cy="17281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recchini\Desktop\2.jpg"/>
          <p:cNvPicPr>
            <a:picLocks noChangeAspect="1" noChangeArrowheads="1"/>
          </p:cNvPicPr>
          <p:nvPr/>
        </p:nvPicPr>
        <p:blipFill>
          <a:blip r:embed="rId2" cstate="print"/>
          <a:srcRect l="8333" t="2590" r="16667" b="11940"/>
          <a:stretch>
            <a:fillRect/>
          </a:stretch>
        </p:blipFill>
        <p:spPr bwMode="auto">
          <a:xfrm>
            <a:off x="611560" y="769505"/>
            <a:ext cx="7848872" cy="5755839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9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3" name="Rounded Rectangle 11"/>
          <p:cNvSpPr/>
          <p:nvPr/>
        </p:nvSpPr>
        <p:spPr>
          <a:xfrm>
            <a:off x="2195736" y="548680"/>
            <a:ext cx="4680520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“STRAW DOUBLE-LAYER”  INTEGRATION  SOLUTION -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544" y="4797152"/>
            <a:ext cx="1440160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“STRAW MODULE”.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5" name="Connettore 2 14"/>
          <p:cNvCxnSpPr>
            <a:stCxn id="14" idx="3"/>
          </p:cNvCxnSpPr>
          <p:nvPr/>
        </p:nvCxnSpPr>
        <p:spPr>
          <a:xfrm flipV="1">
            <a:off x="1907704" y="4293096"/>
            <a:ext cx="1584176" cy="6840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6588224" y="3645024"/>
            <a:ext cx="936104" cy="18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3"/>
          <p:cNvSpPr/>
          <p:nvPr/>
        </p:nvSpPr>
        <p:spPr>
          <a:xfrm>
            <a:off x="7164288" y="5445224"/>
            <a:ext cx="172819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BACKWARD”SUPPORT END-PLATE 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4860032" y="1988840"/>
            <a:ext cx="1584176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“ELECTRONIC  CARD”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5220072" y="2348880"/>
            <a:ext cx="72008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3"/>
          <p:cNvSpPr/>
          <p:nvPr/>
        </p:nvSpPr>
        <p:spPr>
          <a:xfrm>
            <a:off x="683568" y="1340768"/>
            <a:ext cx="180020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“STRAW MODULE” SUPPORT  EQUIPMENT.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2411760" y="1772816"/>
            <a:ext cx="864096" cy="14401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1"/>
          <p:cNvSpPr/>
          <p:nvPr/>
        </p:nvSpPr>
        <p:spPr>
          <a:xfrm>
            <a:off x="6156176" y="836712"/>
            <a:ext cx="1944216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REAR  PICTORIAL VIEW - 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24" name="Rounded Rectangle 13"/>
          <p:cNvSpPr/>
          <p:nvPr/>
        </p:nvSpPr>
        <p:spPr>
          <a:xfrm>
            <a:off x="3851920" y="1268760"/>
            <a:ext cx="1728192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HIGH VOLTAGE 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DISTRIBUTION  CARD.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5" name="Connettore 2 24"/>
          <p:cNvCxnSpPr>
            <a:stCxn id="24" idx="2"/>
          </p:cNvCxnSpPr>
          <p:nvPr/>
        </p:nvCxnSpPr>
        <p:spPr>
          <a:xfrm flipH="1">
            <a:off x="4139952" y="1628800"/>
            <a:ext cx="576064" cy="23042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recchini\Desktop\HH.jpg"/>
          <p:cNvPicPr>
            <a:picLocks noChangeAspect="1" noChangeArrowheads="1"/>
          </p:cNvPicPr>
          <p:nvPr/>
        </p:nvPicPr>
        <p:blipFill>
          <a:blip r:embed="rId2" cstate="print"/>
          <a:srcRect r="8912"/>
          <a:stretch>
            <a:fillRect/>
          </a:stretch>
        </p:blipFill>
        <p:spPr bwMode="auto">
          <a:xfrm rot="5400000">
            <a:off x="2623997" y="1704596"/>
            <a:ext cx="3679983" cy="6120680"/>
          </a:xfrm>
          <a:prstGeom prst="rect">
            <a:avLst/>
          </a:prstGeom>
          <a:noFill/>
        </p:spPr>
      </p:pic>
      <p:pic>
        <p:nvPicPr>
          <p:cNvPr id="6146" name="Picture 2" descr="C:\Users\orecchini\Desktop\FF.jpg"/>
          <p:cNvPicPr>
            <a:picLocks noChangeAspect="1" noChangeArrowheads="1"/>
          </p:cNvPicPr>
          <p:nvPr/>
        </p:nvPicPr>
        <p:blipFill>
          <a:blip r:embed="rId3" cstate="print"/>
          <a:srcRect t="9022" b="6203"/>
          <a:stretch>
            <a:fillRect/>
          </a:stretch>
        </p:blipFill>
        <p:spPr bwMode="auto">
          <a:xfrm rot="10800000">
            <a:off x="1403648" y="404662"/>
            <a:ext cx="6120680" cy="2952329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10" name="Picture 2" descr="C:\Users\orecchini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1" name="Rounded Rectangle 11"/>
          <p:cNvSpPr/>
          <p:nvPr/>
        </p:nvSpPr>
        <p:spPr>
          <a:xfrm>
            <a:off x="2195736" y="332656"/>
            <a:ext cx="4608512" cy="2880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“STRAW DOUBLE-LAYER”  INTEGRATION  SOLUTION -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4248" y="2636912"/>
            <a:ext cx="129614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FRONT VIEW - 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6804248" y="6100872"/>
            <a:ext cx="1080120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TOP VIEW - </a:t>
            </a:r>
            <a:endParaRPr lang="en-US" sz="1000" dirty="0">
              <a:latin typeface="Comic Sans MS" pitchFamily="66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6228184" y="466071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228184" y="5308784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7020272" y="466071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7020272" y="494874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843808" y="5092760"/>
            <a:ext cx="0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012160" y="5092760"/>
            <a:ext cx="0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2843808" y="6460912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4283968" y="6460912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1475656" y="5668824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1475656" y="5668824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475656" y="6316896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475656" y="5308784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1547664" y="5668824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1547664" y="5956856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1547664" y="502075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3"/>
          <p:cNvSpPr/>
          <p:nvPr/>
        </p:nvSpPr>
        <p:spPr>
          <a:xfrm>
            <a:off x="7092280" y="4876736"/>
            <a:ext cx="360040" cy="216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40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1259632" y="5380792"/>
            <a:ext cx="360040" cy="216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20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4211960" y="6532920"/>
            <a:ext cx="432048" cy="216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180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1115616" y="5884848"/>
            <a:ext cx="360040" cy="21602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40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" name="Rounded Rectangle 13"/>
          <p:cNvSpPr/>
          <p:nvPr/>
        </p:nvSpPr>
        <p:spPr>
          <a:xfrm>
            <a:off x="107504" y="3212976"/>
            <a:ext cx="2160240" cy="15121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THE SHOWN DIMENSION S </a:t>
            </a:r>
          </a:p>
          <a:p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ARE  THOSE  CHOSEN  FOR </a:t>
            </a:r>
          </a:p>
          <a:p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THE  PROTOTYPE. </a:t>
            </a:r>
          </a:p>
          <a:p>
            <a:endParaRPr lang="it-IT" sz="900" i="1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buFontTx/>
              <a:buChar char="-"/>
            </a:pPr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OBIOUSLY THEY COULD BE   </a:t>
            </a:r>
          </a:p>
          <a:p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CHANGED IF THE </a:t>
            </a:r>
          </a:p>
          <a:p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ELECTRONICS REQUIRE MORE </a:t>
            </a:r>
          </a:p>
          <a:p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OR DIFFERENT SPACE.</a:t>
            </a:r>
          </a:p>
        </p:txBody>
      </p:sp>
      <p:sp>
        <p:nvSpPr>
          <p:cNvPr id="38" name="Rounded Rectangle 13"/>
          <p:cNvSpPr/>
          <p:nvPr/>
        </p:nvSpPr>
        <p:spPr>
          <a:xfrm>
            <a:off x="6372200" y="3645024"/>
            <a:ext cx="1728192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HIGH VOLTAGE 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DISTRIBUTION  CARD.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0" name="Connettore 2 39"/>
          <p:cNvCxnSpPr>
            <a:stCxn id="38" idx="1"/>
          </p:cNvCxnSpPr>
          <p:nvPr/>
        </p:nvCxnSpPr>
        <p:spPr>
          <a:xfrm flipH="1">
            <a:off x="5148064" y="3825044"/>
            <a:ext cx="1224136" cy="1188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3"/>
          <p:cNvSpPr/>
          <p:nvPr/>
        </p:nvSpPr>
        <p:spPr>
          <a:xfrm>
            <a:off x="107504" y="6381328"/>
            <a:ext cx="1584176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“ELECTRONIC  CARD”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6" name="Connettore 2 45"/>
          <p:cNvCxnSpPr>
            <a:stCxn id="44" idx="3"/>
          </p:cNvCxnSpPr>
          <p:nvPr/>
        </p:nvCxnSpPr>
        <p:spPr>
          <a:xfrm flipV="1">
            <a:off x="1691680" y="5949280"/>
            <a:ext cx="2520280" cy="6120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ecchini\Desktop\A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19" y="908720"/>
            <a:ext cx="6868131" cy="432048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9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0" name="Rounded Rectangle 11"/>
          <p:cNvSpPr/>
          <p:nvPr/>
        </p:nvSpPr>
        <p:spPr>
          <a:xfrm>
            <a:off x="1907704" y="476672"/>
            <a:ext cx="5976664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b="1" i="1" dirty="0" smtClean="0">
                <a:latin typeface="Comic Sans MS" pitchFamily="66" charset="0"/>
              </a:rPr>
              <a:t> STEP_1, ASSEMBLING OF:  </a:t>
            </a:r>
            <a:r>
              <a:rPr lang="it-IT" sz="1000" i="1" dirty="0" smtClean="0">
                <a:latin typeface="Comic Sans MS" pitchFamily="66" charset="0"/>
              </a:rPr>
              <a:t>STRAW MODULE  –  1°  PART  OF “SUPPORT   EQUIPMENT”.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1" name="Rounded Rectangle 13"/>
          <p:cNvSpPr/>
          <p:nvPr/>
        </p:nvSpPr>
        <p:spPr>
          <a:xfrm>
            <a:off x="4139952" y="980728"/>
            <a:ext cx="1440160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“STRAW MODULE”.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2" name="Connettore 2 11"/>
          <p:cNvCxnSpPr>
            <a:stCxn id="11" idx="2"/>
          </p:cNvCxnSpPr>
          <p:nvPr/>
        </p:nvCxnSpPr>
        <p:spPr>
          <a:xfrm flipH="1">
            <a:off x="4499992" y="1340768"/>
            <a:ext cx="360040" cy="11521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3"/>
          <p:cNvSpPr/>
          <p:nvPr/>
        </p:nvSpPr>
        <p:spPr>
          <a:xfrm>
            <a:off x="467544" y="4941168"/>
            <a:ext cx="208823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CONNECTION  PARTS  OF  THE  “SUPPORT   EQUIPMENT”.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611560" y="3356992"/>
            <a:ext cx="216024" cy="15841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1"/>
          <p:cNvSpPr/>
          <p:nvPr/>
        </p:nvSpPr>
        <p:spPr>
          <a:xfrm>
            <a:off x="107504" y="764704"/>
            <a:ext cx="1512168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PRE–ASSEMBLED -</a:t>
            </a:r>
            <a:endParaRPr lang="en-US" sz="1000" dirty="0">
              <a:latin typeface="Comic Sans MS" pitchFamily="66" charset="0"/>
            </a:endParaRPr>
          </a:p>
        </p:txBody>
      </p:sp>
      <p:cxnSp>
        <p:nvCxnSpPr>
          <p:cNvPr id="26" name="Connettore 2 25"/>
          <p:cNvCxnSpPr>
            <a:stCxn id="15" idx="3"/>
          </p:cNvCxnSpPr>
          <p:nvPr/>
        </p:nvCxnSpPr>
        <p:spPr>
          <a:xfrm flipV="1">
            <a:off x="2555776" y="4725144"/>
            <a:ext cx="864096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orecchini\Desktop\B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199578" y="4365104"/>
            <a:ext cx="369290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ounded Rectangle 11"/>
          <p:cNvSpPr/>
          <p:nvPr/>
        </p:nvSpPr>
        <p:spPr>
          <a:xfrm>
            <a:off x="7740352" y="4293096"/>
            <a:ext cx="1224136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dirty="0" smtClean="0">
                <a:latin typeface="Comic Sans MS" pitchFamily="66" charset="0"/>
              </a:rPr>
              <a:t> ASSEMBLED -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539552" y="1340768"/>
            <a:ext cx="1728192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HIGH VOLTAGE 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DISTRIBUTION  CARD.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1" name="Connettore 2 40"/>
          <p:cNvCxnSpPr>
            <a:stCxn id="40" idx="2"/>
          </p:cNvCxnSpPr>
          <p:nvPr/>
        </p:nvCxnSpPr>
        <p:spPr>
          <a:xfrm>
            <a:off x="1403648" y="1700808"/>
            <a:ext cx="720080" cy="15121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13"/>
          <p:cNvSpPr/>
          <p:nvPr/>
        </p:nvSpPr>
        <p:spPr>
          <a:xfrm>
            <a:off x="5652120" y="4005064"/>
            <a:ext cx="129614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STRAW FRAME.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5" name="Connettore 2 44"/>
          <p:cNvCxnSpPr>
            <a:stCxn id="44" idx="1"/>
          </p:cNvCxnSpPr>
          <p:nvPr/>
        </p:nvCxnSpPr>
        <p:spPr>
          <a:xfrm flipH="1">
            <a:off x="4499992" y="4149080"/>
            <a:ext cx="1152128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ecchini\Desktop\22.jpg"/>
          <p:cNvPicPr>
            <a:picLocks noChangeAspect="1" noChangeArrowheads="1"/>
          </p:cNvPicPr>
          <p:nvPr/>
        </p:nvPicPr>
        <p:blipFill>
          <a:blip r:embed="rId2" cstate="print">
            <a:lum bright="13000" contrast="10000"/>
          </a:blip>
          <a:srcRect/>
          <a:stretch>
            <a:fillRect/>
          </a:stretch>
        </p:blipFill>
        <p:spPr bwMode="auto">
          <a:xfrm>
            <a:off x="251520" y="764704"/>
            <a:ext cx="5557172" cy="3024336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10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1" name="Rounded Rectangle 11"/>
          <p:cNvSpPr/>
          <p:nvPr/>
        </p:nvSpPr>
        <p:spPr>
          <a:xfrm>
            <a:off x="2123728" y="332656"/>
            <a:ext cx="4320480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1</a:t>
            </a:r>
            <a:r>
              <a:rPr lang="it-IT" sz="1000" b="1" i="1" dirty="0" smtClean="0">
                <a:latin typeface="Comic Sans MS" pitchFamily="66" charset="0"/>
              </a:rPr>
              <a:t>°  PART  “SUPPORT EQUIPMENT” : </a:t>
            </a:r>
            <a:r>
              <a:rPr lang="it-IT" sz="1000" i="1" dirty="0" smtClean="0">
                <a:latin typeface="Comic Sans MS" pitchFamily="66" charset="0"/>
              </a:rPr>
              <a:t>HOW  IS IT DONE ? 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323528" y="4149080"/>
            <a:ext cx="1728192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“LEFT” AND “RIGHT”  CONNECTION   PARTS.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3" name="Connettore 2 12"/>
          <p:cNvCxnSpPr>
            <a:stCxn id="12" idx="3"/>
          </p:cNvCxnSpPr>
          <p:nvPr/>
        </p:nvCxnSpPr>
        <p:spPr>
          <a:xfrm flipV="1">
            <a:off x="2051720" y="3284984"/>
            <a:ext cx="1296144" cy="11161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2" idx="0"/>
          </p:cNvCxnSpPr>
          <p:nvPr/>
        </p:nvCxnSpPr>
        <p:spPr>
          <a:xfrm flipH="1" flipV="1">
            <a:off x="971600" y="2276872"/>
            <a:ext cx="216024" cy="18722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3"/>
          <p:cNvSpPr/>
          <p:nvPr/>
        </p:nvSpPr>
        <p:spPr>
          <a:xfrm>
            <a:off x="539552" y="4581128"/>
            <a:ext cx="2592288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OBTAINED BY INJECTION  MOLDING.</a:t>
            </a:r>
          </a:p>
          <a:p>
            <a:pPr>
              <a:buFontTx/>
              <a:buChar char="-"/>
            </a:pP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MATERIAL: ABS OR SIMILAR.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6372200" y="1124744"/>
            <a:ext cx="1728192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PLASTIC MINI-SCREW 2mm DIAMETER.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6444208" y="2132856"/>
            <a:ext cx="129614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STRAW FRAME.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1" name="Connettore 2 20"/>
          <p:cNvCxnSpPr>
            <a:stCxn id="20" idx="1"/>
          </p:cNvCxnSpPr>
          <p:nvPr/>
        </p:nvCxnSpPr>
        <p:spPr>
          <a:xfrm flipH="1">
            <a:off x="5220072" y="2276872"/>
            <a:ext cx="1224136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9" idx="1"/>
          </p:cNvCxnSpPr>
          <p:nvPr/>
        </p:nvCxnSpPr>
        <p:spPr>
          <a:xfrm flipH="1" flipV="1">
            <a:off x="3275856" y="1268760"/>
            <a:ext cx="3096344" cy="1080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5508104" y="1556792"/>
            <a:ext cx="864096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orecchini\Desktop\UUU.jpg"/>
          <p:cNvPicPr>
            <a:picLocks noChangeAspect="1" noChangeArrowheads="1"/>
          </p:cNvPicPr>
          <p:nvPr/>
        </p:nvPicPr>
        <p:blipFill>
          <a:blip r:embed="rId5" cstate="print">
            <a:lum bright="13000" contrast="10000"/>
          </a:blip>
          <a:srcRect/>
          <a:stretch>
            <a:fillRect/>
          </a:stretch>
        </p:blipFill>
        <p:spPr bwMode="auto">
          <a:xfrm>
            <a:off x="4572000" y="3284984"/>
            <a:ext cx="4248472" cy="3148965"/>
          </a:xfrm>
          <a:prstGeom prst="rect">
            <a:avLst/>
          </a:prstGeom>
          <a:noFill/>
        </p:spPr>
      </p:pic>
      <p:sp>
        <p:nvSpPr>
          <p:cNvPr id="33" name="Rounded Rectangle 13"/>
          <p:cNvSpPr/>
          <p:nvPr/>
        </p:nvSpPr>
        <p:spPr>
          <a:xfrm>
            <a:off x="7308304" y="3212976"/>
            <a:ext cx="165618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b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ASSEMBLING DETAIL.</a:t>
            </a:r>
            <a:endParaRPr lang="en-US" sz="900" b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1547664" y="5301208"/>
            <a:ext cx="3240360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NOTE: </a:t>
            </a:r>
            <a:r>
              <a:rPr lang="it-IT" sz="9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ELEMENTS OF COUPLING</a:t>
            </a: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ARE:  </a:t>
            </a:r>
          </a:p>
          <a:p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-1) EMBOSSED  ELEMENTS  MADE ON THE    </a:t>
            </a:r>
          </a:p>
          <a:p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     “SUPPORT PARTS”;</a:t>
            </a:r>
          </a:p>
          <a:p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-2) MILLING POCKETS  MADE ON THE</a:t>
            </a:r>
          </a:p>
          <a:p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     “STRAW- FRAME”.</a:t>
            </a:r>
          </a:p>
          <a:p>
            <a:endParaRPr lang="it-IT" sz="9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buFontTx/>
              <a:buChar char="-"/>
            </a:pP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COUPLING BETWEEN THEM  ENSURE THE  </a:t>
            </a:r>
          </a:p>
          <a:p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     CORRECT  GEOMETRIC  INTERFACE.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796136" y="515719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580112" y="5805264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orecchini\Desktop\Immag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8101" y="5264367"/>
            <a:ext cx="2170403" cy="133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e 23"/>
          <p:cNvSpPr/>
          <p:nvPr/>
        </p:nvSpPr>
        <p:spPr>
          <a:xfrm>
            <a:off x="7812360" y="5381600"/>
            <a:ext cx="423664" cy="4236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7380312" y="6101680"/>
            <a:ext cx="423664" cy="4236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4644008" y="5373216"/>
            <a:ext cx="1512168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4355976" y="5517232"/>
            <a:ext cx="1656184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V="1">
            <a:off x="4427984" y="5661248"/>
            <a:ext cx="3384376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4427984" y="6309320"/>
            <a:ext cx="2952328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4355976" y="5949280"/>
            <a:ext cx="158417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recchini\Desktop\44.jpg"/>
          <p:cNvPicPr>
            <a:picLocks noChangeAspect="1" noChangeArrowheads="1"/>
          </p:cNvPicPr>
          <p:nvPr/>
        </p:nvPicPr>
        <p:blipFill>
          <a:blip r:embed="rId2" cstate="print">
            <a:lum bright="15000" contrast="13000"/>
          </a:blip>
          <a:srcRect/>
          <a:stretch>
            <a:fillRect/>
          </a:stretch>
        </p:blipFill>
        <p:spPr bwMode="auto">
          <a:xfrm>
            <a:off x="323528" y="978374"/>
            <a:ext cx="8424936" cy="446685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9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8000" contrast="5000"/>
          </a:blip>
          <a:srcRect l="10626" r="11015" b="19971"/>
          <a:stretch>
            <a:fillRect/>
          </a:stretch>
        </p:blipFill>
        <p:spPr bwMode="auto">
          <a:xfrm>
            <a:off x="5652120" y="3920813"/>
            <a:ext cx="3384376" cy="259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11"/>
          <p:cNvSpPr/>
          <p:nvPr/>
        </p:nvSpPr>
        <p:spPr>
          <a:xfrm>
            <a:off x="1835696" y="476672"/>
            <a:ext cx="5472608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</a:t>
            </a:r>
            <a:r>
              <a:rPr lang="it-IT" sz="1000" b="1" i="1" dirty="0" smtClean="0">
                <a:latin typeface="Comic Sans MS" pitchFamily="66" charset="0"/>
              </a:rPr>
              <a:t>STEP_1: </a:t>
            </a:r>
            <a:r>
              <a:rPr lang="it-IT" sz="1000" i="1" dirty="0" smtClean="0">
                <a:latin typeface="Comic Sans MS" pitchFamily="66" charset="0"/>
              </a:rPr>
              <a:t>ASSEMBLING STRAW MODULE  –  1° PART  OF “SUPPORT  EQUIPMENT”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1" name="Rounded Rectangle 13"/>
          <p:cNvSpPr/>
          <p:nvPr/>
        </p:nvSpPr>
        <p:spPr>
          <a:xfrm>
            <a:off x="467544" y="5877272"/>
            <a:ext cx="4248472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THE SHOWN  SOLUTION  IS BASED ON  A  “JULICH  IDEA”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(SEE THE PHOTO) DEVELOPED TO FIND AN OVERALL INTEGRATION.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2" name="Connettore 2 11"/>
          <p:cNvCxnSpPr>
            <a:stCxn id="11" idx="3"/>
          </p:cNvCxnSpPr>
          <p:nvPr/>
        </p:nvCxnSpPr>
        <p:spPr>
          <a:xfrm flipV="1">
            <a:off x="4716016" y="5589240"/>
            <a:ext cx="1296144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92280" y="3356992"/>
            <a:ext cx="1296144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STRAW FRAME.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5" name="Connettore 2 14"/>
          <p:cNvCxnSpPr>
            <a:stCxn id="14" idx="1"/>
          </p:cNvCxnSpPr>
          <p:nvPr/>
        </p:nvCxnSpPr>
        <p:spPr>
          <a:xfrm flipH="1" flipV="1">
            <a:off x="6372200" y="3068960"/>
            <a:ext cx="720080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3"/>
          <p:cNvSpPr/>
          <p:nvPr/>
        </p:nvSpPr>
        <p:spPr>
          <a:xfrm>
            <a:off x="1691680" y="1772816"/>
            <a:ext cx="208823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CONECTION  PARTS  OF  THE  “SUPPORT  EQUIPMENT”.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1115616" y="2204864"/>
            <a:ext cx="720080" cy="15121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7" idx="3"/>
          </p:cNvCxnSpPr>
          <p:nvPr/>
        </p:nvCxnSpPr>
        <p:spPr>
          <a:xfrm flipV="1">
            <a:off x="3779912" y="1484784"/>
            <a:ext cx="288032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3"/>
          <p:cNvSpPr/>
          <p:nvPr/>
        </p:nvSpPr>
        <p:spPr>
          <a:xfrm>
            <a:off x="3707904" y="4797152"/>
            <a:ext cx="1728192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PLASTIC MINI-SCREW 2mm DIAMETER.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7" name="Connettore 2 26"/>
          <p:cNvCxnSpPr>
            <a:stCxn id="26" idx="1"/>
          </p:cNvCxnSpPr>
          <p:nvPr/>
        </p:nvCxnSpPr>
        <p:spPr>
          <a:xfrm flipH="1" flipV="1">
            <a:off x="2987824" y="4653136"/>
            <a:ext cx="720080" cy="3960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ccia in giù 24"/>
          <p:cNvSpPr/>
          <p:nvPr/>
        </p:nvSpPr>
        <p:spPr>
          <a:xfrm>
            <a:off x="2411760" y="5589240"/>
            <a:ext cx="360040" cy="216024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recchini\Desktop\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908720"/>
            <a:ext cx="8450332" cy="468052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9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bright="8000" contrast="5000"/>
          </a:blip>
          <a:srcRect l="5405" t="14414" b="9910"/>
          <a:stretch>
            <a:fillRect/>
          </a:stretch>
        </p:blipFill>
        <p:spPr bwMode="auto">
          <a:xfrm>
            <a:off x="5508104" y="4581128"/>
            <a:ext cx="3528392" cy="211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11"/>
          <p:cNvSpPr/>
          <p:nvPr/>
        </p:nvSpPr>
        <p:spPr>
          <a:xfrm>
            <a:off x="1763688" y="404664"/>
            <a:ext cx="5688632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</a:t>
            </a:r>
            <a:r>
              <a:rPr lang="it-IT" sz="1000" b="1" i="1" dirty="0" smtClean="0">
                <a:latin typeface="Comic Sans MS" pitchFamily="66" charset="0"/>
              </a:rPr>
              <a:t>STEP_2: </a:t>
            </a:r>
            <a:r>
              <a:rPr lang="it-IT" sz="1000" i="1" dirty="0" smtClean="0">
                <a:latin typeface="Comic Sans MS" pitchFamily="66" charset="0"/>
              </a:rPr>
              <a:t>ASSEMBLING  “GAS MANIFOLD “  -  2° PART  OF  “SUPPORT  EQUIPMENT” -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11" name="Rounded Rectangle 13"/>
          <p:cNvSpPr/>
          <p:nvPr/>
        </p:nvSpPr>
        <p:spPr>
          <a:xfrm>
            <a:off x="107504" y="4941168"/>
            <a:ext cx="1728192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“UP” AND “DOWN” GAS PIPES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763688" y="3717032"/>
            <a:ext cx="792088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1835696" y="4077072"/>
            <a:ext cx="864096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3"/>
          <p:cNvSpPr/>
          <p:nvPr/>
        </p:nvSpPr>
        <p:spPr>
          <a:xfrm>
            <a:off x="899592" y="5373216"/>
            <a:ext cx="2808312" cy="2880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MATERIAL: STEEL, 4mm DIAMETER. 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251520" y="6021288"/>
            <a:ext cx="43204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AGAIN, THE SHOWN  SOLUTION  IS BASED ON  A  “JULICH IDEA” (SEE THE PHOTO) DEVELOPED TO FIND AN OVERALL INTEGRATION.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3" name="Connettore 2 22"/>
          <p:cNvCxnSpPr>
            <a:stCxn id="22" idx="3"/>
          </p:cNvCxnSpPr>
          <p:nvPr/>
        </p:nvCxnSpPr>
        <p:spPr>
          <a:xfrm flipV="1">
            <a:off x="4572000" y="5949280"/>
            <a:ext cx="1152128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3"/>
          <p:cNvSpPr/>
          <p:nvPr/>
        </p:nvSpPr>
        <p:spPr>
          <a:xfrm>
            <a:off x="107504" y="4293096"/>
            <a:ext cx="1368152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-FIXING  PART  OF  “GAS  PIPES”.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29" name="Connettore 2 28"/>
          <p:cNvCxnSpPr>
            <a:stCxn id="28" idx="0"/>
          </p:cNvCxnSpPr>
          <p:nvPr/>
        </p:nvCxnSpPr>
        <p:spPr>
          <a:xfrm flipV="1">
            <a:off x="791580" y="3789040"/>
            <a:ext cx="18002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13"/>
          <p:cNvSpPr/>
          <p:nvPr/>
        </p:nvSpPr>
        <p:spPr>
          <a:xfrm>
            <a:off x="3851920" y="5229200"/>
            <a:ext cx="1656184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FIXING  PART OF “GAS  PIPES”.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47" name="Connettore 2 46"/>
          <p:cNvCxnSpPr>
            <a:stCxn id="46" idx="0"/>
          </p:cNvCxnSpPr>
          <p:nvPr/>
        </p:nvCxnSpPr>
        <p:spPr>
          <a:xfrm flipH="1" flipV="1">
            <a:off x="4355976" y="4941168"/>
            <a:ext cx="324036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recchini\Desktop\BBB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4511"/>
          <a:stretch>
            <a:fillRect/>
          </a:stretch>
        </p:blipFill>
        <p:spPr bwMode="auto">
          <a:xfrm>
            <a:off x="467544" y="908720"/>
            <a:ext cx="8136904" cy="4999874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38721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59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444208" y="0"/>
            <a:ext cx="26762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STRAW  MODULES  INTEGRATION-</a:t>
            </a:r>
          </a:p>
        </p:txBody>
      </p:sp>
      <p:pic>
        <p:nvPicPr>
          <p:cNvPr id="9" name="Picture 2" descr="C:\Users\orecchini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645099" cy="648072"/>
          </a:xfrm>
          <a:prstGeom prst="rect">
            <a:avLst/>
          </a:prstGeom>
          <a:noFill/>
        </p:spPr>
      </p:pic>
      <p:sp>
        <p:nvSpPr>
          <p:cNvPr id="10" name="Rounded Rectangle 13"/>
          <p:cNvSpPr/>
          <p:nvPr/>
        </p:nvSpPr>
        <p:spPr>
          <a:xfrm>
            <a:off x="179512" y="4972490"/>
            <a:ext cx="3528392" cy="83277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“UP” AND “DOWN” GAS PIPE , ARE </a:t>
            </a:r>
          </a:p>
          <a:p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CONNECTED WITH THE SINGLE STRAW TUBE.</a:t>
            </a:r>
          </a:p>
          <a:p>
            <a:endParaRPr lang="en-US" sz="9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buFontTx/>
              <a:buChar char="-"/>
            </a:pP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THE “UP-PIPE” IS CONNECTED WITH THE ”DOWN-PIPE”.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483768" y="3172290"/>
            <a:ext cx="72008" cy="18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10" idx="0"/>
          </p:cNvCxnSpPr>
          <p:nvPr/>
        </p:nvCxnSpPr>
        <p:spPr>
          <a:xfrm flipH="1" flipV="1">
            <a:off x="1547664" y="3964378"/>
            <a:ext cx="396044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1"/>
          <p:cNvSpPr/>
          <p:nvPr/>
        </p:nvSpPr>
        <p:spPr>
          <a:xfrm>
            <a:off x="2771800" y="404664"/>
            <a:ext cx="3600400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</a:t>
            </a:r>
            <a:r>
              <a:rPr lang="it-IT" sz="1000" b="1" i="1" dirty="0" smtClean="0">
                <a:latin typeface="Comic Sans MS" pitchFamily="66" charset="0"/>
              </a:rPr>
              <a:t>STEP_3°: </a:t>
            </a:r>
            <a:r>
              <a:rPr lang="it-IT" sz="1000" i="1" dirty="0" smtClean="0">
                <a:latin typeface="Comic Sans MS" pitchFamily="66" charset="0"/>
              </a:rPr>
              <a:t>“CONNECTION  OF GAS SYSTEM </a:t>
            </a:r>
            <a:endParaRPr lang="en-US" sz="1000" i="1" dirty="0">
              <a:latin typeface="Comic Sans MS" pitchFamily="66" charset="0"/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2771800" y="6021288"/>
            <a:ext cx="3600400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THE ASSEMBLED “STRAW MODULE” IS READY TO BE </a:t>
            </a:r>
          </a:p>
          <a:p>
            <a:r>
              <a:rPr lang="it-IT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MOUNTED IN THE “SUPPORT STRCTURE”. 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84168" y="6642556"/>
            <a:ext cx="30963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INFN-LNF-SPAS- December 2011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D.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Orecchini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– P.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Gianotti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1270</Words>
  <Application>Microsoft Macintosh PowerPoint</Application>
  <PresentationFormat>Presentazione su schermo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orecchini</dc:creator>
  <cp:lastModifiedBy>Dario Orecchini</cp:lastModifiedBy>
  <cp:revision>207</cp:revision>
  <dcterms:created xsi:type="dcterms:W3CDTF">2011-12-13T10:04:02Z</dcterms:created>
  <dcterms:modified xsi:type="dcterms:W3CDTF">2011-12-13T10:27:59Z</dcterms:modified>
</cp:coreProperties>
</file>