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5" r:id="rId2"/>
    <p:sldId id="257" r:id="rId3"/>
    <p:sldId id="260" r:id="rId4"/>
    <p:sldId id="296" r:id="rId5"/>
    <p:sldId id="256" r:id="rId6"/>
    <p:sldId id="297" r:id="rId7"/>
    <p:sldId id="285" r:id="rId8"/>
    <p:sldId id="287" r:id="rId9"/>
    <p:sldId id="286" r:id="rId10"/>
    <p:sldId id="266" r:id="rId11"/>
    <p:sldId id="274" r:id="rId12"/>
    <p:sldId id="275" r:id="rId13"/>
    <p:sldId id="288" r:id="rId14"/>
    <p:sldId id="268" r:id="rId15"/>
    <p:sldId id="271" r:id="rId16"/>
    <p:sldId id="272" r:id="rId17"/>
    <p:sldId id="273" r:id="rId18"/>
    <p:sldId id="289" r:id="rId19"/>
    <p:sldId id="277" r:id="rId20"/>
    <p:sldId id="280" r:id="rId21"/>
    <p:sldId id="279" r:id="rId22"/>
    <p:sldId id="278" r:id="rId23"/>
    <p:sldId id="290" r:id="rId24"/>
    <p:sldId id="270" r:id="rId25"/>
    <p:sldId id="298" r:id="rId26"/>
    <p:sldId id="281" r:id="rId27"/>
    <p:sldId id="293" r:id="rId28"/>
    <p:sldId id="29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6" autoAdjust="0"/>
    <p:restoredTop sz="94660"/>
  </p:normalViewPr>
  <p:slideViewPr>
    <p:cSldViewPr>
      <p:cViewPr>
        <p:scale>
          <a:sx n="110" d="100"/>
          <a:sy n="110" d="100"/>
        </p:scale>
        <p:origin x="-164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F0AC5-6834-480F-8A34-99F9ED3C8CFD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28E94-5B77-4194-850A-AF35BCD6ABC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E41C-542D-4711-A606-1A14A7131717}" type="datetimeFigureOut">
              <a:rPr lang="it-IT" smtClean="0"/>
              <a:pPr/>
              <a:t>08/12/2011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9BD2-1D60-4A76-8730-9D485EA4DB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E41C-542D-4711-A606-1A14A7131717}" type="datetimeFigureOut">
              <a:rPr lang="it-IT" smtClean="0"/>
              <a:pPr/>
              <a:t>08/12/2011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9BD2-1D60-4A76-8730-9D485EA4DB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E41C-542D-4711-A606-1A14A7131717}" type="datetimeFigureOut">
              <a:rPr lang="it-IT" smtClean="0"/>
              <a:pPr/>
              <a:t>08/12/2011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9BD2-1D60-4A76-8730-9D485EA4DB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E41C-542D-4711-A606-1A14A7131717}" type="datetimeFigureOut">
              <a:rPr lang="it-IT" smtClean="0"/>
              <a:pPr/>
              <a:t>08/12/2011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9BD2-1D60-4A76-8730-9D485EA4DB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E41C-542D-4711-A606-1A14A7131717}" type="datetimeFigureOut">
              <a:rPr lang="it-IT" smtClean="0"/>
              <a:pPr/>
              <a:t>08/12/2011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9BD2-1D60-4A76-8730-9D485EA4DB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E41C-542D-4711-A606-1A14A7131717}" type="datetimeFigureOut">
              <a:rPr lang="it-IT" smtClean="0"/>
              <a:pPr/>
              <a:t>08/12/2011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9BD2-1D60-4A76-8730-9D485EA4DB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E41C-542D-4711-A606-1A14A7131717}" type="datetimeFigureOut">
              <a:rPr lang="it-IT" smtClean="0"/>
              <a:pPr/>
              <a:t>08/12/2011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9BD2-1D60-4A76-8730-9D485EA4DB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E41C-542D-4711-A606-1A14A7131717}" type="datetimeFigureOut">
              <a:rPr lang="it-IT" smtClean="0"/>
              <a:pPr/>
              <a:t>08/12/2011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9BD2-1D60-4A76-8730-9D485EA4DB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E41C-542D-4711-A606-1A14A7131717}" type="datetimeFigureOut">
              <a:rPr lang="it-IT" smtClean="0"/>
              <a:pPr/>
              <a:t>08/12/2011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9BD2-1D60-4A76-8730-9D485EA4DB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E41C-542D-4711-A606-1A14A7131717}" type="datetimeFigureOut">
              <a:rPr lang="it-IT" smtClean="0"/>
              <a:pPr/>
              <a:t>08/12/2011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9BD2-1D60-4A76-8730-9D485EA4DB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E41C-542D-4711-A606-1A14A7131717}" type="datetimeFigureOut">
              <a:rPr lang="it-IT" smtClean="0"/>
              <a:pPr/>
              <a:t>08/12/2011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9BD2-1D60-4A76-8730-9D485EA4DB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FE41C-542D-4711-A606-1A14A7131717}" type="datetimeFigureOut">
              <a:rPr lang="it-IT" smtClean="0"/>
              <a:pPr/>
              <a:t>08/12/2011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9BD2-1D60-4A76-8730-9D485EA4DBA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XXXIX  PANDA COLLABORATION MEETING  </a:t>
            </a:r>
            <a:r>
              <a:rPr lang="en-US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GSI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-DECEMBER 2011 B. GIRAUDO /  D. </a:t>
            </a:r>
            <a:r>
              <a:rPr lang="en-US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ORECCHINI</a:t>
            </a:r>
            <a:endParaRPr lang="en-US" sz="1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pand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orecchini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7" name="Picture 3" descr="C:\Users\orecchini\Desktop\log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0" y="220486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CENTRAL SUPPORT FRAME STRUCTURAL ANALYSIS</a:t>
            </a:r>
          </a:p>
          <a:p>
            <a:pPr algn="ctr"/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FIRST APPROACH AND PRELIMINARY RESULTS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59832" y="378904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G. Giraudo &amp; D. Orecchini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telai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29" y="1772816"/>
            <a:ext cx="8697451" cy="4870792"/>
          </a:xfrm>
          <a:prstGeom prst="rect">
            <a:avLst/>
          </a:prstGeom>
          <a:noFill/>
        </p:spPr>
      </p:pic>
      <p:sp>
        <p:nvSpPr>
          <p:cNvPr id="5" name="Rounded Rectangle 11"/>
          <p:cNvSpPr/>
          <p:nvPr/>
        </p:nvSpPr>
        <p:spPr>
          <a:xfrm>
            <a:off x="4499992" y="1196752"/>
            <a:ext cx="4392488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Translational values – Magnitude: Max </a:t>
            </a:r>
            <a:r>
              <a:rPr lang="en-US" sz="1400" dirty="0" err="1" smtClean="0"/>
              <a:t>0.14mm</a:t>
            </a:r>
            <a:endParaRPr lang="en-US" sz="1400" dirty="0"/>
          </a:p>
        </p:txBody>
      </p:sp>
      <p:sp>
        <p:nvSpPr>
          <p:cNvPr id="7" name="Rounded Rectangle 11"/>
          <p:cNvSpPr/>
          <p:nvPr/>
        </p:nvSpPr>
        <p:spPr>
          <a:xfrm>
            <a:off x="395536" y="764704"/>
            <a:ext cx="2736304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/>
              <a:t>4xM55J</a:t>
            </a:r>
            <a:r>
              <a:rPr lang="en-US" sz="1400" dirty="0" smtClean="0"/>
              <a:t> + </a:t>
            </a:r>
            <a:r>
              <a:rPr lang="en-US" sz="1400" dirty="0" err="1" smtClean="0"/>
              <a:t>Rohacell</a:t>
            </a:r>
            <a:r>
              <a:rPr lang="en-US" sz="1400" dirty="0" smtClean="0"/>
              <a:t> + </a:t>
            </a:r>
            <a:r>
              <a:rPr lang="en-US" sz="1400" dirty="0" err="1" smtClean="0"/>
              <a:t>4xM55J</a:t>
            </a:r>
            <a:endParaRPr lang="en-US" sz="1400" dirty="0"/>
          </a:p>
        </p:txBody>
      </p:sp>
      <p:sp>
        <p:nvSpPr>
          <p:cNvPr id="8" name="Rounded Rectangle 11"/>
          <p:cNvSpPr/>
          <p:nvPr/>
        </p:nvSpPr>
        <p:spPr>
          <a:xfrm>
            <a:off x="395536" y="1268760"/>
            <a:ext cx="2736304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The Cross-pipe has been considered as load.</a:t>
            </a:r>
            <a:endParaRPr lang="en-US" sz="1400" dirty="0"/>
          </a:p>
        </p:txBody>
      </p:sp>
      <p:sp>
        <p:nvSpPr>
          <p:cNvPr id="10" name="Rounded Rectangle 11"/>
          <p:cNvSpPr/>
          <p:nvPr/>
        </p:nvSpPr>
        <p:spPr>
          <a:xfrm>
            <a:off x="1979712" y="188640"/>
            <a:ext cx="3600400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1° FEM STEP</a:t>
            </a:r>
            <a:r>
              <a:rPr lang="en-US" sz="1400" b="1" dirty="0" smtClean="0"/>
              <a:t>:  Geometry as the prototype</a:t>
            </a:r>
            <a:endParaRPr lang="en-US" sz="1400" b="1" dirty="0"/>
          </a:p>
        </p:txBody>
      </p:sp>
      <p:sp>
        <p:nvSpPr>
          <p:cNvPr id="9" name="Rounded Rectangle 13"/>
          <p:cNvSpPr/>
          <p:nvPr/>
        </p:nvSpPr>
        <p:spPr>
          <a:xfrm>
            <a:off x="5940152" y="260648"/>
            <a:ext cx="3096344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 TARGET : ACCEPTABLE MAX DISPLACEMENT: 0.05mm -</a:t>
            </a:r>
            <a:endParaRPr lang="en-US" sz="1400" i="1" dirty="0">
              <a:solidFill>
                <a:srgbClr val="FFFFFF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139952" y="350100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in giù 12"/>
          <p:cNvSpPr/>
          <p:nvPr/>
        </p:nvSpPr>
        <p:spPr>
          <a:xfrm rot="6891917">
            <a:off x="4637683" y="3889778"/>
            <a:ext cx="360040" cy="21602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266015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7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8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telaio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486276" cy="4752528"/>
          </a:xfrm>
          <a:prstGeom prst="rect">
            <a:avLst/>
          </a:prstGeom>
          <a:noFill/>
        </p:spPr>
      </p:pic>
      <p:sp>
        <p:nvSpPr>
          <p:cNvPr id="11" name="Ovale 10"/>
          <p:cNvSpPr/>
          <p:nvPr/>
        </p:nvSpPr>
        <p:spPr>
          <a:xfrm>
            <a:off x="4355976" y="371703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in giù 11"/>
          <p:cNvSpPr/>
          <p:nvPr/>
        </p:nvSpPr>
        <p:spPr>
          <a:xfrm rot="6891917">
            <a:off x="4853707" y="4105802"/>
            <a:ext cx="360040" cy="21602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6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7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18" name="Rounded Rectangle 11"/>
          <p:cNvSpPr/>
          <p:nvPr/>
        </p:nvSpPr>
        <p:spPr>
          <a:xfrm>
            <a:off x="395536" y="764704"/>
            <a:ext cx="2736304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/>
              <a:t>4xM55J</a:t>
            </a:r>
            <a:r>
              <a:rPr lang="en-US" sz="1400" dirty="0" smtClean="0"/>
              <a:t> + </a:t>
            </a:r>
            <a:r>
              <a:rPr lang="en-US" sz="1400" dirty="0" err="1" smtClean="0"/>
              <a:t>Rohacell</a:t>
            </a:r>
            <a:r>
              <a:rPr lang="en-US" sz="1400" dirty="0" smtClean="0"/>
              <a:t> + </a:t>
            </a:r>
            <a:r>
              <a:rPr lang="en-US" sz="1400" dirty="0" err="1" smtClean="0"/>
              <a:t>4xM55J</a:t>
            </a:r>
            <a:endParaRPr lang="en-US" sz="1400" dirty="0"/>
          </a:p>
        </p:txBody>
      </p:sp>
      <p:sp>
        <p:nvSpPr>
          <p:cNvPr id="19" name="Rounded Rectangle 13"/>
          <p:cNvSpPr/>
          <p:nvPr/>
        </p:nvSpPr>
        <p:spPr>
          <a:xfrm>
            <a:off x="5940152" y="404664"/>
            <a:ext cx="3096344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- TARGET : ACCEPTABLE MAX DISPLACEMENT: 0.05mm -</a:t>
            </a:r>
            <a:endParaRPr lang="en-US" sz="1400" i="1" dirty="0">
              <a:solidFill>
                <a:srgbClr val="FFFFFF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0" name="Rounded Rectangle 11"/>
          <p:cNvSpPr/>
          <p:nvPr/>
        </p:nvSpPr>
        <p:spPr>
          <a:xfrm>
            <a:off x="395536" y="1268760"/>
            <a:ext cx="2736304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The Cross-pipe has been considered as load.</a:t>
            </a:r>
            <a:endParaRPr lang="en-US" sz="1400" dirty="0"/>
          </a:p>
        </p:txBody>
      </p:sp>
      <p:sp>
        <p:nvSpPr>
          <p:cNvPr id="21" name="Rounded Rectangle 11"/>
          <p:cNvSpPr/>
          <p:nvPr/>
        </p:nvSpPr>
        <p:spPr>
          <a:xfrm>
            <a:off x="4499992" y="1196752"/>
            <a:ext cx="4392488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Translational values – Magnitude: Max </a:t>
            </a:r>
            <a:r>
              <a:rPr lang="en-US" sz="1400" dirty="0" err="1" smtClean="0"/>
              <a:t>0.12mm</a:t>
            </a:r>
            <a:endParaRPr lang="en-US" sz="1400" dirty="0"/>
          </a:p>
        </p:txBody>
      </p:sp>
      <p:sp>
        <p:nvSpPr>
          <p:cNvPr id="10" name="Rounded Rectangle 11"/>
          <p:cNvSpPr/>
          <p:nvPr/>
        </p:nvSpPr>
        <p:spPr>
          <a:xfrm>
            <a:off x="1907704" y="260648"/>
            <a:ext cx="4248472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2° FEM STEP:  </a:t>
            </a:r>
            <a:r>
              <a:rPr lang="en-US" sz="1400" b="1" dirty="0" smtClean="0"/>
              <a:t>The central window has been closed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telai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346963" cy="4608512"/>
          </a:xfrm>
          <a:prstGeom prst="rect">
            <a:avLst/>
          </a:prstGeom>
          <a:noFill/>
        </p:spPr>
      </p:pic>
      <p:sp>
        <p:nvSpPr>
          <p:cNvPr id="10" name="Rounded Rectangle 11"/>
          <p:cNvSpPr/>
          <p:nvPr/>
        </p:nvSpPr>
        <p:spPr>
          <a:xfrm>
            <a:off x="2123728" y="260648"/>
            <a:ext cx="3600400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3° STEP: </a:t>
            </a:r>
            <a:r>
              <a:rPr lang="en-US" sz="1400" b="1" dirty="0" smtClean="0"/>
              <a:t>All the windows has been closed</a:t>
            </a:r>
            <a:endParaRPr lang="en-US" sz="1400" b="1" dirty="0"/>
          </a:p>
        </p:txBody>
      </p:sp>
      <p:sp>
        <p:nvSpPr>
          <p:cNvPr id="11" name="Ovale 10"/>
          <p:cNvSpPr/>
          <p:nvPr/>
        </p:nvSpPr>
        <p:spPr>
          <a:xfrm>
            <a:off x="4139952" y="351555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in giù 11"/>
          <p:cNvSpPr/>
          <p:nvPr/>
        </p:nvSpPr>
        <p:spPr>
          <a:xfrm rot="6891917">
            <a:off x="4637683" y="3904326"/>
            <a:ext cx="360040" cy="21602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6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7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18" name="Rounded Rectangle 11"/>
          <p:cNvSpPr/>
          <p:nvPr/>
        </p:nvSpPr>
        <p:spPr>
          <a:xfrm>
            <a:off x="395536" y="764704"/>
            <a:ext cx="2736304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/>
              <a:t>4xM55J</a:t>
            </a:r>
            <a:r>
              <a:rPr lang="en-US" sz="1400" dirty="0" smtClean="0"/>
              <a:t> + </a:t>
            </a:r>
            <a:r>
              <a:rPr lang="en-US" sz="1400" dirty="0" err="1" smtClean="0"/>
              <a:t>Rohacell</a:t>
            </a:r>
            <a:r>
              <a:rPr lang="en-US" sz="1400" dirty="0" smtClean="0"/>
              <a:t> + </a:t>
            </a:r>
            <a:r>
              <a:rPr lang="en-US" sz="1400" dirty="0" err="1" smtClean="0"/>
              <a:t>4xM55J</a:t>
            </a:r>
            <a:endParaRPr lang="en-US" sz="1400" dirty="0"/>
          </a:p>
        </p:txBody>
      </p:sp>
      <p:sp>
        <p:nvSpPr>
          <p:cNvPr id="19" name="Rounded Rectangle 13"/>
          <p:cNvSpPr/>
          <p:nvPr/>
        </p:nvSpPr>
        <p:spPr>
          <a:xfrm>
            <a:off x="5868144" y="476672"/>
            <a:ext cx="3096344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 TARGET : ACCEPTABLE MAX DISPLACEMENT: 0.05mm -</a:t>
            </a:r>
            <a:endParaRPr lang="en-US" sz="1400" i="1" dirty="0">
              <a:solidFill>
                <a:srgbClr val="FFFFFF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0" name="Rounded Rectangle 11"/>
          <p:cNvSpPr/>
          <p:nvPr/>
        </p:nvSpPr>
        <p:spPr>
          <a:xfrm>
            <a:off x="395536" y="1268760"/>
            <a:ext cx="2736304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The Cross-pipe has been considered as load.</a:t>
            </a:r>
            <a:endParaRPr lang="en-US" sz="1400" dirty="0"/>
          </a:p>
        </p:txBody>
      </p:sp>
      <p:sp>
        <p:nvSpPr>
          <p:cNvPr id="21" name="Rounded Rectangle 11"/>
          <p:cNvSpPr/>
          <p:nvPr/>
        </p:nvSpPr>
        <p:spPr>
          <a:xfrm>
            <a:off x="4499992" y="1196752"/>
            <a:ext cx="4392488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Translational values – Magnitude: Max </a:t>
            </a:r>
            <a:r>
              <a:rPr lang="en-US" sz="1400" dirty="0" err="1" smtClean="0"/>
              <a:t>0.1mm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recchini\Desktop\jjj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b="7078"/>
          <a:stretch>
            <a:fillRect/>
          </a:stretch>
        </p:blipFill>
        <p:spPr bwMode="auto">
          <a:xfrm>
            <a:off x="467544" y="1726734"/>
            <a:ext cx="8064896" cy="4726602"/>
          </a:xfrm>
          <a:prstGeom prst="rect">
            <a:avLst/>
          </a:prstGeom>
          <a:noFill/>
        </p:spPr>
      </p:pic>
      <p:sp>
        <p:nvSpPr>
          <p:cNvPr id="4" name="Rounded Rectangle 11"/>
          <p:cNvSpPr/>
          <p:nvPr/>
        </p:nvSpPr>
        <p:spPr>
          <a:xfrm>
            <a:off x="1907704" y="332656"/>
            <a:ext cx="5544616" cy="18002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 4° FEM STEP: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        - A)- All the windows has been closed.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        - B)- Frame skins has been changed: plies added.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        - C)- The Cross-pipe has been integrated as part of the FEM model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                 trying to evaluate its  behaviour under strains.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400" dirty="0"/>
          </a:p>
        </p:txBody>
      </p:sp>
      <p:pic>
        <p:nvPicPr>
          <p:cNvPr id="5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9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recchini\Desktop\Mag_C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35" y="1844824"/>
            <a:ext cx="8411629" cy="4752528"/>
          </a:xfrm>
          <a:prstGeom prst="rect">
            <a:avLst/>
          </a:prstGeom>
          <a:noFill/>
        </p:spPr>
      </p:pic>
      <p:sp>
        <p:nvSpPr>
          <p:cNvPr id="5" name="Rounded Rectangle 11"/>
          <p:cNvSpPr/>
          <p:nvPr/>
        </p:nvSpPr>
        <p:spPr>
          <a:xfrm>
            <a:off x="3419872" y="1196752"/>
            <a:ext cx="3312368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Translational values – Magnitude: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 smtClean="0"/>
              <a:t> Max </a:t>
            </a:r>
            <a:r>
              <a:rPr lang="en-US" sz="1400" dirty="0" err="1" smtClean="0"/>
              <a:t>0.0197mm</a:t>
            </a:r>
            <a:endParaRPr lang="en-US" sz="1400" dirty="0"/>
          </a:p>
        </p:txBody>
      </p:sp>
      <p:sp>
        <p:nvSpPr>
          <p:cNvPr id="7" name="Rounded Rectangle 11"/>
          <p:cNvSpPr/>
          <p:nvPr/>
        </p:nvSpPr>
        <p:spPr>
          <a:xfrm>
            <a:off x="251520" y="764704"/>
            <a:ext cx="2664296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</a:t>
            </a:r>
            <a:r>
              <a:rPr lang="en-US" sz="1400" dirty="0" err="1" smtClean="0"/>
              <a:t>8xM55J</a:t>
            </a:r>
            <a:r>
              <a:rPr lang="en-US" sz="1400" dirty="0" smtClean="0"/>
              <a:t> + </a:t>
            </a:r>
            <a:r>
              <a:rPr lang="en-US" sz="1400" dirty="0" err="1" smtClean="0"/>
              <a:t>Rohacell</a:t>
            </a:r>
            <a:r>
              <a:rPr lang="en-US" sz="1400" dirty="0" smtClean="0"/>
              <a:t> + </a:t>
            </a:r>
            <a:r>
              <a:rPr lang="en-US" sz="1400" dirty="0" err="1" smtClean="0"/>
              <a:t>8xM55J</a:t>
            </a:r>
            <a:endParaRPr lang="en-US" sz="1400" dirty="0"/>
          </a:p>
        </p:txBody>
      </p:sp>
      <p:sp>
        <p:nvSpPr>
          <p:cNvPr id="8" name="Rounded Rectangle 11"/>
          <p:cNvSpPr/>
          <p:nvPr/>
        </p:nvSpPr>
        <p:spPr>
          <a:xfrm>
            <a:off x="251520" y="1268760"/>
            <a:ext cx="2952328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The Cross-pipe has been considered as part of the FEM model.</a:t>
            </a:r>
            <a:endParaRPr lang="en-US" sz="1400" dirty="0"/>
          </a:p>
        </p:txBody>
      </p:sp>
      <p:sp>
        <p:nvSpPr>
          <p:cNvPr id="9" name="Rounded Rectangle 11"/>
          <p:cNvSpPr/>
          <p:nvPr/>
        </p:nvSpPr>
        <p:spPr>
          <a:xfrm>
            <a:off x="2555776" y="188640"/>
            <a:ext cx="2448272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4° FEM STEP:  Results</a:t>
            </a:r>
            <a:endParaRPr lang="en-US" sz="1400" dirty="0"/>
          </a:p>
        </p:txBody>
      </p:sp>
      <p:pic>
        <p:nvPicPr>
          <p:cNvPr id="11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4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5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16" name="Rounded Rectangle 13"/>
          <p:cNvSpPr/>
          <p:nvPr/>
        </p:nvSpPr>
        <p:spPr>
          <a:xfrm>
            <a:off x="5868144" y="404664"/>
            <a:ext cx="3096344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 TARGET : ACCEPTABLE MAX DISPLACEMENT: 0.05mm -</a:t>
            </a:r>
            <a:endParaRPr lang="en-US" sz="1400" i="1" dirty="0">
              <a:solidFill>
                <a:srgbClr val="FFFFFF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orecchini\Desktop\Z_c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548680"/>
            <a:ext cx="5760640" cy="3252547"/>
          </a:xfrm>
          <a:prstGeom prst="rect">
            <a:avLst/>
          </a:prstGeom>
          <a:noFill/>
        </p:spPr>
      </p:pic>
      <p:pic>
        <p:nvPicPr>
          <p:cNvPr id="3075" name="Picture 3" descr="C:\Users\orecchini\Desktop\X_co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41" y="3660866"/>
            <a:ext cx="5450979" cy="3080502"/>
          </a:xfrm>
          <a:prstGeom prst="rect">
            <a:avLst/>
          </a:prstGeom>
          <a:noFill/>
        </p:spPr>
      </p:pic>
      <p:sp>
        <p:nvSpPr>
          <p:cNvPr id="7" name="Rounded Rectangle 11"/>
          <p:cNvSpPr/>
          <p:nvPr/>
        </p:nvSpPr>
        <p:spPr>
          <a:xfrm>
            <a:off x="539552" y="836712"/>
            <a:ext cx="2376264" cy="720080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Translational values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Z component: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Max </a:t>
            </a:r>
            <a:r>
              <a:rPr lang="en-US" sz="1400" dirty="0" err="1" smtClean="0"/>
              <a:t>0.018mm</a:t>
            </a:r>
            <a:endParaRPr lang="en-US" sz="1400" dirty="0"/>
          </a:p>
        </p:txBody>
      </p:sp>
      <p:sp>
        <p:nvSpPr>
          <p:cNvPr id="9" name="Freccia a destra 8"/>
          <p:cNvSpPr/>
          <p:nvPr/>
        </p:nvSpPr>
        <p:spPr>
          <a:xfrm>
            <a:off x="2915816" y="980728"/>
            <a:ext cx="864096" cy="36004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ounded Rectangle 11"/>
          <p:cNvSpPr/>
          <p:nvPr/>
        </p:nvSpPr>
        <p:spPr>
          <a:xfrm>
            <a:off x="6012160" y="5301208"/>
            <a:ext cx="2411760" cy="792088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Translational values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X component: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Max </a:t>
            </a:r>
            <a:r>
              <a:rPr lang="en-US" sz="1400" dirty="0" err="1" smtClean="0"/>
              <a:t>0.0158mm</a:t>
            </a:r>
            <a:endParaRPr lang="en-US" sz="1400" dirty="0"/>
          </a:p>
        </p:txBody>
      </p:sp>
      <p:sp>
        <p:nvSpPr>
          <p:cNvPr id="11" name="Freccia a destra 10"/>
          <p:cNvSpPr/>
          <p:nvPr/>
        </p:nvSpPr>
        <p:spPr>
          <a:xfrm rot="10800000">
            <a:off x="5220072" y="5517232"/>
            <a:ext cx="792089" cy="36004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1691680" y="1628800"/>
            <a:ext cx="0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1403648" y="1988840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1691680" y="1988840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7164288" y="4653136"/>
            <a:ext cx="0" cy="360040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6876256" y="5013176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7164288" y="5013176"/>
            <a:ext cx="288032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pand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2" name="Picture 2" descr="C:\Users\orecchini\Desktop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23" name="Picture 3" descr="C:\Users\orecchini\Desktop\log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25" name="Rounded Rectangle 11"/>
          <p:cNvSpPr/>
          <p:nvPr/>
        </p:nvSpPr>
        <p:spPr>
          <a:xfrm>
            <a:off x="2555776" y="116632"/>
            <a:ext cx="2448272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4° FEM STEP:  Results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recchini\Desktop\von_mi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655162"/>
            <a:ext cx="8774633" cy="4942190"/>
          </a:xfrm>
          <a:prstGeom prst="rect">
            <a:avLst/>
          </a:prstGeom>
          <a:noFill/>
        </p:spPr>
      </p:pic>
      <p:sp>
        <p:nvSpPr>
          <p:cNvPr id="4" name="Rounded Rectangle 11"/>
          <p:cNvSpPr/>
          <p:nvPr/>
        </p:nvSpPr>
        <p:spPr>
          <a:xfrm>
            <a:off x="3275856" y="836712"/>
            <a:ext cx="2376264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Von </a:t>
            </a:r>
            <a:r>
              <a:rPr lang="en-US" sz="1400" dirty="0" err="1" smtClean="0"/>
              <a:t>Mises</a:t>
            </a:r>
            <a:r>
              <a:rPr lang="en-US" sz="1400" dirty="0" smtClean="0"/>
              <a:t>: Max </a:t>
            </a:r>
            <a:r>
              <a:rPr lang="en-US" sz="1400" dirty="0" err="1" smtClean="0"/>
              <a:t>3.75MPa</a:t>
            </a:r>
            <a:endParaRPr lang="en-US" sz="1400" dirty="0"/>
          </a:p>
        </p:txBody>
      </p:sp>
      <p:sp>
        <p:nvSpPr>
          <p:cNvPr id="5" name="Freccia a destra 4"/>
          <p:cNvSpPr/>
          <p:nvPr/>
        </p:nvSpPr>
        <p:spPr>
          <a:xfrm rot="5400000">
            <a:off x="4355976" y="1340768"/>
            <a:ext cx="216024" cy="36004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11960" y="400506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in giù 7"/>
          <p:cNvSpPr/>
          <p:nvPr/>
        </p:nvSpPr>
        <p:spPr>
          <a:xfrm rot="6891917">
            <a:off x="4638586" y="4307435"/>
            <a:ext cx="308606" cy="185163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2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3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14" name="Rounded Rectangle 11"/>
          <p:cNvSpPr/>
          <p:nvPr/>
        </p:nvSpPr>
        <p:spPr>
          <a:xfrm>
            <a:off x="2555776" y="188640"/>
            <a:ext cx="2448272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4° FEM STEP:  Results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orecchini\Desktop\von_mis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3905"/>
            <a:ext cx="7416824" cy="4177423"/>
          </a:xfrm>
          <a:prstGeom prst="rect">
            <a:avLst/>
          </a:prstGeom>
          <a:noFill/>
        </p:spPr>
      </p:pic>
      <p:sp>
        <p:nvSpPr>
          <p:cNvPr id="3" name="Ovale 2"/>
          <p:cNvSpPr/>
          <p:nvPr/>
        </p:nvSpPr>
        <p:spPr>
          <a:xfrm>
            <a:off x="3491880" y="3581164"/>
            <a:ext cx="151216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>
            <a:stCxn id="15" idx="2"/>
          </p:cNvCxnSpPr>
          <p:nvPr/>
        </p:nvCxnSpPr>
        <p:spPr>
          <a:xfrm>
            <a:off x="2951820" y="1700808"/>
            <a:ext cx="1044116" cy="18722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1"/>
          <p:cNvSpPr/>
          <p:nvPr/>
        </p:nvSpPr>
        <p:spPr>
          <a:xfrm>
            <a:off x="4572000" y="620688"/>
            <a:ext cx="4392488" cy="16561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/>
              <a:t> TITANIUM (Grade 5) MECHANICAL PROPERTIES: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        - Density:                                  4400   Kg/</a:t>
            </a:r>
            <a:r>
              <a:rPr lang="en-GB" sz="1400" dirty="0" err="1" smtClean="0"/>
              <a:t>m</a:t>
            </a:r>
            <a:r>
              <a:rPr lang="en-GB" sz="1400" baseline="30000" dirty="0" err="1" smtClean="0"/>
              <a:t>3</a:t>
            </a:r>
            <a:endParaRPr lang="en-GB" sz="1400" baseline="30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        - Tensile Strength - Yield:           828  </a:t>
            </a:r>
            <a:r>
              <a:rPr lang="en-GB" sz="1400" dirty="0" err="1" smtClean="0"/>
              <a:t>MPa</a:t>
            </a:r>
            <a:endParaRPr lang="en-GB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        - Tensile Strength – Ultimate:     895  </a:t>
            </a:r>
            <a:r>
              <a:rPr lang="en-GB" sz="1400" dirty="0" err="1" smtClean="0"/>
              <a:t>MPa</a:t>
            </a:r>
            <a:endParaRPr lang="en-GB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        - Young Modulus:                       106   </a:t>
            </a:r>
            <a:r>
              <a:rPr lang="en-GB" sz="1400" dirty="0" err="1" smtClean="0"/>
              <a:t>GPa</a:t>
            </a:r>
            <a:endParaRPr lang="en-GB" sz="1400" dirty="0"/>
          </a:p>
        </p:txBody>
      </p:sp>
      <p:pic>
        <p:nvPicPr>
          <p:cNvPr id="8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2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3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14" name="Rounded Rectangle 11"/>
          <p:cNvSpPr/>
          <p:nvPr/>
        </p:nvSpPr>
        <p:spPr>
          <a:xfrm>
            <a:off x="2555776" y="188640"/>
            <a:ext cx="2448272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4° FEM STEP:  Results</a:t>
            </a:r>
            <a:endParaRPr lang="en-US" sz="1400" dirty="0"/>
          </a:p>
        </p:txBody>
      </p:sp>
      <p:sp>
        <p:nvSpPr>
          <p:cNvPr id="15" name="Rounded Rectangle 11"/>
          <p:cNvSpPr/>
          <p:nvPr/>
        </p:nvSpPr>
        <p:spPr>
          <a:xfrm>
            <a:off x="1763688" y="1196752"/>
            <a:ext cx="2376264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Von </a:t>
            </a:r>
            <a:r>
              <a:rPr lang="en-US" sz="1400" dirty="0" err="1" smtClean="0"/>
              <a:t>Mises</a:t>
            </a:r>
            <a:r>
              <a:rPr lang="en-US" sz="1400" dirty="0" smtClean="0"/>
              <a:t>: Max </a:t>
            </a:r>
            <a:r>
              <a:rPr lang="en-US" sz="1400" dirty="0" err="1" smtClean="0"/>
              <a:t>3.75MPa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orecchini\Desktop\kkk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23528" y="1556793"/>
            <a:ext cx="8496944" cy="5049376"/>
          </a:xfrm>
          <a:prstGeom prst="rect">
            <a:avLst/>
          </a:prstGeom>
          <a:noFill/>
        </p:spPr>
      </p:pic>
      <p:sp>
        <p:nvSpPr>
          <p:cNvPr id="4" name="Freccia in giù 3"/>
          <p:cNvSpPr/>
          <p:nvPr/>
        </p:nvSpPr>
        <p:spPr>
          <a:xfrm>
            <a:off x="5796136" y="4941168"/>
            <a:ext cx="360040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in giù 4"/>
          <p:cNvSpPr/>
          <p:nvPr/>
        </p:nvSpPr>
        <p:spPr>
          <a:xfrm>
            <a:off x="1835696" y="5013176"/>
            <a:ext cx="360040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6588224" y="3861048"/>
            <a:ext cx="288032" cy="144016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5076056" y="4365104"/>
            <a:ext cx="142876" cy="28803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>
            <a:off x="3635896" y="2924944"/>
            <a:ext cx="214884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Freccia circolare in giù 9"/>
          <p:cNvSpPr/>
          <p:nvPr/>
        </p:nvSpPr>
        <p:spPr>
          <a:xfrm rot="16200000">
            <a:off x="4752875" y="2456037"/>
            <a:ext cx="535785" cy="32147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99992" y="206084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1Nm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2" name="Freccia circolare in giù 11"/>
          <p:cNvSpPr/>
          <p:nvPr/>
        </p:nvSpPr>
        <p:spPr>
          <a:xfrm rot="5400000">
            <a:off x="4752875" y="5408365"/>
            <a:ext cx="535785" cy="32147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4048" y="573325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1Nm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7884368" y="2492896"/>
            <a:ext cx="135632" cy="35165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ounded Rectangle 13"/>
          <p:cNvSpPr/>
          <p:nvPr/>
        </p:nvSpPr>
        <p:spPr>
          <a:xfrm>
            <a:off x="2339752" y="1340768"/>
            <a:ext cx="4320480" cy="3571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 CENTRAL SUPPORT FRAME: Loads conditions.</a:t>
            </a:r>
            <a:endParaRPr lang="en-US" sz="1400" dirty="0">
              <a:solidFill>
                <a:srgbClr val="FFFFFF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9" name="Rounded Rectangle 11"/>
          <p:cNvSpPr/>
          <p:nvPr/>
        </p:nvSpPr>
        <p:spPr>
          <a:xfrm>
            <a:off x="2051720" y="404664"/>
            <a:ext cx="4896544" cy="86409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5° FEM STEP: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The torque due the insertion of the “Pellets pipes” has been considered in the FEM model.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148064" y="2204864"/>
            <a:ext cx="1930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  <a:latin typeface="+mj-lt"/>
              </a:rPr>
              <a:t>INSERTION TORQUE </a:t>
            </a:r>
            <a:endParaRPr lang="it-IT" sz="1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1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32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ecchini\Desktop\coppia_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605464" cy="4690330"/>
          </a:xfrm>
          <a:prstGeom prst="rect">
            <a:avLst/>
          </a:prstGeom>
          <a:noFill/>
        </p:spPr>
      </p:pic>
      <p:sp>
        <p:nvSpPr>
          <p:cNvPr id="6" name="Rounded Rectangle 11"/>
          <p:cNvSpPr/>
          <p:nvPr/>
        </p:nvSpPr>
        <p:spPr>
          <a:xfrm>
            <a:off x="3419872" y="1268760"/>
            <a:ext cx="2880320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Translational values – Magnitude: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Max </a:t>
            </a:r>
            <a:r>
              <a:rPr lang="en-US" sz="1400" dirty="0" err="1" smtClean="0"/>
              <a:t>0.0212mm</a:t>
            </a:r>
            <a:endParaRPr lang="en-US" sz="1400" dirty="0"/>
          </a:p>
        </p:txBody>
      </p:sp>
      <p:sp>
        <p:nvSpPr>
          <p:cNvPr id="7" name="Freccia a destra 6"/>
          <p:cNvSpPr/>
          <p:nvPr/>
        </p:nvSpPr>
        <p:spPr>
          <a:xfrm rot="5400000">
            <a:off x="4499992" y="1772816"/>
            <a:ext cx="216024" cy="36004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ounded Rectangle 11"/>
          <p:cNvSpPr/>
          <p:nvPr/>
        </p:nvSpPr>
        <p:spPr>
          <a:xfrm>
            <a:off x="251520" y="764704"/>
            <a:ext cx="2736304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/>
              <a:t>8xM55J</a:t>
            </a:r>
            <a:r>
              <a:rPr lang="en-US" sz="1400" dirty="0" smtClean="0"/>
              <a:t> + </a:t>
            </a:r>
            <a:r>
              <a:rPr lang="en-US" sz="1400" dirty="0" err="1" smtClean="0"/>
              <a:t>Rohacell</a:t>
            </a:r>
            <a:r>
              <a:rPr lang="en-US" sz="1400" dirty="0" smtClean="0"/>
              <a:t> + </a:t>
            </a:r>
            <a:r>
              <a:rPr lang="en-US" sz="1400" dirty="0" err="1" smtClean="0"/>
              <a:t>8xM55J</a:t>
            </a:r>
            <a:endParaRPr lang="en-US" sz="1400" dirty="0"/>
          </a:p>
        </p:txBody>
      </p:sp>
      <p:sp>
        <p:nvSpPr>
          <p:cNvPr id="9" name="Rounded Rectangle 11"/>
          <p:cNvSpPr/>
          <p:nvPr/>
        </p:nvSpPr>
        <p:spPr>
          <a:xfrm>
            <a:off x="251520" y="1340768"/>
            <a:ext cx="2952328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The Cross-pipe has been considered as part of the FEM model.</a:t>
            </a:r>
            <a:endParaRPr lang="en-US" sz="1400" dirty="0"/>
          </a:p>
        </p:txBody>
      </p:sp>
      <p:sp>
        <p:nvSpPr>
          <p:cNvPr id="11" name="Rounded Rectangle 11"/>
          <p:cNvSpPr/>
          <p:nvPr/>
        </p:nvSpPr>
        <p:spPr>
          <a:xfrm>
            <a:off x="2771800" y="260648"/>
            <a:ext cx="2448272" cy="43204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- 5° FEM STEP:  Results (Gravity loads + torque)</a:t>
            </a:r>
            <a:endParaRPr lang="en-US" sz="1400" dirty="0"/>
          </a:p>
        </p:txBody>
      </p:sp>
      <p:sp>
        <p:nvSpPr>
          <p:cNvPr id="12" name="Ovale 11"/>
          <p:cNvSpPr/>
          <p:nvPr/>
        </p:nvSpPr>
        <p:spPr>
          <a:xfrm>
            <a:off x="3851920" y="330053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in giù 12"/>
          <p:cNvSpPr/>
          <p:nvPr/>
        </p:nvSpPr>
        <p:spPr>
          <a:xfrm rot="14778241">
            <a:off x="3555120" y="3616793"/>
            <a:ext cx="360040" cy="21602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7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8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19" name="Rounded Rectangle 13"/>
          <p:cNvSpPr/>
          <p:nvPr/>
        </p:nvSpPr>
        <p:spPr>
          <a:xfrm>
            <a:off x="6047656" y="260648"/>
            <a:ext cx="3096344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 TARGET : ACCEPTABLE MAX DISPLACEMENT: 0.05mm -</a:t>
            </a:r>
            <a:endParaRPr lang="en-US" sz="1400" i="1" dirty="0">
              <a:solidFill>
                <a:srgbClr val="FFFFFF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orecchini\Desktop\Immagine4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51520" y="819074"/>
            <a:ext cx="4608512" cy="2969966"/>
          </a:xfrm>
          <a:prstGeom prst="rect">
            <a:avLst/>
          </a:prstGeom>
          <a:noFill/>
        </p:spPr>
      </p:pic>
      <p:pic>
        <p:nvPicPr>
          <p:cNvPr id="4" name="Picture 2" descr="C:\Users\orecchini\Desktop\Immagine3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923928" y="2780928"/>
            <a:ext cx="5124078" cy="3847287"/>
          </a:xfrm>
          <a:prstGeom prst="rect">
            <a:avLst/>
          </a:prstGeom>
          <a:noFill/>
        </p:spPr>
      </p:pic>
      <p:sp>
        <p:nvSpPr>
          <p:cNvPr id="6" name="Rounded Rectangle 11"/>
          <p:cNvSpPr/>
          <p:nvPr/>
        </p:nvSpPr>
        <p:spPr>
          <a:xfrm>
            <a:off x="971600" y="3501008"/>
            <a:ext cx="2664296" cy="576064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/>
              <a:t>- Central Support Frame (CSF) basic idea.</a:t>
            </a:r>
            <a:endParaRPr lang="en-GB" sz="1600" dirty="0"/>
          </a:p>
        </p:txBody>
      </p:sp>
      <p:sp>
        <p:nvSpPr>
          <p:cNvPr id="7" name="Rounded Rectangle 11"/>
          <p:cNvSpPr/>
          <p:nvPr/>
        </p:nvSpPr>
        <p:spPr>
          <a:xfrm>
            <a:off x="1907704" y="5661248"/>
            <a:ext cx="3168352" cy="10081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/>
              <a:t>Geometrical prototype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smtClean="0"/>
              <a:t> Frame </a:t>
            </a: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GB" sz="1600" dirty="0" smtClean="0"/>
              <a:t>aluminium honeycomb.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smtClean="0"/>
              <a:t> Ancillary parts </a:t>
            </a: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GB" sz="1600" dirty="0" smtClean="0"/>
              <a:t>aluminium.</a:t>
            </a:r>
            <a:endParaRPr lang="en-GB" sz="1600" dirty="0"/>
          </a:p>
        </p:txBody>
      </p:sp>
      <p:pic>
        <p:nvPicPr>
          <p:cNvPr id="9" name="Picture 5" descr="pand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122" name="Picture 2" descr="C:\Users\orecchini\Desktop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5123" name="Picture 3" descr="C:\Users\orecchini\Desktop\log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4932040" y="908720"/>
            <a:ext cx="4211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Preliminary basic idea: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Common support for inner devices;   	(</a:t>
            </a:r>
            <a:r>
              <a:rPr lang="en-GB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MVD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STT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cross pipe)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Lightweight, stiff and stable structure.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References for external survey.	 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recchini\Desktop\coppia_Z_c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10624"/>
            <a:ext cx="4824536" cy="2633759"/>
          </a:xfrm>
          <a:prstGeom prst="rect">
            <a:avLst/>
          </a:prstGeom>
          <a:noFill/>
        </p:spPr>
      </p:pic>
      <p:pic>
        <p:nvPicPr>
          <p:cNvPr id="3075" name="Picture 3" descr="C:\Users\orecchini\Desktop\coppi_X_co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73016"/>
            <a:ext cx="5616624" cy="3063382"/>
          </a:xfrm>
          <a:prstGeom prst="rect">
            <a:avLst/>
          </a:prstGeom>
          <a:noFill/>
        </p:spPr>
      </p:pic>
      <p:sp>
        <p:nvSpPr>
          <p:cNvPr id="4" name="Rounded Rectangle 11"/>
          <p:cNvSpPr/>
          <p:nvPr/>
        </p:nvSpPr>
        <p:spPr>
          <a:xfrm>
            <a:off x="5580112" y="980728"/>
            <a:ext cx="2880320" cy="576064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Translational values – Z component: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Max </a:t>
            </a:r>
            <a:r>
              <a:rPr lang="en-US" sz="1400" dirty="0" err="1" smtClean="0"/>
              <a:t>0.00794mm</a:t>
            </a:r>
            <a:endParaRPr lang="en-US" sz="1400" dirty="0"/>
          </a:p>
        </p:txBody>
      </p:sp>
      <p:sp>
        <p:nvSpPr>
          <p:cNvPr id="5" name="Freccia a destra 4"/>
          <p:cNvSpPr/>
          <p:nvPr/>
        </p:nvSpPr>
        <p:spPr>
          <a:xfrm rot="10800000">
            <a:off x="4644008" y="1124744"/>
            <a:ext cx="936104" cy="36004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6804248" y="1772816"/>
            <a:ext cx="0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6516216" y="2132856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6804248" y="2132856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ccia a destra 10"/>
          <p:cNvSpPr/>
          <p:nvPr/>
        </p:nvSpPr>
        <p:spPr>
          <a:xfrm>
            <a:off x="3059832" y="5445224"/>
            <a:ext cx="576064" cy="36004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1440159" y="4725144"/>
            <a:ext cx="0" cy="360040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1152127" y="5085184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1440159" y="5085184"/>
            <a:ext cx="288032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pand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8" name="Picture 2" descr="C:\Users\orecchini\Desktop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9" name="Picture 3" descr="C:\Users\orecchini\Desktop\log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20" name="Rounded Rectangle 11"/>
          <p:cNvSpPr/>
          <p:nvPr/>
        </p:nvSpPr>
        <p:spPr>
          <a:xfrm>
            <a:off x="2771800" y="260648"/>
            <a:ext cx="2448272" cy="43204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- 5° FEM STEP:  Results (Gravity loads + torque)</a:t>
            </a:r>
            <a:endParaRPr lang="en-US" sz="1400" dirty="0"/>
          </a:p>
        </p:txBody>
      </p:sp>
      <p:sp>
        <p:nvSpPr>
          <p:cNvPr id="10" name="Rounded Rectangle 11"/>
          <p:cNvSpPr/>
          <p:nvPr/>
        </p:nvSpPr>
        <p:spPr>
          <a:xfrm>
            <a:off x="107505" y="5301208"/>
            <a:ext cx="2952327" cy="648072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Translational values – X component: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Max </a:t>
            </a:r>
            <a:r>
              <a:rPr lang="en-US" sz="1400" dirty="0" err="1" smtClean="0"/>
              <a:t>0.0177mm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recchini\Desktop\copp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41210"/>
            <a:ext cx="8088899" cy="4412126"/>
          </a:xfrm>
          <a:prstGeom prst="rect">
            <a:avLst/>
          </a:prstGeom>
          <a:noFill/>
        </p:spPr>
      </p:pic>
      <p:sp>
        <p:nvSpPr>
          <p:cNvPr id="3" name="Rounded Rectangle 11"/>
          <p:cNvSpPr/>
          <p:nvPr/>
        </p:nvSpPr>
        <p:spPr>
          <a:xfrm>
            <a:off x="3275856" y="1196752"/>
            <a:ext cx="2376264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Von </a:t>
            </a:r>
            <a:r>
              <a:rPr lang="en-US" sz="1400" dirty="0" err="1" smtClean="0"/>
              <a:t>Mises</a:t>
            </a:r>
            <a:r>
              <a:rPr lang="en-US" sz="1400" dirty="0" smtClean="0"/>
              <a:t>: Max </a:t>
            </a:r>
            <a:r>
              <a:rPr lang="en-US" sz="1400" dirty="0" err="1" smtClean="0"/>
              <a:t>4.50MPa</a:t>
            </a:r>
            <a:endParaRPr lang="en-US" sz="1400" dirty="0"/>
          </a:p>
        </p:txBody>
      </p:sp>
      <p:sp>
        <p:nvSpPr>
          <p:cNvPr id="4" name="Freccia a destra 3"/>
          <p:cNvSpPr/>
          <p:nvPr/>
        </p:nvSpPr>
        <p:spPr>
          <a:xfrm rot="5400000">
            <a:off x="4355976" y="1700808"/>
            <a:ext cx="216024" cy="36004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572000" y="407707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in giù 6"/>
          <p:cNvSpPr/>
          <p:nvPr/>
        </p:nvSpPr>
        <p:spPr>
          <a:xfrm rot="14806879">
            <a:off x="4275580" y="4378819"/>
            <a:ext cx="308606" cy="185163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1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2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13" name="Rounded Rectangle 11"/>
          <p:cNvSpPr/>
          <p:nvPr/>
        </p:nvSpPr>
        <p:spPr>
          <a:xfrm>
            <a:off x="2771800" y="260648"/>
            <a:ext cx="2448272" cy="43204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- 5° FEM STEP:  Results (Gravity loads + torque)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recchini\Desktop\cop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86236"/>
            <a:ext cx="7344816" cy="4011116"/>
          </a:xfrm>
          <a:prstGeom prst="rect">
            <a:avLst/>
          </a:prstGeom>
          <a:noFill/>
        </p:spPr>
      </p:pic>
      <p:sp>
        <p:nvSpPr>
          <p:cNvPr id="2" name="Rounded Rectangle 11"/>
          <p:cNvSpPr/>
          <p:nvPr/>
        </p:nvSpPr>
        <p:spPr>
          <a:xfrm>
            <a:off x="323528" y="1252336"/>
            <a:ext cx="2808312" cy="432048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Von </a:t>
            </a:r>
            <a:r>
              <a:rPr lang="en-US" sz="1400" dirty="0" err="1" smtClean="0"/>
              <a:t>Mises</a:t>
            </a:r>
            <a:r>
              <a:rPr lang="en-US" sz="1400" dirty="0" smtClean="0"/>
              <a:t>, without torque: Max </a:t>
            </a:r>
            <a:r>
              <a:rPr lang="en-US" sz="1400" dirty="0" err="1" smtClean="0"/>
              <a:t>3.75MPa</a:t>
            </a:r>
            <a:endParaRPr lang="en-US" sz="1400" dirty="0"/>
          </a:p>
        </p:txBody>
      </p:sp>
      <p:sp>
        <p:nvSpPr>
          <p:cNvPr id="4" name="Ovale 3"/>
          <p:cNvSpPr/>
          <p:nvPr/>
        </p:nvSpPr>
        <p:spPr>
          <a:xfrm>
            <a:off x="3347864" y="3700608"/>
            <a:ext cx="151216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ounded Rectangle 11"/>
          <p:cNvSpPr/>
          <p:nvPr/>
        </p:nvSpPr>
        <p:spPr>
          <a:xfrm>
            <a:off x="1187624" y="1828400"/>
            <a:ext cx="2808312" cy="432048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Von </a:t>
            </a:r>
            <a:r>
              <a:rPr lang="en-US" sz="1400" dirty="0" err="1" smtClean="0"/>
              <a:t>Mises</a:t>
            </a:r>
            <a:r>
              <a:rPr lang="en-US" sz="1400" dirty="0" smtClean="0"/>
              <a:t>, with torque: Max </a:t>
            </a:r>
            <a:r>
              <a:rPr lang="en-US" sz="1400" dirty="0" err="1" smtClean="0"/>
              <a:t>4.50MPa</a:t>
            </a:r>
            <a:endParaRPr lang="en-US" sz="1400" dirty="0"/>
          </a:p>
        </p:txBody>
      </p:sp>
      <p:cxnSp>
        <p:nvCxnSpPr>
          <p:cNvPr id="6" name="Connettore 2 5"/>
          <p:cNvCxnSpPr>
            <a:stCxn id="5" idx="2"/>
          </p:cNvCxnSpPr>
          <p:nvPr/>
        </p:nvCxnSpPr>
        <p:spPr>
          <a:xfrm>
            <a:off x="2591780" y="2260448"/>
            <a:ext cx="1044116" cy="158417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6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7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18" name="Rounded Rectangle 11"/>
          <p:cNvSpPr/>
          <p:nvPr/>
        </p:nvSpPr>
        <p:spPr>
          <a:xfrm>
            <a:off x="2771800" y="260648"/>
            <a:ext cx="2448272" cy="43204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- 5° FEM STEP:  Results (Gravity loads + torque)</a:t>
            </a:r>
            <a:endParaRPr lang="en-US" sz="1400" dirty="0"/>
          </a:p>
        </p:txBody>
      </p:sp>
      <p:sp>
        <p:nvSpPr>
          <p:cNvPr id="19" name="Rounded Rectangle 11"/>
          <p:cNvSpPr/>
          <p:nvPr/>
        </p:nvSpPr>
        <p:spPr>
          <a:xfrm>
            <a:off x="4572000" y="836712"/>
            <a:ext cx="4392488" cy="16561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/>
              <a:t> TITANIUM (Grade 5) MECHANICAL PROPERTIES: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        - Density:                                  4400   Kg/</a:t>
            </a:r>
            <a:r>
              <a:rPr lang="en-GB" sz="1400" dirty="0" err="1" smtClean="0"/>
              <a:t>m</a:t>
            </a:r>
            <a:r>
              <a:rPr lang="en-GB" sz="1400" baseline="30000" dirty="0" err="1" smtClean="0"/>
              <a:t>3</a:t>
            </a:r>
            <a:endParaRPr lang="en-GB" sz="1400" baseline="30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        - Tensile Strength - Yield:           828  </a:t>
            </a:r>
            <a:r>
              <a:rPr lang="en-GB" sz="1400" dirty="0" err="1" smtClean="0"/>
              <a:t>MPa</a:t>
            </a:r>
            <a:endParaRPr lang="en-GB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        - Tensile Strength – Ultimate:     895  </a:t>
            </a:r>
            <a:r>
              <a:rPr lang="en-GB" sz="1400" dirty="0" err="1" smtClean="0"/>
              <a:t>MPa</a:t>
            </a:r>
            <a:endParaRPr lang="en-GB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        - Young Modulus:                       106   </a:t>
            </a:r>
            <a:r>
              <a:rPr lang="en-GB" sz="1400" dirty="0" err="1" smtClean="0"/>
              <a:t>GPa</a:t>
            </a:r>
            <a:endParaRPr lang="en-GB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ecchini\Desktop\ImmagineKKK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6363" t="22351" b="21773"/>
          <a:stretch>
            <a:fillRect/>
          </a:stretch>
        </p:blipFill>
        <p:spPr bwMode="auto">
          <a:xfrm>
            <a:off x="373987" y="1718984"/>
            <a:ext cx="8374477" cy="4878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Freccia in giù 4"/>
          <p:cNvSpPr/>
          <p:nvPr/>
        </p:nvSpPr>
        <p:spPr>
          <a:xfrm>
            <a:off x="3491880" y="4004484"/>
            <a:ext cx="360040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51920" y="3861048"/>
            <a:ext cx="2075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“CSF” GRAVITY  LOAD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7" name="Rounded Rectangle 13"/>
          <p:cNvSpPr/>
          <p:nvPr/>
        </p:nvSpPr>
        <p:spPr>
          <a:xfrm>
            <a:off x="2339752" y="1268760"/>
            <a:ext cx="5112568" cy="50405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 CENTRAL SUPPORT FRAME OPENED SCENARIOS: Constraint conditions.</a:t>
            </a:r>
            <a:endParaRPr lang="en-US" sz="1400" dirty="0">
              <a:solidFill>
                <a:srgbClr val="FFFFFF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9" name="Connettore 2 8"/>
          <p:cNvCxnSpPr/>
          <p:nvPr/>
        </p:nvCxnSpPr>
        <p:spPr>
          <a:xfrm flipV="1">
            <a:off x="755576" y="1844824"/>
            <a:ext cx="0" cy="288032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467544" y="2132856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755576" y="2132856"/>
            <a:ext cx="216024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1187624" y="3356992"/>
            <a:ext cx="0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899592" y="3645024"/>
            <a:ext cx="288032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1187624" y="3645024"/>
            <a:ext cx="216024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5508104" y="2132856"/>
            <a:ext cx="0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5220072" y="2420888"/>
            <a:ext cx="288032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5508104" y="2420888"/>
            <a:ext cx="216024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7956376" y="3356992"/>
            <a:ext cx="0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7668344" y="3645024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7956376" y="3645024"/>
            <a:ext cx="216024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3563888" y="5589240"/>
            <a:ext cx="0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3275856" y="5877272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3563888" y="5877272"/>
            <a:ext cx="216024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11"/>
          <p:cNvSpPr/>
          <p:nvPr/>
        </p:nvSpPr>
        <p:spPr>
          <a:xfrm>
            <a:off x="2483768" y="404664"/>
            <a:ext cx="4608512" cy="64807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6° FEM STEP: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   “CSF” POSSIBLE  PROBLEMS DURING HANDLING.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400" dirty="0"/>
          </a:p>
        </p:txBody>
      </p:sp>
      <p:pic>
        <p:nvPicPr>
          <p:cNvPr id="28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1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32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recchini\Desktop\Open Frame Titanium Magnit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745272"/>
            <a:ext cx="5184576" cy="2830944"/>
          </a:xfrm>
          <a:prstGeom prst="rect">
            <a:avLst/>
          </a:prstGeom>
          <a:noFill/>
        </p:spPr>
      </p:pic>
      <p:pic>
        <p:nvPicPr>
          <p:cNvPr id="6147" name="Picture 3" descr="C:\Users\orecchini\Desktop\Open Frame Titanium Von Mi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60640"/>
            <a:ext cx="5184576" cy="2836711"/>
          </a:xfrm>
          <a:prstGeom prst="rect">
            <a:avLst/>
          </a:prstGeom>
          <a:noFill/>
        </p:spPr>
      </p:pic>
      <p:sp>
        <p:nvSpPr>
          <p:cNvPr id="5" name="Freccia a destra 4"/>
          <p:cNvSpPr/>
          <p:nvPr/>
        </p:nvSpPr>
        <p:spPr>
          <a:xfrm>
            <a:off x="3419872" y="1700808"/>
            <a:ext cx="1080120" cy="36004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Rounded Rectangle 11"/>
          <p:cNvSpPr/>
          <p:nvPr/>
        </p:nvSpPr>
        <p:spPr>
          <a:xfrm>
            <a:off x="971600" y="4653136"/>
            <a:ext cx="2376264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Von </a:t>
            </a:r>
            <a:r>
              <a:rPr lang="en-US" sz="1400" dirty="0" err="1" smtClean="0"/>
              <a:t>Mises</a:t>
            </a:r>
            <a:r>
              <a:rPr lang="en-US" sz="1400" dirty="0" smtClean="0"/>
              <a:t>: Max </a:t>
            </a:r>
            <a:r>
              <a:rPr lang="en-US" sz="1400" dirty="0" err="1" smtClean="0"/>
              <a:t>4.00MPa</a:t>
            </a:r>
            <a:endParaRPr lang="en-US" sz="1400" dirty="0"/>
          </a:p>
        </p:txBody>
      </p:sp>
      <p:sp>
        <p:nvSpPr>
          <p:cNvPr id="9" name="Freccia a destra 8"/>
          <p:cNvSpPr/>
          <p:nvPr/>
        </p:nvSpPr>
        <p:spPr>
          <a:xfrm>
            <a:off x="3347864" y="4725144"/>
            <a:ext cx="1080120" cy="36004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5" descr="pand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4" name="Picture 2" descr="C:\Users\orecchini\Desktop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5" name="Picture 3" descr="C:\Users\orecchini\Desktop\log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17" name="Rounded Rectangle 11"/>
          <p:cNvSpPr/>
          <p:nvPr/>
        </p:nvSpPr>
        <p:spPr>
          <a:xfrm>
            <a:off x="2771800" y="260648"/>
            <a:ext cx="2448272" cy="43204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6° FEM STEP:  Results (Handling)</a:t>
            </a:r>
            <a:endParaRPr lang="en-US" sz="1400" dirty="0"/>
          </a:p>
        </p:txBody>
      </p:sp>
      <p:sp>
        <p:nvSpPr>
          <p:cNvPr id="18" name="Rounded Rectangle 11"/>
          <p:cNvSpPr/>
          <p:nvPr/>
        </p:nvSpPr>
        <p:spPr>
          <a:xfrm>
            <a:off x="251520" y="764704"/>
            <a:ext cx="2736304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/>
              <a:t>8xM55J</a:t>
            </a:r>
            <a:r>
              <a:rPr lang="en-US" sz="1400" dirty="0" smtClean="0"/>
              <a:t> + </a:t>
            </a:r>
            <a:r>
              <a:rPr lang="en-US" sz="1400" dirty="0" err="1" smtClean="0"/>
              <a:t>Rohacell</a:t>
            </a:r>
            <a:r>
              <a:rPr lang="en-US" sz="1400" dirty="0" smtClean="0"/>
              <a:t> + </a:t>
            </a:r>
            <a:r>
              <a:rPr lang="en-US" sz="1400" dirty="0" err="1" smtClean="0"/>
              <a:t>8xM55J</a:t>
            </a:r>
            <a:endParaRPr lang="en-US" sz="1400" dirty="0"/>
          </a:p>
        </p:txBody>
      </p:sp>
      <p:sp>
        <p:nvSpPr>
          <p:cNvPr id="4" name="Rounded Rectangle 11"/>
          <p:cNvSpPr/>
          <p:nvPr/>
        </p:nvSpPr>
        <p:spPr>
          <a:xfrm>
            <a:off x="539552" y="1484784"/>
            <a:ext cx="2952328" cy="720080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Translational values – Magnitude: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Max </a:t>
            </a:r>
            <a:r>
              <a:rPr lang="en-US" sz="1400" dirty="0" err="1" smtClean="0"/>
              <a:t>0,109mm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ecchini\Desktop\jj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115616" y="1412776"/>
            <a:ext cx="6840760" cy="5184575"/>
          </a:xfrm>
          <a:prstGeom prst="rect">
            <a:avLst/>
          </a:prstGeom>
          <a:noFill/>
        </p:spPr>
      </p:pic>
      <p:sp>
        <p:nvSpPr>
          <p:cNvPr id="6" name="Freccia in giù 5"/>
          <p:cNvSpPr/>
          <p:nvPr/>
        </p:nvSpPr>
        <p:spPr>
          <a:xfrm>
            <a:off x="4283968" y="5517232"/>
            <a:ext cx="360040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16016" y="5445224"/>
            <a:ext cx="2075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“CSF” GRAVITY  LOAD</a:t>
            </a:r>
            <a:endParaRPr lang="it-IT" sz="1400" dirty="0">
              <a:solidFill>
                <a:srgbClr val="FF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1475656" y="1484784"/>
            <a:ext cx="0" cy="288032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1187624" y="1772816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475656" y="1772816"/>
            <a:ext cx="216024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2555776" y="1772816"/>
            <a:ext cx="0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2267744" y="2060848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2555776" y="2060848"/>
            <a:ext cx="216024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7308304" y="1412776"/>
            <a:ext cx="0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7020272" y="1700808"/>
            <a:ext cx="288032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7308304" y="1700808"/>
            <a:ext cx="216024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2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23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24" name="Rounded Rectangle 11"/>
          <p:cNvSpPr/>
          <p:nvPr/>
        </p:nvSpPr>
        <p:spPr>
          <a:xfrm>
            <a:off x="2483768" y="332656"/>
            <a:ext cx="4608512" cy="64807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7° FEM STEP: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   “CSF” POSSIBLE  PROBLEMS DURING HANDLING.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400" dirty="0"/>
          </a:p>
        </p:txBody>
      </p:sp>
      <p:sp>
        <p:nvSpPr>
          <p:cNvPr id="25" name="Rounded Rectangle 13"/>
          <p:cNvSpPr/>
          <p:nvPr/>
        </p:nvSpPr>
        <p:spPr>
          <a:xfrm>
            <a:off x="2267744" y="1124744"/>
            <a:ext cx="4608512" cy="50405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 CENTRAL SUPPORT FRAME OPENED SCENARIOS: Constraint conditions.</a:t>
            </a:r>
            <a:endParaRPr lang="en-US" sz="1400" dirty="0">
              <a:solidFill>
                <a:srgbClr val="FFFFFF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recchini\Desktop\Open Frame EPM Von Mi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653556"/>
            <a:ext cx="5328592" cy="2924316"/>
          </a:xfrm>
          <a:prstGeom prst="rect">
            <a:avLst/>
          </a:prstGeom>
          <a:noFill/>
        </p:spPr>
      </p:pic>
      <p:pic>
        <p:nvPicPr>
          <p:cNvPr id="7171" name="Picture 3" descr="C:\Users\orecchini\Desktop\Open Frame EPM Magnitu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20688"/>
            <a:ext cx="5328592" cy="2919247"/>
          </a:xfrm>
          <a:prstGeom prst="rect">
            <a:avLst/>
          </a:prstGeom>
          <a:noFill/>
        </p:spPr>
      </p:pic>
      <p:sp>
        <p:nvSpPr>
          <p:cNvPr id="5" name="Freccia a destra 4"/>
          <p:cNvSpPr/>
          <p:nvPr/>
        </p:nvSpPr>
        <p:spPr>
          <a:xfrm>
            <a:off x="3491880" y="1628800"/>
            <a:ext cx="576064" cy="36004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3347864" y="4725144"/>
            <a:ext cx="720080" cy="36004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ounded Rectangle 11"/>
          <p:cNvSpPr/>
          <p:nvPr/>
        </p:nvSpPr>
        <p:spPr>
          <a:xfrm>
            <a:off x="2627784" y="116632"/>
            <a:ext cx="237626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mtClean="0">
                <a:latin typeface="Comic Sans MS" pitchFamily="66" charset="0"/>
              </a:rPr>
              <a:t>- 7° FEM ATTEMPT: Results</a:t>
            </a:r>
            <a:endParaRPr lang="en-US" sz="1000">
              <a:latin typeface="Comic Sans MS" pitchFamily="66" charset="0"/>
            </a:endParaRPr>
          </a:p>
        </p:txBody>
      </p:sp>
      <p:pic>
        <p:nvPicPr>
          <p:cNvPr id="10" name="Picture 5" descr="pand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3" name="Picture 2" descr="C:\Users\orecchini\Desktop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4" name="Picture 3" descr="C:\Users\orecchini\Desktop\log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15" name="Rounded Rectangle 11"/>
          <p:cNvSpPr/>
          <p:nvPr/>
        </p:nvSpPr>
        <p:spPr>
          <a:xfrm>
            <a:off x="251520" y="764704"/>
            <a:ext cx="2736304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/>
              <a:t>8xM55J</a:t>
            </a:r>
            <a:r>
              <a:rPr lang="en-US" sz="1400" dirty="0" smtClean="0"/>
              <a:t> + </a:t>
            </a:r>
            <a:r>
              <a:rPr lang="en-US" sz="1400" dirty="0" err="1" smtClean="0"/>
              <a:t>Rohacell</a:t>
            </a:r>
            <a:r>
              <a:rPr lang="en-US" sz="1400" dirty="0" smtClean="0"/>
              <a:t> + </a:t>
            </a:r>
            <a:r>
              <a:rPr lang="en-US" sz="1400" dirty="0" err="1" smtClean="0"/>
              <a:t>8xM55J</a:t>
            </a:r>
            <a:endParaRPr lang="en-US" sz="1400" dirty="0"/>
          </a:p>
        </p:txBody>
      </p:sp>
      <p:sp>
        <p:nvSpPr>
          <p:cNvPr id="16" name="Rounded Rectangle 11"/>
          <p:cNvSpPr/>
          <p:nvPr/>
        </p:nvSpPr>
        <p:spPr>
          <a:xfrm>
            <a:off x="539552" y="1484784"/>
            <a:ext cx="2952328" cy="720080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Translational values – Magnitude: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Max </a:t>
            </a:r>
            <a:r>
              <a:rPr lang="en-US" sz="1400" dirty="0" err="1" smtClean="0"/>
              <a:t>0,150mm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7" name="Rounded Rectangle 11"/>
          <p:cNvSpPr/>
          <p:nvPr/>
        </p:nvSpPr>
        <p:spPr>
          <a:xfrm>
            <a:off x="971600" y="4653136"/>
            <a:ext cx="2376264" cy="50405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Von </a:t>
            </a:r>
            <a:r>
              <a:rPr lang="en-US" sz="1400" dirty="0" err="1" smtClean="0"/>
              <a:t>Mises</a:t>
            </a:r>
            <a:r>
              <a:rPr lang="en-US" sz="1400" dirty="0" smtClean="0"/>
              <a:t>: Max </a:t>
            </a:r>
            <a:r>
              <a:rPr lang="en-US" sz="1400" dirty="0" err="1" smtClean="0"/>
              <a:t>1.63MPa</a:t>
            </a:r>
            <a:endParaRPr 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recchini\Desktop\kkk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39552" y="908720"/>
            <a:ext cx="8064896" cy="4792628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>
            <a:off x="3635896" y="1844825"/>
            <a:ext cx="504056" cy="50405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in giù 5"/>
          <p:cNvSpPr/>
          <p:nvPr/>
        </p:nvSpPr>
        <p:spPr>
          <a:xfrm rot="19006946">
            <a:off x="3445007" y="1650768"/>
            <a:ext cx="360040" cy="216024"/>
          </a:xfrm>
          <a:prstGeom prst="down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7452320" y="1484784"/>
            <a:ext cx="504056" cy="50405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in giù 7"/>
          <p:cNvSpPr/>
          <p:nvPr/>
        </p:nvSpPr>
        <p:spPr>
          <a:xfrm rot="2484072">
            <a:off x="7838804" y="1288813"/>
            <a:ext cx="360040" cy="216024"/>
          </a:xfrm>
          <a:prstGeom prst="down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5364088" y="2564905"/>
            <a:ext cx="360040" cy="36003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4211960" y="2780928"/>
            <a:ext cx="360040" cy="36004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in giù 10"/>
          <p:cNvSpPr/>
          <p:nvPr/>
        </p:nvSpPr>
        <p:spPr>
          <a:xfrm rot="2484072">
            <a:off x="5595007" y="2431561"/>
            <a:ext cx="311554" cy="162773"/>
          </a:xfrm>
          <a:prstGeom prst="down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Freccia in giù 11"/>
          <p:cNvSpPr/>
          <p:nvPr/>
        </p:nvSpPr>
        <p:spPr>
          <a:xfrm rot="19006946">
            <a:off x="4021245" y="2657896"/>
            <a:ext cx="329424" cy="145984"/>
          </a:xfrm>
          <a:prstGeom prst="down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6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7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18" name="Rounded Rectangle 11"/>
          <p:cNvSpPr/>
          <p:nvPr/>
        </p:nvSpPr>
        <p:spPr>
          <a:xfrm>
            <a:off x="2267744" y="332656"/>
            <a:ext cx="4824536" cy="86409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 CENTRAL SUPPORT FRAME  AFTER FEM ANALYSIS</a:t>
            </a:r>
            <a:endParaRPr lang="en-GB" sz="1400" dirty="0"/>
          </a:p>
        </p:txBody>
      </p:sp>
      <p:sp>
        <p:nvSpPr>
          <p:cNvPr id="19" name="Rounded Rectangle 11"/>
          <p:cNvSpPr/>
          <p:nvPr/>
        </p:nvSpPr>
        <p:spPr>
          <a:xfrm>
            <a:off x="216024" y="5301208"/>
            <a:ext cx="5076056" cy="1412776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i="1" dirty="0" smtClean="0"/>
              <a:t> The external geometry has not changed.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i="1" dirty="0" smtClean="0"/>
              <a:t> All the  “windows of  lightening” has been closed.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i="1" dirty="0" smtClean="0"/>
              <a:t> The connection area for the “</a:t>
            </a:r>
            <a:r>
              <a:rPr lang="en-US" sz="1400" i="1" dirty="0" err="1" smtClean="0"/>
              <a:t>MVD</a:t>
            </a:r>
            <a:r>
              <a:rPr lang="en-US" sz="1400" i="1" dirty="0" smtClean="0"/>
              <a:t>” and the “</a:t>
            </a:r>
            <a:r>
              <a:rPr lang="en-US" sz="1400" i="1" dirty="0" err="1" smtClean="0"/>
              <a:t>STT</a:t>
            </a:r>
            <a:r>
              <a:rPr lang="en-US" sz="1400" i="1" dirty="0" smtClean="0"/>
              <a:t>” are defined.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i="1" dirty="0" smtClean="0"/>
              <a:t> The “Cross-Pipe” connections must be defined and fixed.</a:t>
            </a:r>
            <a:endParaRPr lang="en-US" sz="1400" i="1" dirty="0"/>
          </a:p>
        </p:txBody>
      </p:sp>
      <p:sp>
        <p:nvSpPr>
          <p:cNvPr id="20" name="Ovale 19"/>
          <p:cNvSpPr/>
          <p:nvPr/>
        </p:nvSpPr>
        <p:spPr>
          <a:xfrm>
            <a:off x="4860032" y="1772816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in giù 20"/>
          <p:cNvSpPr/>
          <p:nvPr/>
        </p:nvSpPr>
        <p:spPr>
          <a:xfrm rot="2484072">
            <a:off x="5162958" y="1639473"/>
            <a:ext cx="311554" cy="162773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Ovale 21"/>
          <p:cNvSpPr/>
          <p:nvPr/>
        </p:nvSpPr>
        <p:spPr>
          <a:xfrm>
            <a:off x="4788024" y="4509120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ccia in giù 22"/>
          <p:cNvSpPr/>
          <p:nvPr/>
        </p:nvSpPr>
        <p:spPr>
          <a:xfrm rot="7210137">
            <a:off x="5140936" y="4819335"/>
            <a:ext cx="311554" cy="162773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e 23"/>
          <p:cNvSpPr/>
          <p:nvPr/>
        </p:nvSpPr>
        <p:spPr>
          <a:xfrm>
            <a:off x="7164288" y="2564904"/>
            <a:ext cx="720080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in giù 24"/>
          <p:cNvSpPr/>
          <p:nvPr/>
        </p:nvSpPr>
        <p:spPr>
          <a:xfrm rot="7210137">
            <a:off x="7795966" y="3091143"/>
            <a:ext cx="311554" cy="162773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Ovale 25"/>
          <p:cNvSpPr/>
          <p:nvPr/>
        </p:nvSpPr>
        <p:spPr>
          <a:xfrm>
            <a:off x="3275856" y="2780928"/>
            <a:ext cx="1080120" cy="15841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ccia in giù 26"/>
          <p:cNvSpPr/>
          <p:nvPr/>
        </p:nvSpPr>
        <p:spPr>
          <a:xfrm rot="17756166">
            <a:off x="3045377" y="3019242"/>
            <a:ext cx="311554" cy="162773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nd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7" name="Picture 2" descr="C:\Users\orecchini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8" name="Picture 3" descr="C:\Users\orecchini\Desktop\log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9" name="Rounded Rectangle 11"/>
          <p:cNvSpPr/>
          <p:nvPr/>
        </p:nvSpPr>
        <p:spPr>
          <a:xfrm>
            <a:off x="323528" y="3645024"/>
            <a:ext cx="8496944" cy="2088232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NEXT  STEPS: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400" b="1" dirty="0" smtClean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 1)  DEFINITION OF THE INTERFACE BETWEEN THE “CSF” AND THE CROSS-PIPE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400" b="1" dirty="0" smtClean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 2)  </a:t>
            </a:r>
            <a:r>
              <a:rPr lang="en-US" sz="1400" b="1" smtClean="0">
                <a:solidFill>
                  <a:schemeClr val="tx1"/>
                </a:solidFill>
                <a:latin typeface="+mj-lt"/>
              </a:rPr>
              <a:t>CONTACTS </a:t>
            </a:r>
            <a:r>
              <a:rPr lang="en-US" sz="1400" b="1" smtClean="0">
                <a:solidFill>
                  <a:schemeClr val="tx1"/>
                </a:solidFill>
                <a:latin typeface="+mj-lt"/>
              </a:rPr>
              <a:t>WITH SPECIALIZED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COMPANIES: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             - definition of technological details.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             - design optimization.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ounded Rectangle 11"/>
          <p:cNvSpPr/>
          <p:nvPr/>
        </p:nvSpPr>
        <p:spPr>
          <a:xfrm>
            <a:off x="1115616" y="1268760"/>
            <a:ext cx="7056784" cy="172819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spc="100" dirty="0" smtClean="0"/>
              <a:t>-THE  DESIGN  REACHES  THE  GIVEN TARGETS. (FEM analysis)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i="1" spc="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i="1" spc="100" dirty="0" smtClean="0"/>
              <a:t>THE DEVELOPMENT OF THE  “CROSS-PIPE” IS A BASIC KEY FOR THE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spc="100" dirty="0" smtClean="0"/>
              <a:t> FINAL DEFINITION OF THE INTERFACES BETWEEN THE CSF AND THE   CROSS-PIPE.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400" i="1" spc="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i="1" spc="100" dirty="0" smtClean="0"/>
              <a:t> SERVICES CONTRIBUTIONS NOT COMPLETELY DEFINED.</a:t>
            </a:r>
            <a:endParaRPr lang="en-GB" sz="1400" i="1" spc="100" dirty="0"/>
          </a:p>
        </p:txBody>
      </p:sp>
      <p:sp>
        <p:nvSpPr>
          <p:cNvPr id="12" name="Rounded Rectangle 11"/>
          <p:cNvSpPr/>
          <p:nvPr/>
        </p:nvSpPr>
        <p:spPr>
          <a:xfrm>
            <a:off x="3059832" y="188640"/>
            <a:ext cx="1944216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smtClean="0"/>
              <a:t>CONCLUSIONS </a:t>
            </a:r>
            <a:endParaRPr lang="en-GB" sz="14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recchini\Desktop\Immagine0.jpg"/>
          <p:cNvPicPr>
            <a:picLocks noChangeAspect="1" noChangeArrowheads="1"/>
          </p:cNvPicPr>
          <p:nvPr/>
        </p:nvPicPr>
        <p:blipFill>
          <a:blip r:embed="rId2" cstate="print"/>
          <a:srcRect b="3758"/>
          <a:stretch>
            <a:fillRect/>
          </a:stretch>
        </p:blipFill>
        <p:spPr bwMode="auto">
          <a:xfrm>
            <a:off x="179512" y="921023"/>
            <a:ext cx="8667750" cy="5532313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H="1">
            <a:off x="2771800" y="3573016"/>
            <a:ext cx="108520" cy="1296144"/>
          </a:xfrm>
          <a:prstGeom prst="straightConnector1">
            <a:avLst/>
          </a:prstGeom>
          <a:ln w="19050">
            <a:solidFill>
              <a:srgbClr val="92D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1"/>
          </p:cNvCxnSpPr>
          <p:nvPr/>
        </p:nvCxnSpPr>
        <p:spPr>
          <a:xfrm flipH="1">
            <a:off x="7200800" y="2245514"/>
            <a:ext cx="384143" cy="8234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224136" y="1268760"/>
            <a:ext cx="130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TITANIUM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896544" y="5949280"/>
            <a:ext cx="130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TITANIUM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584943" y="2060848"/>
            <a:ext cx="130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TITANIUM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28"/>
          <p:cNvCxnSpPr>
            <a:stCxn id="26" idx="1"/>
          </p:cNvCxnSpPr>
          <p:nvPr/>
        </p:nvCxnSpPr>
        <p:spPr>
          <a:xfrm flipH="1" flipV="1">
            <a:off x="3491880" y="4941168"/>
            <a:ext cx="1404664" cy="11927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8"/>
          <p:cNvCxnSpPr/>
          <p:nvPr/>
        </p:nvCxnSpPr>
        <p:spPr>
          <a:xfrm>
            <a:off x="1872208" y="1628800"/>
            <a:ext cx="1440160" cy="72008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2808312" y="3337828"/>
            <a:ext cx="375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solidFill>
                  <a:srgbClr val="92D050"/>
                </a:solidFill>
              </a:rPr>
              <a:t>SUPPORT FRAME: </a:t>
            </a:r>
            <a:r>
              <a:rPr lang="en-GB" sz="1400" dirty="0" smtClean="0">
                <a:solidFill>
                  <a:srgbClr val="92D050"/>
                </a:solidFill>
              </a:rPr>
              <a:t>- CORE, </a:t>
            </a:r>
            <a:r>
              <a:rPr lang="en-GB" sz="1400" dirty="0" err="1" smtClean="0">
                <a:solidFill>
                  <a:srgbClr val="92D050"/>
                </a:solidFill>
              </a:rPr>
              <a:t>ROHACELL</a:t>
            </a:r>
            <a:r>
              <a:rPr lang="en-GB" sz="1400" dirty="0" smtClean="0">
                <a:solidFill>
                  <a:srgbClr val="92D050"/>
                </a:solidFill>
              </a:rPr>
              <a:t> </a:t>
            </a:r>
            <a:r>
              <a:rPr lang="en-GB" sz="1400" dirty="0" err="1" smtClean="0">
                <a:solidFill>
                  <a:srgbClr val="92D050"/>
                </a:solidFill>
              </a:rPr>
              <a:t>IG51</a:t>
            </a:r>
            <a:endParaRPr lang="en-GB" sz="1400" dirty="0" smtClean="0">
              <a:solidFill>
                <a:srgbClr val="92D050"/>
              </a:solidFill>
            </a:endParaRPr>
          </a:p>
          <a:p>
            <a:r>
              <a:rPr lang="en-GB" sz="1400" dirty="0" smtClean="0">
                <a:solidFill>
                  <a:srgbClr val="92D050"/>
                </a:solidFill>
              </a:rPr>
              <a:t>                                   - SKINS, M55J/LTM110-5</a:t>
            </a:r>
            <a:endParaRPr lang="en-GB" sz="1400" dirty="0">
              <a:solidFill>
                <a:srgbClr val="92D050"/>
              </a:solidFill>
            </a:endParaRPr>
          </a:p>
        </p:txBody>
      </p:sp>
      <p:cxnSp>
        <p:nvCxnSpPr>
          <p:cNvPr id="51" name="Straight Arrow Connector 13"/>
          <p:cNvCxnSpPr/>
          <p:nvPr/>
        </p:nvCxnSpPr>
        <p:spPr>
          <a:xfrm>
            <a:off x="2880320" y="3573016"/>
            <a:ext cx="1368152" cy="962526"/>
          </a:xfrm>
          <a:prstGeom prst="straightConnector1">
            <a:avLst/>
          </a:prstGeom>
          <a:ln w="19050">
            <a:solidFill>
              <a:srgbClr val="92D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28"/>
          <p:cNvCxnSpPr>
            <a:stCxn id="26" idx="1"/>
          </p:cNvCxnSpPr>
          <p:nvPr/>
        </p:nvCxnSpPr>
        <p:spPr>
          <a:xfrm flipH="1" flipV="1">
            <a:off x="1763688" y="4653136"/>
            <a:ext cx="3132856" cy="14808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8"/>
          <p:cNvCxnSpPr>
            <a:stCxn id="27" idx="1"/>
          </p:cNvCxnSpPr>
          <p:nvPr/>
        </p:nvCxnSpPr>
        <p:spPr>
          <a:xfrm flipH="1" flipV="1">
            <a:off x="7056784" y="1700808"/>
            <a:ext cx="528159" cy="54470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28"/>
          <p:cNvCxnSpPr>
            <a:cxnSpLocks/>
            <a:stCxn id="25" idx="2"/>
          </p:cNvCxnSpPr>
          <p:nvPr/>
        </p:nvCxnSpPr>
        <p:spPr>
          <a:xfrm flipH="1">
            <a:off x="1835696" y="1638092"/>
            <a:ext cx="42209" cy="56677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1"/>
          <p:cNvSpPr/>
          <p:nvPr/>
        </p:nvSpPr>
        <p:spPr>
          <a:xfrm>
            <a:off x="2771800" y="620688"/>
            <a:ext cx="4248472" cy="43204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- Central Support Frame (CSF) - foreseen materials </a:t>
            </a:r>
            <a:endParaRPr lang="en-GB" sz="1400" dirty="0"/>
          </a:p>
        </p:txBody>
      </p:sp>
      <p:pic>
        <p:nvPicPr>
          <p:cNvPr id="21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3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30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orecchini\Desktop\j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08720"/>
            <a:ext cx="8408199" cy="566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11"/>
          <p:cNvSpPr/>
          <p:nvPr/>
        </p:nvSpPr>
        <p:spPr>
          <a:xfrm>
            <a:off x="2555776" y="692696"/>
            <a:ext cx="3888432" cy="43204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 Central Support Frame (CSF): main dimensions</a:t>
            </a:r>
            <a:endParaRPr lang="en-GB" sz="1400" dirty="0"/>
          </a:p>
        </p:txBody>
      </p:sp>
      <p:pic>
        <p:nvPicPr>
          <p:cNvPr id="5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9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orecchini\Desktop\llll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12165"/>
          <a:stretch>
            <a:fillRect/>
          </a:stretch>
        </p:blipFill>
        <p:spPr bwMode="auto">
          <a:xfrm>
            <a:off x="395536" y="1844824"/>
            <a:ext cx="8280920" cy="468052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580112" y="4221088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TITANIUM (</a:t>
            </a:r>
            <a:r>
              <a:rPr lang="en-US" sz="1400" dirty="0" err="1" smtClean="0">
                <a:solidFill>
                  <a:srgbClr val="FF0000"/>
                </a:solidFill>
              </a:rPr>
              <a:t>0.5mm</a:t>
            </a:r>
            <a:r>
              <a:rPr lang="en-US" sz="1400" dirty="0" smtClean="0">
                <a:solidFill>
                  <a:srgbClr val="FF0000"/>
                </a:solidFill>
              </a:rPr>
              <a:t> Thickness)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28"/>
          <p:cNvCxnSpPr>
            <a:stCxn id="6" idx="0"/>
          </p:cNvCxnSpPr>
          <p:nvPr/>
        </p:nvCxnSpPr>
        <p:spPr>
          <a:xfrm flipH="1" flipV="1">
            <a:off x="6516216" y="3501008"/>
            <a:ext cx="311193" cy="72008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619672" y="2132856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TITANIUM (</a:t>
            </a:r>
            <a:r>
              <a:rPr lang="en-US" sz="1400" dirty="0" err="1" smtClean="0">
                <a:solidFill>
                  <a:srgbClr val="FF0000"/>
                </a:solidFill>
              </a:rPr>
              <a:t>0.5mm</a:t>
            </a:r>
            <a:r>
              <a:rPr lang="en-US" sz="1400" dirty="0" smtClean="0">
                <a:solidFill>
                  <a:srgbClr val="FF0000"/>
                </a:solidFill>
              </a:rPr>
              <a:t> Thickness)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28"/>
          <p:cNvCxnSpPr/>
          <p:nvPr/>
        </p:nvCxnSpPr>
        <p:spPr>
          <a:xfrm>
            <a:off x="3419872" y="2420888"/>
            <a:ext cx="72008" cy="136815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115616" y="5353471"/>
            <a:ext cx="3036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STAINLESS STEEL (</a:t>
            </a:r>
            <a:r>
              <a:rPr lang="en-US" sz="1400" dirty="0" err="1" smtClean="0">
                <a:solidFill>
                  <a:srgbClr val="00B050"/>
                </a:solidFill>
              </a:rPr>
              <a:t>2mm</a:t>
            </a:r>
            <a:r>
              <a:rPr lang="en-US" sz="1400" dirty="0" smtClean="0">
                <a:solidFill>
                  <a:srgbClr val="00B050"/>
                </a:solidFill>
              </a:rPr>
              <a:t> Thickness.)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9552" y="3068960"/>
            <a:ext cx="25922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STAINLESS STEEL</a:t>
            </a:r>
            <a:r>
              <a:rPr lang="en-US" sz="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rgbClr val="92D050"/>
                </a:solidFill>
              </a:rPr>
              <a:t>FLANGE </a:t>
            </a:r>
            <a:endParaRPr lang="en-US" sz="1400" dirty="0">
              <a:solidFill>
                <a:srgbClr val="92D050"/>
              </a:solidFill>
            </a:endParaRPr>
          </a:p>
        </p:txBody>
      </p:sp>
      <p:cxnSp>
        <p:nvCxnSpPr>
          <p:cNvPr id="15" name="Straight Arrow Connector 28"/>
          <p:cNvCxnSpPr/>
          <p:nvPr/>
        </p:nvCxnSpPr>
        <p:spPr>
          <a:xfrm flipH="1">
            <a:off x="1043608" y="3356992"/>
            <a:ext cx="288032" cy="864096"/>
          </a:xfrm>
          <a:prstGeom prst="straightConnector1">
            <a:avLst/>
          </a:prstGeom>
          <a:ln w="12700">
            <a:solidFill>
              <a:srgbClr val="92D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148064" y="2348880"/>
            <a:ext cx="3125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STAINLESS STEEL (</a:t>
            </a:r>
            <a:r>
              <a:rPr lang="en-US" sz="1400" dirty="0" err="1" smtClean="0">
                <a:solidFill>
                  <a:srgbClr val="92D050"/>
                </a:solidFill>
              </a:rPr>
              <a:t>0.5mm</a:t>
            </a:r>
            <a:r>
              <a:rPr lang="en-US" sz="1400" dirty="0" smtClean="0">
                <a:solidFill>
                  <a:srgbClr val="92D050"/>
                </a:solidFill>
              </a:rPr>
              <a:t> Thickness)</a:t>
            </a:r>
          </a:p>
          <a:p>
            <a:r>
              <a:rPr lang="en-US" sz="1400" dirty="0" smtClean="0">
                <a:solidFill>
                  <a:srgbClr val="92D050"/>
                </a:solidFill>
              </a:rPr>
              <a:t>  </a:t>
            </a:r>
            <a:r>
              <a:rPr lang="en-US" sz="1400" i="1" dirty="0" smtClean="0">
                <a:solidFill>
                  <a:srgbClr val="FF0000"/>
                </a:solidFill>
              </a:rPr>
              <a:t>(OR  TITANIUM ??)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28"/>
          <p:cNvCxnSpPr>
            <a:stCxn id="18" idx="1"/>
          </p:cNvCxnSpPr>
          <p:nvPr/>
        </p:nvCxnSpPr>
        <p:spPr>
          <a:xfrm flipH="1">
            <a:off x="4355976" y="2610490"/>
            <a:ext cx="792088" cy="458470"/>
          </a:xfrm>
          <a:prstGeom prst="straightConnector1">
            <a:avLst/>
          </a:prstGeom>
          <a:ln w="12700">
            <a:solidFill>
              <a:srgbClr val="92D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8"/>
          <p:cNvCxnSpPr>
            <a:stCxn id="13" idx="0"/>
          </p:cNvCxnSpPr>
          <p:nvPr/>
        </p:nvCxnSpPr>
        <p:spPr>
          <a:xfrm flipV="1">
            <a:off x="2633692" y="4437112"/>
            <a:ext cx="138108" cy="916359"/>
          </a:xfrm>
          <a:prstGeom prst="straightConnector1">
            <a:avLst/>
          </a:prstGeom>
          <a:ln w="1270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4932040" y="4797152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TITANIUM (</a:t>
            </a:r>
            <a:r>
              <a:rPr lang="en-US" sz="1400" dirty="0" err="1" smtClean="0">
                <a:solidFill>
                  <a:srgbClr val="FF0000"/>
                </a:solidFill>
              </a:rPr>
              <a:t>0.2mm</a:t>
            </a:r>
            <a:r>
              <a:rPr lang="en-US" sz="1400" dirty="0" smtClean="0">
                <a:solidFill>
                  <a:srgbClr val="FF0000"/>
                </a:solidFill>
              </a:rPr>
              <a:t> Thickness)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8"/>
          <p:cNvCxnSpPr/>
          <p:nvPr/>
        </p:nvCxnSpPr>
        <p:spPr>
          <a:xfrm flipH="1" flipV="1">
            <a:off x="4716016" y="3861048"/>
            <a:ext cx="648074" cy="100811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8"/>
          <p:cNvCxnSpPr/>
          <p:nvPr/>
        </p:nvCxnSpPr>
        <p:spPr>
          <a:xfrm flipH="1" flipV="1">
            <a:off x="4283968" y="4149080"/>
            <a:ext cx="1080122" cy="72008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8"/>
          <p:cNvCxnSpPr/>
          <p:nvPr/>
        </p:nvCxnSpPr>
        <p:spPr>
          <a:xfrm>
            <a:off x="3419872" y="2420888"/>
            <a:ext cx="504056" cy="144016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11"/>
          <p:cNvSpPr/>
          <p:nvPr/>
        </p:nvSpPr>
        <p:spPr>
          <a:xfrm>
            <a:off x="2267744" y="980728"/>
            <a:ext cx="4752528" cy="936104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 smtClean="0"/>
              <a:t>CROSS-PIPE: foreseen  materials,</a:t>
            </a:r>
            <a:r>
              <a:rPr lang="en-US" sz="1600" i="1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/>
              <a:t>(From document: Vacuum-Target-</a:t>
            </a:r>
            <a:r>
              <a:rPr lang="en-US" sz="1600" i="1" dirty="0" err="1" smtClean="0"/>
              <a:t>CJT_V2010kw48</a:t>
            </a:r>
            <a:r>
              <a:rPr lang="en-US" sz="1600" i="1" dirty="0" smtClean="0"/>
              <a:t>) Ref. </a:t>
            </a:r>
            <a:r>
              <a:rPr lang="en-US" sz="1600" i="1" dirty="0" err="1" smtClean="0"/>
              <a:t>EDMS</a:t>
            </a:r>
            <a:r>
              <a:rPr lang="en-US" sz="1600" i="1" dirty="0" smtClean="0"/>
              <a:t> Doc 1107870-872 </a:t>
            </a:r>
            <a:r>
              <a:rPr lang="en-US" sz="1600" i="1" dirty="0" err="1" smtClean="0"/>
              <a:t>v.1</a:t>
            </a:r>
            <a:r>
              <a:rPr lang="en-US" sz="1600" dirty="0" smtClean="0"/>
              <a:t> .</a:t>
            </a:r>
            <a:endParaRPr lang="en-US" sz="1600" dirty="0"/>
          </a:p>
        </p:txBody>
      </p:sp>
      <p:pic>
        <p:nvPicPr>
          <p:cNvPr id="24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rgbClr val="0070C0"/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rgbClr val="0070C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8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29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cxnSp>
        <p:nvCxnSpPr>
          <p:cNvPr id="72" name="Straight Arrow Connector 28"/>
          <p:cNvCxnSpPr/>
          <p:nvPr/>
        </p:nvCxnSpPr>
        <p:spPr>
          <a:xfrm flipH="1" flipV="1">
            <a:off x="5004048" y="3789040"/>
            <a:ext cx="360040" cy="108012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and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" name="Picture 2" descr="C:\Users\orecchini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11" name="Picture 3" descr="C:\Users\orecchini\Desktop\log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pic>
        <p:nvPicPr>
          <p:cNvPr id="2050" name="Picture 2" descr="C:\Users\orecchini\Desktop\hh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96952"/>
            <a:ext cx="8280920" cy="369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11"/>
          <p:cNvSpPr/>
          <p:nvPr/>
        </p:nvSpPr>
        <p:spPr>
          <a:xfrm>
            <a:off x="107504" y="2564904"/>
            <a:ext cx="3960440" cy="64807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Cross-Pipe: MAIN DIMENSIONS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dirty="0" smtClean="0"/>
              <a:t>From document, Vacuum-Target-</a:t>
            </a:r>
            <a:r>
              <a:rPr lang="en-GB" sz="1400" i="1" dirty="0" err="1" smtClean="0"/>
              <a:t>CJT_V2010kw48</a:t>
            </a:r>
            <a:r>
              <a:rPr lang="en-GB" sz="1400" i="1" dirty="0" smtClean="0"/>
              <a:t>)</a:t>
            </a:r>
            <a:endParaRPr lang="en-GB" sz="1400" i="1" dirty="0"/>
          </a:p>
        </p:txBody>
      </p:sp>
      <p:pic>
        <p:nvPicPr>
          <p:cNvPr id="2" name="Picture 2" descr="C:\Users\orecchini\Desktop\n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32656"/>
            <a:ext cx="463071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11"/>
          <p:cNvSpPr/>
          <p:nvPr/>
        </p:nvSpPr>
        <p:spPr>
          <a:xfrm>
            <a:off x="3131840" y="332656"/>
            <a:ext cx="237626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Cross-Pipe:  </a:t>
            </a:r>
            <a:r>
              <a:rPr lang="en-GB" sz="1400" dirty="0" err="1" smtClean="0"/>
              <a:t>I.P.</a:t>
            </a:r>
            <a:r>
              <a:rPr lang="en-GB" sz="1400" dirty="0" smtClean="0"/>
              <a:t> area</a:t>
            </a:r>
            <a:endParaRPr lang="en-GB" sz="1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recchini\Desktop\t2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5220072" y="4142204"/>
            <a:ext cx="3816424" cy="2451859"/>
          </a:xfrm>
          <a:prstGeom prst="rect">
            <a:avLst/>
          </a:prstGeom>
          <a:noFill/>
        </p:spPr>
      </p:pic>
      <p:pic>
        <p:nvPicPr>
          <p:cNvPr id="5" name="Picture 2" descr="C:\Users\orecchini\Desktop\t1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2555776" y="2352239"/>
            <a:ext cx="3672408" cy="2444913"/>
          </a:xfrm>
          <a:prstGeom prst="rect">
            <a:avLst/>
          </a:prstGeom>
          <a:noFill/>
        </p:spPr>
      </p:pic>
      <p:pic>
        <p:nvPicPr>
          <p:cNvPr id="4" name="Picture 2" descr="C:\Users\orecchini\Desktop\t.jpg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07505" y="781061"/>
            <a:ext cx="3456384" cy="2431915"/>
          </a:xfrm>
          <a:prstGeom prst="rect">
            <a:avLst/>
          </a:prstGeom>
          <a:noFill/>
        </p:spPr>
      </p:pic>
      <p:sp>
        <p:nvSpPr>
          <p:cNvPr id="8" name="Freccia in giù 7"/>
          <p:cNvSpPr/>
          <p:nvPr/>
        </p:nvSpPr>
        <p:spPr>
          <a:xfrm>
            <a:off x="1763688" y="2060848"/>
            <a:ext cx="360040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2339752" y="2276872"/>
            <a:ext cx="288032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Freccia in giù 9"/>
          <p:cNvSpPr/>
          <p:nvPr/>
        </p:nvSpPr>
        <p:spPr>
          <a:xfrm>
            <a:off x="3713006" y="1052736"/>
            <a:ext cx="360040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067944" y="980728"/>
            <a:ext cx="3391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FF0000"/>
                </a:solidFill>
              </a:rPr>
              <a:t>“CF” &amp; “CROSS  PIPE” GRAVITY  LOAD</a:t>
            </a:r>
            <a:endParaRPr lang="en-GB" sz="140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04248" y="2564904"/>
            <a:ext cx="2135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rgbClr val="FF0000"/>
                </a:solidFill>
              </a:rPr>
              <a:t>MVD’s</a:t>
            </a:r>
            <a:r>
              <a:rPr lang="en-GB" sz="1400" dirty="0" smtClean="0">
                <a:solidFill>
                  <a:srgbClr val="FF0000"/>
                </a:solidFill>
              </a:rPr>
              <a:t>  GRAVITY LOAD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59832" y="6093296"/>
            <a:ext cx="2033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rgbClr val="FF0000"/>
                </a:solidFill>
              </a:rPr>
              <a:t>STT’s</a:t>
            </a:r>
            <a:r>
              <a:rPr lang="en-GB" sz="1400" dirty="0" smtClean="0">
                <a:solidFill>
                  <a:srgbClr val="FF0000"/>
                </a:solidFill>
              </a:rPr>
              <a:t>  GRAVITY LOAD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4644008" y="3429000"/>
            <a:ext cx="142876" cy="28803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Freccia in giù 16"/>
          <p:cNvSpPr/>
          <p:nvPr/>
        </p:nvSpPr>
        <p:spPr>
          <a:xfrm>
            <a:off x="6732240" y="4653136"/>
            <a:ext cx="142876" cy="28803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Freccia in giù 17"/>
          <p:cNvSpPr/>
          <p:nvPr/>
        </p:nvSpPr>
        <p:spPr>
          <a:xfrm>
            <a:off x="8388424" y="4509120"/>
            <a:ext cx="142876" cy="28803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ounded Rectangle 13"/>
          <p:cNvSpPr/>
          <p:nvPr/>
        </p:nvSpPr>
        <p:spPr>
          <a:xfrm>
            <a:off x="2051720" y="191490"/>
            <a:ext cx="4104456" cy="5012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- CENTRAL SUPPORT FRAME: Loads input</a:t>
            </a:r>
            <a:endParaRPr lang="en-US" sz="1400" dirty="0">
              <a:solidFill>
                <a:srgbClr val="FFFFFF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804248" y="4653136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810N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460432" y="4478923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330N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716016" y="3356992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260N</a:t>
            </a:r>
            <a:endParaRPr lang="it-IT" sz="1200" b="1" dirty="0">
              <a:solidFill>
                <a:srgbClr val="FF0000"/>
              </a:solidFill>
            </a:endParaRPr>
          </a:p>
        </p:txBody>
      </p:sp>
      <p:pic>
        <p:nvPicPr>
          <p:cNvPr id="23" name="Picture 5" descr="panda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6" name="Picture 2" descr="C:\Users\orecchini\Desktop\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27" name="Picture 3" descr="C:\Users\orecchini\Desktop\log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28" name="Freccia in giù 27"/>
          <p:cNvSpPr/>
          <p:nvPr/>
        </p:nvSpPr>
        <p:spPr>
          <a:xfrm>
            <a:off x="6372200" y="2636912"/>
            <a:ext cx="360040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Freccia in giù 29"/>
          <p:cNvSpPr/>
          <p:nvPr/>
        </p:nvSpPr>
        <p:spPr>
          <a:xfrm>
            <a:off x="2699792" y="6165304"/>
            <a:ext cx="360040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979712" y="19168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solidFill>
                  <a:srgbClr val="FF0000"/>
                </a:solidFill>
              </a:rPr>
              <a:t>90N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555776" y="2204864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183N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ecchini\Desktop\RRRRR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140944" y="908720"/>
            <a:ext cx="5853340" cy="3744416"/>
          </a:xfrm>
          <a:prstGeom prst="rect">
            <a:avLst/>
          </a:prstGeom>
          <a:noFill/>
        </p:spPr>
      </p:pic>
      <p:pic>
        <p:nvPicPr>
          <p:cNvPr id="6147" name="Picture 3" descr="C:\Users\orecchini\Desktop\bn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79512" y="1844824"/>
            <a:ext cx="3398180" cy="4752528"/>
          </a:xfrm>
          <a:prstGeom prst="rect">
            <a:avLst/>
          </a:prstGeom>
          <a:noFill/>
        </p:spPr>
      </p:pic>
      <p:cxnSp>
        <p:nvCxnSpPr>
          <p:cNvPr id="8" name="Connettore 1 7"/>
          <p:cNvCxnSpPr/>
          <p:nvPr/>
        </p:nvCxnSpPr>
        <p:spPr>
          <a:xfrm>
            <a:off x="1619672" y="3140968"/>
            <a:ext cx="0" cy="2880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1475656" y="3212976"/>
            <a:ext cx="144016" cy="720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1475656" y="3284984"/>
            <a:ext cx="144016" cy="720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1475656" y="3356992"/>
            <a:ext cx="144016" cy="720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619672" y="3284984"/>
            <a:ext cx="21602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ccia in giù 17"/>
          <p:cNvSpPr/>
          <p:nvPr/>
        </p:nvSpPr>
        <p:spPr>
          <a:xfrm>
            <a:off x="5508104" y="2564904"/>
            <a:ext cx="142876" cy="28803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e 18"/>
          <p:cNvSpPr/>
          <p:nvPr/>
        </p:nvSpPr>
        <p:spPr>
          <a:xfrm>
            <a:off x="5076056" y="191683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5940152" y="20608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ccia in giù 26"/>
          <p:cNvSpPr/>
          <p:nvPr/>
        </p:nvSpPr>
        <p:spPr>
          <a:xfrm>
            <a:off x="1691680" y="4005064"/>
            <a:ext cx="21602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Freccia circolare a destra 27"/>
          <p:cNvSpPr/>
          <p:nvPr/>
        </p:nvSpPr>
        <p:spPr>
          <a:xfrm>
            <a:off x="1259632" y="3717032"/>
            <a:ext cx="648072" cy="1152128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11"/>
          <p:cNvSpPr/>
          <p:nvPr/>
        </p:nvSpPr>
        <p:spPr>
          <a:xfrm>
            <a:off x="107504" y="1412776"/>
            <a:ext cx="2736304" cy="576064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Vertex support system and related moment</a:t>
            </a:r>
            <a:endParaRPr lang="en-US" sz="1400" dirty="0"/>
          </a:p>
        </p:txBody>
      </p:sp>
      <p:sp>
        <p:nvSpPr>
          <p:cNvPr id="30" name="Freccia in giù 29"/>
          <p:cNvSpPr/>
          <p:nvPr/>
        </p:nvSpPr>
        <p:spPr>
          <a:xfrm>
            <a:off x="8244408" y="3501008"/>
            <a:ext cx="216024" cy="360040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Parentesi graffa aperta 30"/>
          <p:cNvSpPr/>
          <p:nvPr/>
        </p:nvSpPr>
        <p:spPr>
          <a:xfrm rot="16904197">
            <a:off x="6983515" y="2329655"/>
            <a:ext cx="361547" cy="213125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sellaDiTesto 31"/>
          <p:cNvSpPr txBox="1"/>
          <p:nvPr/>
        </p:nvSpPr>
        <p:spPr>
          <a:xfrm>
            <a:off x="6084168" y="908720"/>
            <a:ext cx="2629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VERTEX  SUPPORT SYSTEM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3" name="Freccia circolare a sinistra 32"/>
          <p:cNvSpPr/>
          <p:nvPr/>
        </p:nvSpPr>
        <p:spPr>
          <a:xfrm>
            <a:off x="8460432" y="2780928"/>
            <a:ext cx="288032" cy="792088"/>
          </a:xfrm>
          <a:prstGeom prst="curvedLef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292081" y="3502486"/>
            <a:ext cx="2745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BACKWARD PIPE LONG ARM</a:t>
            </a:r>
            <a:endParaRPr lang="it-IT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Rounded Rectangle 11"/>
          <p:cNvSpPr/>
          <p:nvPr/>
        </p:nvSpPr>
        <p:spPr>
          <a:xfrm>
            <a:off x="5364088" y="4509120"/>
            <a:ext cx="309634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Backward Pipe and related moment</a:t>
            </a:r>
            <a:endParaRPr lang="en-US" sz="1400" dirty="0"/>
          </a:p>
        </p:txBody>
      </p:sp>
      <p:sp>
        <p:nvSpPr>
          <p:cNvPr id="36" name="Freccia circolare a destra 35"/>
          <p:cNvSpPr/>
          <p:nvPr/>
        </p:nvSpPr>
        <p:spPr>
          <a:xfrm>
            <a:off x="5220072" y="2276872"/>
            <a:ext cx="423664" cy="855712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13"/>
          <p:cNvSpPr/>
          <p:nvPr/>
        </p:nvSpPr>
        <p:spPr>
          <a:xfrm>
            <a:off x="2483768" y="332656"/>
            <a:ext cx="5328592" cy="35719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- CENTRAL SUPPORT FRAME: Loads conditions </a:t>
            </a:r>
            <a:endParaRPr lang="en-US" sz="1400" dirty="0">
              <a:solidFill>
                <a:srgbClr val="FFFFFF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561268" y="2534707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0000"/>
                </a:solidFill>
                <a:latin typeface="Comic Sans MS" pitchFamily="66" charset="0"/>
              </a:rPr>
              <a:t>260N</a:t>
            </a:r>
            <a:endParaRPr lang="it-IT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816852" y="4077072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0000"/>
                </a:solidFill>
                <a:latin typeface="Comic Sans MS" pitchFamily="66" charset="0"/>
              </a:rPr>
              <a:t>260N</a:t>
            </a:r>
            <a:endParaRPr lang="it-IT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1403648" y="2996952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5" descr="pand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5" name="Picture 2" descr="C:\Users\orecchini\Desktop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46" name="Picture 3" descr="C:\Users\orecchini\Desktop\log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cxnSp>
        <p:nvCxnSpPr>
          <p:cNvPr id="41" name="Connettore 2 40"/>
          <p:cNvCxnSpPr>
            <a:stCxn id="19" idx="7"/>
            <a:endCxn id="32" idx="2"/>
          </p:cNvCxnSpPr>
          <p:nvPr/>
        </p:nvCxnSpPr>
        <p:spPr>
          <a:xfrm flipV="1">
            <a:off x="5321907" y="1216497"/>
            <a:ext cx="2076980" cy="74251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stCxn id="20" idx="7"/>
            <a:endCxn id="32" idx="2"/>
          </p:cNvCxnSpPr>
          <p:nvPr/>
        </p:nvCxnSpPr>
        <p:spPr>
          <a:xfrm flipV="1">
            <a:off x="6186003" y="1216497"/>
            <a:ext cx="1212884" cy="886532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recchini\Desktop\yu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67544" y="775437"/>
            <a:ext cx="8136904" cy="5677899"/>
          </a:xfrm>
          <a:prstGeom prst="rect">
            <a:avLst/>
          </a:prstGeom>
          <a:noFill/>
        </p:spPr>
      </p:pic>
      <p:sp>
        <p:nvSpPr>
          <p:cNvPr id="5" name="Rounded Rectangle 13"/>
          <p:cNvSpPr/>
          <p:nvPr/>
        </p:nvSpPr>
        <p:spPr>
          <a:xfrm>
            <a:off x="2937476" y="476672"/>
            <a:ext cx="4586852" cy="35719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 CENTRAL SUPPORT FRAME: Constraint conditions</a:t>
            </a:r>
            <a:endParaRPr lang="en-US" sz="1400" dirty="0">
              <a:solidFill>
                <a:srgbClr val="FFFFFF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" name="Rounded Rectangle 13"/>
          <p:cNvSpPr/>
          <p:nvPr/>
        </p:nvSpPr>
        <p:spPr>
          <a:xfrm>
            <a:off x="2915816" y="6093296"/>
            <a:ext cx="5112568" cy="429198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b="1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TARGET : </a:t>
            </a:r>
            <a:r>
              <a:rPr lang="en-US" sz="1400" i="1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ACCEPTABLE MAX DISPLACEMENT: 0.05mm -</a:t>
            </a:r>
            <a:endParaRPr lang="en-US" sz="1400" i="1" dirty="0">
              <a:solidFill>
                <a:srgbClr val="FFFFFF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836712"/>
            <a:ext cx="2131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CONSTRAINT CONDITIONS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827584" y="836712"/>
            <a:ext cx="0" cy="288032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539552" y="1124744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827584" y="1124744"/>
            <a:ext cx="216024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2051720" y="1484784"/>
            <a:ext cx="0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1763688" y="1772816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051720" y="1772816"/>
            <a:ext cx="216024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7452320" y="1196752"/>
            <a:ext cx="0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7164288" y="1484784"/>
            <a:ext cx="288032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7452320" y="1484784"/>
            <a:ext cx="216024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1835696" y="5229200"/>
            <a:ext cx="0" cy="360040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1547664" y="5589240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1835696" y="5589240"/>
            <a:ext cx="216024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V="1">
            <a:off x="7524328" y="4437112"/>
            <a:ext cx="0" cy="360040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>
            <a:off x="7236296" y="4797152"/>
            <a:ext cx="288032" cy="72008"/>
          </a:xfrm>
          <a:prstGeom prst="straightConnector1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7524328" y="4797152"/>
            <a:ext cx="216024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0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34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6940</TotalTime>
  <Words>1478</Words>
  <Application>Microsoft Office PowerPoint</Application>
  <PresentationFormat>Presentazione su schermo (4:3)</PresentationFormat>
  <Paragraphs>222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orecchini</dc:creator>
  <cp:lastModifiedBy>giraudo</cp:lastModifiedBy>
  <cp:revision>396</cp:revision>
  <dcterms:created xsi:type="dcterms:W3CDTF">2011-10-24T06:05:20Z</dcterms:created>
  <dcterms:modified xsi:type="dcterms:W3CDTF">2011-12-08T16:00:18Z</dcterms:modified>
</cp:coreProperties>
</file>