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6" r:id="rId4"/>
    <p:sldId id="259" r:id="rId5"/>
    <p:sldId id="258" r:id="rId6"/>
    <p:sldId id="267" r:id="rId7"/>
    <p:sldId id="268" r:id="rId8"/>
    <p:sldId id="269" r:id="rId9"/>
    <p:sldId id="263" r:id="rId10"/>
    <p:sldId id="265" r:id="rId11"/>
    <p:sldId id="262" r:id="rId12"/>
    <p:sldId id="260" r:id="rId13"/>
    <p:sldId id="261" r:id="rId14"/>
    <p:sldId id="264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ibor Djukanovic" initials="D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19" autoAdjust="0"/>
  </p:normalViewPr>
  <p:slideViewPr>
    <p:cSldViewPr snapToGrid="0" snapToObjects="1">
      <p:cViewPr varScale="1">
        <p:scale>
          <a:sx n="90" d="100"/>
          <a:sy n="90" d="100"/>
        </p:scale>
        <p:origin x="-1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Relationship Id="rId2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libor:Desktop:Himsterabnahme:Storagebenchmar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libor:Desktop:Himsterabnahme:Storagebenchma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Write Average - 3 runs  - </a:t>
            </a:r>
            <a:r>
              <a:rPr lang="en-US" dirty="0" err="1"/>
              <a:t>Aggr</a:t>
            </a:r>
            <a:r>
              <a:rPr lang="en-US" dirty="0"/>
              <a:t>. 97.66 </a:t>
            </a:r>
            <a:r>
              <a:rPr lang="en-US" dirty="0" err="1"/>
              <a:t>GiB</a:t>
            </a:r>
            <a:endParaRPr lang="de-DE" dirty="0"/>
          </a:p>
        </c:rich>
      </c:tx>
      <c:layout>
        <c:manualLayout>
          <c:xMode val="edge"/>
          <c:yMode val="edge"/>
          <c:x val="0.071885267813745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171029919724"/>
          <c:y val="0.226644182124789"/>
          <c:w val="0.587606633296661"/>
          <c:h val="0.610343243350905"/>
        </c:manualLayout>
      </c:layout>
      <c:scatterChart>
        <c:scatterStyle val="lineMarker"/>
        <c:varyColors val="0"/>
        <c:ser>
          <c:idx val="0"/>
          <c:order val="0"/>
          <c:tx>
            <c:v>run1 - sparse</c:v>
          </c:tx>
          <c:xVal>
            <c:numRef>
              <c:f>IOR!$A$7:$A$12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IOR!$B$7:$B$12</c:f>
              <c:numCache>
                <c:formatCode>General</c:formatCode>
                <c:ptCount val="6"/>
                <c:pt idx="0">
                  <c:v>1543.01</c:v>
                </c:pt>
                <c:pt idx="1">
                  <c:v>1390.49</c:v>
                </c:pt>
                <c:pt idx="2">
                  <c:v>774.27</c:v>
                </c:pt>
                <c:pt idx="3">
                  <c:v>734.9</c:v>
                </c:pt>
                <c:pt idx="4">
                  <c:v>518.0</c:v>
                </c:pt>
                <c:pt idx="5">
                  <c:v>260.84</c:v>
                </c:pt>
              </c:numCache>
            </c:numRef>
          </c:yVal>
          <c:smooth val="0"/>
        </c:ser>
        <c:ser>
          <c:idx val="1"/>
          <c:order val="1"/>
          <c:tx>
            <c:v>run2</c:v>
          </c:tx>
          <c:xVal>
            <c:numRef>
              <c:f>IOR!$A$17:$A$39</c:f>
              <c:numCache>
                <c:formatCode>General</c:formatCode>
                <c:ptCount val="23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</c:numCache>
            </c:numRef>
          </c:xVal>
          <c:yVal>
            <c:numRef>
              <c:f>IOR!$B$17:$B$39</c:f>
              <c:numCache>
                <c:formatCode>General</c:formatCode>
                <c:ptCount val="23"/>
                <c:pt idx="0">
                  <c:v>1557.89</c:v>
                </c:pt>
                <c:pt idx="1">
                  <c:v>1244.19</c:v>
                </c:pt>
                <c:pt idx="2">
                  <c:v>1055.36</c:v>
                </c:pt>
                <c:pt idx="3">
                  <c:v>1062.75</c:v>
                </c:pt>
                <c:pt idx="4">
                  <c:v>915.8099999999995</c:v>
                </c:pt>
                <c:pt idx="5">
                  <c:v>872.9499999999996</c:v>
                </c:pt>
                <c:pt idx="6">
                  <c:v>794.8</c:v>
                </c:pt>
                <c:pt idx="7">
                  <c:v>727.9299999999995</c:v>
                </c:pt>
                <c:pt idx="8">
                  <c:v>552.6</c:v>
                </c:pt>
                <c:pt idx="9">
                  <c:v>621.22</c:v>
                </c:pt>
                <c:pt idx="10">
                  <c:v>600.24</c:v>
                </c:pt>
                <c:pt idx="11">
                  <c:v>577.1</c:v>
                </c:pt>
                <c:pt idx="12">
                  <c:v>558.89</c:v>
                </c:pt>
                <c:pt idx="13">
                  <c:v>517.91</c:v>
                </c:pt>
                <c:pt idx="14">
                  <c:v>520.98</c:v>
                </c:pt>
                <c:pt idx="15">
                  <c:v>490.46</c:v>
                </c:pt>
                <c:pt idx="16">
                  <c:v>457.39</c:v>
                </c:pt>
                <c:pt idx="17">
                  <c:v>455.32</c:v>
                </c:pt>
                <c:pt idx="18">
                  <c:v>447.53</c:v>
                </c:pt>
                <c:pt idx="19">
                  <c:v>428.91</c:v>
                </c:pt>
                <c:pt idx="20">
                  <c:v>377.4299999999996</c:v>
                </c:pt>
                <c:pt idx="21">
                  <c:v>378.36</c:v>
                </c:pt>
                <c:pt idx="22">
                  <c:v>389.9</c:v>
                </c:pt>
              </c:numCache>
            </c:numRef>
          </c:yVal>
          <c:smooth val="0"/>
        </c:ser>
        <c:ser>
          <c:idx val="2"/>
          <c:order val="2"/>
          <c:tx>
            <c:v>run 3 - sparse -Degraded</c:v>
          </c:tx>
          <c:xVal>
            <c:numRef>
              <c:f>IOR!$A$7:$A$12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IOR!$D$7:$D$12</c:f>
              <c:numCache>
                <c:formatCode>General</c:formatCode>
                <c:ptCount val="6"/>
                <c:pt idx="0">
                  <c:v>535.6</c:v>
                </c:pt>
                <c:pt idx="1">
                  <c:v>551.27</c:v>
                </c:pt>
                <c:pt idx="2">
                  <c:v>428.59</c:v>
                </c:pt>
                <c:pt idx="3">
                  <c:v>389.61</c:v>
                </c:pt>
                <c:pt idx="4">
                  <c:v>314.61</c:v>
                </c:pt>
                <c:pt idx="5">
                  <c:v>229.92</c:v>
                </c:pt>
              </c:numCache>
            </c:numRef>
          </c:yVal>
          <c:smooth val="0"/>
        </c:ser>
        <c:ser>
          <c:idx val="3"/>
          <c:order val="3"/>
          <c:tx>
            <c:v>run4 - sparse - Reconf</c:v>
          </c:tx>
          <c:xVal>
            <c:numRef>
              <c:f>IOR!$A$7:$A$12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IOR!$E$7:$E$12</c:f>
              <c:numCache>
                <c:formatCode>General</c:formatCode>
                <c:ptCount val="6"/>
                <c:pt idx="0">
                  <c:v>1099.39</c:v>
                </c:pt>
                <c:pt idx="1">
                  <c:v>1371.7</c:v>
                </c:pt>
                <c:pt idx="2">
                  <c:v>1134.84</c:v>
                </c:pt>
                <c:pt idx="3">
                  <c:v>1005.88</c:v>
                </c:pt>
                <c:pt idx="4">
                  <c:v>1315.28</c:v>
                </c:pt>
                <c:pt idx="5">
                  <c:v>1024.64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366408"/>
        <c:axId val="603633064"/>
      </c:scatterChart>
      <c:valAx>
        <c:axId val="658366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#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3633064"/>
        <c:crosses val="autoZero"/>
        <c:crossBetween val="midCat"/>
      </c:valAx>
      <c:valAx>
        <c:axId val="603633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Total Throughput MiB/s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8366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349676776514"/>
          <c:y val="0.163487532808399"/>
          <c:w val="0.336503291880029"/>
          <c:h val="0.2644543293808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Read Average - 3 runs  - Aggr. 97.66 GiB</a:t>
            </a:r>
            <a:endParaRPr lang="en-US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rich>
      </c:tx>
      <c:layout>
        <c:manualLayout>
          <c:xMode val="edge"/>
          <c:yMode val="edge"/>
          <c:x val="0.0544229698560407"/>
          <c:y val="0.0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run1</c:v>
          </c:tx>
          <c:xVal>
            <c:numRef>
              <c:f>IOR!$A$63:$A$85</c:f>
              <c:numCache>
                <c:formatCode>General</c:formatCode>
                <c:ptCount val="23"/>
                <c:pt idx="0">
                  <c:v>2.0</c:v>
                </c:pt>
                <c:pt idx="1">
                  <c:v>4.0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12.0</c:v>
                </c:pt>
                <c:pt idx="6">
                  <c:v>14.0</c:v>
                </c:pt>
                <c:pt idx="7">
                  <c:v>16.0</c:v>
                </c:pt>
                <c:pt idx="8">
                  <c:v>18.0</c:v>
                </c:pt>
                <c:pt idx="9">
                  <c:v>20.0</c:v>
                </c:pt>
                <c:pt idx="10">
                  <c:v>22.0</c:v>
                </c:pt>
                <c:pt idx="11">
                  <c:v>24.0</c:v>
                </c:pt>
                <c:pt idx="12">
                  <c:v>26.0</c:v>
                </c:pt>
                <c:pt idx="13">
                  <c:v>28.0</c:v>
                </c:pt>
                <c:pt idx="14">
                  <c:v>30.0</c:v>
                </c:pt>
                <c:pt idx="15">
                  <c:v>32.0</c:v>
                </c:pt>
                <c:pt idx="16">
                  <c:v>34.0</c:v>
                </c:pt>
                <c:pt idx="17">
                  <c:v>36.0</c:v>
                </c:pt>
                <c:pt idx="18">
                  <c:v>38.0</c:v>
                </c:pt>
                <c:pt idx="19">
                  <c:v>40.0</c:v>
                </c:pt>
                <c:pt idx="20">
                  <c:v>42.0</c:v>
                </c:pt>
                <c:pt idx="21">
                  <c:v>44.0</c:v>
                </c:pt>
                <c:pt idx="22">
                  <c:v>46.0</c:v>
                </c:pt>
              </c:numCache>
            </c:numRef>
          </c:xVal>
          <c:yVal>
            <c:numRef>
              <c:f>IOR!$B$63:$B$85</c:f>
              <c:numCache>
                <c:formatCode>General</c:formatCode>
                <c:ptCount val="23"/>
                <c:pt idx="0">
                  <c:v>1355.6</c:v>
                </c:pt>
                <c:pt idx="1">
                  <c:v>1493.34</c:v>
                </c:pt>
                <c:pt idx="2">
                  <c:v>1518.84</c:v>
                </c:pt>
                <c:pt idx="3">
                  <c:v>1525.71</c:v>
                </c:pt>
                <c:pt idx="4">
                  <c:v>1532.77</c:v>
                </c:pt>
                <c:pt idx="5">
                  <c:v>1528.77</c:v>
                </c:pt>
                <c:pt idx="6">
                  <c:v>1516.41</c:v>
                </c:pt>
                <c:pt idx="7">
                  <c:v>1523.1</c:v>
                </c:pt>
                <c:pt idx="9">
                  <c:v>1523.9</c:v>
                </c:pt>
                <c:pt idx="10">
                  <c:v>1522.89</c:v>
                </c:pt>
                <c:pt idx="11">
                  <c:v>1501.8</c:v>
                </c:pt>
                <c:pt idx="12">
                  <c:v>1522.22</c:v>
                </c:pt>
                <c:pt idx="13">
                  <c:v>1529.58</c:v>
                </c:pt>
                <c:pt idx="14">
                  <c:v>1514.83</c:v>
                </c:pt>
                <c:pt idx="15">
                  <c:v>1529.65</c:v>
                </c:pt>
                <c:pt idx="16">
                  <c:v>1529.17</c:v>
                </c:pt>
                <c:pt idx="17">
                  <c:v>1524.98</c:v>
                </c:pt>
                <c:pt idx="18">
                  <c:v>1446.32</c:v>
                </c:pt>
                <c:pt idx="19">
                  <c:v>1518.49</c:v>
                </c:pt>
                <c:pt idx="20">
                  <c:v>1490.46</c:v>
                </c:pt>
                <c:pt idx="21">
                  <c:v>1510.28</c:v>
                </c:pt>
                <c:pt idx="22">
                  <c:v>1513.79</c:v>
                </c:pt>
              </c:numCache>
            </c:numRef>
          </c:yVal>
          <c:smooth val="0"/>
        </c:ser>
        <c:ser>
          <c:idx val="1"/>
          <c:order val="1"/>
          <c:tx>
            <c:v>run2 - sparse</c:v>
          </c:tx>
          <c:xVal>
            <c:numRef>
              <c:f>IOR!$A$50:$A$55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IOR!$B$50:$B$55</c:f>
              <c:numCache>
                <c:formatCode>General</c:formatCode>
                <c:ptCount val="6"/>
                <c:pt idx="0">
                  <c:v>1288.43</c:v>
                </c:pt>
                <c:pt idx="1">
                  <c:v>1488.62</c:v>
                </c:pt>
                <c:pt idx="2">
                  <c:v>1512.37</c:v>
                </c:pt>
                <c:pt idx="3">
                  <c:v>1523.4</c:v>
                </c:pt>
                <c:pt idx="4">
                  <c:v>1531.21</c:v>
                </c:pt>
                <c:pt idx="5">
                  <c:v>854.53</c:v>
                </c:pt>
              </c:numCache>
            </c:numRef>
          </c:yVal>
          <c:smooth val="0"/>
        </c:ser>
        <c:ser>
          <c:idx val="2"/>
          <c:order val="2"/>
          <c:tx>
            <c:v>run 3 - sparse - Degraded</c:v>
          </c:tx>
          <c:xVal>
            <c:numRef>
              <c:f>IOR!$A$50:$A$55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IOR!$C$50:$C$55</c:f>
              <c:numCache>
                <c:formatCode>General</c:formatCode>
                <c:ptCount val="6"/>
                <c:pt idx="0">
                  <c:v>983.29</c:v>
                </c:pt>
                <c:pt idx="1">
                  <c:v>1464.93</c:v>
                </c:pt>
                <c:pt idx="2">
                  <c:v>1358.0</c:v>
                </c:pt>
                <c:pt idx="3">
                  <c:v>1295.41</c:v>
                </c:pt>
                <c:pt idx="4">
                  <c:v>1064.82</c:v>
                </c:pt>
                <c:pt idx="5">
                  <c:v>954.12</c:v>
                </c:pt>
              </c:numCache>
            </c:numRef>
          </c:yVal>
          <c:smooth val="0"/>
        </c:ser>
        <c:ser>
          <c:idx val="3"/>
          <c:order val="3"/>
          <c:tx>
            <c:v>run 4 - sparse - Reconf</c:v>
          </c:tx>
          <c:xVal>
            <c:numRef>
              <c:f>IOR!$A$50:$A$55</c:f>
              <c:numCache>
                <c:formatCode>General</c:formatCode>
                <c:ptCount val="6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</c:numCache>
            </c:numRef>
          </c:xVal>
          <c:yVal>
            <c:numRef>
              <c:f>IOR!$D$50:$D$55</c:f>
              <c:numCache>
                <c:formatCode>General</c:formatCode>
                <c:ptCount val="6"/>
                <c:pt idx="0">
                  <c:v>1133.12</c:v>
                </c:pt>
                <c:pt idx="1">
                  <c:v>1427.28</c:v>
                </c:pt>
                <c:pt idx="2">
                  <c:v>1345.27</c:v>
                </c:pt>
                <c:pt idx="3">
                  <c:v>1373.29</c:v>
                </c:pt>
                <c:pt idx="4">
                  <c:v>1478.4</c:v>
                </c:pt>
                <c:pt idx="5">
                  <c:v>1539.79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423864"/>
        <c:axId val="603882296"/>
      </c:scatterChart>
      <c:valAx>
        <c:axId val="603423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# of nodes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3882296"/>
        <c:crosses val="autoZero"/>
        <c:crossBetween val="midCat"/>
      </c:valAx>
      <c:valAx>
        <c:axId val="603882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Total Throughput</a:t>
                </a:r>
                <a:r>
                  <a:rPr lang="de-DE" baseline="0"/>
                  <a:t> </a:t>
                </a:r>
                <a:r>
                  <a:rPr lang="de-DE"/>
                  <a:t>MiB/s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3423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5274861475649"/>
          <c:y val="0.174461942257218"/>
          <c:w val="0.226083163215709"/>
          <c:h val="0.1984719488188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10C03-BDCC-9A49-ACEB-7BF998041DC3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1C1017-AB7A-9E4D-B1A3-93436ADABF09}">
      <dgm:prSet phldrT="[Text]"/>
      <dgm:spPr/>
      <dgm:t>
        <a:bodyPr/>
        <a:lstStyle/>
        <a:p>
          <a:r>
            <a:rPr lang="de-DE" dirty="0" smtClean="0"/>
            <a:t>Route</a:t>
          </a:r>
        </a:p>
        <a:p>
          <a:r>
            <a:rPr lang="de-DE" dirty="0" smtClean="0"/>
            <a:t>Default Queue</a:t>
          </a:r>
          <a:endParaRPr lang="de-DE" dirty="0"/>
        </a:p>
      </dgm:t>
    </dgm:pt>
    <dgm:pt modelId="{D4E11705-B27E-914E-A951-B63169B0F6A2}" type="parTrans" cxnId="{52C6E666-AE25-EC4D-BFCC-DC9A72D81444}">
      <dgm:prSet/>
      <dgm:spPr/>
      <dgm:t>
        <a:bodyPr/>
        <a:lstStyle/>
        <a:p>
          <a:endParaRPr lang="de-DE"/>
        </a:p>
      </dgm:t>
    </dgm:pt>
    <dgm:pt modelId="{9E23ED8E-AE6E-1F41-B9F2-6FC8E6624977}" type="sibTrans" cxnId="{52C6E666-AE25-EC4D-BFCC-DC9A72D81444}">
      <dgm:prSet/>
      <dgm:spPr/>
      <dgm:t>
        <a:bodyPr/>
        <a:lstStyle/>
        <a:p>
          <a:endParaRPr lang="de-DE"/>
        </a:p>
      </dgm:t>
    </dgm:pt>
    <dgm:pt modelId="{5F5F5CE3-B08B-E341-AB3C-CD945BA3611D}">
      <dgm:prSet phldrT="[Text]"/>
      <dgm:spPr/>
      <dgm:t>
        <a:bodyPr/>
        <a:lstStyle/>
        <a:p>
          <a:r>
            <a:rPr lang="de-DE" dirty="0" smtClean="0"/>
            <a:t>Long</a:t>
          </a:r>
        </a:p>
        <a:p>
          <a:r>
            <a:rPr lang="de-DE" dirty="0" err="1" smtClean="0"/>
            <a:t>Walltime</a:t>
          </a:r>
          <a:r>
            <a:rPr lang="de-DE" dirty="0" smtClean="0"/>
            <a:t>: 24 </a:t>
          </a:r>
          <a:r>
            <a:rPr lang="de-DE" dirty="0" err="1" smtClean="0"/>
            <a:t>hours</a:t>
          </a:r>
          <a:endParaRPr lang="de-DE" dirty="0" smtClean="0"/>
        </a:p>
        <a:p>
          <a:r>
            <a:rPr lang="de-DE" dirty="0" smtClean="0"/>
            <a:t>Max/User: 1700 Jobs</a:t>
          </a:r>
        </a:p>
      </dgm:t>
    </dgm:pt>
    <dgm:pt modelId="{922E9136-67A2-264F-A052-7C77333C7BB2}" type="parTrans" cxnId="{C3B03795-6B2C-B747-B435-D0C36A6618D5}">
      <dgm:prSet/>
      <dgm:spPr/>
      <dgm:t>
        <a:bodyPr/>
        <a:lstStyle/>
        <a:p>
          <a:endParaRPr lang="de-DE"/>
        </a:p>
      </dgm:t>
    </dgm:pt>
    <dgm:pt modelId="{E4319C6D-4108-5840-8DF3-02F202E9C2E2}" type="sibTrans" cxnId="{C3B03795-6B2C-B747-B435-D0C36A6618D5}">
      <dgm:prSet/>
      <dgm:spPr/>
      <dgm:t>
        <a:bodyPr/>
        <a:lstStyle/>
        <a:p>
          <a:endParaRPr lang="de-DE"/>
        </a:p>
      </dgm:t>
    </dgm:pt>
    <dgm:pt modelId="{BADFE0C9-5158-574A-A888-8545249A49E7}">
      <dgm:prSet phldrT="[Text]"/>
      <dgm:spPr/>
      <dgm:t>
        <a:bodyPr/>
        <a:lstStyle/>
        <a:p>
          <a:r>
            <a:rPr lang="de-DE" dirty="0" smtClean="0"/>
            <a:t>Big</a:t>
          </a:r>
        </a:p>
        <a:p>
          <a:r>
            <a:rPr lang="de-DE" dirty="0" err="1" smtClean="0"/>
            <a:t>Walltime</a:t>
          </a:r>
          <a:r>
            <a:rPr lang="de-DE" dirty="0" smtClean="0"/>
            <a:t>: 2 </a:t>
          </a:r>
          <a:r>
            <a:rPr lang="de-DE" dirty="0" err="1" smtClean="0"/>
            <a:t>hours</a:t>
          </a:r>
          <a:endParaRPr lang="de-DE" dirty="0" smtClean="0"/>
        </a:p>
        <a:p>
          <a:r>
            <a:rPr lang="de-DE" dirty="0" smtClean="0"/>
            <a:t>Max/User: 1000 Jobs</a:t>
          </a:r>
          <a:endParaRPr lang="de-DE" dirty="0"/>
        </a:p>
      </dgm:t>
    </dgm:pt>
    <dgm:pt modelId="{6FBDF832-D857-6445-9A1D-99D3B9251BD9}" type="parTrans" cxnId="{818F6608-4FEF-C347-A0FA-444ADC233336}">
      <dgm:prSet/>
      <dgm:spPr/>
      <dgm:t>
        <a:bodyPr/>
        <a:lstStyle/>
        <a:p>
          <a:endParaRPr lang="de-DE"/>
        </a:p>
      </dgm:t>
    </dgm:pt>
    <dgm:pt modelId="{C691A12A-A0D3-BB48-A3D4-F3E4E3AD9B81}" type="sibTrans" cxnId="{818F6608-4FEF-C347-A0FA-444ADC233336}">
      <dgm:prSet/>
      <dgm:spPr/>
      <dgm:t>
        <a:bodyPr/>
        <a:lstStyle/>
        <a:p>
          <a:endParaRPr lang="de-DE"/>
        </a:p>
      </dgm:t>
    </dgm:pt>
    <dgm:pt modelId="{4479F2D8-EDBE-4A4A-853D-4106A3BD5546}">
      <dgm:prSet phldrT="[Text]"/>
      <dgm:spPr/>
      <dgm:t>
        <a:bodyPr/>
        <a:lstStyle/>
        <a:p>
          <a:r>
            <a:rPr lang="de-DE" dirty="0" smtClean="0"/>
            <a:t>Medium</a:t>
          </a:r>
        </a:p>
        <a:p>
          <a:r>
            <a:rPr lang="de-DE" dirty="0" err="1" smtClean="0"/>
            <a:t>Walltime</a:t>
          </a:r>
          <a:r>
            <a:rPr lang="de-DE" dirty="0" smtClean="0"/>
            <a:t>: 12 </a:t>
          </a:r>
          <a:r>
            <a:rPr lang="de-DE" dirty="0" err="1" smtClean="0"/>
            <a:t>hours</a:t>
          </a:r>
          <a:endParaRPr lang="de-DE" dirty="0" smtClean="0"/>
        </a:p>
        <a:p>
          <a:r>
            <a:rPr lang="de-DE" dirty="0" smtClean="0"/>
            <a:t>Max/User: 250 Jobs</a:t>
          </a:r>
          <a:endParaRPr lang="de-DE" dirty="0"/>
        </a:p>
      </dgm:t>
    </dgm:pt>
    <dgm:pt modelId="{2015CFE2-7E35-FC40-8BCB-9C876B8B0392}" type="parTrans" cxnId="{47F32072-931C-B747-850A-065492BA84B1}">
      <dgm:prSet/>
      <dgm:spPr/>
      <dgm:t>
        <a:bodyPr/>
        <a:lstStyle/>
        <a:p>
          <a:endParaRPr lang="de-DE"/>
        </a:p>
      </dgm:t>
    </dgm:pt>
    <dgm:pt modelId="{3FD1DB51-1070-C34C-A181-CCE928D4F3BC}" type="sibTrans" cxnId="{47F32072-931C-B747-850A-065492BA84B1}">
      <dgm:prSet/>
      <dgm:spPr/>
      <dgm:t>
        <a:bodyPr/>
        <a:lstStyle/>
        <a:p>
          <a:endParaRPr lang="de-DE"/>
        </a:p>
      </dgm:t>
    </dgm:pt>
    <dgm:pt modelId="{A0510149-ECB6-F84E-B16B-CC4EF22FF68E}">
      <dgm:prSet/>
      <dgm:spPr/>
      <dgm:t>
        <a:bodyPr/>
        <a:lstStyle/>
        <a:p>
          <a:r>
            <a:rPr lang="de-DE" dirty="0" err="1" smtClean="0"/>
            <a:t>Midrange</a:t>
          </a:r>
          <a:endParaRPr lang="de-DE" dirty="0" smtClean="0"/>
        </a:p>
        <a:p>
          <a:r>
            <a:rPr lang="de-DE" dirty="0" err="1" smtClean="0"/>
            <a:t>Walltime</a:t>
          </a:r>
          <a:r>
            <a:rPr lang="de-DE" dirty="0" smtClean="0"/>
            <a:t>: 4 </a:t>
          </a:r>
          <a:r>
            <a:rPr lang="de-DE" dirty="0" err="1" smtClean="0"/>
            <a:t>hours</a:t>
          </a:r>
          <a:endParaRPr lang="de-DE" dirty="0" smtClean="0"/>
        </a:p>
        <a:p>
          <a:r>
            <a:rPr lang="de-DE" dirty="0" smtClean="0"/>
            <a:t>Max/User: 500 Jobs</a:t>
          </a:r>
        </a:p>
      </dgm:t>
    </dgm:pt>
    <dgm:pt modelId="{26A188AF-9F6E-5F45-98C7-8EF30F9B033D}" type="parTrans" cxnId="{D022F762-3945-7A4B-B2BE-1EA8491056A8}">
      <dgm:prSet/>
      <dgm:spPr/>
      <dgm:t>
        <a:bodyPr/>
        <a:lstStyle/>
        <a:p>
          <a:endParaRPr lang="de-DE"/>
        </a:p>
      </dgm:t>
    </dgm:pt>
    <dgm:pt modelId="{6C27E8A7-5C80-4C4A-82AF-2902424D4C91}" type="sibTrans" cxnId="{D022F762-3945-7A4B-B2BE-1EA8491056A8}">
      <dgm:prSet/>
      <dgm:spPr/>
      <dgm:t>
        <a:bodyPr/>
        <a:lstStyle/>
        <a:p>
          <a:endParaRPr lang="de-DE"/>
        </a:p>
      </dgm:t>
    </dgm:pt>
    <dgm:pt modelId="{0EB0CDB3-559B-FE46-A49D-3655395C4A7F}">
      <dgm:prSet/>
      <dgm:spPr/>
      <dgm:t>
        <a:bodyPr/>
        <a:lstStyle/>
        <a:p>
          <a:r>
            <a:rPr lang="de-DE" dirty="0" smtClean="0"/>
            <a:t>Express</a:t>
          </a:r>
        </a:p>
        <a:p>
          <a:r>
            <a:rPr lang="de-DE" dirty="0" err="1" smtClean="0"/>
            <a:t>Debug</a:t>
          </a:r>
          <a:r>
            <a:rPr lang="de-DE" dirty="0" smtClean="0"/>
            <a:t> Queue</a:t>
          </a:r>
        </a:p>
        <a:p>
          <a:r>
            <a:rPr lang="de-DE" dirty="0" smtClean="0"/>
            <a:t>Max: 16 Cores</a:t>
          </a:r>
        </a:p>
        <a:p>
          <a:r>
            <a:rPr lang="de-DE" dirty="0" smtClean="0"/>
            <a:t>Mon-</a:t>
          </a:r>
          <a:r>
            <a:rPr lang="de-DE" dirty="0" err="1" smtClean="0"/>
            <a:t>Fri</a:t>
          </a:r>
          <a:r>
            <a:rPr lang="de-DE" dirty="0" smtClean="0"/>
            <a:t>: 08:00 – 22:00</a:t>
          </a:r>
          <a:endParaRPr lang="de-DE" dirty="0"/>
        </a:p>
      </dgm:t>
    </dgm:pt>
    <dgm:pt modelId="{45BDCCDC-3621-1B49-AF7A-B125A7D8F11A}" type="parTrans" cxnId="{37E4E62D-5B8A-3542-A104-A7BD0B0D3438}">
      <dgm:prSet/>
      <dgm:spPr/>
      <dgm:t>
        <a:bodyPr/>
        <a:lstStyle/>
        <a:p>
          <a:endParaRPr lang="de-DE"/>
        </a:p>
      </dgm:t>
    </dgm:pt>
    <dgm:pt modelId="{2DDBEFC4-8D15-7546-9259-A3A5C798E143}" type="sibTrans" cxnId="{37E4E62D-5B8A-3542-A104-A7BD0B0D3438}">
      <dgm:prSet/>
      <dgm:spPr/>
      <dgm:t>
        <a:bodyPr/>
        <a:lstStyle/>
        <a:p>
          <a:endParaRPr lang="de-DE"/>
        </a:p>
      </dgm:t>
    </dgm:pt>
    <dgm:pt modelId="{EA5798DD-01E9-0440-AADA-21C1F222321B}" type="pres">
      <dgm:prSet presAssocID="{FA510C03-BDCC-9A49-ACEB-7BF998041D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54DD5C15-F61D-C145-B0E1-53B715EBC13F}" type="pres">
      <dgm:prSet presAssocID="{B11C1017-AB7A-9E4D-B1A3-93436ADABF09}" presName="hierRoot1" presStyleCnt="0">
        <dgm:presLayoutVars>
          <dgm:hierBranch val="init"/>
        </dgm:presLayoutVars>
      </dgm:prSet>
      <dgm:spPr/>
    </dgm:pt>
    <dgm:pt modelId="{C2656C75-2C4C-D843-83E3-EDBFDEBB4741}" type="pres">
      <dgm:prSet presAssocID="{B11C1017-AB7A-9E4D-B1A3-93436ADABF09}" presName="rootComposite1" presStyleCnt="0"/>
      <dgm:spPr/>
    </dgm:pt>
    <dgm:pt modelId="{6E1A035F-879A-6145-AA45-10157BCA42E1}" type="pres">
      <dgm:prSet presAssocID="{B11C1017-AB7A-9E4D-B1A3-93436ADABF09}" presName="rootText1" presStyleLbl="node0" presStyleIdx="0" presStyleCnt="2" custScaleX="82388" custScaleY="62804" custLinFactNeighborX="-3406" custLinFactNeighborY="-8344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C3609A5-77C4-6C49-9D0E-CB471DF0A75B}" type="pres">
      <dgm:prSet presAssocID="{B11C1017-AB7A-9E4D-B1A3-93436ADABF09}" presName="rootConnector1" presStyleLbl="node1" presStyleIdx="0" presStyleCnt="0"/>
      <dgm:spPr/>
      <dgm:t>
        <a:bodyPr/>
        <a:lstStyle/>
        <a:p>
          <a:endParaRPr lang="de-DE"/>
        </a:p>
      </dgm:t>
    </dgm:pt>
    <dgm:pt modelId="{C74C9908-3275-0B47-84D5-3BE9D780A56E}" type="pres">
      <dgm:prSet presAssocID="{B11C1017-AB7A-9E4D-B1A3-93436ADABF09}" presName="hierChild2" presStyleCnt="0"/>
      <dgm:spPr/>
    </dgm:pt>
    <dgm:pt modelId="{D607BFDF-F85D-4B46-B207-3C649E1C26BA}" type="pres">
      <dgm:prSet presAssocID="{922E9136-67A2-264F-A052-7C77333C7BB2}" presName="Name37" presStyleLbl="parChTrans1D2" presStyleIdx="0" presStyleCnt="4"/>
      <dgm:spPr/>
      <dgm:t>
        <a:bodyPr/>
        <a:lstStyle/>
        <a:p>
          <a:endParaRPr lang="de-DE"/>
        </a:p>
      </dgm:t>
    </dgm:pt>
    <dgm:pt modelId="{76CD9817-47FA-624D-82FA-EA1281EFF23D}" type="pres">
      <dgm:prSet presAssocID="{5F5F5CE3-B08B-E341-AB3C-CD945BA3611D}" presName="hierRoot2" presStyleCnt="0">
        <dgm:presLayoutVars>
          <dgm:hierBranch val="init"/>
        </dgm:presLayoutVars>
      </dgm:prSet>
      <dgm:spPr/>
    </dgm:pt>
    <dgm:pt modelId="{32CBDB4D-2E27-414D-926B-3779BCC4C01E}" type="pres">
      <dgm:prSet presAssocID="{5F5F5CE3-B08B-E341-AB3C-CD945BA3611D}" presName="rootComposite" presStyleCnt="0"/>
      <dgm:spPr/>
    </dgm:pt>
    <dgm:pt modelId="{949BF089-40AB-C542-8EC4-7EF8AD6EB5B3}" type="pres">
      <dgm:prSet presAssocID="{5F5F5CE3-B08B-E341-AB3C-CD945BA3611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4A6D66E-BD6C-5D4B-9072-D09B77CD7368}" type="pres">
      <dgm:prSet presAssocID="{5F5F5CE3-B08B-E341-AB3C-CD945BA3611D}" presName="rootConnector" presStyleLbl="node2" presStyleIdx="0" presStyleCnt="4"/>
      <dgm:spPr/>
      <dgm:t>
        <a:bodyPr/>
        <a:lstStyle/>
        <a:p>
          <a:endParaRPr lang="de-DE"/>
        </a:p>
      </dgm:t>
    </dgm:pt>
    <dgm:pt modelId="{A01D893C-3F5B-5647-A9D5-6291375FA052}" type="pres">
      <dgm:prSet presAssocID="{5F5F5CE3-B08B-E341-AB3C-CD945BA3611D}" presName="hierChild4" presStyleCnt="0"/>
      <dgm:spPr/>
    </dgm:pt>
    <dgm:pt modelId="{D7A393BD-4807-5941-91E3-5E952A6C1889}" type="pres">
      <dgm:prSet presAssocID="{5F5F5CE3-B08B-E341-AB3C-CD945BA3611D}" presName="hierChild5" presStyleCnt="0"/>
      <dgm:spPr/>
    </dgm:pt>
    <dgm:pt modelId="{2204FA23-EC95-2B4D-8170-503AFB2CC5E5}" type="pres">
      <dgm:prSet presAssocID="{6FBDF832-D857-6445-9A1D-99D3B9251BD9}" presName="Name37" presStyleLbl="parChTrans1D2" presStyleIdx="1" presStyleCnt="4"/>
      <dgm:spPr/>
      <dgm:t>
        <a:bodyPr/>
        <a:lstStyle/>
        <a:p>
          <a:endParaRPr lang="de-DE"/>
        </a:p>
      </dgm:t>
    </dgm:pt>
    <dgm:pt modelId="{C682D2C5-210D-564B-ACB1-112DBAFF7C42}" type="pres">
      <dgm:prSet presAssocID="{BADFE0C9-5158-574A-A888-8545249A49E7}" presName="hierRoot2" presStyleCnt="0">
        <dgm:presLayoutVars>
          <dgm:hierBranch val="init"/>
        </dgm:presLayoutVars>
      </dgm:prSet>
      <dgm:spPr/>
    </dgm:pt>
    <dgm:pt modelId="{7A80BBED-4D0B-5146-81FA-68A6B43AD54D}" type="pres">
      <dgm:prSet presAssocID="{BADFE0C9-5158-574A-A888-8545249A49E7}" presName="rootComposite" presStyleCnt="0"/>
      <dgm:spPr/>
    </dgm:pt>
    <dgm:pt modelId="{BA2CC2BF-8316-7A48-933D-8334A87FAECE}" type="pres">
      <dgm:prSet presAssocID="{BADFE0C9-5158-574A-A888-8545249A49E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5744B24-7FE1-C046-B0DA-1C9954740F8B}" type="pres">
      <dgm:prSet presAssocID="{BADFE0C9-5158-574A-A888-8545249A49E7}" presName="rootConnector" presStyleLbl="node2" presStyleIdx="1" presStyleCnt="4"/>
      <dgm:spPr/>
      <dgm:t>
        <a:bodyPr/>
        <a:lstStyle/>
        <a:p>
          <a:endParaRPr lang="de-DE"/>
        </a:p>
      </dgm:t>
    </dgm:pt>
    <dgm:pt modelId="{70EA1616-1B1C-1E48-8E20-E9115971D411}" type="pres">
      <dgm:prSet presAssocID="{BADFE0C9-5158-574A-A888-8545249A49E7}" presName="hierChild4" presStyleCnt="0"/>
      <dgm:spPr/>
    </dgm:pt>
    <dgm:pt modelId="{F4C35A11-49AC-B44C-8F0D-9AC498D4958F}" type="pres">
      <dgm:prSet presAssocID="{BADFE0C9-5158-574A-A888-8545249A49E7}" presName="hierChild5" presStyleCnt="0"/>
      <dgm:spPr/>
    </dgm:pt>
    <dgm:pt modelId="{F9C43AC2-2D7E-F241-BFD1-3BF0D918E71D}" type="pres">
      <dgm:prSet presAssocID="{26A188AF-9F6E-5F45-98C7-8EF30F9B033D}" presName="Name37" presStyleLbl="parChTrans1D2" presStyleIdx="2" presStyleCnt="4"/>
      <dgm:spPr/>
      <dgm:t>
        <a:bodyPr/>
        <a:lstStyle/>
        <a:p>
          <a:endParaRPr lang="de-DE"/>
        </a:p>
      </dgm:t>
    </dgm:pt>
    <dgm:pt modelId="{DC70B2F9-2526-0C4F-A3B2-A0710B019E02}" type="pres">
      <dgm:prSet presAssocID="{A0510149-ECB6-F84E-B16B-CC4EF22FF68E}" presName="hierRoot2" presStyleCnt="0">
        <dgm:presLayoutVars>
          <dgm:hierBranch val="init"/>
        </dgm:presLayoutVars>
      </dgm:prSet>
      <dgm:spPr/>
    </dgm:pt>
    <dgm:pt modelId="{D93C8319-3A34-A64F-8109-3ADEF75C06EE}" type="pres">
      <dgm:prSet presAssocID="{A0510149-ECB6-F84E-B16B-CC4EF22FF68E}" presName="rootComposite" presStyleCnt="0"/>
      <dgm:spPr/>
    </dgm:pt>
    <dgm:pt modelId="{ECDF6DBE-84BE-0A41-89DA-5B705A4C9227}" type="pres">
      <dgm:prSet presAssocID="{A0510149-ECB6-F84E-B16B-CC4EF22FF68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285296-33E7-2D49-8992-3879A7DF3B89}" type="pres">
      <dgm:prSet presAssocID="{A0510149-ECB6-F84E-B16B-CC4EF22FF68E}" presName="rootConnector" presStyleLbl="node2" presStyleIdx="2" presStyleCnt="4"/>
      <dgm:spPr/>
      <dgm:t>
        <a:bodyPr/>
        <a:lstStyle/>
        <a:p>
          <a:endParaRPr lang="de-DE"/>
        </a:p>
      </dgm:t>
    </dgm:pt>
    <dgm:pt modelId="{C3B7938B-D24D-CF45-9F17-BBE668481CFA}" type="pres">
      <dgm:prSet presAssocID="{A0510149-ECB6-F84E-B16B-CC4EF22FF68E}" presName="hierChild4" presStyleCnt="0"/>
      <dgm:spPr/>
    </dgm:pt>
    <dgm:pt modelId="{76C7F492-FC5F-0147-9CBE-ADB2FEB55769}" type="pres">
      <dgm:prSet presAssocID="{A0510149-ECB6-F84E-B16B-CC4EF22FF68E}" presName="hierChild5" presStyleCnt="0"/>
      <dgm:spPr/>
    </dgm:pt>
    <dgm:pt modelId="{097CA12F-624C-2546-A3F6-89528A335548}" type="pres">
      <dgm:prSet presAssocID="{2015CFE2-7E35-FC40-8BCB-9C876B8B0392}" presName="Name37" presStyleLbl="parChTrans1D2" presStyleIdx="3" presStyleCnt="4"/>
      <dgm:spPr/>
      <dgm:t>
        <a:bodyPr/>
        <a:lstStyle/>
        <a:p>
          <a:endParaRPr lang="de-DE"/>
        </a:p>
      </dgm:t>
    </dgm:pt>
    <dgm:pt modelId="{D54839C7-1B5A-5C4B-9941-317905182340}" type="pres">
      <dgm:prSet presAssocID="{4479F2D8-EDBE-4A4A-853D-4106A3BD5546}" presName="hierRoot2" presStyleCnt="0">
        <dgm:presLayoutVars>
          <dgm:hierBranch val="init"/>
        </dgm:presLayoutVars>
      </dgm:prSet>
      <dgm:spPr/>
    </dgm:pt>
    <dgm:pt modelId="{50FE0995-B855-1142-AA53-BF9816504B71}" type="pres">
      <dgm:prSet presAssocID="{4479F2D8-EDBE-4A4A-853D-4106A3BD5546}" presName="rootComposite" presStyleCnt="0"/>
      <dgm:spPr/>
    </dgm:pt>
    <dgm:pt modelId="{50435C2A-34B2-0940-9946-A10C237D12B4}" type="pres">
      <dgm:prSet presAssocID="{4479F2D8-EDBE-4A4A-853D-4106A3BD554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E46E27B-1FAE-BA4C-8327-1B527315C38F}" type="pres">
      <dgm:prSet presAssocID="{4479F2D8-EDBE-4A4A-853D-4106A3BD5546}" presName="rootConnector" presStyleLbl="node2" presStyleIdx="3" presStyleCnt="4"/>
      <dgm:spPr/>
      <dgm:t>
        <a:bodyPr/>
        <a:lstStyle/>
        <a:p>
          <a:endParaRPr lang="de-DE"/>
        </a:p>
      </dgm:t>
    </dgm:pt>
    <dgm:pt modelId="{D8B3BE5D-F5BB-9E4F-B79A-CBECA514DA8C}" type="pres">
      <dgm:prSet presAssocID="{4479F2D8-EDBE-4A4A-853D-4106A3BD5546}" presName="hierChild4" presStyleCnt="0"/>
      <dgm:spPr/>
    </dgm:pt>
    <dgm:pt modelId="{7FB1697E-4CCC-8B4B-ADE2-6B78B6E453A8}" type="pres">
      <dgm:prSet presAssocID="{4479F2D8-EDBE-4A4A-853D-4106A3BD5546}" presName="hierChild5" presStyleCnt="0"/>
      <dgm:spPr/>
    </dgm:pt>
    <dgm:pt modelId="{FE5F6D1D-413A-FC43-90F5-5BD2831A663C}" type="pres">
      <dgm:prSet presAssocID="{B11C1017-AB7A-9E4D-B1A3-93436ADABF09}" presName="hierChild3" presStyleCnt="0"/>
      <dgm:spPr/>
    </dgm:pt>
    <dgm:pt modelId="{41226341-F758-CC4E-ABBE-D1F66CAC6603}" type="pres">
      <dgm:prSet presAssocID="{0EB0CDB3-559B-FE46-A49D-3655395C4A7F}" presName="hierRoot1" presStyleCnt="0">
        <dgm:presLayoutVars>
          <dgm:hierBranch val="init"/>
        </dgm:presLayoutVars>
      </dgm:prSet>
      <dgm:spPr/>
    </dgm:pt>
    <dgm:pt modelId="{C587488E-26EF-6542-9348-5E2DE40E6D87}" type="pres">
      <dgm:prSet presAssocID="{0EB0CDB3-559B-FE46-A49D-3655395C4A7F}" presName="rootComposite1" presStyleCnt="0"/>
      <dgm:spPr/>
    </dgm:pt>
    <dgm:pt modelId="{1ED42C7F-5B2B-F04A-BFF5-0C33C56D42DD}" type="pres">
      <dgm:prSet presAssocID="{0EB0CDB3-559B-FE46-A49D-3655395C4A7F}" presName="rootText1" presStyleLbl="node0" presStyleIdx="1" presStyleCnt="2" custScaleX="108647" custScaleY="132215" custLinFactNeighborX="-55136" custLinFactNeighborY="-8211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7385ABA-ECC8-C541-8257-D976B88662FB}" type="pres">
      <dgm:prSet presAssocID="{0EB0CDB3-559B-FE46-A49D-3655395C4A7F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AA2FD04-8FEE-8A42-81E7-DA3083F79839}" type="pres">
      <dgm:prSet presAssocID="{0EB0CDB3-559B-FE46-A49D-3655395C4A7F}" presName="hierChild2" presStyleCnt="0"/>
      <dgm:spPr/>
    </dgm:pt>
    <dgm:pt modelId="{4742ABB5-4109-EB48-9578-CD4D5F86A543}" type="pres">
      <dgm:prSet presAssocID="{0EB0CDB3-559B-FE46-A49D-3655395C4A7F}" presName="hierChild3" presStyleCnt="0"/>
      <dgm:spPr/>
    </dgm:pt>
  </dgm:ptLst>
  <dgm:cxnLst>
    <dgm:cxn modelId="{9549E496-5B8E-E44F-9C74-36468EA4D72B}" type="presOf" srcId="{A0510149-ECB6-F84E-B16B-CC4EF22FF68E}" destId="{ECDF6DBE-84BE-0A41-89DA-5B705A4C9227}" srcOrd="0" destOrd="0" presId="urn:microsoft.com/office/officeart/2005/8/layout/orgChart1"/>
    <dgm:cxn modelId="{2543C531-713E-444B-AF4B-2F869ED20344}" type="presOf" srcId="{A0510149-ECB6-F84E-B16B-CC4EF22FF68E}" destId="{84285296-33E7-2D49-8992-3879A7DF3B89}" srcOrd="1" destOrd="0" presId="urn:microsoft.com/office/officeart/2005/8/layout/orgChart1"/>
    <dgm:cxn modelId="{52C6E666-AE25-EC4D-BFCC-DC9A72D81444}" srcId="{FA510C03-BDCC-9A49-ACEB-7BF998041DC3}" destId="{B11C1017-AB7A-9E4D-B1A3-93436ADABF09}" srcOrd="0" destOrd="0" parTransId="{D4E11705-B27E-914E-A951-B63169B0F6A2}" sibTransId="{9E23ED8E-AE6E-1F41-B9F2-6FC8E6624977}"/>
    <dgm:cxn modelId="{18417893-F7AF-464A-9451-A26CFD48E7D8}" type="presOf" srcId="{BADFE0C9-5158-574A-A888-8545249A49E7}" destId="{BA2CC2BF-8316-7A48-933D-8334A87FAECE}" srcOrd="0" destOrd="0" presId="urn:microsoft.com/office/officeart/2005/8/layout/orgChart1"/>
    <dgm:cxn modelId="{6738FAE2-3844-FF40-A362-ED21BF328BC7}" type="presOf" srcId="{2015CFE2-7E35-FC40-8BCB-9C876B8B0392}" destId="{097CA12F-624C-2546-A3F6-89528A335548}" srcOrd="0" destOrd="0" presId="urn:microsoft.com/office/officeart/2005/8/layout/orgChart1"/>
    <dgm:cxn modelId="{C3B03795-6B2C-B747-B435-D0C36A6618D5}" srcId="{B11C1017-AB7A-9E4D-B1A3-93436ADABF09}" destId="{5F5F5CE3-B08B-E341-AB3C-CD945BA3611D}" srcOrd="0" destOrd="0" parTransId="{922E9136-67A2-264F-A052-7C77333C7BB2}" sibTransId="{E4319C6D-4108-5840-8DF3-02F202E9C2E2}"/>
    <dgm:cxn modelId="{A87989C8-9362-A143-B185-A9F8BF55C00D}" type="presOf" srcId="{FA510C03-BDCC-9A49-ACEB-7BF998041DC3}" destId="{EA5798DD-01E9-0440-AADA-21C1F222321B}" srcOrd="0" destOrd="0" presId="urn:microsoft.com/office/officeart/2005/8/layout/orgChart1"/>
    <dgm:cxn modelId="{A95A9C81-567B-194A-872A-04F7852F9F2E}" type="presOf" srcId="{5F5F5CE3-B08B-E341-AB3C-CD945BA3611D}" destId="{949BF089-40AB-C542-8EC4-7EF8AD6EB5B3}" srcOrd="0" destOrd="0" presId="urn:microsoft.com/office/officeart/2005/8/layout/orgChart1"/>
    <dgm:cxn modelId="{E1BD66BA-A537-E14B-AF04-FB374A9DF642}" type="presOf" srcId="{5F5F5CE3-B08B-E341-AB3C-CD945BA3611D}" destId="{E4A6D66E-BD6C-5D4B-9072-D09B77CD7368}" srcOrd="1" destOrd="0" presId="urn:microsoft.com/office/officeart/2005/8/layout/orgChart1"/>
    <dgm:cxn modelId="{47F32072-931C-B747-850A-065492BA84B1}" srcId="{B11C1017-AB7A-9E4D-B1A3-93436ADABF09}" destId="{4479F2D8-EDBE-4A4A-853D-4106A3BD5546}" srcOrd="3" destOrd="0" parTransId="{2015CFE2-7E35-FC40-8BCB-9C876B8B0392}" sibTransId="{3FD1DB51-1070-C34C-A181-CCE928D4F3BC}"/>
    <dgm:cxn modelId="{818F6608-4FEF-C347-A0FA-444ADC233336}" srcId="{B11C1017-AB7A-9E4D-B1A3-93436ADABF09}" destId="{BADFE0C9-5158-574A-A888-8545249A49E7}" srcOrd="1" destOrd="0" parTransId="{6FBDF832-D857-6445-9A1D-99D3B9251BD9}" sibTransId="{C691A12A-A0D3-BB48-A3D4-F3E4E3AD9B81}"/>
    <dgm:cxn modelId="{E94BDC70-FAE8-B843-AC8B-1CC14F04A260}" type="presOf" srcId="{26A188AF-9F6E-5F45-98C7-8EF30F9B033D}" destId="{F9C43AC2-2D7E-F241-BFD1-3BF0D918E71D}" srcOrd="0" destOrd="0" presId="urn:microsoft.com/office/officeart/2005/8/layout/orgChart1"/>
    <dgm:cxn modelId="{D022F762-3945-7A4B-B2BE-1EA8491056A8}" srcId="{B11C1017-AB7A-9E4D-B1A3-93436ADABF09}" destId="{A0510149-ECB6-F84E-B16B-CC4EF22FF68E}" srcOrd="2" destOrd="0" parTransId="{26A188AF-9F6E-5F45-98C7-8EF30F9B033D}" sibTransId="{6C27E8A7-5C80-4C4A-82AF-2902424D4C91}"/>
    <dgm:cxn modelId="{F814C7AA-CC4E-1442-9719-185532EC5FB9}" type="presOf" srcId="{922E9136-67A2-264F-A052-7C77333C7BB2}" destId="{D607BFDF-F85D-4B46-B207-3C649E1C26BA}" srcOrd="0" destOrd="0" presId="urn:microsoft.com/office/officeart/2005/8/layout/orgChart1"/>
    <dgm:cxn modelId="{0BD2993E-9FCC-D14A-B6AB-A1F4A00038DC}" type="presOf" srcId="{4479F2D8-EDBE-4A4A-853D-4106A3BD5546}" destId="{6E46E27B-1FAE-BA4C-8327-1B527315C38F}" srcOrd="1" destOrd="0" presId="urn:microsoft.com/office/officeart/2005/8/layout/orgChart1"/>
    <dgm:cxn modelId="{7210FF9E-9E83-C245-8B96-4947C4B5EC7A}" type="presOf" srcId="{B11C1017-AB7A-9E4D-B1A3-93436ADABF09}" destId="{6C3609A5-77C4-6C49-9D0E-CB471DF0A75B}" srcOrd="1" destOrd="0" presId="urn:microsoft.com/office/officeart/2005/8/layout/orgChart1"/>
    <dgm:cxn modelId="{A63EE6D3-868F-984D-A4E0-754A310F0A53}" type="presOf" srcId="{0EB0CDB3-559B-FE46-A49D-3655395C4A7F}" destId="{57385ABA-ECC8-C541-8257-D976B88662FB}" srcOrd="1" destOrd="0" presId="urn:microsoft.com/office/officeart/2005/8/layout/orgChart1"/>
    <dgm:cxn modelId="{37E4E62D-5B8A-3542-A104-A7BD0B0D3438}" srcId="{FA510C03-BDCC-9A49-ACEB-7BF998041DC3}" destId="{0EB0CDB3-559B-FE46-A49D-3655395C4A7F}" srcOrd="1" destOrd="0" parTransId="{45BDCCDC-3621-1B49-AF7A-B125A7D8F11A}" sibTransId="{2DDBEFC4-8D15-7546-9259-A3A5C798E143}"/>
    <dgm:cxn modelId="{60B1DD80-2179-3F41-AE4B-2DF36C520AA2}" type="presOf" srcId="{6FBDF832-D857-6445-9A1D-99D3B9251BD9}" destId="{2204FA23-EC95-2B4D-8170-503AFB2CC5E5}" srcOrd="0" destOrd="0" presId="urn:microsoft.com/office/officeart/2005/8/layout/orgChart1"/>
    <dgm:cxn modelId="{13C46263-0515-CD43-A751-AD8E0CFC2541}" type="presOf" srcId="{BADFE0C9-5158-574A-A888-8545249A49E7}" destId="{E5744B24-7FE1-C046-B0DA-1C9954740F8B}" srcOrd="1" destOrd="0" presId="urn:microsoft.com/office/officeart/2005/8/layout/orgChart1"/>
    <dgm:cxn modelId="{63ED0534-22BD-C143-B4AD-80455D00E32B}" type="presOf" srcId="{0EB0CDB3-559B-FE46-A49D-3655395C4A7F}" destId="{1ED42C7F-5B2B-F04A-BFF5-0C33C56D42DD}" srcOrd="0" destOrd="0" presId="urn:microsoft.com/office/officeart/2005/8/layout/orgChart1"/>
    <dgm:cxn modelId="{177710A1-1D1F-0647-B2A0-F07B7C990CE3}" type="presOf" srcId="{B11C1017-AB7A-9E4D-B1A3-93436ADABF09}" destId="{6E1A035F-879A-6145-AA45-10157BCA42E1}" srcOrd="0" destOrd="0" presId="urn:microsoft.com/office/officeart/2005/8/layout/orgChart1"/>
    <dgm:cxn modelId="{6113F950-B66C-1346-ADDC-A8242905B412}" type="presOf" srcId="{4479F2D8-EDBE-4A4A-853D-4106A3BD5546}" destId="{50435C2A-34B2-0940-9946-A10C237D12B4}" srcOrd="0" destOrd="0" presId="urn:microsoft.com/office/officeart/2005/8/layout/orgChart1"/>
    <dgm:cxn modelId="{52EB002E-E541-2C48-92FD-29E2F34427F8}" type="presParOf" srcId="{EA5798DD-01E9-0440-AADA-21C1F222321B}" destId="{54DD5C15-F61D-C145-B0E1-53B715EBC13F}" srcOrd="0" destOrd="0" presId="urn:microsoft.com/office/officeart/2005/8/layout/orgChart1"/>
    <dgm:cxn modelId="{DB26E755-E98D-7E41-9170-A094F476B644}" type="presParOf" srcId="{54DD5C15-F61D-C145-B0E1-53B715EBC13F}" destId="{C2656C75-2C4C-D843-83E3-EDBFDEBB4741}" srcOrd="0" destOrd="0" presId="urn:microsoft.com/office/officeart/2005/8/layout/orgChart1"/>
    <dgm:cxn modelId="{E51FE868-602F-F841-8125-A7C84BA49D8C}" type="presParOf" srcId="{C2656C75-2C4C-D843-83E3-EDBFDEBB4741}" destId="{6E1A035F-879A-6145-AA45-10157BCA42E1}" srcOrd="0" destOrd="0" presId="urn:microsoft.com/office/officeart/2005/8/layout/orgChart1"/>
    <dgm:cxn modelId="{CDBD27F7-D6C3-AE46-946D-48C25A2ECBBE}" type="presParOf" srcId="{C2656C75-2C4C-D843-83E3-EDBFDEBB4741}" destId="{6C3609A5-77C4-6C49-9D0E-CB471DF0A75B}" srcOrd="1" destOrd="0" presId="urn:microsoft.com/office/officeart/2005/8/layout/orgChart1"/>
    <dgm:cxn modelId="{E0B984C9-9088-C84E-8B8C-05A3E01F3FE9}" type="presParOf" srcId="{54DD5C15-F61D-C145-B0E1-53B715EBC13F}" destId="{C74C9908-3275-0B47-84D5-3BE9D780A56E}" srcOrd="1" destOrd="0" presId="urn:microsoft.com/office/officeart/2005/8/layout/orgChart1"/>
    <dgm:cxn modelId="{E50D20B1-AE2E-5B47-A3D3-B735A145EEAB}" type="presParOf" srcId="{C74C9908-3275-0B47-84D5-3BE9D780A56E}" destId="{D607BFDF-F85D-4B46-B207-3C649E1C26BA}" srcOrd="0" destOrd="0" presId="urn:microsoft.com/office/officeart/2005/8/layout/orgChart1"/>
    <dgm:cxn modelId="{C35D4F4A-585D-504E-BB32-68CC91CAF821}" type="presParOf" srcId="{C74C9908-3275-0B47-84D5-3BE9D780A56E}" destId="{76CD9817-47FA-624D-82FA-EA1281EFF23D}" srcOrd="1" destOrd="0" presId="urn:microsoft.com/office/officeart/2005/8/layout/orgChart1"/>
    <dgm:cxn modelId="{BFAD175E-69BB-B849-90F4-D0D14DE5C72D}" type="presParOf" srcId="{76CD9817-47FA-624D-82FA-EA1281EFF23D}" destId="{32CBDB4D-2E27-414D-926B-3779BCC4C01E}" srcOrd="0" destOrd="0" presId="urn:microsoft.com/office/officeart/2005/8/layout/orgChart1"/>
    <dgm:cxn modelId="{CD9DA333-2A71-E143-B316-1A2B2456BF5C}" type="presParOf" srcId="{32CBDB4D-2E27-414D-926B-3779BCC4C01E}" destId="{949BF089-40AB-C542-8EC4-7EF8AD6EB5B3}" srcOrd="0" destOrd="0" presId="urn:microsoft.com/office/officeart/2005/8/layout/orgChart1"/>
    <dgm:cxn modelId="{FC9B0784-AE19-F04E-AD13-DBE665AC67AA}" type="presParOf" srcId="{32CBDB4D-2E27-414D-926B-3779BCC4C01E}" destId="{E4A6D66E-BD6C-5D4B-9072-D09B77CD7368}" srcOrd="1" destOrd="0" presId="urn:microsoft.com/office/officeart/2005/8/layout/orgChart1"/>
    <dgm:cxn modelId="{F1F6607F-CF5F-0E47-8655-63367C13B7EE}" type="presParOf" srcId="{76CD9817-47FA-624D-82FA-EA1281EFF23D}" destId="{A01D893C-3F5B-5647-A9D5-6291375FA052}" srcOrd="1" destOrd="0" presId="urn:microsoft.com/office/officeart/2005/8/layout/orgChart1"/>
    <dgm:cxn modelId="{FFD8DDFB-2732-2944-B1A0-85CACEC3404E}" type="presParOf" srcId="{76CD9817-47FA-624D-82FA-EA1281EFF23D}" destId="{D7A393BD-4807-5941-91E3-5E952A6C1889}" srcOrd="2" destOrd="0" presId="urn:microsoft.com/office/officeart/2005/8/layout/orgChart1"/>
    <dgm:cxn modelId="{7AA71C69-02B4-0147-BBF9-A6C397AA3E5D}" type="presParOf" srcId="{C74C9908-3275-0B47-84D5-3BE9D780A56E}" destId="{2204FA23-EC95-2B4D-8170-503AFB2CC5E5}" srcOrd="2" destOrd="0" presId="urn:microsoft.com/office/officeart/2005/8/layout/orgChart1"/>
    <dgm:cxn modelId="{F3F3F74C-7C74-F44A-8EB3-CA731BD51DAB}" type="presParOf" srcId="{C74C9908-3275-0B47-84D5-3BE9D780A56E}" destId="{C682D2C5-210D-564B-ACB1-112DBAFF7C42}" srcOrd="3" destOrd="0" presId="urn:microsoft.com/office/officeart/2005/8/layout/orgChart1"/>
    <dgm:cxn modelId="{4874D337-26E8-2648-8156-C02F5B83E62B}" type="presParOf" srcId="{C682D2C5-210D-564B-ACB1-112DBAFF7C42}" destId="{7A80BBED-4D0B-5146-81FA-68A6B43AD54D}" srcOrd="0" destOrd="0" presId="urn:microsoft.com/office/officeart/2005/8/layout/orgChart1"/>
    <dgm:cxn modelId="{1D685F0D-252C-E64A-90A5-BF1F9F016A22}" type="presParOf" srcId="{7A80BBED-4D0B-5146-81FA-68A6B43AD54D}" destId="{BA2CC2BF-8316-7A48-933D-8334A87FAECE}" srcOrd="0" destOrd="0" presId="urn:microsoft.com/office/officeart/2005/8/layout/orgChart1"/>
    <dgm:cxn modelId="{288D4ACA-13D2-4341-AEB6-15A8ACF3EF3D}" type="presParOf" srcId="{7A80BBED-4D0B-5146-81FA-68A6B43AD54D}" destId="{E5744B24-7FE1-C046-B0DA-1C9954740F8B}" srcOrd="1" destOrd="0" presId="urn:microsoft.com/office/officeart/2005/8/layout/orgChart1"/>
    <dgm:cxn modelId="{BBB31DB2-F118-744A-8B92-B3E2077FB0C4}" type="presParOf" srcId="{C682D2C5-210D-564B-ACB1-112DBAFF7C42}" destId="{70EA1616-1B1C-1E48-8E20-E9115971D411}" srcOrd="1" destOrd="0" presId="urn:microsoft.com/office/officeart/2005/8/layout/orgChart1"/>
    <dgm:cxn modelId="{C0DE57ED-4F58-144E-99AA-05B3BFE1FB6B}" type="presParOf" srcId="{C682D2C5-210D-564B-ACB1-112DBAFF7C42}" destId="{F4C35A11-49AC-B44C-8F0D-9AC498D4958F}" srcOrd="2" destOrd="0" presId="urn:microsoft.com/office/officeart/2005/8/layout/orgChart1"/>
    <dgm:cxn modelId="{87D95713-9DF2-1043-81E0-592DCA479599}" type="presParOf" srcId="{C74C9908-3275-0B47-84D5-3BE9D780A56E}" destId="{F9C43AC2-2D7E-F241-BFD1-3BF0D918E71D}" srcOrd="4" destOrd="0" presId="urn:microsoft.com/office/officeart/2005/8/layout/orgChart1"/>
    <dgm:cxn modelId="{EF148F9D-DE95-124D-A4C6-233803E062BE}" type="presParOf" srcId="{C74C9908-3275-0B47-84D5-3BE9D780A56E}" destId="{DC70B2F9-2526-0C4F-A3B2-A0710B019E02}" srcOrd="5" destOrd="0" presId="urn:microsoft.com/office/officeart/2005/8/layout/orgChart1"/>
    <dgm:cxn modelId="{C56377CB-2F1B-1546-B55A-4548E98C3543}" type="presParOf" srcId="{DC70B2F9-2526-0C4F-A3B2-A0710B019E02}" destId="{D93C8319-3A34-A64F-8109-3ADEF75C06EE}" srcOrd="0" destOrd="0" presId="urn:microsoft.com/office/officeart/2005/8/layout/orgChart1"/>
    <dgm:cxn modelId="{34976D39-3043-8D4E-BF45-9C8A1E815247}" type="presParOf" srcId="{D93C8319-3A34-A64F-8109-3ADEF75C06EE}" destId="{ECDF6DBE-84BE-0A41-89DA-5B705A4C9227}" srcOrd="0" destOrd="0" presId="urn:microsoft.com/office/officeart/2005/8/layout/orgChart1"/>
    <dgm:cxn modelId="{A90BD7F4-EA8A-754D-A4EB-5C6F9B0F83F1}" type="presParOf" srcId="{D93C8319-3A34-A64F-8109-3ADEF75C06EE}" destId="{84285296-33E7-2D49-8992-3879A7DF3B89}" srcOrd="1" destOrd="0" presId="urn:microsoft.com/office/officeart/2005/8/layout/orgChart1"/>
    <dgm:cxn modelId="{65410A4A-9806-004F-B7AC-5BB49F4EABCB}" type="presParOf" srcId="{DC70B2F9-2526-0C4F-A3B2-A0710B019E02}" destId="{C3B7938B-D24D-CF45-9F17-BBE668481CFA}" srcOrd="1" destOrd="0" presId="urn:microsoft.com/office/officeart/2005/8/layout/orgChart1"/>
    <dgm:cxn modelId="{C50B9009-7859-8A47-8385-A1A73265F9BE}" type="presParOf" srcId="{DC70B2F9-2526-0C4F-A3B2-A0710B019E02}" destId="{76C7F492-FC5F-0147-9CBE-ADB2FEB55769}" srcOrd="2" destOrd="0" presId="urn:microsoft.com/office/officeart/2005/8/layout/orgChart1"/>
    <dgm:cxn modelId="{795806A7-0B0F-3042-8FB4-4B2E2AFA04D4}" type="presParOf" srcId="{C74C9908-3275-0B47-84D5-3BE9D780A56E}" destId="{097CA12F-624C-2546-A3F6-89528A335548}" srcOrd="6" destOrd="0" presId="urn:microsoft.com/office/officeart/2005/8/layout/orgChart1"/>
    <dgm:cxn modelId="{50A9F1EE-71BB-0748-A820-055916E8F6B7}" type="presParOf" srcId="{C74C9908-3275-0B47-84D5-3BE9D780A56E}" destId="{D54839C7-1B5A-5C4B-9941-317905182340}" srcOrd="7" destOrd="0" presId="urn:microsoft.com/office/officeart/2005/8/layout/orgChart1"/>
    <dgm:cxn modelId="{79457000-C3BE-6F47-ABE3-7B6D461D331A}" type="presParOf" srcId="{D54839C7-1B5A-5C4B-9941-317905182340}" destId="{50FE0995-B855-1142-AA53-BF9816504B71}" srcOrd="0" destOrd="0" presId="urn:microsoft.com/office/officeart/2005/8/layout/orgChart1"/>
    <dgm:cxn modelId="{979E0426-2BCB-334B-9706-D400EC0B7431}" type="presParOf" srcId="{50FE0995-B855-1142-AA53-BF9816504B71}" destId="{50435C2A-34B2-0940-9946-A10C237D12B4}" srcOrd="0" destOrd="0" presId="urn:microsoft.com/office/officeart/2005/8/layout/orgChart1"/>
    <dgm:cxn modelId="{84F1B882-6F03-3944-921F-677F759D5A60}" type="presParOf" srcId="{50FE0995-B855-1142-AA53-BF9816504B71}" destId="{6E46E27B-1FAE-BA4C-8327-1B527315C38F}" srcOrd="1" destOrd="0" presId="urn:microsoft.com/office/officeart/2005/8/layout/orgChart1"/>
    <dgm:cxn modelId="{02683CDF-021C-E643-BFF6-F31A83119943}" type="presParOf" srcId="{D54839C7-1B5A-5C4B-9941-317905182340}" destId="{D8B3BE5D-F5BB-9E4F-B79A-CBECA514DA8C}" srcOrd="1" destOrd="0" presId="urn:microsoft.com/office/officeart/2005/8/layout/orgChart1"/>
    <dgm:cxn modelId="{8307D484-953C-9E4D-A561-FBA38DAC7BCA}" type="presParOf" srcId="{D54839C7-1B5A-5C4B-9941-317905182340}" destId="{7FB1697E-4CCC-8B4B-ADE2-6B78B6E453A8}" srcOrd="2" destOrd="0" presId="urn:microsoft.com/office/officeart/2005/8/layout/orgChart1"/>
    <dgm:cxn modelId="{3A81A437-4E5A-A64D-8042-50AC1EB2E79F}" type="presParOf" srcId="{54DD5C15-F61D-C145-B0E1-53B715EBC13F}" destId="{FE5F6D1D-413A-FC43-90F5-5BD2831A663C}" srcOrd="2" destOrd="0" presId="urn:microsoft.com/office/officeart/2005/8/layout/orgChart1"/>
    <dgm:cxn modelId="{68595ADE-CFC4-3E4A-BD4C-6C7CA91E8191}" type="presParOf" srcId="{EA5798DD-01E9-0440-AADA-21C1F222321B}" destId="{41226341-F758-CC4E-ABBE-D1F66CAC6603}" srcOrd="1" destOrd="0" presId="urn:microsoft.com/office/officeart/2005/8/layout/orgChart1"/>
    <dgm:cxn modelId="{A6484042-D027-B045-AFA2-C76507AAB221}" type="presParOf" srcId="{41226341-F758-CC4E-ABBE-D1F66CAC6603}" destId="{C587488E-26EF-6542-9348-5E2DE40E6D87}" srcOrd="0" destOrd="0" presId="urn:microsoft.com/office/officeart/2005/8/layout/orgChart1"/>
    <dgm:cxn modelId="{F381B394-60F7-1949-B600-6B354FDA2A20}" type="presParOf" srcId="{C587488E-26EF-6542-9348-5E2DE40E6D87}" destId="{1ED42C7F-5B2B-F04A-BFF5-0C33C56D42DD}" srcOrd="0" destOrd="0" presId="urn:microsoft.com/office/officeart/2005/8/layout/orgChart1"/>
    <dgm:cxn modelId="{11943392-FC2F-F44A-8D40-AAC25F2B0A03}" type="presParOf" srcId="{C587488E-26EF-6542-9348-5E2DE40E6D87}" destId="{57385ABA-ECC8-C541-8257-D976B88662FB}" srcOrd="1" destOrd="0" presId="urn:microsoft.com/office/officeart/2005/8/layout/orgChart1"/>
    <dgm:cxn modelId="{66060398-B643-9448-840E-8B445EB97A91}" type="presParOf" srcId="{41226341-F758-CC4E-ABBE-D1F66CAC6603}" destId="{AAA2FD04-8FEE-8A42-81E7-DA3083F79839}" srcOrd="1" destOrd="0" presId="urn:microsoft.com/office/officeart/2005/8/layout/orgChart1"/>
    <dgm:cxn modelId="{8D9D5A7E-BC7F-5349-9068-E1416FCA4C4E}" type="presParOf" srcId="{41226341-F758-CC4E-ABBE-D1F66CAC6603}" destId="{4742ABB5-4109-EB48-9578-CD4D5F86A5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A12F-624C-2546-A3F6-89528A335548}">
      <dsp:nvSpPr>
        <dsp:cNvPr id="0" name=""/>
        <dsp:cNvSpPr/>
      </dsp:nvSpPr>
      <dsp:spPr>
        <a:xfrm>
          <a:off x="3168911" y="708509"/>
          <a:ext cx="2563414" cy="86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950"/>
              </a:lnTo>
              <a:lnTo>
                <a:pt x="2563414" y="723950"/>
              </a:lnTo>
              <a:lnTo>
                <a:pt x="2563414" y="869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43AC2-2D7E-F241-BFD1-3BF0D918E71D}">
      <dsp:nvSpPr>
        <dsp:cNvPr id="0" name=""/>
        <dsp:cNvSpPr/>
      </dsp:nvSpPr>
      <dsp:spPr>
        <a:xfrm>
          <a:off x="3168911" y="708509"/>
          <a:ext cx="885950" cy="869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950"/>
              </a:lnTo>
              <a:lnTo>
                <a:pt x="885950" y="723950"/>
              </a:lnTo>
              <a:lnTo>
                <a:pt x="885950" y="869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FA23-EC95-2B4D-8170-503AFB2CC5E5}">
      <dsp:nvSpPr>
        <dsp:cNvPr id="0" name=""/>
        <dsp:cNvSpPr/>
      </dsp:nvSpPr>
      <dsp:spPr>
        <a:xfrm>
          <a:off x="2377397" y="708509"/>
          <a:ext cx="791513" cy="869515"/>
        </a:xfrm>
        <a:custGeom>
          <a:avLst/>
          <a:gdLst/>
          <a:ahLst/>
          <a:cxnLst/>
          <a:rect l="0" t="0" r="0" b="0"/>
          <a:pathLst>
            <a:path>
              <a:moveTo>
                <a:pt x="791513" y="0"/>
              </a:moveTo>
              <a:lnTo>
                <a:pt x="791513" y="723950"/>
              </a:lnTo>
              <a:lnTo>
                <a:pt x="0" y="723950"/>
              </a:lnTo>
              <a:lnTo>
                <a:pt x="0" y="869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BFDF-F85D-4B46-B207-3C649E1C26BA}">
      <dsp:nvSpPr>
        <dsp:cNvPr id="0" name=""/>
        <dsp:cNvSpPr/>
      </dsp:nvSpPr>
      <dsp:spPr>
        <a:xfrm>
          <a:off x="699933" y="708509"/>
          <a:ext cx="2468977" cy="869515"/>
        </a:xfrm>
        <a:custGeom>
          <a:avLst/>
          <a:gdLst/>
          <a:ahLst/>
          <a:cxnLst/>
          <a:rect l="0" t="0" r="0" b="0"/>
          <a:pathLst>
            <a:path>
              <a:moveTo>
                <a:pt x="2468977" y="0"/>
              </a:moveTo>
              <a:lnTo>
                <a:pt x="2468977" y="723950"/>
              </a:lnTo>
              <a:lnTo>
                <a:pt x="0" y="723950"/>
              </a:lnTo>
              <a:lnTo>
                <a:pt x="0" y="8695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A035F-879A-6145-AA45-10157BCA42E1}">
      <dsp:nvSpPr>
        <dsp:cNvPr id="0" name=""/>
        <dsp:cNvSpPr/>
      </dsp:nvSpPr>
      <dsp:spPr>
        <a:xfrm>
          <a:off x="2597824" y="273173"/>
          <a:ext cx="1142172" cy="4353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Route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Default Queue</a:t>
          </a:r>
          <a:endParaRPr lang="de-DE" sz="1100" kern="1200" dirty="0"/>
        </a:p>
      </dsp:txBody>
      <dsp:txXfrm>
        <a:off x="2597824" y="273173"/>
        <a:ext cx="1142172" cy="435336"/>
      </dsp:txXfrm>
    </dsp:sp>
    <dsp:sp modelId="{949BF089-40AB-C542-8EC4-7EF8AD6EB5B3}">
      <dsp:nvSpPr>
        <dsp:cNvPr id="0" name=""/>
        <dsp:cNvSpPr/>
      </dsp:nvSpPr>
      <dsp:spPr>
        <a:xfrm>
          <a:off x="6766" y="1578025"/>
          <a:ext cx="1386333" cy="69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Long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Walltime</a:t>
          </a:r>
          <a:r>
            <a:rPr lang="de-DE" sz="1100" kern="1200" dirty="0" smtClean="0"/>
            <a:t>: 24 </a:t>
          </a:r>
          <a:r>
            <a:rPr lang="de-DE" sz="1100" kern="1200" dirty="0" err="1" smtClean="0"/>
            <a:t>hours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Max/User: 1700 Jobs</a:t>
          </a:r>
        </a:p>
      </dsp:txBody>
      <dsp:txXfrm>
        <a:off x="6766" y="1578025"/>
        <a:ext cx="1386333" cy="693166"/>
      </dsp:txXfrm>
    </dsp:sp>
    <dsp:sp modelId="{BA2CC2BF-8316-7A48-933D-8334A87FAECE}">
      <dsp:nvSpPr>
        <dsp:cNvPr id="0" name=""/>
        <dsp:cNvSpPr/>
      </dsp:nvSpPr>
      <dsp:spPr>
        <a:xfrm>
          <a:off x="1684230" y="1578025"/>
          <a:ext cx="1386333" cy="69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Big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Walltime</a:t>
          </a:r>
          <a:r>
            <a:rPr lang="de-DE" sz="1100" kern="1200" dirty="0" smtClean="0"/>
            <a:t>: 2 </a:t>
          </a:r>
          <a:r>
            <a:rPr lang="de-DE" sz="1100" kern="1200" dirty="0" err="1" smtClean="0"/>
            <a:t>hours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Max/User: 1000 Jobs</a:t>
          </a:r>
          <a:endParaRPr lang="de-DE" sz="1100" kern="1200" dirty="0"/>
        </a:p>
      </dsp:txBody>
      <dsp:txXfrm>
        <a:off x="1684230" y="1578025"/>
        <a:ext cx="1386333" cy="693166"/>
      </dsp:txXfrm>
    </dsp:sp>
    <dsp:sp modelId="{ECDF6DBE-84BE-0A41-89DA-5B705A4C9227}">
      <dsp:nvSpPr>
        <dsp:cNvPr id="0" name=""/>
        <dsp:cNvSpPr/>
      </dsp:nvSpPr>
      <dsp:spPr>
        <a:xfrm>
          <a:off x="3361694" y="1578025"/>
          <a:ext cx="1386333" cy="69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Midrange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Walltime</a:t>
          </a:r>
          <a:r>
            <a:rPr lang="de-DE" sz="1100" kern="1200" dirty="0" smtClean="0"/>
            <a:t>: 4 </a:t>
          </a:r>
          <a:r>
            <a:rPr lang="de-DE" sz="1100" kern="1200" dirty="0" err="1" smtClean="0"/>
            <a:t>hours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Max/User: 500 Jobs</a:t>
          </a:r>
        </a:p>
      </dsp:txBody>
      <dsp:txXfrm>
        <a:off x="3361694" y="1578025"/>
        <a:ext cx="1386333" cy="693166"/>
      </dsp:txXfrm>
    </dsp:sp>
    <dsp:sp modelId="{50435C2A-34B2-0940-9946-A10C237D12B4}">
      <dsp:nvSpPr>
        <dsp:cNvPr id="0" name=""/>
        <dsp:cNvSpPr/>
      </dsp:nvSpPr>
      <dsp:spPr>
        <a:xfrm>
          <a:off x="5039158" y="1578025"/>
          <a:ext cx="1386333" cy="6931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Medium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Walltime</a:t>
          </a:r>
          <a:r>
            <a:rPr lang="de-DE" sz="1100" kern="1200" dirty="0" smtClean="0"/>
            <a:t>: 12 </a:t>
          </a:r>
          <a:r>
            <a:rPr lang="de-DE" sz="1100" kern="1200" dirty="0" err="1" smtClean="0"/>
            <a:t>hours</a:t>
          </a:r>
          <a:endParaRPr lang="de-DE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Max/User: 250 Jobs</a:t>
          </a:r>
          <a:endParaRPr lang="de-DE" sz="1100" kern="1200" dirty="0"/>
        </a:p>
      </dsp:txBody>
      <dsp:txXfrm>
        <a:off x="5039158" y="1578025"/>
        <a:ext cx="1386333" cy="693166"/>
      </dsp:txXfrm>
    </dsp:sp>
    <dsp:sp modelId="{1ED42C7F-5B2B-F04A-BFF5-0C33C56D42DD}">
      <dsp:nvSpPr>
        <dsp:cNvPr id="0" name=""/>
        <dsp:cNvSpPr/>
      </dsp:nvSpPr>
      <dsp:spPr>
        <a:xfrm>
          <a:off x="5952253" y="282336"/>
          <a:ext cx="1506210" cy="9164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Express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err="1" smtClean="0"/>
            <a:t>Debug</a:t>
          </a:r>
          <a:r>
            <a:rPr lang="de-DE" sz="1100" kern="1200" dirty="0" smtClean="0"/>
            <a:t> Queue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Max: 16 Cores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Mon-</a:t>
          </a:r>
          <a:r>
            <a:rPr lang="de-DE" sz="1100" kern="1200" dirty="0" err="1" smtClean="0"/>
            <a:t>Fri</a:t>
          </a:r>
          <a:r>
            <a:rPr lang="de-DE" sz="1100" kern="1200" dirty="0" smtClean="0"/>
            <a:t>: 08:00 – 22:00</a:t>
          </a:r>
          <a:endParaRPr lang="de-DE" sz="1100" kern="1200" dirty="0"/>
        </a:p>
      </dsp:txBody>
      <dsp:txXfrm>
        <a:off x="5952253" y="282336"/>
        <a:ext cx="1506210" cy="91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076E9-E2A3-E741-BEB7-106D7DB99F6E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C20C-6010-B14A-9CC5-498C62A3E9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46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E502-1D6C-D940-B7BC-75DEA4FFDA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8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E502-1D6C-D940-B7BC-75DEA4FFDA3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59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2E502-1D6C-D940-B7BC-75DEA4FFDA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1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DCA4F3-C006-3345-97CB-64A0FC2D7DD5}" type="datetimeFigureOut">
              <a:rPr lang="de-DE" smtClean="0"/>
              <a:t>12.12.11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58CA9-35EF-3241-8377-35654498F4C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ioapps/" TargetMode="External"/><Relationship Id="rId4" Type="http://schemas.openxmlformats.org/officeDocument/2006/relationships/hyperlink" Target="https://twiki.cern.ch/twiki/bin/view/Main/CmsIOInstrumen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Tabelle1.xls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Tabelle2.xlsx"/><Relationship Id="rId4" Type="http://schemas.openxmlformats.org/officeDocument/2006/relationships/image" Target="../media/image10.png"/><Relationship Id="rId5" Type="http://schemas.openxmlformats.org/officeDocument/2006/relationships/package" Target="../embeddings/Microsoft_Excel-Tabelle3.xlsx"/><Relationship Id="rId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800" dirty="0" err="1" smtClean="0"/>
              <a:t>ClusterS</a:t>
            </a:r>
            <a:r>
              <a:rPr lang="de-DE" sz="4800" dirty="0" smtClean="0"/>
              <a:t> @ </a:t>
            </a:r>
            <a:br>
              <a:rPr lang="de-DE" sz="4800" dirty="0" smtClean="0"/>
            </a:br>
            <a:r>
              <a:rPr lang="de-DE" sz="3600" dirty="0" smtClean="0">
                <a:solidFill>
                  <a:srgbClr val="3366FF"/>
                </a:solidFill>
              </a:rPr>
              <a:t>H</a:t>
            </a:r>
            <a:r>
              <a:rPr lang="de-DE" sz="3600" dirty="0" smtClean="0"/>
              <a:t>	</a:t>
            </a:r>
            <a:r>
              <a:rPr lang="de-DE" sz="3600" dirty="0" err="1" smtClean="0"/>
              <a:t>elmholtz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 </a:t>
            </a:r>
            <a:r>
              <a:rPr lang="de-DE" sz="3600" dirty="0" smtClean="0">
                <a:solidFill>
                  <a:srgbClr val="3366FF"/>
                </a:solidFill>
              </a:rPr>
              <a:t>I</a:t>
            </a:r>
            <a:r>
              <a:rPr lang="de-DE" sz="3600" dirty="0" smtClean="0"/>
              <a:t>	</a:t>
            </a:r>
            <a:r>
              <a:rPr lang="de-DE" sz="3600" dirty="0" err="1" smtClean="0"/>
              <a:t>nstitut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>
                <a:solidFill>
                  <a:srgbClr val="3366FF"/>
                </a:solidFill>
              </a:rPr>
              <a:t>M</a:t>
            </a:r>
            <a:r>
              <a:rPr lang="de-DE" sz="3600" dirty="0" smtClean="0"/>
              <a:t>	</a:t>
            </a:r>
            <a:r>
              <a:rPr lang="de-DE" sz="3600" dirty="0" err="1" smtClean="0"/>
              <a:t>ainz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Dalibor Djukanovic</a:t>
            </a:r>
          </a:p>
          <a:p>
            <a:r>
              <a:rPr lang="de-DE" dirty="0" smtClean="0"/>
              <a:t>Helmholtz-Institut Mainz</a:t>
            </a:r>
          </a:p>
          <a:p>
            <a:endParaRPr lang="de-DE" dirty="0" smtClean="0"/>
          </a:p>
          <a:p>
            <a:r>
              <a:rPr lang="de-DE" dirty="0" smtClean="0"/>
              <a:t>12.12.2011</a:t>
            </a:r>
          </a:p>
          <a:p>
            <a:r>
              <a:rPr lang="de-DE" dirty="0" smtClean="0"/>
              <a:t>PANDA </a:t>
            </a:r>
            <a:r>
              <a:rPr lang="de-DE" dirty="0" err="1" smtClean="0"/>
              <a:t>Collaboration</a:t>
            </a:r>
            <a:r>
              <a:rPr lang="de-DE" dirty="0" smtClean="0"/>
              <a:t> Meeting</a:t>
            </a:r>
          </a:p>
          <a:p>
            <a:r>
              <a:rPr lang="de-DE" dirty="0" smtClean="0"/>
              <a:t>GSI, Darmstadt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0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 - Basic 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 Servers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/>
              <a:t> </a:t>
            </a:r>
            <a:r>
              <a:rPr lang="de-DE" dirty="0" smtClean="0"/>
              <a:t>1 </a:t>
            </a:r>
            <a:r>
              <a:rPr lang="de-DE" dirty="0" err="1" smtClean="0"/>
              <a:t>instance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Object</a:t>
            </a:r>
            <a:r>
              <a:rPr lang="de-DE" dirty="0" smtClean="0"/>
              <a:t> Storage Server (4 RAID6 </a:t>
            </a:r>
            <a:r>
              <a:rPr lang="de-DE" dirty="0" err="1" smtClean="0"/>
              <a:t>sets</a:t>
            </a:r>
            <a:r>
              <a:rPr lang="de-DE" dirty="0" smtClean="0"/>
              <a:t>, XFS)</a:t>
            </a:r>
          </a:p>
          <a:p>
            <a:pPr lvl="1"/>
            <a:r>
              <a:rPr lang="de-DE" dirty="0" err="1" smtClean="0"/>
              <a:t>Meta</a:t>
            </a:r>
            <a:r>
              <a:rPr lang="de-DE" dirty="0" smtClean="0"/>
              <a:t> Data Server (RAID10, ext4)</a:t>
            </a:r>
          </a:p>
          <a:p>
            <a:r>
              <a:rPr lang="de-DE" dirty="0" smtClean="0"/>
              <a:t>Server: </a:t>
            </a:r>
          </a:p>
          <a:p>
            <a:pPr lvl="1"/>
            <a:r>
              <a:rPr lang="de-DE" dirty="0"/>
              <a:t>Dual </a:t>
            </a:r>
            <a:r>
              <a:rPr lang="de-DE" dirty="0" smtClean="0"/>
              <a:t>Socket Intel E5630 </a:t>
            </a:r>
            <a:r>
              <a:rPr lang="de-DE" dirty="0"/>
              <a:t>@ </a:t>
            </a:r>
            <a:r>
              <a:rPr lang="de-DE" dirty="0" smtClean="0"/>
              <a:t>2.53GHz (</a:t>
            </a:r>
            <a:r>
              <a:rPr lang="de-DE" dirty="0" err="1" smtClean="0"/>
              <a:t>Quadcore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12 </a:t>
            </a:r>
            <a:r>
              <a:rPr lang="de-DE" dirty="0" err="1" smtClean="0"/>
              <a:t>Gbyte</a:t>
            </a:r>
            <a:r>
              <a:rPr lang="de-DE" dirty="0" smtClean="0"/>
              <a:t> RAM (-&gt; Upgrade </a:t>
            </a:r>
            <a:r>
              <a:rPr lang="de-DE" dirty="0" err="1" smtClean="0"/>
              <a:t>to</a:t>
            </a:r>
            <a:r>
              <a:rPr lang="de-DE" dirty="0" smtClean="0"/>
              <a:t> 24 </a:t>
            </a:r>
            <a:r>
              <a:rPr lang="de-DE" dirty="0" err="1" smtClean="0"/>
              <a:t>Gbyte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Intel SSD 40 </a:t>
            </a:r>
            <a:r>
              <a:rPr lang="de-DE" dirty="0" err="1" smtClean="0"/>
              <a:t>GByte</a:t>
            </a:r>
            <a:endParaRPr lang="de-DE" dirty="0" smtClean="0"/>
          </a:p>
          <a:p>
            <a:pPr lvl="1"/>
            <a:r>
              <a:rPr lang="de-DE" dirty="0" err="1" smtClean="0"/>
              <a:t>Infiniband</a:t>
            </a:r>
            <a:r>
              <a:rPr lang="de-DE" dirty="0" smtClean="0"/>
              <a:t> QDR (40 </a:t>
            </a:r>
            <a:r>
              <a:rPr lang="de-DE" dirty="0" err="1" smtClean="0"/>
              <a:t>Gbit</a:t>
            </a:r>
            <a:r>
              <a:rPr lang="de-DE" dirty="0" smtClean="0"/>
              <a:t>/s), Dual Port </a:t>
            </a:r>
            <a:r>
              <a:rPr lang="de-DE" dirty="0" err="1" smtClean="0"/>
              <a:t>Fibre</a:t>
            </a:r>
            <a:r>
              <a:rPr lang="de-DE" dirty="0" smtClean="0"/>
              <a:t> Channel (8 </a:t>
            </a:r>
            <a:r>
              <a:rPr lang="de-DE" dirty="0" err="1" smtClean="0"/>
              <a:t>Gbit</a:t>
            </a:r>
            <a:r>
              <a:rPr lang="de-DE" dirty="0" smtClean="0"/>
              <a:t>/s per </a:t>
            </a:r>
            <a:r>
              <a:rPr lang="de-DE" dirty="0" err="1" smtClean="0"/>
              <a:t>port</a:t>
            </a:r>
            <a:r>
              <a:rPr lang="de-DE" dirty="0" smtClean="0"/>
              <a:t>)</a:t>
            </a:r>
          </a:p>
          <a:p>
            <a:r>
              <a:rPr lang="de-DE" dirty="0" smtClean="0"/>
              <a:t>Clients </a:t>
            </a:r>
            <a:r>
              <a:rPr lang="de-DE" dirty="0" err="1" smtClean="0"/>
              <a:t>connect</a:t>
            </a:r>
            <a:r>
              <a:rPr lang="de-DE" dirty="0" smtClean="0"/>
              <a:t> via Kernel </a:t>
            </a:r>
            <a:r>
              <a:rPr lang="de-DE" dirty="0" err="1" smtClean="0"/>
              <a:t>module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Native </a:t>
            </a:r>
            <a:r>
              <a:rPr lang="de-DE" dirty="0" err="1" smtClean="0"/>
              <a:t>Infiniband</a:t>
            </a:r>
            <a:r>
              <a:rPr lang="de-DE" dirty="0" smtClean="0"/>
              <a:t> Support (RDMA)</a:t>
            </a:r>
          </a:p>
        </p:txBody>
      </p:sp>
    </p:spTree>
    <p:extLst>
      <p:ext uri="{BB962C8B-B14F-4D97-AF65-F5344CB8AC3E}">
        <p14:creationId xmlns:p14="http://schemas.microsoft.com/office/powerpoint/2010/main" val="370570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Storage - Performance (Single Client)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Single Client Write Performance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Single Client Read Performance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1200" y="2286000"/>
            <a:ext cx="7670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[dalibor@node130 ~]$ </a:t>
            </a:r>
            <a:r>
              <a:rPr lang="en-US" dirty="0" err="1" smtClean="0"/>
              <a:t>dd</a:t>
            </a:r>
            <a:r>
              <a:rPr lang="en-US" dirty="0" smtClean="0"/>
              <a:t> if=/</a:t>
            </a:r>
            <a:r>
              <a:rPr lang="en-US" dirty="0" err="1" smtClean="0"/>
              <a:t>dev</a:t>
            </a:r>
            <a:r>
              <a:rPr lang="en-US" dirty="0" smtClean="0"/>
              <a:t>/zero of=/data/work/</a:t>
            </a:r>
            <a:r>
              <a:rPr lang="en-US" dirty="0" err="1" smtClean="0"/>
              <a:t>kphth</a:t>
            </a:r>
            <a:r>
              <a:rPr lang="en-US" dirty="0" smtClean="0"/>
              <a:t>/</a:t>
            </a:r>
            <a:r>
              <a:rPr lang="en-US" dirty="0" err="1" smtClean="0"/>
              <a:t>dalibor</a:t>
            </a:r>
            <a:r>
              <a:rPr lang="en-US" dirty="0" smtClean="0"/>
              <a:t>/</a:t>
            </a:r>
            <a:r>
              <a:rPr lang="en-US" dirty="0" err="1" smtClean="0"/>
              <a:t>test.file</a:t>
            </a:r>
            <a:r>
              <a:rPr lang="en-US" dirty="0" smtClean="0"/>
              <a:t> </a:t>
            </a:r>
            <a:r>
              <a:rPr lang="en-US" dirty="0" err="1" smtClean="0"/>
              <a:t>bs</a:t>
            </a:r>
            <a:r>
              <a:rPr lang="en-US" dirty="0" smtClean="0"/>
              <a:t>=1M count=100000 </a:t>
            </a:r>
          </a:p>
          <a:p>
            <a:r>
              <a:rPr lang="en-US" dirty="0" smtClean="0"/>
              <a:t>100000+0 records in</a:t>
            </a:r>
          </a:p>
          <a:p>
            <a:r>
              <a:rPr lang="en-US" dirty="0" smtClean="0"/>
              <a:t>100000+0 records out</a:t>
            </a:r>
          </a:p>
          <a:p>
            <a:r>
              <a:rPr lang="en-US" dirty="0" smtClean="0"/>
              <a:t>104857600000 bytes (105 GB) copied, 153.017 s, </a:t>
            </a:r>
            <a:r>
              <a:rPr lang="en-US" dirty="0" smtClean="0">
                <a:solidFill>
                  <a:srgbClr val="FF0000"/>
                </a:solidFill>
              </a:rPr>
              <a:t>685 MB/s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11200" y="4999672"/>
            <a:ext cx="76708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[dalibor@node130 ~]$ </a:t>
            </a:r>
            <a:r>
              <a:rPr lang="de-DE" dirty="0" err="1" smtClean="0"/>
              <a:t>dd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=/</a:t>
            </a:r>
            <a:r>
              <a:rPr lang="de-DE" dirty="0" err="1" smtClean="0"/>
              <a:t>data</a:t>
            </a:r>
            <a:r>
              <a:rPr lang="de-DE" dirty="0" smtClean="0"/>
              <a:t>/</a:t>
            </a:r>
            <a:r>
              <a:rPr lang="de-DE" dirty="0" err="1" smtClean="0"/>
              <a:t>work</a:t>
            </a:r>
            <a:r>
              <a:rPr lang="de-DE" dirty="0" smtClean="0"/>
              <a:t>/</a:t>
            </a:r>
            <a:r>
              <a:rPr lang="de-DE" dirty="0" err="1" smtClean="0"/>
              <a:t>kphth</a:t>
            </a:r>
            <a:r>
              <a:rPr lang="de-DE" dirty="0" smtClean="0"/>
              <a:t>/</a:t>
            </a:r>
            <a:r>
              <a:rPr lang="de-DE" dirty="0" err="1" smtClean="0"/>
              <a:t>dalibor</a:t>
            </a:r>
            <a:r>
              <a:rPr lang="de-DE" dirty="0" smtClean="0"/>
              <a:t>/</a:t>
            </a:r>
            <a:r>
              <a:rPr lang="de-DE" dirty="0" err="1" smtClean="0"/>
              <a:t>test.file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=/</a:t>
            </a:r>
            <a:r>
              <a:rPr lang="de-DE" dirty="0" err="1" smtClean="0"/>
              <a:t>dev</a:t>
            </a:r>
            <a:r>
              <a:rPr lang="de-DE" dirty="0" smtClean="0"/>
              <a:t>/null </a:t>
            </a:r>
            <a:r>
              <a:rPr lang="de-DE" dirty="0" err="1" smtClean="0"/>
              <a:t>bs</a:t>
            </a:r>
            <a:r>
              <a:rPr lang="de-DE" dirty="0" smtClean="0"/>
              <a:t>=1M </a:t>
            </a:r>
          </a:p>
          <a:p>
            <a:r>
              <a:rPr lang="de-DE" dirty="0" smtClean="0"/>
              <a:t>100000+0 </a:t>
            </a:r>
            <a:r>
              <a:rPr lang="de-DE" dirty="0" err="1" smtClean="0"/>
              <a:t>records</a:t>
            </a:r>
            <a:r>
              <a:rPr lang="de-DE" dirty="0" smtClean="0"/>
              <a:t> in</a:t>
            </a:r>
          </a:p>
          <a:p>
            <a:r>
              <a:rPr lang="de-DE" dirty="0" smtClean="0"/>
              <a:t>100000+0 </a:t>
            </a:r>
            <a:r>
              <a:rPr lang="de-DE" dirty="0" err="1" smtClean="0"/>
              <a:t>records</a:t>
            </a:r>
            <a:r>
              <a:rPr lang="de-DE" dirty="0" smtClean="0"/>
              <a:t> out</a:t>
            </a:r>
          </a:p>
          <a:p>
            <a:r>
              <a:rPr lang="de-DE" dirty="0" smtClean="0"/>
              <a:t>104857600000 </a:t>
            </a:r>
            <a:r>
              <a:rPr lang="de-DE" dirty="0" err="1" smtClean="0"/>
              <a:t>bytes</a:t>
            </a:r>
            <a:r>
              <a:rPr lang="de-DE" dirty="0" smtClean="0"/>
              <a:t> (105 GB) </a:t>
            </a:r>
            <a:r>
              <a:rPr lang="de-DE" dirty="0" err="1" smtClean="0"/>
              <a:t>copied</a:t>
            </a:r>
            <a:r>
              <a:rPr lang="de-DE" dirty="0" smtClean="0"/>
              <a:t>, 98.823 s, </a:t>
            </a:r>
            <a:r>
              <a:rPr lang="de-DE" dirty="0" smtClean="0">
                <a:solidFill>
                  <a:srgbClr val="FF0000"/>
                </a:solidFill>
              </a:rPr>
              <a:t>1.1 GB/s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Storage - Performance (Multi Client Write)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97253"/>
              </p:ext>
            </p:extLst>
          </p:nvPr>
        </p:nvGraphicFramePr>
        <p:xfrm>
          <a:off x="457200" y="1383188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5804" y="6106099"/>
            <a:ext cx="810099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./IOR -a POSIX -b (100 </a:t>
            </a:r>
            <a:r>
              <a:rPr lang="de-DE" sz="1400" dirty="0" err="1" smtClean="0"/>
              <a:t>GByte</a:t>
            </a:r>
            <a:r>
              <a:rPr lang="de-DE" sz="1400" dirty="0"/>
              <a:t>)</a:t>
            </a:r>
            <a:r>
              <a:rPr lang="de-DE" sz="1400" dirty="0" smtClean="0"/>
              <a:t> / (#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nodes</a:t>
            </a:r>
            <a:r>
              <a:rPr lang="de-DE" sz="1400" dirty="0" smtClean="0"/>
              <a:t>) -o /</a:t>
            </a:r>
            <a:r>
              <a:rPr lang="de-DE" sz="1400" dirty="0" err="1" smtClean="0"/>
              <a:t>data</a:t>
            </a:r>
            <a:r>
              <a:rPr lang="de-DE" sz="1400" dirty="0" smtClean="0"/>
              <a:t>/</a:t>
            </a:r>
            <a:r>
              <a:rPr lang="de-DE" sz="1400" dirty="0" err="1" smtClean="0"/>
              <a:t>tests</a:t>
            </a:r>
            <a:r>
              <a:rPr lang="de-DE" sz="1400" dirty="0" smtClean="0"/>
              <a:t>/</a:t>
            </a:r>
            <a:r>
              <a:rPr lang="de-DE" sz="1400" dirty="0" err="1" smtClean="0"/>
              <a:t>testScaleing</a:t>
            </a:r>
            <a:r>
              <a:rPr lang="de-DE" sz="1400" dirty="0" smtClean="0"/>
              <a:t> –i 3 -</a:t>
            </a:r>
            <a:r>
              <a:rPr lang="de-DE" sz="1400" dirty="0" err="1" smtClean="0"/>
              <a:t>w</a:t>
            </a:r>
            <a:r>
              <a:rPr lang="de-DE" sz="1400" dirty="0" smtClean="0"/>
              <a:t> -</a:t>
            </a:r>
            <a:r>
              <a:rPr lang="de-DE" sz="1400" dirty="0" err="1" smtClean="0"/>
              <a:t>r</a:t>
            </a:r>
            <a:r>
              <a:rPr lang="de-DE" sz="1400" dirty="0" smtClean="0"/>
              <a:t> –t 1m -d 10 -F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7193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Storage - Performance (Multi Client Read)</a:t>
            </a:r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71112"/>
              </p:ext>
            </p:extLst>
          </p:nvPr>
        </p:nvGraphicFramePr>
        <p:xfrm>
          <a:off x="457200" y="1367112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5804" y="6106099"/>
            <a:ext cx="810099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./IOR -a POSIX -b (100 </a:t>
            </a:r>
            <a:r>
              <a:rPr lang="de-DE" sz="1400" dirty="0" err="1" smtClean="0"/>
              <a:t>GByte</a:t>
            </a:r>
            <a:r>
              <a:rPr lang="de-DE" sz="1400" dirty="0"/>
              <a:t>)</a:t>
            </a:r>
            <a:r>
              <a:rPr lang="de-DE" sz="1400" dirty="0" smtClean="0"/>
              <a:t> / (#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nodes</a:t>
            </a:r>
            <a:r>
              <a:rPr lang="de-DE" sz="1400" dirty="0" smtClean="0"/>
              <a:t>) -o /</a:t>
            </a:r>
            <a:r>
              <a:rPr lang="de-DE" sz="1400" dirty="0" err="1" smtClean="0"/>
              <a:t>data</a:t>
            </a:r>
            <a:r>
              <a:rPr lang="de-DE" sz="1400" dirty="0" smtClean="0"/>
              <a:t>/</a:t>
            </a:r>
            <a:r>
              <a:rPr lang="de-DE" sz="1400" dirty="0" err="1" smtClean="0"/>
              <a:t>tests</a:t>
            </a:r>
            <a:r>
              <a:rPr lang="de-DE" sz="1400" dirty="0" smtClean="0"/>
              <a:t>/</a:t>
            </a:r>
            <a:r>
              <a:rPr lang="de-DE" sz="1400" dirty="0" err="1" smtClean="0"/>
              <a:t>testScaleing</a:t>
            </a:r>
            <a:r>
              <a:rPr lang="de-DE" sz="1400" dirty="0" smtClean="0"/>
              <a:t> –i 3 -</a:t>
            </a:r>
            <a:r>
              <a:rPr lang="de-DE" sz="1400" dirty="0" err="1" smtClean="0"/>
              <a:t>w</a:t>
            </a:r>
            <a:r>
              <a:rPr lang="de-DE" sz="1400" dirty="0" smtClean="0"/>
              <a:t> -</a:t>
            </a:r>
            <a:r>
              <a:rPr lang="de-DE" sz="1400" dirty="0" err="1" smtClean="0"/>
              <a:t>r</a:t>
            </a:r>
            <a:r>
              <a:rPr lang="de-DE" sz="1400" dirty="0" smtClean="0"/>
              <a:t> –t 1m -d 10 -F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096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 - Profile - </a:t>
            </a:r>
            <a:r>
              <a:rPr lang="de-DE" dirty="0" err="1" smtClean="0"/>
              <a:t>Generic</a:t>
            </a:r>
            <a:r>
              <a:rPr lang="de-DE" dirty="0" smtClean="0"/>
              <a:t> Benchmarks</a:t>
            </a:r>
            <a:endParaRPr lang="de-DE" dirty="0"/>
          </a:p>
        </p:txBody>
      </p:sp>
      <p:pic>
        <p:nvPicPr>
          <p:cNvPr id="4" name="Inhaltsplatzhalter 3" descr="DmitryRu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" b="-232"/>
          <a:stretch/>
        </p:blipFill>
        <p:spPr>
          <a:xfrm>
            <a:off x="4311624" y="1600200"/>
            <a:ext cx="4732270" cy="4876800"/>
          </a:xfrm>
        </p:spPr>
      </p:pic>
      <p:sp>
        <p:nvSpPr>
          <p:cNvPr id="7" name="Textfeld 6"/>
          <p:cNvSpPr txBox="1"/>
          <p:nvPr/>
        </p:nvSpPr>
        <p:spPr>
          <a:xfrm>
            <a:off x="457200" y="1964402"/>
            <a:ext cx="7058343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Application</a:t>
            </a:r>
            <a:r>
              <a:rPr lang="de-DE" dirty="0" smtClean="0"/>
              <a:t> I/O Profile: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 smtClean="0"/>
              <a:t>Tracing</a:t>
            </a:r>
            <a:r>
              <a:rPr lang="de-DE" dirty="0" smtClean="0"/>
              <a:t> I/O </a:t>
            </a:r>
            <a:r>
              <a:rPr lang="de-DE" dirty="0" err="1" smtClean="0"/>
              <a:t>using</a:t>
            </a:r>
            <a:r>
              <a:rPr lang="de-DE" dirty="0" smtClean="0"/>
              <a:t> Linux Standard</a:t>
            </a:r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strace</a:t>
            </a:r>
            <a:r>
              <a:rPr lang="de-DE" dirty="0" smtClean="0"/>
              <a:t>-tool (e.g. </a:t>
            </a:r>
            <a:r>
              <a:rPr lang="de-DE" dirty="0" err="1" smtClean="0"/>
              <a:t>ioapps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200 Events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Dmitry‘s</a:t>
            </a:r>
            <a:r>
              <a:rPr lang="de-DE" dirty="0" smtClean="0"/>
              <a:t> </a:t>
            </a:r>
            <a:r>
              <a:rPr lang="de-DE" dirty="0" err="1" smtClean="0"/>
              <a:t>Macro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Access on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dirty="0" err="1" smtClean="0"/>
              <a:t>irregular</a:t>
            </a:r>
            <a:endParaRPr lang="de-DE" dirty="0" smtClean="0"/>
          </a:p>
          <a:p>
            <a:pPr marL="742950" lvl="1" indent="-285750">
              <a:buFont typeface="Symbol" charset="0"/>
              <a:buChar char=""/>
            </a:pPr>
            <a:r>
              <a:rPr lang="de-DE" dirty="0" smtClean="0"/>
              <a:t>Not easy </a:t>
            </a:r>
            <a:r>
              <a:rPr lang="de-DE" dirty="0" err="1" smtClean="0"/>
              <a:t>to</a:t>
            </a:r>
            <a:r>
              <a:rPr lang="de-DE" dirty="0" smtClean="0"/>
              <a:t> find „</a:t>
            </a:r>
            <a:r>
              <a:rPr lang="de-DE" dirty="0" err="1" smtClean="0"/>
              <a:t>generic</a:t>
            </a:r>
            <a:r>
              <a:rPr lang="de-DE" dirty="0" smtClean="0"/>
              <a:t>“ </a:t>
            </a:r>
          </a:p>
          <a:p>
            <a:pPr lvl="1"/>
            <a:r>
              <a:rPr lang="de-DE" dirty="0" smtClean="0"/>
              <a:t>     Benchmark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I/O </a:t>
            </a:r>
            <a:r>
              <a:rPr lang="de-DE" dirty="0" err="1" smtClean="0"/>
              <a:t>Profiling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:</a:t>
            </a:r>
          </a:p>
          <a:p>
            <a:pPr marL="285750" indent="-285750">
              <a:buFont typeface="Arial"/>
              <a:buChar char="•"/>
            </a:pPr>
            <a:endParaRPr lang="de-DE" dirty="0" smtClean="0"/>
          </a:p>
          <a:p>
            <a:pPr marL="742950" lvl="1" indent="-285750">
              <a:buFont typeface="Arial"/>
              <a:buChar char="•"/>
            </a:pPr>
            <a:r>
              <a:rPr lang="de-DE" dirty="0" smtClean="0">
                <a:solidFill>
                  <a:srgbClr val="3366FF"/>
                </a:solidFill>
                <a:hlinkClick r:id="rId3"/>
              </a:rPr>
              <a:t>http://code.google.com/p/ioapps/</a:t>
            </a:r>
            <a:endParaRPr lang="de-DE" dirty="0" smtClean="0">
              <a:solidFill>
                <a:srgbClr val="3366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de-DE" dirty="0" smtClean="0">
                <a:solidFill>
                  <a:srgbClr val="3366FF"/>
                </a:solidFill>
                <a:hlinkClick r:id="rId4"/>
              </a:rPr>
              <a:t>https://</a:t>
            </a:r>
            <a:r>
              <a:rPr lang="de-DE" dirty="0" err="1" smtClean="0">
                <a:solidFill>
                  <a:srgbClr val="3366FF"/>
                </a:solidFill>
                <a:hlinkClick r:id="rId4"/>
              </a:rPr>
              <a:t>twiki.cern.ch</a:t>
            </a:r>
            <a:r>
              <a:rPr lang="de-DE" dirty="0" smtClean="0">
                <a:solidFill>
                  <a:srgbClr val="3366FF"/>
                </a:solidFill>
                <a:hlinkClick r:id="rId4"/>
              </a:rPr>
              <a:t>/</a:t>
            </a:r>
            <a:r>
              <a:rPr lang="de-DE" dirty="0" err="1" smtClean="0">
                <a:solidFill>
                  <a:srgbClr val="3366FF"/>
                </a:solidFill>
                <a:hlinkClick r:id="rId4"/>
              </a:rPr>
              <a:t>twiki</a:t>
            </a:r>
            <a:r>
              <a:rPr lang="de-DE" dirty="0" smtClean="0">
                <a:solidFill>
                  <a:srgbClr val="3366FF"/>
                </a:solidFill>
                <a:hlinkClick r:id="rId4"/>
              </a:rPr>
              <a:t>/bin/</a:t>
            </a:r>
            <a:r>
              <a:rPr lang="de-DE" dirty="0" err="1" smtClean="0">
                <a:solidFill>
                  <a:srgbClr val="3366FF"/>
                </a:solidFill>
                <a:hlinkClick r:id="rId4"/>
              </a:rPr>
              <a:t>view</a:t>
            </a:r>
            <a:r>
              <a:rPr lang="de-DE" dirty="0" smtClean="0">
                <a:solidFill>
                  <a:srgbClr val="3366FF"/>
                </a:solidFill>
                <a:hlinkClick r:id="rId4"/>
              </a:rPr>
              <a:t>/Main/</a:t>
            </a:r>
            <a:r>
              <a:rPr lang="de-DE" dirty="0" err="1" smtClean="0">
                <a:solidFill>
                  <a:srgbClr val="3366FF"/>
                </a:solidFill>
                <a:hlinkClick r:id="rId4"/>
              </a:rPr>
              <a:t>CmsIOInstrumenting</a:t>
            </a:r>
            <a:endParaRPr lang="de-DE" dirty="0" smtClean="0">
              <a:solidFill>
                <a:srgbClr val="3366FF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7201" y="3272000"/>
            <a:ext cx="371441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err="1" smtClean="0"/>
              <a:t>strace</a:t>
            </a:r>
            <a:r>
              <a:rPr lang="de-DE" sz="1400" dirty="0" smtClean="0"/>
              <a:t> -</a:t>
            </a:r>
            <a:r>
              <a:rPr lang="de-DE" sz="1400" dirty="0" err="1" smtClean="0"/>
              <a:t>q</a:t>
            </a:r>
            <a:r>
              <a:rPr lang="de-DE" sz="1400" dirty="0" smtClean="0"/>
              <a:t> -a1 -s0 -f -</a:t>
            </a:r>
            <a:r>
              <a:rPr lang="de-DE" sz="1400" dirty="0" err="1" smtClean="0"/>
              <a:t>tttT</a:t>
            </a:r>
            <a:r>
              <a:rPr lang="de-DE" sz="1400" dirty="0" smtClean="0"/>
              <a:t> -</a:t>
            </a:r>
            <a:r>
              <a:rPr lang="de-DE" sz="1400" dirty="0" err="1" smtClean="0"/>
              <a:t>oOUT_FILE</a:t>
            </a:r>
            <a:r>
              <a:rPr lang="de-DE" sz="1400" dirty="0" smtClean="0"/>
              <a:t> -</a:t>
            </a:r>
            <a:r>
              <a:rPr lang="de-DE" sz="1400" dirty="0" err="1" smtClean="0"/>
              <a:t>e</a:t>
            </a:r>
            <a:r>
              <a:rPr lang="de-DE" sz="1400" dirty="0" smtClean="0"/>
              <a:t> </a:t>
            </a:r>
            <a:r>
              <a:rPr lang="de-DE" sz="1400" dirty="0" err="1" smtClean="0"/>
              <a:t>trace</a:t>
            </a:r>
            <a:r>
              <a:rPr lang="de-DE" sz="1400" dirty="0" smtClean="0"/>
              <a:t>=</a:t>
            </a:r>
            <a:r>
              <a:rPr lang="de-DE" sz="1400" dirty="0" err="1" smtClean="0"/>
              <a:t>file,desc,process,socket</a:t>
            </a:r>
            <a:r>
              <a:rPr lang="de-DE" sz="1400" dirty="0" smtClean="0"/>
              <a:t> APPLICATION ARGUMENTS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6165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 - Simple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 (Write)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6732"/>
          </a:xfrm>
        </p:spPr>
        <p:txBody>
          <a:bodyPr/>
          <a:lstStyle/>
          <a:p>
            <a:r>
              <a:rPr lang="de-DE" dirty="0" smtClean="0"/>
              <a:t>Simple I/O </a:t>
            </a:r>
            <a:r>
              <a:rPr lang="de-DE" dirty="0" err="1" smtClean="0"/>
              <a:t>run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Prog</a:t>
            </a:r>
            <a:r>
              <a:rPr lang="de-DE" dirty="0" smtClean="0"/>
              <a:t> </a:t>
            </a:r>
            <a:r>
              <a:rPr lang="de-DE" dirty="0" err="1" smtClean="0"/>
              <a:t>writes</a:t>
            </a:r>
            <a:r>
              <a:rPr lang="de-DE" dirty="0" smtClean="0"/>
              <a:t> 100 </a:t>
            </a:r>
            <a:r>
              <a:rPr lang="de-DE" dirty="0" err="1" smtClean="0"/>
              <a:t>kbyte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sleeps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second</a:t>
            </a:r>
            <a:endParaRPr lang="de-DE" dirty="0" smtClean="0"/>
          </a:p>
          <a:p>
            <a:pPr lvl="1"/>
            <a:r>
              <a:rPr lang="de-DE" dirty="0" smtClean="0"/>
              <a:t>Run multiple Threads</a:t>
            </a:r>
          </a:p>
          <a:p>
            <a:pPr lvl="1"/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03914"/>
              </p:ext>
            </p:extLst>
          </p:nvPr>
        </p:nvGraphicFramePr>
        <p:xfrm>
          <a:off x="1143000" y="3066932"/>
          <a:ext cx="6858000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Arbeitsblatt" r:id="rId3" imgW="12230100" imgH="6400800" progId="Excel.Sheet.12">
                  <p:embed/>
                </p:oleObj>
              </mc:Choice>
              <mc:Fallback>
                <p:oleObj name="Arbeitsblatt" r:id="rId3" imgW="12230100" imgH="6400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066932"/>
                        <a:ext cx="6858000" cy="358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3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Meta</a:t>
            </a:r>
            <a:r>
              <a:rPr lang="de-DE" dirty="0" smtClean="0"/>
              <a:t> Data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Distributed </a:t>
            </a:r>
            <a:r>
              <a:rPr lang="de-DE" dirty="0" err="1" smtClean="0"/>
              <a:t>Meta</a:t>
            </a:r>
            <a:r>
              <a:rPr lang="de-DE" dirty="0" smtClean="0"/>
              <a:t> Data </a:t>
            </a:r>
            <a:r>
              <a:rPr lang="de-DE" dirty="0" err="1" smtClean="0"/>
              <a:t>helps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ROOT </a:t>
            </a:r>
            <a:r>
              <a:rPr lang="de-DE" dirty="0" err="1" smtClean="0"/>
              <a:t>Macros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917287"/>
              </p:ext>
            </p:extLst>
          </p:nvPr>
        </p:nvGraphicFramePr>
        <p:xfrm>
          <a:off x="457200" y="2108200"/>
          <a:ext cx="3313607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Arbeitsblatt" r:id="rId3" imgW="4597400" imgH="2768600" progId="Excel.Sheet.12">
                  <p:embed/>
                </p:oleObj>
              </mc:Choice>
              <mc:Fallback>
                <p:oleObj name="Arbeitsblatt" r:id="rId3" imgW="45974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108200"/>
                        <a:ext cx="3313607" cy="199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756677"/>
              </p:ext>
            </p:extLst>
          </p:nvPr>
        </p:nvGraphicFramePr>
        <p:xfrm>
          <a:off x="4440238" y="2108200"/>
          <a:ext cx="3313607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Arbeitsblatt" r:id="rId5" imgW="4597400" imgH="2768600" progId="Excel.Sheet.12">
                  <p:embed/>
                </p:oleObj>
              </mc:Choice>
              <mc:Fallback>
                <p:oleObj name="Arbeitsblatt" r:id="rId5" imgW="4597400" imgH="2768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0238" y="2108200"/>
                        <a:ext cx="3313607" cy="199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11188" y="4206875"/>
            <a:ext cx="76596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./</a:t>
            </a:r>
            <a:r>
              <a:rPr lang="de-DE" dirty="0" err="1" smtClean="0"/>
              <a:t>mdtest</a:t>
            </a:r>
            <a:r>
              <a:rPr lang="de-DE" dirty="0" smtClean="0"/>
              <a:t> -</a:t>
            </a:r>
            <a:r>
              <a:rPr lang="de-DE" dirty="0" err="1"/>
              <a:t>n</a:t>
            </a:r>
            <a:r>
              <a:rPr lang="de-DE" dirty="0"/>
              <a:t> 10 -i 200 -</a:t>
            </a:r>
            <a:r>
              <a:rPr lang="de-DE" dirty="0" err="1"/>
              <a:t>u</a:t>
            </a:r>
            <a:r>
              <a:rPr lang="de-DE" dirty="0"/>
              <a:t> -t -d /</a:t>
            </a:r>
            <a:r>
              <a:rPr lang="de-DE" dirty="0" err="1"/>
              <a:t>data</a:t>
            </a:r>
            <a:r>
              <a:rPr lang="de-DE" dirty="0"/>
              <a:t>/</a:t>
            </a:r>
            <a:r>
              <a:rPr lang="de-DE" dirty="0" err="1"/>
              <a:t>work</a:t>
            </a:r>
            <a:r>
              <a:rPr lang="de-DE" dirty="0"/>
              <a:t>/</a:t>
            </a:r>
            <a:r>
              <a:rPr lang="de-DE" dirty="0" err="1"/>
              <a:t>kphth</a:t>
            </a:r>
            <a:r>
              <a:rPr lang="de-DE" dirty="0"/>
              <a:t>/</a:t>
            </a:r>
            <a:r>
              <a:rPr lang="de-DE" dirty="0" err="1"/>
              <a:t>dalibor</a:t>
            </a:r>
            <a:r>
              <a:rPr lang="de-DE" dirty="0"/>
              <a:t>/</a:t>
            </a:r>
            <a:r>
              <a:rPr lang="de-DE" dirty="0" err="1"/>
              <a:t>meta_test</a:t>
            </a:r>
            <a:r>
              <a:rPr lang="de-DE" dirty="0"/>
              <a:t>/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" y="5186335"/>
            <a:ext cx="326000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Process 16615 detached</a:t>
            </a:r>
          </a:p>
          <a:p>
            <a:r>
              <a:rPr lang="en-US" sz="1000" dirty="0"/>
              <a:t>% time     seconds  </a:t>
            </a:r>
            <a:r>
              <a:rPr lang="en-US" sz="1000" dirty="0" err="1"/>
              <a:t>usecs</a:t>
            </a:r>
            <a:r>
              <a:rPr lang="en-US" sz="1000" dirty="0"/>
              <a:t>/call     calls    errors </a:t>
            </a:r>
            <a:r>
              <a:rPr lang="en-US" sz="1000" dirty="0" err="1"/>
              <a:t>syscall</a:t>
            </a:r>
            <a:endParaRPr lang="en-US" sz="1000" dirty="0"/>
          </a:p>
          <a:p>
            <a:r>
              <a:rPr lang="en-US" sz="1000" dirty="0"/>
              <a:t>------ ----------- ----------- --------- --------- ----------------</a:t>
            </a:r>
          </a:p>
          <a:p>
            <a:r>
              <a:rPr lang="en-US" sz="1000" dirty="0"/>
              <a:t> 96.23   13.599951          42    325252     26396 stat</a:t>
            </a:r>
          </a:p>
          <a:p>
            <a:r>
              <a:rPr lang="en-US" sz="1000" dirty="0"/>
              <a:t>  1.37    0.192971      192971         1           wait4</a:t>
            </a:r>
          </a:p>
          <a:p>
            <a:r>
              <a:rPr lang="en-US" sz="1000" dirty="0" smtClean="0"/>
              <a:t>.</a:t>
            </a:r>
          </a:p>
          <a:p>
            <a:r>
              <a:rPr lang="en-US" sz="1000" dirty="0" smtClean="0"/>
              <a:t>.</a:t>
            </a:r>
          </a:p>
          <a:p>
            <a:r>
              <a:rPr lang="en-US" sz="1000" dirty="0"/>
              <a:t>.</a:t>
            </a:r>
          </a:p>
          <a:p>
            <a:r>
              <a:rPr lang="en-US" sz="1000" dirty="0"/>
              <a:t>------ ----------- ----------- --------- --------- ----------------</a:t>
            </a:r>
          </a:p>
          <a:p>
            <a:r>
              <a:rPr lang="en-US" sz="1000" dirty="0"/>
              <a:t>100.00   14.133237                927007     27782 total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4395898" y="5541410"/>
            <a:ext cx="345834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err="1" smtClean="0"/>
              <a:t>FhGFS</a:t>
            </a:r>
            <a:r>
              <a:rPr lang="de-DE" dirty="0" smtClean="0"/>
              <a:t> update </a:t>
            </a:r>
            <a:r>
              <a:rPr lang="de-DE" dirty="0" err="1" smtClean="0"/>
              <a:t>promises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stat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... </a:t>
            </a:r>
            <a:r>
              <a:rPr lang="de-DE" dirty="0" err="1" smtClean="0"/>
              <a:t>Lets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69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Policies</a:t>
            </a:r>
            <a:r>
              <a:rPr lang="de-DE" dirty="0" smtClean="0"/>
              <a:t> / Environment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User Management (separate </a:t>
            </a:r>
            <a:r>
              <a:rPr lang="de-DE" dirty="0" err="1" smtClean="0"/>
              <a:t>clusterwide</a:t>
            </a:r>
            <a:r>
              <a:rPr lang="de-DE" dirty="0" smtClean="0"/>
              <a:t> NIS)</a:t>
            </a:r>
          </a:p>
          <a:p>
            <a:pPr lvl="1"/>
            <a:r>
              <a:rPr lang="de-DE" dirty="0" smtClean="0"/>
              <a:t>Default Resources:</a:t>
            </a:r>
          </a:p>
          <a:p>
            <a:pPr lvl="2"/>
            <a:r>
              <a:rPr lang="de-DE" dirty="0" smtClean="0"/>
              <a:t>10 </a:t>
            </a:r>
            <a:r>
              <a:rPr lang="de-DE" dirty="0" err="1" smtClean="0"/>
              <a:t>Gbyte</a:t>
            </a:r>
            <a:r>
              <a:rPr lang="de-DE" dirty="0" smtClean="0"/>
              <a:t> </a:t>
            </a:r>
            <a:r>
              <a:rPr lang="de-DE" dirty="0" err="1" smtClean="0"/>
              <a:t>quota</a:t>
            </a:r>
            <a:r>
              <a:rPr lang="de-DE" dirty="0" smtClean="0"/>
              <a:t> on /</a:t>
            </a:r>
            <a:r>
              <a:rPr lang="de-DE" dirty="0" err="1" smtClean="0"/>
              <a:t>home</a:t>
            </a:r>
            <a:endParaRPr lang="de-DE" dirty="0" smtClean="0"/>
          </a:p>
          <a:p>
            <a:pPr lvl="2"/>
            <a:r>
              <a:rPr lang="de-DE" dirty="0" smtClean="0"/>
              <a:t>1 </a:t>
            </a:r>
            <a:r>
              <a:rPr lang="de-DE" dirty="0" err="1" smtClean="0"/>
              <a:t>Tbyte</a:t>
            </a:r>
            <a:r>
              <a:rPr lang="de-DE" dirty="0" smtClean="0"/>
              <a:t> </a:t>
            </a:r>
            <a:r>
              <a:rPr lang="de-DE" dirty="0" err="1" smtClean="0"/>
              <a:t>scratch</a:t>
            </a:r>
            <a:r>
              <a:rPr lang="de-DE" dirty="0" smtClean="0"/>
              <a:t> on /</a:t>
            </a:r>
            <a:r>
              <a:rPr lang="de-DE" dirty="0" err="1" smtClean="0"/>
              <a:t>data</a:t>
            </a:r>
            <a:r>
              <a:rPr lang="de-DE" dirty="0" smtClean="0"/>
              <a:t> (</a:t>
            </a:r>
            <a:r>
              <a:rPr lang="de-DE" dirty="0" err="1" smtClean="0"/>
              <a:t>FhGFS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 err="1" smtClean="0"/>
              <a:t>Faishare</a:t>
            </a:r>
            <a:r>
              <a:rPr lang="de-DE" dirty="0" smtClean="0"/>
              <a:t> 20 </a:t>
            </a:r>
            <a:r>
              <a:rPr lang="de-DE" dirty="0" err="1" smtClean="0"/>
              <a:t>percent</a:t>
            </a:r>
            <a:r>
              <a:rPr lang="de-DE" dirty="0" smtClean="0"/>
              <a:t> (+ Queue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restrictions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</a:t>
            </a:r>
            <a:r>
              <a:rPr lang="de-DE" dirty="0" smtClean="0"/>
              <a:t>. f. Kernphysik </a:t>
            </a:r>
            <a:r>
              <a:rPr lang="de-DE" dirty="0" err="1" smtClean="0"/>
              <a:t>mandatory</a:t>
            </a:r>
            <a:endParaRPr lang="de-DE" dirty="0" smtClean="0"/>
          </a:p>
          <a:p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via </a:t>
            </a:r>
            <a:r>
              <a:rPr lang="de-DE" dirty="0" err="1" smtClean="0"/>
              <a:t>batch</a:t>
            </a:r>
            <a:r>
              <a:rPr lang="de-DE" dirty="0" smtClean="0"/>
              <a:t> </a:t>
            </a:r>
            <a:r>
              <a:rPr lang="de-DE" dirty="0" err="1" smtClean="0"/>
              <a:t>syste</a:t>
            </a:r>
            <a:r>
              <a:rPr lang="de-DE" dirty="0" err="1"/>
              <a:t>m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outside (</a:t>
            </a:r>
            <a:r>
              <a:rPr lang="de-DE" dirty="0" err="1" smtClean="0"/>
              <a:t>yet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PANDAGrid</a:t>
            </a:r>
            <a:r>
              <a:rPr lang="de-DE" dirty="0" smtClean="0"/>
              <a:t> Access (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Approx</a:t>
            </a:r>
            <a:r>
              <a:rPr lang="de-DE" dirty="0" smtClean="0"/>
              <a:t>. 1000 </a:t>
            </a:r>
            <a:r>
              <a:rPr lang="de-DE" dirty="0" err="1" smtClean="0"/>
              <a:t>cores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endParaRPr lang="de-DE" dirty="0" smtClean="0"/>
          </a:p>
          <a:p>
            <a:pPr lvl="1"/>
            <a:r>
              <a:rPr lang="de-DE" dirty="0" smtClean="0"/>
              <a:t>5 </a:t>
            </a:r>
            <a:r>
              <a:rPr lang="de-DE" dirty="0" err="1" smtClean="0"/>
              <a:t>Tbyte</a:t>
            </a:r>
            <a:r>
              <a:rPr lang="de-DE" dirty="0" smtClean="0"/>
              <a:t> </a:t>
            </a:r>
            <a:r>
              <a:rPr lang="de-DE" dirty="0" err="1" smtClean="0"/>
              <a:t>scratch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5463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Batch System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Torque</a:t>
            </a:r>
            <a:r>
              <a:rPr lang="de-DE" dirty="0" smtClean="0"/>
              <a:t>/</a:t>
            </a:r>
            <a:r>
              <a:rPr lang="de-DE" dirty="0" err="1" smtClean="0"/>
              <a:t>Maui</a:t>
            </a:r>
            <a:endParaRPr lang="de-DE" dirty="0" smtClean="0"/>
          </a:p>
          <a:p>
            <a:r>
              <a:rPr lang="de-DE" dirty="0" smtClean="0"/>
              <a:t>Queue </a:t>
            </a:r>
            <a:r>
              <a:rPr lang="de-DE" dirty="0" err="1" smtClean="0"/>
              <a:t>assignment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walltime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(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queues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Queue </a:t>
            </a:r>
            <a:r>
              <a:rPr lang="de-DE" dirty="0" err="1" smtClean="0"/>
              <a:t>limits</a:t>
            </a:r>
            <a:r>
              <a:rPr lang="de-DE" dirty="0" smtClean="0"/>
              <a:t>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walltime</a:t>
            </a:r>
            <a:endParaRPr lang="de-DE" dirty="0" smtClean="0"/>
          </a:p>
          <a:p>
            <a:r>
              <a:rPr lang="de-DE" dirty="0" smtClean="0"/>
              <a:t>Rules </a:t>
            </a:r>
            <a:r>
              <a:rPr lang="de-DE" dirty="0" err="1" smtClean="0"/>
              <a:t>revisited</a:t>
            </a:r>
            <a:r>
              <a:rPr lang="de-DE" dirty="0" smtClean="0"/>
              <a:t> </a:t>
            </a:r>
            <a:r>
              <a:rPr lang="de-DE" dirty="0" err="1" smtClean="0"/>
              <a:t>regularly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Cluster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endParaRPr lang="de-DE" dirty="0" smtClean="0"/>
          </a:p>
        </p:txBody>
      </p:sp>
      <p:graphicFrame>
        <p:nvGraphicFramePr>
          <p:cNvPr id="4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229496"/>
              </p:ext>
            </p:extLst>
          </p:nvPr>
        </p:nvGraphicFramePr>
        <p:xfrm>
          <a:off x="569654" y="3735249"/>
          <a:ext cx="8229600" cy="312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24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-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4520"/>
            <a:ext cx="8229600" cy="4876800"/>
          </a:xfrm>
        </p:spPr>
        <p:txBody>
          <a:bodyPr/>
          <a:lstStyle/>
          <a:p>
            <a:r>
              <a:rPr lang="de-DE" dirty="0" smtClean="0"/>
              <a:t>Cluster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</a:t>
            </a:r>
            <a:endParaRPr lang="de-DE" dirty="0" smtClean="0"/>
          </a:p>
          <a:p>
            <a:r>
              <a:rPr lang="de-DE" dirty="0" smtClean="0"/>
              <a:t>Users </a:t>
            </a:r>
            <a:r>
              <a:rPr lang="de-DE" dirty="0" err="1" smtClean="0"/>
              <a:t>seem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happy so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</a:t>
            </a:r>
            <a:endParaRPr lang="de-DE" dirty="0" smtClean="0"/>
          </a:p>
          <a:p>
            <a:r>
              <a:rPr lang="de-DE" dirty="0" err="1"/>
              <a:t>N</a:t>
            </a:r>
            <a:r>
              <a:rPr lang="de-DE" dirty="0" err="1" smtClean="0"/>
              <a:t>o</a:t>
            </a:r>
            <a:r>
              <a:rPr lang="de-DE" dirty="0" smtClean="0"/>
              <a:t> (</a:t>
            </a:r>
            <a:r>
              <a:rPr lang="de-DE" dirty="0" err="1" smtClean="0"/>
              <a:t>too</a:t>
            </a:r>
            <a:r>
              <a:rPr lang="de-DE" dirty="0" smtClean="0"/>
              <a:t>)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</a:t>
            </a:r>
            <a:endParaRPr lang="de-DE" dirty="0" smtClean="0"/>
          </a:p>
          <a:p>
            <a:pPr lvl="1"/>
            <a:r>
              <a:rPr lang="de-DE" dirty="0" smtClean="0"/>
              <a:t>Database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r>
              <a:rPr lang="de-DE" dirty="0" smtClean="0"/>
              <a:t> out @ 20.000 </a:t>
            </a:r>
            <a:r>
              <a:rPr lang="de-DE" dirty="0" err="1" smtClean="0"/>
              <a:t>queries</a:t>
            </a:r>
            <a:r>
              <a:rPr lang="de-DE" dirty="0" smtClean="0"/>
              <a:t> / sec </a:t>
            </a:r>
            <a:r>
              <a:rPr lang="de-DE" dirty="0" smtClean="0">
                <a:sym typeface="Wingdings"/>
              </a:rPr>
              <a:t></a:t>
            </a:r>
            <a:endParaRPr lang="de-DE" dirty="0"/>
          </a:p>
          <a:p>
            <a:pPr lvl="1"/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bottleneck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heavy </a:t>
            </a:r>
            <a:r>
              <a:rPr lang="de-DE" dirty="0" err="1" smtClean="0"/>
              <a:t>load</a:t>
            </a:r>
            <a:r>
              <a:rPr lang="de-DE" dirty="0" smtClean="0"/>
              <a:t>? </a:t>
            </a:r>
            <a:r>
              <a:rPr lang="de-DE" dirty="0" smtClean="0">
                <a:sym typeface="Wingdings"/>
              </a:rPr>
              <a:t></a:t>
            </a:r>
            <a:endParaRPr lang="de-DE" dirty="0" smtClean="0"/>
          </a:p>
          <a:p>
            <a:pPr lvl="1"/>
            <a:r>
              <a:rPr lang="de-DE" dirty="0" smtClean="0"/>
              <a:t>Job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stdout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large (</a:t>
            </a:r>
            <a:r>
              <a:rPr lang="de-DE" dirty="0" err="1" smtClean="0"/>
              <a:t>several</a:t>
            </a:r>
            <a:r>
              <a:rPr lang="de-DE" dirty="0" smtClean="0"/>
              <a:t> Mbyte / </a:t>
            </a:r>
            <a:r>
              <a:rPr lang="de-DE" dirty="0" err="1" smtClean="0"/>
              <a:t>job</a:t>
            </a:r>
            <a:r>
              <a:rPr lang="de-DE" dirty="0" smtClean="0"/>
              <a:t> =&gt;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Gbytes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Integrate</a:t>
            </a:r>
            <a:r>
              <a:rPr lang="de-DE" dirty="0" smtClean="0"/>
              <a:t> Cluster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(on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7200" y="5214462"/>
            <a:ext cx="290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Questions</a:t>
            </a:r>
            <a:r>
              <a:rPr lang="de-DE" sz="2400" b="1" dirty="0" smtClean="0"/>
              <a:t>?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98016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HIMster</a:t>
            </a:r>
            <a:r>
              <a:rPr lang="de-DE" dirty="0" smtClean="0"/>
              <a:t> - Intro</a:t>
            </a:r>
            <a:endParaRPr lang="de-DE" dirty="0"/>
          </a:p>
        </p:txBody>
      </p:sp>
      <p:pic>
        <p:nvPicPr>
          <p:cNvPr id="5" name="Inhaltsplatzhalter 4" descr="P506257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2" b="10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02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HIMster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Cluster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= </a:t>
            </a:r>
            <a:r>
              <a:rPr lang="de-DE" dirty="0" err="1" smtClean="0">
                <a:solidFill>
                  <a:srgbClr val="FF0000"/>
                </a:solidFill>
              </a:rPr>
              <a:t>HIM</a:t>
            </a:r>
            <a:r>
              <a:rPr lang="de-DE" dirty="0" err="1" smtClean="0">
                <a:solidFill>
                  <a:srgbClr val="3366FF"/>
                </a:solidFill>
              </a:rPr>
              <a:t>ster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HIM </a:t>
            </a:r>
            <a:r>
              <a:rPr lang="de-DE" dirty="0" smtClean="0"/>
              <a:t>Clu</a:t>
            </a:r>
            <a:r>
              <a:rPr lang="de-DE" dirty="0" smtClean="0">
                <a:solidFill>
                  <a:srgbClr val="3366FF"/>
                </a:solidFill>
              </a:rPr>
              <a:t>ster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Procurement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in </a:t>
            </a:r>
            <a:r>
              <a:rPr lang="de-DE" dirty="0" err="1" smtClean="0"/>
              <a:t>late</a:t>
            </a:r>
            <a:r>
              <a:rPr lang="de-DE" dirty="0" smtClean="0"/>
              <a:t> 2010</a:t>
            </a:r>
          </a:p>
          <a:p>
            <a:r>
              <a:rPr lang="de-DE" dirty="0" smtClean="0"/>
              <a:t>Installation </a:t>
            </a:r>
            <a:r>
              <a:rPr lang="de-DE" dirty="0" err="1" smtClean="0"/>
              <a:t>early</a:t>
            </a:r>
            <a:r>
              <a:rPr lang="de-DE" dirty="0" smtClean="0"/>
              <a:t> 2011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Megware</a:t>
            </a:r>
            <a:endParaRPr lang="de-DE" dirty="0" smtClean="0"/>
          </a:p>
          <a:p>
            <a:pPr lvl="1"/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initial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/>
              <a:t> </a:t>
            </a:r>
            <a:r>
              <a:rPr lang="de-DE" dirty="0" smtClean="0"/>
              <a:t>= 2 </a:t>
            </a:r>
            <a:r>
              <a:rPr lang="de-DE" dirty="0" err="1" smtClean="0"/>
              <a:t>days</a:t>
            </a:r>
            <a:endParaRPr lang="de-DE" dirty="0" smtClean="0"/>
          </a:p>
          <a:p>
            <a:r>
              <a:rPr lang="de-DE" dirty="0" smtClean="0"/>
              <a:t>3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Racks </a:t>
            </a:r>
            <a:r>
              <a:rPr lang="de-DE" dirty="0" err="1" smtClean="0"/>
              <a:t>of</a:t>
            </a:r>
            <a:r>
              <a:rPr lang="de-DE" dirty="0" smtClean="0"/>
              <a:t> Hardware</a:t>
            </a:r>
            <a:endParaRPr lang="de-DE" dirty="0"/>
          </a:p>
        </p:txBody>
      </p:sp>
      <p:pic>
        <p:nvPicPr>
          <p:cNvPr id="4" name="Inhaltsplatzhalter 4" descr="P50625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4" r="-13134"/>
          <a:stretch>
            <a:fillRect/>
          </a:stretch>
        </p:blipFill>
        <p:spPr>
          <a:xfrm>
            <a:off x="609600" y="4002678"/>
            <a:ext cx="8229600" cy="2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7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134 </a:t>
            </a:r>
            <a:r>
              <a:rPr lang="de-DE" dirty="0" err="1" smtClean="0"/>
              <a:t>Compute</a:t>
            </a:r>
            <a:r>
              <a:rPr lang="de-DE" dirty="0" smtClean="0"/>
              <a:t> Nodes,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2 AMD 6134 CPUs @ 2.3 GHz, 8 </a:t>
            </a:r>
            <a:r>
              <a:rPr lang="de-DE" dirty="0" err="1" smtClean="0"/>
              <a:t>cores</a:t>
            </a:r>
            <a:r>
              <a:rPr lang="de-DE" dirty="0" smtClean="0"/>
              <a:t> per CPU =&gt; </a:t>
            </a:r>
            <a:r>
              <a:rPr lang="de-DE" dirty="0" smtClean="0">
                <a:solidFill>
                  <a:srgbClr val="FF0000"/>
                </a:solidFill>
              </a:rPr>
              <a:t>2144 </a:t>
            </a:r>
            <a:r>
              <a:rPr lang="de-DE" dirty="0" err="1" smtClean="0">
                <a:solidFill>
                  <a:srgbClr val="FF0000"/>
                </a:solidFill>
              </a:rPr>
              <a:t>cores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2 </a:t>
            </a:r>
            <a:r>
              <a:rPr lang="de-DE" dirty="0" err="1" smtClean="0"/>
              <a:t>Gbyte</a:t>
            </a:r>
            <a:r>
              <a:rPr lang="de-DE" dirty="0" smtClean="0"/>
              <a:t> RAM / </a:t>
            </a:r>
            <a:r>
              <a:rPr lang="de-DE" dirty="0" err="1" smtClean="0"/>
              <a:t>core</a:t>
            </a:r>
            <a:r>
              <a:rPr lang="de-DE" dirty="0" smtClean="0"/>
              <a:t>, 14 Nodes </a:t>
            </a:r>
            <a:r>
              <a:rPr lang="de-DE" dirty="0" err="1" smtClean="0"/>
              <a:t>with</a:t>
            </a:r>
            <a:r>
              <a:rPr lang="de-DE" dirty="0" smtClean="0"/>
              <a:t> 4 </a:t>
            </a:r>
            <a:r>
              <a:rPr lang="de-DE" dirty="0" err="1" smtClean="0"/>
              <a:t>Gbyte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core</a:t>
            </a:r>
            <a:r>
              <a:rPr lang="de-DE" dirty="0" smtClean="0"/>
              <a:t> =&gt; </a:t>
            </a:r>
            <a:r>
              <a:rPr lang="de-DE" dirty="0" smtClean="0">
                <a:solidFill>
                  <a:srgbClr val="FF0000"/>
                </a:solidFill>
              </a:rPr>
              <a:t>4.7 </a:t>
            </a:r>
            <a:r>
              <a:rPr lang="de-DE" dirty="0" err="1" smtClean="0">
                <a:solidFill>
                  <a:srgbClr val="FF0000"/>
                </a:solidFill>
              </a:rPr>
              <a:t>Tbyte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Infiniband</a:t>
            </a:r>
            <a:r>
              <a:rPr lang="de-DE" dirty="0" smtClean="0"/>
              <a:t> Host Channel Adapter QDR 40 </a:t>
            </a:r>
            <a:r>
              <a:rPr lang="de-DE" dirty="0" err="1" smtClean="0"/>
              <a:t>Gbit</a:t>
            </a:r>
            <a:r>
              <a:rPr lang="de-DE" dirty="0" smtClean="0"/>
              <a:t>/s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HDD (</a:t>
            </a:r>
            <a:r>
              <a:rPr lang="de-DE" dirty="0" err="1" smtClean="0"/>
              <a:t>Diskless</a:t>
            </a:r>
            <a:r>
              <a:rPr lang="de-DE" dirty="0" smtClean="0"/>
              <a:t> Setup)</a:t>
            </a:r>
          </a:p>
          <a:p>
            <a:r>
              <a:rPr lang="de-DE" dirty="0" smtClean="0"/>
              <a:t>1 Frontend (1 Database) Server</a:t>
            </a:r>
          </a:p>
          <a:p>
            <a:pPr lvl="1"/>
            <a:r>
              <a:rPr lang="de-DE" dirty="0" smtClean="0"/>
              <a:t>Same CPUs</a:t>
            </a:r>
          </a:p>
          <a:p>
            <a:pPr lvl="1"/>
            <a:r>
              <a:rPr lang="de-DE" dirty="0" smtClean="0"/>
              <a:t>4 </a:t>
            </a:r>
            <a:r>
              <a:rPr lang="de-DE" dirty="0" err="1" smtClean="0"/>
              <a:t>Gbyte</a:t>
            </a:r>
            <a:r>
              <a:rPr lang="de-DE" dirty="0" smtClean="0"/>
              <a:t> Ram / </a:t>
            </a:r>
            <a:r>
              <a:rPr lang="de-DE" dirty="0" err="1" smtClean="0"/>
              <a:t>core</a:t>
            </a:r>
            <a:endParaRPr lang="de-DE" dirty="0" smtClean="0"/>
          </a:p>
          <a:p>
            <a:pPr lvl="1"/>
            <a:r>
              <a:rPr lang="de-DE" dirty="0" err="1" smtClean="0"/>
              <a:t>Infiniband</a:t>
            </a:r>
            <a:r>
              <a:rPr lang="de-DE" dirty="0" smtClean="0"/>
              <a:t> HCA, 10 </a:t>
            </a:r>
            <a:r>
              <a:rPr lang="de-DE" dirty="0" err="1" smtClean="0"/>
              <a:t>Gbit-Nic</a:t>
            </a:r>
            <a:endParaRPr lang="de-DE" dirty="0" smtClean="0"/>
          </a:p>
          <a:p>
            <a:pPr lvl="1"/>
            <a:r>
              <a:rPr lang="de-DE" dirty="0" smtClean="0"/>
              <a:t>Redundant Power </a:t>
            </a:r>
            <a:r>
              <a:rPr lang="de-DE" dirty="0" err="1" smtClean="0"/>
              <a:t>Supplies</a:t>
            </a:r>
            <a:r>
              <a:rPr lang="de-DE" dirty="0" smtClean="0"/>
              <a:t> / Systemfans</a:t>
            </a:r>
          </a:p>
          <a:p>
            <a:pPr lvl="1"/>
            <a:r>
              <a:rPr lang="de-DE" dirty="0" smtClean="0"/>
              <a:t>Storage:</a:t>
            </a:r>
          </a:p>
          <a:p>
            <a:pPr lvl="2"/>
            <a:r>
              <a:rPr lang="de-DE" dirty="0"/>
              <a:t>15 </a:t>
            </a:r>
            <a:r>
              <a:rPr lang="de-DE" dirty="0" err="1"/>
              <a:t>k</a:t>
            </a:r>
            <a:r>
              <a:rPr lang="de-DE" dirty="0"/>
              <a:t> </a:t>
            </a:r>
            <a:r>
              <a:rPr lang="de-DE" dirty="0" smtClean="0"/>
              <a:t>RPM SAS Drives (Frontend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approx</a:t>
            </a:r>
            <a:r>
              <a:rPr lang="de-DE" dirty="0" smtClean="0"/>
              <a:t>. 1 </a:t>
            </a:r>
            <a:r>
              <a:rPr lang="de-DE" dirty="0" err="1" smtClean="0"/>
              <a:t>TByte</a:t>
            </a:r>
            <a:r>
              <a:rPr lang="de-DE" dirty="0" smtClean="0"/>
              <a:t>):</a:t>
            </a:r>
          </a:p>
          <a:p>
            <a:pPr lvl="3"/>
            <a:r>
              <a:rPr lang="de-DE" dirty="0" smtClean="0"/>
              <a:t>/</a:t>
            </a:r>
            <a:r>
              <a:rPr lang="de-DE" dirty="0" err="1" smtClean="0"/>
              <a:t>home</a:t>
            </a:r>
            <a:r>
              <a:rPr lang="de-DE" dirty="0" smtClean="0"/>
              <a:t> – </a:t>
            </a:r>
            <a:r>
              <a:rPr lang="de-DE" dirty="0" err="1" smtClean="0"/>
              <a:t>systemwide</a:t>
            </a:r>
            <a:r>
              <a:rPr lang="de-DE" dirty="0" smtClean="0"/>
              <a:t> NFS-</a:t>
            </a:r>
            <a:r>
              <a:rPr lang="de-DE" dirty="0" err="1" smtClean="0"/>
              <a:t>mounted</a:t>
            </a:r>
            <a:r>
              <a:rPr lang="de-DE" dirty="0" smtClean="0"/>
              <a:t>, </a:t>
            </a:r>
            <a:r>
              <a:rPr lang="de-DE" dirty="0" err="1" smtClean="0"/>
              <a:t>quota</a:t>
            </a:r>
            <a:r>
              <a:rPr lang="de-DE" dirty="0" smtClean="0"/>
              <a:t> 10 </a:t>
            </a:r>
            <a:r>
              <a:rPr lang="de-DE" dirty="0" err="1" smtClean="0"/>
              <a:t>Gbyte</a:t>
            </a:r>
            <a:r>
              <a:rPr lang="de-DE" dirty="0" smtClean="0"/>
              <a:t> </a:t>
            </a:r>
          </a:p>
          <a:p>
            <a:pPr lvl="3"/>
            <a:r>
              <a:rPr lang="de-DE" dirty="0" smtClean="0"/>
              <a:t>/</a:t>
            </a:r>
            <a:r>
              <a:rPr lang="de-DE" dirty="0" err="1" smtClean="0"/>
              <a:t>cluster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systemwide</a:t>
            </a:r>
            <a:r>
              <a:rPr lang="de-DE" dirty="0" smtClean="0"/>
              <a:t> NFS-</a:t>
            </a:r>
            <a:r>
              <a:rPr lang="de-DE" dirty="0" err="1" smtClean="0"/>
              <a:t>mounted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r>
              <a:rPr lang="de-DE" dirty="0" smtClean="0"/>
              <a:t> dir </a:t>
            </a:r>
          </a:p>
          <a:p>
            <a:r>
              <a:rPr lang="de-DE" dirty="0" smtClean="0"/>
              <a:t>Central Parallel File System</a:t>
            </a:r>
          </a:p>
          <a:p>
            <a:pPr lvl="1"/>
            <a:r>
              <a:rPr lang="de-DE" dirty="0" smtClean="0"/>
              <a:t>/</a:t>
            </a:r>
            <a:r>
              <a:rPr lang="de-DE" dirty="0" err="1" smtClean="0"/>
              <a:t>data</a:t>
            </a:r>
            <a:r>
              <a:rPr lang="de-DE" dirty="0" smtClean="0"/>
              <a:t> = </a:t>
            </a:r>
            <a:r>
              <a:rPr lang="de-DE" dirty="0" smtClean="0">
                <a:solidFill>
                  <a:srgbClr val="FF0000"/>
                </a:solidFill>
              </a:rPr>
              <a:t>124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Tbyte</a:t>
            </a:r>
            <a:r>
              <a:rPr lang="de-DE" dirty="0" smtClean="0"/>
              <a:t> </a:t>
            </a:r>
            <a:r>
              <a:rPr lang="de-DE" dirty="0" err="1" smtClean="0"/>
              <a:t>disk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/>
              <a:t> </a:t>
            </a:r>
            <a:r>
              <a:rPr lang="de-DE" dirty="0" smtClean="0"/>
              <a:t>(7.2 </a:t>
            </a:r>
            <a:r>
              <a:rPr lang="de-DE" dirty="0" err="1" smtClean="0"/>
              <a:t>k</a:t>
            </a:r>
            <a:r>
              <a:rPr lang="de-DE" dirty="0" smtClean="0"/>
              <a:t> RPM) </a:t>
            </a:r>
          </a:p>
          <a:p>
            <a:pPr lvl="1"/>
            <a:r>
              <a:rPr lang="de-DE" dirty="0" smtClean="0"/>
              <a:t>Read/Write Performance 700 Mbyte/s (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client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Read/Write Performance </a:t>
            </a:r>
            <a:r>
              <a:rPr lang="de-DE" dirty="0" smtClean="0"/>
              <a:t>1000 - 1500 Mbyte</a:t>
            </a:r>
            <a:r>
              <a:rPr lang="de-DE" dirty="0"/>
              <a:t>/s </a:t>
            </a:r>
            <a:r>
              <a:rPr lang="de-DE" dirty="0" smtClean="0"/>
              <a:t>(</a:t>
            </a:r>
            <a:r>
              <a:rPr lang="de-DE" dirty="0" err="1" smtClean="0"/>
              <a:t>aggregated</a:t>
            </a:r>
            <a:r>
              <a:rPr lang="de-DE" dirty="0" smtClean="0"/>
              <a:t> </a:t>
            </a:r>
            <a:r>
              <a:rPr lang="de-DE" dirty="0" err="1" smtClean="0"/>
              <a:t>multiclient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4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533400"/>
            <a:ext cx="8229600" cy="990600"/>
          </a:xfrm>
        </p:spPr>
        <p:txBody>
          <a:bodyPr/>
          <a:lstStyle/>
          <a:p>
            <a:r>
              <a:rPr lang="de-DE" dirty="0" err="1" smtClean="0"/>
              <a:t>HIMster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endParaRPr lang="de-DE" dirty="0"/>
          </a:p>
        </p:txBody>
      </p:sp>
      <p:pic>
        <p:nvPicPr>
          <p:cNvPr id="4" name="Inhaltsplatzhalter 3" descr="IMG_04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 b="10481"/>
          <a:stretch>
            <a:fillRect/>
          </a:stretch>
        </p:blipFill>
        <p:spPr>
          <a:prstGeom prst="round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65375" y="4175125"/>
            <a:ext cx="92868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PSU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176712" y="2501900"/>
            <a:ext cx="9286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CPU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03549" y="3281362"/>
            <a:ext cx="9286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CPU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759074" y="2576512"/>
            <a:ext cx="92868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RAM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08474" y="3348037"/>
            <a:ext cx="92868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RAM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436688" y="2913578"/>
            <a:ext cx="11191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IB HCA</a:t>
            </a:r>
          </a:p>
        </p:txBody>
      </p:sp>
    </p:spTree>
    <p:extLst>
      <p:ext uri="{BB962C8B-B14F-4D97-AF65-F5344CB8AC3E}">
        <p14:creationId xmlns:p14="http://schemas.microsoft.com/office/powerpoint/2010/main" val="266178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HIMster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 - CPU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1 CPU (Package) = 2 Dies </a:t>
            </a:r>
            <a:r>
              <a:rPr lang="de-DE" dirty="0"/>
              <a:t> </a:t>
            </a:r>
            <a:r>
              <a:rPr lang="de-DE" dirty="0" smtClean="0"/>
              <a:t>( „</a:t>
            </a:r>
            <a:r>
              <a:rPr lang="de-DE" dirty="0" err="1" smtClean="0"/>
              <a:t>Magny</a:t>
            </a:r>
            <a:r>
              <a:rPr lang="de-DE" dirty="0" smtClean="0"/>
              <a:t> Cours“ )</a:t>
            </a:r>
          </a:p>
          <a:p>
            <a:pPr lvl="1"/>
            <a:r>
              <a:rPr lang="de-DE" dirty="0" smtClean="0"/>
              <a:t>4 </a:t>
            </a:r>
            <a:r>
              <a:rPr lang="de-DE" dirty="0" err="1" smtClean="0"/>
              <a:t>cores</a:t>
            </a:r>
            <a:r>
              <a:rPr lang="de-DE" dirty="0" smtClean="0"/>
              <a:t> @ 2.3 GHz per Die</a:t>
            </a:r>
          </a:p>
          <a:p>
            <a:pPr lvl="1"/>
            <a:r>
              <a:rPr lang="de-DE" dirty="0" smtClean="0"/>
              <a:t>512 </a:t>
            </a:r>
            <a:r>
              <a:rPr lang="de-DE" dirty="0" err="1" smtClean="0"/>
              <a:t>kb</a:t>
            </a:r>
            <a:r>
              <a:rPr lang="de-DE" dirty="0" smtClean="0"/>
              <a:t> L2-cache, 5 MB </a:t>
            </a:r>
            <a:r>
              <a:rPr lang="de-DE" dirty="0" err="1" smtClean="0"/>
              <a:t>shared</a:t>
            </a:r>
            <a:r>
              <a:rPr lang="de-DE" dirty="0" smtClean="0"/>
              <a:t> L3-cache (per Die)</a:t>
            </a:r>
          </a:p>
          <a:p>
            <a:r>
              <a:rPr lang="de-DE" dirty="0" err="1" smtClean="0"/>
              <a:t>Magny</a:t>
            </a:r>
            <a:r>
              <a:rPr lang="de-DE" dirty="0" smtClean="0"/>
              <a:t> Cours = 4 NUMA (Non uniform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) </a:t>
            </a:r>
            <a:r>
              <a:rPr lang="de-DE" dirty="0" err="1" smtClean="0"/>
              <a:t>zones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Scatter</a:t>
            </a:r>
            <a:r>
              <a:rPr lang="de-DE" dirty="0" smtClean="0"/>
              <a:t> Jobs“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Numa</a:t>
            </a:r>
            <a:r>
              <a:rPr lang="de-DE" dirty="0" smtClean="0"/>
              <a:t> Nodes (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)</a:t>
            </a:r>
          </a:p>
          <a:p>
            <a:pPr marL="274320" lvl="1" indent="0">
              <a:buNone/>
            </a:pPr>
            <a:r>
              <a:rPr lang="de-DE" dirty="0" smtClean="0"/>
              <a:t>=&gt; </a:t>
            </a:r>
            <a:r>
              <a:rPr lang="de-DE" dirty="0" err="1" smtClean="0"/>
              <a:t>Nodeallocation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,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Pinning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4" name="Bild 3" descr="magny-cours_NUMH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5"/>
          <a:stretch/>
        </p:blipFill>
        <p:spPr>
          <a:xfrm>
            <a:off x="6292517" y="3235581"/>
            <a:ext cx="1986415" cy="1867131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79141"/>
              </p:ext>
            </p:extLst>
          </p:nvPr>
        </p:nvGraphicFramePr>
        <p:xfrm>
          <a:off x="669577" y="3235581"/>
          <a:ext cx="5413195" cy="185420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082639"/>
                <a:gridCol w="1082639"/>
                <a:gridCol w="1082639"/>
                <a:gridCol w="1082639"/>
                <a:gridCol w="10826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Mbyte/s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12483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7312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6928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6590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12267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6629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7043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6620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12260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7322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6708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7047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7286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12312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84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HIMster</a:t>
            </a:r>
            <a:r>
              <a:rPr lang="de-DE" dirty="0" smtClean="0"/>
              <a:t> - Network</a:t>
            </a:r>
            <a:endParaRPr lang="de-DE" dirty="0"/>
          </a:p>
        </p:txBody>
      </p:sp>
      <p:pic>
        <p:nvPicPr>
          <p:cNvPr id="4" name="Inhaltsplatzhalter 3" descr="IB_Netzwerkstruktu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1" r="-6381"/>
          <a:stretch>
            <a:fillRect/>
          </a:stretch>
        </p:blipFill>
        <p:spPr>
          <a:xfrm>
            <a:off x="5276984" y="1524000"/>
            <a:ext cx="2776428" cy="1645291"/>
          </a:xfrm>
        </p:spPr>
      </p:pic>
      <p:sp>
        <p:nvSpPr>
          <p:cNvPr id="7" name="Textfeld 6"/>
          <p:cNvSpPr txBox="1"/>
          <p:nvPr/>
        </p:nvSpPr>
        <p:spPr>
          <a:xfrm>
            <a:off x="457200" y="1549067"/>
            <a:ext cx="36984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Infiniband</a:t>
            </a:r>
            <a:r>
              <a:rPr lang="de-DE" dirty="0" smtClean="0"/>
              <a:t> Network: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 smtClean="0"/>
              <a:t>Fat</a:t>
            </a:r>
            <a:r>
              <a:rPr lang="de-DE" dirty="0" smtClean="0"/>
              <a:t> </a:t>
            </a:r>
            <a:r>
              <a:rPr lang="de-DE" dirty="0" err="1" smtClean="0"/>
              <a:t>Tree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err="1"/>
              <a:t>Blocking</a:t>
            </a:r>
            <a:r>
              <a:rPr lang="de-DE" dirty="0"/>
              <a:t> </a:t>
            </a:r>
            <a:r>
              <a:rPr lang="de-DE" dirty="0" err="1"/>
              <a:t>Factor</a:t>
            </a:r>
            <a:r>
              <a:rPr lang="de-DE" dirty="0"/>
              <a:t> 2:</a:t>
            </a:r>
            <a:r>
              <a:rPr lang="de-DE" dirty="0" smtClean="0"/>
              <a:t>1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40 </a:t>
            </a:r>
            <a:r>
              <a:rPr lang="de-DE" dirty="0" err="1" smtClean="0"/>
              <a:t>Gbit</a:t>
            </a:r>
            <a:r>
              <a:rPr lang="de-DE" dirty="0" smtClean="0"/>
              <a:t>/s = 4 x QDR</a:t>
            </a:r>
          </a:p>
          <a:p>
            <a:pPr marL="742950" lvl="1" indent="-285750">
              <a:buFont typeface="Arial"/>
              <a:buChar char="•"/>
            </a:pPr>
            <a:r>
              <a:rPr lang="de-DE" dirty="0" smtClean="0"/>
              <a:t>36-port </a:t>
            </a:r>
            <a:r>
              <a:rPr lang="de-DE" dirty="0" err="1" smtClean="0"/>
              <a:t>managed</a:t>
            </a:r>
            <a:r>
              <a:rPr lang="de-DE" dirty="0" smtClean="0"/>
              <a:t>  </a:t>
            </a:r>
            <a:r>
              <a:rPr lang="de-DE" dirty="0" err="1" smtClean="0"/>
              <a:t>switches</a:t>
            </a:r>
            <a:r>
              <a:rPr lang="de-DE" dirty="0"/>
              <a:t> </a:t>
            </a: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 smtClean="0"/>
              <a:t>    (modular)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Gbit</a:t>
            </a:r>
            <a:r>
              <a:rPr lang="de-DE" dirty="0" smtClean="0"/>
              <a:t> Network: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Administration </a:t>
            </a:r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Interactive </a:t>
            </a:r>
            <a:r>
              <a:rPr lang="de-DE" dirty="0" err="1" smtClean="0"/>
              <a:t>Usage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r>
              <a:rPr lang="de-DE" dirty="0" smtClean="0"/>
              <a:t>Switches 10 </a:t>
            </a:r>
            <a:r>
              <a:rPr lang="de-DE" dirty="0" err="1" smtClean="0"/>
              <a:t>Gbit</a:t>
            </a:r>
            <a:r>
              <a:rPr lang="de-DE" dirty="0" smtClean="0"/>
              <a:t> </a:t>
            </a:r>
            <a:r>
              <a:rPr lang="de-DE" dirty="0" err="1" smtClean="0"/>
              <a:t>uplink</a:t>
            </a:r>
            <a:endParaRPr lang="de-DE" dirty="0" smtClean="0"/>
          </a:p>
          <a:p>
            <a:pPr marL="800100" lvl="1" indent="-342900">
              <a:buFont typeface="Arial"/>
              <a:buChar char="•"/>
            </a:pPr>
            <a:endParaRPr lang="de-DE" dirty="0" smtClean="0"/>
          </a:p>
        </p:txBody>
      </p:sp>
      <p:pic>
        <p:nvPicPr>
          <p:cNvPr id="8" name="Bild 7" descr="GE_Netzwerkstrukt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79" y="3569388"/>
            <a:ext cx="3523011" cy="27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HIMster</a:t>
            </a:r>
            <a:r>
              <a:rPr lang="de-DE" dirty="0" smtClean="0"/>
              <a:t> - Network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2349500"/>
            <a:ext cx="4117703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dalibor@frontend</a:t>
            </a:r>
            <a:r>
              <a:rPr lang="en-US" sz="1000" dirty="0"/>
              <a:t> </a:t>
            </a:r>
            <a:r>
              <a:rPr lang="en-US" sz="1000" dirty="0" err="1"/>
              <a:t>osu_benchmarks</a:t>
            </a:r>
            <a:r>
              <a:rPr lang="en-US" sz="1000" dirty="0"/>
              <a:t>]$ </a:t>
            </a:r>
            <a:r>
              <a:rPr lang="en-US" sz="1000" dirty="0" err="1"/>
              <a:t>mpirun</a:t>
            </a:r>
            <a:r>
              <a:rPr lang="en-US" sz="1000" dirty="0"/>
              <a:t> -</a:t>
            </a:r>
            <a:r>
              <a:rPr lang="en-US" sz="1000" dirty="0" err="1"/>
              <a:t>np</a:t>
            </a:r>
            <a:r>
              <a:rPr lang="en-US" sz="1000" dirty="0"/>
              <a:t> 2 -</a:t>
            </a:r>
            <a:r>
              <a:rPr lang="en-US" sz="1000" dirty="0" err="1"/>
              <a:t>hostfile</a:t>
            </a:r>
            <a:r>
              <a:rPr lang="en-US" sz="1000" dirty="0"/>
              <a:t> ./</a:t>
            </a:r>
            <a:r>
              <a:rPr lang="en-US" sz="1000" dirty="0" err="1"/>
              <a:t>hostfile</a:t>
            </a:r>
            <a:r>
              <a:rPr lang="en-US" sz="1000" dirty="0"/>
              <a:t> ./</a:t>
            </a:r>
            <a:r>
              <a:rPr lang="en-US" sz="1000" dirty="0" err="1"/>
              <a:t>osu_bw</a:t>
            </a:r>
            <a:endParaRPr lang="en-US" sz="1000" dirty="0"/>
          </a:p>
          <a:p>
            <a:r>
              <a:rPr lang="en-US" sz="1000" dirty="0"/>
              <a:t># OSU MPI Bandwidth Test v3.1.2</a:t>
            </a:r>
          </a:p>
          <a:p>
            <a:r>
              <a:rPr lang="en-US" sz="1000" dirty="0"/>
              <a:t># Size        Bandwidth (MB/s)</a:t>
            </a:r>
          </a:p>
          <a:p>
            <a:r>
              <a:rPr lang="en-US" sz="1000" dirty="0"/>
              <a:t>1                         2.20</a:t>
            </a:r>
          </a:p>
          <a:p>
            <a:r>
              <a:rPr lang="en-US" sz="1000" dirty="0"/>
              <a:t>2                         4.39</a:t>
            </a:r>
          </a:p>
          <a:p>
            <a:r>
              <a:rPr lang="en-US" sz="1000" dirty="0"/>
              <a:t>4                         8.92</a:t>
            </a:r>
          </a:p>
          <a:p>
            <a:r>
              <a:rPr lang="en-US" sz="1000" dirty="0"/>
              <a:t>8                        17.81</a:t>
            </a:r>
          </a:p>
          <a:p>
            <a:r>
              <a:rPr lang="en-US" sz="1000" dirty="0"/>
              <a:t>16                       34.97</a:t>
            </a:r>
          </a:p>
          <a:p>
            <a:r>
              <a:rPr lang="en-US" sz="1000" dirty="0"/>
              <a:t>32                       65.83</a:t>
            </a:r>
          </a:p>
          <a:p>
            <a:r>
              <a:rPr lang="en-US" sz="1000" dirty="0"/>
              <a:t>64                      127.64</a:t>
            </a:r>
          </a:p>
          <a:p>
            <a:r>
              <a:rPr lang="en-US" sz="1000" dirty="0"/>
              <a:t>128                     246.90</a:t>
            </a:r>
          </a:p>
          <a:p>
            <a:r>
              <a:rPr lang="en-US" sz="1000" dirty="0"/>
              <a:t>256                     469.72</a:t>
            </a:r>
          </a:p>
          <a:p>
            <a:r>
              <a:rPr lang="en-US" sz="1000" dirty="0"/>
              <a:t>512                     787.50</a:t>
            </a:r>
          </a:p>
          <a:p>
            <a:r>
              <a:rPr lang="en-US" sz="1000" dirty="0"/>
              <a:t>1024                   1309.41</a:t>
            </a:r>
          </a:p>
          <a:p>
            <a:r>
              <a:rPr lang="en-US" sz="1000" dirty="0"/>
              <a:t>2048                   1875.94</a:t>
            </a:r>
          </a:p>
          <a:p>
            <a:r>
              <a:rPr lang="en-US" sz="1000" dirty="0"/>
              <a:t>4096                   2365.92</a:t>
            </a:r>
          </a:p>
          <a:p>
            <a:r>
              <a:rPr lang="en-US" sz="1000" dirty="0"/>
              <a:t>8192                  </a:t>
            </a:r>
            <a:r>
              <a:rPr lang="en-US" sz="1000" dirty="0" smtClean="0"/>
              <a:t> 2578.63</a:t>
            </a:r>
            <a:endParaRPr lang="en-US" sz="1000" dirty="0"/>
          </a:p>
          <a:p>
            <a:r>
              <a:rPr lang="en-US" sz="1000" dirty="0"/>
              <a:t>16384                </a:t>
            </a:r>
            <a:r>
              <a:rPr lang="en-US" sz="1000" dirty="0" smtClean="0"/>
              <a:t> </a:t>
            </a:r>
            <a:r>
              <a:rPr lang="en-US" sz="1000" dirty="0"/>
              <a:t>2417.19</a:t>
            </a:r>
          </a:p>
          <a:p>
            <a:r>
              <a:rPr lang="en-US" sz="1000" dirty="0"/>
              <a:t>32768                </a:t>
            </a:r>
            <a:r>
              <a:rPr lang="en-US" sz="1000" dirty="0" smtClean="0"/>
              <a:t> </a:t>
            </a:r>
            <a:r>
              <a:rPr lang="en-US" sz="1000" dirty="0"/>
              <a:t>2644.08</a:t>
            </a:r>
          </a:p>
          <a:p>
            <a:r>
              <a:rPr lang="en-US" sz="1000" dirty="0"/>
              <a:t>65536                </a:t>
            </a:r>
            <a:r>
              <a:rPr lang="en-US" sz="1000" dirty="0" smtClean="0"/>
              <a:t> </a:t>
            </a:r>
            <a:r>
              <a:rPr lang="en-US" sz="1000" dirty="0"/>
              <a:t>2767.79</a:t>
            </a:r>
          </a:p>
          <a:p>
            <a:r>
              <a:rPr lang="en-US" sz="1000" dirty="0"/>
              <a:t>131072              </a:t>
            </a:r>
            <a:r>
              <a:rPr lang="en-US" sz="1000" dirty="0" smtClean="0"/>
              <a:t> </a:t>
            </a:r>
            <a:r>
              <a:rPr lang="en-US" sz="1000" dirty="0"/>
              <a:t>2833.08</a:t>
            </a:r>
          </a:p>
          <a:p>
            <a:r>
              <a:rPr lang="en-US" sz="1000" dirty="0"/>
              <a:t>262144               </a:t>
            </a:r>
            <a:r>
              <a:rPr lang="en-US" sz="1000" dirty="0" smtClean="0"/>
              <a:t>2866.21</a:t>
            </a:r>
            <a:endParaRPr lang="en-US" sz="1000" dirty="0"/>
          </a:p>
          <a:p>
            <a:r>
              <a:rPr lang="en-US" sz="1000" dirty="0"/>
              <a:t>524288               </a:t>
            </a:r>
            <a:r>
              <a:rPr lang="en-US" sz="1000" dirty="0" smtClean="0"/>
              <a:t>2883.92</a:t>
            </a:r>
            <a:endParaRPr lang="en-US" sz="1000" dirty="0"/>
          </a:p>
          <a:p>
            <a:r>
              <a:rPr lang="en-US" sz="1000" dirty="0"/>
              <a:t>1048576             </a:t>
            </a:r>
            <a:r>
              <a:rPr lang="en-US" sz="1000" dirty="0" smtClean="0"/>
              <a:t>2893.15</a:t>
            </a:r>
            <a:endParaRPr lang="en-US" sz="1000" dirty="0"/>
          </a:p>
          <a:p>
            <a:r>
              <a:rPr lang="en-US" sz="1000" dirty="0"/>
              <a:t>2097152             </a:t>
            </a:r>
            <a:r>
              <a:rPr lang="en-US" sz="1000" dirty="0" smtClean="0"/>
              <a:t>2905.48</a:t>
            </a:r>
            <a:endParaRPr lang="en-US" sz="1000" dirty="0"/>
          </a:p>
          <a:p>
            <a:r>
              <a:rPr lang="en-US" sz="1000" dirty="0"/>
              <a:t>4194304             </a:t>
            </a:r>
            <a:r>
              <a:rPr lang="en-US" sz="1000" dirty="0" smtClean="0"/>
              <a:t>2904.55</a:t>
            </a:r>
            <a:endParaRPr lang="en-US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4801190" y="2349500"/>
            <a:ext cx="3632527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/>
              <a:t>[</a:t>
            </a:r>
            <a:r>
              <a:rPr lang="en-US" sz="1000" dirty="0" err="1"/>
              <a:t>dalibor@frontend</a:t>
            </a:r>
            <a:r>
              <a:rPr lang="en-US" sz="1000" dirty="0"/>
              <a:t> </a:t>
            </a:r>
            <a:r>
              <a:rPr lang="en-US" sz="1000" dirty="0" err="1"/>
              <a:t>osu_benchmarks</a:t>
            </a:r>
            <a:r>
              <a:rPr lang="en-US" sz="1000" dirty="0"/>
              <a:t>]$ </a:t>
            </a:r>
            <a:r>
              <a:rPr lang="en-US" sz="1000" dirty="0" err="1"/>
              <a:t>mpirun</a:t>
            </a:r>
            <a:r>
              <a:rPr lang="en-US" sz="1000" dirty="0"/>
              <a:t> -</a:t>
            </a:r>
            <a:r>
              <a:rPr lang="en-US" sz="1000" dirty="0" err="1"/>
              <a:t>np</a:t>
            </a:r>
            <a:r>
              <a:rPr lang="en-US" sz="1000" dirty="0"/>
              <a:t> 2 -</a:t>
            </a:r>
            <a:r>
              <a:rPr lang="en-US" sz="1000" dirty="0" err="1"/>
              <a:t>hostfile</a:t>
            </a:r>
            <a:r>
              <a:rPr lang="en-US" sz="1000" dirty="0"/>
              <a:t> ./hosts ./</a:t>
            </a:r>
            <a:r>
              <a:rPr lang="en-US" sz="1000" dirty="0" err="1"/>
              <a:t>osu_latency</a:t>
            </a:r>
            <a:r>
              <a:rPr lang="en-US" sz="1000" dirty="0"/>
              <a:t> </a:t>
            </a:r>
          </a:p>
          <a:p>
            <a:r>
              <a:rPr lang="en-US" sz="1000" dirty="0"/>
              <a:t># OSU MPI Latency Test v3.1.2</a:t>
            </a:r>
          </a:p>
          <a:p>
            <a:r>
              <a:rPr lang="en-US" sz="1000" dirty="0"/>
              <a:t># Size            Latency (us)</a:t>
            </a:r>
          </a:p>
          <a:p>
            <a:r>
              <a:rPr lang="en-US" sz="1000" dirty="0"/>
              <a:t>0                         1.38</a:t>
            </a:r>
          </a:p>
          <a:p>
            <a:r>
              <a:rPr lang="en-US" sz="1000" dirty="0"/>
              <a:t>1                         1.40</a:t>
            </a:r>
          </a:p>
          <a:p>
            <a:r>
              <a:rPr lang="en-US" sz="1000" dirty="0"/>
              <a:t>2                         1.40</a:t>
            </a:r>
          </a:p>
          <a:p>
            <a:r>
              <a:rPr lang="en-US" sz="1000" dirty="0"/>
              <a:t>4                         1.40</a:t>
            </a:r>
          </a:p>
          <a:p>
            <a:r>
              <a:rPr lang="en-US" sz="1000" dirty="0"/>
              <a:t>8                         1.48</a:t>
            </a:r>
          </a:p>
          <a:p>
            <a:r>
              <a:rPr lang="en-US" sz="1000" dirty="0"/>
              <a:t>16                        1.49</a:t>
            </a:r>
          </a:p>
          <a:p>
            <a:r>
              <a:rPr lang="en-US" sz="1000" dirty="0"/>
              <a:t>32                        1.56</a:t>
            </a:r>
          </a:p>
          <a:p>
            <a:r>
              <a:rPr lang="en-US" sz="1000" dirty="0"/>
              <a:t>64                        1.61</a:t>
            </a:r>
          </a:p>
          <a:p>
            <a:r>
              <a:rPr lang="en-US" sz="1000" dirty="0"/>
              <a:t>128                       2.47</a:t>
            </a:r>
          </a:p>
          <a:p>
            <a:r>
              <a:rPr lang="en-US" sz="1000" dirty="0"/>
              <a:t>256                       2.66</a:t>
            </a:r>
          </a:p>
          <a:p>
            <a:r>
              <a:rPr lang="en-US" sz="1000" dirty="0"/>
              <a:t>512                       3.05</a:t>
            </a:r>
          </a:p>
          <a:p>
            <a:r>
              <a:rPr lang="en-US" sz="1000" dirty="0"/>
              <a:t>1024                      3.75</a:t>
            </a:r>
          </a:p>
          <a:p>
            <a:r>
              <a:rPr lang="en-US" sz="1000" dirty="0"/>
              <a:t>2048                      5.17</a:t>
            </a:r>
          </a:p>
          <a:p>
            <a:r>
              <a:rPr lang="en-US" sz="1000" dirty="0"/>
              <a:t>4096                      6.43</a:t>
            </a:r>
          </a:p>
          <a:p>
            <a:r>
              <a:rPr lang="en-US" sz="1000" dirty="0"/>
              <a:t>8192                      9.42</a:t>
            </a:r>
          </a:p>
          <a:p>
            <a:r>
              <a:rPr lang="en-US" sz="1000" dirty="0"/>
              <a:t>16384                    13.17</a:t>
            </a:r>
          </a:p>
          <a:p>
            <a:r>
              <a:rPr lang="en-US" sz="1000" dirty="0"/>
              <a:t>32768                    18.41</a:t>
            </a:r>
          </a:p>
          <a:p>
            <a:r>
              <a:rPr lang="en-US" sz="1000" dirty="0"/>
              <a:t>65536                    29.76</a:t>
            </a:r>
          </a:p>
          <a:p>
            <a:r>
              <a:rPr lang="en-US" sz="1000" dirty="0"/>
              <a:t>131072                   52.19</a:t>
            </a:r>
          </a:p>
          <a:p>
            <a:r>
              <a:rPr lang="en-US" sz="1000" dirty="0"/>
              <a:t>262144                   97.74</a:t>
            </a:r>
          </a:p>
          <a:p>
            <a:r>
              <a:rPr lang="en-US" sz="1000" dirty="0"/>
              <a:t>524288                  188.18</a:t>
            </a:r>
          </a:p>
          <a:p>
            <a:r>
              <a:rPr lang="en-US" sz="1000" dirty="0"/>
              <a:t>1048576                 369.60</a:t>
            </a:r>
          </a:p>
          <a:p>
            <a:r>
              <a:rPr lang="en-US" sz="1000" dirty="0"/>
              <a:t>2097152                 730.50</a:t>
            </a:r>
          </a:p>
          <a:p>
            <a:r>
              <a:rPr lang="en-US" sz="1000" dirty="0"/>
              <a:t>4194304                </a:t>
            </a:r>
            <a:r>
              <a:rPr lang="en-US" sz="1000" dirty="0" smtClean="0"/>
              <a:t>1463.14</a:t>
            </a:r>
            <a:endParaRPr lang="en-US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" y="1524000"/>
            <a:ext cx="771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Bandwidth</a:t>
            </a:r>
            <a:r>
              <a:rPr lang="de-DE" dirty="0" smtClean="0"/>
              <a:t> - 2.9 </a:t>
            </a:r>
            <a:r>
              <a:rPr lang="de-DE" dirty="0" err="1" smtClean="0"/>
              <a:t>Gbyte</a:t>
            </a:r>
            <a:r>
              <a:rPr lang="de-DE" dirty="0" smtClean="0"/>
              <a:t>/s (</a:t>
            </a:r>
            <a:r>
              <a:rPr lang="de-DE" dirty="0" err="1" smtClean="0"/>
              <a:t>unidirectional</a:t>
            </a:r>
            <a:r>
              <a:rPr lang="de-DE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de-DE" dirty="0" smtClean="0"/>
              <a:t>Low </a:t>
            </a:r>
            <a:r>
              <a:rPr lang="de-DE" dirty="0" err="1" smtClean="0"/>
              <a:t>Latency</a:t>
            </a:r>
            <a:r>
              <a:rPr lang="de-DE" dirty="0" smtClean="0"/>
              <a:t> - </a:t>
            </a:r>
            <a:r>
              <a:rPr lang="de-DE" dirty="0" err="1" smtClean="0"/>
              <a:t>approx</a:t>
            </a:r>
            <a:r>
              <a:rPr lang="de-DE" dirty="0"/>
              <a:t>.</a:t>
            </a:r>
            <a:r>
              <a:rPr lang="de-DE" dirty="0" smtClean="0"/>
              <a:t> 1.4 </a:t>
            </a:r>
            <a:r>
              <a:rPr lang="de-DE" dirty="0" err="1" smtClean="0"/>
              <a:t>microseconds</a:t>
            </a:r>
            <a:endParaRPr lang="de-DE" dirty="0" smtClean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23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Storage	- </a:t>
            </a:r>
            <a:r>
              <a:rPr lang="de-DE" dirty="0" err="1" smtClean="0"/>
              <a:t>Topology</a:t>
            </a:r>
            <a:endParaRPr lang="de-DE" dirty="0"/>
          </a:p>
        </p:txBody>
      </p:sp>
      <p:pic>
        <p:nvPicPr>
          <p:cNvPr id="4" name="Inhaltsplatzhalter 3" descr="Storagestruktu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" b="-601"/>
          <a:stretch/>
        </p:blipFill>
        <p:spPr>
          <a:xfrm>
            <a:off x="3706813" y="1600200"/>
            <a:ext cx="4979986" cy="4876800"/>
          </a:xfrm>
        </p:spPr>
      </p:pic>
      <p:sp>
        <p:nvSpPr>
          <p:cNvPr id="5" name="Textfeld 4"/>
          <p:cNvSpPr txBox="1"/>
          <p:nvPr/>
        </p:nvSpPr>
        <p:spPr>
          <a:xfrm>
            <a:off x="457200" y="1625600"/>
            <a:ext cx="47628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Roughly</a:t>
            </a:r>
            <a:r>
              <a:rPr lang="de-DE" dirty="0" smtClean="0"/>
              <a:t> 1 </a:t>
            </a:r>
            <a:r>
              <a:rPr lang="de-DE" dirty="0" err="1" smtClean="0"/>
              <a:t>Gbyte</a:t>
            </a:r>
            <a:r>
              <a:rPr lang="de-DE" dirty="0" smtClean="0"/>
              <a:t>/sec </a:t>
            </a:r>
            <a:r>
              <a:rPr lang="de-DE" dirty="0" err="1" smtClean="0"/>
              <a:t>throughput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Easy </a:t>
            </a:r>
            <a:r>
              <a:rPr lang="de-DE" dirty="0" err="1" smtClean="0"/>
              <a:t>setup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maintenance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Stable</a:t>
            </a:r>
            <a:r>
              <a:rPr lang="de-DE" dirty="0" smtClean="0"/>
              <a:t> System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r>
              <a:rPr lang="de-DE" dirty="0" err="1" smtClean="0"/>
              <a:t>FraunhoferFS</a:t>
            </a:r>
            <a:r>
              <a:rPr lang="de-DE" dirty="0" smtClean="0"/>
              <a:t> / </a:t>
            </a:r>
            <a:r>
              <a:rPr lang="de-DE" dirty="0" err="1" smtClean="0"/>
              <a:t>Vendor</a:t>
            </a:r>
            <a:r>
              <a:rPr lang="de-DE" dirty="0" smtClean="0"/>
              <a:t> </a:t>
            </a:r>
            <a:r>
              <a:rPr lang="de-DE" dirty="0" err="1" smtClean="0"/>
              <a:t>promised</a:t>
            </a:r>
            <a:r>
              <a:rPr lang="de-DE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Throughput</a:t>
            </a:r>
            <a:r>
              <a:rPr lang="de-DE" dirty="0" smtClean="0"/>
              <a:t> in </a:t>
            </a:r>
            <a:r>
              <a:rPr lang="de-DE" dirty="0" err="1" smtClean="0"/>
              <a:t>excess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1.5 </a:t>
            </a:r>
            <a:r>
              <a:rPr lang="de-DE" dirty="0" err="1" smtClean="0"/>
              <a:t>Gbyte</a:t>
            </a:r>
            <a:r>
              <a:rPr lang="de-DE" dirty="0" smtClean="0"/>
              <a:t>/s </a:t>
            </a:r>
            <a:r>
              <a:rPr lang="de-DE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Easy RPM </a:t>
            </a:r>
            <a:r>
              <a:rPr lang="de-DE" dirty="0" err="1" smtClean="0"/>
              <a:t>based</a:t>
            </a:r>
            <a:r>
              <a:rPr lang="de-DE" dirty="0" smtClean="0"/>
              <a:t> Installation </a:t>
            </a:r>
            <a:r>
              <a:rPr lang="de-DE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High </a:t>
            </a:r>
            <a:r>
              <a:rPr lang="de-DE" dirty="0" err="1" smtClean="0"/>
              <a:t>Availability</a:t>
            </a:r>
            <a:r>
              <a:rPr lang="de-DE" dirty="0" smtClean="0"/>
              <a:t> / High </a:t>
            </a:r>
            <a:r>
              <a:rPr lang="de-DE" dirty="0" err="1" smtClean="0"/>
              <a:t>Redundancy</a:t>
            </a:r>
            <a:r>
              <a:rPr lang="de-DE" dirty="0" smtClean="0"/>
              <a:t> ? / </a:t>
            </a:r>
            <a:r>
              <a:rPr lang="de-DE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de-DE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57200" y="5589211"/>
            <a:ext cx="33731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parallel FS,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hiding</a:t>
            </a:r>
            <a:r>
              <a:rPr lang="de-DE" dirty="0" smtClean="0"/>
              <a:t> </a:t>
            </a:r>
            <a:r>
              <a:rPr lang="de-DE" dirty="0" err="1" smtClean="0"/>
              <a:t>comlpexity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42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1544</Words>
  <Application>Microsoft Macintosh PowerPoint</Application>
  <PresentationFormat>Bildschirmpräsentation (4:3)</PresentationFormat>
  <Paragraphs>289</Paragraphs>
  <Slides>19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Klarheit</vt:lpstr>
      <vt:lpstr>Arbeitsblatt</vt:lpstr>
      <vt:lpstr>ClusterS @  H elmholtz  I nstitut M ainz</vt:lpstr>
      <vt:lpstr>HIMster - Intro</vt:lpstr>
      <vt:lpstr>HIMster</vt:lpstr>
      <vt:lpstr>Hardware</vt:lpstr>
      <vt:lpstr>HIMster Node</vt:lpstr>
      <vt:lpstr>HIMster Node - CPU</vt:lpstr>
      <vt:lpstr>HIMster - Network</vt:lpstr>
      <vt:lpstr>HIMster - Network </vt:lpstr>
      <vt:lpstr>Storage - Topology</vt:lpstr>
      <vt:lpstr>Storage - Basic Setup</vt:lpstr>
      <vt:lpstr>Storage - Performance (Single Client) </vt:lpstr>
      <vt:lpstr>Storage - Performance (Multi Client Write)</vt:lpstr>
      <vt:lpstr>Storage - Performance (Multi Client Read)</vt:lpstr>
      <vt:lpstr>I/O - Profile - Generic Benchmarks</vt:lpstr>
      <vt:lpstr>I/O - Simple Scaling Estimate (Write)</vt:lpstr>
      <vt:lpstr>Meta Data </vt:lpstr>
      <vt:lpstr>Policies / Environment</vt:lpstr>
      <vt:lpstr>Batch System </vt:lpstr>
      <vt:lpstr>Summary - Outlook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Clusters @ HIM</dc:title>
  <dc:creator>Dalibor Djukanovic</dc:creator>
  <cp:lastModifiedBy>Dalibor Djukanovic</cp:lastModifiedBy>
  <cp:revision>78</cp:revision>
  <dcterms:created xsi:type="dcterms:W3CDTF">2011-12-08T13:35:37Z</dcterms:created>
  <dcterms:modified xsi:type="dcterms:W3CDTF">2011-12-12T12:50:25Z</dcterms:modified>
</cp:coreProperties>
</file>