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  <p:sldId id="261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 autoAdjust="0"/>
    <p:restoredTop sz="94655" autoAdjust="0"/>
  </p:normalViewPr>
  <p:slideViewPr>
    <p:cSldViewPr snapToGrid="0" snapToObjects="1">
      <p:cViewPr varScale="1">
        <p:scale>
          <a:sx n="219" d="100"/>
          <a:sy n="219" d="100"/>
        </p:scale>
        <p:origin x="104" y="1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4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10.12.2021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Experimentsignale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10.12.2021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HKR Modernisierung Experimentsignale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10.12.2021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HKR Modernisierung Experimentsignale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10.12.2021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 smtClean="0"/>
              <a:t>HKR Modernisierung Experimentsignale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1856974" y="2738074"/>
            <a:ext cx="4892170" cy="584900"/>
          </a:xfrm>
        </p:spPr>
        <p:txBody>
          <a:bodyPr/>
          <a:lstStyle/>
          <a:p>
            <a:r>
              <a:rPr lang="en-GB" dirty="0" err="1" smtClean="0"/>
              <a:t>Modernisierung</a:t>
            </a:r>
            <a:r>
              <a:rPr lang="en-GB" dirty="0" smtClean="0"/>
              <a:t> HKR UNILAC </a:t>
            </a:r>
            <a:r>
              <a:rPr lang="en-GB" dirty="0" err="1" smtClean="0"/>
              <a:t>Experimentsignale</a:t>
            </a:r>
            <a:endParaRPr lang="en-GB" dirty="0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 smtClean="0"/>
              <a:t>Strahlanforderung</a:t>
            </a:r>
            <a:r>
              <a:rPr lang="en-GB" smtClean="0"/>
              <a:t> und</a:t>
            </a:r>
            <a:endParaRPr lang="en-GB" dirty="0"/>
          </a:p>
          <a:p>
            <a:r>
              <a:rPr lang="en-GB" dirty="0" smtClean="0"/>
              <a:t>Timing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Experimente</a:t>
            </a:r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4294967295"/>
          </p:nvPr>
        </p:nvSpPr>
        <p:spPr>
          <a:xfrm>
            <a:off x="6007100" y="4921250"/>
            <a:ext cx="3136900" cy="266700"/>
          </a:xfrm>
        </p:spPr>
        <p:txBody>
          <a:bodyPr/>
          <a:lstStyle/>
          <a:p>
            <a:pPr algn="l"/>
            <a:r>
              <a:rPr lang="de-DE" smtClean="0"/>
              <a:t>HKR Modernisierung Experimentsignale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4294967295"/>
          </p:nvPr>
        </p:nvSpPr>
        <p:spPr>
          <a:xfrm>
            <a:off x="8296275" y="4914900"/>
            <a:ext cx="847725" cy="273050"/>
          </a:xfrm>
        </p:spPr>
        <p:txBody>
          <a:bodyPr/>
          <a:lstStyle/>
          <a:p>
            <a:r>
              <a:rPr lang="de-DE" smtClean="0"/>
              <a:t>10.12.2021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56DC38D-051F-1A4A-A6F9-C7C2A9C4A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Bestandsaufnahme</a:t>
            </a:r>
          </a:p>
          <a:p>
            <a:r>
              <a:rPr lang="de-DE" dirty="0" smtClean="0"/>
              <a:t>Anforderungen</a:t>
            </a:r>
          </a:p>
          <a:p>
            <a:r>
              <a:rPr lang="de-DE" dirty="0" smtClean="0"/>
              <a:t>Modernisierung</a:t>
            </a:r>
          </a:p>
          <a:p>
            <a:r>
              <a:rPr lang="de-DE" dirty="0" smtClean="0"/>
              <a:t>Aufwand</a:t>
            </a:r>
          </a:p>
          <a:p>
            <a:r>
              <a:rPr lang="de-DE" dirty="0" smtClean="0"/>
              <a:t>Plan B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CF0ED91-8326-674D-9950-B0C2EE218F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31775"/>
            <a:ext cx="6129338" cy="590550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Experimentsignale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10.12.2021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7635" y="977221"/>
            <a:ext cx="8420176" cy="394323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Timing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Experimente</a:t>
            </a:r>
            <a:r>
              <a:rPr lang="en-GB" dirty="0" smtClean="0"/>
              <a:t> in der EH</a:t>
            </a:r>
          </a:p>
          <a:p>
            <a:pPr lvl="1"/>
            <a:r>
              <a:rPr lang="en-GB" dirty="0" err="1" smtClean="0"/>
              <a:t>Makropuls</a:t>
            </a:r>
            <a:r>
              <a:rPr lang="en-GB" dirty="0" smtClean="0"/>
              <a:t>, </a:t>
            </a:r>
            <a:r>
              <a:rPr lang="en-GB" dirty="0" err="1" smtClean="0"/>
              <a:t>Targetradsynchronisierung</a:t>
            </a:r>
            <a:r>
              <a:rPr lang="en-GB" dirty="0" smtClean="0"/>
              <a:t>, </a:t>
            </a:r>
            <a:r>
              <a:rPr lang="en-GB" dirty="0" err="1" smtClean="0"/>
              <a:t>Experimenttrigger</a:t>
            </a:r>
            <a:endParaRPr lang="en-GB" dirty="0" smtClean="0"/>
          </a:p>
          <a:p>
            <a:pPr lvl="1"/>
            <a:r>
              <a:rPr lang="en-GB" dirty="0" err="1" smtClean="0"/>
              <a:t>Eventgesteuert</a:t>
            </a:r>
            <a:r>
              <a:rPr lang="en-GB" dirty="0" smtClean="0"/>
              <a:t>, </a:t>
            </a:r>
            <a:r>
              <a:rPr lang="en-GB" dirty="0" err="1" smtClean="0"/>
              <a:t>Konfiguration</a:t>
            </a:r>
            <a:r>
              <a:rPr lang="en-GB" dirty="0" smtClean="0"/>
              <a:t> in der </a:t>
            </a:r>
            <a:r>
              <a:rPr lang="en-GB" dirty="0" err="1" smtClean="0"/>
              <a:t>Pulszentrale</a:t>
            </a:r>
            <a:r>
              <a:rPr lang="en-GB" dirty="0" smtClean="0"/>
              <a:t> -&gt; UPZ</a:t>
            </a:r>
            <a:endParaRPr lang="en-GB" dirty="0"/>
          </a:p>
          <a:p>
            <a:pPr lvl="1"/>
            <a:r>
              <a:rPr lang="en-GB" dirty="0" err="1" smtClean="0"/>
              <a:t>Erzeugung</a:t>
            </a:r>
            <a:r>
              <a:rPr lang="en-GB" dirty="0" smtClean="0"/>
              <a:t> der </a:t>
            </a:r>
            <a:r>
              <a:rPr lang="en-GB" dirty="0" err="1" smtClean="0"/>
              <a:t>Signale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Gatepulsgeneratoren</a:t>
            </a:r>
            <a:r>
              <a:rPr lang="en-GB" dirty="0" smtClean="0"/>
              <a:t> in </a:t>
            </a:r>
            <a:r>
              <a:rPr lang="en-GB" dirty="0" err="1" smtClean="0"/>
              <a:t>Messstation</a:t>
            </a:r>
            <a:r>
              <a:rPr lang="en-GB" dirty="0" smtClean="0"/>
              <a:t>, </a:t>
            </a:r>
            <a:r>
              <a:rPr lang="en-GB" dirty="0" err="1" smtClean="0"/>
              <a:t>Vervielfachung</a:t>
            </a:r>
            <a:r>
              <a:rPr lang="en-GB" dirty="0" smtClean="0"/>
              <a:t> und </a:t>
            </a:r>
            <a:r>
              <a:rPr lang="en-GB" dirty="0" err="1" smtClean="0"/>
              <a:t>Verteilung</a:t>
            </a:r>
            <a:r>
              <a:rPr lang="en-GB" dirty="0" smtClean="0"/>
              <a:t> via </a:t>
            </a:r>
            <a:r>
              <a:rPr lang="en-GB" dirty="0" err="1" smtClean="0"/>
              <a:t>Koax-Leitungen</a:t>
            </a:r>
            <a:endParaRPr lang="en-GB" dirty="0" smtClean="0"/>
          </a:p>
          <a:p>
            <a:pPr lvl="1"/>
            <a:endParaRPr lang="en-GB" dirty="0"/>
          </a:p>
          <a:p>
            <a:r>
              <a:rPr lang="en-GB" dirty="0" err="1" smtClean="0"/>
              <a:t>Strahlanforderung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die </a:t>
            </a:r>
            <a:r>
              <a:rPr lang="en-GB" dirty="0" err="1" smtClean="0"/>
              <a:t>Experimente</a:t>
            </a:r>
            <a:endParaRPr lang="en-GB" dirty="0" smtClean="0"/>
          </a:p>
          <a:p>
            <a:pPr lvl="1"/>
            <a:r>
              <a:rPr lang="en-GB" dirty="0" err="1" smtClean="0"/>
              <a:t>Strahl</a:t>
            </a:r>
            <a:r>
              <a:rPr lang="en-GB" dirty="0" smtClean="0"/>
              <a:t> muss von Experiment </a:t>
            </a:r>
            <a:r>
              <a:rPr lang="en-GB" dirty="0" err="1" smtClean="0"/>
              <a:t>angefordert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endParaRPr lang="en-GB" dirty="0" smtClean="0"/>
          </a:p>
          <a:p>
            <a:pPr lvl="1"/>
            <a:r>
              <a:rPr lang="en-GB" dirty="0" err="1" smtClean="0"/>
              <a:t>Anforderung</a:t>
            </a:r>
            <a:r>
              <a:rPr lang="en-GB" dirty="0" smtClean="0"/>
              <a:t> in </a:t>
            </a:r>
            <a:r>
              <a:rPr lang="en-GB" dirty="0" err="1" smtClean="0"/>
              <a:t>Echtzeit</a:t>
            </a:r>
            <a:r>
              <a:rPr lang="en-GB" dirty="0" smtClean="0"/>
              <a:t>, </a:t>
            </a:r>
            <a:r>
              <a:rPr lang="en-GB" dirty="0" err="1" smtClean="0"/>
              <a:t>Abbruch</a:t>
            </a:r>
            <a:r>
              <a:rPr lang="en-GB" dirty="0" smtClean="0"/>
              <a:t> </a:t>
            </a:r>
            <a:r>
              <a:rPr lang="en-GB" dirty="0" err="1" smtClean="0"/>
              <a:t>im</a:t>
            </a:r>
            <a:r>
              <a:rPr lang="en-GB" dirty="0" smtClean="0"/>
              <a:t> </a:t>
            </a:r>
            <a:r>
              <a:rPr lang="en-GB" dirty="0" err="1" smtClean="0"/>
              <a:t>Strahlpuls</a:t>
            </a:r>
            <a:r>
              <a:rPr lang="en-GB" dirty="0" smtClean="0"/>
              <a:t> in µs </a:t>
            </a:r>
            <a:r>
              <a:rPr lang="en-GB" dirty="0" err="1" smtClean="0"/>
              <a:t>möglich</a:t>
            </a:r>
            <a:endParaRPr lang="en-GB" dirty="0" smtClean="0"/>
          </a:p>
          <a:p>
            <a:pPr lvl="1"/>
            <a:r>
              <a:rPr lang="en-GB" dirty="0" err="1" smtClean="0"/>
              <a:t>Hardwaresignal</a:t>
            </a:r>
            <a:r>
              <a:rPr lang="en-GB" dirty="0" smtClean="0"/>
              <a:t>, </a:t>
            </a:r>
            <a:r>
              <a:rPr lang="en-GB" dirty="0" err="1" smtClean="0"/>
              <a:t>geht</a:t>
            </a:r>
            <a:r>
              <a:rPr lang="en-GB" dirty="0" smtClean="0"/>
              <a:t> </a:t>
            </a:r>
            <a:r>
              <a:rPr lang="en-GB" dirty="0" err="1" smtClean="0"/>
              <a:t>direkt</a:t>
            </a:r>
            <a:r>
              <a:rPr lang="en-GB" dirty="0" smtClean="0"/>
              <a:t> in </a:t>
            </a:r>
            <a:r>
              <a:rPr lang="en-GB" dirty="0" err="1" smtClean="0"/>
              <a:t>Choppersteuerung</a:t>
            </a:r>
            <a:endParaRPr lang="en-GB" dirty="0"/>
          </a:p>
          <a:p>
            <a:pPr lvl="1"/>
            <a:endParaRPr lang="en-GB" dirty="0" smtClean="0"/>
          </a:p>
          <a:p>
            <a:r>
              <a:rPr lang="en-GB" dirty="0" smtClean="0"/>
              <a:t>M1-3, X0,2,3,6,7,8, Y7, Z6, (Z7)</a:t>
            </a:r>
          </a:p>
          <a:p>
            <a:endParaRPr lang="en-GB" dirty="0"/>
          </a:p>
          <a:p>
            <a:r>
              <a:rPr lang="en-GB" sz="1700" dirty="0" err="1" smtClean="0"/>
              <a:t>Außerdem</a:t>
            </a:r>
            <a:endParaRPr lang="en-GB" sz="1700" dirty="0" smtClean="0"/>
          </a:p>
          <a:p>
            <a:pPr lvl="1"/>
            <a:r>
              <a:rPr lang="en-GB" sz="1300" dirty="0" smtClean="0"/>
              <a:t>HF-</a:t>
            </a:r>
            <a:r>
              <a:rPr lang="en-GB" sz="1300" dirty="0" err="1" smtClean="0"/>
              <a:t>Synchronisierung</a:t>
            </a:r>
            <a:r>
              <a:rPr lang="en-GB" sz="1300" dirty="0" smtClean="0"/>
              <a:t> (36 und 108 MHz </a:t>
            </a:r>
            <a:r>
              <a:rPr lang="en-GB" sz="1300" dirty="0" err="1" smtClean="0"/>
              <a:t>Phasenachse</a:t>
            </a:r>
            <a:r>
              <a:rPr lang="en-GB" sz="1300" dirty="0" smtClean="0"/>
              <a:t>) </a:t>
            </a:r>
            <a:r>
              <a:rPr lang="en-GB" sz="1300" dirty="0" err="1" smtClean="0"/>
              <a:t>nur</a:t>
            </a:r>
            <a:r>
              <a:rPr lang="en-GB" sz="1300" dirty="0" smtClean="0"/>
              <a:t> Z6, </a:t>
            </a:r>
            <a:r>
              <a:rPr lang="en-GB" sz="1300" dirty="0" err="1" smtClean="0"/>
              <a:t>direkt</a:t>
            </a:r>
            <a:r>
              <a:rPr lang="en-GB" sz="1300" dirty="0" smtClean="0"/>
              <a:t> von HF</a:t>
            </a:r>
          </a:p>
          <a:p>
            <a:pPr lvl="1"/>
            <a:r>
              <a:rPr lang="en-GB" sz="1300" dirty="0" err="1" smtClean="0"/>
              <a:t>Strahlpuls</a:t>
            </a:r>
            <a:r>
              <a:rPr lang="en-GB" sz="1300" dirty="0" smtClean="0"/>
              <a:t> (</a:t>
            </a:r>
            <a:r>
              <a:rPr lang="en-GB" sz="1300" dirty="0" err="1" smtClean="0"/>
              <a:t>Trafospur</a:t>
            </a:r>
            <a:r>
              <a:rPr lang="en-GB" sz="1300" dirty="0" smtClean="0"/>
              <a:t>), </a:t>
            </a:r>
            <a:r>
              <a:rPr lang="en-GB" sz="1300" dirty="0" err="1" smtClean="0"/>
              <a:t>direkter</a:t>
            </a:r>
            <a:r>
              <a:rPr lang="en-GB" sz="1300" dirty="0" smtClean="0"/>
              <a:t> </a:t>
            </a:r>
            <a:r>
              <a:rPr lang="en-GB" sz="1300" dirty="0" err="1" smtClean="0"/>
              <a:t>Abgriff</a:t>
            </a:r>
            <a:r>
              <a:rPr lang="en-GB" sz="1300" dirty="0" smtClean="0"/>
              <a:t> von </a:t>
            </a:r>
            <a:r>
              <a:rPr lang="en-GB" sz="1300" dirty="0" err="1" smtClean="0"/>
              <a:t>Kopfelektronik</a:t>
            </a:r>
            <a:r>
              <a:rPr lang="en-GB" sz="1300" dirty="0" smtClean="0"/>
              <a:t> </a:t>
            </a:r>
            <a:r>
              <a:rPr lang="en-GB" sz="1300" dirty="0" err="1" smtClean="0"/>
              <a:t>oder</a:t>
            </a:r>
            <a:r>
              <a:rPr lang="en-GB" sz="1300" dirty="0" smtClean="0"/>
              <a:t> </a:t>
            </a:r>
            <a:r>
              <a:rPr lang="en-GB" sz="1300" dirty="0" err="1" smtClean="0"/>
              <a:t>Trafosystem</a:t>
            </a:r>
            <a:r>
              <a:rPr lang="en-GB" sz="1300" dirty="0" smtClean="0"/>
              <a:t>, X8 und M-Zweig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 smtClean="0"/>
              <a:t>Bestandsaufnahme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10.12.2021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Experimentsignale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101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 smtClean="0"/>
              <a:t>Bestandsaufnahme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10.12.2021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Experimentsignale</a:t>
            </a:r>
            <a:endParaRPr lang="de-DE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839128"/>
              </p:ext>
            </p:extLst>
          </p:nvPr>
        </p:nvGraphicFramePr>
        <p:xfrm>
          <a:off x="1408828" y="1153328"/>
          <a:ext cx="6096000" cy="343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rbeitsblatt" r:id="rId3" imgW="11861760" imgH="6680315" progId="Excel.Sheet.12">
                  <p:embed/>
                </p:oleObj>
              </mc:Choice>
              <mc:Fallback>
                <p:oleObj name="Arbeitsblatt" r:id="rId3" imgW="11861760" imgH="66803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8828" y="1153328"/>
                        <a:ext cx="6096000" cy="343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6874931" y="4603719"/>
            <a:ext cx="1463862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100" dirty="0" err="1" smtClean="0"/>
              <a:t>Tabelle</a:t>
            </a:r>
            <a:r>
              <a:rPr lang="en-GB" sz="1100" dirty="0" smtClean="0"/>
              <a:t>: U. Scheeler</a:t>
            </a:r>
          </a:p>
        </p:txBody>
      </p:sp>
    </p:spTree>
    <p:extLst>
      <p:ext uri="{BB962C8B-B14F-4D97-AF65-F5344CB8AC3E}">
        <p14:creationId xmlns:p14="http://schemas.microsoft.com/office/powerpoint/2010/main" val="2415403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Timing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Experimente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Makropuls</a:t>
            </a:r>
            <a:r>
              <a:rPr lang="en-GB" dirty="0" smtClean="0"/>
              <a:t>: </a:t>
            </a:r>
            <a:r>
              <a:rPr lang="en-GB" dirty="0" err="1" smtClean="0"/>
              <a:t>Gatesignal</a:t>
            </a:r>
            <a:r>
              <a:rPr lang="en-GB" dirty="0" smtClean="0"/>
              <a:t> </a:t>
            </a:r>
            <a:r>
              <a:rPr lang="en-GB" dirty="0" err="1" smtClean="0"/>
              <a:t>synchron</a:t>
            </a:r>
            <a:r>
              <a:rPr lang="en-GB" dirty="0" smtClean="0"/>
              <a:t> </a:t>
            </a:r>
            <a:r>
              <a:rPr lang="en-GB" dirty="0" err="1" smtClean="0"/>
              <a:t>zum</a:t>
            </a:r>
            <a:r>
              <a:rPr lang="en-GB" dirty="0" smtClean="0"/>
              <a:t> </a:t>
            </a:r>
            <a:r>
              <a:rPr lang="en-GB" dirty="0" err="1" smtClean="0"/>
              <a:t>Strahlpuls</a:t>
            </a:r>
            <a:r>
              <a:rPr lang="en-GB" dirty="0" smtClean="0"/>
              <a:t> -&gt; </a:t>
            </a:r>
            <a:r>
              <a:rPr lang="en-GB" dirty="0" err="1" smtClean="0"/>
              <a:t>aus</a:t>
            </a:r>
            <a:r>
              <a:rPr lang="en-GB" dirty="0" smtClean="0"/>
              <a:t> Standard-Events </a:t>
            </a:r>
            <a:r>
              <a:rPr lang="en-GB" dirty="0" err="1" smtClean="0"/>
              <a:t>erzeugen</a:t>
            </a:r>
            <a:endParaRPr lang="en-GB" dirty="0" smtClean="0"/>
          </a:p>
          <a:p>
            <a:pPr lvl="1"/>
            <a:r>
              <a:rPr lang="en-GB" dirty="0" err="1" smtClean="0"/>
              <a:t>Experimenttrigger</a:t>
            </a:r>
            <a:r>
              <a:rPr lang="en-GB" dirty="0" smtClean="0"/>
              <a:t>: Trigger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einstellbarem</a:t>
            </a:r>
            <a:r>
              <a:rPr lang="en-GB" dirty="0" smtClean="0"/>
              <a:t> </a:t>
            </a:r>
            <a:r>
              <a:rPr lang="en-GB" dirty="0" err="1" smtClean="0"/>
              <a:t>Vor</a:t>
            </a:r>
            <a:r>
              <a:rPr lang="en-GB" dirty="0" smtClean="0"/>
              <a:t>- </a:t>
            </a:r>
            <a:r>
              <a:rPr lang="en-GB" dirty="0" err="1" smtClean="0"/>
              <a:t>oder</a:t>
            </a:r>
            <a:r>
              <a:rPr lang="en-GB" dirty="0" smtClean="0"/>
              <a:t> </a:t>
            </a:r>
            <a:r>
              <a:rPr lang="en-GB" dirty="0" err="1" smtClean="0"/>
              <a:t>Nachlauf</a:t>
            </a:r>
            <a:r>
              <a:rPr lang="en-GB" dirty="0" smtClean="0"/>
              <a:t> </a:t>
            </a:r>
            <a:r>
              <a:rPr lang="en-GB" dirty="0" err="1" smtClean="0"/>
              <a:t>zum</a:t>
            </a:r>
            <a:r>
              <a:rPr lang="en-GB" dirty="0" smtClean="0"/>
              <a:t> </a:t>
            </a:r>
            <a:r>
              <a:rPr lang="en-GB" dirty="0" err="1" smtClean="0"/>
              <a:t>Makropulsbeginn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-&gt; </a:t>
            </a:r>
            <a:r>
              <a:rPr lang="en-GB" dirty="0" err="1" smtClean="0"/>
              <a:t>aus</a:t>
            </a:r>
            <a:r>
              <a:rPr lang="en-GB" dirty="0" smtClean="0"/>
              <a:t> </a:t>
            </a:r>
            <a:r>
              <a:rPr lang="en-GB" dirty="0" err="1" smtClean="0"/>
              <a:t>konfigurierbarem</a:t>
            </a:r>
            <a:r>
              <a:rPr lang="en-GB" dirty="0" smtClean="0"/>
              <a:t> Event </a:t>
            </a:r>
            <a:r>
              <a:rPr lang="en-GB" dirty="0" err="1" smtClean="0"/>
              <a:t>erzeugen</a:t>
            </a:r>
            <a:r>
              <a:rPr lang="en-GB" dirty="0" smtClean="0"/>
              <a:t> </a:t>
            </a:r>
            <a:r>
              <a:rPr lang="en-GB" dirty="0" err="1" smtClean="0"/>
              <a:t>relativ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Beam_on</a:t>
            </a: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dirty="0" err="1" smtClean="0"/>
              <a:t>Targetradsynchronisierung</a:t>
            </a:r>
            <a:r>
              <a:rPr lang="en-GB" dirty="0" smtClean="0"/>
              <a:t>: Trigger </a:t>
            </a:r>
            <a:r>
              <a:rPr lang="en-GB" dirty="0"/>
              <a:t>in </a:t>
            </a:r>
            <a:r>
              <a:rPr lang="en-GB" dirty="0" err="1"/>
              <a:t>jedem</a:t>
            </a:r>
            <a:r>
              <a:rPr lang="en-GB" dirty="0"/>
              <a:t> 50 Hz-</a:t>
            </a:r>
            <a:r>
              <a:rPr lang="en-GB" dirty="0" err="1"/>
              <a:t>Zyklus</a:t>
            </a:r>
            <a:r>
              <a:rPr lang="en-GB" dirty="0"/>
              <a:t> </a:t>
            </a:r>
            <a:r>
              <a:rPr lang="en-GB" dirty="0" err="1" smtClean="0"/>
              <a:t>bei</a:t>
            </a:r>
            <a:r>
              <a:rPr lang="en-GB" dirty="0" smtClean="0"/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Beam_on</a:t>
            </a:r>
            <a:r>
              <a:rPr lang="en-GB" dirty="0" smtClean="0"/>
              <a:t> </a:t>
            </a:r>
            <a:r>
              <a:rPr lang="en-GB" b="1" dirty="0" err="1" smtClean="0"/>
              <a:t>eines</a:t>
            </a:r>
            <a:r>
              <a:rPr lang="en-GB" dirty="0" smtClean="0"/>
              <a:t> </a:t>
            </a:r>
            <a:r>
              <a:rPr lang="en-GB" dirty="0" err="1" smtClean="0"/>
              <a:t>einstellbaren</a:t>
            </a:r>
            <a:r>
              <a:rPr lang="en-GB" dirty="0" smtClean="0"/>
              <a:t> Experiments (</a:t>
            </a:r>
            <a:r>
              <a:rPr lang="en-GB" dirty="0" err="1" smtClean="0"/>
              <a:t>synchron</a:t>
            </a:r>
            <a:r>
              <a:rPr lang="en-GB" dirty="0" smtClean="0"/>
              <a:t> </a:t>
            </a:r>
            <a:r>
              <a:rPr lang="en-GB" dirty="0" err="1"/>
              <a:t>zum</a:t>
            </a:r>
            <a:r>
              <a:rPr lang="en-GB" dirty="0"/>
              <a:t> 50 </a:t>
            </a:r>
            <a:r>
              <a:rPr lang="en-GB" dirty="0" smtClean="0"/>
              <a:t>Hz-</a:t>
            </a:r>
            <a:r>
              <a:rPr lang="en-GB" dirty="0" err="1" smtClean="0"/>
              <a:t>Netz</a:t>
            </a:r>
            <a:r>
              <a:rPr lang="en-GB" dirty="0" smtClean="0"/>
              <a:t>-Trigger)</a:t>
            </a:r>
          </a:p>
          <a:p>
            <a:pPr lvl="1"/>
            <a:endParaRPr lang="en-GB" dirty="0"/>
          </a:p>
          <a:p>
            <a:r>
              <a:rPr lang="en-GB" dirty="0" err="1" smtClean="0"/>
              <a:t>Strahlanforderung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Pulsabbruch</a:t>
            </a:r>
            <a:r>
              <a:rPr lang="en-GB" dirty="0" smtClean="0"/>
              <a:t> in µs, </a:t>
            </a:r>
            <a:r>
              <a:rPr lang="en-GB" dirty="0" err="1" smtClean="0"/>
              <a:t>direkter</a:t>
            </a:r>
            <a:r>
              <a:rPr lang="en-GB" dirty="0" smtClean="0"/>
              <a:t> </a:t>
            </a:r>
            <a:r>
              <a:rPr lang="en-GB" dirty="0" err="1"/>
              <a:t>Zugriff</a:t>
            </a:r>
            <a:r>
              <a:rPr lang="en-GB" dirty="0"/>
              <a:t> auf </a:t>
            </a:r>
            <a:r>
              <a:rPr lang="en-GB" dirty="0" err="1"/>
              <a:t>Choppersteuerung</a:t>
            </a:r>
            <a:r>
              <a:rPr lang="en-GB" dirty="0"/>
              <a:t> per </a:t>
            </a:r>
            <a:r>
              <a:rPr lang="en-GB" dirty="0" smtClean="0"/>
              <a:t>Hardware-Signal</a:t>
            </a:r>
          </a:p>
          <a:p>
            <a:pPr lvl="1"/>
            <a:r>
              <a:rPr lang="en-GB" dirty="0" err="1" smtClean="0"/>
              <a:t>Keine</a:t>
            </a:r>
            <a:r>
              <a:rPr lang="en-GB" dirty="0" smtClean="0"/>
              <a:t> </a:t>
            </a:r>
            <a:r>
              <a:rPr lang="en-GB" dirty="0" err="1" smtClean="0"/>
              <a:t>Beeinflussung</a:t>
            </a:r>
            <a:r>
              <a:rPr lang="en-GB" dirty="0" smtClean="0"/>
              <a:t> der </a:t>
            </a:r>
            <a:r>
              <a:rPr lang="en-GB" dirty="0" err="1" smtClean="0"/>
              <a:t>Pulszentrale</a:t>
            </a:r>
            <a:r>
              <a:rPr lang="en-GB" dirty="0" smtClean="0"/>
              <a:t>/des Timings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 smtClean="0"/>
              <a:t>Anforderungen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10.12.2021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Experimentsignale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221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Solange </a:t>
            </a:r>
            <a:r>
              <a:rPr lang="en-GB" dirty="0" err="1" smtClean="0"/>
              <a:t>Pulszentrale</a:t>
            </a:r>
            <a:r>
              <a:rPr lang="en-GB" dirty="0" smtClean="0"/>
              <a:t> </a:t>
            </a:r>
            <a:r>
              <a:rPr lang="en-GB" dirty="0" err="1" smtClean="0"/>
              <a:t>betrieben</a:t>
            </a:r>
            <a:r>
              <a:rPr lang="en-GB" dirty="0" smtClean="0"/>
              <a:t> </a:t>
            </a:r>
            <a:r>
              <a:rPr lang="en-GB" dirty="0" err="1" smtClean="0"/>
              <a:t>wird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Umzug</a:t>
            </a:r>
            <a:r>
              <a:rPr lang="en-GB" dirty="0" smtClean="0"/>
              <a:t> </a:t>
            </a:r>
            <a:r>
              <a:rPr lang="en-GB" dirty="0" err="1" smtClean="0"/>
              <a:t>Gatepulsgeneratoren</a:t>
            </a:r>
            <a:r>
              <a:rPr lang="en-GB" dirty="0" smtClean="0"/>
              <a:t> etc. </a:t>
            </a:r>
            <a:r>
              <a:rPr lang="en-GB" dirty="0" err="1" smtClean="0"/>
              <a:t>aus</a:t>
            </a:r>
            <a:r>
              <a:rPr lang="en-GB" dirty="0" smtClean="0"/>
              <a:t> </a:t>
            </a:r>
            <a:r>
              <a:rPr lang="en-GB" dirty="0" err="1" smtClean="0"/>
              <a:t>Messstation</a:t>
            </a:r>
            <a:r>
              <a:rPr lang="en-GB" dirty="0" smtClean="0"/>
              <a:t> </a:t>
            </a:r>
            <a:r>
              <a:rPr lang="en-GB" dirty="0" err="1" smtClean="0"/>
              <a:t>nach</a:t>
            </a:r>
            <a:r>
              <a:rPr lang="en-GB" dirty="0" smtClean="0"/>
              <a:t> LSB6? </a:t>
            </a:r>
            <a:r>
              <a:rPr lang="en-GB" dirty="0" err="1" smtClean="0"/>
              <a:t>Wegen</a:t>
            </a:r>
            <a:r>
              <a:rPr lang="en-GB" dirty="0" smtClean="0"/>
              <a:t> SE-</a:t>
            </a:r>
            <a:r>
              <a:rPr lang="en-GB" dirty="0" err="1" smtClean="0"/>
              <a:t>Sanierung</a:t>
            </a:r>
            <a:endParaRPr lang="en-GB" dirty="0" smtClean="0"/>
          </a:p>
          <a:p>
            <a:pPr lvl="1"/>
            <a:r>
              <a:rPr lang="en-GB" dirty="0" err="1" smtClean="0"/>
              <a:t>Ablösung</a:t>
            </a:r>
            <a:r>
              <a:rPr lang="en-GB" dirty="0" smtClean="0"/>
              <a:t> </a:t>
            </a:r>
            <a:r>
              <a:rPr lang="en-GB" dirty="0" err="1" smtClean="0"/>
              <a:t>altes</a:t>
            </a:r>
            <a:r>
              <a:rPr lang="en-GB" dirty="0" smtClean="0"/>
              <a:t> </a:t>
            </a:r>
            <a:r>
              <a:rPr lang="en-GB" dirty="0" err="1" smtClean="0"/>
              <a:t>Kontrollsystem</a:t>
            </a:r>
            <a:r>
              <a:rPr lang="en-GB" dirty="0" smtClean="0"/>
              <a:t>: </a:t>
            </a:r>
            <a:r>
              <a:rPr lang="en-GB" dirty="0" err="1" smtClean="0"/>
              <a:t>Neues</a:t>
            </a:r>
            <a:r>
              <a:rPr lang="en-GB" dirty="0" smtClean="0"/>
              <a:t> </a:t>
            </a:r>
            <a:r>
              <a:rPr lang="en-GB" dirty="0" err="1" smtClean="0"/>
              <a:t>Bedienprogramm</a:t>
            </a:r>
            <a:r>
              <a:rPr lang="en-GB" dirty="0" smtClean="0"/>
              <a:t> und </a:t>
            </a:r>
            <a:r>
              <a:rPr lang="en-GB" dirty="0" err="1" smtClean="0"/>
              <a:t>Datenversorung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Pulszentrale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Timing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Experimente</a:t>
            </a:r>
            <a:r>
              <a:rPr lang="en-GB" dirty="0" smtClean="0"/>
              <a:t> </a:t>
            </a:r>
            <a:r>
              <a:rPr lang="en-GB" dirty="0" err="1" smtClean="0"/>
              <a:t>bei</a:t>
            </a:r>
            <a:r>
              <a:rPr lang="en-GB" dirty="0" smtClean="0"/>
              <a:t> </a:t>
            </a:r>
            <a:r>
              <a:rPr lang="en-GB" dirty="0" err="1" smtClean="0"/>
              <a:t>Einführung</a:t>
            </a:r>
            <a:r>
              <a:rPr lang="en-GB" dirty="0" smtClean="0"/>
              <a:t> WR: </a:t>
            </a:r>
          </a:p>
          <a:p>
            <a:pPr lvl="1"/>
            <a:r>
              <a:rPr lang="en-GB" dirty="0" err="1" smtClean="0"/>
              <a:t>Notwendige</a:t>
            </a:r>
            <a:r>
              <a:rPr lang="en-GB" dirty="0" smtClean="0"/>
              <a:t> Events in WR </a:t>
            </a:r>
            <a:r>
              <a:rPr lang="en-GB" dirty="0" err="1" smtClean="0"/>
              <a:t>erzeugen</a:t>
            </a:r>
            <a:r>
              <a:rPr lang="en-GB" dirty="0" smtClean="0"/>
              <a:t>, </a:t>
            </a:r>
            <a:r>
              <a:rPr lang="en-GB" dirty="0" err="1" smtClean="0"/>
              <a:t>Konfigurationsmöglichkeiten</a:t>
            </a:r>
            <a:r>
              <a:rPr lang="en-GB" dirty="0" smtClean="0"/>
              <a:t> </a:t>
            </a:r>
            <a:r>
              <a:rPr lang="en-GB" dirty="0" err="1" smtClean="0"/>
              <a:t>vorsehen</a:t>
            </a:r>
            <a:endParaRPr lang="en-GB" dirty="0" smtClean="0"/>
          </a:p>
          <a:p>
            <a:pPr lvl="1"/>
            <a:r>
              <a:rPr lang="en-GB" dirty="0" smtClean="0"/>
              <a:t>Ersatz der </a:t>
            </a:r>
            <a:r>
              <a:rPr lang="en-GB" dirty="0" err="1" smtClean="0"/>
              <a:t>Gatepulsgeneratoren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SCU, </a:t>
            </a:r>
            <a:r>
              <a:rPr lang="en-GB" dirty="0" err="1" smtClean="0"/>
              <a:t>Einspeisung</a:t>
            </a:r>
            <a:r>
              <a:rPr lang="en-GB" dirty="0" smtClean="0"/>
              <a:t> in </a:t>
            </a:r>
            <a:r>
              <a:rPr lang="en-GB" dirty="0" err="1" smtClean="0"/>
              <a:t>vorhandene</a:t>
            </a:r>
            <a:r>
              <a:rPr lang="en-GB" dirty="0" smtClean="0"/>
              <a:t> </a:t>
            </a:r>
            <a:r>
              <a:rPr lang="en-GB" dirty="0" err="1" smtClean="0"/>
              <a:t>Leitungen</a:t>
            </a:r>
            <a:endParaRPr lang="en-GB" dirty="0" smtClean="0"/>
          </a:p>
          <a:p>
            <a:pPr lvl="1"/>
            <a:r>
              <a:rPr lang="en-GB" dirty="0" err="1" smtClean="0"/>
              <a:t>Langfristig</a:t>
            </a:r>
            <a:r>
              <a:rPr lang="en-GB" dirty="0" smtClean="0"/>
              <a:t>: WR-Timing in EH </a:t>
            </a:r>
            <a:r>
              <a:rPr lang="en-GB" dirty="0" err="1" smtClean="0"/>
              <a:t>verteilen</a:t>
            </a:r>
            <a:r>
              <a:rPr lang="en-GB" dirty="0" smtClean="0"/>
              <a:t>, </a:t>
            </a:r>
            <a:r>
              <a:rPr lang="en-GB" dirty="0" err="1" smtClean="0"/>
              <a:t>jedes</a:t>
            </a:r>
            <a:r>
              <a:rPr lang="en-GB" dirty="0" smtClean="0"/>
              <a:t> Experiment </a:t>
            </a:r>
            <a:r>
              <a:rPr lang="en-GB" dirty="0" err="1" smtClean="0"/>
              <a:t>erhält</a:t>
            </a:r>
            <a:r>
              <a:rPr lang="en-GB" dirty="0" smtClean="0"/>
              <a:t> </a:t>
            </a:r>
            <a:r>
              <a:rPr lang="en-GB" dirty="0" err="1" smtClean="0"/>
              <a:t>eigene</a:t>
            </a:r>
            <a:r>
              <a:rPr lang="en-GB" dirty="0" smtClean="0"/>
              <a:t> SCU/TR</a:t>
            </a:r>
          </a:p>
          <a:p>
            <a:pPr lvl="1"/>
            <a:endParaRPr lang="en-GB" dirty="0"/>
          </a:p>
          <a:p>
            <a:r>
              <a:rPr lang="en-GB" dirty="0" err="1" smtClean="0"/>
              <a:t>Strahlanforderung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Direkter</a:t>
            </a:r>
            <a:r>
              <a:rPr lang="en-GB" dirty="0" smtClean="0"/>
              <a:t> </a:t>
            </a:r>
            <a:r>
              <a:rPr lang="en-GB" dirty="0" err="1" smtClean="0"/>
              <a:t>Zugriff</a:t>
            </a:r>
            <a:r>
              <a:rPr lang="en-GB" dirty="0" smtClean="0"/>
              <a:t> per </a:t>
            </a:r>
            <a:r>
              <a:rPr lang="en-GB" dirty="0" err="1" smtClean="0"/>
              <a:t>Hardwaresignal</a:t>
            </a:r>
            <a:r>
              <a:rPr lang="en-GB" dirty="0" smtClean="0"/>
              <a:t> auf die </a:t>
            </a:r>
            <a:r>
              <a:rPr lang="en-GB" dirty="0" err="1" smtClean="0"/>
              <a:t>Choppersteuerung</a:t>
            </a:r>
            <a:r>
              <a:rPr lang="en-GB" dirty="0" smtClean="0"/>
              <a:t> </a:t>
            </a:r>
            <a:r>
              <a:rPr lang="en-GB" dirty="0" err="1" smtClean="0"/>
              <a:t>bleibt</a:t>
            </a:r>
            <a:endParaRPr lang="en-GB" dirty="0" smtClean="0"/>
          </a:p>
          <a:p>
            <a:pPr lvl="1"/>
            <a:r>
              <a:rPr lang="en-GB" dirty="0" err="1" smtClean="0"/>
              <a:t>Choppersteuerung</a:t>
            </a:r>
            <a:r>
              <a:rPr lang="en-GB" dirty="0" smtClean="0"/>
              <a:t> </a:t>
            </a:r>
            <a:r>
              <a:rPr lang="en-GB" dirty="0" err="1" smtClean="0"/>
              <a:t>wird</a:t>
            </a:r>
            <a:r>
              <a:rPr lang="en-GB" dirty="0" smtClean="0"/>
              <a:t> </a:t>
            </a:r>
            <a:r>
              <a:rPr lang="en-GB" dirty="0" err="1" smtClean="0"/>
              <a:t>nicht</a:t>
            </a:r>
            <a:r>
              <a:rPr lang="en-GB" dirty="0" smtClean="0"/>
              <a:t> </a:t>
            </a:r>
            <a:r>
              <a:rPr lang="en-GB" dirty="0" err="1" smtClean="0"/>
              <a:t>modernisiert</a:t>
            </a:r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 smtClean="0"/>
              <a:t>Modernisierung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10.12.2021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Experimentsignale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871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Strahlanforderung</a:t>
            </a:r>
            <a:r>
              <a:rPr lang="en-GB" dirty="0" smtClean="0"/>
              <a:t>: 0 FTE / 0 €</a:t>
            </a:r>
          </a:p>
          <a:p>
            <a:endParaRPr lang="en-GB" dirty="0" smtClean="0"/>
          </a:p>
          <a:p>
            <a:r>
              <a:rPr lang="en-GB" dirty="0" err="1" smtClean="0"/>
              <a:t>Umzug</a:t>
            </a:r>
            <a:r>
              <a:rPr lang="en-GB" dirty="0" smtClean="0"/>
              <a:t> Messstation-LSB6: ?</a:t>
            </a:r>
          </a:p>
          <a:p>
            <a:endParaRPr lang="en-GB" dirty="0"/>
          </a:p>
          <a:p>
            <a:r>
              <a:rPr lang="en-GB" dirty="0" err="1" smtClean="0"/>
              <a:t>Datenversorgung</a:t>
            </a:r>
            <a:r>
              <a:rPr lang="en-GB" dirty="0" smtClean="0"/>
              <a:t> und </a:t>
            </a:r>
            <a:r>
              <a:rPr lang="en-GB" dirty="0" err="1" smtClean="0"/>
              <a:t>Bedienung</a:t>
            </a:r>
            <a:r>
              <a:rPr lang="en-GB" dirty="0" smtClean="0"/>
              <a:t> </a:t>
            </a:r>
            <a:r>
              <a:rPr lang="en-GB" dirty="0" err="1" smtClean="0"/>
              <a:t>Pulszentrale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neuem</a:t>
            </a:r>
            <a:r>
              <a:rPr lang="en-GB" dirty="0" smtClean="0"/>
              <a:t> </a:t>
            </a:r>
            <a:r>
              <a:rPr lang="en-GB" dirty="0" err="1" smtClean="0"/>
              <a:t>Kontrollsystem</a:t>
            </a:r>
            <a:r>
              <a:rPr lang="en-GB" dirty="0" smtClean="0"/>
              <a:t>: </a:t>
            </a:r>
            <a:r>
              <a:rPr lang="en-GB" dirty="0" err="1" smtClean="0"/>
              <a:t>Aufwandsabschätzung</a:t>
            </a:r>
            <a:r>
              <a:rPr lang="en-GB" dirty="0" smtClean="0"/>
              <a:t> in </a:t>
            </a:r>
            <a:r>
              <a:rPr lang="en-GB" dirty="0" err="1" smtClean="0"/>
              <a:t>Vorbereitung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Timing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Experimente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WR:</a:t>
            </a:r>
          </a:p>
          <a:p>
            <a:pPr lvl="1"/>
            <a:r>
              <a:rPr lang="en-GB" dirty="0" err="1" smtClean="0"/>
              <a:t>Eventerzeugung</a:t>
            </a:r>
            <a:r>
              <a:rPr lang="en-GB" dirty="0" smtClean="0"/>
              <a:t>: 0,1 FTE</a:t>
            </a:r>
          </a:p>
          <a:p>
            <a:pPr lvl="1"/>
            <a:r>
              <a:rPr lang="en-GB" dirty="0" smtClean="0"/>
              <a:t>Optional/</a:t>
            </a:r>
            <a:r>
              <a:rPr lang="en-GB" smtClean="0"/>
              <a:t>später: </a:t>
            </a:r>
            <a:r>
              <a:rPr lang="en-GB" dirty="0" smtClean="0"/>
              <a:t>Ersatz </a:t>
            </a:r>
            <a:r>
              <a:rPr lang="en-GB" dirty="0" err="1" smtClean="0"/>
              <a:t>Gatepulsgeneratoren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smtClean="0"/>
              <a:t>SCU/TR </a:t>
            </a:r>
            <a:r>
              <a:rPr lang="en-GB" dirty="0" err="1" smtClean="0"/>
              <a:t>oder</a:t>
            </a:r>
            <a:r>
              <a:rPr lang="en-GB" dirty="0" smtClean="0"/>
              <a:t> standalone-TR: </a:t>
            </a:r>
            <a:br>
              <a:rPr lang="en-GB" dirty="0" smtClean="0"/>
            </a:br>
            <a:r>
              <a:rPr lang="en-GB" dirty="0" smtClean="0"/>
              <a:t>0,3 </a:t>
            </a:r>
            <a:r>
              <a:rPr lang="en-GB" dirty="0" smtClean="0"/>
              <a:t>FTE / 5 k€ ?</a:t>
            </a:r>
          </a:p>
          <a:p>
            <a:pPr lvl="1"/>
            <a:r>
              <a:rPr lang="en-GB" dirty="0" smtClean="0"/>
              <a:t>Installation WR in EH, “TIF”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Experimente</a:t>
            </a:r>
            <a:r>
              <a:rPr lang="en-GB" dirty="0" smtClean="0"/>
              <a:t>: </a:t>
            </a:r>
            <a:r>
              <a:rPr lang="en-GB" dirty="0" err="1" smtClean="0"/>
              <a:t>Außerhalb</a:t>
            </a:r>
            <a:r>
              <a:rPr lang="en-GB" dirty="0" smtClean="0"/>
              <a:t> des </a:t>
            </a:r>
            <a:r>
              <a:rPr lang="en-GB" dirty="0" err="1" smtClean="0"/>
              <a:t>Arbeitspaketes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 smtClean="0"/>
              <a:t>Aufwand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10.12.2021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Experimentsignale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8702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Plan B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10.12.2021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Experimentsignale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6555015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3AECD3E1-8DA4-BA48-8C52-0C39CC25DCAC}" vid="{10909A78-EA76-4346-92A8-E04EFC56BD0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367</Words>
  <Application>Microsoft Office PowerPoint</Application>
  <PresentationFormat>Bildschirmpräsentation (16:9)</PresentationFormat>
  <Paragraphs>80</Paragraphs>
  <Slides>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Wingdings</vt:lpstr>
      <vt:lpstr>fair-gsi-folienmaster_2017_onering</vt:lpstr>
      <vt:lpstr>Arbeitsblatt</vt:lpstr>
      <vt:lpstr>Modernisierung HKR UNILAC Experimentsignale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Gerhard, Peter Dr.</dc:creator>
  <cp:lastModifiedBy>Gerhard, Peter Dr.</cp:lastModifiedBy>
  <cp:revision>56</cp:revision>
  <dcterms:created xsi:type="dcterms:W3CDTF">2021-12-01T13:14:25Z</dcterms:created>
  <dcterms:modified xsi:type="dcterms:W3CDTF">2021-12-10T12:23:03Z</dcterms:modified>
</cp:coreProperties>
</file>