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56" r:id="rId3"/>
    <p:sldId id="264" r:id="rId4"/>
    <p:sldId id="258" r:id="rId5"/>
    <p:sldId id="259" r:id="rId6"/>
    <p:sldId id="261" r:id="rId7"/>
    <p:sldId id="265" r:id="rId8"/>
    <p:sldId id="268" r:id="rId9"/>
    <p:sldId id="260" r:id="rId10"/>
    <p:sldId id="267" r:id="rId11"/>
    <p:sldId id="262" r:id="rId12"/>
    <p:sldId id="263" r:id="rId13"/>
    <p:sldId id="266" r:id="rId14"/>
    <p:sldId id="271" r:id="rId15"/>
    <p:sldId id="270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403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95835" y="4934763"/>
            <a:ext cx="5035923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50" dirty="0" smtClean="0"/>
              <a:t>Tobias Hoffmann, 10.12.2021,</a:t>
            </a:r>
            <a:r>
              <a:rPr lang="de-DE" sz="1050" baseline="0" dirty="0" smtClean="0"/>
              <a:t> </a:t>
            </a:r>
            <a:r>
              <a:rPr lang="de-DE" sz="1050" dirty="0" smtClean="0"/>
              <a:t> Status HKR 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xmlns="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xmlns="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xmlns="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4844" y="2076922"/>
            <a:ext cx="2134311" cy="1214918"/>
          </a:xfrm>
        </p:spPr>
        <p:txBody>
          <a:bodyPr/>
          <a:lstStyle/>
          <a:p>
            <a:pPr marL="0" indent="0">
              <a:buNone/>
            </a:pPr>
            <a:r>
              <a:rPr lang="de-DE" sz="5400" dirty="0" smtClean="0"/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24191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9618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 smtClean="0">
                <a:latin typeface="Arial" panose="020B0604020202020204" pitchFamily="34" charset="0"/>
              </a:rPr>
              <a:t>UNIMON – UNILAC </a:t>
            </a:r>
            <a:r>
              <a:rPr lang="de-DE" altLang="de-DE" b="1" dirty="0" err="1" smtClean="0">
                <a:latin typeface="Arial" panose="020B0604020202020204" pitchFamily="34" charset="0"/>
              </a:rPr>
              <a:t>rf</a:t>
            </a:r>
            <a:r>
              <a:rPr lang="de-DE" altLang="de-DE" b="1" dirty="0" smtClean="0">
                <a:latin typeface="Arial" panose="020B0604020202020204" pitchFamily="34" charset="0"/>
              </a:rPr>
              <a:t>-Signal Monitor </a:t>
            </a:r>
            <a:r>
              <a:rPr lang="de-DE" altLang="de-DE" b="1" dirty="0">
                <a:latin typeface="Arial" panose="020B0604020202020204" pitchFamily="34" charset="0"/>
              </a:rPr>
              <a:t>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8" y="957910"/>
            <a:ext cx="869973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400" b="1" dirty="0" smtClean="0">
                <a:latin typeface="Arial" panose="020B0604020202020204" pitchFamily="34" charset="0"/>
              </a:rPr>
              <a:t>Upgrade plan: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Replacement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of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old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latin typeface="Arial" panose="020B0604020202020204" pitchFamily="34" charset="0"/>
              </a:rPr>
              <a:t>DAQ </a:t>
            </a:r>
            <a:r>
              <a:rPr lang="de-DE" altLang="de-DE" sz="1400" dirty="0" smtClean="0">
                <a:latin typeface="Arial" panose="020B0604020202020204" pitchFamily="34" charset="0"/>
              </a:rPr>
              <a:t>ADC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hardware</a:t>
            </a:r>
            <a:r>
              <a:rPr lang="de-DE" altLang="de-DE" sz="1400" dirty="0" smtClean="0">
                <a:latin typeface="Arial" panose="020B0604020202020204" pitchFamily="34" charset="0"/>
              </a:rPr>
              <a:t> (FEBEX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from</a:t>
            </a:r>
            <a:r>
              <a:rPr lang="de-DE" altLang="de-DE" sz="1400" dirty="0" smtClean="0">
                <a:latin typeface="Arial" panose="020B0604020202020204" pitchFamily="34" charset="0"/>
              </a:rPr>
              <a:t> EE)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with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microTCA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system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Upgrade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latest</a:t>
            </a:r>
            <a:r>
              <a:rPr lang="de-DE" altLang="de-DE" sz="1400" dirty="0" smtClean="0">
                <a:latin typeface="Arial" panose="020B0604020202020204" pitchFamily="34" charset="0"/>
              </a:rPr>
              <a:t> FESA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release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Change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orientation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displays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Switch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White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Rabbit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timing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Keep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old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system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until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new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one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ready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endParaRPr lang="en-US" sz="1400" dirty="0"/>
          </a:p>
          <a:p>
            <a:r>
              <a:rPr lang="de-DE" altLang="de-DE" sz="1400" b="1" dirty="0" smtClean="0">
                <a:latin typeface="Arial" panose="020B0604020202020204" pitchFamily="34" charset="0"/>
              </a:rPr>
              <a:t>Parallel 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task</a:t>
            </a:r>
            <a:r>
              <a:rPr lang="de-DE" altLang="de-DE" sz="1400" b="1" dirty="0" smtClean="0"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Move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complete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system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from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main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control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room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console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LSB after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next</a:t>
            </a:r>
            <a:r>
              <a:rPr lang="de-DE" altLang="de-DE" sz="1400" dirty="0" smtClean="0">
                <a:latin typeface="Arial" panose="020B0604020202020204" pitchFamily="34" charset="0"/>
              </a:rPr>
              <a:t> beam time</a:t>
            </a:r>
          </a:p>
          <a:p>
            <a:pPr lvl="1"/>
            <a:r>
              <a:rPr lang="de-DE" altLang="de-DE" sz="1400" dirty="0" err="1" smtClean="0">
                <a:latin typeface="Arial" panose="020B0604020202020204" pitchFamily="34" charset="0"/>
              </a:rPr>
              <a:t>Requires</a:t>
            </a:r>
            <a:r>
              <a:rPr lang="de-DE" altLang="de-DE" sz="1400" dirty="0" smtClean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main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responsible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organiser</a:t>
            </a:r>
            <a:r>
              <a:rPr lang="de-DE" altLang="de-DE" sz="1400" dirty="0" smtClean="0">
                <a:latin typeface="Arial" panose="020B0604020202020204" pitchFamily="34" charset="0"/>
              </a:rPr>
              <a:t> (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Linac</a:t>
            </a:r>
            <a:r>
              <a:rPr lang="de-DE" altLang="de-DE" sz="1400" dirty="0" smtClean="0">
                <a:latin typeface="Arial" panose="020B0604020202020204" pitchFamily="34" charset="0"/>
              </a:rPr>
              <a:t> RF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or</a:t>
            </a:r>
            <a:r>
              <a:rPr lang="de-DE" altLang="de-DE" sz="1400" dirty="0" smtClean="0">
                <a:latin typeface="Arial" panose="020B0604020202020204" pitchFamily="34" charset="0"/>
              </a:rPr>
              <a:t> BEA?)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latin typeface="Arial" panose="020B0604020202020204" pitchFamily="34" charset="0"/>
              </a:rPr>
              <a:t>determination </a:t>
            </a:r>
            <a:r>
              <a:rPr lang="en-US" altLang="de-DE" sz="1400" dirty="0">
                <a:latin typeface="Arial" panose="020B0604020202020204" pitchFamily="34" charset="0"/>
              </a:rPr>
              <a:t>of a new rack location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complete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careful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move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cables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>
                <a:latin typeface="Arial" panose="020B0604020202020204" pitchFamily="34" charset="0"/>
              </a:rPr>
              <a:t>o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rganizing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rack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space</a:t>
            </a:r>
            <a:r>
              <a:rPr lang="de-DE" altLang="de-DE" sz="1400" dirty="0" smtClean="0">
                <a:latin typeface="Arial" panose="020B0604020202020204" pitchFamily="34" charset="0"/>
              </a:rPr>
              <a:t>, LAN and WR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timing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	</a:t>
            </a:r>
            <a:br>
              <a:rPr lang="de-DE" altLang="de-DE" sz="1400" dirty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008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9618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 smtClean="0">
                <a:latin typeface="Arial" panose="020B0604020202020204" pitchFamily="34" charset="0"/>
              </a:rPr>
              <a:t>UNIMON – UNILAC </a:t>
            </a:r>
            <a:r>
              <a:rPr lang="de-DE" altLang="de-DE" b="1" dirty="0" err="1" smtClean="0">
                <a:latin typeface="Arial" panose="020B0604020202020204" pitchFamily="34" charset="0"/>
              </a:rPr>
              <a:t>rf</a:t>
            </a:r>
            <a:r>
              <a:rPr lang="de-DE" altLang="de-DE" b="1" dirty="0" smtClean="0">
                <a:latin typeface="Arial" panose="020B0604020202020204" pitchFamily="34" charset="0"/>
              </a:rPr>
              <a:t>-Signal Monitor </a:t>
            </a:r>
            <a:r>
              <a:rPr lang="de-DE" altLang="de-DE" b="1" dirty="0">
                <a:latin typeface="Arial" panose="020B0604020202020204" pitchFamily="34" charset="0"/>
              </a:rPr>
              <a:t>@ UNILAC 2022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180108" y="957910"/>
            <a:ext cx="86997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Software Status</a:t>
            </a:r>
            <a:r>
              <a:rPr lang="de-DE" sz="1400" b="1" dirty="0" smtClean="0"/>
              <a:t>:</a:t>
            </a:r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DAQ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readout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80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channels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available</a:t>
            </a:r>
            <a:r>
              <a:rPr lang="de-DE" altLang="de-DE" sz="1400" dirty="0" smtClean="0">
                <a:latin typeface="Arial" panose="020B0604020202020204" pitchFamily="34" charset="0"/>
              </a:rPr>
              <a:t> (1kHz – 5MHz)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>
                <a:latin typeface="Arial" panose="020B0604020202020204" pitchFamily="34" charset="0"/>
              </a:rPr>
              <a:t>Triggered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readout</a:t>
            </a:r>
            <a:r>
              <a:rPr lang="de-DE" altLang="de-DE" sz="1400" dirty="0">
                <a:latin typeface="Arial" panose="020B0604020202020204" pitchFamily="34" charset="0"/>
              </a:rPr>
              <a:t> ( </a:t>
            </a:r>
            <a:r>
              <a:rPr lang="de-DE" altLang="de-DE" sz="1400" dirty="0" err="1">
                <a:latin typeface="Arial" panose="020B0604020202020204" pitchFamily="34" charset="0"/>
              </a:rPr>
              <a:t>tested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with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simulated</a:t>
            </a:r>
            <a:r>
              <a:rPr lang="de-DE" altLang="de-DE" sz="1400" dirty="0">
                <a:latin typeface="Arial" panose="020B0604020202020204" pitchFamily="34" charset="0"/>
              </a:rPr>
              <a:t> WR </a:t>
            </a:r>
            <a:r>
              <a:rPr lang="de-DE" altLang="de-DE" sz="1400" dirty="0" err="1">
                <a:latin typeface="Arial" panose="020B0604020202020204" pitchFamily="34" charset="0"/>
              </a:rPr>
              <a:t>timing</a:t>
            </a:r>
            <a:r>
              <a:rPr lang="de-DE" altLang="de-DE" sz="1400" dirty="0" smtClean="0">
                <a:latin typeface="Arial" panose="020B0604020202020204" pitchFamily="34" charset="0"/>
              </a:rPr>
              <a:t>), via backplane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connection</a:t>
            </a:r>
            <a:r>
              <a:rPr lang="de-DE" altLang="de-DE" sz="1400" dirty="0" smtClean="0">
                <a:latin typeface="Arial" panose="020B0604020202020204" pitchFamily="34" charset="0"/>
              </a:rPr>
              <a:t> (FTRN/ADC)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latin typeface="Arial" panose="020B0604020202020204" pitchFamily="34" charset="0"/>
              </a:rPr>
              <a:t>Test-GUI and FESA class working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80108" y="2213440"/>
            <a:ext cx="4714752" cy="230832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400" b="1" dirty="0"/>
              <a:t>Hardware</a:t>
            </a:r>
            <a:r>
              <a:rPr lang="de-DE" b="1" dirty="0"/>
              <a:t> </a:t>
            </a:r>
            <a:r>
              <a:rPr lang="de-DE" sz="1400" b="1" dirty="0"/>
              <a:t>Status:</a:t>
            </a:r>
            <a:endParaRPr lang="de-DE" b="1" dirty="0"/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Arial" panose="020B0604020202020204" pitchFamily="34" charset="0"/>
              </a:rPr>
              <a:t>UNIMON hardware is installed within the Unilac console: </a:t>
            </a:r>
            <a:endParaRPr lang="en-US" sz="1400" dirty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2U MTCA system with AM G64 CPU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</a:rPr>
              <a:t>4 x IOXOS 3117 - 20Ch FMC ADC</a:t>
            </a:r>
            <a:endParaRPr lang="en-US" sz="1400" dirty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</a:rPr>
              <a:t>2 x AFC V3.1 FMC Carrier</a:t>
            </a:r>
            <a:endParaRPr lang="en-US" sz="1400" dirty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</a:rPr>
              <a:t>Next: Fair </a:t>
            </a:r>
            <a:r>
              <a:rPr lang="en-US" sz="1400" dirty="0">
                <a:latin typeface="Arial" panose="020B0604020202020204" pitchFamily="34" charset="0"/>
              </a:rPr>
              <a:t>Timing Receiver Node (</a:t>
            </a:r>
            <a:r>
              <a:rPr lang="en-US" sz="1400" dirty="0" smtClean="0">
                <a:latin typeface="Arial" panose="020B0604020202020204" pitchFamily="34" charset="0"/>
              </a:rPr>
              <a:t>FTRN)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/>
              <a:t>Prototype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adaptor</a:t>
            </a:r>
            <a:r>
              <a:rPr lang="de-DE" sz="1400" dirty="0" smtClean="0"/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160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9618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 smtClean="0">
                <a:latin typeface="Arial" panose="020B0604020202020204" pitchFamily="34" charset="0"/>
              </a:rPr>
              <a:t>UNIMON – UNILAC </a:t>
            </a:r>
            <a:r>
              <a:rPr lang="de-DE" altLang="de-DE" b="1" dirty="0" err="1" smtClean="0">
                <a:latin typeface="Arial" panose="020B0604020202020204" pitchFamily="34" charset="0"/>
              </a:rPr>
              <a:t>rf</a:t>
            </a:r>
            <a:r>
              <a:rPr lang="de-DE" altLang="de-DE" b="1" dirty="0" smtClean="0">
                <a:latin typeface="Arial" panose="020B0604020202020204" pitchFamily="34" charset="0"/>
              </a:rPr>
              <a:t>-Signal Monitor </a:t>
            </a:r>
            <a:r>
              <a:rPr lang="de-DE" altLang="de-DE" b="1" dirty="0">
                <a:latin typeface="Arial" panose="020B0604020202020204" pitchFamily="34" charset="0"/>
              </a:rPr>
              <a:t>@ UNILAC 2022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180108" y="957910"/>
            <a:ext cx="869973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Open </a:t>
            </a:r>
            <a:r>
              <a:rPr lang="de-DE" sz="1400" b="1" dirty="0" err="1"/>
              <a:t>I</a:t>
            </a:r>
            <a:r>
              <a:rPr lang="de-DE" sz="1400" b="1" dirty="0" err="1" smtClean="0"/>
              <a:t>ssues</a:t>
            </a:r>
            <a:r>
              <a:rPr lang="de-DE" sz="1400" b="1" dirty="0" smtClean="0"/>
              <a:t>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White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Rabbit</a:t>
            </a:r>
            <a:r>
              <a:rPr lang="de-DE" altLang="de-DE" sz="1400" dirty="0" smtClean="0">
                <a:latin typeface="Arial" panose="020B0604020202020204" pitchFamily="34" charset="0"/>
              </a:rPr>
              <a:t> FOL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connection</a:t>
            </a:r>
            <a:r>
              <a:rPr lang="de-DE" altLang="de-DE" sz="1400" dirty="0" smtClean="0">
                <a:latin typeface="Arial" panose="020B0604020202020204" pitchFamily="34" charset="0"/>
              </a:rPr>
              <a:t> (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done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yesterday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smtClean="0">
                <a:latin typeface="Arial" panose="020B0604020202020204" pitchFamily="34" charset="0"/>
                <a:sym typeface="Wingdings" panose="05000000000000000000" pitchFamily="2" charset="2"/>
              </a:rPr>
              <a:t>)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Unclear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state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WR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timing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domains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latin typeface="Arial" panose="020B0604020202020204" pitchFamily="34" charset="0"/>
              </a:rPr>
              <a:t>Movement planning, so far no contact to LRF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latin typeface="Arial" panose="020B0604020202020204" pitchFamily="34" charset="0"/>
              </a:rPr>
              <a:t>Adaptor box design and production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837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9618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 smtClean="0">
                <a:latin typeface="Arial" panose="020B0604020202020204" pitchFamily="34" charset="0"/>
              </a:rPr>
              <a:t>UNIMON – UNILAC </a:t>
            </a:r>
            <a:r>
              <a:rPr lang="de-DE" altLang="de-DE" b="1" dirty="0" err="1" smtClean="0">
                <a:latin typeface="Arial" panose="020B0604020202020204" pitchFamily="34" charset="0"/>
              </a:rPr>
              <a:t>rf</a:t>
            </a:r>
            <a:r>
              <a:rPr lang="de-DE" altLang="de-DE" b="1" dirty="0" smtClean="0">
                <a:latin typeface="Arial" panose="020B0604020202020204" pitchFamily="34" charset="0"/>
              </a:rPr>
              <a:t>-Signal Monitor </a:t>
            </a:r>
            <a:r>
              <a:rPr lang="de-DE" altLang="de-DE" b="1" dirty="0">
                <a:latin typeface="Arial" panose="020B0604020202020204" pitchFamily="34" charset="0"/>
              </a:rPr>
              <a:t>@ UNILAC 2022</a:t>
            </a: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180108" y="957910"/>
            <a:ext cx="8699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Efforts</a:t>
            </a:r>
            <a:r>
              <a:rPr lang="de-DE" sz="1400" b="1" dirty="0" smtClean="0"/>
              <a:t> (</a:t>
            </a:r>
            <a:r>
              <a:rPr lang="de-DE" sz="1400" b="1" dirty="0" err="1" smtClean="0"/>
              <a:t>estimated</a:t>
            </a:r>
            <a:r>
              <a:rPr lang="de-DE" sz="1400" b="1" dirty="0" smtClean="0"/>
              <a:t>):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b="1" dirty="0" smtClean="0">
                <a:latin typeface="Arial" panose="020B0604020202020204" pitchFamily="34" charset="0"/>
              </a:rPr>
              <a:t>Task							Duration		Man power	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Costs</a:t>
            </a:r>
            <a:r>
              <a:rPr lang="de-DE" altLang="de-DE" sz="1400" b="1" dirty="0" smtClean="0">
                <a:latin typeface="Arial" panose="020B0604020202020204" pitchFamily="34" charset="0"/>
              </a:rPr>
              <a:t>	</a:t>
            </a:r>
            <a:r>
              <a:rPr lang="de-DE" altLang="de-DE" sz="1400" dirty="0" smtClean="0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Preparation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</a:t>
            </a:r>
            <a:r>
              <a:rPr lang="de-DE" altLang="de-DE" sz="1400" dirty="0" smtClean="0">
                <a:latin typeface="Arial" panose="020B0604020202020204" pitchFamily="34" charset="0"/>
              </a:rPr>
              <a:t> box: 			3 - 6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</a:t>
            </a:r>
            <a:r>
              <a:rPr lang="de-DE" altLang="de-DE" sz="1400" dirty="0" smtClean="0">
                <a:latin typeface="Arial" panose="020B0604020202020204" pitchFamily="34" charset="0"/>
              </a:rPr>
              <a:t>0.25 </a:t>
            </a:r>
            <a:r>
              <a:rPr lang="de-DE" altLang="de-DE" sz="1400" dirty="0" smtClean="0">
                <a:latin typeface="Arial" panose="020B0604020202020204" pitchFamily="34" charset="0"/>
              </a:rPr>
              <a:t>FTE		10k€</a:t>
            </a: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Installation HKR:					</a:t>
            </a:r>
            <a:r>
              <a:rPr lang="de-DE" altLang="de-DE" sz="1400" dirty="0">
                <a:latin typeface="Arial" panose="020B0604020202020204" pitchFamily="34" charset="0"/>
              </a:rPr>
              <a:t>1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week</a:t>
            </a:r>
            <a:r>
              <a:rPr lang="de-DE" altLang="de-DE" sz="1400" dirty="0">
                <a:latin typeface="Arial" panose="020B0604020202020204" pitchFamily="34" charset="0"/>
              </a:rPr>
              <a:t>		0.02 FTE		1k€ (</a:t>
            </a:r>
            <a:r>
              <a:rPr lang="de-DE" altLang="de-DE" sz="1400" dirty="0" err="1">
                <a:latin typeface="Arial" panose="020B0604020202020204" pitchFamily="34" charset="0"/>
              </a:rPr>
              <a:t>cables</a:t>
            </a:r>
            <a:r>
              <a:rPr lang="de-DE" altLang="de-DE" sz="1400" dirty="0">
                <a:latin typeface="Arial" panose="020B0604020202020204" pitchFamily="34" charset="0"/>
              </a:rPr>
              <a:t>, </a:t>
            </a:r>
            <a:r>
              <a:rPr lang="de-DE" altLang="de-DE" sz="1400" dirty="0" err="1">
                <a:latin typeface="Arial" panose="020B0604020202020204" pitchFamily="34" charset="0"/>
              </a:rPr>
              <a:t>adaptors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etc</a:t>
            </a:r>
            <a:r>
              <a:rPr lang="de-DE" altLang="de-DE" sz="14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Movement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LSB:				3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	</a:t>
            </a:r>
            <a:r>
              <a:rPr lang="de-DE" altLang="de-DE" sz="1400" dirty="0" smtClean="0">
                <a:latin typeface="Arial" panose="020B0604020202020204" pitchFamily="34" charset="0"/>
              </a:rPr>
              <a:t>0.25 </a:t>
            </a:r>
            <a:r>
              <a:rPr lang="de-DE" altLang="de-DE" sz="1400" dirty="0" smtClean="0">
                <a:latin typeface="Arial" panose="020B0604020202020204" pitchFamily="34" charset="0"/>
              </a:rPr>
              <a:t>FTE		5k€ (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rack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cables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etc</a:t>
            </a:r>
            <a:r>
              <a:rPr lang="de-DE" altLang="de-DE" sz="14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Programming</a:t>
            </a:r>
            <a:r>
              <a:rPr lang="de-DE" altLang="de-DE" sz="1400" dirty="0" smtClean="0">
                <a:latin typeface="Arial" panose="020B0604020202020204" pitchFamily="34" charset="0"/>
              </a:rPr>
              <a:t> ADC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gateware</a:t>
            </a:r>
            <a:r>
              <a:rPr lang="de-DE" altLang="de-DE" sz="1400" dirty="0" smtClean="0">
                <a:latin typeface="Arial" panose="020B0604020202020204" pitchFamily="34" charset="0"/>
              </a:rPr>
              <a:t>			2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	</a:t>
            </a:r>
            <a:r>
              <a:rPr lang="de-DE" altLang="de-DE" sz="1400" dirty="0" smtClean="0">
                <a:latin typeface="Arial" panose="020B0604020202020204" pitchFamily="34" charset="0"/>
              </a:rPr>
              <a:t>0.25 FTE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Programming</a:t>
            </a:r>
            <a:r>
              <a:rPr lang="de-DE" altLang="de-DE" sz="1400" dirty="0" smtClean="0">
                <a:latin typeface="Arial" panose="020B0604020202020204" pitchFamily="34" charset="0"/>
              </a:rPr>
              <a:t> FESA and GUI:		3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	</a:t>
            </a:r>
            <a:r>
              <a:rPr lang="de-DE" altLang="de-DE" sz="1400" dirty="0" smtClean="0">
                <a:latin typeface="Arial" panose="020B0604020202020204" pitchFamily="34" charset="0"/>
              </a:rPr>
              <a:t>0.25 </a:t>
            </a:r>
            <a:r>
              <a:rPr lang="de-DE" altLang="de-DE" sz="1400" dirty="0" smtClean="0">
                <a:latin typeface="Arial" panose="020B0604020202020204" pitchFamily="34" charset="0"/>
              </a:rPr>
              <a:t>FTE</a:t>
            </a:r>
          </a:p>
          <a:p>
            <a:pPr>
              <a:lnSpc>
                <a:spcPct val="150000"/>
              </a:lnSpc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UNIMON 2022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ready</a:t>
            </a:r>
            <a:r>
              <a:rPr lang="de-DE" altLang="de-DE" sz="1400" dirty="0" smtClean="0">
                <a:latin typeface="Arial" panose="020B0604020202020204" pitchFamily="34" charset="0"/>
              </a:rPr>
              <a:t> in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mid</a:t>
            </a:r>
            <a:r>
              <a:rPr lang="de-DE" altLang="de-DE" sz="1400" dirty="0" smtClean="0">
                <a:latin typeface="Arial" panose="020B0604020202020204" pitchFamily="34" charset="0"/>
              </a:rPr>
              <a:t> 2022, but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dependent</a:t>
            </a:r>
            <a:r>
              <a:rPr lang="de-DE" altLang="de-DE" sz="1400" dirty="0" smtClean="0">
                <a:latin typeface="Arial" panose="020B0604020202020204" pitchFamily="34" charset="0"/>
              </a:rPr>
              <a:t> on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move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LSB.</a:t>
            </a:r>
          </a:p>
          <a:p>
            <a:pPr>
              <a:lnSpc>
                <a:spcPct val="150000"/>
              </a:lnSpc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altLang="de-DE" sz="14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	</a:t>
            </a:r>
            <a:r>
              <a:rPr lang="de-DE" altLang="de-DE" sz="1400" dirty="0">
                <a:latin typeface="Arial" panose="020B0604020202020204" pitchFamily="34" charset="0"/>
              </a:rPr>
              <a:t/>
            </a:r>
            <a:br>
              <a:rPr lang="de-DE" altLang="de-DE" sz="1400" dirty="0">
                <a:latin typeface="Arial" panose="020B0604020202020204" pitchFamily="34" charset="0"/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615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76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1"/>
            <a:ext cx="7302669" cy="5150834"/>
          </a:xfrm>
        </p:spPr>
      </p:pic>
    </p:spTree>
    <p:extLst>
      <p:ext uri="{BB962C8B-B14F-4D97-AF65-F5344CB8AC3E}">
        <p14:creationId xmlns:p14="http://schemas.microsoft.com/office/powerpoint/2010/main" val="30071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6669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MAPS - The </a:t>
            </a:r>
            <a:r>
              <a:rPr lang="de-DE" altLang="de-DE" b="1" dirty="0" err="1">
                <a:latin typeface="Arial" panose="020B0604020202020204" pitchFamily="34" charset="0"/>
              </a:rPr>
              <a:t>Macro</a:t>
            </a:r>
            <a:r>
              <a:rPr lang="de-DE" altLang="de-DE" b="1" dirty="0">
                <a:latin typeface="Arial" panose="020B0604020202020204" pitchFamily="34" charset="0"/>
              </a:rPr>
              <a:t> Pulse </a:t>
            </a:r>
            <a:r>
              <a:rPr lang="de-DE" altLang="de-DE" b="1" dirty="0" err="1">
                <a:latin typeface="Arial" panose="020B0604020202020204" pitchFamily="34" charset="0"/>
              </a:rPr>
              <a:t>Selector</a:t>
            </a:r>
            <a:r>
              <a:rPr lang="de-DE" altLang="de-DE" b="1" dirty="0">
                <a:latin typeface="Arial" panose="020B0604020202020204" pitchFamily="34" charset="0"/>
              </a:rPr>
              <a:t> 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9" y="957910"/>
            <a:ext cx="371286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400" b="1" dirty="0" err="1" smtClean="0">
                <a:latin typeface="Arial" panose="020B0604020202020204" pitchFamily="34" charset="0"/>
              </a:rPr>
              <a:t>What</a:t>
            </a:r>
            <a:r>
              <a:rPr lang="de-DE" altLang="de-DE" sz="1400" b="1" dirty="0" smtClean="0">
                <a:latin typeface="Arial" panose="020B0604020202020204" pitchFamily="34" charset="0"/>
              </a:rPr>
              <a:t> 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400" b="1" dirty="0" smtClean="0">
                <a:latin typeface="Arial" panose="020B0604020202020204" pitchFamily="34" charset="0"/>
              </a:rPr>
              <a:t> MAPS: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Data Acquisition and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display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UNILAC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transformer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data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including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gate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pulses</a:t>
            </a:r>
            <a:r>
              <a:rPr lang="de-DE" altLang="de-DE" sz="14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Provides</a:t>
            </a:r>
            <a:r>
              <a:rPr lang="de-DE" altLang="de-DE" sz="1400" dirty="0" smtClean="0">
                <a:latin typeface="Arial" panose="020B0604020202020204" pitchFamily="34" charset="0"/>
              </a:rPr>
              <a:t> separate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signals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for</a:t>
            </a:r>
            <a:r>
              <a:rPr lang="de-DE" altLang="de-DE" sz="1400" dirty="0" smtClean="0">
                <a:latin typeface="Arial" panose="020B0604020202020204" pitchFamily="34" charset="0"/>
              </a:rPr>
              <a:t> SVÜ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P</a:t>
            </a:r>
            <a:r>
              <a:rPr lang="de-DE" altLang="de-DE" sz="1400" dirty="0" smtClean="0">
                <a:latin typeface="Arial" panose="020B0604020202020204" pitchFamily="34" charset="0"/>
              </a:rPr>
              <a:t>art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the</a:t>
            </a:r>
            <a:r>
              <a:rPr lang="de-DE" altLang="de-DE" sz="1400" dirty="0" smtClean="0">
                <a:latin typeface="Arial" panose="020B0604020202020204" pitchFamily="34" charset="0"/>
              </a:rPr>
              <a:t> BTM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system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endParaRPr lang="de-DE" altLang="de-DE" sz="1400" dirty="0" smtClean="0">
              <a:latin typeface="Arial" panose="020B0604020202020204" pitchFamily="34" charset="0"/>
            </a:endParaRPr>
          </a:p>
          <a:p>
            <a:r>
              <a:rPr lang="de-DE" altLang="de-DE" sz="1400" dirty="0">
                <a:latin typeface="Arial" panose="020B0604020202020204" pitchFamily="34" charset="0"/>
              </a:rPr>
              <a:t/>
            </a:r>
            <a:br>
              <a:rPr lang="de-DE" altLang="de-DE" sz="1400" dirty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72" y="1112095"/>
            <a:ext cx="4824307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6669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MAPS - The </a:t>
            </a:r>
            <a:r>
              <a:rPr lang="de-DE" altLang="de-DE" b="1" dirty="0" err="1">
                <a:latin typeface="Arial" panose="020B0604020202020204" pitchFamily="34" charset="0"/>
              </a:rPr>
              <a:t>Macro</a:t>
            </a:r>
            <a:r>
              <a:rPr lang="de-DE" altLang="de-DE" b="1" dirty="0">
                <a:latin typeface="Arial" panose="020B0604020202020204" pitchFamily="34" charset="0"/>
              </a:rPr>
              <a:t> Pulse </a:t>
            </a:r>
            <a:r>
              <a:rPr lang="de-DE" altLang="de-DE" b="1" dirty="0" err="1">
                <a:latin typeface="Arial" panose="020B0604020202020204" pitchFamily="34" charset="0"/>
              </a:rPr>
              <a:t>Selector</a:t>
            </a:r>
            <a:r>
              <a:rPr lang="de-DE" altLang="de-DE" b="1" dirty="0">
                <a:latin typeface="Arial" panose="020B0604020202020204" pitchFamily="34" charset="0"/>
              </a:rPr>
              <a:t> 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8" y="957910"/>
            <a:ext cx="86997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400" b="1" dirty="0">
                <a:latin typeface="Arial" panose="020B0604020202020204" pitchFamily="34" charset="0"/>
              </a:rPr>
              <a:t>Project 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idea</a:t>
            </a:r>
            <a:r>
              <a:rPr lang="de-DE" altLang="de-DE" sz="1400" b="1" dirty="0" smtClean="0">
                <a:latin typeface="Arial" panose="020B0604020202020204" pitchFamily="34" charset="0"/>
              </a:rPr>
              <a:t>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Total </a:t>
            </a:r>
            <a:r>
              <a:rPr lang="de-DE" altLang="de-DE" sz="1400" dirty="0" err="1">
                <a:latin typeface="Arial" panose="020B0604020202020204" pitchFamily="34" charset="0"/>
              </a:rPr>
              <a:t>renovation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of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the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aged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latin typeface="Arial" panose="020B0604020202020204" pitchFamily="34" charset="0"/>
              </a:rPr>
              <a:t>MAPS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system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independed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FCC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err="1">
                <a:latin typeface="Arial" panose="020B0604020202020204" pitchFamily="34" charset="0"/>
              </a:rPr>
              <a:t>Replacement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of</a:t>
            </a:r>
            <a:r>
              <a:rPr lang="de-DE" altLang="de-DE" sz="1400" dirty="0">
                <a:latin typeface="Arial" panose="020B0604020202020204" pitchFamily="34" charset="0"/>
              </a:rPr>
              <a:t> all </a:t>
            </a:r>
            <a:r>
              <a:rPr lang="de-DE" altLang="de-DE" sz="1400" dirty="0" err="1">
                <a:latin typeface="Arial" panose="020B0604020202020204" pitchFamily="34" charset="0"/>
              </a:rPr>
              <a:t>old</a:t>
            </a:r>
            <a:r>
              <a:rPr lang="de-DE" altLang="de-DE" sz="1400" dirty="0">
                <a:latin typeface="Arial" panose="020B0604020202020204" pitchFamily="34" charset="0"/>
              </a:rPr>
              <a:t> DAQ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hard</a:t>
            </a:r>
            <a:r>
              <a:rPr lang="de-DE" altLang="de-DE" sz="1400" dirty="0" smtClean="0">
                <a:latin typeface="Arial" panose="020B0604020202020204" pitchFamily="34" charset="0"/>
              </a:rPr>
              <a:t>- and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software</a:t>
            </a:r>
            <a:r>
              <a:rPr lang="de-DE" altLang="de-DE" sz="1400" dirty="0" smtClean="0">
                <a:latin typeface="Arial" panose="020B0604020202020204" pitchFamily="34" charset="0"/>
              </a:rPr>
              <a:t> (x86 CPU on MS-DOS, Borland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All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signals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>
                <a:latin typeface="Arial" panose="020B0604020202020204" pitchFamily="34" charset="0"/>
              </a:rPr>
              <a:t>will </a:t>
            </a:r>
            <a:r>
              <a:rPr lang="de-DE" altLang="de-DE" sz="1400" dirty="0" err="1">
                <a:latin typeface="Arial" panose="020B0604020202020204" pitchFamily="34" charset="0"/>
              </a:rPr>
              <a:t>be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digitized</a:t>
            </a:r>
            <a:r>
              <a:rPr lang="de-DE" altLang="de-DE" sz="1400" dirty="0">
                <a:latin typeface="Arial" panose="020B0604020202020204" pitchFamily="34" charset="0"/>
              </a:rPr>
              <a:t> in </a:t>
            </a:r>
            <a:r>
              <a:rPr lang="de-DE" altLang="de-DE" sz="1400" dirty="0" smtClean="0">
                <a:latin typeface="Arial" panose="020B0604020202020204" pitchFamily="34" charset="0"/>
              </a:rPr>
              <a:t>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commissioning: system signals will </a:t>
            </a:r>
            <a:r>
              <a:rPr lang="en-US" sz="1400" dirty="0"/>
              <a:t>be </a:t>
            </a:r>
            <a:r>
              <a:rPr lang="en-US" sz="1400" dirty="0" err="1" smtClean="0"/>
              <a:t>splitted</a:t>
            </a:r>
            <a:r>
              <a:rPr lang="en-US" sz="1400" dirty="0" smtClean="0"/>
              <a:t> for parallel usage of old and new MAPS (only signals, not pre-amp power and I/O settings)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 smtClean="0"/>
              <a:t>SVÜ </a:t>
            </a:r>
            <a:r>
              <a:rPr lang="en-US" sz="1400" dirty="0"/>
              <a:t>will not be touched. We need to make sure, that the pre-amp is always powered. </a:t>
            </a:r>
            <a:r>
              <a:rPr lang="en-US" sz="1400" dirty="0" smtClean="0"/>
              <a:t>SVÜ </a:t>
            </a:r>
            <a:r>
              <a:rPr lang="en-US" sz="1400" dirty="0"/>
              <a:t>signals will be converted into TTL pulses and offered to ACO.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A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first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prototype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with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readout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of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a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few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UNILAC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transformers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will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be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presented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beam time </a:t>
            </a:r>
            <a:r>
              <a:rPr lang="de-DE" altLang="de-DE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January</a:t>
            </a:r>
            <a:r>
              <a:rPr lang="de-DE" altLang="de-DE" sz="1400" b="1" dirty="0">
                <a:solidFill>
                  <a:srgbClr val="FF0000"/>
                </a:solidFill>
                <a:latin typeface="Arial" panose="020B0604020202020204" pitchFamily="34" charset="0"/>
              </a:rPr>
              <a:t> 2022 </a:t>
            </a:r>
            <a:r>
              <a:rPr lang="de-DE" altLang="de-DE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-&gt; NOT POSSIBLE</a:t>
            </a:r>
            <a:endParaRPr lang="de-DE" altLang="de-DE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1400" dirty="0"/>
          </a:p>
          <a:p>
            <a:r>
              <a:rPr lang="de-DE" altLang="de-DE" sz="1400" b="1" dirty="0" smtClean="0">
                <a:latin typeface="Arial" panose="020B0604020202020204" pitchFamily="34" charset="0"/>
              </a:rPr>
              <a:t>Project </a:t>
            </a:r>
            <a:r>
              <a:rPr lang="de-DE" altLang="de-DE" sz="1400" b="1" dirty="0" err="1">
                <a:latin typeface="Arial" panose="020B0604020202020204" pitchFamily="34" charset="0"/>
              </a:rPr>
              <a:t>objective</a:t>
            </a:r>
            <a:r>
              <a:rPr lang="de-DE" altLang="de-DE" sz="1400" b="1" dirty="0">
                <a:latin typeface="Arial" panose="020B0604020202020204" pitchFamily="34" charset="0"/>
              </a:rPr>
              <a:t> at 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risk</a:t>
            </a:r>
            <a:r>
              <a:rPr lang="de-DE" altLang="de-DE" sz="1400" b="1" dirty="0" smtClean="0"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de-DE" sz="1400" dirty="0" smtClean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	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Complex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</a:t>
            </a:r>
            <a:r>
              <a:rPr lang="de-DE" altLang="de-DE" sz="1400" dirty="0" smtClean="0">
                <a:latin typeface="Arial" panose="020B0604020202020204" pitchFamily="34" charset="0"/>
              </a:rPr>
              <a:t> box not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ready</a:t>
            </a:r>
            <a:r>
              <a:rPr lang="de-DE" altLang="de-DE" sz="1400" dirty="0" smtClean="0">
                <a:latin typeface="Arial" panose="020B0604020202020204" pitchFamily="34" charset="0"/>
              </a:rPr>
              <a:t>(e.g.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missing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components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order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stop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delivery</a:t>
            </a:r>
            <a:r>
              <a:rPr lang="de-DE" altLang="de-DE" sz="1400" dirty="0" smtClean="0">
                <a:latin typeface="Arial" panose="020B0604020202020204" pitchFamily="34" charset="0"/>
              </a:rPr>
              <a:t>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	</a:t>
            </a:r>
            <a:r>
              <a:rPr lang="de-DE" altLang="de-DE" sz="1400" dirty="0" smtClean="0">
                <a:latin typeface="Arial" panose="020B0604020202020204" pitchFamily="34" charset="0"/>
              </a:rPr>
              <a:t>Lack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man power (parallel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workload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for</a:t>
            </a:r>
            <a:r>
              <a:rPr lang="de-DE" altLang="de-DE" sz="1400" dirty="0" smtClean="0">
                <a:latin typeface="Arial" panose="020B0604020202020204" pitchFamily="34" charset="0"/>
              </a:rPr>
              <a:t> beam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operation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smtClean="0">
                <a:latin typeface="Arial" panose="020B0604020202020204" pitchFamily="34" charset="0"/>
              </a:rPr>
              <a:t>and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Hitrap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retirement</a:t>
            </a:r>
            <a:r>
              <a:rPr lang="de-DE" altLang="de-DE" sz="1400" dirty="0" smtClean="0">
                <a:latin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	</a:t>
            </a:r>
            <a:r>
              <a:rPr lang="de-DE" altLang="de-DE" sz="1400" dirty="0" smtClean="0">
                <a:latin typeface="Arial" panose="020B0604020202020204" pitchFamily="34" charset="0"/>
              </a:rPr>
              <a:t>LSA not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yet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ready</a:t>
            </a:r>
            <a:r>
              <a:rPr lang="de-DE" altLang="de-DE" sz="1400" dirty="0" smtClean="0">
                <a:latin typeface="Arial" panose="020B0604020202020204" pitchFamily="34" charset="0"/>
              </a:rPr>
              <a:t> at UNILAC	</a:t>
            </a:r>
            <a:r>
              <a:rPr lang="de-DE" altLang="de-DE" sz="1400" dirty="0">
                <a:latin typeface="Arial" panose="020B0604020202020204" pitchFamily="34" charset="0"/>
              </a:rPr>
              <a:t/>
            </a:r>
            <a:br>
              <a:rPr lang="de-DE" altLang="de-DE" sz="1400" dirty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453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6669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MAPS - The </a:t>
            </a:r>
            <a:r>
              <a:rPr lang="de-DE" altLang="de-DE" b="1" dirty="0" err="1">
                <a:latin typeface="Arial" panose="020B0604020202020204" pitchFamily="34" charset="0"/>
              </a:rPr>
              <a:t>Macro</a:t>
            </a:r>
            <a:r>
              <a:rPr lang="de-DE" altLang="de-DE" b="1" dirty="0">
                <a:latin typeface="Arial" panose="020B0604020202020204" pitchFamily="34" charset="0"/>
              </a:rPr>
              <a:t> Pulse </a:t>
            </a:r>
            <a:r>
              <a:rPr lang="de-DE" altLang="de-DE" b="1" dirty="0" err="1">
                <a:latin typeface="Arial" panose="020B0604020202020204" pitchFamily="34" charset="0"/>
              </a:rPr>
              <a:t>Selector</a:t>
            </a:r>
            <a:r>
              <a:rPr lang="de-DE" altLang="de-DE" b="1" dirty="0">
                <a:latin typeface="Arial" panose="020B0604020202020204" pitchFamily="34" charset="0"/>
              </a:rPr>
              <a:t> 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8" y="957910"/>
            <a:ext cx="8699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Software Status</a:t>
            </a:r>
            <a:r>
              <a:rPr lang="de-DE" sz="1400" b="1" dirty="0" smtClean="0"/>
              <a:t>:</a:t>
            </a:r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>
                <a:latin typeface="Arial" panose="020B0604020202020204" pitchFamily="34" charset="0"/>
              </a:rPr>
              <a:t>DAQ </a:t>
            </a:r>
            <a:r>
              <a:rPr lang="de-DE" altLang="de-DE" sz="1400" dirty="0" err="1">
                <a:latin typeface="Arial" panose="020B0604020202020204" pitchFamily="34" charset="0"/>
              </a:rPr>
              <a:t>chain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from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transformer</a:t>
            </a:r>
            <a:r>
              <a:rPr lang="de-DE" altLang="de-DE" sz="1400" dirty="0" smtClean="0">
                <a:latin typeface="Arial" panose="020B0604020202020204" pitchFamily="34" charset="0"/>
              </a:rPr>
              <a:t>/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pre-amp</a:t>
            </a:r>
            <a:r>
              <a:rPr lang="de-DE" altLang="de-DE" sz="1400" dirty="0" smtClean="0">
                <a:latin typeface="Arial" panose="020B0604020202020204" pitchFamily="34" charset="0"/>
              </a:rPr>
              <a:t> in lab via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driver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up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to</a:t>
            </a:r>
            <a:r>
              <a:rPr lang="de-DE" altLang="de-DE" sz="1400" dirty="0">
                <a:latin typeface="Arial" panose="020B0604020202020204" pitchFamily="34" charset="0"/>
              </a:rPr>
              <a:t> GUI </a:t>
            </a:r>
            <a:r>
              <a:rPr lang="de-DE" altLang="de-DE" sz="1400" dirty="0" err="1">
                <a:latin typeface="Arial" panose="020B0604020202020204" pitchFamily="34" charset="0"/>
              </a:rPr>
              <a:t>as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draft</a:t>
            </a:r>
            <a:r>
              <a:rPr lang="de-DE" altLang="de-DE" sz="1400" dirty="0">
                <a:latin typeface="Arial" panose="020B0604020202020204" pitchFamily="34" charset="0"/>
              </a:rPr>
              <a:t> expert </a:t>
            </a:r>
            <a:r>
              <a:rPr lang="de-DE" altLang="de-DE" sz="1400" dirty="0" err="1">
                <a:latin typeface="Arial" panose="020B0604020202020204" pitchFamily="34" charset="0"/>
              </a:rPr>
              <a:t>version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tested</a:t>
            </a:r>
            <a:r>
              <a:rPr lang="de-DE" altLang="de-DE" sz="1400" dirty="0">
                <a:latin typeface="Arial" panose="020B0604020202020204" pitchFamily="34" charset="0"/>
              </a:rPr>
              <a:t> and </a:t>
            </a:r>
            <a:r>
              <a:rPr lang="de-DE" altLang="de-DE" sz="1400" dirty="0" err="1">
                <a:latin typeface="Arial" panose="020B0604020202020204" pitchFamily="34" charset="0"/>
              </a:rPr>
              <a:t>functional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>
                <a:latin typeface="Arial" panose="020B0604020202020204" pitchFamily="34" charset="0"/>
              </a:rPr>
              <a:t>Optimization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of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performance</a:t>
            </a:r>
            <a:r>
              <a:rPr lang="de-DE" altLang="de-DE" sz="1400" dirty="0">
                <a:latin typeface="Arial" panose="020B0604020202020204" pitchFamily="34" charset="0"/>
              </a:rPr>
              <a:t> -&gt; </a:t>
            </a:r>
            <a:r>
              <a:rPr lang="de-DE" altLang="de-DE" sz="1400" dirty="0" err="1">
                <a:latin typeface="Arial" panose="020B0604020202020204" pitchFamily="34" charset="0"/>
              </a:rPr>
              <a:t>fulfills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given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requirements</a:t>
            </a:r>
            <a:r>
              <a:rPr lang="de-DE" altLang="de-DE" sz="1400" dirty="0">
                <a:latin typeface="Arial" panose="020B0604020202020204" pitchFamily="34" charset="0"/>
              </a:rPr>
              <a:t> (10MHz, 5,5ms)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Triggered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readout</a:t>
            </a:r>
            <a:r>
              <a:rPr lang="de-DE" altLang="de-DE" sz="1400" dirty="0">
                <a:latin typeface="Arial" panose="020B0604020202020204" pitchFamily="34" charset="0"/>
              </a:rPr>
              <a:t> ( </a:t>
            </a:r>
            <a:r>
              <a:rPr lang="de-DE" altLang="de-DE" sz="1400" dirty="0" err="1">
                <a:latin typeface="Arial" panose="020B0604020202020204" pitchFamily="34" charset="0"/>
              </a:rPr>
              <a:t>tested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with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>
                <a:latin typeface="Arial" panose="020B0604020202020204" pitchFamily="34" charset="0"/>
              </a:rPr>
              <a:t>simulated</a:t>
            </a:r>
            <a:r>
              <a:rPr lang="de-DE" altLang="de-DE" sz="1400" dirty="0">
                <a:latin typeface="Arial" panose="020B0604020202020204" pitchFamily="34" charset="0"/>
              </a:rPr>
              <a:t> WR </a:t>
            </a:r>
            <a:r>
              <a:rPr lang="de-DE" altLang="de-DE" sz="1400" dirty="0" err="1">
                <a:latin typeface="Arial" panose="020B0604020202020204" pitchFamily="34" charset="0"/>
              </a:rPr>
              <a:t>timing</a:t>
            </a:r>
            <a:r>
              <a:rPr lang="de-DE" altLang="de-DE" sz="1400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400" dirty="0" smtClean="0">
                <a:latin typeface="Arial" panose="020B0604020202020204" pitchFamily="34" charset="0"/>
              </a:rPr>
              <a:t>User </a:t>
            </a:r>
            <a:r>
              <a:rPr lang="en-US" altLang="de-DE" sz="1400" dirty="0">
                <a:latin typeface="Arial" panose="020B0604020202020204" pitchFamily="34" charset="0"/>
              </a:rPr>
              <a:t>interface requirements from </a:t>
            </a:r>
            <a:r>
              <a:rPr lang="en-US" altLang="de-DE" sz="1400" dirty="0" smtClean="0">
                <a:latin typeface="Arial" panose="020B0604020202020204" pitchFamily="34" charset="0"/>
              </a:rPr>
              <a:t>operation received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180109" y="2911090"/>
            <a:ext cx="3996607" cy="226215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400" b="1" dirty="0"/>
              <a:t>Hardware</a:t>
            </a:r>
            <a:r>
              <a:rPr lang="de-DE" b="1" dirty="0"/>
              <a:t> </a:t>
            </a:r>
            <a:r>
              <a:rPr lang="de-DE" sz="1400" b="1" dirty="0"/>
              <a:t>Status:</a:t>
            </a:r>
            <a:endParaRPr lang="de-DE" b="1" dirty="0"/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</a:rPr>
              <a:t>MAPS hardware </a:t>
            </a:r>
            <a:r>
              <a:rPr lang="en-US" sz="1400" dirty="0" smtClean="0">
                <a:latin typeface="Arial" panose="020B0604020202020204" pitchFamily="34" charset="0"/>
              </a:rPr>
              <a:t>at </a:t>
            </a:r>
            <a:r>
              <a:rPr lang="en-US" sz="1400" dirty="0">
                <a:latin typeface="Arial" panose="020B0604020202020204" pitchFamily="34" charset="0"/>
              </a:rPr>
              <a:t>LSB 4 </a:t>
            </a:r>
            <a:r>
              <a:rPr lang="en-US" sz="1400" dirty="0" smtClean="0">
                <a:latin typeface="Arial" panose="020B0604020202020204" pitchFamily="34" charset="0"/>
              </a:rPr>
              <a:t>( X 5): </a:t>
            </a:r>
            <a:endParaRPr lang="en-US" sz="1400" dirty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2U MTCA system with AM G64 CPU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TAMC532 32 Channel ADC with RTM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2 x SIS8864 I/O Modules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Fair Timing Receiver Node (FTRN)</a:t>
            </a:r>
          </a:p>
          <a:p>
            <a:pPr algn="l"/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79" y="2186840"/>
            <a:ext cx="3618759" cy="27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6669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MAPS - The </a:t>
            </a:r>
            <a:r>
              <a:rPr lang="de-DE" altLang="de-DE" b="1" dirty="0" err="1">
                <a:latin typeface="Arial" panose="020B0604020202020204" pitchFamily="34" charset="0"/>
              </a:rPr>
              <a:t>Macro</a:t>
            </a:r>
            <a:r>
              <a:rPr lang="de-DE" altLang="de-DE" b="1" dirty="0">
                <a:latin typeface="Arial" panose="020B0604020202020204" pitchFamily="34" charset="0"/>
              </a:rPr>
              <a:t> Pulse </a:t>
            </a:r>
            <a:r>
              <a:rPr lang="de-DE" altLang="de-DE" b="1" dirty="0" err="1">
                <a:latin typeface="Arial" panose="020B0604020202020204" pitchFamily="34" charset="0"/>
              </a:rPr>
              <a:t>Selector</a:t>
            </a:r>
            <a:r>
              <a:rPr lang="de-DE" altLang="de-DE" b="1" dirty="0">
                <a:latin typeface="Arial" panose="020B0604020202020204" pitchFamily="34" charset="0"/>
              </a:rPr>
              <a:t> 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498454" y="1002128"/>
            <a:ext cx="8699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5894" y="1739326"/>
            <a:ext cx="2562016" cy="16252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10652" y="933584"/>
            <a:ext cx="7489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LSB4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72472" y="3869026"/>
            <a:ext cx="1685077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LAN and WR </a:t>
            </a:r>
            <a:r>
              <a:rPr lang="de-DE" sz="1200" dirty="0" err="1" smtClean="0"/>
              <a:t>installed</a:t>
            </a:r>
            <a:endParaRPr lang="de-DE" sz="12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28625" y="933584"/>
            <a:ext cx="17955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lang="de-DE" altLang="de-DE" sz="1200" dirty="0">
                <a:latin typeface="+mn-lt"/>
              </a:rPr>
              <a:t>10 x SIS8864 MTCA 64 Channel I/O Register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Grafik 24" descr="https://struck.de/SIS8864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9042" y="916715"/>
            <a:ext cx="1230415" cy="22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16693" y="1897315"/>
            <a:ext cx="132277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 descr="https://www.powerbridge.de/daten/AMC-IO-Module/TAMC532/TAMC532-TM_foto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85" y="1220521"/>
            <a:ext cx="1889020" cy="16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https://www.powerbridge.de/daten/AMC-IO-Module/TAMC532/TAMC532_fot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96343" y="1220523"/>
            <a:ext cx="1740392" cy="165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2345775" y="972596"/>
            <a:ext cx="345344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 dirty="0"/>
              <a:t>5</a:t>
            </a:r>
            <a:r>
              <a:rPr lang="de-DE" sz="1200" dirty="0" smtClean="0"/>
              <a:t> </a:t>
            </a:r>
            <a:r>
              <a:rPr lang="de-DE" sz="1200" dirty="0"/>
              <a:t>x TAMC-532 32 Channel </a:t>
            </a:r>
            <a:r>
              <a:rPr lang="de-DE" sz="1200" dirty="0" smtClean="0"/>
              <a:t>ADC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input</a:t>
            </a:r>
            <a:r>
              <a:rPr lang="de-DE" sz="1200" dirty="0" smtClean="0"/>
              <a:t> RTM </a:t>
            </a:r>
          </a:p>
        </p:txBody>
      </p:sp>
      <p:pic>
        <p:nvPicPr>
          <p:cNvPr id="14" name="Grafik 13" descr="https://www.nateurope.com/zoomimg/118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17" y="3335009"/>
            <a:ext cx="3813535" cy="15111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2067046" y="2997701"/>
            <a:ext cx="4192173" cy="55399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 dirty="0"/>
              <a:t>5</a:t>
            </a:r>
            <a:r>
              <a:rPr lang="de-DE" sz="1200" dirty="0" smtClean="0"/>
              <a:t> </a:t>
            </a:r>
            <a:r>
              <a:rPr lang="de-DE" sz="1200" dirty="0"/>
              <a:t>x MTCA.4 </a:t>
            </a:r>
            <a:r>
              <a:rPr lang="de-DE" sz="1200" dirty="0" smtClean="0"/>
              <a:t>6-slot </a:t>
            </a:r>
            <a:r>
              <a:rPr lang="de-DE" sz="1200" dirty="0" err="1"/>
              <a:t>s</a:t>
            </a:r>
            <a:r>
              <a:rPr lang="de-DE" sz="1200" dirty="0" err="1" smtClean="0"/>
              <a:t>ystems</a:t>
            </a:r>
            <a:r>
              <a:rPr lang="de-DE" sz="1200" dirty="0" smtClean="0"/>
              <a:t> incl. </a:t>
            </a:r>
            <a:r>
              <a:rPr lang="de-DE" sz="1200" dirty="0"/>
              <a:t>CPU (Xeon), MCH und </a:t>
            </a:r>
            <a:r>
              <a:rPr lang="de-DE" sz="1200" dirty="0" smtClean="0"/>
              <a:t>PS</a:t>
            </a:r>
            <a:endParaRPr lang="de-DE" sz="1200" dirty="0"/>
          </a:p>
          <a:p>
            <a:pPr algn="l"/>
            <a:endParaRPr lang="de-DE" dirty="0" smtClean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060" y="3335009"/>
            <a:ext cx="1830706" cy="1582754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153560" y="2882764"/>
            <a:ext cx="17955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r>
              <a:rPr lang="de-DE" altLang="de-DE" sz="1200" dirty="0" smtClean="0">
                <a:latin typeface="+mn-lt"/>
              </a:rPr>
              <a:t>FAIR Timing Receiver </a:t>
            </a:r>
            <a:r>
              <a:rPr lang="de-DE" altLang="de-DE" sz="1200" dirty="0" err="1" smtClean="0">
                <a:latin typeface="+mn-lt"/>
              </a:rPr>
              <a:t>Node</a:t>
            </a:r>
            <a:r>
              <a:rPr lang="de-DE" altLang="de-DE" sz="1200" dirty="0" smtClean="0">
                <a:latin typeface="+mn-lt"/>
              </a:rPr>
              <a:t> (AMC)</a:t>
            </a:r>
            <a:endParaRPr lang="de-DE" altLang="de-DE" sz="12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9675" algn="l"/>
              </a:tabLst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6669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MAPS - The </a:t>
            </a:r>
            <a:r>
              <a:rPr lang="de-DE" altLang="de-DE" b="1" dirty="0" err="1">
                <a:latin typeface="Arial" panose="020B0604020202020204" pitchFamily="34" charset="0"/>
              </a:rPr>
              <a:t>Macro</a:t>
            </a:r>
            <a:r>
              <a:rPr lang="de-DE" altLang="de-DE" b="1" dirty="0">
                <a:latin typeface="Arial" panose="020B0604020202020204" pitchFamily="34" charset="0"/>
              </a:rPr>
              <a:t> Pulse </a:t>
            </a:r>
            <a:r>
              <a:rPr lang="de-DE" altLang="de-DE" b="1" dirty="0" err="1">
                <a:latin typeface="Arial" panose="020B0604020202020204" pitchFamily="34" charset="0"/>
              </a:rPr>
              <a:t>Selector</a:t>
            </a:r>
            <a:r>
              <a:rPr lang="de-DE" altLang="de-DE" b="1" dirty="0">
                <a:latin typeface="Arial" panose="020B0604020202020204" pitchFamily="34" charset="0"/>
              </a:rPr>
              <a:t> 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8" y="957910"/>
            <a:ext cx="86997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Next </a:t>
            </a:r>
            <a:r>
              <a:rPr lang="de-DE" sz="1400" b="1" dirty="0" err="1" smtClean="0"/>
              <a:t>steps</a:t>
            </a:r>
            <a:r>
              <a:rPr lang="de-DE" sz="1400" b="1" dirty="0" smtClean="0"/>
              <a:t>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Preparation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</a:t>
            </a:r>
            <a:r>
              <a:rPr lang="de-DE" altLang="de-DE" sz="1400" dirty="0" smtClean="0">
                <a:latin typeface="Arial" panose="020B0604020202020204" pitchFamily="34" charset="0"/>
              </a:rPr>
              <a:t>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First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tests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with</a:t>
            </a:r>
            <a:r>
              <a:rPr lang="de-DE" altLang="de-DE" sz="1400" dirty="0" smtClean="0">
                <a:latin typeface="Arial" panose="020B0604020202020204" pitchFamily="34" charset="0"/>
              </a:rPr>
              <a:t> beam (e.g.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automatic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range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setting</a:t>
            </a:r>
            <a:r>
              <a:rPr lang="de-DE" altLang="de-DE" sz="1400" dirty="0" smtClean="0"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Integration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LSA (e.g.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charge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state</a:t>
            </a:r>
            <a:r>
              <a:rPr lang="de-DE" altLang="de-DE" sz="1400" dirty="0" smtClean="0">
                <a:latin typeface="Arial" panose="020B0604020202020204" pitchFamily="34" charset="0"/>
              </a:rPr>
              <a:t>) and BTM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system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White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Rabbit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timing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tests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Realisation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step-by-step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very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many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aspects</a:t>
            </a:r>
            <a:r>
              <a:rPr lang="de-DE" altLang="de-DE" sz="1400" dirty="0" smtClean="0">
                <a:latin typeface="Arial" panose="020B0604020202020204" pitchFamily="34" charset="0"/>
              </a:rPr>
              <a:t> and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dependencies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old</a:t>
            </a:r>
            <a:r>
              <a:rPr lang="de-DE" altLang="de-DE" sz="1400" dirty="0" smtClean="0">
                <a:latin typeface="Arial" panose="020B0604020202020204" pitchFamily="34" charset="0"/>
              </a:rPr>
              <a:t>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Set-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up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U/f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converter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for</a:t>
            </a:r>
            <a:r>
              <a:rPr lang="de-DE" altLang="de-DE" sz="1400" dirty="0" smtClean="0">
                <a:latin typeface="Arial" panose="020B0604020202020204" pitchFamily="34" charset="0"/>
              </a:rPr>
              <a:t> SVÜ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  <p:sp>
        <p:nvSpPr>
          <p:cNvPr id="4" name="Rechteck 3"/>
          <p:cNvSpPr/>
          <p:nvPr/>
        </p:nvSpPr>
        <p:spPr>
          <a:xfrm>
            <a:off x="180109" y="2823965"/>
            <a:ext cx="8699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Open </a:t>
            </a:r>
            <a:r>
              <a:rPr lang="de-DE" sz="1400" b="1" dirty="0" err="1" smtClean="0"/>
              <a:t>issues</a:t>
            </a:r>
            <a:r>
              <a:rPr lang="de-DE" sz="1400" b="1" dirty="0" smtClean="0"/>
              <a:t>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No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solution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for</a:t>
            </a:r>
            <a:r>
              <a:rPr lang="de-DE" altLang="de-DE" sz="1400" dirty="0" smtClean="0">
                <a:latin typeface="Arial" panose="020B0604020202020204" pitchFamily="34" charset="0"/>
              </a:rPr>
              <a:t> MAPS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Oscilloscope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yet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if</a:t>
            </a:r>
            <a:r>
              <a:rPr lang="de-DE" altLang="de-DE" sz="1400" dirty="0" smtClean="0">
                <a:latin typeface="Arial" panose="020B0604020202020204" pitchFamily="34" charset="0"/>
              </a:rPr>
              <a:t> 1GHz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sampling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required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Plan A (easy): limited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4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fixed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signals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no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switching</a:t>
            </a:r>
            <a:r>
              <a:rPr lang="de-DE" altLang="de-DE" sz="1400" dirty="0" smtClean="0">
                <a:latin typeface="Arial" panose="020B0604020202020204" pitchFamily="34" charset="0"/>
              </a:rPr>
              <a:t> and remote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control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oscilloscope</a:t>
            </a:r>
            <a:r>
              <a:rPr lang="de-DE" altLang="de-DE" sz="1400" dirty="0" smtClean="0">
                <a:latin typeface="Arial" panose="020B0604020202020204" pitchFamily="34" charset="0"/>
              </a:rPr>
              <a:t> (LSB)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Plan B (expensive):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switch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matrix</a:t>
            </a:r>
            <a:r>
              <a:rPr lang="de-DE" altLang="de-DE" sz="1400" dirty="0" smtClean="0">
                <a:latin typeface="Arial" panose="020B0604020202020204" pitchFamily="34" charset="0"/>
              </a:rPr>
              <a:t> 64/4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1GHz DAQ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oscilloscope</a:t>
            </a:r>
            <a:r>
              <a:rPr lang="de-DE" altLang="de-DE" sz="1400" dirty="0" smtClean="0">
                <a:latin typeface="Arial" panose="020B0604020202020204" pitchFamily="34" charset="0"/>
              </a:rPr>
              <a:t/>
            </a:r>
            <a:br>
              <a:rPr lang="de-DE" altLang="de-DE" sz="1400" dirty="0" smtClean="0">
                <a:latin typeface="Arial" panose="020B0604020202020204" pitchFamily="34" charset="0"/>
              </a:rPr>
            </a:b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 smtClean="0">
                <a:latin typeface="Arial" panose="020B0604020202020204" pitchFamily="34" charset="0"/>
              </a:rPr>
              <a:t>Status 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now</a:t>
            </a:r>
            <a:r>
              <a:rPr lang="de-DE" altLang="de-DE" sz="1400" dirty="0" smtClean="0">
                <a:latin typeface="Arial" panose="020B0604020202020204" pitchFamily="34" charset="0"/>
              </a:rPr>
              <a:t>: 10MHz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sufficient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higher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resolution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signals</a:t>
            </a:r>
            <a:r>
              <a:rPr lang="de-DE" altLang="de-DE" sz="1400" dirty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can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be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observed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with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phase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probes</a:t>
            </a:r>
            <a:r>
              <a:rPr lang="de-DE" altLang="de-DE" sz="1400" dirty="0" smtClean="0">
                <a:latin typeface="Arial" panose="020B0604020202020204" pitchFamily="34" charset="0"/>
              </a:rPr>
              <a:t> and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ion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source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oscilloscopes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78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66693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>
                <a:latin typeface="Arial" panose="020B0604020202020204" pitchFamily="34" charset="0"/>
              </a:rPr>
              <a:t>MAPS - The </a:t>
            </a:r>
            <a:r>
              <a:rPr lang="de-DE" altLang="de-DE" b="1" dirty="0" err="1">
                <a:latin typeface="Arial" panose="020B0604020202020204" pitchFamily="34" charset="0"/>
              </a:rPr>
              <a:t>Macro</a:t>
            </a:r>
            <a:r>
              <a:rPr lang="de-DE" altLang="de-DE" b="1" dirty="0">
                <a:latin typeface="Arial" panose="020B0604020202020204" pitchFamily="34" charset="0"/>
              </a:rPr>
              <a:t> Pulse </a:t>
            </a:r>
            <a:r>
              <a:rPr lang="de-DE" altLang="de-DE" b="1" dirty="0" err="1">
                <a:latin typeface="Arial" panose="020B0604020202020204" pitchFamily="34" charset="0"/>
              </a:rPr>
              <a:t>Selector</a:t>
            </a:r>
            <a:r>
              <a:rPr lang="de-DE" altLang="de-DE" b="1" dirty="0">
                <a:latin typeface="Arial" panose="020B0604020202020204" pitchFamily="34" charset="0"/>
              </a:rPr>
              <a:t> 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8" y="957910"/>
            <a:ext cx="869973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Efforts</a:t>
            </a:r>
            <a:r>
              <a:rPr lang="de-DE" sz="1400" b="1" dirty="0" smtClean="0"/>
              <a:t> (</a:t>
            </a:r>
            <a:r>
              <a:rPr lang="de-DE" sz="1400" b="1" dirty="0" err="1" smtClean="0"/>
              <a:t>estimated</a:t>
            </a:r>
            <a:r>
              <a:rPr lang="de-DE" sz="1400" b="1" dirty="0" smtClean="0"/>
              <a:t>):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b="1" dirty="0" smtClean="0">
                <a:latin typeface="Arial" panose="020B0604020202020204" pitchFamily="34" charset="0"/>
              </a:rPr>
              <a:t>Task							Duration		Man power	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Costs</a:t>
            </a:r>
            <a:r>
              <a:rPr lang="de-DE" altLang="de-DE" sz="1400" b="1" dirty="0" smtClean="0">
                <a:latin typeface="Arial" panose="020B0604020202020204" pitchFamily="34" charset="0"/>
              </a:rPr>
              <a:t>	</a:t>
            </a:r>
            <a:r>
              <a:rPr lang="de-DE" altLang="de-DE" sz="1400" dirty="0" smtClean="0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Preparation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</a:t>
            </a:r>
            <a:r>
              <a:rPr lang="de-DE" altLang="de-DE" sz="1400" dirty="0" smtClean="0">
                <a:latin typeface="Arial" panose="020B0604020202020204" pitchFamily="34" charset="0"/>
              </a:rPr>
              <a:t> box: 			3 - 6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</a:t>
            </a:r>
            <a:r>
              <a:rPr lang="de-DE" altLang="de-DE" sz="1400" dirty="0" smtClean="0">
                <a:latin typeface="Arial" panose="020B0604020202020204" pitchFamily="34" charset="0"/>
              </a:rPr>
              <a:t>0.25 </a:t>
            </a:r>
            <a:r>
              <a:rPr lang="de-DE" altLang="de-DE" sz="1400" dirty="0" smtClean="0">
                <a:latin typeface="Arial" panose="020B0604020202020204" pitchFamily="34" charset="0"/>
              </a:rPr>
              <a:t>FTE		10k€</a:t>
            </a: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Installation (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step-by-step</a:t>
            </a:r>
            <a:r>
              <a:rPr lang="de-DE" altLang="de-DE" sz="1400" dirty="0" smtClean="0">
                <a:latin typeface="Arial" panose="020B0604020202020204" pitchFamily="34" charset="0"/>
              </a:rPr>
              <a:t>):			4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weeks</a:t>
            </a:r>
            <a:r>
              <a:rPr lang="de-DE" altLang="de-DE" sz="1400" dirty="0" smtClean="0">
                <a:latin typeface="Arial" panose="020B0604020202020204" pitchFamily="34" charset="0"/>
              </a:rPr>
              <a:t>		</a:t>
            </a:r>
            <a:r>
              <a:rPr lang="de-DE" altLang="de-DE" sz="1400" dirty="0" smtClean="0">
                <a:latin typeface="Arial" panose="020B0604020202020204" pitchFamily="34" charset="0"/>
              </a:rPr>
              <a:t>0.1 </a:t>
            </a:r>
            <a:r>
              <a:rPr lang="de-DE" altLang="de-DE" sz="1400" dirty="0" smtClean="0">
                <a:latin typeface="Arial" panose="020B0604020202020204" pitchFamily="34" charset="0"/>
              </a:rPr>
              <a:t>FTE		1k€ (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cables</a:t>
            </a:r>
            <a:r>
              <a:rPr lang="de-DE" altLang="de-DE" sz="1400" dirty="0" smtClean="0">
                <a:latin typeface="Arial" panose="020B0604020202020204" pitchFamily="34" charset="0"/>
              </a:rPr>
              <a:t>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etc</a:t>
            </a:r>
            <a:r>
              <a:rPr lang="de-DE" altLang="de-DE" sz="14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Programming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basic</a:t>
            </a:r>
            <a:r>
              <a:rPr lang="de-DE" altLang="de-DE" sz="1400" dirty="0" smtClean="0">
                <a:latin typeface="Arial" panose="020B0604020202020204" pitchFamily="34" charset="0"/>
              </a:rPr>
              <a:t> FESA and GUI:	3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	</a:t>
            </a:r>
            <a:r>
              <a:rPr lang="de-DE" altLang="de-DE" sz="1400" dirty="0" smtClean="0">
                <a:latin typeface="Arial" panose="020B0604020202020204" pitchFamily="34" charset="0"/>
              </a:rPr>
              <a:t>0.25 </a:t>
            </a:r>
            <a:r>
              <a:rPr lang="de-DE" altLang="de-DE" sz="1400" dirty="0" smtClean="0">
                <a:latin typeface="Arial" panose="020B0604020202020204" pitchFamily="34" charset="0"/>
              </a:rPr>
              <a:t>FTE</a:t>
            </a: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Implementation additional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features</a:t>
            </a:r>
            <a:r>
              <a:rPr lang="de-DE" altLang="de-DE" sz="1400" dirty="0" smtClean="0">
                <a:latin typeface="Arial" panose="020B0604020202020204" pitchFamily="34" charset="0"/>
              </a:rPr>
              <a:t>:	6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	</a:t>
            </a:r>
            <a:r>
              <a:rPr lang="de-DE" altLang="de-DE" sz="1400" dirty="0" smtClean="0">
                <a:latin typeface="Arial" panose="020B0604020202020204" pitchFamily="34" charset="0"/>
              </a:rPr>
              <a:t>0.25 </a:t>
            </a:r>
            <a:r>
              <a:rPr lang="de-DE" altLang="de-DE" sz="1400" dirty="0" smtClean="0">
                <a:latin typeface="Arial" panose="020B0604020202020204" pitchFamily="34" charset="0"/>
              </a:rPr>
              <a:t>FTE		</a:t>
            </a:r>
          </a:p>
          <a:p>
            <a:pPr>
              <a:lnSpc>
                <a:spcPct val="150000"/>
              </a:lnSpc>
            </a:pPr>
            <a:r>
              <a:rPr lang="de-DE" altLang="de-DE" sz="1400" dirty="0" smtClean="0">
                <a:latin typeface="Arial" panose="020B0604020202020204" pitchFamily="34" charset="0"/>
              </a:rPr>
              <a:t>SVÜ (</a:t>
            </a:r>
            <a:r>
              <a:rPr lang="de-DE" altLang="de-DE" sz="1400" dirty="0" err="1">
                <a:latin typeface="Arial" panose="020B0604020202020204" pitchFamily="34" charset="0"/>
              </a:rPr>
              <a:t>p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reparation</a:t>
            </a:r>
            <a:r>
              <a:rPr lang="de-DE" altLang="de-DE" sz="1400" dirty="0" smtClean="0">
                <a:latin typeface="Arial" panose="020B0604020202020204" pitchFamily="34" charset="0"/>
              </a:rPr>
              <a:t> U/f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converter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boxes</a:t>
            </a:r>
            <a:r>
              <a:rPr lang="de-DE" altLang="de-DE" sz="1400" dirty="0" smtClean="0">
                <a:latin typeface="Arial" panose="020B0604020202020204" pitchFamily="34" charset="0"/>
              </a:rPr>
              <a:t>):	6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months</a:t>
            </a:r>
            <a:r>
              <a:rPr lang="de-DE" altLang="de-DE" sz="1400" dirty="0" smtClean="0">
                <a:latin typeface="Arial" panose="020B0604020202020204" pitchFamily="34" charset="0"/>
              </a:rPr>
              <a:t>		0.1 FTE		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unclear</a:t>
            </a:r>
            <a:r>
              <a:rPr lang="de-DE" altLang="de-DE" sz="1400" dirty="0" smtClean="0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1400" dirty="0" err="1" smtClean="0">
                <a:latin typeface="Arial" panose="020B0604020202020204" pitchFamily="34" charset="0"/>
              </a:rPr>
              <a:t>With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adaptor</a:t>
            </a:r>
            <a:r>
              <a:rPr lang="de-DE" altLang="de-DE" sz="1400" dirty="0" smtClean="0">
                <a:latin typeface="Arial" panose="020B0604020202020204" pitchFamily="34" charset="0"/>
              </a:rPr>
              <a:t> box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it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quite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realistic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to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have</a:t>
            </a:r>
            <a:r>
              <a:rPr lang="de-DE" altLang="de-DE" sz="1400" dirty="0" smtClean="0">
                <a:latin typeface="Arial" panose="020B0604020202020204" pitchFamily="34" charset="0"/>
              </a:rPr>
              <a:t> MAPS 2022 operational in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late</a:t>
            </a:r>
            <a:r>
              <a:rPr lang="de-DE" altLang="de-DE" sz="1400" dirty="0" smtClean="0">
                <a:latin typeface="Arial" panose="020B0604020202020204" pitchFamily="34" charset="0"/>
              </a:rPr>
              <a:t> 2022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early</a:t>
            </a:r>
            <a:r>
              <a:rPr lang="de-DE" altLang="de-DE" sz="1400" dirty="0" smtClean="0">
                <a:latin typeface="Arial" panose="020B0604020202020204" pitchFamily="34" charset="0"/>
              </a:rPr>
              <a:t> 2023.</a:t>
            </a:r>
            <a:r>
              <a:rPr lang="de-DE" altLang="de-DE" sz="1400" dirty="0">
                <a:latin typeface="Arial" panose="020B0604020202020204" pitchFamily="34" charset="0"/>
              </a:rPr>
              <a:t/>
            </a:r>
            <a:br>
              <a:rPr lang="de-DE" altLang="de-DE" sz="1400" dirty="0">
                <a:latin typeface="Arial" panose="020B0604020202020204" pitchFamily="34" charset="0"/>
              </a:rPr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065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81155" y="2076922"/>
            <a:ext cx="3123218" cy="1214918"/>
          </a:xfrm>
        </p:spPr>
        <p:txBody>
          <a:bodyPr/>
          <a:lstStyle/>
          <a:p>
            <a:pPr marL="0" indent="0">
              <a:buNone/>
            </a:pPr>
            <a:r>
              <a:rPr lang="de-DE" sz="5400" dirty="0" smtClean="0"/>
              <a:t>UNIMON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3170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80109" y="249382"/>
            <a:ext cx="596188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altLang="de-DE" b="1" dirty="0" smtClean="0">
                <a:latin typeface="Arial" panose="020B0604020202020204" pitchFamily="34" charset="0"/>
              </a:rPr>
              <a:t>UNIMON – UNILAC </a:t>
            </a:r>
            <a:r>
              <a:rPr lang="de-DE" altLang="de-DE" b="1" dirty="0" err="1" smtClean="0">
                <a:latin typeface="Arial" panose="020B0604020202020204" pitchFamily="34" charset="0"/>
              </a:rPr>
              <a:t>rf</a:t>
            </a:r>
            <a:r>
              <a:rPr lang="de-DE" altLang="de-DE" b="1" dirty="0" smtClean="0">
                <a:latin typeface="Arial" panose="020B0604020202020204" pitchFamily="34" charset="0"/>
              </a:rPr>
              <a:t>-Signal Monitor </a:t>
            </a:r>
            <a:r>
              <a:rPr lang="de-DE" altLang="de-DE" b="1" dirty="0">
                <a:latin typeface="Arial" panose="020B0604020202020204" pitchFamily="34" charset="0"/>
              </a:rPr>
              <a:t>@ UNILAC 2022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180108" y="957910"/>
            <a:ext cx="869973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400" b="1" dirty="0" err="1" smtClean="0">
                <a:latin typeface="Arial" panose="020B0604020202020204" pitchFamily="34" charset="0"/>
              </a:rPr>
              <a:t>What</a:t>
            </a:r>
            <a:r>
              <a:rPr lang="de-DE" altLang="de-DE" sz="1400" b="1" dirty="0" smtClean="0">
                <a:latin typeface="Arial" panose="020B0604020202020204" pitchFamily="34" charset="0"/>
              </a:rPr>
              <a:t> </a:t>
            </a:r>
            <a:r>
              <a:rPr lang="de-DE" altLang="de-DE" sz="1400" b="1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400" b="1" dirty="0" smtClean="0">
                <a:latin typeface="Arial" panose="020B0604020202020204" pitchFamily="34" charset="0"/>
              </a:rPr>
              <a:t> UNIMON:</a:t>
            </a:r>
          </a:p>
          <a:p>
            <a:endParaRPr lang="de-DE" altLang="de-DE" sz="1400" b="1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Live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display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of</a:t>
            </a:r>
            <a:r>
              <a:rPr lang="de-DE" altLang="de-DE" sz="1400" dirty="0" smtClean="0">
                <a:latin typeface="Arial" panose="020B0604020202020204" pitchFamily="34" charset="0"/>
              </a:rPr>
              <a:t> UNILAC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signals</a:t>
            </a:r>
            <a:r>
              <a:rPr lang="de-DE" altLang="de-DE" sz="1400" dirty="0" smtClean="0"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Chopper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Buncher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smtClean="0">
                <a:latin typeface="Arial" panose="020B0604020202020204" pitchFamily="34" charset="0"/>
              </a:rPr>
              <a:t>RFQ, IH,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Alv</a:t>
            </a:r>
            <a:r>
              <a:rPr lang="de-DE" altLang="de-DE" sz="1400" dirty="0" smtClean="0">
                <a:latin typeface="Arial" panose="020B0604020202020204" pitchFamily="34" charset="0"/>
              </a:rPr>
              <a:t> and ER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a.o</a:t>
            </a:r>
            <a:r>
              <a:rPr lang="de-DE" altLang="de-DE" sz="1400" dirty="0" smtClean="0">
                <a:latin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Provides</a:t>
            </a:r>
            <a:r>
              <a:rPr lang="de-DE" altLang="de-DE" sz="1400" dirty="0" smtClean="0">
                <a:latin typeface="Arial" panose="020B0604020202020204" pitchFamily="34" charset="0"/>
              </a:rPr>
              <a:t> fast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view</a:t>
            </a:r>
            <a:r>
              <a:rPr lang="de-DE" altLang="de-DE" sz="1400" dirty="0" smtClean="0">
                <a:latin typeface="Arial" panose="020B0604020202020204" pitchFamily="34" charset="0"/>
              </a:rPr>
              <a:t> on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active</a:t>
            </a:r>
            <a:r>
              <a:rPr lang="de-DE" altLang="de-DE" sz="1400" dirty="0" smtClean="0">
                <a:latin typeface="Arial" panose="020B0604020202020204" pitchFamily="34" charset="0"/>
              </a:rPr>
              <a:t> and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inactive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rf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signals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1400" dirty="0" err="1" smtClean="0">
                <a:latin typeface="Arial" panose="020B0604020202020204" pitchFamily="34" charset="0"/>
              </a:rPr>
              <a:t>Presentation</a:t>
            </a:r>
            <a:r>
              <a:rPr lang="de-DE" altLang="de-DE" sz="1400" dirty="0" smtClean="0">
                <a:latin typeface="Arial" panose="020B0604020202020204" pitchFamily="34" charset="0"/>
              </a:rPr>
              <a:t> on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fixed</a:t>
            </a:r>
            <a:r>
              <a:rPr lang="de-DE" altLang="de-DE" sz="1400" dirty="0" smtClean="0">
                <a:latin typeface="Arial" panose="020B0604020202020204" pitchFamily="34" charset="0"/>
              </a:rPr>
              <a:t> </a:t>
            </a:r>
            <a:r>
              <a:rPr lang="de-DE" altLang="de-DE" sz="1400" dirty="0" err="1" smtClean="0">
                <a:latin typeface="Arial" panose="020B0604020202020204" pitchFamily="34" charset="0"/>
              </a:rPr>
              <a:t>displays</a:t>
            </a:r>
            <a:endParaRPr lang="de-DE" altLang="de-DE" sz="1400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altLang="de-DE" sz="1400" dirty="0" smtClean="0">
              <a:latin typeface="Arial" panose="020B0604020202020204" pitchFamily="34" charset="0"/>
            </a:endParaRP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	</a:t>
            </a:r>
            <a:br>
              <a:rPr lang="de-DE" altLang="de-DE" sz="1400" dirty="0">
                <a:latin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</a:rPr>
              <a:t>	</a:t>
            </a:r>
            <a:r>
              <a:rPr lang="de-DE" altLang="de-DE" dirty="0">
                <a:latin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</a:rPr>
            </a:br>
            <a:endParaRPr lang="de-DE" sz="1400" dirty="0"/>
          </a:p>
        </p:txBody>
      </p:sp>
      <p:pic>
        <p:nvPicPr>
          <p:cNvPr id="4" name="Bild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55484" y="1007110"/>
            <a:ext cx="2402205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722</Words>
  <Application>Microsoft Office PowerPoint</Application>
  <PresentationFormat>Bildschirmpräsentation (16:9)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fair-gsi-folienmaster_2017_onering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Hoffmann, Tobias</dc:creator>
  <cp:lastModifiedBy>Microsoft-Konto</cp:lastModifiedBy>
  <cp:revision>48</cp:revision>
  <dcterms:created xsi:type="dcterms:W3CDTF">2021-11-30T09:38:36Z</dcterms:created>
  <dcterms:modified xsi:type="dcterms:W3CDTF">2021-12-10T07:54:31Z</dcterms:modified>
</cp:coreProperties>
</file>