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8" r:id="rId2"/>
    <p:sldId id="1318" r:id="rId3"/>
    <p:sldId id="260" r:id="rId4"/>
    <p:sldId id="285" r:id="rId5"/>
    <p:sldId id="269" r:id="rId6"/>
    <p:sldId id="1420" r:id="rId7"/>
    <p:sldId id="617" r:id="rId8"/>
    <p:sldId id="272" r:id="rId9"/>
    <p:sldId id="1428" r:id="rId10"/>
    <p:sldId id="268" r:id="rId11"/>
    <p:sldId id="1374" r:id="rId12"/>
    <p:sldId id="1443" r:id="rId13"/>
    <p:sldId id="410" r:id="rId14"/>
    <p:sldId id="1442" r:id="rId15"/>
    <p:sldId id="411" r:id="rId16"/>
    <p:sldId id="1389" r:id="rId17"/>
    <p:sldId id="1385" r:id="rId18"/>
    <p:sldId id="1421" r:id="rId19"/>
    <p:sldId id="1314" r:id="rId20"/>
    <p:sldId id="1441" r:id="rId21"/>
    <p:sldId id="1437" r:id="rId22"/>
    <p:sldId id="263" r:id="rId23"/>
    <p:sldId id="1438" r:id="rId24"/>
    <p:sldId id="1439" r:id="rId25"/>
    <p:sldId id="264" r:id="rId26"/>
    <p:sldId id="261" r:id="rId27"/>
    <p:sldId id="262" r:id="rId28"/>
    <p:sldId id="1440" r:id="rId29"/>
    <p:sldId id="256" r:id="rId30"/>
    <p:sldId id="1422" r:id="rId31"/>
    <p:sldId id="294" r:id="rId32"/>
    <p:sldId id="367" r:id="rId33"/>
    <p:sldId id="1423" r:id="rId34"/>
    <p:sldId id="1386" r:id="rId35"/>
    <p:sldId id="270" r:id="rId3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177E25E-47EE-45F2-A985-325E3E87B2B8}">
          <p14:sldIdLst>
            <p14:sldId id="298"/>
          </p14:sldIdLst>
        </p14:section>
        <p14:section name="SPARC" id="{4C6BD5C2-7350-4A80-A042-B2F748C86721}">
          <p14:sldIdLst>
            <p14:sldId id="1318"/>
            <p14:sldId id="260"/>
            <p14:sldId id="285"/>
            <p14:sldId id="269"/>
          </p14:sldIdLst>
        </p14:section>
        <p14:section name="Abschnitt ohne Titel" id="{ACCEF12F-9E26-4E0D-A287-871FAF550D48}">
          <p14:sldIdLst>
            <p14:sldId id="1420"/>
            <p14:sldId id="617"/>
            <p14:sldId id="272"/>
            <p14:sldId id="1428"/>
            <p14:sldId id="268"/>
            <p14:sldId id="1374"/>
            <p14:sldId id="1443"/>
            <p14:sldId id="410"/>
            <p14:sldId id="1442"/>
            <p14:sldId id="411"/>
            <p14:sldId id="1389"/>
            <p14:sldId id="1385"/>
          </p14:sldIdLst>
        </p14:section>
        <p14:section name="Plasma" id="{30314976-AAF0-4DE7-B052-CB6558D69E19}">
          <p14:sldIdLst>
            <p14:sldId id="1421"/>
            <p14:sldId id="1314"/>
            <p14:sldId id="1441"/>
            <p14:sldId id="1437"/>
            <p14:sldId id="263"/>
            <p14:sldId id="1438"/>
            <p14:sldId id="1439"/>
            <p14:sldId id="264"/>
            <p14:sldId id="261"/>
            <p14:sldId id="262"/>
            <p14:sldId id="1440"/>
            <p14:sldId id="256"/>
          </p14:sldIdLst>
        </p14:section>
        <p14:section name="Abschnitt ohne Titel" id="{2D162162-D747-4EF6-A0E1-49CD09D69406}">
          <p14:sldIdLst/>
        </p14:section>
        <p14:section name="FSP" id="{B14F1BB5-B144-4DA9-BC13-AB2CD38F6F52}">
          <p14:sldIdLst>
            <p14:sldId id="1422"/>
            <p14:sldId id="294"/>
            <p14:sldId id="367"/>
            <p14:sldId id="1423"/>
            <p14:sldId id="1386"/>
            <p14:sldId id="270"/>
          </p14:sldIdLst>
        </p14:section>
        <p14:section name="Abschnitt ohne Titel" id="{0531D2BF-F956-4230-A5CF-A35E353B341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DBB63"/>
    <a:srgbClr val="EAEAEA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2346" autoAdjust="0"/>
  </p:normalViewPr>
  <p:slideViewPr>
    <p:cSldViewPr snapToGrid="0" snapToObjects="1">
      <p:cViewPr varScale="1">
        <p:scale>
          <a:sx n="119" d="100"/>
          <a:sy n="119" d="100"/>
        </p:scale>
        <p:origin x="117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 varScale="1">
      <p:scale>
        <a:sx n="1" d="1"/>
        <a:sy n="1" d="1"/>
      </p:scale>
      <p:origin x="0" y="-5523"/>
    </p:cViewPr>
  </p:sorterViewPr>
  <p:notesViewPr>
    <p:cSldViewPr snapToGrid="0" snapToObjects="1">
      <p:cViewPr varScale="1">
        <p:scale>
          <a:sx n="83" d="100"/>
          <a:sy n="83" d="100"/>
        </p:scale>
        <p:origin x="20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09.12.2022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09.12.2022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375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1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908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94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9AE59-7CF7-44C2-94C6-E9B28A0B3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493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7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02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246">
            <a:extLst>
              <a:ext uri="{FF2B5EF4-FFF2-40B4-BE49-F238E27FC236}">
                <a16:creationId xmlns:a16="http://schemas.microsoft.com/office/drawing/2014/main" id="{ECF3FB8C-4FFA-6910-3E93-85B6E134EE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3" name="Shape 247">
            <a:extLst>
              <a:ext uri="{FF2B5EF4-FFF2-40B4-BE49-F238E27FC236}">
                <a16:creationId xmlns:a16="http://schemas.microsoft.com/office/drawing/2014/main" id="{9FADDAA6-491C-F077-FD6C-D97B1F9E580F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lvl="1" indent="457200" defTabSz="457200" eaLnBrk="1" hangingPunct="1">
              <a:lnSpc>
                <a:spcPct val="115000"/>
              </a:lnSpc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Since the MSV remains our ultimate goal, we have to make sure that activities are paused in </a:t>
            </a:r>
            <a:r>
              <a:rPr lang="en-US" altLang="en-US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such </a:t>
            </a: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way to be resumable.</a:t>
            </a:r>
          </a:p>
          <a:p>
            <a:pPr marL="0" lvl="1" indent="457200" defTabSz="457200" eaLnBrk="1" hangingPunct="1">
              <a:lnSpc>
                <a:spcPct val="115000"/>
              </a:lnSpc>
              <a:spcBef>
                <a:spcPct val="0"/>
              </a:spcBef>
            </a:pPr>
            <a:r>
              <a:rPr lang="en-US" altLang="en-US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Additional</a:t>
            </a: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components will progressively be authorized construction when funds will be made available.</a:t>
            </a:r>
          </a:p>
          <a:p>
            <a:pPr marL="0" lvl="2" indent="914400" defTabSz="457200" eaLnBrk="1" hangingPunct="1">
              <a:lnSpc>
                <a:spcPct val="115000"/>
              </a:lnSpc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It is likely  that this will will happen in the order APPA Cave, then LEB, then rest of IO, then CR, HESR and pLinac.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modulate</a:t>
            </a:r>
            <a:r>
              <a:rPr lang="en-US" baseline="0" dirty="0"/>
              <a:t> message based in FAIR council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22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375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it belong here?</a:t>
            </a:r>
          </a:p>
          <a:p>
            <a:r>
              <a:rPr lang="en-US" dirty="0"/>
              <a:t>how about news of spokesperson election?</a:t>
            </a:r>
          </a:p>
        </p:txBody>
      </p:sp>
    </p:spTree>
    <p:extLst>
      <p:ext uri="{BB962C8B-B14F-4D97-AF65-F5344CB8AC3E}">
        <p14:creationId xmlns:p14="http://schemas.microsoft.com/office/powerpoint/2010/main" val="293824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15000"/>
              </a:lnSpc>
            </a:pPr>
            <a:r>
              <a:rPr lang="en-US" dirty="0"/>
              <a:t>Since the MSV remains our ultimate goal, we have to make sure that activities are paused in </a:t>
            </a:r>
            <a:r>
              <a:rPr lang="en-US" dirty="0">
                <a:solidFill>
                  <a:srgbClr val="FF0000"/>
                </a:solidFill>
              </a:rPr>
              <a:t>such </a:t>
            </a:r>
            <a:r>
              <a:rPr lang="en-US" dirty="0"/>
              <a:t>a way to be resumable.</a:t>
            </a:r>
          </a:p>
          <a:p>
            <a:pPr lvl="1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</a:rPr>
              <a:t>Additional</a:t>
            </a:r>
            <a:r>
              <a:rPr lang="en-US" dirty="0"/>
              <a:t> components will progressively be authorized construction when funds will be made available.</a:t>
            </a:r>
          </a:p>
          <a:p>
            <a:pPr lvl="2">
              <a:lnSpc>
                <a:spcPct val="115000"/>
              </a:lnSpc>
            </a:pPr>
            <a:r>
              <a:rPr lang="en-US" dirty="0"/>
              <a:t>It is likely  that this will </a:t>
            </a:r>
            <a:r>
              <a:rPr lang="en-US" dirty="0" err="1"/>
              <a:t>will</a:t>
            </a:r>
            <a:r>
              <a:rPr lang="en-US" dirty="0"/>
              <a:t> happen in the order APPA Cave, then LEB, then rest of IO, then CR, HESR and </a:t>
            </a:r>
            <a:r>
              <a:rPr lang="en-US" dirty="0" err="1"/>
              <a:t>pLinac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522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93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079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904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F42D7-F416-4762-AE0E-B8B046E4DAF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76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4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3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updated drawing (HHT beamline is wrong) -&gt; who</a:t>
            </a:r>
            <a:r>
              <a:rPr lang="en-US" baseline="0" dirty="0"/>
              <a:t> made the </a:t>
            </a:r>
            <a:r>
              <a:rPr lang="en-US" dirty="0"/>
              <a:t>original?</a:t>
            </a:r>
          </a:p>
        </p:txBody>
      </p:sp>
    </p:spTree>
    <p:extLst>
      <p:ext uri="{BB962C8B-B14F-4D97-AF65-F5344CB8AC3E}">
        <p14:creationId xmlns:p14="http://schemas.microsoft.com/office/powerpoint/2010/main" val="238183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6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532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improve slide -&gt; who has the original?</a:t>
            </a:r>
          </a:p>
        </p:txBody>
      </p:sp>
    </p:spTree>
    <p:extLst>
      <p:ext uri="{BB962C8B-B14F-4D97-AF65-F5344CB8AC3E}">
        <p14:creationId xmlns:p14="http://schemas.microsoft.com/office/powerpoint/2010/main" val="127402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improve slide -&gt; who has the original?</a:t>
            </a:r>
          </a:p>
        </p:txBody>
      </p:sp>
    </p:spTree>
    <p:extLst>
      <p:ext uri="{BB962C8B-B14F-4D97-AF65-F5344CB8AC3E}">
        <p14:creationId xmlns:p14="http://schemas.microsoft.com/office/powerpoint/2010/main" val="102742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need to repeat the details on the PAC?</a:t>
            </a:r>
          </a:p>
        </p:txBody>
      </p:sp>
    </p:spTree>
    <p:extLst>
      <p:ext uri="{BB962C8B-B14F-4D97-AF65-F5344CB8AC3E}">
        <p14:creationId xmlns:p14="http://schemas.microsoft.com/office/powerpoint/2010/main" val="317187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7956376" y="4948015"/>
            <a:ext cx="1149350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9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6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" y="4869657"/>
            <a:ext cx="2133600" cy="273844"/>
          </a:xfrm>
        </p:spPr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/>
              <a:pPr algn="l"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10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167432" y="3125589"/>
            <a:ext cx="6047631" cy="122560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157558" y="1607344"/>
            <a:ext cx="8828885" cy="1178719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26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977" y="4788545"/>
            <a:ext cx="452047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35322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6138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7286" y="141117"/>
            <a:ext cx="5299704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1FF6B059-3204-E814-6029-10C928E17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7"/>
            <a:ext cx="1152510" cy="5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2" y="167575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17638" y="1104900"/>
            <a:ext cx="5270362" cy="34163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702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2132" y="167575"/>
            <a:ext cx="5972745" cy="538067"/>
          </a:xfrm>
        </p:spPr>
        <p:txBody>
          <a:bodyPr anchor="ctr" anchorCtr="0">
            <a:normAutofit/>
          </a:bodyPr>
          <a:lstStyle>
            <a:lvl1pPr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37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3066" y="-98535"/>
            <a:ext cx="5623034" cy="8737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 b="0">
                <a:latin typeface="+mn-lt"/>
              </a:defRPr>
            </a:lvl1pPr>
          </a:lstStyle>
          <a:p>
            <a:r>
              <a:rPr lang="de-DE" dirty="0"/>
              <a:t>Titelmasterformat durch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355" y="3890521"/>
            <a:ext cx="2133600" cy="273844"/>
          </a:xfrm>
        </p:spPr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8316914" y="4955382"/>
            <a:ext cx="728662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900" smtClean="0"/>
              <a:pPr>
                <a:defRPr/>
              </a:pPr>
              <a:t>‹Nr.›</a:t>
            </a:fld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4552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9103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53277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20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33640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208694" y="4926274"/>
            <a:ext cx="78070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solidFill>
                  <a:srgbClr val="333333"/>
                </a:solidFill>
                <a:latin typeface="Arial"/>
                <a:cs typeface="Arial"/>
              </a:rPr>
              <a:t>KHUK 2022        					 	Status Report: APPA / Thomas Stöhlker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10424" y="166159"/>
            <a:ext cx="5709174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2" y="206825"/>
            <a:ext cx="775055" cy="645879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515D6BBD-E5A3-EE68-068D-33B27F910BF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85"/>
            <a:ext cx="1152510" cy="5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9" r:id="rId7"/>
    <p:sldLayoutId id="2147483671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800" b="0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8.07293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36.wmf"/><Relationship Id="rId4" Type="http://schemas.openxmlformats.org/officeDocument/2006/relationships/image" Target="../media/image32.pn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30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30.jpe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1.JP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6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jpe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65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tiff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20.jpe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hyperlink" Target="https://fair-center.eu/user/experiments/appa/appa-rd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96185" y="4032192"/>
            <a:ext cx="5772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857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350" dirty="0">
                <a:latin typeface="Arial" charset="0"/>
                <a:ea typeface="ＭＳ Ｐゴシック" pitchFamily="34" charset="-128"/>
              </a:rPr>
              <a:t>Thomas Stöhlker </a:t>
            </a:r>
          </a:p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r>
              <a:rPr lang="en-GB" altLang="en-US" sz="1350" dirty="0">
                <a:latin typeface="Arial" charset="0"/>
                <a:ea typeface="ＭＳ Ｐゴシック" pitchFamily="34" charset="-128"/>
              </a:rPr>
              <a:t>Helmholtz Institute Jena, GSI and Friedrich-Schiller University, Jena</a:t>
            </a:r>
          </a:p>
          <a:p>
            <a:pPr algn="ctr" eaLnBrk="1" hangingPunct="1">
              <a:lnSpc>
                <a:spcPct val="80000"/>
              </a:lnSpc>
              <a:buClr>
                <a:srgbClr val="0066CC"/>
              </a:buClr>
              <a:buFont typeface="Wingdings" pitchFamily="2" charset="2"/>
              <a:buNone/>
            </a:pPr>
            <a:endParaRPr lang="en-GB" altLang="en-US" sz="1350" i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62D565F-B3F7-41B5-9FB8-AA73AF1F8E24}"/>
              </a:ext>
            </a:extLst>
          </p:cNvPr>
          <p:cNvSpPr txBox="1"/>
          <p:nvPr/>
        </p:nvSpPr>
        <p:spPr>
          <a:xfrm>
            <a:off x="437147" y="949730"/>
            <a:ext cx="8108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F264F"/>
                </a:solidFill>
                <a:effectLst/>
                <a:latin typeface="Arial Narrow" panose="020B0606020202030204" pitchFamily="34" charset="0"/>
              </a:rPr>
              <a:t>APPA: status &amp; response to the "First-Science and Staging Review of the FAIR Project"</a:t>
            </a:r>
            <a:endParaRPr lang="en-US" sz="2000" b="1" i="1" dirty="0">
              <a:latin typeface="Arial Narrow" panose="020B0606020202030204" pitchFamily="34" charset="0"/>
            </a:endParaRPr>
          </a:p>
          <a:p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519081-C4FC-46C9-A87B-C9670038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0" y="2024438"/>
            <a:ext cx="7726261" cy="16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9265" y="191877"/>
            <a:ext cx="6728040" cy="590668"/>
          </a:xfrm>
        </p:spPr>
        <p:txBody>
          <a:bodyPr/>
          <a:lstStyle/>
          <a:p>
            <a:r>
              <a:rPr lang="en-US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Novel Research Opportunities based on</a:t>
            </a:r>
            <a:br>
              <a:rPr lang="en-US" sz="2400" b="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Sophisticated and Versatile Instrumentation</a:t>
            </a:r>
            <a:endParaRPr lang="en-US" sz="24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947BF0-C241-B24D-9349-EED8A0CA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65713" y="4315332"/>
            <a:ext cx="9362261" cy="459841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SPARC/APPA: Besides its facilities, instrumentation is of utmost importance. Already the large portfolio of novel FAIR instrumentation guarantees for a rich science research program at the existing  facilities HITRAP, CRYRING@ESR, and ESR. 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BBABEB-2CF4-AF80-2FC2-527B1127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23" y="977649"/>
            <a:ext cx="6476007" cy="31483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12E83C1-9C06-D7FB-D5C0-09DFC6A4EFB1}"/>
              </a:ext>
            </a:extLst>
          </p:cNvPr>
          <p:cNvSpPr txBox="1">
            <a:spLocks/>
          </p:cNvSpPr>
          <p:nvPr/>
        </p:nvSpPr>
        <p:spPr>
          <a:xfrm>
            <a:off x="2708526" y="0"/>
            <a:ext cx="5380700" cy="5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108000" rIns="0" bIns="108000" anchor="ctr">
            <a:spAutoFit/>
          </a:bodyPr>
          <a:lstStyle>
            <a:lvl1pPr marL="0" marR="0" indent="0" algn="l" defTabSz="685783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599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12" descr="logo_blauer_leichtviolett_im_c">
            <a:extLst>
              <a:ext uri="{FF2B5EF4-FFF2-40B4-BE49-F238E27FC236}">
                <a16:creationId xmlns:a16="http://schemas.microsoft.com/office/drawing/2014/main" id="{1FC4E694-58C7-4B43-5E7E-899415B0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7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60C953-B08E-3060-7701-DAB3AD5A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38" y="1474947"/>
            <a:ext cx="2094168" cy="14801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528BE4-C2B2-B77E-A7C6-40A672F8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51" y="420515"/>
            <a:ext cx="6633800" cy="36790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Science at existing facilities</a:t>
            </a:r>
            <a:br>
              <a:rPr lang="de-DE" sz="2400" dirty="0">
                <a:latin typeface="Arial Narrow" panose="020B0606020202030204" pitchFamily="34" charset="0"/>
              </a:rPr>
            </a:br>
            <a:r>
              <a:rPr lang="de-DE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ESR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14EEC9-0E80-1EA9-2020-354AE1B02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97" r="36247"/>
          <a:stretch/>
        </p:blipFill>
        <p:spPr>
          <a:xfrm>
            <a:off x="6487063" y="785672"/>
            <a:ext cx="2541918" cy="126122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3504A8-C437-582F-8037-1AA8A3FA6E12}"/>
              </a:ext>
            </a:extLst>
          </p:cNvPr>
          <p:cNvSpPr txBox="1"/>
          <p:nvPr/>
        </p:nvSpPr>
        <p:spPr>
          <a:xfrm>
            <a:off x="1936656" y="119951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>
                <a:solidFill>
                  <a:schemeClr val="bg1"/>
                </a:solidFill>
              </a:rPr>
              <a:t>208</a:t>
            </a:r>
            <a:r>
              <a:rPr lang="de-DE" dirty="0">
                <a:solidFill>
                  <a:schemeClr val="bg1"/>
                </a:solidFill>
              </a:rPr>
              <a:t>Bi</a:t>
            </a:r>
            <a:r>
              <a:rPr lang="de-DE" baseline="30000" dirty="0">
                <a:solidFill>
                  <a:schemeClr val="bg1"/>
                </a:solidFill>
              </a:rPr>
              <a:t>82+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504609CE-4DB4-8584-F888-94E3C6AE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4" y="946114"/>
            <a:ext cx="1186017" cy="3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FB4C0A-6E80-D31F-951F-14236345E4B2}"/>
              </a:ext>
            </a:extLst>
          </p:cNvPr>
          <p:cNvSpPr txBox="1"/>
          <p:nvPr/>
        </p:nvSpPr>
        <p:spPr>
          <a:xfrm>
            <a:off x="-147286" y="3137260"/>
            <a:ext cx="2751913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Premiere, May 2022: </a:t>
            </a:r>
          </a:p>
          <a:p>
            <a:pPr algn="ctr"/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Laser </a:t>
            </a:r>
            <a:r>
              <a:rPr lang="de-DE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Excitation</a:t>
            </a:r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an </a:t>
            </a:r>
            <a:r>
              <a:rPr lang="de-DE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Accelerator-Produced</a:t>
            </a:r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Isotope in ESR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20E30B-3769-34A3-BD1E-BF56212FE9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914"/>
          <a:stretch/>
        </p:blipFill>
        <p:spPr>
          <a:xfrm>
            <a:off x="5258423" y="1497211"/>
            <a:ext cx="1053083" cy="13738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983193-5EDC-4DD0-159A-A123454B6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900" y="3058787"/>
            <a:ext cx="2541919" cy="158572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68B216C-1C6A-C502-F0C1-6B33C585E69B}"/>
              </a:ext>
            </a:extLst>
          </p:cNvPr>
          <p:cNvSpPr/>
          <p:nvPr/>
        </p:nvSpPr>
        <p:spPr>
          <a:xfrm>
            <a:off x="6550794" y="2094274"/>
            <a:ext cx="2426058" cy="2767780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2C0911E-178B-D8E6-DE48-5A3C5F49C215}"/>
              </a:ext>
            </a:extLst>
          </p:cNvPr>
          <p:cNvSpPr/>
          <p:nvPr/>
        </p:nvSpPr>
        <p:spPr>
          <a:xfrm>
            <a:off x="1585742" y="947827"/>
            <a:ext cx="3922289" cy="347837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F72C34-43B8-FD87-131A-A2CDEAF6AA64}"/>
              </a:ext>
            </a:extLst>
          </p:cNvPr>
          <p:cNvSpPr txBox="1"/>
          <p:nvPr/>
        </p:nvSpPr>
        <p:spPr>
          <a:xfrm>
            <a:off x="6478762" y="2039248"/>
            <a:ext cx="2591470" cy="2898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Topics</a:t>
            </a:r>
          </a:p>
          <a:p>
            <a:pPr marL="367030" marR="81280" indent="-285750" defTabSz="182165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i="1" dirty="0">
                <a:latin typeface="Arial Narrow" panose="020B0606020202030204" pitchFamily="34" charset="0"/>
              </a:rPr>
              <a:t>Precision </a:t>
            </a:r>
            <a:r>
              <a:rPr lang="de-DE" sz="1400" i="1" dirty="0" err="1">
                <a:latin typeface="Arial Narrow" panose="020B0606020202030204" pitchFamily="34" charset="0"/>
              </a:rPr>
              <a:t>studies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of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atomic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structure</a:t>
            </a:r>
            <a:r>
              <a:rPr lang="de-DE" sz="1400" i="1" dirty="0">
                <a:latin typeface="Arial Narrow" panose="020B0606020202030204" pitchFamily="34" charset="0"/>
              </a:rPr>
              <a:t> at high Z </a:t>
            </a:r>
            <a:r>
              <a:rPr lang="de-DE" sz="1400" i="1" dirty="0" err="1">
                <a:latin typeface="Arial Narrow" panose="020B0606020202030204" pitchFamily="34" charset="0"/>
              </a:rPr>
              <a:t>with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stable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and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exotic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beams</a:t>
            </a:r>
            <a:endParaRPr lang="de-DE" sz="1400" i="1" dirty="0">
              <a:latin typeface="Arial Narrow" panose="020B0606020202030204" pitchFamily="34" charset="0"/>
            </a:endParaRPr>
          </a:p>
          <a:p>
            <a:pPr marL="367030" marR="81280" indent="-2857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400" i="1" dirty="0" err="1">
                <a:latin typeface="Arial Narrow" panose="020B0606020202030204" pitchFamily="34" charset="0"/>
              </a:rPr>
              <a:t>Atomic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and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nuclear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astrophysical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reactions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with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primary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and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secondary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beams</a:t>
            </a:r>
            <a:endParaRPr lang="de-DE" sz="1400" i="1" dirty="0">
              <a:latin typeface="Arial Narrow" panose="020B0606020202030204" pitchFamily="34" charset="0"/>
            </a:endParaRPr>
          </a:p>
          <a:p>
            <a:pPr marL="367030" marR="81280" indent="-2857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400" i="1" dirty="0" err="1">
                <a:latin typeface="Arial Narrow" panose="020B0606020202030204" pitchFamily="34" charset="0"/>
              </a:rPr>
              <a:t>Influence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of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atomic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configurations</a:t>
            </a:r>
            <a:r>
              <a:rPr lang="de-DE" sz="1400" i="1" dirty="0">
                <a:latin typeface="Arial Narrow" panose="020B0606020202030204" pitchFamily="34" charset="0"/>
              </a:rPr>
              <a:t> on </a:t>
            </a:r>
            <a:r>
              <a:rPr lang="de-DE" sz="1400" i="1" dirty="0" err="1">
                <a:latin typeface="Arial Narrow" panose="020B0606020202030204" pitchFamily="34" charset="0"/>
              </a:rPr>
              <a:t>nuclear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decay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modes</a:t>
            </a:r>
            <a:endParaRPr lang="de-DE" sz="1400" i="1" dirty="0">
              <a:latin typeface="Arial Narrow" panose="020B0606020202030204" pitchFamily="34" charset="0"/>
            </a:endParaRPr>
          </a:p>
          <a:p>
            <a:pPr marL="367030" marR="81280" indent="-2857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400" i="1" dirty="0" err="1">
                <a:latin typeface="Arial Narrow" panose="020B0606020202030204" pitchFamily="34" charset="0"/>
              </a:rPr>
              <a:t>Nuclear</a:t>
            </a:r>
            <a:r>
              <a:rPr lang="de-DE" sz="1400" i="1" dirty="0">
                <a:latin typeface="Arial Narrow" panose="020B0606020202030204" pitchFamily="34" charset="0"/>
              </a:rPr>
              <a:t> </a:t>
            </a:r>
            <a:r>
              <a:rPr lang="de-DE" sz="1400" i="1" dirty="0" err="1">
                <a:latin typeface="Arial Narrow" panose="020B0606020202030204" pitchFamily="34" charset="0"/>
              </a:rPr>
              <a:t>clocks</a:t>
            </a:r>
            <a:endParaRPr lang="de-DE" sz="1400" i="1" dirty="0">
              <a:latin typeface="Arial Narrow" panose="020B0606020202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F262FBC-EB6B-6FC9-F8DD-D9C173575B47}"/>
              </a:ext>
            </a:extLst>
          </p:cNvPr>
          <p:cNvSpPr txBox="1"/>
          <p:nvPr/>
        </p:nvSpPr>
        <p:spPr>
          <a:xfrm>
            <a:off x="3810194" y="3170582"/>
            <a:ext cx="884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30000" dirty="0"/>
              <a:t>208</a:t>
            </a:r>
            <a:r>
              <a:rPr lang="de-DE" sz="1600" dirty="0"/>
              <a:t>Bi</a:t>
            </a:r>
            <a:r>
              <a:rPr lang="de-DE" sz="1600" baseline="30000" dirty="0"/>
              <a:t>82+</a:t>
            </a:r>
            <a:endParaRPr lang="de-DE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62B679F-C7A6-6439-14C3-F37FDD13B50E}"/>
              </a:ext>
            </a:extLst>
          </p:cNvPr>
          <p:cNvSpPr txBox="1"/>
          <p:nvPr/>
        </p:nvSpPr>
        <p:spPr>
          <a:xfrm>
            <a:off x="1529980" y="895121"/>
            <a:ext cx="4147609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defTabSz="1821656"/>
            <a:r>
              <a:rPr lang="en-US" sz="2000" dirty="0">
                <a:latin typeface="Arial Narrow" panose="020B0606020202030204" pitchFamily="34" charset="0"/>
              </a:rPr>
              <a:t>Hyperfine structure of </a:t>
            </a:r>
            <a:r>
              <a:rPr lang="en-US" sz="2000" baseline="30000" dirty="0">
                <a:latin typeface="Arial Narrow" panose="020B0606020202030204" pitchFamily="34" charset="0"/>
              </a:rPr>
              <a:t>208</a:t>
            </a:r>
            <a:r>
              <a:rPr lang="en-US" sz="2000" dirty="0">
                <a:latin typeface="Arial Narrow" panose="020B0606020202030204" pitchFamily="34" charset="0"/>
              </a:rPr>
              <a:t>Bi</a:t>
            </a:r>
            <a:r>
              <a:rPr lang="en-US" sz="2000" baseline="30000" dirty="0">
                <a:latin typeface="Arial Narrow" panose="020B0606020202030204" pitchFamily="34" charset="0"/>
              </a:rPr>
              <a:t>82+ </a:t>
            </a:r>
            <a:r>
              <a:rPr lang="en-US" sz="2000" dirty="0">
                <a:latin typeface="Arial Narrow" panose="020B0606020202030204" pitchFamily="34" charset="0"/>
              </a:rPr>
              <a:t>and </a:t>
            </a:r>
            <a:r>
              <a:rPr lang="en-US" sz="2000" baseline="30000" dirty="0">
                <a:latin typeface="Arial Narrow" panose="020B0606020202030204" pitchFamily="34" charset="0"/>
              </a:rPr>
              <a:t>209</a:t>
            </a:r>
            <a:r>
              <a:rPr lang="en-US" sz="2000" dirty="0">
                <a:latin typeface="Arial Narrow" panose="020B0606020202030204" pitchFamily="34" charset="0"/>
              </a:rPr>
              <a:t>Bi</a:t>
            </a:r>
            <a:r>
              <a:rPr lang="en-US" sz="2000" baseline="30000" dirty="0">
                <a:latin typeface="Arial Narrow" panose="020B0606020202030204" pitchFamily="34" charset="0"/>
              </a:rPr>
              <a:t>82+</a:t>
            </a:r>
            <a:endParaRPr kumimoji="0" lang="en-US" sz="2000" b="0" i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FE9FDA3-CC20-E8F3-3D83-78B3C8011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4086"/>
          <a:stretch/>
        </p:blipFill>
        <p:spPr>
          <a:xfrm>
            <a:off x="221374" y="1504862"/>
            <a:ext cx="1814771" cy="1326775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77863" y="1781059"/>
            <a:ext cx="184121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“Hyperfine puzzle”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Jean-Philippe Karr</a:t>
            </a:r>
          </a:p>
          <a:p>
            <a:pPr>
              <a:buFontTx/>
              <a:buNone/>
            </a:pPr>
            <a:r>
              <a:rPr lang="de-DE" altLang="en-US" sz="1200" b="1" dirty="0">
                <a:solidFill>
                  <a:schemeClr val="bg1"/>
                </a:solidFill>
              </a:rPr>
              <a:t>Nature </a:t>
            </a:r>
            <a:r>
              <a:rPr lang="de-DE" altLang="en-US" sz="1200" b="1" dirty="0" err="1">
                <a:solidFill>
                  <a:schemeClr val="bg1"/>
                </a:solidFill>
              </a:rPr>
              <a:t>Physics</a:t>
            </a:r>
            <a:r>
              <a:rPr lang="de-DE" altLang="en-US" sz="1200" b="1" dirty="0">
                <a:solidFill>
                  <a:schemeClr val="bg1"/>
                </a:solidFill>
              </a:rPr>
              <a:t> (2017)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1B68CED-19A8-E039-38F4-857B7AFEE444}"/>
              </a:ext>
            </a:extLst>
          </p:cNvPr>
          <p:cNvSpPr txBox="1"/>
          <p:nvPr/>
        </p:nvSpPr>
        <p:spPr>
          <a:xfrm>
            <a:off x="76082" y="4644512"/>
            <a:ext cx="2713307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W. </a:t>
            </a:r>
            <a:r>
              <a:rPr lang="de-DE" sz="1200" dirty="0" err="1"/>
              <a:t>Nörthershäuser</a:t>
            </a:r>
            <a:r>
              <a:rPr lang="de-DE" sz="1200" dirty="0"/>
              <a:t>, R. Sanchez et al.</a:t>
            </a:r>
            <a:endParaRPr lang="en-US" sz="1200" dirty="0"/>
          </a:p>
        </p:txBody>
      </p:sp>
      <p:pic>
        <p:nvPicPr>
          <p:cNvPr id="19" name="Picture 2" descr="Bildergebnis für logo supported by bmbf">
            <a:extLst>
              <a:ext uri="{FF2B5EF4-FFF2-40B4-BE49-F238E27FC236}">
                <a16:creationId xmlns:a16="http://schemas.microsoft.com/office/drawing/2014/main" id="{285B8146-312F-1B2D-A8D2-51D274A9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18" y="4345707"/>
            <a:ext cx="822045" cy="5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56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72A2D5D-62F9-900B-3003-459C0056084F}"/>
              </a:ext>
            </a:extLst>
          </p:cNvPr>
          <p:cNvSpPr txBox="1"/>
          <p:nvPr/>
        </p:nvSpPr>
        <p:spPr>
          <a:xfrm>
            <a:off x="1185760" y="-75403"/>
            <a:ext cx="5811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0" i="0" u="none" strike="noStrike" baseline="0" dirty="0">
                <a:latin typeface="Arial Narrow" panose="020B0606020202030204" pitchFamily="34" charset="0"/>
              </a:rPr>
              <a:t>Towards polarized beams and targets at the GSI/FAIR storage rings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951F6D-14A5-7596-4078-D9D0672CA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1"/>
          <a:stretch/>
        </p:blipFill>
        <p:spPr>
          <a:xfrm>
            <a:off x="29540" y="2833595"/>
            <a:ext cx="1516546" cy="20160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B4F52ED-8D80-2DD9-CFFA-4B3A919C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11" y="2866339"/>
            <a:ext cx="1314352" cy="195054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8BC932-C0BD-283D-7730-466CCD77087F}"/>
              </a:ext>
            </a:extLst>
          </p:cNvPr>
          <p:cNvSpPr txBox="1"/>
          <p:nvPr/>
        </p:nvSpPr>
        <p:spPr>
          <a:xfrm>
            <a:off x="2713701" y="3078932"/>
            <a:ext cx="922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baseline="0" dirty="0">
                <a:latin typeface="Arial Narrow" panose="020B0606020202030204" pitchFamily="34" charset="0"/>
              </a:rPr>
              <a:t>Polarized target,</a:t>
            </a:r>
          </a:p>
          <a:p>
            <a:pPr algn="l"/>
            <a:r>
              <a:rPr lang="en-US" sz="1200" b="0" i="0" u="none" strike="noStrike" baseline="0" dirty="0">
                <a:latin typeface="Arial Narrow" panose="020B0606020202030204" pitchFamily="34" charset="0"/>
              </a:rPr>
              <a:t>atomic beam source (ABS) </a:t>
            </a:r>
            <a:r>
              <a:rPr lang="en-US" sz="1200" dirty="0">
                <a:latin typeface="Arial Narrow" panose="020B0606020202030204" pitchFamily="34" charset="0"/>
              </a:rPr>
              <a:t>at</a:t>
            </a:r>
            <a:r>
              <a:rPr lang="en-US" sz="1200" b="0" i="0" u="none" strike="noStrike" baseline="0" dirty="0">
                <a:latin typeface="Arial Narrow" panose="020B0606020202030204" pitchFamily="34" charset="0"/>
              </a:rPr>
              <a:t> COSY: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thickness of 1 × 10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12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atoms/cm</a:t>
            </a:r>
            <a:r>
              <a:rPr lang="en-US" sz="1200" b="0" i="0" u="none" strike="noStrike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37772B09-23FE-67C8-28AE-8DC46313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56" y="675588"/>
            <a:ext cx="1021759" cy="32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F547158-90CF-B870-F0FD-074F4B190A5F}"/>
              </a:ext>
            </a:extLst>
          </p:cNvPr>
          <p:cNvSpPr txBox="1"/>
          <p:nvPr/>
        </p:nvSpPr>
        <p:spPr>
          <a:xfrm>
            <a:off x="2491153" y="644565"/>
            <a:ext cx="323319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b="1" dirty="0">
                <a:latin typeface="Arial Narrow" panose="020B0606020202030204" pitchFamily="34" charset="0"/>
              </a:rPr>
              <a:t>Exploiting synergies with IKP FZJ/GSI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FEB9C9C-2528-A7DA-2FA5-636333342271}"/>
              </a:ext>
            </a:extLst>
          </p:cNvPr>
          <p:cNvCxnSpPr>
            <a:cxnSpLocks/>
          </p:cNvCxnSpPr>
          <p:nvPr/>
        </p:nvCxnSpPr>
        <p:spPr>
          <a:xfrm>
            <a:off x="3562487" y="1037413"/>
            <a:ext cx="28943" cy="3812217"/>
          </a:xfrm>
          <a:prstGeom prst="line">
            <a:avLst/>
          </a:prstGeom>
          <a:ln>
            <a:solidFill>
              <a:srgbClr val="6666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EFD9C94-AA38-B8CA-658F-2C2E39B33663}"/>
              </a:ext>
            </a:extLst>
          </p:cNvPr>
          <p:cNvSpPr txBox="1"/>
          <p:nvPr/>
        </p:nvSpPr>
        <p:spPr>
          <a:xfrm>
            <a:off x="3604916" y="932486"/>
            <a:ext cx="223915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Diagnostics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0BD228F-6A8D-2F69-0EC9-BC75F099EE90}"/>
              </a:ext>
            </a:extLst>
          </p:cNvPr>
          <p:cNvGrpSpPr/>
          <p:nvPr/>
        </p:nvGrpSpPr>
        <p:grpSpPr>
          <a:xfrm>
            <a:off x="28951" y="921951"/>
            <a:ext cx="3471306" cy="1859631"/>
            <a:chOff x="463449" y="1180742"/>
            <a:chExt cx="2576528" cy="159706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8E9AA44-B62C-B523-A859-9A62133FE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49" y="1180742"/>
              <a:ext cx="2464235" cy="1577010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868BD10-5D0C-A9E6-5F0D-0B138D829F43}"/>
                </a:ext>
              </a:extLst>
            </p:cNvPr>
            <p:cNvSpPr/>
            <p:nvPr/>
          </p:nvSpPr>
          <p:spPr>
            <a:xfrm>
              <a:off x="2402303" y="2462466"/>
              <a:ext cx="637674" cy="315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6681FE1-BC21-DB0C-5D8F-300C1BEBA411}"/>
              </a:ext>
            </a:extLst>
          </p:cNvPr>
          <p:cNvGrpSpPr/>
          <p:nvPr/>
        </p:nvGrpSpPr>
        <p:grpSpPr>
          <a:xfrm>
            <a:off x="3648452" y="1578423"/>
            <a:ext cx="2583521" cy="1595299"/>
            <a:chOff x="3893406" y="1489573"/>
            <a:chExt cx="2442828" cy="147702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D08FDF9-FF84-8609-FA78-FD3A0A6CB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3406" y="1489573"/>
              <a:ext cx="2244948" cy="1433883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E0E0052-D69A-9B26-ADAE-E389D9A6F8EB}"/>
                </a:ext>
              </a:extLst>
            </p:cNvPr>
            <p:cNvSpPr txBox="1"/>
            <p:nvPr/>
          </p:nvSpPr>
          <p:spPr>
            <a:xfrm flipH="1">
              <a:off x="4091286" y="2658825"/>
              <a:ext cx="224494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Compton </a:t>
              </a:r>
              <a:r>
                <a:rPr lang="de-DE" sz="14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imaging</a:t>
              </a:r>
              <a:r>
                <a:rPr lang="de-DE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of</a:t>
              </a:r>
              <a:r>
                <a:rPr lang="de-DE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x-</a:t>
              </a:r>
              <a:r>
                <a:rPr lang="de-DE" sz="14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rays</a:t>
              </a:r>
              <a:endParaRPr lang="en-US" sz="14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76944DF-84B9-24ED-2BDC-CACC73AFA21C}"/>
              </a:ext>
            </a:extLst>
          </p:cNvPr>
          <p:cNvCxnSpPr>
            <a:cxnSpLocks/>
          </p:cNvCxnSpPr>
          <p:nvPr/>
        </p:nvCxnSpPr>
        <p:spPr>
          <a:xfrm>
            <a:off x="6136865" y="1037413"/>
            <a:ext cx="28074" cy="38339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F5E63F5-5DFE-B722-F358-BD2F3F4AA984}"/>
              </a:ext>
            </a:extLst>
          </p:cNvPr>
          <p:cNvSpPr txBox="1"/>
          <p:nvPr/>
        </p:nvSpPr>
        <p:spPr>
          <a:xfrm>
            <a:off x="6280675" y="1122097"/>
            <a:ext cx="2827381" cy="3852977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Step 1</a:t>
            </a:r>
            <a:r>
              <a:rPr lang="en-US" sz="14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Diagnostics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electron spin dependent x-ray radiation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neutrino recoil for bound-state beta decay</a:t>
            </a:r>
          </a:p>
          <a:p>
            <a:pPr>
              <a:spcAft>
                <a:spcPts val="300"/>
              </a:spcAft>
            </a:pPr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Step 2</a:t>
            </a:r>
            <a:r>
              <a:rPr lang="en-US" sz="14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Spin preservation 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absolute capture cross-section / photon emission (Pauli blocking)</a:t>
            </a:r>
          </a:p>
          <a:p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Step 3: Spin-transfer to nuclei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ions with magnetic moment </a:t>
            </a:r>
            <a:r>
              <a:rPr lang="en-US" sz="12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spin  transfer to the nucleus) 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Goal: Experiments with spin-controlled stored particles, e.g.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Search for physics beyond the 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Atomic PNC experiments at high-Z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EDM / Axion search</a:t>
            </a:r>
          </a:p>
          <a:p>
            <a:pPr lvl="1"/>
            <a:r>
              <a:rPr lang="en-US" sz="1400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hlinkClick r:id="rId8"/>
              </a:rPr>
              <a:t> https://arxiv.org/abs/2208.07293</a:t>
            </a:r>
            <a:endParaRPr lang="en-US" sz="1400" dirty="0">
              <a:latin typeface="Arial Narrow" panose="020B0606020202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1400" dirty="0">
              <a:latin typeface="Arial Narrow" panose="020B0606020202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8D959B3-B4D3-FB73-D46B-2D2C3EF1DA9A}"/>
              </a:ext>
            </a:extLst>
          </p:cNvPr>
          <p:cNvSpPr txBox="1"/>
          <p:nvPr/>
        </p:nvSpPr>
        <p:spPr>
          <a:xfrm>
            <a:off x="0" y="928070"/>
            <a:ext cx="2205858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T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argets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A6C4A9B-992A-25EB-C170-44E30354165C}"/>
              </a:ext>
            </a:extLst>
          </p:cNvPr>
          <p:cNvSpPr txBox="1"/>
          <p:nvPr/>
        </p:nvSpPr>
        <p:spPr>
          <a:xfrm>
            <a:off x="6229042" y="958050"/>
            <a:ext cx="2205858" cy="33855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Topics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9A283E2-6DDE-90C7-C6DC-0649CC5374DD}"/>
              </a:ext>
            </a:extLst>
          </p:cNvPr>
          <p:cNvSpPr/>
          <p:nvPr/>
        </p:nvSpPr>
        <p:spPr>
          <a:xfrm>
            <a:off x="6226848" y="3210904"/>
            <a:ext cx="2757956" cy="158014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418FE38-5F13-9FB0-7B98-8DFFD6AB4BAD}"/>
              </a:ext>
            </a:extLst>
          </p:cNvPr>
          <p:cNvSpPr txBox="1"/>
          <p:nvPr/>
        </p:nvSpPr>
        <p:spPr>
          <a:xfrm flipH="1">
            <a:off x="8050971" y="1006979"/>
            <a:ext cx="1072183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200" dirty="0"/>
              <a:t>GPAC 2022:</a:t>
            </a:r>
          </a:p>
          <a:p>
            <a:r>
              <a:rPr lang="de-DE" sz="1200" dirty="0"/>
              <a:t>LOI0073</a:t>
            </a:r>
            <a:endParaRPr lang="en-US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FE20A8-1BAB-FBCF-CADD-CDDEFD21EBCE}"/>
              </a:ext>
            </a:extLst>
          </p:cNvPr>
          <p:cNvSpPr txBox="1"/>
          <p:nvPr/>
        </p:nvSpPr>
        <p:spPr>
          <a:xfrm>
            <a:off x="8729473" y="1091228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</a:t>
            </a:r>
            <a:endParaRPr lang="en-US" sz="2800" dirty="0"/>
          </a:p>
        </p:txBody>
      </p:sp>
      <p:pic>
        <p:nvPicPr>
          <p:cNvPr id="2" name="Picture 2" descr="D:\Ich\Documents\Dissertation\Bilder\polarimeter.jpg">
            <a:extLst>
              <a:ext uri="{FF2B5EF4-FFF2-40B4-BE49-F238E27FC236}">
                <a16:creationId xmlns:a16="http://schemas.microsoft.com/office/drawing/2014/main" id="{90573AF7-6EAE-C1EA-2EF1-B2386060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3648452" y="3140978"/>
            <a:ext cx="1126423" cy="779229"/>
          </a:xfrm>
          <a:prstGeom prst="rect">
            <a:avLst/>
          </a:prstGeom>
          <a:noFill/>
        </p:spPr>
      </p:pic>
      <p:pic>
        <p:nvPicPr>
          <p:cNvPr id="13" name="Picture 16" descr="sili">
            <a:extLst>
              <a:ext uri="{FF2B5EF4-FFF2-40B4-BE49-F238E27FC236}">
                <a16:creationId xmlns:a16="http://schemas.microsoft.com/office/drawing/2014/main" id="{1A8B274A-5F6A-4254-F2C0-95AB1B25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47" y="3172585"/>
            <a:ext cx="1061796" cy="7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96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12">
            <a:extLst>
              <a:ext uri="{FF2B5EF4-FFF2-40B4-BE49-F238E27FC236}">
                <a16:creationId xmlns:a16="http://schemas.microsoft.com/office/drawing/2014/main" id="{09E13946-4D51-89B2-2AAE-8720E6A41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890" y="2761291"/>
            <a:ext cx="2611962" cy="1907262"/>
          </a:xfrm>
          <a:prstGeom prst="rect">
            <a:avLst/>
          </a:prstGeom>
        </p:spPr>
      </p:pic>
      <p:pic>
        <p:nvPicPr>
          <p:cNvPr id="3" name="Picture 2" descr="Bildergebnis für logo supported by bmbf">
            <a:extLst>
              <a:ext uri="{FF2B5EF4-FFF2-40B4-BE49-F238E27FC236}">
                <a16:creationId xmlns:a16="http://schemas.microsoft.com/office/drawing/2014/main" id="{5CFA31BA-EA36-2190-DE25-5E59E014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17" y="4431132"/>
            <a:ext cx="822045" cy="5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02E479-A828-57E7-7379-C6504004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50" y="380232"/>
            <a:ext cx="6036415" cy="36790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Science at existing facilities </a:t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de-DE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CRYRING@ESR</a:t>
            </a:r>
            <a:endParaRPr lang="en-US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388664-BFFC-00C5-9A24-CE14510A3F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44" t="-3648" r="-764" b="3648"/>
          <a:stretch/>
        </p:blipFill>
        <p:spPr>
          <a:xfrm>
            <a:off x="6133593" y="681707"/>
            <a:ext cx="2916724" cy="15458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4BE5389-17AD-F000-C6F9-5BD1802DD075}"/>
              </a:ext>
            </a:extLst>
          </p:cNvPr>
          <p:cNvSpPr txBox="1"/>
          <p:nvPr/>
        </p:nvSpPr>
        <p:spPr>
          <a:xfrm>
            <a:off x="6163927" y="2276599"/>
            <a:ext cx="2856056" cy="2529538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Topics</a:t>
            </a:r>
          </a:p>
          <a:p>
            <a:pPr marL="367030" marR="81280" indent="-2857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Precision spectroscopy for tests</a:t>
            </a:r>
            <a:r>
              <a:rPr kumimoji="0" lang="en-US" sz="14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of strong-field QED</a:t>
            </a:r>
          </a:p>
          <a:p>
            <a:pPr marL="81280" marR="8128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14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       </a:t>
            </a:r>
            <a:r>
              <a:rPr kumimoji="0" lang="en-US" sz="14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x-ray, laser, di-electronic </a:t>
            </a:r>
          </a:p>
          <a:p>
            <a:pPr marL="367030" marR="81280" indent="-2857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Ion-atom and ion-ion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collisions in unexplored regime</a:t>
            </a:r>
            <a:b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</a:br>
            <a:r>
              <a:rPr lang="en-US" sz="1400" i="1" dirty="0">
                <a:solidFill>
                  <a:schemeClr val="tx1"/>
                </a:solidFill>
                <a:latin typeface="Arial Narrow" panose="020B0606020202030204" pitchFamily="34" charset="0"/>
              </a:rPr>
              <a:t>recoil ion momentum spectroscopy</a:t>
            </a:r>
            <a:endParaRPr kumimoji="0" lang="en-US" sz="140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  <a:p>
            <a:pPr marL="367030" marR="81280" indent="-2857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Astrophysics at low-energies    </a:t>
            </a:r>
            <a:r>
              <a:rPr lang="en-US" sz="1400" i="1" dirty="0">
                <a:solidFill>
                  <a:schemeClr val="tx1"/>
                </a:solidFill>
                <a:latin typeface="Arial Narrow" panose="020B0606020202030204" pitchFamily="34" charset="0"/>
              </a:rPr>
              <a:t>atomic and nuclear astrophysical reactions / </a:t>
            </a:r>
            <a:r>
              <a:rPr kumimoji="0" lang="en-US" sz="14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decay modes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32F63A4F-98F5-9ED5-F717-787B1F975C0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20" y="1312009"/>
            <a:ext cx="2188974" cy="14338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>
            <a:extLst>
              <a:ext uri="{FF2B5EF4-FFF2-40B4-BE49-F238E27FC236}">
                <a16:creationId xmlns:a16="http://schemas.microsoft.com/office/drawing/2014/main" id="{1F19D7F3-CB0F-7CE9-E57C-BF64E7ED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01" y="1296618"/>
            <a:ext cx="2659188" cy="110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FCFB379-579E-0341-E86B-31D9A5C7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6" y="2761291"/>
            <a:ext cx="2688616" cy="186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674339-4F40-EF5D-73D7-3C5219513BD4}"/>
              </a:ext>
            </a:extLst>
          </p:cNvPr>
          <p:cNvSpPr txBox="1"/>
          <p:nvPr/>
        </p:nvSpPr>
        <p:spPr>
          <a:xfrm>
            <a:off x="814546" y="999045"/>
            <a:ext cx="1916229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Ultra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cold</a:t>
            </a: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electron</a:t>
            </a: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kumimoji="0" lang="de-DE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target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5B74241-9BB0-A6F4-0076-2460B1205583}"/>
              </a:ext>
            </a:extLst>
          </p:cNvPr>
          <p:cNvSpPr txBox="1"/>
          <p:nvPr/>
        </p:nvSpPr>
        <p:spPr>
          <a:xfrm>
            <a:off x="3512110" y="923244"/>
            <a:ext cx="2092560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>
                <a:latin typeface="Arial Narrow" panose="020B0606020202030204" pitchFamily="34" charset="0"/>
              </a:rPr>
              <a:t>Di-electronic </a:t>
            </a:r>
            <a:r>
              <a:rPr lang="de-DE" sz="1400" dirty="0" err="1">
                <a:latin typeface="Arial Narrow" panose="020B0606020202030204" pitchFamily="34" charset="0"/>
              </a:rPr>
              <a:t>recombination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6762" y="2386188"/>
            <a:ext cx="1563569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Be-like lead (Pb</a:t>
            </a: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78+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)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B9E36210-58E4-9B5C-7028-83F18C38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" y="732578"/>
            <a:ext cx="1186017" cy="3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6BCA1BB-DD78-33A5-8194-23835D8E06FB}"/>
              </a:ext>
            </a:extLst>
          </p:cNvPr>
          <p:cNvSpPr txBox="1"/>
          <p:nvPr/>
        </p:nvSpPr>
        <p:spPr>
          <a:xfrm>
            <a:off x="-56795" y="4668553"/>
            <a:ext cx="1431802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S. Schippers 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154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Bildergebnis für logo supported by bmbf">
            <a:extLst>
              <a:ext uri="{FF2B5EF4-FFF2-40B4-BE49-F238E27FC236}">
                <a16:creationId xmlns:a16="http://schemas.microsoft.com/office/drawing/2014/main" id="{5203DFE8-2E91-6494-49D6-4C0470C8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69" y="3145277"/>
            <a:ext cx="1205423" cy="7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C3A428-B988-4440-963F-2CBD824E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67" y="278346"/>
            <a:ext cx="6787198" cy="409688"/>
          </a:xfrm>
        </p:spPr>
        <p:txBody>
          <a:bodyPr/>
          <a:lstStyle/>
          <a:p>
            <a:r>
              <a:rPr lang="en-US" sz="2100" dirty="0">
                <a:latin typeface="Arial Narrow" panose="020B0606020202030204" pitchFamily="34" charset="0"/>
              </a:rPr>
              <a:t>Examples: Experiment Installations and Testing at CRYRING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sz="1500" dirty="0">
                <a:latin typeface="Arial Narrow" panose="020B0606020202030204" pitchFamily="34" charset="0"/>
              </a:rPr>
              <a:t>Status December 2022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>
                <a:solidFill>
                  <a:prstClr val="white"/>
                </a:solidFill>
              </a:rPr>
              <a:pPr algn="l">
                <a:defRPr/>
              </a:pPr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117" y="1511851"/>
            <a:ext cx="2373064" cy="1779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878" y="3768136"/>
            <a:ext cx="264677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Installation in ring of the forward part 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Vacuum test  of the chamber with. backing  concluded: p= 2x 10</a:t>
            </a:r>
            <a:r>
              <a:rPr lang="en-GB" sz="1050" baseline="30000" dirty="0">
                <a:solidFill>
                  <a:prstClr val="black"/>
                </a:solidFill>
                <a:latin typeface="Arial"/>
              </a:rPr>
              <a:t>-11</a:t>
            </a:r>
            <a:r>
              <a:rPr lang="en-GB" sz="1050" dirty="0">
                <a:solidFill>
                  <a:prstClr val="black"/>
                </a:solidFill>
                <a:latin typeface="Arial"/>
              </a:rPr>
              <a:t> mbar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Coupling to the  target interaction  chamber.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First text experiment with beam in 2022.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6719" y="900611"/>
            <a:ext cx="2518285" cy="3000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de-DE" sz="1350" dirty="0">
                <a:solidFill>
                  <a:prstClr val="black"/>
                </a:solidFill>
                <a:latin typeface="Arial"/>
              </a:rPr>
              <a:t>E- transversal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target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1261" y="958429"/>
            <a:ext cx="1680712" cy="3000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de-DE" sz="1350" dirty="0">
                <a:solidFill>
                  <a:prstClr val="black"/>
                </a:solidFill>
                <a:latin typeface="Arial"/>
              </a:rPr>
              <a:t>Gas-Jet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target</a:t>
            </a:r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9562" y="2448165"/>
            <a:ext cx="1700808" cy="1282012"/>
            <a:chOff x="983432" y="3279990"/>
            <a:chExt cx="2267744" cy="17093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32" y="3279990"/>
              <a:ext cx="2267744" cy="17008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84066" y="3299693"/>
              <a:ext cx="2267110" cy="168964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de-DE" sz="135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37" y="1278757"/>
            <a:ext cx="555690" cy="5556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34" y="1345468"/>
            <a:ext cx="528437" cy="528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44" y="1974473"/>
            <a:ext cx="607631" cy="2025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6343" y="1522356"/>
            <a:ext cx="1805479" cy="120472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032156" y="1910919"/>
            <a:ext cx="1575477" cy="2077091"/>
            <a:chOff x="4966355" y="2924944"/>
            <a:chExt cx="2100636" cy="27694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355" y="2934429"/>
              <a:ext cx="2069976" cy="2759968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966355" y="2924944"/>
              <a:ext cx="2100636" cy="2759968"/>
              <a:chOff x="4938938" y="3053820"/>
              <a:chExt cx="2100636" cy="275996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146742" y="5325707"/>
                <a:ext cx="892832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89"/>
                <a:r>
                  <a:rPr lang="en-GB" sz="1350" b="1" dirty="0">
                    <a:solidFill>
                      <a:srgbClr val="FFC000"/>
                    </a:solidFill>
                    <a:latin typeface="Arial"/>
                  </a:rPr>
                  <a:t>e-gun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938938" y="3053820"/>
                <a:ext cx="2100636" cy="275996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de-DE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290636" y="1253809"/>
            <a:ext cx="10355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1050" dirty="0">
                <a:solidFill>
                  <a:prstClr val="black"/>
                </a:solidFill>
                <a:latin typeface="Arial"/>
              </a:rPr>
              <a:t>Top interaction  Chamber: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8716" y="4060925"/>
            <a:ext cx="27543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The upper part is installed in the ring and ready backing and vacuum test.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optimisation of the electron-gun  part  is in work.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en-GB" sz="1050" dirty="0">
                <a:solidFill>
                  <a:prstClr val="black"/>
                </a:solidFill>
                <a:latin typeface="Arial"/>
              </a:rPr>
              <a:t>Operation expected for 2023.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endParaRPr lang="en-GB" sz="10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475" y="1414296"/>
            <a:ext cx="490653" cy="4943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446" y="1974473"/>
            <a:ext cx="747848" cy="1295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5329" y="2180650"/>
            <a:ext cx="958683" cy="22109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182965" y="3934176"/>
            <a:ext cx="296103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internal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took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2022.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on H-like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beam on N</a:t>
            </a:r>
            <a:r>
              <a:rPr lang="de-DE" sz="10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and He.</a:t>
            </a:r>
          </a:p>
          <a:p>
            <a:pPr marL="214308" indent="-214308" defTabSz="457189">
              <a:buFont typeface="Wingdings" panose="05000000000000000000" pitchFamily="2" charset="2"/>
              <a:buChar char="ü"/>
            </a:pP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areal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densities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to 6x10</a:t>
            </a:r>
            <a:r>
              <a:rPr lang="de-DE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de-DE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= 1 mm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0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CBC2AB2-180E-E551-0C81-4C55D1899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4079"/>
            <a:ext cx="884384" cy="2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256" y="954682"/>
            <a:ext cx="1728192" cy="2769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defTabSz="457189"/>
            <a:r>
              <a:rPr lang="de-DE" sz="1200" dirty="0">
                <a:solidFill>
                  <a:prstClr val="black"/>
                </a:solidFill>
                <a:latin typeface="Arial"/>
              </a:rPr>
              <a:t>CARME 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spectrometer</a:t>
            </a:r>
            <a:endParaRPr lang="de-DE" sz="12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9" name="Grafik 18" descr="Ein Bild, das drinnen, Maschine, Küche, Kochen enthält.&#10;&#10;Automatisch generierte Beschreibung">
            <a:extLst>
              <a:ext uri="{FF2B5EF4-FFF2-40B4-BE49-F238E27FC236}">
                <a16:creationId xmlns:a16="http://schemas.microsoft.com/office/drawing/2014/main" id="{77B655D9-E922-2550-58B5-64DD25F583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6142204" y="1728035"/>
            <a:ext cx="2518825" cy="16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4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>
            <a:extLst>
              <a:ext uri="{FF2B5EF4-FFF2-40B4-BE49-F238E27FC236}">
                <a16:creationId xmlns:a16="http://schemas.microsoft.com/office/drawing/2014/main" id="{AA9224BA-D56B-8EB6-DC78-99CCA922D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" y="732578"/>
            <a:ext cx="1186017" cy="3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Tunnel_Autumn2009">
            <a:extLst>
              <a:ext uri="{FF2B5EF4-FFF2-40B4-BE49-F238E27FC236}">
                <a16:creationId xmlns:a16="http://schemas.microsoft.com/office/drawing/2014/main" id="{3D8FAB92-D79D-9F1E-5662-F14246AE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98" y="755908"/>
            <a:ext cx="2464313" cy="14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02E479-A828-57E7-7379-C6504004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414" y="418051"/>
            <a:ext cx="6791570" cy="36790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Science at existing facilities</a:t>
            </a:r>
            <a:r>
              <a:rPr lang="en-US" sz="2000" dirty="0">
                <a:latin typeface="Arial Narrow" panose="020B0606020202030204" pitchFamily="34" charset="0"/>
              </a:rPr>
              <a:t> (commissioning started 2022)</a:t>
            </a:r>
            <a:b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de-DE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HITRAP: HCI at Rest</a:t>
            </a:r>
            <a:endParaRPr lang="en-US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69A73A-AFCC-CBE3-9F5F-DC0D70595544}"/>
              </a:ext>
            </a:extLst>
          </p:cNvPr>
          <p:cNvSpPr txBox="1"/>
          <p:nvPr/>
        </p:nvSpPr>
        <p:spPr>
          <a:xfrm>
            <a:off x="6598173" y="2285520"/>
            <a:ext cx="2473638" cy="2621871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Topics</a:t>
            </a: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52730" marR="81280" indent="-171450" algn="l" defTabSz="1821656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i="1" dirty="0">
                <a:solidFill>
                  <a:schemeClr val="tx1"/>
                </a:solidFill>
                <a:latin typeface="Arial Narrow" panose="020B0606020202030204" pitchFamily="34" charset="0"/>
              </a:rPr>
              <a:t>Precision measurements of bound-electron and nuclear magnetic moments</a:t>
            </a:r>
          </a:p>
          <a:p>
            <a:pPr marL="252730" marR="81280" indent="-171450" algn="l" defTabSz="1821656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i="1" dirty="0">
                <a:solidFill>
                  <a:schemeClr val="tx1"/>
                </a:solidFill>
                <a:latin typeface="Arial Narrow" panose="020B0606020202030204" pitchFamily="34" charset="0"/>
              </a:rPr>
              <a:t>High-precision test of strong-field QED</a:t>
            </a:r>
          </a:p>
          <a:p>
            <a:pPr marL="252730" marR="81280" indent="-171450" defTabSz="1821656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i="1" dirty="0">
                <a:latin typeface="Arial Narrow" panose="020B0606020202030204" pitchFamily="34" charset="0"/>
              </a:rPr>
              <a:t>Physics beyond SM (quantum logic spectroscopy)</a:t>
            </a:r>
          </a:p>
          <a:p>
            <a:pPr marL="252730" marR="81280" indent="-171450" algn="l" defTabSz="1821656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i="1" dirty="0">
                <a:solidFill>
                  <a:schemeClr val="tx1"/>
                </a:solidFill>
                <a:latin typeface="Arial Narrow" panose="020B0606020202030204" pitchFamily="34" charset="0"/>
              </a:rPr>
              <a:t>Fundamental constants</a:t>
            </a:r>
          </a:p>
          <a:p>
            <a:pPr marL="252730" marR="81280" indent="-171450" algn="l" defTabSz="1821656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i="1" dirty="0">
                <a:solidFill>
                  <a:schemeClr val="tx1"/>
                </a:solidFill>
                <a:latin typeface="Arial Narrow" panose="020B0606020202030204" pitchFamily="34" charset="0"/>
              </a:rPr>
              <a:t>Very slow, controlled HCI (astrophysics) </a:t>
            </a:r>
          </a:p>
          <a:p>
            <a:pPr marL="252730" marR="81280" indent="-171450" algn="l" defTabSz="1821656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i="1" dirty="0">
                <a:solidFill>
                  <a:schemeClr val="tx1"/>
                </a:solidFill>
                <a:latin typeface="Arial Narrow" panose="020B0606020202030204" pitchFamily="34" charset="0"/>
              </a:rPr>
              <a:t>Ion-surface interaction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A86A3A4-8DD1-10F2-623F-B90CF12C4506}"/>
              </a:ext>
            </a:extLst>
          </p:cNvPr>
          <p:cNvSpPr txBox="1"/>
          <p:nvPr/>
        </p:nvSpPr>
        <p:spPr>
          <a:xfrm>
            <a:off x="73058" y="996777"/>
            <a:ext cx="2966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latin typeface="Arial Narrow" panose="020B0606020202030204" pitchFamily="34" charset="0"/>
              </a:rPr>
              <a:t>Bound-electron</a:t>
            </a:r>
            <a:r>
              <a:rPr lang="de-DE" sz="1400" dirty="0">
                <a:latin typeface="Arial Narrow" panose="020B0606020202030204" pitchFamily="34" charset="0"/>
              </a:rPr>
              <a:t> g-</a:t>
            </a:r>
            <a:r>
              <a:rPr lang="de-DE" sz="1400" dirty="0" err="1">
                <a:latin typeface="Arial Narrow" panose="020B0606020202030204" pitchFamily="34" charset="0"/>
              </a:rPr>
              <a:t>factor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de-DE" sz="1400" dirty="0">
                <a:latin typeface="Arial Narrow" panose="020B0606020202030204" pitchFamily="34" charset="0"/>
              </a:rPr>
              <a:t>(</a:t>
            </a:r>
            <a:r>
              <a:rPr lang="de-DE" sz="1400" dirty="0" err="1">
                <a:latin typeface="Arial Narrow" panose="020B0606020202030204" pitchFamily="34" charset="0"/>
              </a:rPr>
              <a:t>magnetic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moment</a:t>
            </a:r>
            <a:r>
              <a:rPr lang="de-DE" sz="1400" dirty="0">
                <a:latin typeface="Arial Narrow" panose="020B0606020202030204" pitchFamily="34" charset="0"/>
              </a:rPr>
              <a:t> at ARTEMIS), </a:t>
            </a:r>
          </a:p>
          <a:p>
            <a:pPr algn="ctr"/>
            <a:r>
              <a:rPr lang="de-DE" sz="1400" dirty="0" err="1">
                <a:latin typeface="Arial Narrow" panose="020B0606020202030204" pitchFamily="34" charset="0"/>
              </a:rPr>
              <a:t>precision</a:t>
            </a:r>
            <a:r>
              <a:rPr lang="de-DE" sz="1400" dirty="0">
                <a:latin typeface="Arial Narrow" panose="020B0606020202030204" pitchFamily="34" charset="0"/>
              </a:rPr>
              <a:t> Penning </a:t>
            </a:r>
            <a:r>
              <a:rPr lang="de-DE" sz="1400" dirty="0" err="1">
                <a:latin typeface="Arial Narrow" panose="020B0606020202030204" pitchFamily="34" charset="0"/>
              </a:rPr>
              <a:t>trap</a:t>
            </a:r>
            <a:endParaRPr lang="de-DE" sz="1400" dirty="0">
              <a:latin typeface="Arial Narrow" panose="020B0606020202030204" pitchFamily="34" charset="0"/>
            </a:endParaRPr>
          </a:p>
        </p:txBody>
      </p:sp>
      <p:pic>
        <p:nvPicPr>
          <p:cNvPr id="16" name="Picture 6" descr="C:\Users\Vogel\Documents\ARTEMIS\Artemis Final.jpg">
            <a:extLst>
              <a:ext uri="{FF2B5EF4-FFF2-40B4-BE49-F238E27FC236}">
                <a16:creationId xmlns:a16="http://schemas.microsoft.com/office/drawing/2014/main" id="{FB596594-10D7-BC4D-7FFC-883A45BB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574" y="1703758"/>
            <a:ext cx="1266935" cy="95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37">
            <a:extLst>
              <a:ext uri="{FF2B5EF4-FFF2-40B4-BE49-F238E27FC236}">
                <a16:creationId xmlns:a16="http://schemas.microsoft.com/office/drawing/2014/main" id="{FE842E70-B5A6-2A27-C652-A9E9A6A0F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79" y="1314226"/>
            <a:ext cx="2201309" cy="107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527B1EC-79BC-DFC8-722C-E8E5885D80E1}"/>
              </a:ext>
            </a:extLst>
          </p:cNvPr>
          <p:cNvSpPr txBox="1"/>
          <p:nvPr/>
        </p:nvSpPr>
        <p:spPr>
          <a:xfrm>
            <a:off x="6536075" y="744578"/>
            <a:ext cx="104387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HITRAP</a:t>
            </a:r>
            <a:endParaRPr lang="en-U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6"/>
              <p:cNvSpPr txBox="1"/>
              <p:nvPr/>
            </p:nvSpPr>
            <p:spPr bwMode="auto">
              <a:xfrm>
                <a:off x="895350" y="2962275"/>
                <a:ext cx="1455738" cy="581025"/>
              </a:xfrm>
              <a:prstGeom prst="rect">
                <a:avLst/>
              </a:prstGeom>
              <a:noFill/>
              <a:ln w="22225">
                <a:solidFill>
                  <a:srgbClr val="FFC000"/>
                </a:solidFill>
              </a:ln>
              <a:effec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5350" y="2962275"/>
                <a:ext cx="1455738" cy="581025"/>
              </a:xfrm>
              <a:prstGeom prst="rect">
                <a:avLst/>
              </a:prstGeom>
              <a:blipFill>
                <a:blip r:embed="rId7"/>
                <a:stretch>
                  <a:fillRect b="-2020"/>
                </a:stretch>
              </a:blipFill>
              <a:ln w="22225">
                <a:solidFill>
                  <a:srgbClr val="FFC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94574" y="3726273"/>
            <a:ext cx="1904559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</a:rPr>
              <a:t>for</a:t>
            </a:r>
            <a:r>
              <a:rPr lang="el-GR" b="1" dirty="0">
                <a:solidFill>
                  <a:schemeClr val="tx1"/>
                </a:solidFill>
              </a:rPr>
              <a:t>Δ</a:t>
            </a:r>
            <a:r>
              <a:rPr lang="en-US" b="1" dirty="0">
                <a:solidFill>
                  <a:schemeClr val="tx1"/>
                </a:solidFill>
              </a:rPr>
              <a:t>g/g ~ 10</a:t>
            </a:r>
            <a:r>
              <a:rPr lang="en-US" b="1" baseline="30000" dirty="0">
                <a:solidFill>
                  <a:schemeClr val="tx1"/>
                </a:solidFill>
              </a:rPr>
              <a:t>-11 </a:t>
            </a:r>
          </a:p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</a:rPr>
              <a:t>feasible</a:t>
            </a:r>
            <a:r>
              <a:rPr lang="en-US" b="1" baseline="30000" dirty="0">
                <a:solidFill>
                  <a:schemeClr val="tx1"/>
                </a:solidFill>
              </a:rPr>
              <a:t> </a:t>
            </a:r>
            <a:endParaRPr lang="de-DE" b="1" baseline="30000" dirty="0">
              <a:solidFill>
                <a:schemeClr val="tx1"/>
              </a:solidFill>
            </a:endParaRPr>
          </a:p>
          <a:p>
            <a:r>
              <a:rPr lang="de-DE" sz="1000" dirty="0">
                <a:solidFill>
                  <a:schemeClr val="tx1"/>
                </a:solidFill>
              </a:rPr>
              <a:t>S. Sturm et al., 2014,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Nature (London) 506, 467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6485" y="2993183"/>
            <a:ext cx="3610802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altLang="de-DE" sz="1600" b="1" dirty="0">
                <a:latin typeface="Arial Narrow" panose="020B0606020202030204" pitchFamily="34" charset="0"/>
              </a:rPr>
              <a:t>g-Factor measurements </a:t>
            </a:r>
            <a:br>
              <a:rPr lang="en-US" altLang="de-DE" sz="1600" b="1" dirty="0">
                <a:latin typeface="Arial Narrow" panose="020B0606020202030204" pitchFamily="34" charset="0"/>
              </a:rPr>
            </a:br>
            <a:r>
              <a:rPr lang="en-US" altLang="de-DE" sz="1600" b="1" i="1" dirty="0">
                <a:solidFill>
                  <a:srgbClr val="333399"/>
                </a:solidFill>
                <a:latin typeface="Arial Narrow" panose="020B0606020202030204" pitchFamily="34" charset="0"/>
              </a:rPr>
              <a:t>in a series of elements</a:t>
            </a:r>
            <a:r>
              <a:rPr lang="en-US" altLang="de-DE" sz="1600" b="1" dirty="0">
                <a:latin typeface="Arial Narrow" panose="020B0606020202030204" pitchFamily="34" charset="0"/>
              </a:rPr>
              <a:t> up to </a:t>
            </a:r>
            <a:r>
              <a:rPr lang="en-US" altLang="de-DE" sz="1600" b="1" dirty="0">
                <a:latin typeface="Arial Narrow" panose="020B0606020202030204" pitchFamily="34" charset="0"/>
                <a:sym typeface="Symbol" panose="05050102010706020507" pitchFamily="18" charset="2"/>
              </a:rPr>
              <a:t>U</a:t>
            </a:r>
            <a:r>
              <a:rPr lang="en-US" altLang="de-DE" sz="1600" b="1" baseline="30000" dirty="0">
                <a:latin typeface="Arial Narrow" panose="020B0606020202030204" pitchFamily="34" charset="0"/>
                <a:sym typeface="Symbol" panose="05050102010706020507" pitchFamily="18" charset="2"/>
              </a:rPr>
              <a:t>91+</a:t>
            </a:r>
            <a:r>
              <a:rPr lang="en-US" altLang="de-DE" sz="1600" b="1" dirty="0">
                <a:latin typeface="Arial Narrow" panose="020B0606020202030204" pitchFamily="34" charset="0"/>
              </a:rPr>
              <a:t> </a:t>
            </a:r>
          </a:p>
          <a:p>
            <a:pPr marL="316230" lvl="1" indent="-285750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Arial Narrow" panose="020B0606020202030204" pitchFamily="34" charset="0"/>
              </a:rPr>
              <a:t>medium-Z  </a:t>
            </a:r>
            <a:r>
              <a:rPr lang="en-US" altLang="de-DE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→ fine-structure constant </a:t>
            </a:r>
            <a:r>
              <a:rPr lang="el-GR" altLang="de-DE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α</a:t>
            </a:r>
            <a:endParaRPr lang="en-US" altLang="de-DE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16230" lvl="1" indent="-285750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high-Z	 → 	test of strong-field QED</a:t>
            </a:r>
          </a:p>
          <a:p>
            <a:pPr marL="316230" lvl="1" indent="-285750">
              <a:spcBef>
                <a:spcPct val="25000"/>
              </a:spcBef>
              <a:buFont typeface="Arial" panose="020B0604020202020204" pitchFamily="34" charset="0"/>
              <a:buChar char="•"/>
              <a:defRPr/>
            </a:pPr>
            <a:endParaRPr lang="en-US" altLang="de-DE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18051" r="22803" b="27087"/>
          <a:stretch/>
        </p:blipFill>
        <p:spPr bwMode="auto">
          <a:xfrm>
            <a:off x="2983025" y="757428"/>
            <a:ext cx="1160138" cy="205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A850CA8-D47D-6EC0-E947-B640EA97DE0E}"/>
              </a:ext>
            </a:extLst>
          </p:cNvPr>
          <p:cNvSpPr/>
          <p:nvPr/>
        </p:nvSpPr>
        <p:spPr>
          <a:xfrm>
            <a:off x="2799133" y="3054440"/>
            <a:ext cx="3610802" cy="1193612"/>
          </a:xfrm>
          <a:prstGeom prst="round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8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9943C-ABF7-7012-929E-2526146C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34" y="375824"/>
            <a:ext cx="4420665" cy="367904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Added science with additional facilities</a:t>
            </a:r>
            <a:br>
              <a:rPr lang="de-DE" sz="22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de-DE" sz="2200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SIS100</a:t>
            </a:r>
            <a:endParaRPr lang="en-US" sz="2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0E5908-C9CF-FE52-30CD-4413FC95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78" y="1211967"/>
            <a:ext cx="5659303" cy="308249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E8D7AB0-6449-E7A9-C154-07C150944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48" y="1146862"/>
            <a:ext cx="2155516" cy="3297012"/>
          </a:xfrm>
          <a:prstGeom prst="rect">
            <a:avLst/>
          </a:prstGeom>
        </p:spPr>
      </p:pic>
      <p:sp>
        <p:nvSpPr>
          <p:cNvPr id="9" name="Textfeld 4"/>
          <p:cNvSpPr txBox="1"/>
          <p:nvPr/>
        </p:nvSpPr>
        <p:spPr>
          <a:xfrm>
            <a:off x="3022672" y="4239478"/>
            <a:ext cx="56116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latin typeface="Arial Narrow" panose="020B0606020202030204" pitchFamily="34" charset="0"/>
              </a:rPr>
              <a:t>Laser-</a:t>
            </a:r>
            <a:r>
              <a:rPr lang="de-DE" sz="1400" dirty="0" err="1">
                <a:latin typeface="Arial Narrow" panose="020B0606020202030204" pitchFamily="34" charset="0"/>
              </a:rPr>
              <a:t>cooled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relativistic</a:t>
            </a:r>
            <a:r>
              <a:rPr lang="de-DE" sz="1400" dirty="0">
                <a:latin typeface="Arial Narrow" panose="020B0606020202030204" pitchFamily="34" charset="0"/>
              </a:rPr>
              <a:t> heavy-</a:t>
            </a:r>
            <a:r>
              <a:rPr lang="de-DE" sz="1400" dirty="0" err="1">
                <a:latin typeface="Arial Narrow" panose="020B0606020202030204" pitchFamily="34" charset="0"/>
              </a:rPr>
              <a:t>ion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beams</a:t>
            </a:r>
            <a:r>
              <a:rPr lang="de-DE" sz="1400" dirty="0">
                <a:latin typeface="Arial Narrow" panose="020B0606020202030204" pitchFamily="34" charset="0"/>
              </a:rPr>
              <a:t> (Z = 10 - 60)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latin typeface="Arial Narrow" panose="020B0606020202030204" pitchFamily="34" charset="0"/>
              </a:rPr>
              <a:t>Only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cooling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method</a:t>
            </a:r>
            <a:r>
              <a:rPr lang="de-DE" sz="1400" dirty="0">
                <a:latin typeface="Arial Narrow" panose="020B0606020202030204" pitchFamily="34" charset="0"/>
              </a:rPr>
              <a:t> at SIS100 </a:t>
            </a:r>
            <a:r>
              <a:rPr lang="de-DE" sz="1400" dirty="0" err="1">
                <a:latin typeface="Arial Narrow" panose="020B0606020202030204" pitchFamily="34" charset="0"/>
              </a:rPr>
              <a:t>energies</a:t>
            </a:r>
            <a:r>
              <a:rPr lang="de-DE" sz="1400" dirty="0">
                <a:latin typeface="Arial Narrow" panose="020B0606020202030204" pitchFamily="34" charset="0"/>
              </a:rPr>
              <a:t> (</a:t>
            </a:r>
            <a:r>
              <a:rPr lang="de-DE" sz="1400" dirty="0" err="1">
                <a:latin typeface="Arial Narrow" panose="020B0606020202030204" pitchFamily="34" charset="0"/>
              </a:rPr>
              <a:t>Δp</a:t>
            </a:r>
            <a:r>
              <a:rPr lang="de-DE" sz="1400" dirty="0">
                <a:latin typeface="Arial Narrow" panose="020B0606020202030204" pitchFamily="34" charset="0"/>
              </a:rPr>
              <a:t>/p down </a:t>
            </a:r>
            <a:r>
              <a:rPr lang="de-DE" sz="1400" dirty="0" err="1">
                <a:latin typeface="Arial Narrow" panose="020B0606020202030204" pitchFamily="34" charset="0"/>
              </a:rPr>
              <a:t>to</a:t>
            </a:r>
            <a:r>
              <a:rPr lang="de-DE" sz="1400" dirty="0">
                <a:latin typeface="Arial Narrow" panose="020B0606020202030204" pitchFamily="34" charset="0"/>
              </a:rPr>
              <a:t> 10</a:t>
            </a:r>
            <a:r>
              <a:rPr lang="de-DE" sz="1400" baseline="30000" dirty="0">
                <a:latin typeface="Arial Narrow" panose="020B0606020202030204" pitchFamily="34" charset="0"/>
              </a:rPr>
              <a:t>-7</a:t>
            </a:r>
            <a:r>
              <a:rPr lang="de-DE" sz="1400" dirty="0">
                <a:latin typeface="Arial Narrow" panose="020B0606020202030204" pitchFamily="34" charset="0"/>
              </a:rPr>
              <a:t> in a </a:t>
            </a:r>
            <a:r>
              <a:rPr lang="de-DE" sz="1400" dirty="0" err="1">
                <a:latin typeface="Arial Narrow" panose="020B0606020202030204" pitchFamily="34" charset="0"/>
              </a:rPr>
              <a:t>few</a:t>
            </a:r>
            <a:r>
              <a:rPr lang="de-DE" sz="1400" dirty="0">
                <a:latin typeface="Arial Narrow" panose="020B0606020202030204" pitchFamily="34" charset="0"/>
              </a:rPr>
              <a:t> sec.)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latin typeface="Arial Narrow" panose="020B0606020202030204" pitchFamily="34" charset="0"/>
              </a:rPr>
              <a:t>Extraction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de-DE" sz="1400" dirty="0" err="1">
                <a:latin typeface="Arial Narrow" panose="020B0606020202030204" pitchFamily="34" charset="0"/>
              </a:rPr>
              <a:t>of</a:t>
            </a:r>
            <a:r>
              <a:rPr lang="de-DE" sz="1400" dirty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very cold and very short ultra-relativistic ion bunches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291" y="4470846"/>
            <a:ext cx="2450029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World-wide unique!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Picture 12" descr="logo_blauer_leichtviolett_im_c">
            <a:extLst>
              <a:ext uri="{FF2B5EF4-FFF2-40B4-BE49-F238E27FC236}">
                <a16:creationId xmlns:a16="http://schemas.microsoft.com/office/drawing/2014/main" id="{A0C352B9-DEB3-164F-4C39-3B87A0C8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CBACD012-9EA9-6A47-1D15-B1B2CE79B9C7}"/>
              </a:ext>
            </a:extLst>
          </p:cNvPr>
          <p:cNvSpPr/>
          <p:nvPr/>
        </p:nvSpPr>
        <p:spPr>
          <a:xfrm>
            <a:off x="988750" y="831711"/>
            <a:ext cx="7980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Laser Cooling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Bunched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Relativistic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Ion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Beams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at SIS100 </a:t>
            </a:r>
            <a:r>
              <a:rPr lang="de-DE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with</a:t>
            </a:r>
            <a:r>
              <a:rPr lang="de-DE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γ</a:t>
            </a:r>
            <a:r>
              <a:rPr lang="en-US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~ 13</a:t>
            </a:r>
            <a:endParaRPr lang="de-DE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2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517A6-436D-472A-A9C4-9D3501C8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72" y="238350"/>
            <a:ext cx="9205396" cy="514351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450"/>
              </a:spcAft>
            </a:pPr>
            <a:r>
              <a:rPr lang="en-US" sz="21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en-US" sz="2100" baseline="30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1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SPARC Topical Workshop  6</a:t>
            </a:r>
            <a:r>
              <a:rPr lang="en-US" sz="2100" baseline="30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1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9</a:t>
            </a:r>
            <a:r>
              <a:rPr lang="en-US" sz="2100" baseline="30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1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Sept. 2022</a:t>
            </a:r>
            <a:br>
              <a:rPr lang="en-US" sz="21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1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Hybride, University of Jena &amp; HI-Jena</a:t>
            </a:r>
            <a:endParaRPr lang="en-US" sz="21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22DEC4-FF8A-451C-89B0-6158639B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5A20B0-F4FC-439F-833C-EB8739016C76}"/>
              </a:ext>
            </a:extLst>
          </p:cNvPr>
          <p:cNvSpPr txBox="1"/>
          <p:nvPr/>
        </p:nvSpPr>
        <p:spPr>
          <a:xfrm>
            <a:off x="2750640" y="3376359"/>
            <a:ext cx="511499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Verdana" panose="020B0604030504040204" pitchFamily="34" charset="0"/>
              </a:rPr>
              <a:t>SPARC PhD Award 2022 for Sebastian Klammes</a:t>
            </a:r>
            <a:r>
              <a:rPr lang="en-US" sz="135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72DD85-E69B-48A1-BF96-EB3D1969D883}"/>
              </a:ext>
            </a:extLst>
          </p:cNvPr>
          <p:cNvSpPr txBox="1"/>
          <p:nvPr/>
        </p:nvSpPr>
        <p:spPr>
          <a:xfrm>
            <a:off x="3530516" y="3859450"/>
            <a:ext cx="511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The SPARC collaboration sincerely congratulates </a:t>
            </a:r>
            <a:r>
              <a:rPr lang="en-US" sz="1200" dirty="0">
                <a:solidFill>
                  <a:srgbClr val="000000"/>
                </a:solidFill>
              </a:rPr>
              <a:t>Sebastian Klammes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(HI-Jena) on receiving the SPARC PhD award 2022. </a:t>
            </a:r>
            <a:r>
              <a:rPr lang="en-US" sz="1200" b="1" i="1" dirty="0">
                <a:solidFill>
                  <a:srgbClr val="000000"/>
                </a:solidFill>
                <a:cs typeface="Arial" panose="020B0604020202020204" pitchFamily="34" charset="0"/>
              </a:rPr>
              <a:t>Application of pulsed UV laser systems for cooling of high-relativistic ion beams and laser spectroscopy of Be-like krypton ions</a:t>
            </a:r>
            <a:r>
              <a:rPr 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0FCC37-310F-4FF4-B008-17F5E0707E52}"/>
              </a:ext>
            </a:extLst>
          </p:cNvPr>
          <p:cNvSpPr txBox="1"/>
          <p:nvPr/>
        </p:nvSpPr>
        <p:spPr>
          <a:xfrm>
            <a:off x="2052177" y="4083486"/>
            <a:ext cx="139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Sebastian Klammes, GSI-Darmstadt and TU-Darmstadt</a:t>
            </a:r>
            <a:endParaRPr lang="en-US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2C985E2-F2A6-4693-93BF-2FF3A0F1AA45}"/>
              </a:ext>
            </a:extLst>
          </p:cNvPr>
          <p:cNvSpPr txBox="1"/>
          <p:nvPr/>
        </p:nvSpPr>
        <p:spPr>
          <a:xfrm>
            <a:off x="3701534" y="2928454"/>
            <a:ext cx="47729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Participants: more than 120 participants from 13 countries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85CECB-0B9B-130C-C9AF-03A232FA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04" y="1025221"/>
            <a:ext cx="5114995" cy="1918122"/>
          </a:xfrm>
          <a:prstGeom prst="rect">
            <a:avLst/>
          </a:prstGeom>
        </p:spPr>
      </p:pic>
      <p:pic>
        <p:nvPicPr>
          <p:cNvPr id="1026" name="Picture 2" descr="Übergabe des SPARC PhD Awards">
            <a:extLst>
              <a:ext uri="{FF2B5EF4-FFF2-40B4-BE49-F238E27FC236}">
                <a16:creationId xmlns:a16="http://schemas.microsoft.com/office/drawing/2014/main" id="{5EBF1D01-AED4-B532-69DD-72F8B2D3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6" y="3430403"/>
            <a:ext cx="1626503" cy="14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9BA4C8A-2C95-8653-2669-3EB88E366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/>
          <a:stretch/>
        </p:blipFill>
        <p:spPr bwMode="auto">
          <a:xfrm>
            <a:off x="242920" y="928542"/>
            <a:ext cx="3168614" cy="235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47EBDF5D-6DE0-00D5-AD2D-1724A861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316" y="918120"/>
            <a:ext cx="1100911" cy="35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89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-25673" y="1477269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" name="Rechteck 1"/>
          <p:cNvSpPr/>
          <p:nvPr/>
        </p:nvSpPr>
        <p:spPr>
          <a:xfrm>
            <a:off x="7038915" y="8929"/>
            <a:ext cx="2104143" cy="14045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8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" y="99035"/>
            <a:ext cx="6912768" cy="131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" name="Status Report HED@FAIR…"/>
          <p:cNvSpPr>
            <a:spLocks noGrp="1"/>
          </p:cNvSpPr>
          <p:nvPr>
            <p:ph type="body" sz="half" idx="22"/>
          </p:nvPr>
        </p:nvSpPr>
        <p:spPr>
          <a:xfrm>
            <a:off x="64252" y="1562372"/>
            <a:ext cx="9078806" cy="1178719"/>
          </a:xfrm>
          <a:prstGeom prst="rect">
            <a:avLst/>
          </a:prstGeom>
        </p:spPr>
        <p:txBody>
          <a:bodyPr/>
          <a:lstStyle/>
          <a:p>
            <a:r>
              <a:rPr lang="de-DE" sz="2800" dirty="0"/>
              <a:t>High Energy Density </a:t>
            </a:r>
            <a:r>
              <a:rPr lang="de-DE" sz="2800" dirty="0" err="1"/>
              <a:t>Collaboration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000" i="1" dirty="0">
                <a:solidFill>
                  <a:schemeClr val="bg1"/>
                </a:solidFill>
              </a:rPr>
              <a:t>Plasma Physics</a:t>
            </a:r>
            <a:endParaRPr lang="en-US" sz="2000" dirty="0">
              <a:solidFill>
                <a:schemeClr val="bg1"/>
              </a:solidFill>
            </a:endParaRPr>
          </a:p>
          <a:p>
            <a:endParaRPr sz="1600" dirty="0"/>
          </a:p>
          <a:p>
            <a:pPr>
              <a:defRPr sz="6000"/>
            </a:pPr>
            <a:r>
              <a:rPr lang="de-DE" sz="2000" dirty="0"/>
              <a:t> </a:t>
            </a:r>
          </a:p>
          <a:p>
            <a:pPr>
              <a:defRPr sz="6000"/>
            </a:pPr>
            <a:endParaRPr lang="de-DE" sz="2000" dirty="0"/>
          </a:p>
          <a:p>
            <a:pPr>
              <a:defRPr sz="6000"/>
            </a:pPr>
            <a:endParaRPr sz="2000" dirty="0"/>
          </a:p>
        </p:txBody>
      </p:sp>
      <p:sp>
        <p:nvSpPr>
          <p:cNvPr id="325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6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7" name="Rectangle"/>
          <p:cNvSpPr/>
          <p:nvPr/>
        </p:nvSpPr>
        <p:spPr>
          <a:xfrm>
            <a:off x="0" y="4500106"/>
            <a:ext cx="9143058" cy="85831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0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331" name="FAIR_farb_RGB_3cm.jpg" descr="FAIR_farb_RGB_3cm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10" y="557561"/>
            <a:ext cx="1267356" cy="92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"/>
          <p:cNvSpPr/>
          <p:nvPr/>
        </p:nvSpPr>
        <p:spPr>
          <a:xfrm>
            <a:off x="0" y="-10418"/>
            <a:ext cx="7203688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11" y="99035"/>
            <a:ext cx="1186767" cy="5729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D71EB9C-7B15-6CAF-5F6E-1D56EB00A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148" y="2634479"/>
            <a:ext cx="1752648" cy="11314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4F35238E-846E-2F75-C867-50E3A46FE8DB}"/>
              </a:ext>
            </a:extLst>
          </p:cNvPr>
          <p:cNvSpPr txBox="1">
            <a:spLocks/>
          </p:cNvSpPr>
          <p:nvPr/>
        </p:nvSpPr>
        <p:spPr>
          <a:xfrm>
            <a:off x="8347678" y="4803138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415121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804BB7F-0589-4108-8529-78F78868193B}"/>
              </a:ext>
            </a:extLst>
          </p:cNvPr>
          <p:cNvSpPr/>
          <p:nvPr/>
        </p:nvSpPr>
        <p:spPr>
          <a:xfrm>
            <a:off x="2376973" y="2402872"/>
            <a:ext cx="1789702" cy="129693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A004DEF5-7738-4B02-BCD9-58972891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74" y="259829"/>
            <a:ext cx="6858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sz="2000" dirty="0">
                <a:latin typeface="+mn-lt"/>
              </a:rPr>
              <a:t>Plasma Physics at FAIR: HED@FAIR</a:t>
            </a:r>
            <a:endParaRPr lang="en-US" altLang="en-US" sz="2000" dirty="0">
              <a:latin typeface="+mn-lt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D8F03AF-8A6F-4EF1-8662-F3E0CD8FB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522" y="1965710"/>
            <a:ext cx="6858000" cy="135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feld 28">
            <a:extLst>
              <a:ext uri="{FF2B5EF4-FFF2-40B4-BE49-F238E27FC236}">
                <a16:creationId xmlns:a16="http://schemas.microsoft.com/office/drawing/2014/main" id="{1AC1CCBC-2007-43D2-9839-B547EADA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79" y="3914198"/>
            <a:ext cx="8830623" cy="89255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14313" indent="-214313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0000"/>
                </a:solidFill>
                <a:latin typeface="+mn-lt"/>
              </a:rPr>
              <a:t>FAIR will produce the largest volume of uniform WDM worldwide.</a:t>
            </a:r>
          </a:p>
          <a:p>
            <a:pPr marL="214313" indent="-214313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0000"/>
                </a:solidFill>
                <a:latin typeface="+mn-lt"/>
              </a:rPr>
              <a:t>Compared to GSI, FAIR will provide a specific intensity and energy deposition increase by a factor of 100</a:t>
            </a:r>
            <a:r>
              <a:rPr lang="en-US" altLang="en-US" sz="1400" b="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14313" indent="-214313" eaLnBrk="1" hangingPunct="1">
              <a:buFont typeface="Arial" panose="020B0604020202020204" pitchFamily="34" charset="0"/>
              <a:buChar char="•"/>
            </a:pPr>
            <a:r>
              <a:rPr kumimoji="0" lang="en-US" altLang="en-US" sz="14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FAIR will host the worlds highest resolution proton microscope.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7CBACA05-AD12-41A1-A23A-95DA61A7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95" y="2431542"/>
            <a:ext cx="2624108" cy="117572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A99308-4E53-44B9-96B9-55D0009C0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76" y="2426925"/>
            <a:ext cx="2180964" cy="135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CB22081-F92C-4425-A696-33AD1638B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/>
          <a:stretch/>
        </p:blipFill>
        <p:spPr bwMode="auto">
          <a:xfrm>
            <a:off x="2299269" y="2511931"/>
            <a:ext cx="1816451" cy="114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Gerade Verbindung 3">
            <a:extLst>
              <a:ext uri="{FF2B5EF4-FFF2-40B4-BE49-F238E27FC236}">
                <a16:creationId xmlns:a16="http://schemas.microsoft.com/office/drawing/2014/main" id="{41FB793D-40D4-48FF-822A-88DD0560F9EB}"/>
              </a:ext>
            </a:extLst>
          </p:cNvPr>
          <p:cNvCxnSpPr>
            <a:cxnSpLocks/>
          </p:cNvCxnSpPr>
          <p:nvPr/>
        </p:nvCxnSpPr>
        <p:spPr>
          <a:xfrm>
            <a:off x="334260" y="2228187"/>
            <a:ext cx="1796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6892888-BF3B-4553-803A-7AC9A122EFA0}"/>
              </a:ext>
            </a:extLst>
          </p:cNvPr>
          <p:cNvSpPr txBox="1"/>
          <p:nvPr/>
        </p:nvSpPr>
        <p:spPr>
          <a:xfrm>
            <a:off x="495308" y="2023198"/>
            <a:ext cx="710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 Narrow" panose="020B0606020202030204" pitchFamily="34" charset="0"/>
              </a:rPr>
              <a:t>3 mm</a:t>
            </a:r>
            <a:endParaRPr lang="en-US" sz="1100" b="1" dirty="0">
              <a:latin typeface="Arial Narrow" panose="020B060602020203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40C7E4C-313C-4A53-8F91-B361B739CF87}"/>
              </a:ext>
            </a:extLst>
          </p:cNvPr>
          <p:cNvGrpSpPr/>
          <p:nvPr/>
        </p:nvGrpSpPr>
        <p:grpSpPr>
          <a:xfrm>
            <a:off x="145597" y="2374729"/>
            <a:ext cx="2146184" cy="1292681"/>
            <a:chOff x="2249742" y="1797688"/>
            <a:chExt cx="1674186" cy="944918"/>
          </a:xfrm>
        </p:grpSpPr>
        <p:pic>
          <p:nvPicPr>
            <p:cNvPr id="14" name="8A781B29-E464-4139-9555-281948E08EB4" descr="C8C7889D-1098-4119-B722-3674DDB99724">
              <a:extLst>
                <a:ext uri="{FF2B5EF4-FFF2-40B4-BE49-F238E27FC236}">
                  <a16:creationId xmlns:a16="http://schemas.microsoft.com/office/drawing/2014/main" id="{58EC3993-8393-401B-A8D7-901F86973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742" y="1835842"/>
              <a:ext cx="1674186" cy="906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CD8BEB-B32A-45E7-A837-0C1F9B5065D8}"/>
                </a:ext>
              </a:extLst>
            </p:cNvPr>
            <p:cNvSpPr txBox="1"/>
            <p:nvPr/>
          </p:nvSpPr>
          <p:spPr>
            <a:xfrm>
              <a:off x="2288892" y="1797688"/>
              <a:ext cx="15661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>
                  <a:solidFill>
                    <a:schemeClr val="bg1"/>
                  </a:solidFill>
                </a:rPr>
                <a:t>U@350 MeV/u; Target: W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BDF81CDC-8FB7-4BDE-B69A-F900B49D1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927" y="1011603"/>
            <a:ext cx="477887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Interaction of ions and photons with plasmas</a:t>
            </a:r>
          </a:p>
          <a:p>
            <a:pPr algn="ctr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Equation of state, phase transitions, transport phenomena</a:t>
            </a:r>
          </a:p>
          <a:p>
            <a:pPr algn="ctr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Matter under high pressure </a:t>
            </a:r>
          </a:p>
          <a:p>
            <a:pPr algn="ctr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Coupling of intense light with matter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185AD05B-37F2-4454-B5F7-70AC30561D59}"/>
              </a:ext>
            </a:extLst>
          </p:cNvPr>
          <p:cNvSpPr/>
          <p:nvPr/>
        </p:nvSpPr>
        <p:spPr>
          <a:xfrm>
            <a:off x="1862356" y="1011603"/>
            <a:ext cx="5050172" cy="103139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113AB116-0E01-ABE3-A3E2-77290E5C4A8D}"/>
              </a:ext>
            </a:extLst>
          </p:cNvPr>
          <p:cNvGrpSpPr/>
          <p:nvPr/>
        </p:nvGrpSpPr>
        <p:grpSpPr>
          <a:xfrm>
            <a:off x="236924" y="675327"/>
            <a:ext cx="692714" cy="580724"/>
            <a:chOff x="0" y="0"/>
            <a:chExt cx="1847235" cy="1548595"/>
          </a:xfrm>
        </p:grpSpPr>
        <p:sp>
          <p:nvSpPr>
            <p:cNvPr id="19" name="Gruppieren 1">
              <a:extLst>
                <a:ext uri="{FF2B5EF4-FFF2-40B4-BE49-F238E27FC236}">
                  <a16:creationId xmlns:a16="http://schemas.microsoft.com/office/drawing/2014/main" id="{B90D3423-2A66-00E6-B7C7-4E302C1F2F08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5200"/>
              </a:lvl1pPr>
            </a:lstStyle>
            <a:p>
              <a:r>
                <a:rPr sz="1950"/>
                <a:t>HED</a:t>
              </a:r>
            </a:p>
          </p:txBody>
        </p:sp>
        <p:pic>
          <p:nvPicPr>
            <p:cNvPr id="20" name="FAIR_Logo_rgb_frei" descr="FAIR_Logo_rgb_frei">
              <a:extLst>
                <a:ext uri="{FF2B5EF4-FFF2-40B4-BE49-F238E27FC236}">
                  <a16:creationId xmlns:a16="http://schemas.microsoft.com/office/drawing/2014/main" id="{9454F72D-5072-14D5-FA32-9D8F56F70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88" b="4288"/>
            <a:stretch>
              <a:fillRect/>
            </a:stretch>
          </p:blipFill>
          <p:spPr>
            <a:xfrm>
              <a:off x="774709" y="731226"/>
              <a:ext cx="1072527" cy="817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Textfeld 14">
              <a:extLst>
                <a:ext uri="{FF2B5EF4-FFF2-40B4-BE49-F238E27FC236}">
                  <a16:creationId xmlns:a16="http://schemas.microsoft.com/office/drawing/2014/main" id="{BD4CAB9A-C346-2329-F675-DBB6F84A272A}"/>
                </a:ext>
              </a:extLst>
            </p:cNvPr>
            <p:cNvSpPr txBox="1"/>
            <p:nvPr/>
          </p:nvSpPr>
          <p:spPr>
            <a:xfrm>
              <a:off x="174393" y="811265"/>
              <a:ext cx="553239" cy="6574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noAutofit/>
            </a:bodyPr>
            <a:lstStyle>
              <a:lvl1pPr>
                <a:defRPr sz="3000"/>
              </a:lvl1pPr>
            </a:lstStyle>
            <a:p>
              <a:r>
                <a:rPr sz="1125"/>
                <a:t>@</a:t>
              </a:r>
            </a:p>
          </p:txBody>
        </p:sp>
      </p:grp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95975C5-5BCA-D37C-70C6-1A941B89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3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0CE1C19F-BFF5-4CDF-9363-1E6F051B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92" y="1196444"/>
            <a:ext cx="4357912" cy="35299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1254" y="-75287"/>
            <a:ext cx="6172200" cy="857251"/>
          </a:xfrm>
        </p:spPr>
        <p:txBody>
          <a:bodyPr/>
          <a:lstStyle/>
          <a:p>
            <a:r>
              <a:rPr lang="en-US" sz="2400" b="0" dirty="0">
                <a:latin typeface="+mn-lt"/>
                <a:cs typeface="Arial" panose="020B0604020202020204" pitchFamily="34" charset="0"/>
              </a:rPr>
              <a:t>APPA: Matter under Extreme Conditions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77254" y="2601395"/>
            <a:ext cx="2351915" cy="705547"/>
            <a:chOff x="318866" y="4091583"/>
            <a:chExt cx="3135887" cy="893755"/>
          </a:xfrm>
        </p:grpSpPr>
        <p:sp>
          <p:nvSpPr>
            <p:cNvPr id="18" name="Abgerundetes Rechteck 17"/>
            <p:cNvSpPr/>
            <p:nvPr/>
          </p:nvSpPr>
          <p:spPr>
            <a:xfrm>
              <a:off x="318866" y="4091583"/>
              <a:ext cx="3135887" cy="89375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108885" y="4091583"/>
              <a:ext cx="1422249" cy="350890"/>
            </a:xfrm>
            <a:prstGeom prst="rect">
              <a:avLst/>
            </a:prstGeom>
            <a:noFill/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defTabSz="342900">
                <a:defRPr/>
              </a:pPr>
              <a:endParaRPr lang="en-US" sz="135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99330" y="4400563"/>
              <a:ext cx="2865144" cy="555576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defTabSz="3429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Plasma Physics</a:t>
              </a:r>
            </a:p>
            <a:p>
              <a:pPr defTabSz="3429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200 members from 11 countries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2536738" y="2570046"/>
            <a:ext cx="2358870" cy="763653"/>
            <a:chOff x="43440" y="5131412"/>
            <a:chExt cx="3145160" cy="1018204"/>
          </a:xfrm>
        </p:grpSpPr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583" y="5131412"/>
              <a:ext cx="1623069" cy="521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ieren 22"/>
            <p:cNvGrpSpPr/>
            <p:nvPr/>
          </p:nvGrpSpPr>
          <p:grpSpPr>
            <a:xfrm>
              <a:off x="43440" y="5178709"/>
              <a:ext cx="3145160" cy="970907"/>
              <a:chOff x="10991" y="5187283"/>
              <a:chExt cx="3145160" cy="970907"/>
            </a:xfrm>
          </p:grpSpPr>
          <p:sp>
            <p:nvSpPr>
              <p:cNvPr id="24" name="Abgerundetes Rechteck 23"/>
              <p:cNvSpPr/>
              <p:nvPr/>
            </p:nvSpPr>
            <p:spPr>
              <a:xfrm>
                <a:off x="10991" y="5187283"/>
                <a:ext cx="3092350" cy="935051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71652" y="5573414"/>
                <a:ext cx="3084499" cy="584776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spAutoFit/>
              </a:bodyPr>
              <a:lstStyle/>
              <a:p>
                <a:pPr defTabSz="3429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Atomic and Fundamental Physics</a:t>
                </a:r>
              </a:p>
              <a:p>
                <a:pPr defTabSz="34290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439 members from 26 countries</a:t>
                </a:r>
              </a:p>
            </p:txBody>
          </p:sp>
        </p:grpSp>
      </p:grp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/>
          <a:stretch/>
        </p:blipFill>
        <p:spPr>
          <a:xfrm>
            <a:off x="1629679" y="3546004"/>
            <a:ext cx="3747617" cy="1274191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33841" y="3788490"/>
            <a:ext cx="15723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2100" b="1" dirty="0">
                <a:solidFill>
                  <a:srgbClr val="0070C0"/>
                </a:solidFill>
                <a:latin typeface="Calibri"/>
              </a:rPr>
              <a:t>APPA</a:t>
            </a:r>
          </a:p>
          <a:p>
            <a:pPr defTabSz="685800">
              <a:defRPr/>
            </a:pPr>
            <a:r>
              <a:rPr lang="de-DE" sz="2100" b="1" dirty="0">
                <a:solidFill>
                  <a:srgbClr val="0070C0"/>
                </a:solidFill>
                <a:latin typeface="Calibri"/>
              </a:rPr>
              <a:t>White Paper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0357" y="4475439"/>
            <a:ext cx="1685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de-DE" sz="1350" dirty="0">
                <a:solidFill>
                  <a:prstClr val="black"/>
                </a:solidFill>
                <a:latin typeface="Calibri"/>
              </a:rPr>
              <a:t>NIMB 365 (2015) 680</a:t>
            </a:r>
          </a:p>
        </p:txBody>
      </p:sp>
      <p:sp>
        <p:nvSpPr>
          <p:cNvPr id="38" name="AutoShape 30">
            <a:extLst>
              <a:ext uri="{FF2B5EF4-FFF2-40B4-BE49-F238E27FC236}">
                <a16:creationId xmlns:a16="http://schemas.microsoft.com/office/drawing/2014/main" id="{6834A81E-F197-4779-A86C-B9B7E81A2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30" y="955381"/>
            <a:ext cx="6780525" cy="141167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A6B4E7E-7182-4F36-8379-3F900A7212B4}"/>
              </a:ext>
            </a:extLst>
          </p:cNvPr>
          <p:cNvSpPr txBox="1"/>
          <p:nvPr/>
        </p:nvSpPr>
        <p:spPr>
          <a:xfrm>
            <a:off x="372679" y="994269"/>
            <a:ext cx="235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E31F9"/>
                </a:solidFill>
                <a:latin typeface="Arial Narrow" panose="020B0606020202030204" pitchFamily="34" charset="0"/>
              </a:rPr>
              <a:t>FACILITY CAPABILITY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B51E0E-4587-4838-B0CE-18423392023E}"/>
              </a:ext>
            </a:extLst>
          </p:cNvPr>
          <p:cNvSpPr txBox="1"/>
          <p:nvPr/>
        </p:nvSpPr>
        <p:spPr>
          <a:xfrm>
            <a:off x="3177189" y="997170"/>
            <a:ext cx="239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E31F9"/>
                </a:solidFill>
                <a:latin typeface="Arial Narrow" panose="020B0606020202030204" pitchFamily="34" charset="0"/>
              </a:rPr>
              <a:t>SCIENTIFIC CAPABILITY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5DE26B2-BF69-44D5-B0EB-CBAE9FAC8293}"/>
              </a:ext>
            </a:extLst>
          </p:cNvPr>
          <p:cNvSpPr txBox="1"/>
          <p:nvPr/>
        </p:nvSpPr>
        <p:spPr>
          <a:xfrm>
            <a:off x="374434" y="1272616"/>
            <a:ext cx="2256900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alt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Highest Charge States </a:t>
            </a:r>
          </a:p>
          <a:p>
            <a:r>
              <a:rPr lang="en-US" alt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Relativistic Energies</a:t>
            </a:r>
          </a:p>
          <a:p>
            <a:r>
              <a:rPr lang="en-US" alt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High Intensities</a:t>
            </a:r>
          </a:p>
          <a:p>
            <a:r>
              <a:rPr lang="en-US" alt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High Charge at Low Velocity</a:t>
            </a:r>
          </a:p>
          <a:p>
            <a:r>
              <a:rPr lang="en-US" alt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Low-Energy Anti-Protons</a:t>
            </a:r>
            <a:endParaRPr lang="de-DE" sz="12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BB4772-2D72-4802-B51B-ED697CB58C91}"/>
              </a:ext>
            </a:extLst>
          </p:cNvPr>
          <p:cNvSpPr txBox="1"/>
          <p:nvPr/>
        </p:nvSpPr>
        <p:spPr>
          <a:xfrm>
            <a:off x="3186699" y="1292887"/>
            <a:ext cx="3765774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altLang="en-US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Extreme Static Fields </a:t>
            </a:r>
          </a:p>
          <a:p>
            <a:r>
              <a:rPr lang="en-US" altLang="en-US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Extreme Dynamical Fields and Ultrashort Pulses</a:t>
            </a:r>
            <a:br>
              <a:rPr lang="en-US" altLang="en-US" sz="1200" b="1" i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Very High Energy Densities and Pressures</a:t>
            </a:r>
          </a:p>
          <a:p>
            <a:r>
              <a:rPr lang="en-US" altLang="en-US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Large Energy Deposition </a:t>
            </a:r>
          </a:p>
          <a:p>
            <a:r>
              <a:rPr lang="en-US" altLang="en-US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Antimatter Research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3CD059D-4405-45C1-9871-87325379F947}"/>
              </a:ext>
            </a:extLst>
          </p:cNvPr>
          <p:cNvSpPr txBox="1"/>
          <p:nvPr/>
        </p:nvSpPr>
        <p:spPr>
          <a:xfrm>
            <a:off x="2566042" y="1480629"/>
            <a:ext cx="44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>
                <a:solidFill>
                  <a:srgbClr val="4E31F9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z="2400" dirty="0">
                <a:latin typeface="Symbol" panose="05050102010706020507" pitchFamily="18" charset="2"/>
                <a:sym typeface="Symbol" panose="05050102010706020507" pitchFamily="18" charset="2"/>
              </a:rPr>
              <a:t></a:t>
            </a:r>
            <a:endParaRPr lang="de-DE" sz="2400" dirty="0">
              <a:latin typeface="Symbol" panose="05050102010706020507" pitchFamily="18" charset="2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3D678DB2-ED8C-44AE-80AE-90E474ED1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870" y="2579598"/>
            <a:ext cx="768944" cy="496407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0D580A22-3965-49FF-A22C-7E5CD82D997C}"/>
              </a:ext>
            </a:extLst>
          </p:cNvPr>
          <p:cNvSpPr txBox="1"/>
          <p:nvPr/>
        </p:nvSpPr>
        <p:spPr>
          <a:xfrm>
            <a:off x="8842731" y="4922710"/>
            <a:ext cx="263214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/>
              <a:t>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87833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D304560E-61DA-E155-87B4-7FAA960F47A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642686" y="169665"/>
            <a:ext cx="4904780" cy="586978"/>
          </a:xfrm>
        </p:spPr>
        <p:txBody>
          <a:bodyPr vert="horz" lIns="91440" tIns="91440" rIns="91440" bIns="91440" rtlCol="0" anchor="b" anchorCtr="0">
            <a:noAutofit/>
          </a:bodyPr>
          <a:lstStyle/>
          <a:p>
            <a:pPr algn="ctr" eaLnBrk="1" hangingPunct="1"/>
            <a:r>
              <a:rPr lang="en-US" alt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Delayed Realization of APPA Cave</a:t>
            </a:r>
          </a:p>
        </p:txBody>
      </p:sp>
      <p:sp>
        <p:nvSpPr>
          <p:cNvPr id="236" name="TextBox 9">
            <a:extLst>
              <a:ext uri="{FF2B5EF4-FFF2-40B4-BE49-F238E27FC236}">
                <a16:creationId xmlns:a16="http://schemas.microsoft.com/office/drawing/2014/main" id="{778A6E95-7195-4A89-3CD0-AA32675485E6}"/>
              </a:ext>
            </a:extLst>
          </p:cNvPr>
          <p:cNvSpPr txBox="1"/>
          <p:nvPr/>
        </p:nvSpPr>
        <p:spPr>
          <a:xfrm>
            <a:off x="200988" y="1396603"/>
            <a:ext cx="4462096" cy="2945036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/>
          <a:p>
            <a:pPr marR="81280" indent="30480" defTabSz="1821656">
              <a:defRPr sz="3600">
                <a:uFillTx/>
              </a:defRPr>
            </a:pPr>
            <a:r>
              <a:rPr sz="1350" kern="0" dirty="0">
                <a:sym typeface="Arial"/>
              </a:rPr>
              <a:t>For the </a:t>
            </a:r>
            <a:r>
              <a:rPr lang="de-DE" sz="1350" kern="0" dirty="0">
                <a:sym typeface="Arial"/>
              </a:rPr>
              <a:t>HED </a:t>
            </a:r>
            <a:r>
              <a:rPr sz="1350" kern="0" dirty="0">
                <a:sym typeface="Arial"/>
              </a:rPr>
              <a:t>collaboration</a:t>
            </a:r>
            <a:r>
              <a:rPr lang="de-DE" sz="1350" kern="0" dirty="0">
                <a:sym typeface="Arial"/>
              </a:rPr>
              <a:t> </a:t>
            </a:r>
            <a:r>
              <a:rPr lang="de-DE" sz="1350" kern="0" dirty="0" err="1">
                <a:sym typeface="Arial"/>
              </a:rPr>
              <a:t>the</a:t>
            </a:r>
            <a:r>
              <a:rPr lang="de-DE" sz="1350" kern="0" dirty="0">
                <a:sym typeface="Arial"/>
              </a:rPr>
              <a:t> </a:t>
            </a:r>
            <a:r>
              <a:rPr sz="1350" b="1" kern="0" dirty="0">
                <a:sym typeface="Arial"/>
              </a:rPr>
              <a:t>delay</a:t>
            </a:r>
            <a:r>
              <a:rPr sz="1350" kern="0" dirty="0">
                <a:sym typeface="Arial"/>
              </a:rPr>
              <a:t> in the realization of the </a:t>
            </a:r>
            <a:r>
              <a:rPr lang="de-DE" sz="1350" kern="0" dirty="0">
                <a:sym typeface="Arial"/>
              </a:rPr>
              <a:t>A</a:t>
            </a:r>
            <a:r>
              <a:rPr sz="1350" kern="0" dirty="0">
                <a:sym typeface="Arial"/>
              </a:rPr>
              <a:t>PPA cave </a:t>
            </a:r>
            <a:r>
              <a:rPr lang="de-DE" sz="1350" kern="0" dirty="0" err="1">
                <a:sym typeface="Arial"/>
              </a:rPr>
              <a:t>is</a:t>
            </a:r>
            <a:r>
              <a:rPr sz="1350" kern="0" dirty="0">
                <a:sym typeface="Arial"/>
              </a:rPr>
              <a:t> acceptable if:</a:t>
            </a:r>
          </a:p>
          <a:p>
            <a:pPr marR="81280" indent="30480" defTabSz="1821656">
              <a:defRPr sz="3600">
                <a:uFillTx/>
              </a:defRPr>
            </a:pPr>
            <a:endParaRPr sz="1350" kern="0" dirty="0">
              <a:sym typeface="Arial"/>
            </a:endParaRPr>
          </a:p>
          <a:p>
            <a:pPr marL="306024" marR="81280" lvl="5" indent="-275544" defTabSz="1821656" hangingPunct="0">
              <a:spcBef>
                <a:spcPts val="600"/>
              </a:spcBef>
              <a:spcAft>
                <a:spcPts val="600"/>
              </a:spcAft>
              <a:buSzPct val="100000"/>
              <a:buFontTx/>
              <a:buChar char="▪"/>
              <a:defRPr sz="3600">
                <a:uFillTx/>
              </a:defRPr>
            </a:pPr>
            <a:r>
              <a:rPr sz="1350" kern="0" dirty="0">
                <a:sym typeface="Arial"/>
              </a:rPr>
              <a:t>this strategy will be paired with the continuation of the current GSI program during this time</a:t>
            </a:r>
            <a:r>
              <a:rPr lang="de-DE" sz="1350" kern="0" dirty="0">
                <a:sym typeface="Arial"/>
              </a:rPr>
              <a:t>.</a:t>
            </a:r>
            <a:r>
              <a:rPr sz="1350" kern="0" dirty="0">
                <a:sym typeface="Arial"/>
              </a:rPr>
              <a:t> </a:t>
            </a:r>
          </a:p>
          <a:p>
            <a:pPr marL="306024" marR="81280" lvl="5" indent="-275544" defTabSz="1821656" hangingPunct="0">
              <a:spcAft>
                <a:spcPts val="600"/>
              </a:spcAft>
              <a:buSzPct val="100000"/>
              <a:buFontTx/>
              <a:buChar char="▪"/>
              <a:defRPr sz="36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uFillTx/>
              </a:defRPr>
            </a:pPr>
            <a:r>
              <a:rPr sz="1350" kern="0" dirty="0">
                <a:sym typeface="Arial"/>
              </a:rPr>
              <a:t>HED beamline: Replacement of </a:t>
            </a:r>
            <a:r>
              <a:rPr sz="1350" kern="0" dirty="0" err="1">
                <a:sym typeface="Arial"/>
              </a:rPr>
              <a:t>sc</a:t>
            </a:r>
            <a:r>
              <a:rPr sz="1350" kern="0" dirty="0">
                <a:sym typeface="Arial"/>
              </a:rPr>
              <a:t> magnets from EU vendors as soon as budget is available</a:t>
            </a:r>
            <a:r>
              <a:rPr lang="de-DE" sz="1350" kern="0" dirty="0">
                <a:sym typeface="Arial"/>
              </a:rPr>
              <a:t>.</a:t>
            </a:r>
            <a:endParaRPr sz="1350" kern="0" dirty="0">
              <a:sym typeface="Arial"/>
            </a:endParaRPr>
          </a:p>
          <a:p>
            <a:pPr marL="306024" marR="81280" lvl="5" indent="-275544" defTabSz="1821656" hangingPunct="0">
              <a:spcAft>
                <a:spcPts val="600"/>
              </a:spcAft>
              <a:buSzPct val="100000"/>
              <a:buFontTx/>
              <a:buChar char="▪"/>
              <a:defRPr sz="36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uFillTx/>
              </a:defRPr>
            </a:pPr>
            <a:r>
              <a:rPr sz="1350" kern="0" dirty="0">
                <a:sym typeface="Arial"/>
              </a:rPr>
              <a:t>HHT serves as a platform for initial HED experiments</a:t>
            </a:r>
            <a:r>
              <a:rPr lang="de-DE" sz="1350" kern="0" dirty="0">
                <a:sym typeface="Arial"/>
              </a:rPr>
              <a:t> </a:t>
            </a:r>
            <a:r>
              <a:rPr sz="1350" kern="0" dirty="0">
                <a:sym typeface="Arial"/>
              </a:rPr>
              <a:t>until the APPA cave becomes available</a:t>
            </a:r>
            <a:r>
              <a:rPr lang="de-DE" sz="1350" kern="0" dirty="0">
                <a:sym typeface="Arial"/>
              </a:rPr>
              <a:t>.</a:t>
            </a:r>
            <a:endParaRPr sz="1350" kern="0" dirty="0">
              <a:sym typeface="Arial"/>
            </a:endParaRPr>
          </a:p>
          <a:p>
            <a:pPr marL="306024" marR="81280" lvl="5" indent="-275544" defTabSz="1821656" hangingPunct="0">
              <a:buSzPct val="100000"/>
              <a:buFontTx/>
              <a:buChar char="▪"/>
              <a:defRPr sz="36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uFillTx/>
              </a:defRPr>
            </a:pPr>
            <a:r>
              <a:rPr sz="1350" kern="0" dirty="0">
                <a:sym typeface="Arial"/>
              </a:rPr>
              <a:t>R&amp;D for diagnostics and laser technology for HED</a:t>
            </a:r>
            <a:br>
              <a:rPr sz="1350" kern="0" dirty="0">
                <a:sym typeface="Arial"/>
              </a:rPr>
            </a:br>
            <a:r>
              <a:rPr sz="1350" kern="0" dirty="0">
                <a:sym typeface="Arial"/>
              </a:rPr>
              <a:t>experiments is continuing</a:t>
            </a:r>
            <a:r>
              <a:rPr lang="de-DE" sz="1350" kern="0" dirty="0">
                <a:sym typeface="Arial"/>
              </a:rPr>
              <a:t>.</a:t>
            </a:r>
            <a:endParaRPr sz="1350" kern="0" dirty="0">
              <a:sym typeface="Arial"/>
            </a:endParaRPr>
          </a:p>
        </p:txBody>
      </p:sp>
      <p:grpSp>
        <p:nvGrpSpPr>
          <p:cNvPr id="14340" name="Gruppieren 8">
            <a:extLst>
              <a:ext uri="{FF2B5EF4-FFF2-40B4-BE49-F238E27FC236}">
                <a16:creationId xmlns:a16="http://schemas.microsoft.com/office/drawing/2014/main" id="{A56D94BA-E452-284C-C4C6-BB0DEEADD851}"/>
              </a:ext>
            </a:extLst>
          </p:cNvPr>
          <p:cNvGrpSpPr>
            <a:grpSpLocks/>
          </p:cNvGrpSpPr>
          <p:nvPr/>
        </p:nvGrpSpPr>
        <p:grpSpPr bwMode="auto">
          <a:xfrm>
            <a:off x="4709517" y="897731"/>
            <a:ext cx="4176713" cy="2988469"/>
            <a:chOff x="0" y="0"/>
            <a:chExt cx="11137090" cy="7969355"/>
          </a:xfrm>
        </p:grpSpPr>
        <p:pic>
          <p:nvPicPr>
            <p:cNvPr id="14343" name="Grafik 3" descr="Grafik 3">
              <a:extLst>
                <a:ext uri="{FF2B5EF4-FFF2-40B4-BE49-F238E27FC236}">
                  <a16:creationId xmlns:a16="http://schemas.microsoft.com/office/drawing/2014/main" id="{71B92238-0969-0E7B-200C-CC8140F2F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37092" cy="796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4344" name="Ellipse 2">
              <a:extLst>
                <a:ext uri="{FF2B5EF4-FFF2-40B4-BE49-F238E27FC236}">
                  <a16:creationId xmlns:a16="http://schemas.microsoft.com/office/drawing/2014/main" id="{BC5199E3-9C6E-C22F-DF34-6E5C4CC2F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0250" y="4923506"/>
              <a:ext cx="528001" cy="536300"/>
            </a:xfrm>
            <a:prstGeom prst="ellipse">
              <a:avLst/>
            </a:prstGeom>
            <a:solidFill>
              <a:srgbClr val="FDBB63"/>
            </a:solidFill>
            <a:ln w="25400">
              <a:solidFill>
                <a:srgbClr val="FDBB63"/>
              </a:solidFill>
              <a:round/>
              <a:headEnd/>
              <a:tailEnd/>
            </a:ln>
          </p:spPr>
          <p:txBody>
            <a:bodyPr lIns="45720" tIns="45720" rIns="45720" bIns="45720" anchor="ctr"/>
            <a:lstStyle>
              <a:lvl1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345" name="Ellipse 4">
              <a:extLst>
                <a:ext uri="{FF2B5EF4-FFF2-40B4-BE49-F238E27FC236}">
                  <a16:creationId xmlns:a16="http://schemas.microsoft.com/office/drawing/2014/main" id="{B915D849-91C8-16B3-3D21-E7FDC321D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426" y="4749339"/>
              <a:ext cx="528001" cy="536299"/>
            </a:xfrm>
            <a:prstGeom prst="ellipse">
              <a:avLst/>
            </a:prstGeom>
            <a:solidFill>
              <a:srgbClr val="FDBB63"/>
            </a:solidFill>
            <a:ln w="25400">
              <a:solidFill>
                <a:srgbClr val="FDBB63"/>
              </a:solidFill>
              <a:round/>
              <a:headEnd/>
              <a:tailEnd/>
            </a:ln>
          </p:spPr>
          <p:txBody>
            <a:bodyPr lIns="45720" tIns="45720" rIns="45720" bIns="45720" anchor="ctr"/>
            <a:lstStyle>
              <a:lvl1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346" name="Ellipse 5">
              <a:extLst>
                <a:ext uri="{FF2B5EF4-FFF2-40B4-BE49-F238E27FC236}">
                  <a16:creationId xmlns:a16="http://schemas.microsoft.com/office/drawing/2014/main" id="{C299A679-F217-6438-E34D-43975837E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835" y="3284056"/>
              <a:ext cx="528001" cy="536299"/>
            </a:xfrm>
            <a:prstGeom prst="ellipse">
              <a:avLst/>
            </a:prstGeom>
            <a:solidFill>
              <a:srgbClr val="FDBB63"/>
            </a:solidFill>
            <a:ln w="25400">
              <a:solidFill>
                <a:srgbClr val="FDBB63"/>
              </a:solidFill>
              <a:round/>
              <a:headEnd/>
              <a:tailEnd/>
            </a:ln>
          </p:spPr>
          <p:txBody>
            <a:bodyPr lIns="45720" tIns="45720" rIns="45720" bIns="45720" anchor="ctr"/>
            <a:lstStyle>
              <a:lvl1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347" name="Ellipse 6">
              <a:extLst>
                <a:ext uri="{FF2B5EF4-FFF2-40B4-BE49-F238E27FC236}">
                  <a16:creationId xmlns:a16="http://schemas.microsoft.com/office/drawing/2014/main" id="{28390C42-C890-09B7-E990-C5A5A9A8B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8840" y="157544"/>
              <a:ext cx="528001" cy="536299"/>
            </a:xfrm>
            <a:prstGeom prst="ellipse">
              <a:avLst/>
            </a:prstGeom>
            <a:solidFill>
              <a:srgbClr val="FDBB63"/>
            </a:solidFill>
            <a:ln w="25400">
              <a:solidFill>
                <a:srgbClr val="FDBB63"/>
              </a:solidFill>
              <a:round/>
              <a:headEnd/>
              <a:tailEnd/>
            </a:ln>
          </p:spPr>
          <p:txBody>
            <a:bodyPr lIns="45720" tIns="45720" rIns="45720" bIns="45720" anchor="ctr"/>
            <a:lstStyle>
              <a:lvl1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348" name="Ellipse 7">
              <a:extLst>
                <a:ext uri="{FF2B5EF4-FFF2-40B4-BE49-F238E27FC236}">
                  <a16:creationId xmlns:a16="http://schemas.microsoft.com/office/drawing/2014/main" id="{B874E458-16F1-0F33-F16D-A7C871D0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426" y="3238189"/>
              <a:ext cx="528001" cy="536300"/>
            </a:xfrm>
            <a:prstGeom prst="ellipse">
              <a:avLst/>
            </a:prstGeom>
            <a:solidFill>
              <a:srgbClr val="FDBB63"/>
            </a:solidFill>
            <a:ln w="25400">
              <a:solidFill>
                <a:srgbClr val="FDBB63"/>
              </a:solidFill>
              <a:round/>
              <a:headEnd/>
              <a:tailEnd/>
            </a:ln>
          </p:spPr>
          <p:txBody>
            <a:bodyPr lIns="45720" tIns="45720" rIns="45720" bIns="45720" anchor="ctr"/>
            <a:lstStyle>
              <a:lvl1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219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4341" name="Textfeld 10">
            <a:extLst>
              <a:ext uri="{FF2B5EF4-FFF2-40B4-BE49-F238E27FC236}">
                <a16:creationId xmlns:a16="http://schemas.microsoft.com/office/drawing/2014/main" id="{B132E4B2-CCFB-4304-D6EF-74E55515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239" y="1396603"/>
            <a:ext cx="898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tIns="45720" rIns="45720" bIns="45720">
            <a:spAutoFit/>
          </a:bodyPr>
          <a:lstStyle>
            <a:lvl1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800"/>
              <a:t>   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CB5F117E-FFF2-1ACC-6F12-05E0972531AE}"/>
              </a:ext>
            </a:extLst>
          </p:cNvPr>
          <p:cNvGrpSpPr/>
          <p:nvPr/>
        </p:nvGrpSpPr>
        <p:grpSpPr>
          <a:xfrm>
            <a:off x="236924" y="675327"/>
            <a:ext cx="692714" cy="580724"/>
            <a:chOff x="0" y="0"/>
            <a:chExt cx="1847235" cy="1548595"/>
          </a:xfrm>
        </p:grpSpPr>
        <p:sp>
          <p:nvSpPr>
            <p:cNvPr id="3" name="Gruppieren 1">
              <a:extLst>
                <a:ext uri="{FF2B5EF4-FFF2-40B4-BE49-F238E27FC236}">
                  <a16:creationId xmlns:a16="http://schemas.microsoft.com/office/drawing/2014/main" id="{3A8DCEF9-C894-682E-69C5-C46AD0892085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5200"/>
              </a:lvl1pPr>
            </a:lstStyle>
            <a:p>
              <a:r>
                <a:rPr sz="1950"/>
                <a:t>HED</a:t>
              </a:r>
            </a:p>
          </p:txBody>
        </p:sp>
        <p:pic>
          <p:nvPicPr>
            <p:cNvPr id="4" name="FAIR_Logo_rgb_frei" descr="FAIR_Logo_rgb_frei">
              <a:extLst>
                <a:ext uri="{FF2B5EF4-FFF2-40B4-BE49-F238E27FC236}">
                  <a16:creationId xmlns:a16="http://schemas.microsoft.com/office/drawing/2014/main" id="{76BD18E3-4B14-D0AD-E09E-E02CD94E4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288" b="4288"/>
            <a:stretch>
              <a:fillRect/>
            </a:stretch>
          </p:blipFill>
          <p:spPr>
            <a:xfrm>
              <a:off x="774709" y="731226"/>
              <a:ext cx="1072527" cy="817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Textfeld 14">
              <a:extLst>
                <a:ext uri="{FF2B5EF4-FFF2-40B4-BE49-F238E27FC236}">
                  <a16:creationId xmlns:a16="http://schemas.microsoft.com/office/drawing/2014/main" id="{8EE4B0E3-4AB0-07FA-63A7-89A5C7ABE7A6}"/>
                </a:ext>
              </a:extLst>
            </p:cNvPr>
            <p:cNvSpPr txBox="1"/>
            <p:nvPr/>
          </p:nvSpPr>
          <p:spPr>
            <a:xfrm>
              <a:off x="174393" y="811265"/>
              <a:ext cx="553239" cy="6574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noAutofit/>
            </a:bodyPr>
            <a:lstStyle>
              <a:lvl1pPr>
                <a:defRPr sz="3000"/>
              </a:lvl1pPr>
            </a:lstStyle>
            <a:p>
              <a:r>
                <a:rPr sz="1125"/>
                <a:t>@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in experimental platforms">
            <a:extLst>
              <a:ext uri="{FF2B5EF4-FFF2-40B4-BE49-F238E27FC236}">
                <a16:creationId xmlns:a16="http://schemas.microsoft.com/office/drawing/2014/main" id="{523EBB25-ABB2-8FC9-0E2C-66C1DD21E99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372916" y="84319"/>
            <a:ext cx="5299472" cy="59055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 Narrow" panose="020B0606020202030204" pitchFamily="34" charset="0"/>
              </a:rPr>
              <a:t>Main experimental platforms</a:t>
            </a:r>
          </a:p>
        </p:txBody>
      </p:sp>
      <p:pic>
        <p:nvPicPr>
          <p:cNvPr id="29699" name="Picture 10" descr="Picture 10">
            <a:extLst>
              <a:ext uri="{FF2B5EF4-FFF2-40B4-BE49-F238E27FC236}">
                <a16:creationId xmlns:a16="http://schemas.microsoft.com/office/drawing/2014/main" id="{FE6B5CFF-4E90-9F3C-D82F-BCCC02E9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20" y="2523530"/>
            <a:ext cx="1226344" cy="126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9700" name="Gruppieren 27">
            <a:extLst>
              <a:ext uri="{FF2B5EF4-FFF2-40B4-BE49-F238E27FC236}">
                <a16:creationId xmlns:a16="http://schemas.microsoft.com/office/drawing/2014/main" id="{976484FB-6B4E-0F03-1527-09AAFDDD1274}"/>
              </a:ext>
            </a:extLst>
          </p:cNvPr>
          <p:cNvGrpSpPr>
            <a:grpSpLocks/>
          </p:cNvGrpSpPr>
          <p:nvPr/>
        </p:nvGrpSpPr>
        <p:grpSpPr bwMode="auto">
          <a:xfrm>
            <a:off x="4779764" y="2595563"/>
            <a:ext cx="4101108" cy="1053117"/>
            <a:chOff x="0" y="0"/>
            <a:chExt cx="10936606" cy="2808834"/>
          </a:xfrm>
        </p:grpSpPr>
        <p:grpSp>
          <p:nvGrpSpPr>
            <p:cNvPr id="29716" name="Rectangle 12">
              <a:extLst>
                <a:ext uri="{FF2B5EF4-FFF2-40B4-BE49-F238E27FC236}">
                  <a16:creationId xmlns:a16="http://schemas.microsoft.com/office/drawing/2014/main" id="{34423CCE-F171-6900-A202-701E594C6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936606" cy="1103867"/>
              <a:chOff x="0" y="1"/>
              <a:chExt cx="10936605" cy="1103865"/>
            </a:xfrm>
          </p:grpSpPr>
          <p:sp>
            <p:nvSpPr>
              <p:cNvPr id="969" name="Rectangle">
                <a:extLst>
                  <a:ext uri="{FF2B5EF4-FFF2-40B4-BE49-F238E27FC236}">
                    <a16:creationId xmlns:a16="http://schemas.microsoft.com/office/drawing/2014/main" id="{D8953EE2-25A2-CF76-A7B2-9BA6056E1AA6}"/>
                  </a:ext>
                </a:extLst>
              </p:cNvPr>
              <p:cNvSpPr/>
              <p:nvPr/>
            </p:nvSpPr>
            <p:spPr>
              <a:xfrm>
                <a:off x="0" y="1"/>
                <a:ext cx="10936605" cy="1089225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lIns="53577" tIns="53577" rIns="53577" bIns="53577"/>
              <a:lstStyle>
                <a:lvl1pPr indent="30163"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>
                  <a:spcBef>
                    <a:spcPts val="525"/>
                  </a:spcBef>
                </a:pPr>
                <a:endParaRPr lang="en-US" altLang="en-US" sz="900"/>
              </a:p>
            </p:txBody>
          </p:sp>
          <p:sp>
            <p:nvSpPr>
              <p:cNvPr id="970" name="uniform quasi-isochoric heating of a large-volume dense target and isentropic expansion">
                <a:extLst>
                  <a:ext uri="{FF2B5EF4-FFF2-40B4-BE49-F238E27FC236}">
                    <a16:creationId xmlns:a16="http://schemas.microsoft.com/office/drawing/2014/main" id="{7A80B401-C1A1-64B4-2E91-C33FBA7D1901}"/>
                  </a:ext>
                </a:extLst>
              </p:cNvPr>
              <p:cNvSpPr txBox="1"/>
              <p:nvPr/>
            </p:nvSpPr>
            <p:spPr>
              <a:xfrm>
                <a:off x="0" y="1"/>
                <a:ext cx="10927079" cy="11038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485" tIns="33485" rIns="33485" bIns="33485">
                <a:spAutoFit/>
              </a:bodyPr>
              <a:lstStyle>
                <a:lvl1pPr indent="30163"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>
                  <a:spcBef>
                    <a:spcPts val="525"/>
                  </a:spcBef>
                </a:pPr>
                <a:r>
                  <a:rPr lang="en-US" altLang="en-US" sz="1125"/>
                  <a:t>uniform quasi-isochoric heating of a large-volume dense target and isentropic expansion</a:t>
                </a:r>
              </a:p>
            </p:txBody>
          </p:sp>
        </p:grpSp>
        <p:sp>
          <p:nvSpPr>
            <p:cNvPr id="972" name="Rectangle 13">
              <a:extLst>
                <a:ext uri="{FF2B5EF4-FFF2-40B4-BE49-F238E27FC236}">
                  <a16:creationId xmlns:a16="http://schemas.microsoft.com/office/drawing/2014/main" id="{FB27752D-93B6-2E32-05F3-A256D00EB2AF}"/>
                </a:ext>
              </a:extLst>
            </p:cNvPr>
            <p:cNvSpPr txBox="1"/>
            <p:nvPr/>
          </p:nvSpPr>
          <p:spPr>
            <a:xfrm>
              <a:off x="11112" y="1243218"/>
              <a:ext cx="10688951" cy="1565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33485" tIns="33485" rIns="33485" bIns="33485" anchor="ctr">
              <a:spAutoFit/>
            </a:bodyPr>
            <a:lstStyle>
              <a:lvl1pPr indent="30163"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altLang="en-US" sz="1125">
                  <a:solidFill>
                    <a:srgbClr val="800000"/>
                  </a:solidFill>
                </a:rPr>
                <a:t>numerous high-entropy HED states:</a:t>
              </a:r>
              <a:br>
                <a:rPr lang="en-US" altLang="en-US" sz="1125">
                  <a:solidFill>
                    <a:srgbClr val="800000"/>
                  </a:solidFill>
                </a:rPr>
              </a:br>
              <a:r>
                <a:rPr lang="en-US" altLang="en-US" sz="1125"/>
                <a:t>EOS and transport properties of non-ideal plasmas / WDM for various materials</a:t>
              </a:r>
            </a:p>
          </p:txBody>
        </p:sp>
      </p:grpSp>
      <p:pic>
        <p:nvPicPr>
          <p:cNvPr id="29701" name="Picture 15" descr="Picture 15">
            <a:extLst>
              <a:ext uri="{FF2B5EF4-FFF2-40B4-BE49-F238E27FC236}">
                <a16:creationId xmlns:a16="http://schemas.microsoft.com/office/drawing/2014/main" id="{43DDADFC-6CB2-5D10-CA62-EDD7C39C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2232"/>
          <a:stretch>
            <a:fillRect/>
          </a:stretch>
        </p:blipFill>
        <p:spPr bwMode="auto">
          <a:xfrm>
            <a:off x="2372916" y="3847505"/>
            <a:ext cx="1930003" cy="129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9702" name="Gruppieren 28">
            <a:extLst>
              <a:ext uri="{FF2B5EF4-FFF2-40B4-BE49-F238E27FC236}">
                <a16:creationId xmlns:a16="http://schemas.microsoft.com/office/drawing/2014/main" id="{3A5F7B2A-22DE-5D71-B621-EB15567A055B}"/>
              </a:ext>
            </a:extLst>
          </p:cNvPr>
          <p:cNvGrpSpPr>
            <a:grpSpLocks/>
          </p:cNvGrpSpPr>
          <p:nvPr/>
        </p:nvGrpSpPr>
        <p:grpSpPr bwMode="auto">
          <a:xfrm>
            <a:off x="4779764" y="3947517"/>
            <a:ext cx="4073723" cy="966258"/>
            <a:chOff x="0" y="0"/>
            <a:chExt cx="10863456" cy="2577206"/>
          </a:xfrm>
        </p:grpSpPr>
        <p:grpSp>
          <p:nvGrpSpPr>
            <p:cNvPr id="29712" name="Rectangle 16">
              <a:extLst>
                <a:ext uri="{FF2B5EF4-FFF2-40B4-BE49-F238E27FC236}">
                  <a16:creationId xmlns:a16="http://schemas.microsoft.com/office/drawing/2014/main" id="{22512402-1BF4-92ED-B73B-D19FAD2BE0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863456" cy="1103884"/>
              <a:chOff x="0" y="1"/>
              <a:chExt cx="10863455" cy="1103882"/>
            </a:xfrm>
          </p:grpSpPr>
          <p:sp>
            <p:nvSpPr>
              <p:cNvPr id="975" name="Rectangle">
                <a:extLst>
                  <a:ext uri="{FF2B5EF4-FFF2-40B4-BE49-F238E27FC236}">
                    <a16:creationId xmlns:a16="http://schemas.microsoft.com/office/drawing/2014/main" id="{37C5067D-D466-BBD9-E23C-FF58C2F36BE8}"/>
                  </a:ext>
                </a:extLst>
              </p:cNvPr>
              <p:cNvSpPr/>
              <p:nvPr/>
            </p:nvSpPr>
            <p:spPr>
              <a:xfrm>
                <a:off x="0" y="1"/>
                <a:ext cx="10863455" cy="1089242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lIns="53577" tIns="53577" rIns="53577" bIns="53577"/>
              <a:lstStyle>
                <a:lvl1pPr indent="30163"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900"/>
              </a:p>
            </p:txBody>
          </p:sp>
          <p:sp>
            <p:nvSpPr>
              <p:cNvPr id="976" name="ring-shaped beam implodes a heavy tamper shell,…">
                <a:extLst>
                  <a:ext uri="{FF2B5EF4-FFF2-40B4-BE49-F238E27FC236}">
                    <a16:creationId xmlns:a16="http://schemas.microsoft.com/office/drawing/2014/main" id="{96A3DDA0-0E2F-734C-E644-E2D3D8B2770E}"/>
                  </a:ext>
                </a:extLst>
              </p:cNvPr>
              <p:cNvSpPr txBox="1"/>
              <p:nvPr/>
            </p:nvSpPr>
            <p:spPr>
              <a:xfrm>
                <a:off x="0" y="1"/>
                <a:ext cx="10853929" cy="1103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485" tIns="33485" rIns="33485" bIns="33485">
                <a:spAutoFit/>
              </a:bodyPr>
              <a:lstStyle>
                <a:lvl1pPr indent="30163"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>
                  <a:spcBef>
                    <a:spcPts val="525"/>
                  </a:spcBef>
                </a:pPr>
                <a:r>
                  <a:rPr lang="en-US" altLang="en-US" sz="1125"/>
                  <a:t>ring-shaped beam implodes a heavy tamper shell, </a:t>
                </a:r>
              </a:p>
              <a:p>
                <a:r>
                  <a:rPr lang="en-US" altLang="en-US" sz="1125"/>
                  <a:t>low-entropy compression of hydroge</a:t>
                </a:r>
                <a:r>
                  <a:rPr lang="en-US" altLang="en-US" sz="1125">
                    <a:solidFill>
                      <a:srgbClr val="000080"/>
                    </a:solidFill>
                  </a:rPr>
                  <a:t>n</a:t>
                </a:r>
              </a:p>
            </p:txBody>
          </p:sp>
        </p:grpSp>
        <p:sp>
          <p:nvSpPr>
            <p:cNvPr id="978" name="Rectangle 17">
              <a:extLst>
                <a:ext uri="{FF2B5EF4-FFF2-40B4-BE49-F238E27FC236}">
                  <a16:creationId xmlns:a16="http://schemas.microsoft.com/office/drawing/2014/main" id="{E2D5EA2C-AAF3-2377-2E37-CB30710AC659}"/>
                </a:ext>
              </a:extLst>
            </p:cNvPr>
            <p:cNvSpPr txBox="1"/>
            <p:nvPr/>
          </p:nvSpPr>
          <p:spPr>
            <a:xfrm>
              <a:off x="11112" y="1473323"/>
              <a:ext cx="10382434" cy="1103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33485" tIns="33485" rIns="33485" bIns="33485" anchor="ctr">
              <a:spAutoFit/>
            </a:bodyPr>
            <a:lstStyle>
              <a:lvl1pPr indent="30163"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altLang="en-US" sz="1125">
                  <a:solidFill>
                    <a:srgbClr val="800000"/>
                  </a:solidFill>
                </a:rPr>
                <a:t>Mbar pressures @ moderate temperatures:</a:t>
              </a:r>
              <a:r>
                <a:rPr lang="en-US" altLang="en-US" sz="1125"/>
                <a:t> hydrogen metallization, interior of Jupiter, Saturn or Earth</a:t>
              </a:r>
            </a:p>
          </p:txBody>
        </p:sp>
      </p:grpSp>
      <p:sp>
        <p:nvSpPr>
          <p:cNvPr id="980" name="Rectangle 11">
            <a:extLst>
              <a:ext uri="{FF2B5EF4-FFF2-40B4-BE49-F238E27FC236}">
                <a16:creationId xmlns:a16="http://schemas.microsoft.com/office/drawing/2014/main" id="{DDE4F9FC-C4DD-2C1D-9915-A1F36C6801F7}"/>
              </a:ext>
            </a:extLst>
          </p:cNvPr>
          <p:cNvSpPr txBox="1"/>
          <p:nvPr/>
        </p:nvSpPr>
        <p:spPr>
          <a:xfrm>
            <a:off x="313730" y="2492814"/>
            <a:ext cx="2101453" cy="929398"/>
          </a:xfrm>
          <a:prstGeom prst="rect">
            <a:avLst/>
          </a:prstGeom>
          <a:ln w="12700">
            <a:miter lim="400000"/>
          </a:ln>
        </p:spPr>
        <p:txBody>
          <a:bodyPr lIns="33485" tIns="33485" rIns="33485" bIns="33485" anchor="ctr">
            <a:spAutoFit/>
          </a:bodyPr>
          <a:lstStyle>
            <a:lvl1pPr indent="30163"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1800" b="1">
                <a:solidFill>
                  <a:srgbClr val="773F9B"/>
                </a:solidFill>
              </a:rPr>
              <a:t>Isochoric Heating and Expansion</a:t>
            </a:r>
            <a:endParaRPr lang="en-US" altLang="en-US" sz="1650" b="1">
              <a:solidFill>
                <a:srgbClr val="773F9B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altLang="en-US" sz="1500" b="1" i="1"/>
              <a:t>- HIHEX -</a:t>
            </a:r>
          </a:p>
        </p:txBody>
      </p:sp>
      <p:sp>
        <p:nvSpPr>
          <p:cNvPr id="981" name="Rectangle 14">
            <a:extLst>
              <a:ext uri="{FF2B5EF4-FFF2-40B4-BE49-F238E27FC236}">
                <a16:creationId xmlns:a16="http://schemas.microsoft.com/office/drawing/2014/main" id="{2F086E82-468A-077F-85DC-D3BF424E1022}"/>
              </a:ext>
            </a:extLst>
          </p:cNvPr>
          <p:cNvSpPr txBox="1"/>
          <p:nvPr/>
        </p:nvSpPr>
        <p:spPr>
          <a:xfrm>
            <a:off x="386953" y="3828100"/>
            <a:ext cx="1955006" cy="929398"/>
          </a:xfrm>
          <a:prstGeom prst="rect">
            <a:avLst/>
          </a:prstGeom>
          <a:ln w="12700">
            <a:miter lim="400000"/>
          </a:ln>
        </p:spPr>
        <p:txBody>
          <a:bodyPr lIns="33485" tIns="33485" rIns="33485" bIns="33485" anchor="ctr">
            <a:spAutoFit/>
          </a:bodyPr>
          <a:lstStyle>
            <a:lvl1pPr indent="30163"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1800" b="1">
                <a:solidFill>
                  <a:srgbClr val="773F9B"/>
                </a:solidFill>
              </a:rPr>
              <a:t>Compression Experiments</a:t>
            </a:r>
            <a:endParaRPr lang="en-US" altLang="en-US" sz="1650" b="1">
              <a:solidFill>
                <a:srgbClr val="773F9B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altLang="en-US" sz="1500" b="1" i="1"/>
              <a:t>- LAPLAS -</a:t>
            </a:r>
          </a:p>
        </p:txBody>
      </p:sp>
      <p:pic>
        <p:nvPicPr>
          <p:cNvPr id="29705" name="Picture 1" descr="Picture 1">
            <a:extLst>
              <a:ext uri="{FF2B5EF4-FFF2-40B4-BE49-F238E27FC236}">
                <a16:creationId xmlns:a16="http://schemas.microsoft.com/office/drawing/2014/main" id="{AD1D0855-0437-BF89-D543-7E9046B1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9373">
            <a:off x="2268736" y="763191"/>
            <a:ext cx="2085380" cy="14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9706" name="Gruppieren 26">
            <a:extLst>
              <a:ext uri="{FF2B5EF4-FFF2-40B4-BE49-F238E27FC236}">
                <a16:creationId xmlns:a16="http://schemas.microsoft.com/office/drawing/2014/main" id="{EA73C182-2DBA-3CD4-2746-3AA1375D5F68}"/>
              </a:ext>
            </a:extLst>
          </p:cNvPr>
          <p:cNvGrpSpPr>
            <a:grpSpLocks/>
          </p:cNvGrpSpPr>
          <p:nvPr/>
        </p:nvGrpSpPr>
        <p:grpSpPr bwMode="auto">
          <a:xfrm>
            <a:off x="4779764" y="954881"/>
            <a:ext cx="4101108" cy="1168013"/>
            <a:chOff x="0" y="0"/>
            <a:chExt cx="10936606" cy="3115218"/>
          </a:xfrm>
        </p:grpSpPr>
        <p:grpSp>
          <p:nvGrpSpPr>
            <p:cNvPr id="29708" name="Rectangle 19">
              <a:extLst>
                <a:ext uri="{FF2B5EF4-FFF2-40B4-BE49-F238E27FC236}">
                  <a16:creationId xmlns:a16="http://schemas.microsoft.com/office/drawing/2014/main" id="{AD3F3A51-08A8-15F8-0922-3296EBAE8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0936606" cy="1103845"/>
              <a:chOff x="0" y="1"/>
              <a:chExt cx="10936605" cy="1103843"/>
            </a:xfrm>
          </p:grpSpPr>
          <p:sp>
            <p:nvSpPr>
              <p:cNvPr id="983" name="Rectangle">
                <a:extLst>
                  <a:ext uri="{FF2B5EF4-FFF2-40B4-BE49-F238E27FC236}">
                    <a16:creationId xmlns:a16="http://schemas.microsoft.com/office/drawing/2014/main" id="{BB122ED9-FBCD-6F49-738D-6FEB65B2E4DC}"/>
                  </a:ext>
                </a:extLst>
              </p:cNvPr>
              <p:cNvSpPr/>
              <p:nvPr/>
            </p:nvSpPr>
            <p:spPr>
              <a:xfrm>
                <a:off x="0" y="1"/>
                <a:ext cx="10936605" cy="1092380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lIns="53577" tIns="53577" rIns="53577" bIns="53577"/>
              <a:lstStyle>
                <a:lvl1pPr indent="30163"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>
                  <a:spcBef>
                    <a:spcPts val="525"/>
                  </a:spcBef>
                </a:pPr>
                <a:endParaRPr lang="en-US" altLang="en-US" sz="900"/>
              </a:p>
            </p:txBody>
          </p:sp>
          <p:sp>
            <p:nvSpPr>
              <p:cNvPr id="984" name="worldwide unique high-energy proton microscopy setup with SIS-100 proton beam">
                <a:extLst>
                  <a:ext uri="{FF2B5EF4-FFF2-40B4-BE49-F238E27FC236}">
                    <a16:creationId xmlns:a16="http://schemas.microsoft.com/office/drawing/2014/main" id="{5F76533E-3EB1-E238-75A4-DE4A2AC4EEA5}"/>
                  </a:ext>
                </a:extLst>
              </p:cNvPr>
              <p:cNvSpPr txBox="1"/>
              <p:nvPr/>
            </p:nvSpPr>
            <p:spPr>
              <a:xfrm>
                <a:off x="0" y="1"/>
                <a:ext cx="10927079" cy="1103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485" tIns="33485" rIns="33485" bIns="33485">
                <a:spAutoFit/>
              </a:bodyPr>
              <a:lstStyle>
                <a:lvl1pPr indent="30163"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365250"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365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22400" algn="l"/>
                    <a:tab pos="2743200" algn="l"/>
                    <a:tab pos="4038600" algn="l"/>
                    <a:tab pos="5359400" algn="l"/>
                    <a:tab pos="6654800" algn="l"/>
                    <a:tab pos="7975600" algn="l"/>
                    <a:tab pos="82296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>
                  <a:spcBef>
                    <a:spcPts val="525"/>
                  </a:spcBef>
                </a:pPr>
                <a:r>
                  <a:rPr lang="en-US" altLang="en-US" sz="1125"/>
                  <a:t>worldwide unique high-energy proton microscopy setup with SIS-100 proton beam</a:t>
                </a:r>
              </a:p>
            </p:txBody>
          </p:sp>
        </p:grpSp>
        <p:sp>
          <p:nvSpPr>
            <p:cNvPr id="986" name="Rectangle 20">
              <a:extLst>
                <a:ext uri="{FF2B5EF4-FFF2-40B4-BE49-F238E27FC236}">
                  <a16:creationId xmlns:a16="http://schemas.microsoft.com/office/drawing/2014/main" id="{0CA48063-9B05-B3E8-75EC-1F33A56D9DC4}"/>
                </a:ext>
              </a:extLst>
            </p:cNvPr>
            <p:cNvSpPr txBox="1"/>
            <p:nvPr/>
          </p:nvSpPr>
          <p:spPr>
            <a:xfrm>
              <a:off x="0" y="1549633"/>
              <a:ext cx="10455579" cy="1565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33485" tIns="33485" rIns="33485" bIns="33485" anchor="ctr">
              <a:spAutoFit/>
            </a:bodyPr>
            <a:lstStyle>
              <a:lvl1pPr indent="30163"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36525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36525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altLang="en-US" sz="1125" dirty="0">
                  <a:solidFill>
                    <a:srgbClr val="800000"/>
                  </a:solidFill>
                </a:rPr>
                <a:t>dynamic HEDP experiments, density measurements from thick dense objects</a:t>
              </a:r>
              <a:br>
                <a:rPr lang="en-US" altLang="en-US" sz="1125" dirty="0">
                  <a:solidFill>
                    <a:srgbClr val="800000"/>
                  </a:solidFill>
                </a:rPr>
              </a:br>
              <a:r>
                <a:rPr lang="en-US" altLang="en-US" sz="1125" dirty="0"/>
                <a:t>unparalleled density distribution measurements</a:t>
              </a:r>
            </a:p>
          </p:txBody>
        </p:sp>
      </p:grpSp>
      <p:sp>
        <p:nvSpPr>
          <p:cNvPr id="988" name="Rectangle 18">
            <a:extLst>
              <a:ext uri="{FF2B5EF4-FFF2-40B4-BE49-F238E27FC236}">
                <a16:creationId xmlns:a16="http://schemas.microsoft.com/office/drawing/2014/main" id="{20343254-36C8-F8DE-F4DD-8ED86FB0A354}"/>
              </a:ext>
            </a:extLst>
          </p:cNvPr>
          <p:cNvSpPr txBox="1"/>
          <p:nvPr/>
        </p:nvSpPr>
        <p:spPr>
          <a:xfrm>
            <a:off x="308968" y="940239"/>
            <a:ext cx="2110978" cy="929398"/>
          </a:xfrm>
          <a:prstGeom prst="rect">
            <a:avLst/>
          </a:prstGeom>
          <a:ln w="12700">
            <a:miter lim="400000"/>
          </a:ln>
        </p:spPr>
        <p:txBody>
          <a:bodyPr lIns="33485" tIns="33485" rIns="33485" bIns="33485" anchor="ctr">
            <a:spAutoFit/>
          </a:bodyPr>
          <a:lstStyle>
            <a:lvl1pPr indent="30163"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36525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3652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1800" b="1" i="1">
                <a:solidFill>
                  <a:srgbClr val="773F9B"/>
                </a:solidFill>
              </a:rPr>
              <a:t>Pr</a:t>
            </a:r>
            <a:r>
              <a:rPr lang="en-US" altLang="en-US" sz="1800" i="1">
                <a:solidFill>
                  <a:srgbClr val="773F9B"/>
                </a:solidFill>
              </a:rPr>
              <a:t>oton M</a:t>
            </a:r>
            <a:r>
              <a:rPr lang="en-US" altLang="en-US" sz="1800" b="1" i="1">
                <a:solidFill>
                  <a:srgbClr val="773F9B"/>
                </a:solidFill>
              </a:rPr>
              <a:t>i</a:t>
            </a:r>
            <a:r>
              <a:rPr lang="en-US" altLang="en-US" sz="1800" i="1">
                <a:solidFill>
                  <a:srgbClr val="773F9B"/>
                </a:solidFill>
              </a:rPr>
              <a:t>crosc</a:t>
            </a:r>
            <a:r>
              <a:rPr lang="en-US" altLang="en-US" sz="1800" b="1" i="1">
                <a:solidFill>
                  <a:srgbClr val="773F9B"/>
                </a:solidFill>
              </a:rPr>
              <a:t>o</a:t>
            </a:r>
            <a:r>
              <a:rPr lang="en-US" altLang="en-US" sz="1800" i="1">
                <a:solidFill>
                  <a:srgbClr val="773F9B"/>
                </a:solidFill>
              </a:rPr>
              <a:t>pe for FAI</a:t>
            </a:r>
            <a:r>
              <a:rPr lang="en-US" altLang="en-US" sz="1800" b="1" i="1">
                <a:solidFill>
                  <a:srgbClr val="773F9B"/>
                </a:solidFill>
              </a:rPr>
              <a:t>R</a:t>
            </a:r>
            <a:r>
              <a:rPr lang="en-US" altLang="en-US" sz="1800" i="1">
                <a:solidFill>
                  <a:srgbClr val="773F9B"/>
                </a:solidFill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altLang="en-US" sz="1500" b="1"/>
              <a:t>- PRIOR -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5515" y="201371"/>
            <a:ext cx="5100500" cy="590668"/>
          </a:xfrm>
        </p:spPr>
        <p:txBody>
          <a:bodyPr wrap="square" lIns="108000" tIns="108000" rIns="108000" bIns="108000" anchor="ctr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HED FAIR Experiments at GSI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6FB81CF-EC37-47B3-859F-430C24F2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12" y="3876533"/>
            <a:ext cx="8420176" cy="1199292"/>
          </a:xfrm>
        </p:spPr>
        <p:txBody>
          <a:bodyPr/>
          <a:lstStyle/>
          <a:p>
            <a:r>
              <a:rPr lang="en-US" sz="1600" dirty="0"/>
              <a:t>PRIOR and HIHEX (HED@FAIR detectors for APPA cave) successfully used in physics runs in 2022. </a:t>
            </a:r>
          </a:p>
          <a:p>
            <a:r>
              <a:rPr lang="en-US" sz="1600" dirty="0"/>
              <a:t>HIHEX‘s setup would require to upgrade the current HHT cave for SIS18 beams to keep HED competitive (in case early science for HED at APPA cave would not be possible).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76349" y="658889"/>
            <a:ext cx="782869" cy="654925"/>
            <a:chOff x="1334546" y="12733"/>
            <a:chExt cx="782869" cy="654925"/>
          </a:xfrm>
        </p:grpSpPr>
        <p:sp>
          <p:nvSpPr>
            <p:cNvPr id="9" name="Gruppieren 1">
              <a:extLst>
                <a:ext uri="{FF2B5EF4-FFF2-40B4-BE49-F238E27FC236}">
                  <a16:creationId xmlns:a16="http://schemas.microsoft.com/office/drawing/2014/main" id="{50713B91-EEE0-3AF0-69CB-14A5DB1F6E66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10" name="FAIR_Logo_rgb_frei" descr="FAIR_Logo_rgb_frei">
              <a:extLst>
                <a:ext uri="{FF2B5EF4-FFF2-40B4-BE49-F238E27FC236}">
                  <a16:creationId xmlns:a16="http://schemas.microsoft.com/office/drawing/2014/main" id="{B9B1AF22-B95E-736C-6BA6-F8B521692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Textfeld 14">
              <a:extLst>
                <a:ext uri="{FF2B5EF4-FFF2-40B4-BE49-F238E27FC236}">
                  <a16:creationId xmlns:a16="http://schemas.microsoft.com/office/drawing/2014/main" id="{68E1C4E4-D600-0471-98DD-E05970BB56DD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  <p:pic>
        <p:nvPicPr>
          <p:cNvPr id="8" name="IMG_5428.jpeg" descr="IMG_5428.jpeg">
            <a:extLst>
              <a:ext uri="{FF2B5EF4-FFF2-40B4-BE49-F238E27FC236}">
                <a16:creationId xmlns:a16="http://schemas.microsoft.com/office/drawing/2014/main" id="{C9E869E3-3E34-F659-6A8D-B6C75E338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9" t="236" r="10246" b="-236"/>
          <a:stretch/>
        </p:blipFill>
        <p:spPr>
          <a:xfrm>
            <a:off x="180975" y="1190661"/>
            <a:ext cx="3925314" cy="24793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uppieren 44">
            <a:extLst>
              <a:ext uri="{FF2B5EF4-FFF2-40B4-BE49-F238E27FC236}">
                <a16:creationId xmlns:a16="http://schemas.microsoft.com/office/drawing/2014/main" id="{319ADC59-FA4A-9F7C-E6F8-134EEB06E474}"/>
              </a:ext>
            </a:extLst>
          </p:cNvPr>
          <p:cNvGrpSpPr/>
          <p:nvPr/>
        </p:nvGrpSpPr>
        <p:grpSpPr>
          <a:xfrm>
            <a:off x="4185990" y="1190661"/>
            <a:ext cx="4681661" cy="2471312"/>
            <a:chOff x="33163" y="2983642"/>
            <a:chExt cx="3259273" cy="1394460"/>
          </a:xfrm>
        </p:grpSpPr>
        <p:pic>
          <p:nvPicPr>
            <p:cNvPr id="15" name="Grafik 45">
              <a:extLst>
                <a:ext uri="{FF2B5EF4-FFF2-40B4-BE49-F238E27FC236}">
                  <a16:creationId xmlns:a16="http://schemas.microsoft.com/office/drawing/2014/main" id="{FC92294C-9601-8E1F-2632-6859D2123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36" y="2983642"/>
              <a:ext cx="3098800" cy="1394460"/>
            </a:xfrm>
            <a:prstGeom prst="rect">
              <a:avLst/>
            </a:prstGeom>
          </p:spPr>
        </p:pic>
        <p:sp>
          <p:nvSpPr>
            <p:cNvPr id="24" name="Gleichschenkliges Dreieck 54">
              <a:extLst>
                <a:ext uri="{FF2B5EF4-FFF2-40B4-BE49-F238E27FC236}">
                  <a16:creationId xmlns:a16="http://schemas.microsoft.com/office/drawing/2014/main" id="{1E00998D-236C-4B8E-DB68-974D1226A6FB}"/>
                </a:ext>
              </a:extLst>
            </p:cNvPr>
            <p:cNvSpPr/>
            <p:nvPr/>
          </p:nvSpPr>
          <p:spPr>
            <a:xfrm rot="5569160">
              <a:off x="773046" y="3192906"/>
              <a:ext cx="201817" cy="880529"/>
            </a:xfrm>
            <a:prstGeom prst="triangle">
              <a:avLst/>
            </a:prstGeom>
            <a:noFill/>
            <a:ln w="6350" cap="flat">
              <a:solidFill>
                <a:schemeClr val="accent2">
                  <a:lumMod val="60000"/>
                  <a:lumOff val="40000"/>
                  <a:alpha val="31000"/>
                </a:schemeClr>
              </a:solidFill>
              <a:prstDash val="dash"/>
              <a:round/>
            </a:ln>
            <a:effectLst>
              <a:glow rad="38100">
                <a:schemeClr val="accent2">
                  <a:lumMod val="60000"/>
                  <a:lumOff val="40000"/>
                  <a:alpha val="60000"/>
                </a:schemeClr>
              </a:glo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ihandform 55">
              <a:extLst>
                <a:ext uri="{FF2B5EF4-FFF2-40B4-BE49-F238E27FC236}">
                  <a16:creationId xmlns:a16="http://schemas.microsoft.com/office/drawing/2014/main" id="{37BF93C3-51E5-23CC-92C5-AE6FA80055F7}"/>
                </a:ext>
              </a:extLst>
            </p:cNvPr>
            <p:cNvSpPr/>
            <p:nvPr/>
          </p:nvSpPr>
          <p:spPr>
            <a:xfrm>
              <a:off x="1467305" y="3813097"/>
              <a:ext cx="168267" cy="359270"/>
            </a:xfrm>
            <a:custGeom>
              <a:avLst/>
              <a:gdLst>
                <a:gd name="connsiteX0" fmla="*/ 142875 w 261938"/>
                <a:gd name="connsiteY0" fmla="*/ 0 h 1071563"/>
                <a:gd name="connsiteX1" fmla="*/ 261938 w 261938"/>
                <a:gd name="connsiteY1" fmla="*/ 19050 h 1071563"/>
                <a:gd name="connsiteX2" fmla="*/ 0 w 261938"/>
                <a:gd name="connsiteY2" fmla="*/ 1071563 h 1071563"/>
                <a:gd name="connsiteX3" fmla="*/ 190500 w 261938"/>
                <a:gd name="connsiteY3" fmla="*/ 1062038 h 1071563"/>
                <a:gd name="connsiteX4" fmla="*/ 142875 w 261938"/>
                <a:gd name="connsiteY4" fmla="*/ 0 h 1071563"/>
                <a:gd name="connsiteX0" fmla="*/ 142875 w 401645"/>
                <a:gd name="connsiteY0" fmla="*/ 115304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190500 w 401645"/>
                <a:gd name="connsiteY3" fmla="*/ 1177342 h 1186867"/>
                <a:gd name="connsiteX4" fmla="*/ 142875 w 401645"/>
                <a:gd name="connsiteY4" fmla="*/ 115304 h 1186867"/>
                <a:gd name="connsiteX0" fmla="*/ 362415 w 401645"/>
                <a:gd name="connsiteY0" fmla="*/ 6368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190500 w 401645"/>
                <a:gd name="connsiteY3" fmla="*/ 1177342 h 1186867"/>
                <a:gd name="connsiteX4" fmla="*/ 362415 w 401645"/>
                <a:gd name="connsiteY4" fmla="*/ 6368 h 1186867"/>
                <a:gd name="connsiteX0" fmla="*/ 362415 w 401645"/>
                <a:gd name="connsiteY0" fmla="*/ 6368 h 1186867"/>
                <a:gd name="connsiteX1" fmla="*/ 401645 w 401645"/>
                <a:gd name="connsiteY1" fmla="*/ 0 h 1186867"/>
                <a:gd name="connsiteX2" fmla="*/ 0 w 401645"/>
                <a:gd name="connsiteY2" fmla="*/ 1186867 h 1186867"/>
                <a:gd name="connsiteX3" fmla="*/ 265343 w 401645"/>
                <a:gd name="connsiteY3" fmla="*/ 908634 h 1186867"/>
                <a:gd name="connsiteX4" fmla="*/ 362415 w 401645"/>
                <a:gd name="connsiteY4" fmla="*/ 6368 h 1186867"/>
                <a:gd name="connsiteX0" fmla="*/ 232687 w 271917"/>
                <a:gd name="connsiteY0" fmla="*/ 6368 h 943577"/>
                <a:gd name="connsiteX1" fmla="*/ 271917 w 271917"/>
                <a:gd name="connsiteY1" fmla="*/ 0 h 943577"/>
                <a:gd name="connsiteX2" fmla="*/ 0 w 271917"/>
                <a:gd name="connsiteY2" fmla="*/ 943577 h 943577"/>
                <a:gd name="connsiteX3" fmla="*/ 135615 w 271917"/>
                <a:gd name="connsiteY3" fmla="*/ 908634 h 943577"/>
                <a:gd name="connsiteX4" fmla="*/ 232687 w 271917"/>
                <a:gd name="connsiteY4" fmla="*/ 6368 h 943577"/>
                <a:gd name="connsiteX0" fmla="*/ 232687 w 264433"/>
                <a:gd name="connsiteY0" fmla="*/ 6368 h 943577"/>
                <a:gd name="connsiteX1" fmla="*/ 264433 w 264433"/>
                <a:gd name="connsiteY1" fmla="*/ 0 h 943577"/>
                <a:gd name="connsiteX2" fmla="*/ 0 w 264433"/>
                <a:gd name="connsiteY2" fmla="*/ 943577 h 943577"/>
                <a:gd name="connsiteX3" fmla="*/ 135615 w 264433"/>
                <a:gd name="connsiteY3" fmla="*/ 908634 h 943577"/>
                <a:gd name="connsiteX4" fmla="*/ 232687 w 264433"/>
                <a:gd name="connsiteY4" fmla="*/ 6368 h 943577"/>
                <a:gd name="connsiteX0" fmla="*/ 243914 w 264433"/>
                <a:gd name="connsiteY0" fmla="*/ 0 h 945379"/>
                <a:gd name="connsiteX1" fmla="*/ 264433 w 264433"/>
                <a:gd name="connsiteY1" fmla="*/ 1802 h 945379"/>
                <a:gd name="connsiteX2" fmla="*/ 0 w 264433"/>
                <a:gd name="connsiteY2" fmla="*/ 945379 h 945379"/>
                <a:gd name="connsiteX3" fmla="*/ 135615 w 264433"/>
                <a:gd name="connsiteY3" fmla="*/ 910436 h 945379"/>
                <a:gd name="connsiteX4" fmla="*/ 243914 w 264433"/>
                <a:gd name="connsiteY4" fmla="*/ 0 h 945379"/>
                <a:gd name="connsiteX0" fmla="*/ 243914 w 264433"/>
                <a:gd name="connsiteY0" fmla="*/ 0 h 945379"/>
                <a:gd name="connsiteX1" fmla="*/ 264433 w 264433"/>
                <a:gd name="connsiteY1" fmla="*/ 1802 h 945379"/>
                <a:gd name="connsiteX2" fmla="*/ 0 w 264433"/>
                <a:gd name="connsiteY2" fmla="*/ 945379 h 945379"/>
                <a:gd name="connsiteX3" fmla="*/ 120646 w 264433"/>
                <a:gd name="connsiteY3" fmla="*/ 940394 h 945379"/>
                <a:gd name="connsiteX4" fmla="*/ 243914 w 264433"/>
                <a:gd name="connsiteY4" fmla="*/ 0 h 9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3" h="945379">
                  <a:moveTo>
                    <a:pt x="243914" y="0"/>
                  </a:moveTo>
                  <a:lnTo>
                    <a:pt x="264433" y="1802"/>
                  </a:lnTo>
                  <a:lnTo>
                    <a:pt x="0" y="945379"/>
                  </a:lnTo>
                  <a:lnTo>
                    <a:pt x="120646" y="940394"/>
                  </a:lnTo>
                  <a:lnTo>
                    <a:pt x="243914" y="0"/>
                  </a:lnTo>
                  <a:close/>
                </a:path>
              </a:pathLst>
            </a:custGeom>
            <a:solidFill>
              <a:srgbClr val="CC00CC">
                <a:alpha val="81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ihandform 56">
              <a:extLst>
                <a:ext uri="{FF2B5EF4-FFF2-40B4-BE49-F238E27FC236}">
                  <a16:creationId xmlns:a16="http://schemas.microsoft.com/office/drawing/2014/main" id="{3C84ECF8-FBF4-2C8F-A066-06F18C6CF56E}"/>
                </a:ext>
              </a:extLst>
            </p:cNvPr>
            <p:cNvSpPr/>
            <p:nvPr/>
          </p:nvSpPr>
          <p:spPr>
            <a:xfrm>
              <a:off x="145554" y="3419283"/>
              <a:ext cx="388143" cy="359270"/>
            </a:xfrm>
            <a:custGeom>
              <a:avLst/>
              <a:gdLst>
                <a:gd name="connsiteX0" fmla="*/ 16668 w 640556"/>
                <a:gd name="connsiteY0" fmla="*/ 0 h 209550"/>
                <a:gd name="connsiteX1" fmla="*/ 0 w 640556"/>
                <a:gd name="connsiteY1" fmla="*/ 209550 h 209550"/>
                <a:gd name="connsiteX2" fmla="*/ 640556 w 640556"/>
                <a:gd name="connsiteY2" fmla="*/ 195262 h 209550"/>
                <a:gd name="connsiteX3" fmla="*/ 581025 w 640556"/>
                <a:gd name="connsiteY3" fmla="*/ 57150 h 209550"/>
                <a:gd name="connsiteX4" fmla="*/ 16668 w 640556"/>
                <a:gd name="connsiteY4" fmla="*/ 0 h 209550"/>
                <a:gd name="connsiteX0" fmla="*/ 16668 w 640556"/>
                <a:gd name="connsiteY0" fmla="*/ 0 h 214312"/>
                <a:gd name="connsiteX1" fmla="*/ 0 w 640556"/>
                <a:gd name="connsiteY1" fmla="*/ 209550 h 214312"/>
                <a:gd name="connsiteX2" fmla="*/ 640556 w 640556"/>
                <a:gd name="connsiteY2" fmla="*/ 214312 h 214312"/>
                <a:gd name="connsiteX3" fmla="*/ 581025 w 640556"/>
                <a:gd name="connsiteY3" fmla="*/ 57150 h 214312"/>
                <a:gd name="connsiteX4" fmla="*/ 16668 w 640556"/>
                <a:gd name="connsiteY4" fmla="*/ 0 h 214312"/>
                <a:gd name="connsiteX0" fmla="*/ 0 w 623888"/>
                <a:gd name="connsiteY0" fmla="*/ 0 h 228600"/>
                <a:gd name="connsiteX1" fmla="*/ 214314 w 623888"/>
                <a:gd name="connsiteY1" fmla="*/ 228600 h 228600"/>
                <a:gd name="connsiteX2" fmla="*/ 623888 w 623888"/>
                <a:gd name="connsiteY2" fmla="*/ 214312 h 228600"/>
                <a:gd name="connsiteX3" fmla="*/ 564357 w 623888"/>
                <a:gd name="connsiteY3" fmla="*/ 57150 h 228600"/>
                <a:gd name="connsiteX4" fmla="*/ 0 w 623888"/>
                <a:gd name="connsiteY4" fmla="*/ 0 h 228600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57188 w 416719"/>
                <a:gd name="connsiteY3" fmla="*/ 42862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14325 w 416719"/>
                <a:gd name="connsiteY3" fmla="*/ 40481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245269 w 416719"/>
                <a:gd name="connsiteY3" fmla="*/ 30956 h 214312"/>
                <a:gd name="connsiteX4" fmla="*/ 0 w 416719"/>
                <a:gd name="connsiteY4" fmla="*/ 0 h 214312"/>
                <a:gd name="connsiteX0" fmla="*/ 0 w 316706"/>
                <a:gd name="connsiteY0" fmla="*/ 0 h 240505"/>
                <a:gd name="connsiteX1" fmla="*/ 7145 w 316706"/>
                <a:gd name="connsiteY1" fmla="*/ 214312 h 240505"/>
                <a:gd name="connsiteX2" fmla="*/ 316706 w 316706"/>
                <a:gd name="connsiteY2" fmla="*/ 240505 h 240505"/>
                <a:gd name="connsiteX3" fmla="*/ 245269 w 316706"/>
                <a:gd name="connsiteY3" fmla="*/ 30956 h 240505"/>
                <a:gd name="connsiteX4" fmla="*/ 0 w 316706"/>
                <a:gd name="connsiteY4" fmla="*/ 0 h 240505"/>
                <a:gd name="connsiteX0" fmla="*/ 0 w 388143"/>
                <a:gd name="connsiteY0" fmla="*/ 0 h 214312"/>
                <a:gd name="connsiteX1" fmla="*/ 7145 w 388143"/>
                <a:gd name="connsiteY1" fmla="*/ 214312 h 214312"/>
                <a:gd name="connsiteX2" fmla="*/ 388143 w 388143"/>
                <a:gd name="connsiteY2" fmla="*/ 195261 h 214312"/>
                <a:gd name="connsiteX3" fmla="*/ 245269 w 388143"/>
                <a:gd name="connsiteY3" fmla="*/ 30956 h 214312"/>
                <a:gd name="connsiteX4" fmla="*/ 0 w 388143"/>
                <a:gd name="connsiteY4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143" h="214312">
                  <a:moveTo>
                    <a:pt x="0" y="0"/>
                  </a:moveTo>
                  <a:lnTo>
                    <a:pt x="7145" y="214312"/>
                  </a:lnTo>
                  <a:lnTo>
                    <a:pt x="388143" y="195261"/>
                  </a:lnTo>
                  <a:lnTo>
                    <a:pt x="245269" y="30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68000"/>
              </a:scheme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ihandform 57">
              <a:extLst>
                <a:ext uri="{FF2B5EF4-FFF2-40B4-BE49-F238E27FC236}">
                  <a16:creationId xmlns:a16="http://schemas.microsoft.com/office/drawing/2014/main" id="{3C0137E3-F1A0-DEE1-8CA9-5C6D5DFE3B11}"/>
                </a:ext>
              </a:extLst>
            </p:cNvPr>
            <p:cNvSpPr/>
            <p:nvPr/>
          </p:nvSpPr>
          <p:spPr>
            <a:xfrm>
              <a:off x="566082" y="3435753"/>
              <a:ext cx="545309" cy="359270"/>
            </a:xfrm>
            <a:custGeom>
              <a:avLst/>
              <a:gdLst>
                <a:gd name="connsiteX0" fmla="*/ 16668 w 640556"/>
                <a:gd name="connsiteY0" fmla="*/ 0 h 209550"/>
                <a:gd name="connsiteX1" fmla="*/ 0 w 640556"/>
                <a:gd name="connsiteY1" fmla="*/ 209550 h 209550"/>
                <a:gd name="connsiteX2" fmla="*/ 640556 w 640556"/>
                <a:gd name="connsiteY2" fmla="*/ 195262 h 209550"/>
                <a:gd name="connsiteX3" fmla="*/ 581025 w 640556"/>
                <a:gd name="connsiteY3" fmla="*/ 57150 h 209550"/>
                <a:gd name="connsiteX4" fmla="*/ 16668 w 640556"/>
                <a:gd name="connsiteY4" fmla="*/ 0 h 209550"/>
                <a:gd name="connsiteX0" fmla="*/ 16668 w 640556"/>
                <a:gd name="connsiteY0" fmla="*/ 0 h 214312"/>
                <a:gd name="connsiteX1" fmla="*/ 0 w 640556"/>
                <a:gd name="connsiteY1" fmla="*/ 209550 h 214312"/>
                <a:gd name="connsiteX2" fmla="*/ 640556 w 640556"/>
                <a:gd name="connsiteY2" fmla="*/ 214312 h 214312"/>
                <a:gd name="connsiteX3" fmla="*/ 581025 w 640556"/>
                <a:gd name="connsiteY3" fmla="*/ 57150 h 214312"/>
                <a:gd name="connsiteX4" fmla="*/ 16668 w 640556"/>
                <a:gd name="connsiteY4" fmla="*/ 0 h 214312"/>
                <a:gd name="connsiteX0" fmla="*/ 0 w 623888"/>
                <a:gd name="connsiteY0" fmla="*/ 0 h 228600"/>
                <a:gd name="connsiteX1" fmla="*/ 214314 w 623888"/>
                <a:gd name="connsiteY1" fmla="*/ 228600 h 228600"/>
                <a:gd name="connsiteX2" fmla="*/ 623888 w 623888"/>
                <a:gd name="connsiteY2" fmla="*/ 214312 h 228600"/>
                <a:gd name="connsiteX3" fmla="*/ 564357 w 623888"/>
                <a:gd name="connsiteY3" fmla="*/ 57150 h 228600"/>
                <a:gd name="connsiteX4" fmla="*/ 0 w 623888"/>
                <a:gd name="connsiteY4" fmla="*/ 0 h 228600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57188 w 416719"/>
                <a:gd name="connsiteY3" fmla="*/ 42862 h 214312"/>
                <a:gd name="connsiteX4" fmla="*/ 0 w 416719"/>
                <a:gd name="connsiteY4" fmla="*/ 0 h 214312"/>
                <a:gd name="connsiteX0" fmla="*/ 0 w 416719"/>
                <a:gd name="connsiteY0" fmla="*/ 0 h 214312"/>
                <a:gd name="connsiteX1" fmla="*/ 7145 w 416719"/>
                <a:gd name="connsiteY1" fmla="*/ 214312 h 214312"/>
                <a:gd name="connsiteX2" fmla="*/ 416719 w 416719"/>
                <a:gd name="connsiteY2" fmla="*/ 200024 h 214312"/>
                <a:gd name="connsiteX3" fmla="*/ 314325 w 416719"/>
                <a:gd name="connsiteY3" fmla="*/ 40481 h 214312"/>
                <a:gd name="connsiteX4" fmla="*/ 0 w 416719"/>
                <a:gd name="connsiteY4" fmla="*/ 0 h 214312"/>
                <a:gd name="connsiteX0" fmla="*/ 0 w 500063"/>
                <a:gd name="connsiteY0" fmla="*/ 42863 h 173831"/>
                <a:gd name="connsiteX1" fmla="*/ 90489 w 500063"/>
                <a:gd name="connsiteY1" fmla="*/ 173831 h 173831"/>
                <a:gd name="connsiteX2" fmla="*/ 500063 w 500063"/>
                <a:gd name="connsiteY2" fmla="*/ 159543 h 173831"/>
                <a:gd name="connsiteX3" fmla="*/ 397669 w 500063"/>
                <a:gd name="connsiteY3" fmla="*/ 0 h 173831"/>
                <a:gd name="connsiteX4" fmla="*/ 0 w 500063"/>
                <a:gd name="connsiteY4" fmla="*/ 42863 h 173831"/>
                <a:gd name="connsiteX0" fmla="*/ 0 w 500063"/>
                <a:gd name="connsiteY0" fmla="*/ 0 h 130968"/>
                <a:gd name="connsiteX1" fmla="*/ 90489 w 500063"/>
                <a:gd name="connsiteY1" fmla="*/ 130968 h 130968"/>
                <a:gd name="connsiteX2" fmla="*/ 500063 w 500063"/>
                <a:gd name="connsiteY2" fmla="*/ 116680 h 130968"/>
                <a:gd name="connsiteX3" fmla="*/ 314325 w 500063"/>
                <a:gd name="connsiteY3" fmla="*/ 42862 h 130968"/>
                <a:gd name="connsiteX4" fmla="*/ 0 w 500063"/>
                <a:gd name="connsiteY4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314325 w 550070"/>
                <a:gd name="connsiteY3" fmla="*/ 42862 h 130968"/>
                <a:gd name="connsiteX4" fmla="*/ 0 w 550070"/>
                <a:gd name="connsiteY4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14325 w 550070"/>
                <a:gd name="connsiteY4" fmla="*/ 42862 h 130968"/>
                <a:gd name="connsiteX5" fmla="*/ 0 w 550070"/>
                <a:gd name="connsiteY5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95942 w 550070"/>
                <a:gd name="connsiteY4" fmla="*/ 86263 h 130968"/>
                <a:gd name="connsiteX5" fmla="*/ 314325 w 550070"/>
                <a:gd name="connsiteY5" fmla="*/ 42862 h 130968"/>
                <a:gd name="connsiteX6" fmla="*/ 0 w 550070"/>
                <a:gd name="connsiteY6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395942 w 550070"/>
                <a:gd name="connsiteY4" fmla="*/ 86263 h 130968"/>
                <a:gd name="connsiteX5" fmla="*/ 435769 w 550070"/>
                <a:gd name="connsiteY5" fmla="*/ 52387 h 130968"/>
                <a:gd name="connsiteX6" fmla="*/ 0 w 550070"/>
                <a:gd name="connsiteY6" fmla="*/ 0 h 130968"/>
                <a:gd name="connsiteX0" fmla="*/ 0 w 550070"/>
                <a:gd name="connsiteY0" fmla="*/ 0 h 130968"/>
                <a:gd name="connsiteX1" fmla="*/ 90489 w 550070"/>
                <a:gd name="connsiteY1" fmla="*/ 130968 h 130968"/>
                <a:gd name="connsiteX2" fmla="*/ 550070 w 550070"/>
                <a:gd name="connsiteY2" fmla="*/ 119061 h 130968"/>
                <a:gd name="connsiteX3" fmla="*/ 534054 w 550070"/>
                <a:gd name="connsiteY3" fmla="*/ 91026 h 130968"/>
                <a:gd name="connsiteX4" fmla="*/ 445948 w 550070"/>
                <a:gd name="connsiteY4" fmla="*/ 88644 h 130968"/>
                <a:gd name="connsiteX5" fmla="*/ 435769 w 550070"/>
                <a:gd name="connsiteY5" fmla="*/ 52387 h 130968"/>
                <a:gd name="connsiteX6" fmla="*/ 0 w 550070"/>
                <a:gd name="connsiteY6" fmla="*/ 0 h 130968"/>
                <a:gd name="connsiteX0" fmla="*/ 30954 w 459581"/>
                <a:gd name="connsiteY0" fmla="*/ 0 h 121443"/>
                <a:gd name="connsiteX1" fmla="*/ 0 w 459581"/>
                <a:gd name="connsiteY1" fmla="*/ 121443 h 121443"/>
                <a:gd name="connsiteX2" fmla="*/ 459581 w 459581"/>
                <a:gd name="connsiteY2" fmla="*/ 109536 h 121443"/>
                <a:gd name="connsiteX3" fmla="*/ 443565 w 459581"/>
                <a:gd name="connsiteY3" fmla="*/ 81501 h 121443"/>
                <a:gd name="connsiteX4" fmla="*/ 355459 w 459581"/>
                <a:gd name="connsiteY4" fmla="*/ 79119 h 121443"/>
                <a:gd name="connsiteX5" fmla="*/ 345280 w 459581"/>
                <a:gd name="connsiteY5" fmla="*/ 42862 h 121443"/>
                <a:gd name="connsiteX6" fmla="*/ 30954 w 459581"/>
                <a:gd name="connsiteY6" fmla="*/ 0 h 121443"/>
                <a:gd name="connsiteX0" fmla="*/ 0 w 538165"/>
                <a:gd name="connsiteY0" fmla="*/ 0 h 126206"/>
                <a:gd name="connsiteX1" fmla="*/ 78584 w 538165"/>
                <a:gd name="connsiteY1" fmla="*/ 126206 h 126206"/>
                <a:gd name="connsiteX2" fmla="*/ 538165 w 538165"/>
                <a:gd name="connsiteY2" fmla="*/ 114299 h 126206"/>
                <a:gd name="connsiteX3" fmla="*/ 522149 w 538165"/>
                <a:gd name="connsiteY3" fmla="*/ 86264 h 126206"/>
                <a:gd name="connsiteX4" fmla="*/ 434043 w 538165"/>
                <a:gd name="connsiteY4" fmla="*/ 83882 h 126206"/>
                <a:gd name="connsiteX5" fmla="*/ 423864 w 538165"/>
                <a:gd name="connsiteY5" fmla="*/ 47625 h 126206"/>
                <a:gd name="connsiteX6" fmla="*/ 0 w 538165"/>
                <a:gd name="connsiteY6" fmla="*/ 0 h 126206"/>
                <a:gd name="connsiteX0" fmla="*/ 0 w 545309"/>
                <a:gd name="connsiteY0" fmla="*/ 0 h 133350"/>
                <a:gd name="connsiteX1" fmla="*/ 85728 w 545309"/>
                <a:gd name="connsiteY1" fmla="*/ 133350 h 133350"/>
                <a:gd name="connsiteX2" fmla="*/ 545309 w 545309"/>
                <a:gd name="connsiteY2" fmla="*/ 121443 h 133350"/>
                <a:gd name="connsiteX3" fmla="*/ 529293 w 545309"/>
                <a:gd name="connsiteY3" fmla="*/ 93408 h 133350"/>
                <a:gd name="connsiteX4" fmla="*/ 441187 w 545309"/>
                <a:gd name="connsiteY4" fmla="*/ 91026 h 133350"/>
                <a:gd name="connsiteX5" fmla="*/ 431008 w 545309"/>
                <a:gd name="connsiteY5" fmla="*/ 54769 h 133350"/>
                <a:gd name="connsiteX6" fmla="*/ 0 w 545309"/>
                <a:gd name="connsiteY6" fmla="*/ 0 h 133350"/>
                <a:gd name="connsiteX0" fmla="*/ 0 w 545309"/>
                <a:gd name="connsiteY0" fmla="*/ 0 h 140494"/>
                <a:gd name="connsiteX1" fmla="*/ 200028 w 545309"/>
                <a:gd name="connsiteY1" fmla="*/ 140494 h 140494"/>
                <a:gd name="connsiteX2" fmla="*/ 545309 w 545309"/>
                <a:gd name="connsiteY2" fmla="*/ 121443 h 140494"/>
                <a:gd name="connsiteX3" fmla="*/ 529293 w 545309"/>
                <a:gd name="connsiteY3" fmla="*/ 93408 h 140494"/>
                <a:gd name="connsiteX4" fmla="*/ 441187 w 545309"/>
                <a:gd name="connsiteY4" fmla="*/ 91026 h 140494"/>
                <a:gd name="connsiteX5" fmla="*/ 431008 w 545309"/>
                <a:gd name="connsiteY5" fmla="*/ 54769 h 140494"/>
                <a:gd name="connsiteX6" fmla="*/ 0 w 545309"/>
                <a:gd name="connsiteY6" fmla="*/ 0 h 140494"/>
                <a:gd name="connsiteX0" fmla="*/ 0 w 545309"/>
                <a:gd name="connsiteY0" fmla="*/ 0 h 140494"/>
                <a:gd name="connsiteX1" fmla="*/ 200028 w 545309"/>
                <a:gd name="connsiteY1" fmla="*/ 140494 h 140494"/>
                <a:gd name="connsiteX2" fmla="*/ 545309 w 545309"/>
                <a:gd name="connsiteY2" fmla="*/ 121443 h 140494"/>
                <a:gd name="connsiteX3" fmla="*/ 529293 w 545309"/>
                <a:gd name="connsiteY3" fmla="*/ 93408 h 140494"/>
                <a:gd name="connsiteX4" fmla="*/ 441187 w 545309"/>
                <a:gd name="connsiteY4" fmla="*/ 91026 h 140494"/>
                <a:gd name="connsiteX5" fmla="*/ 431008 w 545309"/>
                <a:gd name="connsiteY5" fmla="*/ 54769 h 140494"/>
                <a:gd name="connsiteX6" fmla="*/ 0 w 545309"/>
                <a:gd name="connsiteY6" fmla="*/ 0 h 140494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41187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  <a:gd name="connsiteX0" fmla="*/ 0 w 545309"/>
                <a:gd name="connsiteY0" fmla="*/ 0 h 130969"/>
                <a:gd name="connsiteX1" fmla="*/ 102397 w 545309"/>
                <a:gd name="connsiteY1" fmla="*/ 130969 h 130969"/>
                <a:gd name="connsiteX2" fmla="*/ 545309 w 545309"/>
                <a:gd name="connsiteY2" fmla="*/ 121443 h 130969"/>
                <a:gd name="connsiteX3" fmla="*/ 529293 w 545309"/>
                <a:gd name="connsiteY3" fmla="*/ 93408 h 130969"/>
                <a:gd name="connsiteX4" fmla="*/ 455474 w 545309"/>
                <a:gd name="connsiteY4" fmla="*/ 91026 h 130969"/>
                <a:gd name="connsiteX5" fmla="*/ 431008 w 545309"/>
                <a:gd name="connsiteY5" fmla="*/ 54769 h 130969"/>
                <a:gd name="connsiteX6" fmla="*/ 0 w 545309"/>
                <a:gd name="connsiteY6" fmla="*/ 0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5309" h="130969">
                  <a:moveTo>
                    <a:pt x="0" y="0"/>
                  </a:moveTo>
                  <a:cubicBezTo>
                    <a:pt x="23814" y="51593"/>
                    <a:pt x="64296" y="98426"/>
                    <a:pt x="102397" y="130969"/>
                  </a:cubicBezTo>
                  <a:lnTo>
                    <a:pt x="545309" y="121443"/>
                  </a:lnTo>
                  <a:cubicBezTo>
                    <a:pt x="532033" y="117654"/>
                    <a:pt x="542569" y="97197"/>
                    <a:pt x="529293" y="93408"/>
                  </a:cubicBezTo>
                  <a:cubicBezTo>
                    <a:pt x="483256" y="83883"/>
                    <a:pt x="501511" y="100551"/>
                    <a:pt x="455474" y="91026"/>
                  </a:cubicBezTo>
                  <a:lnTo>
                    <a:pt x="431008" y="54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feld 58">
              <a:extLst>
                <a:ext uri="{FF2B5EF4-FFF2-40B4-BE49-F238E27FC236}">
                  <a16:creationId xmlns:a16="http://schemas.microsoft.com/office/drawing/2014/main" id="{AF0434A9-72CC-4441-DFAF-655E1E2A5D75}"/>
                </a:ext>
              </a:extLst>
            </p:cNvPr>
            <p:cNvSpPr txBox="1"/>
            <p:nvPr/>
          </p:nvSpPr>
          <p:spPr>
            <a:xfrm>
              <a:off x="33163" y="3522537"/>
              <a:ext cx="570710" cy="17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PHELIX</a:t>
              </a:r>
              <a:endParaRPr kumimoji="0" lang="en-US" sz="1200" b="1" i="0" u="none" strike="noStrike" kern="0" cap="none" spc="0" normalizeH="0" baseline="0">
                <a:ln>
                  <a:noFill/>
                </a:ln>
                <a:solidFill>
                  <a:srgbClr val="00FF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29" name="Gerader Verbinder 59">
              <a:extLst>
                <a:ext uri="{FF2B5EF4-FFF2-40B4-BE49-F238E27FC236}">
                  <a16:creationId xmlns:a16="http://schemas.microsoft.com/office/drawing/2014/main" id="{FC37DE33-0D9D-4473-A7BD-67D1F222B369}"/>
                </a:ext>
              </a:extLst>
            </p:cNvPr>
            <p:cNvCxnSpPr/>
            <p:nvPr/>
          </p:nvCxnSpPr>
          <p:spPr>
            <a:xfrm>
              <a:off x="840581" y="3633788"/>
              <a:ext cx="259557" cy="11906"/>
            </a:xfrm>
            <a:prstGeom prst="line">
              <a:avLst/>
            </a:prstGeom>
            <a:noFill/>
            <a:ln w="19050" cap="flat">
              <a:solidFill>
                <a:srgbClr val="00FF00"/>
              </a:solidFill>
              <a:prstDash val="solid"/>
              <a:round/>
              <a:headEnd type="none" w="med" len="med"/>
              <a:tailEnd type="arrow" w="sm" len="sm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Textfeld 61">
              <a:extLst>
                <a:ext uri="{FF2B5EF4-FFF2-40B4-BE49-F238E27FC236}">
                  <a16:creationId xmlns:a16="http://schemas.microsoft.com/office/drawing/2014/main" id="{E65B5A4F-7DDF-25AF-5C44-D233799F9FDC}"/>
                </a:ext>
              </a:extLst>
            </p:cNvPr>
            <p:cNvSpPr txBox="1"/>
            <p:nvPr/>
          </p:nvSpPr>
          <p:spPr>
            <a:xfrm>
              <a:off x="1258953" y="4186774"/>
              <a:ext cx="416705" cy="17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lvl="0" indent="0" algn="l" defTabSz="182165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>
                  <a:ln>
                    <a:noFill/>
                  </a:ln>
                  <a:solidFill>
                    <a:srgbClr val="CC00CC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+mn-ea"/>
                  <a:cs typeface="Arial"/>
                  <a:sym typeface="Arial"/>
                </a:rPr>
                <a:t>ions</a:t>
              </a:r>
            </a:p>
          </p:txBody>
        </p:sp>
      </p:grpSp>
      <p:sp>
        <p:nvSpPr>
          <p:cNvPr id="14" name="Target chamber installed at HHT">
            <a:extLst>
              <a:ext uri="{FF2B5EF4-FFF2-40B4-BE49-F238E27FC236}">
                <a16:creationId xmlns:a16="http://schemas.microsoft.com/office/drawing/2014/main" id="{9078138E-1B0B-5A4D-7CB4-C89565091269}"/>
              </a:ext>
            </a:extLst>
          </p:cNvPr>
          <p:cNvSpPr txBox="1"/>
          <p:nvPr/>
        </p:nvSpPr>
        <p:spPr>
          <a:xfrm>
            <a:off x="4459926" y="1191699"/>
            <a:ext cx="1951348" cy="24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0" marR="0" algn="just" defTabSz="449580">
              <a:lnSpc>
                <a:spcPct val="110000"/>
              </a:lnSpc>
              <a:spcBef>
                <a:spcPts val="6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just" defTabSz="449580" rtl="0" eaLnBrk="1" fontAlgn="auto" latin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HIHEX at HHT</a:t>
            </a:r>
          </a:p>
        </p:txBody>
      </p:sp>
      <p:sp>
        <p:nvSpPr>
          <p:cNvPr id="39" name="Target chamber installed at HHT">
            <a:extLst>
              <a:ext uri="{FF2B5EF4-FFF2-40B4-BE49-F238E27FC236}">
                <a16:creationId xmlns:a16="http://schemas.microsoft.com/office/drawing/2014/main" id="{045E4E40-B6A7-03CF-4E3D-D6DC82C92C4A}"/>
              </a:ext>
            </a:extLst>
          </p:cNvPr>
          <p:cNvSpPr txBox="1"/>
          <p:nvPr/>
        </p:nvSpPr>
        <p:spPr>
          <a:xfrm>
            <a:off x="276349" y="1246257"/>
            <a:ext cx="1951348" cy="24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0" marR="0" algn="just" defTabSz="449580">
              <a:lnSpc>
                <a:spcPct val="110000"/>
              </a:lnSpc>
              <a:spcBef>
                <a:spcPts val="6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just" defTabSz="449580" rtl="0" eaLnBrk="1" fontAlgn="auto" latin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Calibri"/>
                <a:sym typeface="Calibri"/>
              </a:rPr>
              <a:t>PRIOR at HHT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07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roton microscope PRIOR: Commissioned with recent phase 0 experiments">
            <a:extLst>
              <a:ext uri="{FF2B5EF4-FFF2-40B4-BE49-F238E27FC236}">
                <a16:creationId xmlns:a16="http://schemas.microsoft.com/office/drawing/2014/main" id="{47A17276-549B-E5DA-E24E-F432E8A560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7313" y="141089"/>
            <a:ext cx="5597724" cy="590550"/>
          </a:xfrm>
        </p:spPr>
        <p:txBody>
          <a:bodyPr anchor="ctr"/>
          <a:lstStyle/>
          <a:p>
            <a:pPr algn="ctr" defTabSz="209169">
              <a:spcBef>
                <a:spcPts val="0"/>
              </a:spcBef>
              <a:defRPr sz="4514"/>
            </a:pPr>
            <a:r>
              <a:rPr sz="2400" dirty="0">
                <a:latin typeface="Arial Narrow" panose="020B0606020202030204" pitchFamily="34" charset="0"/>
                <a:sym typeface="Arial"/>
              </a:rPr>
              <a:t>Proton microscope PRIOR:</a:t>
            </a:r>
            <a:br>
              <a:rPr sz="2400" dirty="0">
                <a:latin typeface="Arial Narrow" panose="020B0606020202030204" pitchFamily="34" charset="0"/>
                <a:sym typeface="Arial"/>
              </a:rPr>
            </a:br>
            <a:r>
              <a:rPr sz="2400" dirty="0">
                <a:latin typeface="Arial Narrow" panose="020B0606020202030204" pitchFamily="34" charset="0"/>
                <a:sym typeface="Arial"/>
              </a:rPr>
              <a:t>Commissioned with recent phase 0 experiments</a:t>
            </a:r>
          </a:p>
        </p:txBody>
      </p:sp>
      <p:pic>
        <p:nvPicPr>
          <p:cNvPr id="18435" name="IMG_5428.jpeg" descr="IMG_5428.jpeg">
            <a:extLst>
              <a:ext uri="{FF2B5EF4-FFF2-40B4-BE49-F238E27FC236}">
                <a16:creationId xmlns:a16="http://schemas.microsoft.com/office/drawing/2014/main" id="{81AAD0F9-51F5-9EE8-4241-0D3242AF5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47" y="989886"/>
            <a:ext cx="3596135" cy="197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8436" name="largewatch.jpg" descr="largewatch.jpg">
            <a:extLst>
              <a:ext uri="{FF2B5EF4-FFF2-40B4-BE49-F238E27FC236}">
                <a16:creationId xmlns:a16="http://schemas.microsoft.com/office/drawing/2014/main" id="{67407F12-7714-420F-1F5A-DABB0A4A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95" y="1144103"/>
            <a:ext cx="1586508" cy="17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8437" name="Grafik 6" descr="Grafik 6">
            <a:extLst>
              <a:ext uri="{FF2B5EF4-FFF2-40B4-BE49-F238E27FC236}">
                <a16:creationId xmlns:a16="http://schemas.microsoft.com/office/drawing/2014/main" id="{B30150E3-B2D4-52AD-64CC-E542E2AC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80" y="3418285"/>
            <a:ext cx="4710708" cy="150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8438" name="Static imaging of a watch">
            <a:extLst>
              <a:ext uri="{FF2B5EF4-FFF2-40B4-BE49-F238E27FC236}">
                <a16:creationId xmlns:a16="http://schemas.microsoft.com/office/drawing/2014/main" id="{4B91BDC0-6B19-B5D9-32D9-AB67BD99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766" y="861601"/>
            <a:ext cx="1794272" cy="30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1437" tIns="71437" rIns="71437" bIns="71437" anchor="ctr">
            <a:spAutoFit/>
          </a:bodyPr>
          <a:lstStyle>
            <a:lvl1pPr indent="80963"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050" b="1" dirty="0"/>
              <a:t>Static imaging (watch)</a:t>
            </a:r>
          </a:p>
        </p:txBody>
      </p:sp>
      <p:sp>
        <p:nvSpPr>
          <p:cNvPr id="18439" name="Experimental setup at HHT">
            <a:extLst>
              <a:ext uri="{FF2B5EF4-FFF2-40B4-BE49-F238E27FC236}">
                <a16:creationId xmlns:a16="http://schemas.microsoft.com/office/drawing/2014/main" id="{1C945B7A-0F5B-D9C8-EB88-5E96B946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165" y="936398"/>
            <a:ext cx="2294334" cy="32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71437" tIns="71437" rIns="71437" bIns="71437" anchor="ctr">
            <a:spAutoFit/>
          </a:bodyPr>
          <a:lstStyle>
            <a:lvl1pPr indent="80963"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FFFFFF"/>
                </a:solidFill>
              </a:rPr>
              <a:t>Experimental setup at HHT</a:t>
            </a:r>
          </a:p>
        </p:txBody>
      </p:sp>
      <p:sp>
        <p:nvSpPr>
          <p:cNvPr id="18440" name="Textfeld 2">
            <a:extLst>
              <a:ext uri="{FF2B5EF4-FFF2-40B4-BE49-F238E27FC236}">
                <a16:creationId xmlns:a16="http://schemas.microsoft.com/office/drawing/2014/main" id="{24CD8CDB-2E94-F2D7-8B09-50B93B9F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868" y="2959971"/>
            <a:ext cx="7133034" cy="51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1437" tIns="71437" rIns="71437" bIns="71437" anchor="ctr">
            <a:spAutoFit/>
          </a:bodyPr>
          <a:lstStyle>
            <a:lvl1pPr marL="977900" indent="-896938"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1200" b="1" dirty="0"/>
              <a:t>Experiment:  “Understanding liquid-liquid phase transformations </a:t>
            </a:r>
            <a:r>
              <a:rPr lang="en-US" altLang="en-US" sz="1200" b="1" i="1" dirty="0"/>
              <a:t>by</a:t>
            </a:r>
            <a:r>
              <a:rPr lang="en-US" altLang="en-US" sz="1200" b="1" dirty="0"/>
              <a:t> temperature-dependent viscosity measurements at high pressures using high energy proton microscopy”</a:t>
            </a:r>
          </a:p>
        </p:txBody>
      </p:sp>
      <p:sp>
        <p:nvSpPr>
          <p:cNvPr id="353" name="Textfeld 3">
            <a:extLst>
              <a:ext uri="{FF2B5EF4-FFF2-40B4-BE49-F238E27FC236}">
                <a16:creationId xmlns:a16="http://schemas.microsoft.com/office/drawing/2014/main" id="{BEF42F91-734D-83A1-60CB-6B73FD703246}"/>
              </a:ext>
            </a:extLst>
          </p:cNvPr>
          <p:cNvSpPr txBox="1"/>
          <p:nvPr/>
        </p:nvSpPr>
        <p:spPr>
          <a:xfrm>
            <a:off x="325041" y="3629102"/>
            <a:ext cx="2262783" cy="513601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>
            <a:lvl1pPr indent="80963"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200"/>
              <a:t>High pressure heated Titanium-vessel</a:t>
            </a:r>
          </a:p>
        </p:txBody>
      </p:sp>
      <p:sp>
        <p:nvSpPr>
          <p:cNvPr id="354" name="Textfeld 16">
            <a:extLst>
              <a:ext uri="{FF2B5EF4-FFF2-40B4-BE49-F238E27FC236}">
                <a16:creationId xmlns:a16="http://schemas.microsoft.com/office/drawing/2014/main" id="{6806AD27-BDCD-69D3-1C9B-9D03453BB3C1}"/>
              </a:ext>
            </a:extLst>
          </p:cNvPr>
          <p:cNvSpPr txBox="1"/>
          <p:nvPr/>
        </p:nvSpPr>
        <p:spPr>
          <a:xfrm>
            <a:off x="6991350" y="3679406"/>
            <a:ext cx="1565077" cy="513601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>
            <a:lvl1pPr indent="80963"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200"/>
              <a:t>Steel ball „falling“ in liquid Sulfur</a:t>
            </a:r>
          </a:p>
        </p:txBody>
      </p:sp>
      <p:sp>
        <p:nvSpPr>
          <p:cNvPr id="18445" name="Gerade Verbindung mit Pfeil 5">
            <a:extLst>
              <a:ext uri="{FF2B5EF4-FFF2-40B4-BE49-F238E27FC236}">
                <a16:creationId xmlns:a16="http://schemas.microsoft.com/office/drawing/2014/main" id="{CBD45FB3-CEFF-14E6-4D86-18AE296AC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2304" y="4142780"/>
            <a:ext cx="579834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tIns="45720" rIns="45720" bIns="45720"/>
          <a:lstStyle/>
          <a:p>
            <a:endParaRPr lang="en-US" sz="675"/>
          </a:p>
        </p:txBody>
      </p:sp>
      <p:sp>
        <p:nvSpPr>
          <p:cNvPr id="18446" name="Gerade Verbindung mit Pfeil 19">
            <a:extLst>
              <a:ext uri="{FF2B5EF4-FFF2-40B4-BE49-F238E27FC236}">
                <a16:creationId xmlns:a16="http://schemas.microsoft.com/office/drawing/2014/main" id="{1BA2C1D6-F9E0-B0AD-17D1-32C75497D6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2300" y="4192786"/>
            <a:ext cx="579834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tIns="45720" rIns="45720" bIns="45720"/>
          <a:lstStyle/>
          <a:p>
            <a:endParaRPr lang="en-US" sz="675"/>
          </a:p>
        </p:txBody>
      </p:sp>
      <p:sp>
        <p:nvSpPr>
          <p:cNvPr id="358" name="B. Winkler, GU Frankfurt">
            <a:extLst>
              <a:ext uri="{FF2B5EF4-FFF2-40B4-BE49-F238E27FC236}">
                <a16:creationId xmlns:a16="http://schemas.microsoft.com/office/drawing/2014/main" id="{3A36E2F6-6E45-1069-0A44-8776F94915FF}"/>
              </a:ext>
            </a:extLst>
          </p:cNvPr>
          <p:cNvSpPr txBox="1"/>
          <p:nvPr/>
        </p:nvSpPr>
        <p:spPr>
          <a:xfrm>
            <a:off x="6835378" y="4456189"/>
            <a:ext cx="1241927" cy="546544"/>
          </a:xfrm>
          <a:prstGeom prst="rect">
            <a:avLst/>
          </a:prstGeom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/>
          <a:p>
            <a:pPr eaLnBrk="1"/>
            <a:r>
              <a:rPr lang="en-US" altLang="en-US" sz="1600" i="1" dirty="0"/>
              <a:t>B. Winkler,</a:t>
            </a:r>
            <a:br>
              <a:rPr lang="en-US" altLang="en-US" sz="1600" i="1" dirty="0"/>
            </a:br>
            <a:r>
              <a:rPr lang="en-US" altLang="en-US" sz="1600" i="1" dirty="0"/>
              <a:t>GU Frankfurt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D8D1B28F-1D99-5FA6-D5EA-970363DA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z="1400" smtClean="0"/>
              <a:t>23</a:t>
            </a:fld>
            <a:endParaRPr lang="en-US" sz="1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36825D7-8096-76E4-0232-4870C1EE1741}"/>
              </a:ext>
            </a:extLst>
          </p:cNvPr>
          <p:cNvGrpSpPr/>
          <p:nvPr/>
        </p:nvGrpSpPr>
        <p:grpSpPr>
          <a:xfrm>
            <a:off x="276349" y="658889"/>
            <a:ext cx="782869" cy="654925"/>
            <a:chOff x="1334546" y="12733"/>
            <a:chExt cx="782869" cy="654925"/>
          </a:xfrm>
        </p:grpSpPr>
        <p:sp>
          <p:nvSpPr>
            <p:cNvPr id="4" name="Gruppieren 1">
              <a:extLst>
                <a:ext uri="{FF2B5EF4-FFF2-40B4-BE49-F238E27FC236}">
                  <a16:creationId xmlns:a16="http://schemas.microsoft.com/office/drawing/2014/main" id="{2E447D3E-E2CD-0F01-FCD4-46562E711001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5" name="FAIR_Logo_rgb_frei" descr="FAIR_Logo_rgb_frei">
              <a:extLst>
                <a:ext uri="{FF2B5EF4-FFF2-40B4-BE49-F238E27FC236}">
                  <a16:creationId xmlns:a16="http://schemas.microsoft.com/office/drawing/2014/main" id="{98160EA7-C955-123D-7BDB-C084DA31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extfeld 14">
              <a:extLst>
                <a:ext uri="{FF2B5EF4-FFF2-40B4-BE49-F238E27FC236}">
                  <a16:creationId xmlns:a16="http://schemas.microsoft.com/office/drawing/2014/main" id="{3B511A0C-7B8B-4204-74D1-88B4584D4DE7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  <p:sp>
        <p:nvSpPr>
          <p:cNvPr id="7" name="Textfeld 2">
            <a:extLst>
              <a:ext uri="{FF2B5EF4-FFF2-40B4-BE49-F238E27FC236}">
                <a16:creationId xmlns:a16="http://schemas.microsoft.com/office/drawing/2014/main" id="{5B55E849-82D0-4A66-A9D7-74C0A60237B0}"/>
              </a:ext>
            </a:extLst>
          </p:cNvPr>
          <p:cNvSpPr txBox="1"/>
          <p:nvPr/>
        </p:nvSpPr>
        <p:spPr>
          <a:xfrm>
            <a:off x="4782621" y="983201"/>
            <a:ext cx="2302238" cy="1985157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0" marR="0" defTabSz="1219200">
              <a:defRPr b="1">
                <a:uFillTx/>
              </a:defRPr>
            </a:pPr>
            <a:r>
              <a:rPr sz="1200" dirty="0"/>
              <a:t>Design parameters</a:t>
            </a:r>
          </a:p>
          <a:p>
            <a:pPr marL="317500" marR="0" indent="-317500" defTabSz="1219200">
              <a:buSzPct val="100000"/>
              <a:buChar char="•"/>
              <a:defRPr>
                <a:uFillTx/>
              </a:defRPr>
            </a:pPr>
            <a:r>
              <a:rPr sz="1200" dirty="0"/>
              <a:t>Spatial resolution 10 µm</a:t>
            </a:r>
          </a:p>
          <a:p>
            <a:pPr marL="317500" marR="0" indent="-317500" defTabSz="1219200">
              <a:buSzPct val="100000"/>
              <a:buChar char="•"/>
              <a:defRPr>
                <a:uFillTx/>
              </a:defRPr>
            </a:pPr>
            <a:r>
              <a:rPr sz="1200" dirty="0"/>
              <a:t>Temporal resolution 10 ns</a:t>
            </a:r>
          </a:p>
          <a:p>
            <a:pPr marL="317500" marR="0" indent="-317500" defTabSz="1219200">
              <a:spcAft>
                <a:spcPts val="600"/>
              </a:spcAft>
              <a:buSzPct val="100000"/>
              <a:buChar char="•"/>
              <a:defRPr>
                <a:uFillTx/>
              </a:defRPr>
            </a:pPr>
            <a:r>
              <a:rPr sz="1200" dirty="0"/>
              <a:t>Density resolution 1%</a:t>
            </a:r>
          </a:p>
          <a:p>
            <a:pPr marL="0" marR="0" defTabSz="1219200">
              <a:defRPr b="1">
                <a:uFillTx/>
              </a:defRPr>
            </a:pPr>
            <a:r>
              <a:rPr sz="1200" dirty="0"/>
              <a:t>Secondary drivers</a:t>
            </a:r>
          </a:p>
          <a:p>
            <a:pPr marL="317500" marR="0" indent="-317500" defTabSz="1219200">
              <a:buSzPct val="100000"/>
              <a:buFont typeface="Arial"/>
              <a:buChar char="•"/>
              <a:defRPr>
                <a:uFillTx/>
              </a:defRPr>
            </a:pPr>
            <a:r>
              <a:rPr sz="1200" dirty="0"/>
              <a:t>Laser shocks</a:t>
            </a:r>
          </a:p>
          <a:p>
            <a:pPr marL="317500" marR="0" indent="-317500" defTabSz="1219200">
              <a:buSzPct val="100000"/>
              <a:buFont typeface="Arial"/>
              <a:buChar char="•"/>
              <a:defRPr>
                <a:uFillTx/>
              </a:defRPr>
            </a:pPr>
            <a:r>
              <a:rPr sz="1200" dirty="0"/>
              <a:t>Gas gun</a:t>
            </a:r>
          </a:p>
          <a:p>
            <a:pPr marL="317500" marR="0" indent="-317500" defTabSz="1219200">
              <a:buSzPct val="100000"/>
              <a:buFont typeface="Arial"/>
              <a:buChar char="•"/>
              <a:defRPr>
                <a:uFillTx/>
              </a:defRPr>
            </a:pPr>
            <a:r>
              <a:rPr sz="1200" dirty="0"/>
              <a:t>Electric wire explosions</a:t>
            </a:r>
          </a:p>
          <a:p>
            <a:pPr marL="317500" marR="0" indent="-317500" defTabSz="1219200">
              <a:buSzPct val="100000"/>
              <a:buFont typeface="Arial"/>
              <a:buChar char="•"/>
              <a:defRPr>
                <a:uFillTx/>
              </a:defRPr>
            </a:pPr>
            <a:r>
              <a:rPr sz="1200" dirty="0"/>
              <a:t>High-explosives</a:t>
            </a:r>
          </a:p>
        </p:txBody>
      </p:sp>
    </p:spTree>
    <p:extLst>
      <p:ext uri="{BB962C8B-B14F-4D97-AF65-F5344CB8AC3E}">
        <p14:creationId xmlns:p14="http://schemas.microsoft.com/office/powerpoint/2010/main" val="3929511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HELIX is a world-class laser that can be used for standalone or coupled experiments">
            <a:extLst>
              <a:ext uri="{FF2B5EF4-FFF2-40B4-BE49-F238E27FC236}">
                <a16:creationId xmlns:a16="http://schemas.microsoft.com/office/drawing/2014/main" id="{F4B6F80E-F07C-E129-28AE-AF278D6867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9134" y="178296"/>
            <a:ext cx="5299472" cy="590550"/>
          </a:xfrm>
        </p:spPr>
        <p:txBody>
          <a:bodyPr/>
          <a:lstStyle>
            <a:lvl1pPr defTabSz="557784">
              <a:defRPr sz="4514"/>
            </a:lvl1pPr>
          </a:lstStyle>
          <a:p>
            <a:pPr algn="ctr">
              <a:spcBef>
                <a:spcPts val="0"/>
              </a:spcBef>
              <a:defRPr/>
            </a:pPr>
            <a:r>
              <a:rPr sz="2400" dirty="0">
                <a:latin typeface="Arial Narrow" panose="020B0606020202030204" pitchFamily="34" charset="0"/>
                <a:sym typeface="Arial"/>
              </a:rPr>
              <a:t>PHELIX world-class laser</a:t>
            </a:r>
            <a:r>
              <a:rPr lang="de-DE" sz="2400" dirty="0">
                <a:latin typeface="Arial Narrow" panose="020B0606020202030204" pitchFamily="34" charset="0"/>
                <a:sym typeface="Arial"/>
              </a:rPr>
              <a:t>: </a:t>
            </a:r>
            <a:br>
              <a:rPr lang="de-DE" sz="2400" dirty="0">
                <a:latin typeface="Arial Narrow" panose="020B0606020202030204" pitchFamily="34" charset="0"/>
                <a:sym typeface="Arial"/>
              </a:rPr>
            </a:br>
            <a:r>
              <a:rPr sz="2400" dirty="0">
                <a:latin typeface="Arial Narrow" panose="020B0606020202030204" pitchFamily="34" charset="0"/>
                <a:sym typeface="Arial"/>
              </a:rPr>
              <a:t>standalone or coupled experiments</a:t>
            </a:r>
          </a:p>
        </p:txBody>
      </p:sp>
      <p:pic>
        <p:nvPicPr>
          <p:cNvPr id="19459" name="Picture 16" descr="Picture 16">
            <a:extLst>
              <a:ext uri="{FF2B5EF4-FFF2-40B4-BE49-F238E27FC236}">
                <a16:creationId xmlns:a16="http://schemas.microsoft.com/office/drawing/2014/main" id="{625695DA-5724-513E-14D9-E6F36CDE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77" y="863203"/>
            <a:ext cx="1822251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460" name="Using ultrafast optical parametric amplifier (uOPA) temporal contrast of 106 to 1011 can be applied">
            <a:extLst>
              <a:ext uri="{FF2B5EF4-FFF2-40B4-BE49-F238E27FC236}">
                <a16:creationId xmlns:a16="http://schemas.microsoft.com/office/drawing/2014/main" id="{24AE5A15-1369-2181-6943-E50F96DAA595}"/>
              </a:ext>
            </a:extLst>
          </p:cNvPr>
          <p:cNvSpPr txBox="1">
            <a:spLocks noGrp="1" noChangeArrowheads="1"/>
          </p:cNvSpPr>
          <p:nvPr>
            <p:ph type="body" sz="quarter" idx="4294967295"/>
          </p:nvPr>
        </p:nvSpPr>
        <p:spPr>
          <a:xfrm>
            <a:off x="81558" y="4273749"/>
            <a:ext cx="4321373" cy="598884"/>
          </a:xfrm>
        </p:spPr>
        <p:txBody>
          <a:bodyPr/>
          <a:lstStyle/>
          <a:p>
            <a:pPr marL="172641" indent="-172641">
              <a:spcBef>
                <a:spcPts val="900"/>
              </a:spcBef>
            </a:pPr>
            <a:r>
              <a:rPr lang="en-US" altLang="en-US" sz="1275"/>
              <a:t>Using ultrafast optical parametric amplifier (uOPA) temporal contrast of 10</a:t>
            </a:r>
            <a:r>
              <a:rPr lang="en-US" altLang="en-US" sz="1275" baseline="31000"/>
              <a:t>6 </a:t>
            </a:r>
            <a:r>
              <a:rPr lang="en-US" altLang="en-US" sz="1275"/>
              <a:t>to</a:t>
            </a:r>
            <a:r>
              <a:rPr lang="en-US" altLang="en-US" sz="1275" baseline="31000"/>
              <a:t> </a:t>
            </a:r>
            <a:r>
              <a:rPr lang="en-US" altLang="en-US" sz="1275" b="1"/>
              <a:t>10</a:t>
            </a:r>
            <a:r>
              <a:rPr lang="en-US" altLang="en-US" sz="1275" b="1" baseline="31000"/>
              <a:t>11</a:t>
            </a:r>
            <a:r>
              <a:rPr lang="en-US" altLang="en-US" sz="1275" baseline="31000"/>
              <a:t> </a:t>
            </a:r>
            <a:r>
              <a:rPr lang="en-US" altLang="en-US" sz="1275"/>
              <a:t>can be applied</a:t>
            </a:r>
          </a:p>
        </p:txBody>
      </p:sp>
      <p:pic>
        <p:nvPicPr>
          <p:cNvPr id="19461" name="Espace réservé du contenu 8" descr="Espace réservé du contenu 8">
            <a:extLst>
              <a:ext uri="{FF2B5EF4-FFF2-40B4-BE49-F238E27FC236}">
                <a16:creationId xmlns:a16="http://schemas.microsoft.com/office/drawing/2014/main" id="{4D935F4B-4DDA-E299-54F0-5AABD778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91" y="1375767"/>
            <a:ext cx="3777853" cy="28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462" name="Picture 2" descr="Picture 2">
            <a:extLst>
              <a:ext uri="{FF2B5EF4-FFF2-40B4-BE49-F238E27FC236}">
                <a16:creationId xmlns:a16="http://schemas.microsoft.com/office/drawing/2014/main" id="{CE2BC5A4-B22A-7850-FF0C-BD94494E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77403" y="1511499"/>
            <a:ext cx="3559969" cy="274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463" name="Espace réservé du contenu 10">
            <a:extLst>
              <a:ext uri="{FF2B5EF4-FFF2-40B4-BE49-F238E27FC236}">
                <a16:creationId xmlns:a16="http://schemas.microsoft.com/office/drawing/2014/main" id="{D8CF941B-76C7-21D2-E153-4549EF9CB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603" y="4263033"/>
            <a:ext cx="4644628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tIns="34290" bIns="34290">
            <a:spAutoFit/>
          </a:bodyPr>
          <a:lstStyle>
            <a:lvl1pPr marL="460375" indent="-460375" defTabSz="121761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761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761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761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761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76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76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76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76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900"/>
              </a:spcBef>
              <a:buClr>
                <a:srgbClr val="FDBB63"/>
              </a:buClr>
              <a:buSzPct val="100000"/>
              <a:buFontTx/>
              <a:buChar char="▪"/>
            </a:pPr>
            <a:r>
              <a:rPr lang="en-US" altLang="en-US" sz="1275">
                <a:solidFill>
                  <a:srgbClr val="333333"/>
                </a:solidFill>
              </a:rPr>
              <a:t>Improvement of beam transport, implementation of a deformable mirror and focussing by a glass parabola; max. proton energy increased from 80 MeV to </a:t>
            </a:r>
            <a:r>
              <a:rPr lang="en-US" altLang="en-US" sz="1275" b="1">
                <a:solidFill>
                  <a:srgbClr val="333333"/>
                </a:solidFill>
              </a:rPr>
              <a:t>93 MeV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920F7501-4530-73BD-3167-7E1806F3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z="1400" smtClean="0"/>
              <a:t>24</a:t>
            </a:fld>
            <a:endParaRPr lang="en-US" sz="1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77D1B18-9F31-2A4F-93A0-82167841E80B}"/>
              </a:ext>
            </a:extLst>
          </p:cNvPr>
          <p:cNvGrpSpPr/>
          <p:nvPr/>
        </p:nvGrpSpPr>
        <p:grpSpPr>
          <a:xfrm>
            <a:off x="276349" y="658889"/>
            <a:ext cx="782869" cy="654925"/>
            <a:chOff x="1334546" y="12733"/>
            <a:chExt cx="782869" cy="654925"/>
          </a:xfrm>
        </p:grpSpPr>
        <p:sp>
          <p:nvSpPr>
            <p:cNvPr id="4" name="Gruppieren 1">
              <a:extLst>
                <a:ext uri="{FF2B5EF4-FFF2-40B4-BE49-F238E27FC236}">
                  <a16:creationId xmlns:a16="http://schemas.microsoft.com/office/drawing/2014/main" id="{0C2E3605-7677-7F09-FBD3-DF90FA6FC28D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5" name="FAIR_Logo_rgb_frei" descr="FAIR_Logo_rgb_frei">
              <a:extLst>
                <a:ext uri="{FF2B5EF4-FFF2-40B4-BE49-F238E27FC236}">
                  <a16:creationId xmlns:a16="http://schemas.microsoft.com/office/drawing/2014/main" id="{5CF546B8-05E0-CE2E-0F42-C4B1D0600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extfeld 14">
              <a:extLst>
                <a:ext uri="{FF2B5EF4-FFF2-40B4-BE49-F238E27FC236}">
                  <a16:creationId xmlns:a16="http://schemas.microsoft.com/office/drawing/2014/main" id="{8D930167-7704-1AD0-7B41-8763ECD5031F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Laser Ion Generation, Handling and Transport (LIGHT): R&amp;D for injecting laser-accelerated ions into SIS-18">
            <a:extLst>
              <a:ext uri="{FF2B5EF4-FFF2-40B4-BE49-F238E27FC236}">
                <a16:creationId xmlns:a16="http://schemas.microsoft.com/office/drawing/2014/main" id="{ECCCAC7A-3389-1BAB-2B2B-FC230E06DE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5409" y="79303"/>
            <a:ext cx="5750418" cy="590550"/>
          </a:xfrm>
        </p:spPr>
        <p:txBody>
          <a:bodyPr anchor="ctr"/>
          <a:lstStyle/>
          <a:p>
            <a:pPr algn="ctr" defTabSz="205740">
              <a:spcBef>
                <a:spcPts val="0"/>
              </a:spcBef>
              <a:defRPr sz="4440"/>
            </a:pPr>
            <a:r>
              <a:rPr sz="2000" dirty="0">
                <a:latin typeface="Arial Narrow" panose="020B0606020202030204" pitchFamily="34" charset="0"/>
                <a:sym typeface="Arial"/>
              </a:rPr>
              <a:t>Laser Ion Generation, Handling and Transport</a:t>
            </a:r>
            <a:r>
              <a:rPr lang="de-DE" sz="2000" dirty="0">
                <a:latin typeface="Arial Narrow" panose="020B0606020202030204" pitchFamily="34" charset="0"/>
                <a:sym typeface="Arial"/>
              </a:rPr>
              <a:t> (Light):</a:t>
            </a:r>
            <a:br>
              <a:rPr sz="2000" dirty="0">
                <a:latin typeface="Arial Narrow" panose="020B0606020202030204" pitchFamily="34" charset="0"/>
                <a:sym typeface="Arial"/>
              </a:rPr>
            </a:br>
            <a:r>
              <a:rPr sz="2000" dirty="0">
                <a:latin typeface="Arial Narrow" panose="020B0606020202030204" pitchFamily="34" charset="0"/>
                <a:sym typeface="Arial"/>
              </a:rPr>
              <a:t>R&amp;D</a:t>
            </a:r>
            <a:r>
              <a:rPr lang="de-DE" sz="2000" dirty="0">
                <a:latin typeface="Arial Narrow" panose="020B0606020202030204" pitchFamily="34" charset="0"/>
                <a:sym typeface="Arial"/>
              </a:rPr>
              <a:t>,</a:t>
            </a:r>
            <a:r>
              <a:rPr sz="2000" dirty="0">
                <a:latin typeface="Arial Narrow" panose="020B0606020202030204" pitchFamily="34" charset="0"/>
                <a:sym typeface="Arial"/>
              </a:rPr>
              <a:t> injecting laser-accelerated ions into SIS-18</a:t>
            </a:r>
          </a:p>
        </p:txBody>
      </p:sp>
      <p:pic>
        <p:nvPicPr>
          <p:cNvPr id="23555" name="Grafik 13" descr="Grafik 13">
            <a:extLst>
              <a:ext uri="{FF2B5EF4-FFF2-40B4-BE49-F238E27FC236}">
                <a16:creationId xmlns:a16="http://schemas.microsoft.com/office/drawing/2014/main" id="{EA62CE63-89BA-8179-A26D-A472BADDE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78" y="4245769"/>
            <a:ext cx="1593652" cy="68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3556" name="Group">
            <a:extLst>
              <a:ext uri="{FF2B5EF4-FFF2-40B4-BE49-F238E27FC236}">
                <a16:creationId xmlns:a16="http://schemas.microsoft.com/office/drawing/2014/main" id="{17836C14-8D7C-2744-ABFE-CB89C1FF5112}"/>
              </a:ext>
            </a:extLst>
          </p:cNvPr>
          <p:cNvGrpSpPr>
            <a:grpSpLocks/>
          </p:cNvGrpSpPr>
          <p:nvPr/>
        </p:nvGrpSpPr>
        <p:grpSpPr bwMode="auto">
          <a:xfrm>
            <a:off x="42268" y="2410421"/>
            <a:ext cx="6462117" cy="2577108"/>
            <a:chOff x="0" y="0"/>
            <a:chExt cx="17232156" cy="6873760"/>
          </a:xfrm>
        </p:grpSpPr>
        <p:pic>
          <p:nvPicPr>
            <p:cNvPr id="23606" name="Google Shape;73;p8" descr="Google Shape;73;p8">
              <a:extLst>
                <a:ext uri="{FF2B5EF4-FFF2-40B4-BE49-F238E27FC236}">
                  <a16:creationId xmlns:a16="http://schemas.microsoft.com/office/drawing/2014/main" id="{94036588-CD9C-1661-5E4A-87AFFF472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5484"/>
              <a:ext cx="8803724" cy="561779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7" name="Rechteck 752">
              <a:extLst>
                <a:ext uri="{FF2B5EF4-FFF2-40B4-BE49-F238E27FC236}">
                  <a16:creationId xmlns:a16="http://schemas.microsoft.com/office/drawing/2014/main" id="{881481BD-9676-C1DA-776D-832592E06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755" y="3114279"/>
              <a:ext cx="463863" cy="125604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34290" tIns="34290" rIns="34290" bIns="34290" anchor="ctr"/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23608" name="Isosceles Triangle 396">
              <a:extLst>
                <a:ext uri="{FF2B5EF4-FFF2-40B4-BE49-F238E27FC236}">
                  <a16:creationId xmlns:a16="http://schemas.microsoft.com/office/drawing/2014/main" id="{3FEF7CEA-8607-2A91-BF66-FCF3A7C47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639" y="1982079"/>
              <a:ext cx="2450067" cy="2497678"/>
            </a:xfrm>
            <a:custGeom>
              <a:avLst/>
              <a:gdLst>
                <a:gd name="T0" fmla="*/ 1225034 w 21600"/>
                <a:gd name="T1" fmla="*/ 1248839 h 21600"/>
                <a:gd name="T2" fmla="*/ 1225034 w 21600"/>
                <a:gd name="T3" fmla="*/ 1248839 h 21600"/>
                <a:gd name="T4" fmla="*/ 1225034 w 21600"/>
                <a:gd name="T5" fmla="*/ 1248839 h 21600"/>
                <a:gd name="T6" fmla="*/ 1225034 w 21600"/>
                <a:gd name="T7" fmla="*/ 1248839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44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34290" tIns="34290" rIns="34290" bIns="34290" anchor="ctr"/>
            <a:lstStyle/>
            <a:p>
              <a:endParaRPr lang="en-US" sz="675"/>
            </a:p>
          </p:txBody>
        </p:sp>
        <p:grpSp>
          <p:nvGrpSpPr>
            <p:cNvPr id="23609" name="Group 356">
              <a:extLst>
                <a:ext uri="{FF2B5EF4-FFF2-40B4-BE49-F238E27FC236}">
                  <a16:creationId xmlns:a16="http://schemas.microsoft.com/office/drawing/2014/main" id="{D83C258A-318E-9555-C845-102353EF8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2611" y="0"/>
              <a:ext cx="8029545" cy="6873760"/>
              <a:chOff x="0" y="0"/>
              <a:chExt cx="8029543" cy="6873759"/>
            </a:xfrm>
          </p:grpSpPr>
          <p:sp>
            <p:nvSpPr>
              <p:cNvPr id="23623" name="Line 7">
                <a:extLst>
                  <a:ext uri="{FF2B5EF4-FFF2-40B4-BE49-F238E27FC236}">
                    <a16:creationId xmlns:a16="http://schemas.microsoft.com/office/drawing/2014/main" id="{E1992137-67F2-920D-3E09-BD22C7AA3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693" y="3458018"/>
                <a:ext cx="730" cy="37685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24" name="Line 8">
                <a:extLst>
                  <a:ext uri="{FF2B5EF4-FFF2-40B4-BE49-F238E27FC236}">
                    <a16:creationId xmlns:a16="http://schemas.microsoft.com/office/drawing/2014/main" id="{4580DD01-C847-F5EC-5BAA-648169631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63300" y="3585580"/>
                <a:ext cx="133394" cy="10569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grpSp>
            <p:nvGrpSpPr>
              <p:cNvPr id="23625" name="Group 20">
                <a:extLst>
                  <a:ext uri="{FF2B5EF4-FFF2-40B4-BE49-F238E27FC236}">
                    <a16:creationId xmlns:a16="http://schemas.microsoft.com/office/drawing/2014/main" id="{26B0EA1F-5711-40BE-5B5D-F1E0A12BD0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" y="0"/>
                <a:ext cx="7623824" cy="6873760"/>
                <a:chOff x="0" y="0"/>
                <a:chExt cx="7623823" cy="6873759"/>
              </a:xfrm>
            </p:grpSpPr>
            <p:grpSp>
              <p:nvGrpSpPr>
                <p:cNvPr id="24004" name="Group 21">
                  <a:extLst>
                    <a:ext uri="{FF2B5EF4-FFF2-40B4-BE49-F238E27FC236}">
                      <a16:creationId xmlns:a16="http://schemas.microsoft.com/office/drawing/2014/main" id="{FB923945-7284-4771-5EB9-D275CB1C1D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1" y="0"/>
                  <a:ext cx="7623824" cy="6873760"/>
                  <a:chOff x="0" y="0"/>
                  <a:chExt cx="7623822" cy="6873759"/>
                </a:xfrm>
              </p:grpSpPr>
              <p:sp>
                <p:nvSpPr>
                  <p:cNvPr id="24007" name="CustomShape 22">
                    <a:extLst>
                      <a:ext uri="{FF2B5EF4-FFF2-40B4-BE49-F238E27FC236}">
                        <a16:creationId xmlns:a16="http://schemas.microsoft.com/office/drawing/2014/main" id="{C16E49CD-10FF-DEDE-563B-AF9DDE7804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27583" y="3246630"/>
                    <a:ext cx="1383500" cy="1079538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>
                    <a:lvl1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1pPr>
                    <a:lvl2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2pPr>
                    <a:lvl3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3pPr>
                    <a:lvl4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4pPr>
                    <a:lvl5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5pPr>
                    <a:lvl6pPr marL="5381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6pPr>
                    <a:lvl7pPr marL="9953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7pPr>
                    <a:lvl8pPr marL="14525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8pPr>
                    <a:lvl9pPr marL="19097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24008" name="CustomShape 23">
                    <a:extLst>
                      <a:ext uri="{FF2B5EF4-FFF2-40B4-BE49-F238E27FC236}">
                        <a16:creationId xmlns:a16="http://schemas.microsoft.com/office/drawing/2014/main" id="{DF4E2CF8-5DAF-A6CD-B733-BB2A475C7A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1815" y="1074434"/>
                    <a:ext cx="940313" cy="2192607"/>
                  </a:xfrm>
                  <a:custGeom>
                    <a:avLst/>
                    <a:gdLst>
                      <a:gd name="T0" fmla="*/ 470157 w 21600"/>
                      <a:gd name="T1" fmla="*/ 1096304 h 21600"/>
                      <a:gd name="T2" fmla="*/ 470157 w 21600"/>
                      <a:gd name="T3" fmla="*/ 1096304 h 21600"/>
                      <a:gd name="T4" fmla="*/ 470157 w 21600"/>
                      <a:gd name="T5" fmla="*/ 1096304 h 21600"/>
                      <a:gd name="T6" fmla="*/ 470157 w 21600"/>
                      <a:gd name="T7" fmla="*/ 1096304 h 216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487" y="21600"/>
                        </a:moveTo>
                        <a:lnTo>
                          <a:pt x="13044" y="12234"/>
                        </a:lnTo>
                        <a:lnTo>
                          <a:pt x="21600" y="2881"/>
                        </a:lnTo>
                        <a:lnTo>
                          <a:pt x="19956" y="0"/>
                        </a:lnTo>
                        <a:lnTo>
                          <a:pt x="0" y="21600"/>
                        </a:lnTo>
                        <a:lnTo>
                          <a:pt x="4487" y="2160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09" name="CustomShape 24">
                    <a:extLst>
                      <a:ext uri="{FF2B5EF4-FFF2-40B4-BE49-F238E27FC236}">
                        <a16:creationId xmlns:a16="http://schemas.microsoft.com/office/drawing/2014/main" id="{2C87CEBD-01DD-51A9-0024-7AF14D5D1F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" y="3480615"/>
                    <a:ext cx="1058400" cy="777764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>
                    <a:lvl1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1pPr>
                    <a:lvl2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2pPr>
                    <a:lvl3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3pPr>
                    <a:lvl4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4pPr>
                    <a:lvl5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5pPr>
                    <a:lvl6pPr marL="5381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6pPr>
                    <a:lvl7pPr marL="9953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7pPr>
                    <a:lvl8pPr marL="14525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8pPr>
                    <a:lvl9pPr marL="19097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24010" name="CustomShape 25">
                    <a:extLst>
                      <a:ext uri="{FF2B5EF4-FFF2-40B4-BE49-F238E27FC236}">
                        <a16:creationId xmlns:a16="http://schemas.microsoft.com/office/drawing/2014/main" id="{AF3A10AD-CAE8-0C76-5937-22ADE53CD6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78132" y="1995795"/>
                    <a:ext cx="231799" cy="367379"/>
                  </a:xfrm>
                  <a:custGeom>
                    <a:avLst/>
                    <a:gdLst>
                      <a:gd name="T0" fmla="*/ 115900 w 21600"/>
                      <a:gd name="T1" fmla="*/ 183690 h 21600"/>
                      <a:gd name="T2" fmla="*/ 115900 w 21600"/>
                      <a:gd name="T3" fmla="*/ 183690 h 21600"/>
                      <a:gd name="T4" fmla="*/ 115900 w 21600"/>
                      <a:gd name="T5" fmla="*/ 183690 h 21600"/>
                      <a:gd name="T6" fmla="*/ 115900 w 21600"/>
                      <a:gd name="T7" fmla="*/ 183690 h 216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6044" y="0"/>
                        </a:moveTo>
                        <a:lnTo>
                          <a:pt x="21600" y="2391"/>
                        </a:lnTo>
                        <a:lnTo>
                          <a:pt x="15556" y="21600"/>
                        </a:lnTo>
                        <a:lnTo>
                          <a:pt x="0" y="19209"/>
                        </a:lnTo>
                        <a:lnTo>
                          <a:pt x="6044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11" name="CustomShape 26">
                    <a:extLst>
                      <a:ext uri="{FF2B5EF4-FFF2-40B4-BE49-F238E27FC236}">
                        <a16:creationId xmlns:a16="http://schemas.microsoft.com/office/drawing/2014/main" id="{00E8FBAC-6B0C-8015-EF60-543ECF5147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7245" y="5492447"/>
                    <a:ext cx="896578" cy="1381313"/>
                  </a:xfrm>
                  <a:custGeom>
                    <a:avLst/>
                    <a:gdLst>
                      <a:gd name="T0" fmla="*/ 448289 w 21600"/>
                      <a:gd name="T1" fmla="*/ 690657 h 21600"/>
                      <a:gd name="T2" fmla="*/ 448289 w 21600"/>
                      <a:gd name="T3" fmla="*/ 690657 h 21600"/>
                      <a:gd name="T4" fmla="*/ 448289 w 21600"/>
                      <a:gd name="T5" fmla="*/ 690657 h 21600"/>
                      <a:gd name="T6" fmla="*/ 448289 w 21600"/>
                      <a:gd name="T7" fmla="*/ 690657 h 216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3307" y="0"/>
                        </a:moveTo>
                        <a:lnTo>
                          <a:pt x="3776" y="85"/>
                        </a:lnTo>
                        <a:lnTo>
                          <a:pt x="8312" y="935"/>
                        </a:lnTo>
                        <a:lnTo>
                          <a:pt x="9541" y="1361"/>
                        </a:lnTo>
                        <a:lnTo>
                          <a:pt x="12059" y="935"/>
                        </a:lnTo>
                        <a:lnTo>
                          <a:pt x="15424" y="170"/>
                        </a:lnTo>
                        <a:lnTo>
                          <a:pt x="16156" y="191"/>
                        </a:lnTo>
                        <a:lnTo>
                          <a:pt x="17883" y="957"/>
                        </a:lnTo>
                        <a:lnTo>
                          <a:pt x="18439" y="1318"/>
                        </a:lnTo>
                        <a:lnTo>
                          <a:pt x="21600" y="9035"/>
                        </a:lnTo>
                        <a:lnTo>
                          <a:pt x="21366" y="9546"/>
                        </a:lnTo>
                        <a:lnTo>
                          <a:pt x="14898" y="10779"/>
                        </a:lnTo>
                        <a:lnTo>
                          <a:pt x="16683" y="20452"/>
                        </a:lnTo>
                        <a:lnTo>
                          <a:pt x="16420" y="20813"/>
                        </a:lnTo>
                        <a:lnTo>
                          <a:pt x="8166" y="21600"/>
                        </a:lnTo>
                        <a:lnTo>
                          <a:pt x="7668" y="21430"/>
                        </a:lnTo>
                        <a:lnTo>
                          <a:pt x="6410" y="15243"/>
                        </a:lnTo>
                        <a:lnTo>
                          <a:pt x="3717" y="15435"/>
                        </a:lnTo>
                        <a:lnTo>
                          <a:pt x="3278" y="15243"/>
                        </a:lnTo>
                        <a:lnTo>
                          <a:pt x="2663" y="12692"/>
                        </a:lnTo>
                        <a:lnTo>
                          <a:pt x="761" y="12692"/>
                        </a:lnTo>
                        <a:lnTo>
                          <a:pt x="468" y="12480"/>
                        </a:lnTo>
                        <a:lnTo>
                          <a:pt x="0" y="10481"/>
                        </a:lnTo>
                        <a:lnTo>
                          <a:pt x="380" y="10077"/>
                        </a:lnTo>
                        <a:lnTo>
                          <a:pt x="5473" y="9673"/>
                        </a:lnTo>
                        <a:lnTo>
                          <a:pt x="5210" y="7909"/>
                        </a:lnTo>
                        <a:lnTo>
                          <a:pt x="5180" y="7547"/>
                        </a:lnTo>
                        <a:lnTo>
                          <a:pt x="1434" y="6973"/>
                        </a:lnTo>
                        <a:lnTo>
                          <a:pt x="1171" y="6591"/>
                        </a:lnTo>
                        <a:lnTo>
                          <a:pt x="2020" y="3933"/>
                        </a:lnTo>
                        <a:lnTo>
                          <a:pt x="351" y="3508"/>
                        </a:lnTo>
                        <a:lnTo>
                          <a:pt x="263" y="3253"/>
                        </a:lnTo>
                        <a:lnTo>
                          <a:pt x="995" y="1850"/>
                        </a:lnTo>
                        <a:lnTo>
                          <a:pt x="1346" y="1637"/>
                        </a:lnTo>
                        <a:lnTo>
                          <a:pt x="2020" y="1786"/>
                        </a:lnTo>
                        <a:lnTo>
                          <a:pt x="2517" y="255"/>
                        </a:lnTo>
                        <a:lnTo>
                          <a:pt x="2810" y="0"/>
                        </a:lnTo>
                        <a:lnTo>
                          <a:pt x="3307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12" name="CustomShape 27">
                    <a:extLst>
                      <a:ext uri="{FF2B5EF4-FFF2-40B4-BE49-F238E27FC236}">
                        <a16:creationId xmlns:a16="http://schemas.microsoft.com/office/drawing/2014/main" id="{E8D29F0D-09A0-9CE2-DEB8-109844273D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9465" y="3370547"/>
                    <a:ext cx="884916" cy="436627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>
                    <a:lvl1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1pPr>
                    <a:lvl2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2pPr>
                    <a:lvl3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3pPr>
                    <a:lvl4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4pPr>
                    <a:lvl5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5pPr>
                    <a:lvl6pPr marL="5381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6pPr>
                    <a:lvl7pPr marL="9953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7pPr>
                    <a:lvl8pPr marL="14525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8pPr>
                    <a:lvl9pPr marL="19097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24013" name="CustomShape 28">
                    <a:extLst>
                      <a:ext uri="{FF2B5EF4-FFF2-40B4-BE49-F238E27FC236}">
                        <a16:creationId xmlns:a16="http://schemas.microsoft.com/office/drawing/2014/main" id="{91776323-582C-59D0-6407-213E8D422B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93313" y="0"/>
                    <a:ext cx="1933837" cy="1996525"/>
                  </a:xfrm>
                  <a:custGeom>
                    <a:avLst/>
                    <a:gdLst>
                      <a:gd name="T0" fmla="*/ 966919 w 21600"/>
                      <a:gd name="T1" fmla="*/ 998263 h 21600"/>
                      <a:gd name="T2" fmla="*/ 966919 w 21600"/>
                      <a:gd name="T3" fmla="*/ 998263 h 21600"/>
                      <a:gd name="T4" fmla="*/ 966919 w 21600"/>
                      <a:gd name="T5" fmla="*/ 998263 h 21600"/>
                      <a:gd name="T6" fmla="*/ 966919 w 21600"/>
                      <a:gd name="T7" fmla="*/ 998263 h 216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0800"/>
                        </a:moveTo>
                        <a:lnTo>
                          <a:pt x="0" y="10535"/>
                        </a:lnTo>
                        <a:lnTo>
                          <a:pt x="41" y="9696"/>
                        </a:lnTo>
                        <a:lnTo>
                          <a:pt x="82" y="9446"/>
                        </a:lnTo>
                        <a:lnTo>
                          <a:pt x="122" y="9167"/>
                        </a:lnTo>
                        <a:lnTo>
                          <a:pt x="150" y="8887"/>
                        </a:lnTo>
                        <a:lnTo>
                          <a:pt x="204" y="8637"/>
                        </a:lnTo>
                        <a:lnTo>
                          <a:pt x="272" y="8372"/>
                        </a:lnTo>
                        <a:lnTo>
                          <a:pt x="326" y="8122"/>
                        </a:lnTo>
                        <a:lnTo>
                          <a:pt x="394" y="7857"/>
                        </a:lnTo>
                        <a:lnTo>
                          <a:pt x="476" y="7607"/>
                        </a:lnTo>
                        <a:lnTo>
                          <a:pt x="544" y="7342"/>
                        </a:lnTo>
                        <a:lnTo>
                          <a:pt x="639" y="7092"/>
                        </a:lnTo>
                        <a:lnTo>
                          <a:pt x="748" y="6842"/>
                        </a:lnTo>
                        <a:lnTo>
                          <a:pt x="843" y="6607"/>
                        </a:lnTo>
                        <a:lnTo>
                          <a:pt x="1060" y="6136"/>
                        </a:lnTo>
                        <a:lnTo>
                          <a:pt x="1169" y="5886"/>
                        </a:lnTo>
                        <a:lnTo>
                          <a:pt x="1291" y="5650"/>
                        </a:lnTo>
                        <a:lnTo>
                          <a:pt x="1414" y="5429"/>
                        </a:lnTo>
                        <a:lnTo>
                          <a:pt x="1563" y="5209"/>
                        </a:lnTo>
                        <a:lnTo>
                          <a:pt x="1835" y="4767"/>
                        </a:lnTo>
                        <a:lnTo>
                          <a:pt x="1998" y="4547"/>
                        </a:lnTo>
                        <a:lnTo>
                          <a:pt x="2134" y="4341"/>
                        </a:lnTo>
                        <a:lnTo>
                          <a:pt x="2460" y="3943"/>
                        </a:lnTo>
                        <a:lnTo>
                          <a:pt x="2624" y="3737"/>
                        </a:lnTo>
                        <a:lnTo>
                          <a:pt x="3154" y="3163"/>
                        </a:lnTo>
                        <a:lnTo>
                          <a:pt x="3344" y="2987"/>
                        </a:lnTo>
                        <a:lnTo>
                          <a:pt x="3534" y="2825"/>
                        </a:lnTo>
                        <a:lnTo>
                          <a:pt x="3915" y="2472"/>
                        </a:lnTo>
                        <a:lnTo>
                          <a:pt x="4336" y="2163"/>
                        </a:lnTo>
                        <a:lnTo>
                          <a:pt x="4540" y="2016"/>
                        </a:lnTo>
                        <a:lnTo>
                          <a:pt x="5193" y="1574"/>
                        </a:lnTo>
                        <a:lnTo>
                          <a:pt x="5410" y="1442"/>
                        </a:lnTo>
                        <a:lnTo>
                          <a:pt x="5641" y="1310"/>
                        </a:lnTo>
                        <a:lnTo>
                          <a:pt x="6103" y="1074"/>
                        </a:lnTo>
                        <a:lnTo>
                          <a:pt x="6593" y="853"/>
                        </a:lnTo>
                        <a:lnTo>
                          <a:pt x="6838" y="765"/>
                        </a:lnTo>
                        <a:lnTo>
                          <a:pt x="7082" y="662"/>
                        </a:lnTo>
                        <a:lnTo>
                          <a:pt x="7585" y="500"/>
                        </a:lnTo>
                        <a:lnTo>
                          <a:pt x="8088" y="353"/>
                        </a:lnTo>
                        <a:lnTo>
                          <a:pt x="8346" y="280"/>
                        </a:lnTo>
                        <a:lnTo>
                          <a:pt x="8605" y="221"/>
                        </a:lnTo>
                        <a:lnTo>
                          <a:pt x="8890" y="177"/>
                        </a:lnTo>
                        <a:lnTo>
                          <a:pt x="9148" y="132"/>
                        </a:lnTo>
                        <a:lnTo>
                          <a:pt x="9420" y="103"/>
                        </a:lnTo>
                        <a:lnTo>
                          <a:pt x="9679" y="59"/>
                        </a:lnTo>
                        <a:lnTo>
                          <a:pt x="10793" y="0"/>
                        </a:lnTo>
                        <a:lnTo>
                          <a:pt x="11351" y="29"/>
                        </a:lnTo>
                        <a:lnTo>
                          <a:pt x="11636" y="44"/>
                        </a:lnTo>
                        <a:lnTo>
                          <a:pt x="11894" y="59"/>
                        </a:lnTo>
                        <a:lnTo>
                          <a:pt x="12452" y="132"/>
                        </a:lnTo>
                        <a:lnTo>
                          <a:pt x="12968" y="221"/>
                        </a:lnTo>
                        <a:lnTo>
                          <a:pt x="13485" y="353"/>
                        </a:lnTo>
                        <a:lnTo>
                          <a:pt x="13743" y="427"/>
                        </a:lnTo>
                        <a:lnTo>
                          <a:pt x="14015" y="500"/>
                        </a:lnTo>
                        <a:lnTo>
                          <a:pt x="14246" y="574"/>
                        </a:lnTo>
                        <a:lnTo>
                          <a:pt x="14518" y="662"/>
                        </a:lnTo>
                        <a:lnTo>
                          <a:pt x="14762" y="765"/>
                        </a:lnTo>
                        <a:lnTo>
                          <a:pt x="14994" y="853"/>
                        </a:lnTo>
                        <a:lnTo>
                          <a:pt x="15469" y="1074"/>
                        </a:lnTo>
                        <a:lnTo>
                          <a:pt x="15714" y="1207"/>
                        </a:lnTo>
                        <a:lnTo>
                          <a:pt x="15932" y="1310"/>
                        </a:lnTo>
                        <a:lnTo>
                          <a:pt x="16394" y="1574"/>
                        </a:lnTo>
                        <a:lnTo>
                          <a:pt x="16842" y="1869"/>
                        </a:lnTo>
                        <a:lnTo>
                          <a:pt x="17250" y="2163"/>
                        </a:lnTo>
                        <a:lnTo>
                          <a:pt x="17658" y="2472"/>
                        </a:lnTo>
                        <a:lnTo>
                          <a:pt x="17862" y="2634"/>
                        </a:lnTo>
                        <a:lnTo>
                          <a:pt x="18052" y="2825"/>
                        </a:lnTo>
                        <a:lnTo>
                          <a:pt x="18242" y="2987"/>
                        </a:lnTo>
                        <a:lnTo>
                          <a:pt x="18433" y="3163"/>
                        </a:lnTo>
                        <a:lnTo>
                          <a:pt x="18609" y="3355"/>
                        </a:lnTo>
                        <a:lnTo>
                          <a:pt x="18786" y="3561"/>
                        </a:lnTo>
                        <a:lnTo>
                          <a:pt x="18963" y="3737"/>
                        </a:lnTo>
                        <a:lnTo>
                          <a:pt x="19126" y="3943"/>
                        </a:lnTo>
                        <a:lnTo>
                          <a:pt x="19439" y="4341"/>
                        </a:lnTo>
                        <a:lnTo>
                          <a:pt x="19602" y="4547"/>
                        </a:lnTo>
                        <a:lnTo>
                          <a:pt x="19751" y="4767"/>
                        </a:lnTo>
                        <a:lnTo>
                          <a:pt x="20037" y="5209"/>
                        </a:lnTo>
                        <a:lnTo>
                          <a:pt x="20159" y="5429"/>
                        </a:lnTo>
                        <a:lnTo>
                          <a:pt x="20295" y="5650"/>
                        </a:lnTo>
                        <a:lnTo>
                          <a:pt x="20540" y="6136"/>
                        </a:lnTo>
                        <a:lnTo>
                          <a:pt x="20744" y="6607"/>
                        </a:lnTo>
                        <a:lnTo>
                          <a:pt x="20852" y="6842"/>
                        </a:lnTo>
                        <a:lnTo>
                          <a:pt x="20934" y="7092"/>
                        </a:lnTo>
                        <a:lnTo>
                          <a:pt x="21029" y="7342"/>
                        </a:lnTo>
                        <a:lnTo>
                          <a:pt x="21111" y="7607"/>
                        </a:lnTo>
                        <a:lnTo>
                          <a:pt x="21247" y="8122"/>
                        </a:lnTo>
                        <a:lnTo>
                          <a:pt x="21369" y="8637"/>
                        </a:lnTo>
                        <a:lnTo>
                          <a:pt x="21423" y="8887"/>
                        </a:lnTo>
                        <a:lnTo>
                          <a:pt x="21478" y="9167"/>
                        </a:lnTo>
                        <a:lnTo>
                          <a:pt x="21505" y="9446"/>
                        </a:lnTo>
                        <a:lnTo>
                          <a:pt x="21546" y="9696"/>
                        </a:lnTo>
                        <a:lnTo>
                          <a:pt x="21586" y="10256"/>
                        </a:lnTo>
                        <a:lnTo>
                          <a:pt x="21600" y="10535"/>
                        </a:lnTo>
                        <a:lnTo>
                          <a:pt x="21600" y="11080"/>
                        </a:lnTo>
                        <a:lnTo>
                          <a:pt x="21586" y="11359"/>
                        </a:lnTo>
                        <a:lnTo>
                          <a:pt x="21559" y="11639"/>
                        </a:lnTo>
                        <a:lnTo>
                          <a:pt x="21546" y="11904"/>
                        </a:lnTo>
                        <a:lnTo>
                          <a:pt x="21505" y="12183"/>
                        </a:lnTo>
                        <a:lnTo>
                          <a:pt x="21478" y="12463"/>
                        </a:lnTo>
                        <a:lnTo>
                          <a:pt x="21423" y="12713"/>
                        </a:lnTo>
                        <a:lnTo>
                          <a:pt x="21369" y="12992"/>
                        </a:lnTo>
                        <a:lnTo>
                          <a:pt x="21315" y="13257"/>
                        </a:lnTo>
                        <a:lnTo>
                          <a:pt x="21247" y="13507"/>
                        </a:lnTo>
                        <a:lnTo>
                          <a:pt x="21179" y="13772"/>
                        </a:lnTo>
                        <a:lnTo>
                          <a:pt x="21111" y="14022"/>
                        </a:lnTo>
                        <a:lnTo>
                          <a:pt x="21029" y="14287"/>
                        </a:lnTo>
                        <a:lnTo>
                          <a:pt x="20934" y="14523"/>
                        </a:lnTo>
                        <a:lnTo>
                          <a:pt x="20852" y="14773"/>
                        </a:lnTo>
                        <a:lnTo>
                          <a:pt x="20744" y="15023"/>
                        </a:lnTo>
                        <a:lnTo>
                          <a:pt x="20648" y="15258"/>
                        </a:lnTo>
                        <a:lnTo>
                          <a:pt x="20540" y="15494"/>
                        </a:lnTo>
                        <a:lnTo>
                          <a:pt x="20417" y="15714"/>
                        </a:lnTo>
                        <a:lnTo>
                          <a:pt x="20295" y="15950"/>
                        </a:lnTo>
                        <a:lnTo>
                          <a:pt x="20159" y="16171"/>
                        </a:lnTo>
                        <a:lnTo>
                          <a:pt x="20037" y="16421"/>
                        </a:lnTo>
                        <a:lnTo>
                          <a:pt x="19901" y="16641"/>
                        </a:lnTo>
                        <a:lnTo>
                          <a:pt x="19751" y="16833"/>
                        </a:lnTo>
                        <a:lnTo>
                          <a:pt x="19602" y="17053"/>
                        </a:lnTo>
                        <a:lnTo>
                          <a:pt x="19439" y="17259"/>
                        </a:lnTo>
                        <a:lnTo>
                          <a:pt x="19126" y="17686"/>
                        </a:lnTo>
                        <a:lnTo>
                          <a:pt x="18963" y="17877"/>
                        </a:lnTo>
                        <a:lnTo>
                          <a:pt x="18786" y="18069"/>
                        </a:lnTo>
                        <a:lnTo>
                          <a:pt x="18433" y="18437"/>
                        </a:lnTo>
                        <a:lnTo>
                          <a:pt x="18242" y="18628"/>
                        </a:lnTo>
                        <a:lnTo>
                          <a:pt x="18052" y="18804"/>
                        </a:lnTo>
                        <a:lnTo>
                          <a:pt x="17658" y="19143"/>
                        </a:lnTo>
                        <a:lnTo>
                          <a:pt x="17250" y="19466"/>
                        </a:lnTo>
                        <a:lnTo>
                          <a:pt x="16842" y="19761"/>
                        </a:lnTo>
                        <a:lnTo>
                          <a:pt x="16394" y="20040"/>
                        </a:lnTo>
                        <a:lnTo>
                          <a:pt x="15932" y="20305"/>
                        </a:lnTo>
                        <a:lnTo>
                          <a:pt x="15469" y="20541"/>
                        </a:lnTo>
                        <a:lnTo>
                          <a:pt x="14994" y="20761"/>
                        </a:lnTo>
                        <a:lnTo>
                          <a:pt x="14762" y="20864"/>
                        </a:lnTo>
                        <a:lnTo>
                          <a:pt x="14518" y="20967"/>
                        </a:lnTo>
                        <a:lnTo>
                          <a:pt x="14015" y="21129"/>
                        </a:lnTo>
                        <a:lnTo>
                          <a:pt x="13485" y="21276"/>
                        </a:lnTo>
                        <a:lnTo>
                          <a:pt x="13226" y="21335"/>
                        </a:lnTo>
                        <a:lnTo>
                          <a:pt x="12968" y="21379"/>
                        </a:lnTo>
                        <a:lnTo>
                          <a:pt x="12710" y="21438"/>
                        </a:lnTo>
                        <a:lnTo>
                          <a:pt x="12452" y="21482"/>
                        </a:lnTo>
                        <a:lnTo>
                          <a:pt x="12166" y="21526"/>
                        </a:lnTo>
                        <a:lnTo>
                          <a:pt x="11894" y="21556"/>
                        </a:lnTo>
                        <a:lnTo>
                          <a:pt x="11351" y="21585"/>
                        </a:lnTo>
                        <a:lnTo>
                          <a:pt x="10793" y="21600"/>
                        </a:lnTo>
                        <a:lnTo>
                          <a:pt x="10236" y="21585"/>
                        </a:lnTo>
                        <a:lnTo>
                          <a:pt x="9964" y="21585"/>
                        </a:lnTo>
                        <a:lnTo>
                          <a:pt x="9679" y="21556"/>
                        </a:lnTo>
                        <a:lnTo>
                          <a:pt x="9148" y="21482"/>
                        </a:lnTo>
                        <a:lnTo>
                          <a:pt x="8605" y="21379"/>
                        </a:lnTo>
                        <a:lnTo>
                          <a:pt x="8088" y="21276"/>
                        </a:lnTo>
                        <a:lnTo>
                          <a:pt x="7843" y="21203"/>
                        </a:lnTo>
                        <a:lnTo>
                          <a:pt x="7585" y="21129"/>
                        </a:lnTo>
                        <a:lnTo>
                          <a:pt x="7327" y="21041"/>
                        </a:lnTo>
                        <a:lnTo>
                          <a:pt x="7082" y="20967"/>
                        </a:lnTo>
                        <a:lnTo>
                          <a:pt x="6593" y="20761"/>
                        </a:lnTo>
                        <a:lnTo>
                          <a:pt x="6103" y="20541"/>
                        </a:lnTo>
                        <a:lnTo>
                          <a:pt x="5886" y="20423"/>
                        </a:lnTo>
                        <a:lnTo>
                          <a:pt x="5641" y="20305"/>
                        </a:lnTo>
                        <a:lnTo>
                          <a:pt x="5410" y="20173"/>
                        </a:lnTo>
                        <a:lnTo>
                          <a:pt x="5193" y="20040"/>
                        </a:lnTo>
                        <a:lnTo>
                          <a:pt x="4758" y="19761"/>
                        </a:lnTo>
                        <a:lnTo>
                          <a:pt x="4336" y="19466"/>
                        </a:lnTo>
                        <a:lnTo>
                          <a:pt x="3915" y="19143"/>
                        </a:lnTo>
                        <a:lnTo>
                          <a:pt x="3725" y="18981"/>
                        </a:lnTo>
                        <a:lnTo>
                          <a:pt x="3344" y="18628"/>
                        </a:lnTo>
                        <a:lnTo>
                          <a:pt x="3154" y="18437"/>
                        </a:lnTo>
                        <a:lnTo>
                          <a:pt x="2977" y="18260"/>
                        </a:lnTo>
                        <a:lnTo>
                          <a:pt x="2787" y="18069"/>
                        </a:lnTo>
                        <a:lnTo>
                          <a:pt x="2460" y="17686"/>
                        </a:lnTo>
                        <a:lnTo>
                          <a:pt x="2134" y="17259"/>
                        </a:lnTo>
                        <a:lnTo>
                          <a:pt x="1998" y="17053"/>
                        </a:lnTo>
                        <a:lnTo>
                          <a:pt x="1835" y="16833"/>
                        </a:lnTo>
                        <a:lnTo>
                          <a:pt x="1563" y="16421"/>
                        </a:lnTo>
                        <a:lnTo>
                          <a:pt x="1414" y="16171"/>
                        </a:lnTo>
                        <a:lnTo>
                          <a:pt x="1291" y="15950"/>
                        </a:lnTo>
                        <a:lnTo>
                          <a:pt x="1060" y="15494"/>
                        </a:lnTo>
                        <a:lnTo>
                          <a:pt x="843" y="15023"/>
                        </a:lnTo>
                        <a:lnTo>
                          <a:pt x="748" y="14773"/>
                        </a:lnTo>
                        <a:lnTo>
                          <a:pt x="639" y="14523"/>
                        </a:lnTo>
                        <a:lnTo>
                          <a:pt x="544" y="14287"/>
                        </a:lnTo>
                        <a:lnTo>
                          <a:pt x="476" y="14022"/>
                        </a:lnTo>
                        <a:lnTo>
                          <a:pt x="326" y="13507"/>
                        </a:lnTo>
                        <a:lnTo>
                          <a:pt x="204" y="12992"/>
                        </a:lnTo>
                        <a:lnTo>
                          <a:pt x="150" y="12713"/>
                        </a:lnTo>
                        <a:lnTo>
                          <a:pt x="122" y="12463"/>
                        </a:lnTo>
                        <a:lnTo>
                          <a:pt x="41" y="11904"/>
                        </a:lnTo>
                        <a:lnTo>
                          <a:pt x="14" y="11359"/>
                        </a:lnTo>
                        <a:lnTo>
                          <a:pt x="0" y="11080"/>
                        </a:lnTo>
                        <a:lnTo>
                          <a:pt x="0" y="1080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14" name="CustomShape 29">
                    <a:extLst>
                      <a:ext uri="{FF2B5EF4-FFF2-40B4-BE49-F238E27FC236}">
                        <a16:creationId xmlns:a16="http://schemas.microsoft.com/office/drawing/2014/main" id="{A0CEC481-BACA-0756-4AFF-31D187BB3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26748" y="3362529"/>
                    <a:ext cx="978218" cy="1312065"/>
                  </a:xfrm>
                  <a:custGeom>
                    <a:avLst/>
                    <a:gdLst>
                      <a:gd name="T0" fmla="*/ 489109 w 21600"/>
                      <a:gd name="T1" fmla="*/ 656033 h 21600"/>
                      <a:gd name="T2" fmla="*/ 489109 w 21600"/>
                      <a:gd name="T3" fmla="*/ 656033 h 21600"/>
                      <a:gd name="T4" fmla="*/ 489109 w 21600"/>
                      <a:gd name="T5" fmla="*/ 656033 h 21600"/>
                      <a:gd name="T6" fmla="*/ 489109 w 21600"/>
                      <a:gd name="T7" fmla="*/ 656033 h 216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935" y="45"/>
                        </a:moveTo>
                        <a:lnTo>
                          <a:pt x="9038" y="0"/>
                        </a:lnTo>
                        <a:lnTo>
                          <a:pt x="14122" y="22"/>
                        </a:lnTo>
                        <a:lnTo>
                          <a:pt x="20443" y="3604"/>
                        </a:lnTo>
                        <a:lnTo>
                          <a:pt x="21600" y="5439"/>
                        </a:lnTo>
                        <a:lnTo>
                          <a:pt x="21600" y="16653"/>
                        </a:lnTo>
                        <a:lnTo>
                          <a:pt x="21035" y="17772"/>
                        </a:lnTo>
                        <a:lnTo>
                          <a:pt x="14149" y="21309"/>
                        </a:lnTo>
                        <a:lnTo>
                          <a:pt x="13046" y="21600"/>
                        </a:lnTo>
                        <a:lnTo>
                          <a:pt x="8931" y="21600"/>
                        </a:lnTo>
                        <a:lnTo>
                          <a:pt x="7451" y="21219"/>
                        </a:lnTo>
                        <a:lnTo>
                          <a:pt x="484" y="17190"/>
                        </a:lnTo>
                        <a:lnTo>
                          <a:pt x="0" y="16340"/>
                        </a:lnTo>
                        <a:lnTo>
                          <a:pt x="0" y="5171"/>
                        </a:lnTo>
                        <a:lnTo>
                          <a:pt x="592" y="4208"/>
                        </a:lnTo>
                        <a:lnTo>
                          <a:pt x="7236" y="381"/>
                        </a:lnTo>
                        <a:lnTo>
                          <a:pt x="7935" y="4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15" name="CustomShape 30">
                    <a:extLst>
                      <a:ext uri="{FF2B5EF4-FFF2-40B4-BE49-F238E27FC236}">
                        <a16:creationId xmlns:a16="http://schemas.microsoft.com/office/drawing/2014/main" id="{EFC505AB-1E42-8FC8-2394-B3C24044AD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018814" y="2871234"/>
                    <a:ext cx="208474" cy="558357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>
                    <a:lvl1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1pPr>
                    <a:lvl2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2pPr>
                    <a:lvl3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3pPr>
                    <a:lvl4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4pPr>
                    <a:lvl5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5pPr>
                    <a:lvl6pPr marL="5381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6pPr>
                    <a:lvl7pPr marL="9953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7pPr>
                    <a:lvl8pPr marL="14525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8pPr>
                    <a:lvl9pPr marL="19097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24016" name="CustomShape 31">
                    <a:extLst>
                      <a:ext uri="{FF2B5EF4-FFF2-40B4-BE49-F238E27FC236}">
                        <a16:creationId xmlns:a16="http://schemas.microsoft.com/office/drawing/2014/main" id="{5D9806B4-8D9E-2386-A234-A4C2477310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75628" y="2160532"/>
                    <a:ext cx="300318" cy="818584"/>
                  </a:xfrm>
                  <a:custGeom>
                    <a:avLst/>
                    <a:gdLst>
                      <a:gd name="T0" fmla="*/ 150159 w 21600"/>
                      <a:gd name="T1" fmla="*/ 409292 h 21600"/>
                      <a:gd name="T2" fmla="*/ 150159 w 21600"/>
                      <a:gd name="T3" fmla="*/ 409292 h 21600"/>
                      <a:gd name="T4" fmla="*/ 150159 w 21600"/>
                      <a:gd name="T5" fmla="*/ 409292 h 21600"/>
                      <a:gd name="T6" fmla="*/ 150159 w 21600"/>
                      <a:gd name="T7" fmla="*/ 409292 h 21600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8517" y="0"/>
                        </a:moveTo>
                        <a:lnTo>
                          <a:pt x="21600" y="1433"/>
                        </a:lnTo>
                        <a:lnTo>
                          <a:pt x="15015" y="9707"/>
                        </a:lnTo>
                        <a:lnTo>
                          <a:pt x="15015" y="11893"/>
                        </a:lnTo>
                        <a:lnTo>
                          <a:pt x="15980" y="13684"/>
                        </a:lnTo>
                        <a:lnTo>
                          <a:pt x="21600" y="20167"/>
                        </a:lnTo>
                        <a:lnTo>
                          <a:pt x="8517" y="21600"/>
                        </a:lnTo>
                        <a:lnTo>
                          <a:pt x="1844" y="14042"/>
                        </a:lnTo>
                        <a:lnTo>
                          <a:pt x="0" y="11534"/>
                        </a:lnTo>
                        <a:lnTo>
                          <a:pt x="878" y="9349"/>
                        </a:lnTo>
                        <a:lnTo>
                          <a:pt x="8517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17" name="CustomShape 32">
                    <a:extLst>
                      <a:ext uri="{FF2B5EF4-FFF2-40B4-BE49-F238E27FC236}">
                        <a16:creationId xmlns:a16="http://schemas.microsoft.com/office/drawing/2014/main" id="{3F222CD6-7D8F-2FDA-543A-7F09553BC8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8193" y="3778016"/>
                    <a:ext cx="2788138" cy="23398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>
                    <a:lvl1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1pPr>
                    <a:lvl2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2pPr>
                    <a:lvl3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3pPr>
                    <a:lvl4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4pPr>
                    <a:lvl5pPr defTabSz="1828800"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5pPr>
                    <a:lvl6pPr marL="5381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6pPr>
                    <a:lvl7pPr marL="9953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7pPr>
                    <a:lvl8pPr marL="14525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8pPr>
                    <a:lvl9pPr marL="1909763" indent="1371600" defTabSz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</p:grpSp>
            <p:sp>
              <p:nvSpPr>
                <p:cNvPr id="24005" name="CustomShape 33">
                  <a:extLst>
                    <a:ext uri="{FF2B5EF4-FFF2-40B4-BE49-F238E27FC236}">
                      <a16:creationId xmlns:a16="http://schemas.microsoft.com/office/drawing/2014/main" id="{3463EA17-9859-1F94-3F3D-7107D52BA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3266" y="135580"/>
                  <a:ext cx="1642269" cy="1721720"/>
                </a:xfrm>
                <a:custGeom>
                  <a:avLst/>
                  <a:gdLst>
                    <a:gd name="T0" fmla="*/ 821135 w 21600"/>
                    <a:gd name="T1" fmla="*/ 860860 h 21600"/>
                    <a:gd name="T2" fmla="*/ 821135 w 21600"/>
                    <a:gd name="T3" fmla="*/ 860860 h 21600"/>
                    <a:gd name="T4" fmla="*/ 821135 w 21600"/>
                    <a:gd name="T5" fmla="*/ 860860 h 21600"/>
                    <a:gd name="T6" fmla="*/ 821135 w 21600"/>
                    <a:gd name="T7" fmla="*/ 86086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32" y="10527"/>
                      </a:lnTo>
                      <a:lnTo>
                        <a:pt x="32" y="10254"/>
                      </a:lnTo>
                      <a:lnTo>
                        <a:pt x="64" y="9691"/>
                      </a:lnTo>
                      <a:lnTo>
                        <a:pt x="144" y="9162"/>
                      </a:lnTo>
                      <a:lnTo>
                        <a:pt x="192" y="8889"/>
                      </a:lnTo>
                      <a:lnTo>
                        <a:pt x="224" y="8633"/>
                      </a:lnTo>
                      <a:lnTo>
                        <a:pt x="352" y="8121"/>
                      </a:lnTo>
                      <a:lnTo>
                        <a:pt x="496" y="7609"/>
                      </a:lnTo>
                      <a:lnTo>
                        <a:pt x="576" y="7354"/>
                      </a:lnTo>
                      <a:lnTo>
                        <a:pt x="672" y="7098"/>
                      </a:lnTo>
                      <a:lnTo>
                        <a:pt x="767" y="6825"/>
                      </a:lnTo>
                      <a:lnTo>
                        <a:pt x="863" y="6603"/>
                      </a:lnTo>
                      <a:lnTo>
                        <a:pt x="1087" y="6125"/>
                      </a:lnTo>
                      <a:lnTo>
                        <a:pt x="1183" y="5886"/>
                      </a:lnTo>
                      <a:lnTo>
                        <a:pt x="1311" y="5664"/>
                      </a:lnTo>
                      <a:lnTo>
                        <a:pt x="1439" y="5426"/>
                      </a:lnTo>
                      <a:lnTo>
                        <a:pt x="1871" y="4760"/>
                      </a:lnTo>
                      <a:lnTo>
                        <a:pt x="2142" y="4334"/>
                      </a:lnTo>
                      <a:lnTo>
                        <a:pt x="2318" y="4146"/>
                      </a:lnTo>
                      <a:lnTo>
                        <a:pt x="2478" y="3924"/>
                      </a:lnTo>
                      <a:lnTo>
                        <a:pt x="2830" y="3549"/>
                      </a:lnTo>
                      <a:lnTo>
                        <a:pt x="3166" y="3156"/>
                      </a:lnTo>
                      <a:lnTo>
                        <a:pt x="3565" y="2798"/>
                      </a:lnTo>
                      <a:lnTo>
                        <a:pt x="3949" y="2457"/>
                      </a:lnTo>
                      <a:lnTo>
                        <a:pt x="4157" y="2303"/>
                      </a:lnTo>
                      <a:lnTo>
                        <a:pt x="4349" y="2133"/>
                      </a:lnTo>
                      <a:lnTo>
                        <a:pt x="4764" y="1843"/>
                      </a:lnTo>
                      <a:lnTo>
                        <a:pt x="5212" y="1570"/>
                      </a:lnTo>
                      <a:lnTo>
                        <a:pt x="5660" y="1314"/>
                      </a:lnTo>
                      <a:lnTo>
                        <a:pt x="6139" y="1075"/>
                      </a:lnTo>
                      <a:lnTo>
                        <a:pt x="6603" y="853"/>
                      </a:lnTo>
                      <a:lnTo>
                        <a:pt x="7099" y="665"/>
                      </a:lnTo>
                      <a:lnTo>
                        <a:pt x="7610" y="495"/>
                      </a:lnTo>
                      <a:lnTo>
                        <a:pt x="8106" y="341"/>
                      </a:lnTo>
                      <a:lnTo>
                        <a:pt x="8618" y="222"/>
                      </a:lnTo>
                      <a:lnTo>
                        <a:pt x="8889" y="171"/>
                      </a:lnTo>
                      <a:lnTo>
                        <a:pt x="9705" y="68"/>
                      </a:lnTo>
                      <a:lnTo>
                        <a:pt x="10232" y="34"/>
                      </a:lnTo>
                      <a:lnTo>
                        <a:pt x="10808" y="0"/>
                      </a:lnTo>
                      <a:lnTo>
                        <a:pt x="11368" y="34"/>
                      </a:lnTo>
                      <a:lnTo>
                        <a:pt x="11623" y="34"/>
                      </a:lnTo>
                      <a:lnTo>
                        <a:pt x="11911" y="68"/>
                      </a:lnTo>
                      <a:lnTo>
                        <a:pt x="12183" y="85"/>
                      </a:lnTo>
                      <a:lnTo>
                        <a:pt x="12439" y="136"/>
                      </a:lnTo>
                      <a:lnTo>
                        <a:pt x="12711" y="171"/>
                      </a:lnTo>
                      <a:lnTo>
                        <a:pt x="12982" y="222"/>
                      </a:lnTo>
                      <a:lnTo>
                        <a:pt x="13238" y="290"/>
                      </a:lnTo>
                      <a:lnTo>
                        <a:pt x="13510" y="341"/>
                      </a:lnTo>
                      <a:lnTo>
                        <a:pt x="13750" y="409"/>
                      </a:lnTo>
                      <a:lnTo>
                        <a:pt x="14022" y="495"/>
                      </a:lnTo>
                      <a:lnTo>
                        <a:pt x="14501" y="665"/>
                      </a:lnTo>
                      <a:lnTo>
                        <a:pt x="14997" y="853"/>
                      </a:lnTo>
                      <a:lnTo>
                        <a:pt x="15237" y="973"/>
                      </a:lnTo>
                      <a:lnTo>
                        <a:pt x="15493" y="1075"/>
                      </a:lnTo>
                      <a:lnTo>
                        <a:pt x="15716" y="1177"/>
                      </a:lnTo>
                      <a:lnTo>
                        <a:pt x="15940" y="1314"/>
                      </a:lnTo>
                      <a:lnTo>
                        <a:pt x="16404" y="1570"/>
                      </a:lnTo>
                      <a:lnTo>
                        <a:pt x="16612" y="1706"/>
                      </a:lnTo>
                      <a:lnTo>
                        <a:pt x="16836" y="1843"/>
                      </a:lnTo>
                      <a:lnTo>
                        <a:pt x="17267" y="2133"/>
                      </a:lnTo>
                      <a:lnTo>
                        <a:pt x="17475" y="2303"/>
                      </a:lnTo>
                      <a:lnTo>
                        <a:pt x="17667" y="2457"/>
                      </a:lnTo>
                      <a:lnTo>
                        <a:pt x="18067" y="2798"/>
                      </a:lnTo>
                      <a:lnTo>
                        <a:pt x="18434" y="3156"/>
                      </a:lnTo>
                      <a:lnTo>
                        <a:pt x="18802" y="3549"/>
                      </a:lnTo>
                      <a:lnTo>
                        <a:pt x="19122" y="3924"/>
                      </a:lnTo>
                      <a:lnTo>
                        <a:pt x="19458" y="4334"/>
                      </a:lnTo>
                      <a:lnTo>
                        <a:pt x="19761" y="4760"/>
                      </a:lnTo>
                      <a:lnTo>
                        <a:pt x="20017" y="5204"/>
                      </a:lnTo>
                      <a:lnTo>
                        <a:pt x="20161" y="5426"/>
                      </a:lnTo>
                      <a:lnTo>
                        <a:pt x="20289" y="5664"/>
                      </a:lnTo>
                      <a:lnTo>
                        <a:pt x="20529" y="6125"/>
                      </a:lnTo>
                      <a:lnTo>
                        <a:pt x="20641" y="6364"/>
                      </a:lnTo>
                      <a:lnTo>
                        <a:pt x="20737" y="6603"/>
                      </a:lnTo>
                      <a:lnTo>
                        <a:pt x="20944" y="7098"/>
                      </a:lnTo>
                      <a:lnTo>
                        <a:pt x="21104" y="7609"/>
                      </a:lnTo>
                      <a:lnTo>
                        <a:pt x="21184" y="7831"/>
                      </a:lnTo>
                      <a:lnTo>
                        <a:pt x="21248" y="8121"/>
                      </a:lnTo>
                      <a:lnTo>
                        <a:pt x="21376" y="8633"/>
                      </a:lnTo>
                      <a:lnTo>
                        <a:pt x="21472" y="9162"/>
                      </a:lnTo>
                      <a:lnTo>
                        <a:pt x="21520" y="9435"/>
                      </a:lnTo>
                      <a:lnTo>
                        <a:pt x="21536" y="9691"/>
                      </a:lnTo>
                      <a:lnTo>
                        <a:pt x="21552" y="9964"/>
                      </a:lnTo>
                      <a:lnTo>
                        <a:pt x="21568" y="10254"/>
                      </a:lnTo>
                      <a:lnTo>
                        <a:pt x="21600" y="10800"/>
                      </a:lnTo>
                      <a:lnTo>
                        <a:pt x="21600" y="11073"/>
                      </a:lnTo>
                      <a:lnTo>
                        <a:pt x="21568" y="11363"/>
                      </a:lnTo>
                      <a:lnTo>
                        <a:pt x="21536" y="11909"/>
                      </a:lnTo>
                      <a:lnTo>
                        <a:pt x="21472" y="12438"/>
                      </a:lnTo>
                      <a:lnTo>
                        <a:pt x="21424" y="12728"/>
                      </a:lnTo>
                      <a:lnTo>
                        <a:pt x="21376" y="12984"/>
                      </a:lnTo>
                      <a:lnTo>
                        <a:pt x="21312" y="13240"/>
                      </a:lnTo>
                      <a:lnTo>
                        <a:pt x="21248" y="13513"/>
                      </a:lnTo>
                      <a:lnTo>
                        <a:pt x="21104" y="14025"/>
                      </a:lnTo>
                      <a:lnTo>
                        <a:pt x="21024" y="14264"/>
                      </a:lnTo>
                      <a:lnTo>
                        <a:pt x="20944" y="14519"/>
                      </a:lnTo>
                      <a:lnTo>
                        <a:pt x="20833" y="14775"/>
                      </a:lnTo>
                      <a:lnTo>
                        <a:pt x="20737" y="14997"/>
                      </a:lnTo>
                      <a:lnTo>
                        <a:pt x="20529" y="15475"/>
                      </a:lnTo>
                      <a:lnTo>
                        <a:pt x="20417" y="15714"/>
                      </a:lnTo>
                      <a:lnTo>
                        <a:pt x="20289" y="15936"/>
                      </a:lnTo>
                      <a:lnTo>
                        <a:pt x="20161" y="16174"/>
                      </a:lnTo>
                      <a:lnTo>
                        <a:pt x="20017" y="16396"/>
                      </a:lnTo>
                      <a:lnTo>
                        <a:pt x="19761" y="16840"/>
                      </a:lnTo>
                      <a:lnTo>
                        <a:pt x="19458" y="17266"/>
                      </a:lnTo>
                      <a:lnTo>
                        <a:pt x="19282" y="17471"/>
                      </a:lnTo>
                      <a:lnTo>
                        <a:pt x="19122" y="17676"/>
                      </a:lnTo>
                      <a:lnTo>
                        <a:pt x="18802" y="18051"/>
                      </a:lnTo>
                      <a:lnTo>
                        <a:pt x="18434" y="18444"/>
                      </a:lnTo>
                      <a:lnTo>
                        <a:pt x="18067" y="18802"/>
                      </a:lnTo>
                      <a:lnTo>
                        <a:pt x="17667" y="19143"/>
                      </a:lnTo>
                      <a:lnTo>
                        <a:pt x="17475" y="19297"/>
                      </a:lnTo>
                      <a:lnTo>
                        <a:pt x="17267" y="19467"/>
                      </a:lnTo>
                      <a:lnTo>
                        <a:pt x="16404" y="20047"/>
                      </a:lnTo>
                      <a:lnTo>
                        <a:pt x="15940" y="20303"/>
                      </a:lnTo>
                      <a:lnTo>
                        <a:pt x="15493" y="20525"/>
                      </a:lnTo>
                      <a:lnTo>
                        <a:pt x="14997" y="20747"/>
                      </a:lnTo>
                      <a:lnTo>
                        <a:pt x="14501" y="20935"/>
                      </a:lnTo>
                      <a:lnTo>
                        <a:pt x="14022" y="21105"/>
                      </a:lnTo>
                      <a:lnTo>
                        <a:pt x="13510" y="21259"/>
                      </a:lnTo>
                      <a:lnTo>
                        <a:pt x="12982" y="21378"/>
                      </a:lnTo>
                      <a:lnTo>
                        <a:pt x="12711" y="21429"/>
                      </a:lnTo>
                      <a:lnTo>
                        <a:pt x="12439" y="21464"/>
                      </a:lnTo>
                      <a:lnTo>
                        <a:pt x="11911" y="21549"/>
                      </a:lnTo>
                      <a:lnTo>
                        <a:pt x="11368" y="21583"/>
                      </a:lnTo>
                      <a:lnTo>
                        <a:pt x="10808" y="21600"/>
                      </a:lnTo>
                      <a:lnTo>
                        <a:pt x="10232" y="21583"/>
                      </a:lnTo>
                      <a:lnTo>
                        <a:pt x="9977" y="21583"/>
                      </a:lnTo>
                      <a:lnTo>
                        <a:pt x="9705" y="21549"/>
                      </a:lnTo>
                      <a:lnTo>
                        <a:pt x="9417" y="21515"/>
                      </a:lnTo>
                      <a:lnTo>
                        <a:pt x="9161" y="21464"/>
                      </a:lnTo>
                      <a:lnTo>
                        <a:pt x="8889" y="21429"/>
                      </a:lnTo>
                      <a:lnTo>
                        <a:pt x="8618" y="21378"/>
                      </a:lnTo>
                      <a:lnTo>
                        <a:pt x="8362" y="21327"/>
                      </a:lnTo>
                      <a:lnTo>
                        <a:pt x="7850" y="21191"/>
                      </a:lnTo>
                      <a:lnTo>
                        <a:pt x="7610" y="21105"/>
                      </a:lnTo>
                      <a:lnTo>
                        <a:pt x="7339" y="21037"/>
                      </a:lnTo>
                      <a:lnTo>
                        <a:pt x="7099" y="20935"/>
                      </a:lnTo>
                      <a:lnTo>
                        <a:pt x="6603" y="20747"/>
                      </a:lnTo>
                      <a:lnTo>
                        <a:pt x="6363" y="20645"/>
                      </a:lnTo>
                      <a:lnTo>
                        <a:pt x="6139" y="20525"/>
                      </a:lnTo>
                      <a:lnTo>
                        <a:pt x="5884" y="20423"/>
                      </a:lnTo>
                      <a:lnTo>
                        <a:pt x="5660" y="20303"/>
                      </a:lnTo>
                      <a:lnTo>
                        <a:pt x="5212" y="20047"/>
                      </a:lnTo>
                      <a:lnTo>
                        <a:pt x="4988" y="19894"/>
                      </a:lnTo>
                      <a:lnTo>
                        <a:pt x="4764" y="19757"/>
                      </a:lnTo>
                      <a:lnTo>
                        <a:pt x="4349" y="19467"/>
                      </a:lnTo>
                      <a:lnTo>
                        <a:pt x="4157" y="19297"/>
                      </a:lnTo>
                      <a:lnTo>
                        <a:pt x="3949" y="19143"/>
                      </a:lnTo>
                      <a:lnTo>
                        <a:pt x="3565" y="18802"/>
                      </a:lnTo>
                      <a:lnTo>
                        <a:pt x="3166" y="18444"/>
                      </a:lnTo>
                      <a:lnTo>
                        <a:pt x="2830" y="18051"/>
                      </a:lnTo>
                      <a:lnTo>
                        <a:pt x="2638" y="17864"/>
                      </a:lnTo>
                      <a:lnTo>
                        <a:pt x="2478" y="17676"/>
                      </a:lnTo>
                      <a:lnTo>
                        <a:pt x="2142" y="17266"/>
                      </a:lnTo>
                      <a:lnTo>
                        <a:pt x="1871" y="16840"/>
                      </a:lnTo>
                      <a:lnTo>
                        <a:pt x="1439" y="16174"/>
                      </a:lnTo>
                      <a:lnTo>
                        <a:pt x="1311" y="15936"/>
                      </a:lnTo>
                      <a:lnTo>
                        <a:pt x="1087" y="15475"/>
                      </a:lnTo>
                      <a:lnTo>
                        <a:pt x="959" y="15236"/>
                      </a:lnTo>
                      <a:lnTo>
                        <a:pt x="672" y="14519"/>
                      </a:lnTo>
                      <a:lnTo>
                        <a:pt x="576" y="14264"/>
                      </a:lnTo>
                      <a:lnTo>
                        <a:pt x="496" y="14025"/>
                      </a:lnTo>
                      <a:lnTo>
                        <a:pt x="416" y="13769"/>
                      </a:lnTo>
                      <a:lnTo>
                        <a:pt x="352" y="13513"/>
                      </a:lnTo>
                      <a:lnTo>
                        <a:pt x="288" y="13240"/>
                      </a:lnTo>
                      <a:lnTo>
                        <a:pt x="224" y="12984"/>
                      </a:lnTo>
                      <a:lnTo>
                        <a:pt x="144" y="12438"/>
                      </a:lnTo>
                      <a:lnTo>
                        <a:pt x="112" y="12165"/>
                      </a:lnTo>
                      <a:lnTo>
                        <a:pt x="64" y="11909"/>
                      </a:lnTo>
                      <a:lnTo>
                        <a:pt x="32" y="11363"/>
                      </a:lnTo>
                      <a:lnTo>
                        <a:pt x="0" y="1080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4006" name="CustomShape 34">
                  <a:extLst>
                    <a:ext uri="{FF2B5EF4-FFF2-40B4-BE49-F238E27FC236}">
                      <a16:creationId xmlns:a16="http://schemas.microsoft.com/office/drawing/2014/main" id="{DCBEADCC-89F1-D9ED-E924-9975FED88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9387" y="3095014"/>
                  <a:ext cx="306879" cy="369565"/>
                </a:xfrm>
                <a:custGeom>
                  <a:avLst/>
                  <a:gdLst>
                    <a:gd name="T0" fmla="*/ 153440 w 21600"/>
                    <a:gd name="T1" fmla="*/ 184783 h 21600"/>
                    <a:gd name="T2" fmla="*/ 153440 w 21600"/>
                    <a:gd name="T3" fmla="*/ 184783 h 21600"/>
                    <a:gd name="T4" fmla="*/ 153440 w 21600"/>
                    <a:gd name="T5" fmla="*/ 184783 h 21600"/>
                    <a:gd name="T6" fmla="*/ 153440 w 21600"/>
                    <a:gd name="T7" fmla="*/ 18478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7001" y="0"/>
                      </a:moveTo>
                      <a:lnTo>
                        <a:pt x="16307" y="1820"/>
                      </a:lnTo>
                      <a:lnTo>
                        <a:pt x="17843" y="3402"/>
                      </a:lnTo>
                      <a:lnTo>
                        <a:pt x="21600" y="11868"/>
                      </a:lnTo>
                      <a:lnTo>
                        <a:pt x="21258" y="14004"/>
                      </a:lnTo>
                      <a:lnTo>
                        <a:pt x="17843" y="21600"/>
                      </a:lnTo>
                      <a:lnTo>
                        <a:pt x="7257" y="17169"/>
                      </a:lnTo>
                      <a:lnTo>
                        <a:pt x="0" y="17169"/>
                      </a:lnTo>
                      <a:lnTo>
                        <a:pt x="5123" y="633"/>
                      </a:lnTo>
                      <a:lnTo>
                        <a:pt x="7001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grpSp>
            <p:nvGrpSpPr>
              <p:cNvPr id="23626" name="Group 35">
                <a:extLst>
                  <a:ext uri="{FF2B5EF4-FFF2-40B4-BE49-F238E27FC236}">
                    <a16:creationId xmlns:a16="http://schemas.microsoft.com/office/drawing/2014/main" id="{C596237F-4CDC-CB90-3136-6AD30AEEB3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69850" y="71434"/>
                <a:ext cx="1855843" cy="6194868"/>
                <a:chOff x="0" y="0"/>
                <a:chExt cx="1855842" cy="6194866"/>
              </a:xfrm>
            </p:grpSpPr>
            <p:grpSp>
              <p:nvGrpSpPr>
                <p:cNvPr id="23790" name="CustomShape 36">
                  <a:extLst>
                    <a:ext uri="{FF2B5EF4-FFF2-40B4-BE49-F238E27FC236}">
                      <a16:creationId xmlns:a16="http://schemas.microsoft.com/office/drawing/2014/main" id="{DC33DB2B-DFDF-BA36-EEC7-96476B5A54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5943" y="3454374"/>
                  <a:ext cx="1" cy="1025598"/>
                  <a:chOff x="0" y="0"/>
                  <a:chExt cx="0" cy="1025597"/>
                </a:xfrm>
              </p:grpSpPr>
              <p:sp>
                <p:nvSpPr>
                  <p:cNvPr id="24002" name="Line">
                    <a:extLst>
                      <a:ext uri="{FF2B5EF4-FFF2-40B4-BE49-F238E27FC236}">
                        <a16:creationId xmlns:a16="http://schemas.microsoft.com/office/drawing/2014/main" id="{100E5A06-D1BC-F12D-AC02-D0FCAED015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" y="-1"/>
                    <a:ext cx="2" cy="1025599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03" name="Line">
                    <a:extLst>
                      <a:ext uri="{FF2B5EF4-FFF2-40B4-BE49-F238E27FC236}">
                        <a16:creationId xmlns:a16="http://schemas.microsoft.com/office/drawing/2014/main" id="{2FBF900E-C2B6-04F0-B3DD-8D61C909C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1" y="0"/>
                    <a:ext cx="2" cy="1025598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791" name="CustomShape 37">
                  <a:extLst>
                    <a:ext uri="{FF2B5EF4-FFF2-40B4-BE49-F238E27FC236}">
                      <a16:creationId xmlns:a16="http://schemas.microsoft.com/office/drawing/2014/main" id="{7A5F999D-4D4E-0803-74C2-54882BD0F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79812" cy="930108"/>
                </a:xfrm>
                <a:custGeom>
                  <a:avLst/>
                  <a:gdLst>
                    <a:gd name="T0" fmla="*/ 439906 w 21600"/>
                    <a:gd name="T1" fmla="*/ 465054 h 21600"/>
                    <a:gd name="T2" fmla="*/ 439906 w 21600"/>
                    <a:gd name="T3" fmla="*/ 465054 h 21600"/>
                    <a:gd name="T4" fmla="*/ 439906 w 21600"/>
                    <a:gd name="T5" fmla="*/ 465054 h 21600"/>
                    <a:gd name="T6" fmla="*/ 439906 w 21600"/>
                    <a:gd name="T7" fmla="*/ 46505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411"/>
                      </a:moveTo>
                      <a:lnTo>
                        <a:pt x="119" y="19295"/>
                      </a:lnTo>
                      <a:lnTo>
                        <a:pt x="268" y="18158"/>
                      </a:lnTo>
                      <a:lnTo>
                        <a:pt x="447" y="17084"/>
                      </a:lnTo>
                      <a:lnTo>
                        <a:pt x="983" y="15095"/>
                      </a:lnTo>
                      <a:lnTo>
                        <a:pt x="1311" y="14053"/>
                      </a:lnTo>
                      <a:lnTo>
                        <a:pt x="1758" y="13074"/>
                      </a:lnTo>
                      <a:lnTo>
                        <a:pt x="2622" y="11211"/>
                      </a:lnTo>
                      <a:lnTo>
                        <a:pt x="3724" y="9442"/>
                      </a:lnTo>
                      <a:lnTo>
                        <a:pt x="4946" y="7768"/>
                      </a:lnTo>
                      <a:lnTo>
                        <a:pt x="6316" y="6284"/>
                      </a:lnTo>
                      <a:lnTo>
                        <a:pt x="7865" y="4863"/>
                      </a:lnTo>
                      <a:lnTo>
                        <a:pt x="9474" y="3663"/>
                      </a:lnTo>
                      <a:lnTo>
                        <a:pt x="10428" y="3063"/>
                      </a:lnTo>
                      <a:lnTo>
                        <a:pt x="11292" y="2589"/>
                      </a:lnTo>
                      <a:lnTo>
                        <a:pt x="12245" y="2116"/>
                      </a:lnTo>
                      <a:lnTo>
                        <a:pt x="13198" y="1705"/>
                      </a:lnTo>
                      <a:lnTo>
                        <a:pt x="15105" y="979"/>
                      </a:lnTo>
                      <a:lnTo>
                        <a:pt x="16207" y="663"/>
                      </a:lnTo>
                      <a:lnTo>
                        <a:pt x="17280" y="442"/>
                      </a:lnTo>
                      <a:lnTo>
                        <a:pt x="19395" y="63"/>
                      </a:lnTo>
                      <a:lnTo>
                        <a:pt x="21511" y="0"/>
                      </a:lnTo>
                      <a:lnTo>
                        <a:pt x="21600" y="3000"/>
                      </a:lnTo>
                      <a:lnTo>
                        <a:pt x="19634" y="3063"/>
                      </a:lnTo>
                      <a:lnTo>
                        <a:pt x="17727" y="3379"/>
                      </a:lnTo>
                      <a:lnTo>
                        <a:pt x="16863" y="3600"/>
                      </a:lnTo>
                      <a:lnTo>
                        <a:pt x="16029" y="3821"/>
                      </a:lnTo>
                      <a:lnTo>
                        <a:pt x="14241" y="4484"/>
                      </a:lnTo>
                      <a:lnTo>
                        <a:pt x="13466" y="4863"/>
                      </a:lnTo>
                      <a:lnTo>
                        <a:pt x="12662" y="5242"/>
                      </a:lnTo>
                      <a:lnTo>
                        <a:pt x="11858" y="5684"/>
                      </a:lnTo>
                      <a:lnTo>
                        <a:pt x="11113" y="6158"/>
                      </a:lnTo>
                      <a:lnTo>
                        <a:pt x="9653" y="7232"/>
                      </a:lnTo>
                      <a:lnTo>
                        <a:pt x="8342" y="8432"/>
                      </a:lnTo>
                      <a:lnTo>
                        <a:pt x="7121" y="9758"/>
                      </a:lnTo>
                      <a:lnTo>
                        <a:pt x="6078" y="11179"/>
                      </a:lnTo>
                      <a:lnTo>
                        <a:pt x="5124" y="12695"/>
                      </a:lnTo>
                      <a:lnTo>
                        <a:pt x="4320" y="14368"/>
                      </a:lnTo>
                      <a:lnTo>
                        <a:pt x="3992" y="15189"/>
                      </a:lnTo>
                      <a:lnTo>
                        <a:pt x="3724" y="15979"/>
                      </a:lnTo>
                      <a:lnTo>
                        <a:pt x="3218" y="17842"/>
                      </a:lnTo>
                      <a:lnTo>
                        <a:pt x="3069" y="18726"/>
                      </a:lnTo>
                      <a:lnTo>
                        <a:pt x="2950" y="19579"/>
                      </a:lnTo>
                      <a:lnTo>
                        <a:pt x="2860" y="21600"/>
                      </a:lnTo>
                      <a:lnTo>
                        <a:pt x="0" y="2141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2" name="CustomShape 38">
                  <a:extLst>
                    <a:ext uri="{FF2B5EF4-FFF2-40B4-BE49-F238E27FC236}">
                      <a16:creationId xmlns:a16="http://schemas.microsoft.com/office/drawing/2014/main" id="{6F462A3A-13E7-66A6-EEFE-A48BDD20A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0540" y="0"/>
                  <a:ext cx="879813" cy="926464"/>
                </a:xfrm>
                <a:custGeom>
                  <a:avLst/>
                  <a:gdLst>
                    <a:gd name="T0" fmla="*/ 439907 w 21600"/>
                    <a:gd name="T1" fmla="*/ 463232 h 21600"/>
                    <a:gd name="T2" fmla="*/ 439907 w 21600"/>
                    <a:gd name="T3" fmla="*/ 463232 h 21600"/>
                    <a:gd name="T4" fmla="*/ 439907 w 21600"/>
                    <a:gd name="T5" fmla="*/ 463232 h 21600"/>
                    <a:gd name="T6" fmla="*/ 439907 w 21600"/>
                    <a:gd name="T7" fmla="*/ 46323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49" y="0"/>
                      </a:moveTo>
                      <a:lnTo>
                        <a:pt x="2205" y="63"/>
                      </a:lnTo>
                      <a:lnTo>
                        <a:pt x="3337" y="285"/>
                      </a:lnTo>
                      <a:lnTo>
                        <a:pt x="4409" y="444"/>
                      </a:lnTo>
                      <a:lnTo>
                        <a:pt x="6465" y="983"/>
                      </a:lnTo>
                      <a:lnTo>
                        <a:pt x="8372" y="1713"/>
                      </a:lnTo>
                      <a:lnTo>
                        <a:pt x="9385" y="2125"/>
                      </a:lnTo>
                      <a:lnTo>
                        <a:pt x="10308" y="2601"/>
                      </a:lnTo>
                      <a:lnTo>
                        <a:pt x="12066" y="3648"/>
                      </a:lnTo>
                      <a:lnTo>
                        <a:pt x="13675" y="4885"/>
                      </a:lnTo>
                      <a:lnTo>
                        <a:pt x="14539" y="5582"/>
                      </a:lnTo>
                      <a:lnTo>
                        <a:pt x="15969" y="7041"/>
                      </a:lnTo>
                      <a:lnTo>
                        <a:pt x="16654" y="7834"/>
                      </a:lnTo>
                      <a:lnTo>
                        <a:pt x="17310" y="8627"/>
                      </a:lnTo>
                      <a:lnTo>
                        <a:pt x="17906" y="9515"/>
                      </a:lnTo>
                      <a:lnTo>
                        <a:pt x="18948" y="11260"/>
                      </a:lnTo>
                      <a:lnTo>
                        <a:pt x="19485" y="12180"/>
                      </a:lnTo>
                      <a:lnTo>
                        <a:pt x="19902" y="13195"/>
                      </a:lnTo>
                      <a:lnTo>
                        <a:pt x="20617" y="15098"/>
                      </a:lnTo>
                      <a:lnTo>
                        <a:pt x="21153" y="17159"/>
                      </a:lnTo>
                      <a:lnTo>
                        <a:pt x="21332" y="18333"/>
                      </a:lnTo>
                      <a:lnTo>
                        <a:pt x="21481" y="19380"/>
                      </a:lnTo>
                      <a:lnTo>
                        <a:pt x="21570" y="20458"/>
                      </a:lnTo>
                      <a:lnTo>
                        <a:pt x="21600" y="21537"/>
                      </a:lnTo>
                      <a:lnTo>
                        <a:pt x="18710" y="21600"/>
                      </a:lnTo>
                      <a:lnTo>
                        <a:pt x="18680" y="20617"/>
                      </a:lnTo>
                      <a:lnTo>
                        <a:pt x="18591" y="19665"/>
                      </a:lnTo>
                      <a:lnTo>
                        <a:pt x="18472" y="18745"/>
                      </a:lnTo>
                      <a:lnTo>
                        <a:pt x="18323" y="17889"/>
                      </a:lnTo>
                      <a:lnTo>
                        <a:pt x="17876" y="16049"/>
                      </a:lnTo>
                      <a:lnTo>
                        <a:pt x="17220" y="14337"/>
                      </a:lnTo>
                      <a:lnTo>
                        <a:pt x="16893" y="13512"/>
                      </a:lnTo>
                      <a:lnTo>
                        <a:pt x="16476" y="12814"/>
                      </a:lnTo>
                      <a:lnTo>
                        <a:pt x="15522" y="11228"/>
                      </a:lnTo>
                      <a:lnTo>
                        <a:pt x="15016" y="10499"/>
                      </a:lnTo>
                      <a:lnTo>
                        <a:pt x="14450" y="9801"/>
                      </a:lnTo>
                      <a:lnTo>
                        <a:pt x="13884" y="9167"/>
                      </a:lnTo>
                      <a:lnTo>
                        <a:pt x="13258" y="8469"/>
                      </a:lnTo>
                      <a:lnTo>
                        <a:pt x="12632" y="7834"/>
                      </a:lnTo>
                      <a:lnTo>
                        <a:pt x="11977" y="7295"/>
                      </a:lnTo>
                      <a:lnTo>
                        <a:pt x="10487" y="6185"/>
                      </a:lnTo>
                      <a:lnTo>
                        <a:pt x="8938" y="5265"/>
                      </a:lnTo>
                      <a:lnTo>
                        <a:pt x="8163" y="4885"/>
                      </a:lnTo>
                      <a:lnTo>
                        <a:pt x="7329" y="4504"/>
                      </a:lnTo>
                      <a:lnTo>
                        <a:pt x="5631" y="3870"/>
                      </a:lnTo>
                      <a:lnTo>
                        <a:pt x="3754" y="3362"/>
                      </a:lnTo>
                      <a:lnTo>
                        <a:pt x="2890" y="3235"/>
                      </a:lnTo>
                      <a:lnTo>
                        <a:pt x="1996" y="3077"/>
                      </a:lnTo>
                      <a:lnTo>
                        <a:pt x="0" y="3013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3" name="CustomShape 39">
                  <a:extLst>
                    <a:ext uri="{FF2B5EF4-FFF2-40B4-BE49-F238E27FC236}">
                      <a16:creationId xmlns:a16="http://schemas.microsoft.com/office/drawing/2014/main" id="{2B148242-9590-8D19-FA17-80E6DC9FE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346" y="1457"/>
                  <a:ext cx="25716" cy="126834"/>
                </a:xfrm>
                <a:custGeom>
                  <a:avLst/>
                  <a:gdLst>
                    <a:gd name="T0" fmla="*/ 12858 w 21600"/>
                    <a:gd name="T1" fmla="*/ 63417 h 21600"/>
                    <a:gd name="T2" fmla="*/ 12858 w 21600"/>
                    <a:gd name="T3" fmla="*/ 63417 h 21600"/>
                    <a:gd name="T4" fmla="*/ 12858 w 21600"/>
                    <a:gd name="T5" fmla="*/ 63417 h 21600"/>
                    <a:gd name="T6" fmla="*/ 12858 w 21600"/>
                    <a:gd name="T7" fmla="*/ 6341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0" y="21600"/>
                      </a:lnTo>
                      <a:lnTo>
                        <a:pt x="1296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4" name="CustomShape 40">
                  <a:extLst>
                    <a:ext uri="{FF2B5EF4-FFF2-40B4-BE49-F238E27FC236}">
                      <a16:creationId xmlns:a16="http://schemas.microsoft.com/office/drawing/2014/main" id="{67ED5968-2F44-6B8D-0C73-CD97801EC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0541" y="922818"/>
                  <a:ext cx="879812" cy="927193"/>
                </a:xfrm>
                <a:custGeom>
                  <a:avLst/>
                  <a:gdLst>
                    <a:gd name="T0" fmla="*/ 439906 w 21600"/>
                    <a:gd name="T1" fmla="*/ 463597 h 21600"/>
                    <a:gd name="T2" fmla="*/ 439906 w 21600"/>
                    <a:gd name="T3" fmla="*/ 463597 h 21600"/>
                    <a:gd name="T4" fmla="*/ 439906 w 21600"/>
                    <a:gd name="T5" fmla="*/ 463597 h 21600"/>
                    <a:gd name="T6" fmla="*/ 439906 w 21600"/>
                    <a:gd name="T7" fmla="*/ 46359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58"/>
                      </a:moveTo>
                      <a:lnTo>
                        <a:pt x="21481" y="2249"/>
                      </a:lnTo>
                      <a:lnTo>
                        <a:pt x="21333" y="3357"/>
                      </a:lnTo>
                      <a:lnTo>
                        <a:pt x="21154" y="4466"/>
                      </a:lnTo>
                      <a:lnTo>
                        <a:pt x="20620" y="6429"/>
                      </a:lnTo>
                      <a:lnTo>
                        <a:pt x="20263" y="7506"/>
                      </a:lnTo>
                      <a:lnTo>
                        <a:pt x="19847" y="8488"/>
                      </a:lnTo>
                      <a:lnTo>
                        <a:pt x="18985" y="10357"/>
                      </a:lnTo>
                      <a:lnTo>
                        <a:pt x="17916" y="12130"/>
                      </a:lnTo>
                      <a:lnTo>
                        <a:pt x="16668" y="13809"/>
                      </a:lnTo>
                      <a:lnTo>
                        <a:pt x="15301" y="15329"/>
                      </a:lnTo>
                      <a:lnTo>
                        <a:pt x="13786" y="16691"/>
                      </a:lnTo>
                      <a:lnTo>
                        <a:pt x="12152" y="17926"/>
                      </a:lnTo>
                      <a:lnTo>
                        <a:pt x="11201" y="18528"/>
                      </a:lnTo>
                      <a:lnTo>
                        <a:pt x="10339" y="19035"/>
                      </a:lnTo>
                      <a:lnTo>
                        <a:pt x="9418" y="19510"/>
                      </a:lnTo>
                      <a:lnTo>
                        <a:pt x="8408" y="19953"/>
                      </a:lnTo>
                      <a:lnTo>
                        <a:pt x="6536" y="20618"/>
                      </a:lnTo>
                      <a:lnTo>
                        <a:pt x="5467" y="20935"/>
                      </a:lnTo>
                      <a:lnTo>
                        <a:pt x="4397" y="21188"/>
                      </a:lnTo>
                      <a:lnTo>
                        <a:pt x="2317" y="21505"/>
                      </a:lnTo>
                      <a:lnTo>
                        <a:pt x="208" y="21600"/>
                      </a:lnTo>
                      <a:lnTo>
                        <a:pt x="0" y="18655"/>
                      </a:lnTo>
                      <a:lnTo>
                        <a:pt x="2020" y="18528"/>
                      </a:lnTo>
                      <a:lnTo>
                        <a:pt x="3892" y="18243"/>
                      </a:lnTo>
                      <a:lnTo>
                        <a:pt x="4754" y="18053"/>
                      </a:lnTo>
                      <a:lnTo>
                        <a:pt x="5615" y="17768"/>
                      </a:lnTo>
                      <a:lnTo>
                        <a:pt x="7368" y="17134"/>
                      </a:lnTo>
                      <a:lnTo>
                        <a:pt x="8200" y="16786"/>
                      </a:lnTo>
                      <a:lnTo>
                        <a:pt x="8973" y="16374"/>
                      </a:lnTo>
                      <a:lnTo>
                        <a:pt x="9716" y="15962"/>
                      </a:lnTo>
                      <a:lnTo>
                        <a:pt x="10488" y="15487"/>
                      </a:lnTo>
                      <a:lnTo>
                        <a:pt x="11974" y="14347"/>
                      </a:lnTo>
                      <a:lnTo>
                        <a:pt x="13251" y="13175"/>
                      </a:lnTo>
                      <a:lnTo>
                        <a:pt x="14469" y="11877"/>
                      </a:lnTo>
                      <a:lnTo>
                        <a:pt x="15569" y="10388"/>
                      </a:lnTo>
                      <a:lnTo>
                        <a:pt x="16490" y="8868"/>
                      </a:lnTo>
                      <a:lnTo>
                        <a:pt x="17232" y="7221"/>
                      </a:lnTo>
                      <a:lnTo>
                        <a:pt x="17589" y="6429"/>
                      </a:lnTo>
                      <a:lnTo>
                        <a:pt x="17856" y="5606"/>
                      </a:lnTo>
                      <a:lnTo>
                        <a:pt x="18332" y="3801"/>
                      </a:lnTo>
                      <a:lnTo>
                        <a:pt x="18480" y="2882"/>
                      </a:lnTo>
                      <a:lnTo>
                        <a:pt x="18599" y="2059"/>
                      </a:lnTo>
                      <a:lnTo>
                        <a:pt x="18718" y="0"/>
                      </a:lnTo>
                      <a:lnTo>
                        <a:pt x="21600" y="15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5" name="CustomShape 41">
                  <a:extLst>
                    <a:ext uri="{FF2B5EF4-FFF2-40B4-BE49-F238E27FC236}">
                      <a16:creationId xmlns:a16="http://schemas.microsoft.com/office/drawing/2014/main" id="{FE671DED-C5B1-C05E-B808-8109322C9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7369" y="904858"/>
                  <a:ext cx="115171" cy="25716"/>
                </a:xfrm>
                <a:custGeom>
                  <a:avLst/>
                  <a:gdLst>
                    <a:gd name="T0" fmla="*/ 57586 w 21600"/>
                    <a:gd name="T1" fmla="*/ 12858 h 21600"/>
                    <a:gd name="T2" fmla="*/ 57586 w 21600"/>
                    <a:gd name="T3" fmla="*/ 12858 h 21600"/>
                    <a:gd name="T4" fmla="*/ 57586 w 21600"/>
                    <a:gd name="T5" fmla="*/ 12858 h 21600"/>
                    <a:gd name="T6" fmla="*/ 575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32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lnTo>
                        <a:pt x="0" y="12960"/>
                      </a:lnTo>
                      <a:lnTo>
                        <a:pt x="21600" y="43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6" name="CustomShape 42">
                  <a:extLst>
                    <a:ext uri="{FF2B5EF4-FFF2-40B4-BE49-F238E27FC236}">
                      <a16:creationId xmlns:a16="http://schemas.microsoft.com/office/drawing/2014/main" id="{F6AE07D9-2D8B-21AE-BD99-52EBD534E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923547"/>
                  <a:ext cx="882728" cy="926464"/>
                </a:xfrm>
                <a:custGeom>
                  <a:avLst/>
                  <a:gdLst>
                    <a:gd name="T0" fmla="*/ 441364 w 21600"/>
                    <a:gd name="T1" fmla="*/ 463232 h 21600"/>
                    <a:gd name="T2" fmla="*/ 441364 w 21600"/>
                    <a:gd name="T3" fmla="*/ 463232 h 21600"/>
                    <a:gd name="T4" fmla="*/ 441364 w 21600"/>
                    <a:gd name="T5" fmla="*/ 463232 h 21600"/>
                    <a:gd name="T6" fmla="*/ 441364 w 21600"/>
                    <a:gd name="T7" fmla="*/ 46323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451" y="21600"/>
                      </a:moveTo>
                      <a:lnTo>
                        <a:pt x="19342" y="21505"/>
                      </a:lnTo>
                      <a:lnTo>
                        <a:pt x="18213" y="21378"/>
                      </a:lnTo>
                      <a:lnTo>
                        <a:pt x="17114" y="21188"/>
                      </a:lnTo>
                      <a:lnTo>
                        <a:pt x="15093" y="20617"/>
                      </a:lnTo>
                      <a:lnTo>
                        <a:pt x="13162" y="19951"/>
                      </a:lnTo>
                      <a:lnTo>
                        <a:pt x="12182" y="19475"/>
                      </a:lnTo>
                      <a:lnTo>
                        <a:pt x="11231" y="18999"/>
                      </a:lnTo>
                      <a:lnTo>
                        <a:pt x="9478" y="17952"/>
                      </a:lnTo>
                      <a:lnTo>
                        <a:pt x="7873" y="16684"/>
                      </a:lnTo>
                      <a:lnTo>
                        <a:pt x="7012" y="16018"/>
                      </a:lnTo>
                      <a:lnTo>
                        <a:pt x="6299" y="15320"/>
                      </a:lnTo>
                      <a:lnTo>
                        <a:pt x="5615" y="14590"/>
                      </a:lnTo>
                      <a:lnTo>
                        <a:pt x="4932" y="13797"/>
                      </a:lnTo>
                      <a:lnTo>
                        <a:pt x="4278" y="13004"/>
                      </a:lnTo>
                      <a:lnTo>
                        <a:pt x="3684" y="12116"/>
                      </a:lnTo>
                      <a:lnTo>
                        <a:pt x="2615" y="10372"/>
                      </a:lnTo>
                      <a:lnTo>
                        <a:pt x="2109" y="9389"/>
                      </a:lnTo>
                      <a:lnTo>
                        <a:pt x="1694" y="8437"/>
                      </a:lnTo>
                      <a:lnTo>
                        <a:pt x="980" y="6470"/>
                      </a:lnTo>
                      <a:lnTo>
                        <a:pt x="446" y="4441"/>
                      </a:lnTo>
                      <a:lnTo>
                        <a:pt x="208" y="3330"/>
                      </a:lnTo>
                      <a:lnTo>
                        <a:pt x="119" y="2284"/>
                      </a:lnTo>
                      <a:lnTo>
                        <a:pt x="30" y="1174"/>
                      </a:lnTo>
                      <a:lnTo>
                        <a:pt x="0" y="127"/>
                      </a:lnTo>
                      <a:lnTo>
                        <a:pt x="2852" y="0"/>
                      </a:lnTo>
                      <a:lnTo>
                        <a:pt x="2882" y="983"/>
                      </a:lnTo>
                      <a:lnTo>
                        <a:pt x="2941" y="1935"/>
                      </a:lnTo>
                      <a:lnTo>
                        <a:pt x="3060" y="2886"/>
                      </a:lnTo>
                      <a:lnTo>
                        <a:pt x="3209" y="3711"/>
                      </a:lnTo>
                      <a:lnTo>
                        <a:pt x="3714" y="5519"/>
                      </a:lnTo>
                      <a:lnTo>
                        <a:pt x="4368" y="7295"/>
                      </a:lnTo>
                      <a:lnTo>
                        <a:pt x="4694" y="8056"/>
                      </a:lnTo>
                      <a:lnTo>
                        <a:pt x="5081" y="8849"/>
                      </a:lnTo>
                      <a:lnTo>
                        <a:pt x="6061" y="10435"/>
                      </a:lnTo>
                      <a:lnTo>
                        <a:pt x="6536" y="11133"/>
                      </a:lnTo>
                      <a:lnTo>
                        <a:pt x="7101" y="11799"/>
                      </a:lnTo>
                      <a:lnTo>
                        <a:pt x="7695" y="12497"/>
                      </a:lnTo>
                      <a:lnTo>
                        <a:pt x="8319" y="13163"/>
                      </a:lnTo>
                      <a:lnTo>
                        <a:pt x="8943" y="13797"/>
                      </a:lnTo>
                      <a:lnTo>
                        <a:pt x="9626" y="14305"/>
                      </a:lnTo>
                      <a:lnTo>
                        <a:pt x="11082" y="15478"/>
                      </a:lnTo>
                      <a:lnTo>
                        <a:pt x="12627" y="16367"/>
                      </a:lnTo>
                      <a:lnTo>
                        <a:pt x="13429" y="16779"/>
                      </a:lnTo>
                      <a:lnTo>
                        <a:pt x="14202" y="17128"/>
                      </a:lnTo>
                      <a:lnTo>
                        <a:pt x="15925" y="17762"/>
                      </a:lnTo>
                      <a:lnTo>
                        <a:pt x="17767" y="18238"/>
                      </a:lnTo>
                      <a:lnTo>
                        <a:pt x="18629" y="18396"/>
                      </a:lnTo>
                      <a:lnTo>
                        <a:pt x="19580" y="18523"/>
                      </a:lnTo>
                      <a:lnTo>
                        <a:pt x="21600" y="18650"/>
                      </a:lnTo>
                      <a:lnTo>
                        <a:pt x="21451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7" name="CustomShape 43">
                  <a:extLst>
                    <a:ext uri="{FF2B5EF4-FFF2-40B4-BE49-F238E27FC236}">
                      <a16:creationId xmlns:a16="http://schemas.microsoft.com/office/drawing/2014/main" id="{833986AF-4529-0A34-FF69-EFC6054BA6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346" y="1726093"/>
                  <a:ext cx="25716" cy="123918"/>
                </a:xfrm>
                <a:custGeom>
                  <a:avLst/>
                  <a:gdLst>
                    <a:gd name="T0" fmla="*/ 12858 w 21600"/>
                    <a:gd name="T1" fmla="*/ 61959 h 21600"/>
                    <a:gd name="T2" fmla="*/ 12858 w 21600"/>
                    <a:gd name="T3" fmla="*/ 61959 h 21600"/>
                    <a:gd name="T4" fmla="*/ 12858 w 21600"/>
                    <a:gd name="T5" fmla="*/ 61959 h 21600"/>
                    <a:gd name="T6" fmla="*/ 12858 w 21600"/>
                    <a:gd name="T7" fmla="*/ 6195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6171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8" name="CustomShape 44">
                  <a:extLst>
                    <a:ext uri="{FF2B5EF4-FFF2-40B4-BE49-F238E27FC236}">
                      <a16:creationId xmlns:a16="http://schemas.microsoft.com/office/drawing/2014/main" id="{720AA123-1DE7-7629-4176-3F09DB93F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905587"/>
                  <a:ext cx="115171" cy="25716"/>
                </a:xfrm>
                <a:custGeom>
                  <a:avLst/>
                  <a:gdLst>
                    <a:gd name="T0" fmla="*/ 57586 w 21600"/>
                    <a:gd name="T1" fmla="*/ 12858 h 21600"/>
                    <a:gd name="T2" fmla="*/ 57586 w 21600"/>
                    <a:gd name="T3" fmla="*/ 12858 h 21600"/>
                    <a:gd name="T4" fmla="*/ 57586 w 21600"/>
                    <a:gd name="T5" fmla="*/ 12858 h 21600"/>
                    <a:gd name="T6" fmla="*/ 575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000"/>
                      </a:moveTo>
                      <a:lnTo>
                        <a:pt x="0" y="0"/>
                      </a:lnTo>
                      <a:lnTo>
                        <a:pt x="21600" y="21600"/>
                      </a:lnTo>
                      <a:lnTo>
                        <a:pt x="21600" y="3600"/>
                      </a:lnTo>
                      <a:lnTo>
                        <a:pt x="0" y="180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99" name="CustomShape 45">
                  <a:extLst>
                    <a:ext uri="{FF2B5EF4-FFF2-40B4-BE49-F238E27FC236}">
                      <a16:creationId xmlns:a16="http://schemas.microsoft.com/office/drawing/2014/main" id="{825313BE-3310-F144-E6AA-A4847EABE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26" y="1156074"/>
                  <a:ext cx="53212" cy="262414"/>
                </a:xfrm>
                <a:custGeom>
                  <a:avLst/>
                  <a:gdLst>
                    <a:gd name="T0" fmla="*/ 26606 w 21600"/>
                    <a:gd name="T1" fmla="*/ 131207 h 21600"/>
                    <a:gd name="T2" fmla="*/ 26606 w 21600"/>
                    <a:gd name="T3" fmla="*/ 131207 h 21600"/>
                    <a:gd name="T4" fmla="*/ 26606 w 21600"/>
                    <a:gd name="T5" fmla="*/ 131207 h 21600"/>
                    <a:gd name="T6" fmla="*/ 26606 w 21600"/>
                    <a:gd name="T7" fmla="*/ 13120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1739" y="0"/>
                      </a:moveTo>
                      <a:lnTo>
                        <a:pt x="19252" y="14363"/>
                      </a:lnTo>
                      <a:lnTo>
                        <a:pt x="21600" y="21266"/>
                      </a:lnTo>
                      <a:lnTo>
                        <a:pt x="10330" y="21600"/>
                      </a:lnTo>
                      <a:lnTo>
                        <a:pt x="7983" y="14586"/>
                      </a:lnTo>
                      <a:lnTo>
                        <a:pt x="0" y="223"/>
                      </a:lnTo>
                      <a:lnTo>
                        <a:pt x="1173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0" name="CustomShape 46">
                  <a:extLst>
                    <a:ext uri="{FF2B5EF4-FFF2-40B4-BE49-F238E27FC236}">
                      <a16:creationId xmlns:a16="http://schemas.microsoft.com/office/drawing/2014/main" id="{B778DBDD-73CF-7A26-3D3B-D94C30B5E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38" y="1417758"/>
                  <a:ext cx="41550" cy="267516"/>
                </a:xfrm>
                <a:custGeom>
                  <a:avLst/>
                  <a:gdLst>
                    <a:gd name="T0" fmla="*/ 20775 w 21600"/>
                    <a:gd name="T1" fmla="*/ 133758 h 21600"/>
                    <a:gd name="T2" fmla="*/ 20775 w 21600"/>
                    <a:gd name="T3" fmla="*/ 133758 h 21600"/>
                    <a:gd name="T4" fmla="*/ 20775 w 21600"/>
                    <a:gd name="T5" fmla="*/ 133758 h 21600"/>
                    <a:gd name="T6" fmla="*/ 20775 w 21600"/>
                    <a:gd name="T7" fmla="*/ 1337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4400" y="0"/>
                      </a:moveTo>
                      <a:lnTo>
                        <a:pt x="21600" y="21491"/>
                      </a:lnTo>
                      <a:lnTo>
                        <a:pt x="7200" y="21600"/>
                      </a:lnTo>
                      <a:lnTo>
                        <a:pt x="0" y="218"/>
                      </a:lnTo>
                      <a:lnTo>
                        <a:pt x="144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1" name="CustomShape 47">
                  <a:extLst>
                    <a:ext uri="{FF2B5EF4-FFF2-40B4-BE49-F238E27FC236}">
                      <a16:creationId xmlns:a16="http://schemas.microsoft.com/office/drawing/2014/main" id="{839D4DDC-7789-150B-16DB-E3DF1CCBD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38" y="1393967"/>
                  <a:ext cx="27700" cy="25715"/>
                </a:xfrm>
                <a:custGeom>
                  <a:avLst/>
                  <a:gdLst>
                    <a:gd name="T0" fmla="*/ 13850 w 21600"/>
                    <a:gd name="T1" fmla="*/ 12858 h 21600"/>
                    <a:gd name="T2" fmla="*/ 13850 w 21600"/>
                    <a:gd name="T3" fmla="*/ 12858 h 21600"/>
                    <a:gd name="T4" fmla="*/ 13850 w 21600"/>
                    <a:gd name="T5" fmla="*/ 12858 h 21600"/>
                    <a:gd name="T6" fmla="*/ 13850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1600" y="7200"/>
                      </a:lnTo>
                      <a:lnTo>
                        <a:pt x="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2" name="CustomShape 48">
                  <a:extLst>
                    <a:ext uri="{FF2B5EF4-FFF2-40B4-BE49-F238E27FC236}">
                      <a16:creationId xmlns:a16="http://schemas.microsoft.com/office/drawing/2014/main" id="{A36B4FD7-14B8-8439-B963-1A85BF0F3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917" y="1686002"/>
                  <a:ext cx="51025" cy="320728"/>
                </a:xfrm>
                <a:custGeom>
                  <a:avLst/>
                  <a:gdLst>
                    <a:gd name="T0" fmla="*/ 25513 w 21600"/>
                    <a:gd name="T1" fmla="*/ 160364 h 21600"/>
                    <a:gd name="T2" fmla="*/ 25513 w 21600"/>
                    <a:gd name="T3" fmla="*/ 160364 h 21600"/>
                    <a:gd name="T4" fmla="*/ 25513 w 21600"/>
                    <a:gd name="T5" fmla="*/ 160364 h 21600"/>
                    <a:gd name="T6" fmla="*/ 25513 w 21600"/>
                    <a:gd name="T7" fmla="*/ 16036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1782" y="0"/>
                      </a:moveTo>
                      <a:lnTo>
                        <a:pt x="16691" y="12759"/>
                      </a:lnTo>
                      <a:lnTo>
                        <a:pt x="21600" y="21418"/>
                      </a:lnTo>
                      <a:lnTo>
                        <a:pt x="9818" y="21600"/>
                      </a:lnTo>
                      <a:lnTo>
                        <a:pt x="4909" y="12942"/>
                      </a:lnTo>
                      <a:lnTo>
                        <a:pt x="0" y="91"/>
                      </a:lnTo>
                      <a:lnTo>
                        <a:pt x="1178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03" name="CustomShape 49">
                  <a:extLst>
                    <a:ext uri="{FF2B5EF4-FFF2-40B4-BE49-F238E27FC236}">
                      <a16:creationId xmlns:a16="http://schemas.microsoft.com/office/drawing/2014/main" id="{5A7B42F8-C583-54F2-881B-F74700B254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3917" y="1661948"/>
                  <a:ext cx="26971" cy="23326"/>
                  <a:chOff x="0" y="0"/>
                  <a:chExt cx="26970" cy="23325"/>
                </a:xfrm>
              </p:grpSpPr>
              <p:sp>
                <p:nvSpPr>
                  <p:cNvPr id="24000" name="Line">
                    <a:extLst>
                      <a:ext uri="{FF2B5EF4-FFF2-40B4-BE49-F238E27FC236}">
                        <a16:creationId xmlns:a16="http://schemas.microsoft.com/office/drawing/2014/main" id="{68125E26-B158-E81A-99DA-369AB07310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4001" name="Line">
                    <a:extLst>
                      <a:ext uri="{FF2B5EF4-FFF2-40B4-BE49-F238E27FC236}">
                        <a16:creationId xmlns:a16="http://schemas.microsoft.com/office/drawing/2014/main" id="{CB16048B-B058-209A-9799-4A452A6950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04" name="CustomShape 50">
                  <a:extLst>
                    <a:ext uri="{FF2B5EF4-FFF2-40B4-BE49-F238E27FC236}">
                      <a16:creationId xmlns:a16="http://schemas.microsoft.com/office/drawing/2014/main" id="{2EA3FD0F-C6D5-4411-15A8-C24BD456B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29" y="2006000"/>
                  <a:ext cx="68520" cy="167654"/>
                </a:xfrm>
                <a:custGeom>
                  <a:avLst/>
                  <a:gdLst>
                    <a:gd name="T0" fmla="*/ 34260 w 21600"/>
                    <a:gd name="T1" fmla="*/ 83827 h 21600"/>
                    <a:gd name="T2" fmla="*/ 34260 w 21600"/>
                    <a:gd name="T3" fmla="*/ 83827 h 21600"/>
                    <a:gd name="T4" fmla="*/ 34260 w 21600"/>
                    <a:gd name="T5" fmla="*/ 83827 h 21600"/>
                    <a:gd name="T6" fmla="*/ 34260 w 21600"/>
                    <a:gd name="T7" fmla="*/ 8382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8938" y="0"/>
                      </a:moveTo>
                      <a:lnTo>
                        <a:pt x="14152" y="11232"/>
                      </a:lnTo>
                      <a:lnTo>
                        <a:pt x="17503" y="15725"/>
                      </a:lnTo>
                      <a:lnTo>
                        <a:pt x="21600" y="20218"/>
                      </a:lnTo>
                      <a:lnTo>
                        <a:pt x="13034" y="21600"/>
                      </a:lnTo>
                      <a:lnTo>
                        <a:pt x="8938" y="17107"/>
                      </a:lnTo>
                      <a:lnTo>
                        <a:pt x="5214" y="11923"/>
                      </a:lnTo>
                      <a:lnTo>
                        <a:pt x="0" y="691"/>
                      </a:lnTo>
                      <a:lnTo>
                        <a:pt x="8938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5" name="CustomShape 51">
                  <a:extLst>
                    <a:ext uri="{FF2B5EF4-FFF2-40B4-BE49-F238E27FC236}">
                      <a16:creationId xmlns:a16="http://schemas.microsoft.com/office/drawing/2014/main" id="{D8470333-ED21-260A-28D1-2F2151C03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29" y="1984396"/>
                  <a:ext cx="26242" cy="25715"/>
                </a:xfrm>
                <a:custGeom>
                  <a:avLst/>
                  <a:gdLst>
                    <a:gd name="T0" fmla="*/ 13121 w 21600"/>
                    <a:gd name="T1" fmla="*/ 12858 h 21600"/>
                    <a:gd name="T2" fmla="*/ 13121 w 21600"/>
                    <a:gd name="T3" fmla="*/ 12858 h 21600"/>
                    <a:gd name="T4" fmla="*/ 13121 w 21600"/>
                    <a:gd name="T5" fmla="*/ 12858 h 21600"/>
                    <a:gd name="T6" fmla="*/ 13121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6" name="CustomShape 52">
                  <a:extLst>
                    <a:ext uri="{FF2B5EF4-FFF2-40B4-BE49-F238E27FC236}">
                      <a16:creationId xmlns:a16="http://schemas.microsoft.com/office/drawing/2014/main" id="{7B09A606-E52B-4EF0-D430-616B06A9A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249" y="2163448"/>
                  <a:ext cx="298131" cy="676443"/>
                </a:xfrm>
                <a:custGeom>
                  <a:avLst/>
                  <a:gdLst>
                    <a:gd name="T0" fmla="*/ 149066 w 21600"/>
                    <a:gd name="T1" fmla="*/ 338222 h 21600"/>
                    <a:gd name="T2" fmla="*/ 149066 w 21600"/>
                    <a:gd name="T3" fmla="*/ 338222 h 21600"/>
                    <a:gd name="T4" fmla="*/ 149066 w 21600"/>
                    <a:gd name="T5" fmla="*/ 338222 h 21600"/>
                    <a:gd name="T6" fmla="*/ 149066 w 21600"/>
                    <a:gd name="T7" fmla="*/ 33822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844" y="0"/>
                      </a:moveTo>
                      <a:lnTo>
                        <a:pt x="21600" y="21166"/>
                      </a:lnTo>
                      <a:lnTo>
                        <a:pt x="19668" y="21600"/>
                      </a:lnTo>
                      <a:lnTo>
                        <a:pt x="0" y="434"/>
                      </a:lnTo>
                      <a:lnTo>
                        <a:pt x="184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7" name="CustomShape 53">
                  <a:extLst>
                    <a:ext uri="{FF2B5EF4-FFF2-40B4-BE49-F238E27FC236}">
                      <a16:creationId xmlns:a16="http://schemas.microsoft.com/office/drawing/2014/main" id="{8493FDAE-47E7-D9EB-46CE-3EDFC23D7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249" y="2151319"/>
                  <a:ext cx="27700" cy="25716"/>
                </a:xfrm>
                <a:custGeom>
                  <a:avLst/>
                  <a:gdLst>
                    <a:gd name="T0" fmla="*/ 13850 w 21600"/>
                    <a:gd name="T1" fmla="*/ 12858 h 21600"/>
                    <a:gd name="T2" fmla="*/ 13850 w 21600"/>
                    <a:gd name="T3" fmla="*/ 12858 h 21600"/>
                    <a:gd name="T4" fmla="*/ 13850 w 21600"/>
                    <a:gd name="T5" fmla="*/ 12858 h 21600"/>
                    <a:gd name="T6" fmla="*/ 13850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440"/>
                      </a:moveTo>
                      <a:lnTo>
                        <a:pt x="0" y="21600"/>
                      </a:lnTo>
                      <a:lnTo>
                        <a:pt x="19722" y="0"/>
                      </a:lnTo>
                      <a:lnTo>
                        <a:pt x="21600" y="2160"/>
                      </a:lnTo>
                      <a:lnTo>
                        <a:pt x="0" y="1944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08" name="CustomShape 54">
                  <a:extLst>
                    <a:ext uri="{FF2B5EF4-FFF2-40B4-BE49-F238E27FC236}">
                      <a16:creationId xmlns:a16="http://schemas.microsoft.com/office/drawing/2014/main" id="{0381211B-C3A2-D455-BE11-79C259C9F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11" y="2827498"/>
                  <a:ext cx="282095" cy="632708"/>
                </a:xfrm>
                <a:custGeom>
                  <a:avLst/>
                  <a:gdLst>
                    <a:gd name="T0" fmla="*/ 141048 w 21600"/>
                    <a:gd name="T1" fmla="*/ 316354 h 21600"/>
                    <a:gd name="T2" fmla="*/ 141048 w 21600"/>
                    <a:gd name="T3" fmla="*/ 316354 h 21600"/>
                    <a:gd name="T4" fmla="*/ 141048 w 21600"/>
                    <a:gd name="T5" fmla="*/ 316354 h 21600"/>
                    <a:gd name="T6" fmla="*/ 141048 w 21600"/>
                    <a:gd name="T7" fmla="*/ 31635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014" y="0"/>
                      </a:moveTo>
                      <a:lnTo>
                        <a:pt x="21600" y="21136"/>
                      </a:lnTo>
                      <a:lnTo>
                        <a:pt x="19586" y="21600"/>
                      </a:lnTo>
                      <a:lnTo>
                        <a:pt x="0" y="464"/>
                      </a:lnTo>
                      <a:lnTo>
                        <a:pt x="201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09" name="CustomShape 55">
                  <a:extLst>
                    <a:ext uri="{FF2B5EF4-FFF2-40B4-BE49-F238E27FC236}">
                      <a16:creationId xmlns:a16="http://schemas.microsoft.com/office/drawing/2014/main" id="{D793097B-2580-A734-029D-E6FB1256CAE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5317" y="2815370"/>
                  <a:ext cx="25715" cy="25716"/>
                  <a:chOff x="0" y="0"/>
                  <a:chExt cx="25714" cy="25714"/>
                </a:xfrm>
              </p:grpSpPr>
              <p:sp>
                <p:nvSpPr>
                  <p:cNvPr id="23998" name="Line">
                    <a:extLst>
                      <a:ext uri="{FF2B5EF4-FFF2-40B4-BE49-F238E27FC236}">
                        <a16:creationId xmlns:a16="http://schemas.microsoft.com/office/drawing/2014/main" id="{4501D19E-71CC-9466-6404-360E69CF7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" y="0"/>
                    <a:ext cx="25716" cy="25715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99" name="Line">
                    <a:extLst>
                      <a:ext uri="{FF2B5EF4-FFF2-40B4-BE49-F238E27FC236}">
                        <a16:creationId xmlns:a16="http://schemas.microsoft.com/office/drawing/2014/main" id="{27D4CA93-2CC5-DA3B-6A5E-63770CBE6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-1"/>
                    <a:ext cx="25715" cy="2571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10" name="CustomShape 56">
                  <a:extLst>
                    <a:ext uri="{FF2B5EF4-FFF2-40B4-BE49-F238E27FC236}">
                      <a16:creationId xmlns:a16="http://schemas.microsoft.com/office/drawing/2014/main" id="{22AD7273-7762-1F13-7AD1-909D99B033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551" y="3449271"/>
                  <a:ext cx="53212" cy="98406"/>
                </a:xfrm>
                <a:custGeom>
                  <a:avLst/>
                  <a:gdLst>
                    <a:gd name="T0" fmla="*/ 26606 w 21600"/>
                    <a:gd name="T1" fmla="*/ 49203 h 21600"/>
                    <a:gd name="T2" fmla="*/ 26606 w 21600"/>
                    <a:gd name="T3" fmla="*/ 49203 h 21600"/>
                    <a:gd name="T4" fmla="*/ 26606 w 21600"/>
                    <a:gd name="T5" fmla="*/ 49203 h 21600"/>
                    <a:gd name="T6" fmla="*/ 26606 w 21600"/>
                    <a:gd name="T7" fmla="*/ 4920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0560" y="0"/>
                      </a:moveTo>
                      <a:lnTo>
                        <a:pt x="13920" y="3795"/>
                      </a:lnTo>
                      <a:lnTo>
                        <a:pt x="16320" y="8173"/>
                      </a:lnTo>
                      <a:lnTo>
                        <a:pt x="21600" y="19557"/>
                      </a:lnTo>
                      <a:lnTo>
                        <a:pt x="10560" y="21600"/>
                      </a:lnTo>
                      <a:lnTo>
                        <a:pt x="5280" y="10216"/>
                      </a:lnTo>
                      <a:lnTo>
                        <a:pt x="2880" y="5838"/>
                      </a:lnTo>
                      <a:lnTo>
                        <a:pt x="0" y="2919"/>
                      </a:lnTo>
                      <a:lnTo>
                        <a:pt x="1056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11" name="CustomShape 57">
                  <a:extLst>
                    <a:ext uri="{FF2B5EF4-FFF2-40B4-BE49-F238E27FC236}">
                      <a16:creationId xmlns:a16="http://schemas.microsoft.com/office/drawing/2014/main" id="{C9690033-A387-042F-0150-FA453848A5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24085" y="3436441"/>
                  <a:ext cx="25716" cy="24203"/>
                  <a:chOff x="0" y="0"/>
                  <a:chExt cx="25714" cy="24202"/>
                </a:xfrm>
              </p:grpSpPr>
              <p:sp>
                <p:nvSpPr>
                  <p:cNvPr id="23996" name="Line">
                    <a:extLst>
                      <a:ext uri="{FF2B5EF4-FFF2-40B4-BE49-F238E27FC236}">
                        <a16:creationId xmlns:a16="http://schemas.microsoft.com/office/drawing/2014/main" id="{8CAE0690-8E30-ED4B-3F47-590F349494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1" y="-1"/>
                    <a:ext cx="25716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97" name="Line">
                    <a:extLst>
                      <a:ext uri="{FF2B5EF4-FFF2-40B4-BE49-F238E27FC236}">
                        <a16:creationId xmlns:a16="http://schemas.microsoft.com/office/drawing/2014/main" id="{48788051-2958-C4FE-1722-89CB79ED28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-1"/>
                    <a:ext cx="25715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12" name="CustomShape 58">
                  <a:extLst>
                    <a:ext uri="{FF2B5EF4-FFF2-40B4-BE49-F238E27FC236}">
                      <a16:creationId xmlns:a16="http://schemas.microsoft.com/office/drawing/2014/main" id="{ACDD1111-ACF7-5BAE-6B6B-65C592FC7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521" y="3542573"/>
                  <a:ext cx="39363" cy="281366"/>
                </a:xfrm>
                <a:custGeom>
                  <a:avLst/>
                  <a:gdLst>
                    <a:gd name="T0" fmla="*/ 19682 w 21600"/>
                    <a:gd name="T1" fmla="*/ 140683 h 21600"/>
                    <a:gd name="T2" fmla="*/ 19682 w 21600"/>
                    <a:gd name="T3" fmla="*/ 140683 h 21600"/>
                    <a:gd name="T4" fmla="*/ 19682 w 21600"/>
                    <a:gd name="T5" fmla="*/ 140683 h 21600"/>
                    <a:gd name="T6" fmla="*/ 19682 w 21600"/>
                    <a:gd name="T7" fmla="*/ 14068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5429" y="0"/>
                      </a:moveTo>
                      <a:lnTo>
                        <a:pt x="18514" y="3115"/>
                      </a:lnTo>
                      <a:lnTo>
                        <a:pt x="19749" y="7892"/>
                      </a:lnTo>
                      <a:lnTo>
                        <a:pt x="21600" y="21600"/>
                      </a:lnTo>
                      <a:lnTo>
                        <a:pt x="6171" y="21600"/>
                      </a:lnTo>
                      <a:lnTo>
                        <a:pt x="4937" y="8100"/>
                      </a:lnTo>
                      <a:lnTo>
                        <a:pt x="3086" y="3427"/>
                      </a:lnTo>
                      <a:lnTo>
                        <a:pt x="0" y="415"/>
                      </a:lnTo>
                      <a:lnTo>
                        <a:pt x="1542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13" name="CustomShape 59">
                  <a:extLst>
                    <a:ext uri="{FF2B5EF4-FFF2-40B4-BE49-F238E27FC236}">
                      <a16:creationId xmlns:a16="http://schemas.microsoft.com/office/drawing/2014/main" id="{10F9E7D2-024B-3398-0E22-94FCA84B2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521" y="3523156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855"/>
                      </a:moveTo>
                      <a:lnTo>
                        <a:pt x="19872" y="0"/>
                      </a:lnTo>
                      <a:lnTo>
                        <a:pt x="21600" y="11782"/>
                      </a:lnTo>
                      <a:lnTo>
                        <a:pt x="0" y="19636"/>
                      </a:lnTo>
                      <a:lnTo>
                        <a:pt x="1728" y="21600"/>
                      </a:lnTo>
                      <a:lnTo>
                        <a:pt x="21600" y="785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14" name="CustomShape 60">
                  <a:extLst>
                    <a:ext uri="{FF2B5EF4-FFF2-40B4-BE49-F238E27FC236}">
                      <a16:creationId xmlns:a16="http://schemas.microsoft.com/office/drawing/2014/main" id="{FCFFB279-FDD2-9959-9F51-A497B25958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3913" y="3814725"/>
                  <a:ext cx="26971" cy="2571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15" name="CustomShape 61">
                  <a:extLst>
                    <a:ext uri="{FF2B5EF4-FFF2-40B4-BE49-F238E27FC236}">
                      <a16:creationId xmlns:a16="http://schemas.microsoft.com/office/drawing/2014/main" id="{1210D6AC-861A-3C9B-5AD5-A3254A7CFA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26" y="1133012"/>
                  <a:ext cx="26242" cy="25715"/>
                </a:xfrm>
                <a:custGeom>
                  <a:avLst/>
                  <a:gdLst>
                    <a:gd name="T0" fmla="*/ 13121 w 21600"/>
                    <a:gd name="T1" fmla="*/ 12858 h 21600"/>
                    <a:gd name="T2" fmla="*/ 13121 w 21600"/>
                    <a:gd name="T3" fmla="*/ 12858 h 21600"/>
                    <a:gd name="T4" fmla="*/ 13121 w 21600"/>
                    <a:gd name="T5" fmla="*/ 12858 h 21600"/>
                    <a:gd name="T6" fmla="*/ 13121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277"/>
                      </a:moveTo>
                      <a:lnTo>
                        <a:pt x="19938" y="0"/>
                      </a:lnTo>
                      <a:lnTo>
                        <a:pt x="0" y="3323"/>
                      </a:lnTo>
                      <a:lnTo>
                        <a:pt x="831" y="21600"/>
                      </a:lnTo>
                      <a:lnTo>
                        <a:pt x="21600" y="1827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16" name="CustomShape 62">
                  <a:extLst>
                    <a:ext uri="{FF2B5EF4-FFF2-40B4-BE49-F238E27FC236}">
                      <a16:creationId xmlns:a16="http://schemas.microsoft.com/office/drawing/2014/main" id="{EA917F92-2C71-A8AA-0A0C-C946B5896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7984" y="2347866"/>
                  <a:ext cx="26971" cy="190979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17" name="CustomShape 63">
                  <a:extLst>
                    <a:ext uri="{FF2B5EF4-FFF2-40B4-BE49-F238E27FC236}">
                      <a16:creationId xmlns:a16="http://schemas.microsoft.com/office/drawing/2014/main" id="{53283A25-EF63-0A7A-478E-D52377588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3725" y="2538115"/>
                  <a:ext cx="61230" cy="273348"/>
                </a:xfrm>
                <a:custGeom>
                  <a:avLst/>
                  <a:gdLst>
                    <a:gd name="T0" fmla="*/ 30615 w 21600"/>
                    <a:gd name="T1" fmla="*/ 136674 h 21600"/>
                    <a:gd name="T2" fmla="*/ 30615 w 21600"/>
                    <a:gd name="T3" fmla="*/ 136674 h 21600"/>
                    <a:gd name="T4" fmla="*/ 30615 w 21600"/>
                    <a:gd name="T5" fmla="*/ 136674 h 21600"/>
                    <a:gd name="T6" fmla="*/ 30615 w 21600"/>
                    <a:gd name="T7" fmla="*/ 13667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21"/>
                      </a:moveTo>
                      <a:lnTo>
                        <a:pt x="11411" y="0"/>
                      </a:lnTo>
                      <a:lnTo>
                        <a:pt x="0" y="21279"/>
                      </a:lnTo>
                      <a:lnTo>
                        <a:pt x="10189" y="21600"/>
                      </a:lnTo>
                      <a:lnTo>
                        <a:pt x="21600" y="32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18" name="CustomShape 64">
                  <a:extLst>
                    <a:ext uri="{FF2B5EF4-FFF2-40B4-BE49-F238E27FC236}">
                      <a16:creationId xmlns:a16="http://schemas.microsoft.com/office/drawing/2014/main" id="{28D074DD-072D-90AA-377F-6C6D77E573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7984" y="2515782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400"/>
                      </a:moveTo>
                      <a:lnTo>
                        <a:pt x="20769" y="21600"/>
                      </a:lnTo>
                      <a:lnTo>
                        <a:pt x="0" y="0"/>
                      </a:lnTo>
                      <a:lnTo>
                        <a:pt x="1662" y="14400"/>
                      </a:lnTo>
                      <a:lnTo>
                        <a:pt x="21600" y="144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19" name="CustomShape 65">
                  <a:extLst>
                    <a:ext uri="{FF2B5EF4-FFF2-40B4-BE49-F238E27FC236}">
                      <a16:creationId xmlns:a16="http://schemas.microsoft.com/office/drawing/2014/main" id="{303C4C5C-C242-1994-9624-F3A149A97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326" y="2808546"/>
                  <a:ext cx="82370" cy="292300"/>
                </a:xfrm>
                <a:custGeom>
                  <a:avLst/>
                  <a:gdLst>
                    <a:gd name="T0" fmla="*/ 41185 w 21600"/>
                    <a:gd name="T1" fmla="*/ 146150 h 21600"/>
                    <a:gd name="T2" fmla="*/ 41185 w 21600"/>
                    <a:gd name="T3" fmla="*/ 146150 h 21600"/>
                    <a:gd name="T4" fmla="*/ 41185 w 21600"/>
                    <a:gd name="T5" fmla="*/ 146150 h 21600"/>
                    <a:gd name="T6" fmla="*/ 41185 w 21600"/>
                    <a:gd name="T7" fmla="*/ 14615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00"/>
                      </a:moveTo>
                      <a:lnTo>
                        <a:pt x="13994" y="0"/>
                      </a:lnTo>
                      <a:lnTo>
                        <a:pt x="0" y="21300"/>
                      </a:lnTo>
                      <a:lnTo>
                        <a:pt x="7606" y="21600"/>
                      </a:lnTo>
                      <a:lnTo>
                        <a:pt x="21600" y="4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0" name="CustomShape 66">
                  <a:extLst>
                    <a:ext uri="{FF2B5EF4-FFF2-40B4-BE49-F238E27FC236}">
                      <a16:creationId xmlns:a16="http://schemas.microsoft.com/office/drawing/2014/main" id="{F3C17C79-4F3E-1A19-9D35-BA2019B91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3725" y="2788399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62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lnTo>
                        <a:pt x="21600" y="162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1" name="CustomShape 67">
                  <a:extLst>
                    <a:ext uri="{FF2B5EF4-FFF2-40B4-BE49-F238E27FC236}">
                      <a16:creationId xmlns:a16="http://schemas.microsoft.com/office/drawing/2014/main" id="{63457E12-7A7D-3C13-7572-01A3DA048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495" y="3092361"/>
                  <a:ext cx="31345" cy="25716"/>
                </a:xfrm>
                <a:custGeom>
                  <a:avLst/>
                  <a:gdLst>
                    <a:gd name="T0" fmla="*/ 15673 w 21600"/>
                    <a:gd name="T1" fmla="*/ 12858 h 21600"/>
                    <a:gd name="T2" fmla="*/ 15673 w 21600"/>
                    <a:gd name="T3" fmla="*/ 12858 h 21600"/>
                    <a:gd name="T4" fmla="*/ 15673 w 21600"/>
                    <a:gd name="T5" fmla="*/ 12858 h 21600"/>
                    <a:gd name="T6" fmla="*/ 15673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320"/>
                      </a:moveTo>
                      <a:lnTo>
                        <a:pt x="19200" y="21600"/>
                      </a:lnTo>
                      <a:lnTo>
                        <a:pt x="0" y="15840"/>
                      </a:lnTo>
                      <a:lnTo>
                        <a:pt x="1600" y="0"/>
                      </a:lnTo>
                      <a:lnTo>
                        <a:pt x="21600" y="43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2" name="CustomShape 68">
                  <a:extLst>
                    <a:ext uri="{FF2B5EF4-FFF2-40B4-BE49-F238E27FC236}">
                      <a16:creationId xmlns:a16="http://schemas.microsoft.com/office/drawing/2014/main" id="{6C354A99-83A5-2483-4F93-40545F507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7984" y="2321159"/>
                  <a:ext cx="26971" cy="2571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23" name="CustomShape 69">
                  <a:extLst>
                    <a:ext uri="{FF2B5EF4-FFF2-40B4-BE49-F238E27FC236}">
                      <a16:creationId xmlns:a16="http://schemas.microsoft.com/office/drawing/2014/main" id="{A78D2D7E-B044-4114-F16E-050F1598C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8326" y="4685527"/>
                  <a:ext cx="26243" cy="381958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24" name="CustomShape 70">
                  <a:extLst>
                    <a:ext uri="{FF2B5EF4-FFF2-40B4-BE49-F238E27FC236}">
                      <a16:creationId xmlns:a16="http://schemas.microsoft.com/office/drawing/2014/main" id="{618D3CD2-9966-7969-D527-78F3BFCA8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3019" y="5068212"/>
                  <a:ext cx="40821" cy="149431"/>
                </a:xfrm>
                <a:custGeom>
                  <a:avLst/>
                  <a:gdLst>
                    <a:gd name="T0" fmla="*/ 20411 w 21600"/>
                    <a:gd name="T1" fmla="*/ 74716 h 21600"/>
                    <a:gd name="T2" fmla="*/ 20411 w 21600"/>
                    <a:gd name="T3" fmla="*/ 74716 h 21600"/>
                    <a:gd name="T4" fmla="*/ 20411 w 21600"/>
                    <a:gd name="T5" fmla="*/ 74716 h 21600"/>
                    <a:gd name="T6" fmla="*/ 20411 w 21600"/>
                    <a:gd name="T7" fmla="*/ 7471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86"/>
                      </a:moveTo>
                      <a:lnTo>
                        <a:pt x="6600" y="0"/>
                      </a:lnTo>
                      <a:lnTo>
                        <a:pt x="0" y="21214"/>
                      </a:lnTo>
                      <a:lnTo>
                        <a:pt x="14400" y="21600"/>
                      </a:lnTo>
                      <a:lnTo>
                        <a:pt x="21600" y="38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5" name="CustomShape 71">
                  <a:extLst>
                    <a:ext uri="{FF2B5EF4-FFF2-40B4-BE49-F238E27FC236}">
                      <a16:creationId xmlns:a16="http://schemas.microsoft.com/office/drawing/2014/main" id="{4C42F723-8D00-9062-505E-61EE051DCB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326" y="5043692"/>
                  <a:ext cx="26243" cy="25716"/>
                </a:xfrm>
                <a:custGeom>
                  <a:avLst/>
                  <a:gdLst>
                    <a:gd name="T0" fmla="*/ 13122 w 21600"/>
                    <a:gd name="T1" fmla="*/ 12858 h 21600"/>
                    <a:gd name="T2" fmla="*/ 13122 w 21600"/>
                    <a:gd name="T3" fmla="*/ 12858 h 21600"/>
                    <a:gd name="T4" fmla="*/ 13122 w 21600"/>
                    <a:gd name="T5" fmla="*/ 12858 h 21600"/>
                    <a:gd name="T6" fmla="*/ 13122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0769" y="21600"/>
                      </a:lnTo>
                      <a:lnTo>
                        <a:pt x="0" y="0"/>
                      </a:lnTo>
                      <a:lnTo>
                        <a:pt x="1662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6" name="CustomShape 72">
                  <a:extLst>
                    <a:ext uri="{FF2B5EF4-FFF2-40B4-BE49-F238E27FC236}">
                      <a16:creationId xmlns:a16="http://schemas.microsoft.com/office/drawing/2014/main" id="{522781D0-555E-E345-2C1E-18BF643D5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5844" y="5216184"/>
                  <a:ext cx="63417" cy="171299"/>
                </a:xfrm>
                <a:custGeom>
                  <a:avLst/>
                  <a:gdLst>
                    <a:gd name="T0" fmla="*/ 31709 w 21600"/>
                    <a:gd name="T1" fmla="*/ 85650 h 21600"/>
                    <a:gd name="T2" fmla="*/ 31709 w 21600"/>
                    <a:gd name="T3" fmla="*/ 85650 h 21600"/>
                    <a:gd name="T4" fmla="*/ 31709 w 21600"/>
                    <a:gd name="T5" fmla="*/ 85650 h 21600"/>
                    <a:gd name="T6" fmla="*/ 31709 w 21600"/>
                    <a:gd name="T7" fmla="*/ 8565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13"/>
                      </a:moveTo>
                      <a:lnTo>
                        <a:pt x="12567" y="0"/>
                      </a:lnTo>
                      <a:lnTo>
                        <a:pt x="0" y="20587"/>
                      </a:lnTo>
                      <a:lnTo>
                        <a:pt x="9033" y="21600"/>
                      </a:lnTo>
                      <a:lnTo>
                        <a:pt x="21600" y="101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7" name="CustomShape 73">
                  <a:extLst>
                    <a:ext uri="{FF2B5EF4-FFF2-40B4-BE49-F238E27FC236}">
                      <a16:creationId xmlns:a16="http://schemas.microsoft.com/office/drawing/2014/main" id="{5B81ED42-5A69-5F26-5B69-E08AF173CC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3019" y="5197252"/>
                  <a:ext cx="26242" cy="25716"/>
                </a:xfrm>
                <a:custGeom>
                  <a:avLst/>
                  <a:gdLst>
                    <a:gd name="T0" fmla="*/ 13121 w 21600"/>
                    <a:gd name="T1" fmla="*/ 12858 h 21600"/>
                    <a:gd name="T2" fmla="*/ 13121 w 21600"/>
                    <a:gd name="T3" fmla="*/ 12858 h 21600"/>
                    <a:gd name="T4" fmla="*/ 13121 w 21600"/>
                    <a:gd name="T5" fmla="*/ 12858 h 21600"/>
                    <a:gd name="T6" fmla="*/ 13121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lnTo>
                        <a:pt x="21600" y="21600"/>
                      </a:lnTo>
                      <a:lnTo>
                        <a:pt x="900" y="0"/>
                      </a:lnTo>
                      <a:lnTo>
                        <a:pt x="0" y="3600"/>
                      </a:lnTo>
                      <a:lnTo>
                        <a:pt x="21600" y="10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8" name="CustomShape 74">
                  <a:extLst>
                    <a:ext uri="{FF2B5EF4-FFF2-40B4-BE49-F238E27FC236}">
                      <a16:creationId xmlns:a16="http://schemas.microsoft.com/office/drawing/2014/main" id="{D35E0DF7-2740-2F58-0508-BBCB57C78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578" y="5378734"/>
                  <a:ext cx="102050" cy="295216"/>
                </a:xfrm>
                <a:custGeom>
                  <a:avLst/>
                  <a:gdLst>
                    <a:gd name="T0" fmla="*/ 51025 w 21600"/>
                    <a:gd name="T1" fmla="*/ 147608 h 21600"/>
                    <a:gd name="T2" fmla="*/ 51025 w 21600"/>
                    <a:gd name="T3" fmla="*/ 147608 h 21600"/>
                    <a:gd name="T4" fmla="*/ 51025 w 21600"/>
                    <a:gd name="T5" fmla="*/ 147608 h 21600"/>
                    <a:gd name="T6" fmla="*/ 51025 w 21600"/>
                    <a:gd name="T7" fmla="*/ 14760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89"/>
                      </a:moveTo>
                      <a:lnTo>
                        <a:pt x="15890" y="0"/>
                      </a:lnTo>
                      <a:lnTo>
                        <a:pt x="0" y="20910"/>
                      </a:lnTo>
                      <a:lnTo>
                        <a:pt x="5710" y="21600"/>
                      </a:lnTo>
                      <a:lnTo>
                        <a:pt x="21600" y="78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29" name="CustomShape 75">
                  <a:extLst>
                    <a:ext uri="{FF2B5EF4-FFF2-40B4-BE49-F238E27FC236}">
                      <a16:creationId xmlns:a16="http://schemas.microsoft.com/office/drawing/2014/main" id="{089B69FE-4DE8-D642-3CCF-E6B9BDEF59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5378" y="5362961"/>
                  <a:ext cx="25716" cy="25716"/>
                </a:xfrm>
                <a:custGeom>
                  <a:avLst/>
                  <a:gdLst>
                    <a:gd name="T0" fmla="*/ 12858 w 21600"/>
                    <a:gd name="T1" fmla="*/ 12858 h 21600"/>
                    <a:gd name="T2" fmla="*/ 12858 w 21600"/>
                    <a:gd name="T3" fmla="*/ 12858 h 21600"/>
                    <a:gd name="T4" fmla="*/ 12858 w 21600"/>
                    <a:gd name="T5" fmla="*/ 12858 h 21600"/>
                    <a:gd name="T6" fmla="*/ 12858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0"/>
                      </a:lnTo>
                      <a:lnTo>
                        <a:pt x="0" y="54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0" name="CustomShape 76">
                  <a:extLst>
                    <a:ext uri="{FF2B5EF4-FFF2-40B4-BE49-F238E27FC236}">
                      <a16:creationId xmlns:a16="http://schemas.microsoft.com/office/drawing/2014/main" id="{75A5CB54-C5C9-A05B-0E2B-49B0E5AFE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8326" y="4658820"/>
                  <a:ext cx="26243" cy="2571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31" name="CustomShape 77">
                  <a:extLst>
                    <a:ext uri="{FF2B5EF4-FFF2-40B4-BE49-F238E27FC236}">
                      <a16:creationId xmlns:a16="http://schemas.microsoft.com/office/drawing/2014/main" id="{B92E38D2-C9F7-BA07-2992-4DE167FAA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583" y="4154141"/>
                  <a:ext cx="26971" cy="12027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32" name="CustomShape 78">
                  <a:extLst>
                    <a:ext uri="{FF2B5EF4-FFF2-40B4-BE49-F238E27FC236}">
                      <a16:creationId xmlns:a16="http://schemas.microsoft.com/office/drawing/2014/main" id="{39DBCD77-867F-B00A-0B11-5570FB64B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0583" y="4272956"/>
                  <a:ext cx="63417" cy="185877"/>
                </a:xfrm>
                <a:custGeom>
                  <a:avLst/>
                  <a:gdLst>
                    <a:gd name="T0" fmla="*/ 31709 w 21600"/>
                    <a:gd name="T1" fmla="*/ 92939 h 21600"/>
                    <a:gd name="T2" fmla="*/ 31709 w 21600"/>
                    <a:gd name="T3" fmla="*/ 92939 h 21600"/>
                    <a:gd name="T4" fmla="*/ 31709 w 21600"/>
                    <a:gd name="T5" fmla="*/ 92939 h 21600"/>
                    <a:gd name="T6" fmla="*/ 31709 w 21600"/>
                    <a:gd name="T7" fmla="*/ 929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033" y="0"/>
                      </a:moveTo>
                      <a:lnTo>
                        <a:pt x="0" y="1096"/>
                      </a:lnTo>
                      <a:lnTo>
                        <a:pt x="12567" y="21600"/>
                      </a:lnTo>
                      <a:lnTo>
                        <a:pt x="21600" y="20661"/>
                      </a:lnTo>
                      <a:lnTo>
                        <a:pt x="903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3" name="CustomShape 79">
                  <a:extLst>
                    <a:ext uri="{FF2B5EF4-FFF2-40B4-BE49-F238E27FC236}">
                      <a16:creationId xmlns:a16="http://schemas.microsoft.com/office/drawing/2014/main" id="{7B902498-3EAA-5E80-D22C-8D9138E553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0583" y="4255725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257"/>
                      </a:moveTo>
                      <a:lnTo>
                        <a:pt x="0" y="21600"/>
                      </a:lnTo>
                      <a:lnTo>
                        <a:pt x="19872" y="0"/>
                      </a:lnTo>
                      <a:lnTo>
                        <a:pt x="21600" y="9257"/>
                      </a:lnTo>
                      <a:lnTo>
                        <a:pt x="0" y="925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4" name="CustomShape 80">
                  <a:extLst>
                    <a:ext uri="{FF2B5EF4-FFF2-40B4-BE49-F238E27FC236}">
                      <a16:creationId xmlns:a16="http://schemas.microsoft.com/office/drawing/2014/main" id="{6ED87E0E-D568-8631-5093-80E814BAD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9216" y="4450813"/>
                  <a:ext cx="89659" cy="198269"/>
                </a:xfrm>
                <a:custGeom>
                  <a:avLst/>
                  <a:gdLst>
                    <a:gd name="T0" fmla="*/ 44830 w 21600"/>
                    <a:gd name="T1" fmla="*/ 99135 h 21600"/>
                    <a:gd name="T2" fmla="*/ 44830 w 21600"/>
                    <a:gd name="T3" fmla="*/ 99135 h 21600"/>
                    <a:gd name="T4" fmla="*/ 44830 w 21600"/>
                    <a:gd name="T5" fmla="*/ 99135 h 21600"/>
                    <a:gd name="T6" fmla="*/ 44830 w 21600"/>
                    <a:gd name="T7" fmla="*/ 9913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6452" y="0"/>
                      </a:moveTo>
                      <a:lnTo>
                        <a:pt x="0" y="1029"/>
                      </a:lnTo>
                      <a:lnTo>
                        <a:pt x="15148" y="21600"/>
                      </a:lnTo>
                      <a:lnTo>
                        <a:pt x="21600" y="20571"/>
                      </a:lnTo>
                      <a:lnTo>
                        <a:pt x="645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5" name="CustomShape 81">
                  <a:extLst>
                    <a:ext uri="{FF2B5EF4-FFF2-40B4-BE49-F238E27FC236}">
                      <a16:creationId xmlns:a16="http://schemas.microsoft.com/office/drawing/2014/main" id="{26DBC449-1159-8867-7AE1-8BBABF478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8750" y="4434311"/>
                  <a:ext cx="25716" cy="25716"/>
                </a:xfrm>
                <a:custGeom>
                  <a:avLst/>
                  <a:gdLst>
                    <a:gd name="T0" fmla="*/ 12858 w 21600"/>
                    <a:gd name="T1" fmla="*/ 12858 h 21600"/>
                    <a:gd name="T2" fmla="*/ 12858 w 21600"/>
                    <a:gd name="T3" fmla="*/ 12858 h 21600"/>
                    <a:gd name="T4" fmla="*/ 12858 w 21600"/>
                    <a:gd name="T5" fmla="*/ 12858 h 21600"/>
                    <a:gd name="T6" fmla="*/ 12858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0"/>
                      </a:lnTo>
                      <a:lnTo>
                        <a:pt x="21600" y="3086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6" name="CustomShape 82">
                  <a:extLst>
                    <a:ext uri="{FF2B5EF4-FFF2-40B4-BE49-F238E27FC236}">
                      <a16:creationId xmlns:a16="http://schemas.microsoft.com/office/drawing/2014/main" id="{13F23D16-8500-1291-A9E0-8C6DA6E04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2632" y="4638876"/>
                  <a:ext cx="90388" cy="150159"/>
                </a:xfrm>
                <a:custGeom>
                  <a:avLst/>
                  <a:gdLst>
                    <a:gd name="T0" fmla="*/ 45194 w 21600"/>
                    <a:gd name="T1" fmla="*/ 75080 h 21600"/>
                    <a:gd name="T2" fmla="*/ 45194 w 21600"/>
                    <a:gd name="T3" fmla="*/ 75080 h 21600"/>
                    <a:gd name="T4" fmla="*/ 45194 w 21600"/>
                    <a:gd name="T5" fmla="*/ 75080 h 21600"/>
                    <a:gd name="T6" fmla="*/ 45194 w 21600"/>
                    <a:gd name="T7" fmla="*/ 7508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6336" y="0"/>
                      </a:moveTo>
                      <a:lnTo>
                        <a:pt x="0" y="2314"/>
                      </a:lnTo>
                      <a:lnTo>
                        <a:pt x="15552" y="21600"/>
                      </a:lnTo>
                      <a:lnTo>
                        <a:pt x="21600" y="19286"/>
                      </a:lnTo>
                      <a:lnTo>
                        <a:pt x="633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7" name="CustomShape 83">
                  <a:extLst>
                    <a:ext uri="{FF2B5EF4-FFF2-40B4-BE49-F238E27FC236}">
                      <a16:creationId xmlns:a16="http://schemas.microsoft.com/office/drawing/2014/main" id="{B62E9CC9-8EAA-404B-18DE-C8C3F69DB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2632" y="4636953"/>
                  <a:ext cx="26971" cy="25715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3757" y="21600"/>
                      </a:lnTo>
                      <a:lnTo>
                        <a:pt x="0" y="14400"/>
                      </a:lnTo>
                      <a:lnTo>
                        <a:pt x="20661" y="0"/>
                      </a:lnTo>
                      <a:lnTo>
                        <a:pt x="21600" y="2400"/>
                      </a:lnTo>
                      <a:lnTo>
                        <a:pt x="0" y="10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38" name="CustomShape 84">
                  <a:extLst>
                    <a:ext uri="{FF2B5EF4-FFF2-40B4-BE49-F238E27FC236}">
                      <a16:creationId xmlns:a16="http://schemas.microsoft.com/office/drawing/2014/main" id="{E81455A5-E083-32FA-55B8-2D3B31684A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8235" y="4774456"/>
                  <a:ext cx="64147" cy="96948"/>
                </a:xfrm>
                <a:custGeom>
                  <a:avLst/>
                  <a:gdLst>
                    <a:gd name="T0" fmla="*/ 32074 w 21600"/>
                    <a:gd name="T1" fmla="*/ 48474 h 21600"/>
                    <a:gd name="T2" fmla="*/ 32074 w 21600"/>
                    <a:gd name="T3" fmla="*/ 48474 h 21600"/>
                    <a:gd name="T4" fmla="*/ 32074 w 21600"/>
                    <a:gd name="T5" fmla="*/ 48474 h 21600"/>
                    <a:gd name="T6" fmla="*/ 32074 w 21600"/>
                    <a:gd name="T7" fmla="*/ 4847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8558" y="0"/>
                      </a:moveTo>
                      <a:lnTo>
                        <a:pt x="0" y="3551"/>
                      </a:lnTo>
                      <a:lnTo>
                        <a:pt x="13042" y="21600"/>
                      </a:lnTo>
                      <a:lnTo>
                        <a:pt x="21600" y="18345"/>
                      </a:lnTo>
                      <a:lnTo>
                        <a:pt x="8558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39" name="CustomShape 85">
                  <a:extLst>
                    <a:ext uri="{FF2B5EF4-FFF2-40B4-BE49-F238E27FC236}">
                      <a16:creationId xmlns:a16="http://schemas.microsoft.com/office/drawing/2014/main" id="{9AD7F4C6-2062-66E4-4966-895DDC8C2C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8134" y="4765616"/>
                  <a:ext cx="25716" cy="23512"/>
                  <a:chOff x="0" y="0"/>
                  <a:chExt cx="25714" cy="23510"/>
                </a:xfrm>
              </p:grpSpPr>
              <p:sp>
                <p:nvSpPr>
                  <p:cNvPr id="23994" name="Line">
                    <a:extLst>
                      <a:ext uri="{FF2B5EF4-FFF2-40B4-BE49-F238E27FC236}">
                        <a16:creationId xmlns:a16="http://schemas.microsoft.com/office/drawing/2014/main" id="{ACDC738B-850D-7044-9B4C-BC54556692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0"/>
                    <a:ext cx="25715" cy="2351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95" name="Line">
                    <a:extLst>
                      <a:ext uri="{FF2B5EF4-FFF2-40B4-BE49-F238E27FC236}">
                        <a16:creationId xmlns:a16="http://schemas.microsoft.com/office/drawing/2014/main" id="{D53A68AB-5DA5-419D-D48F-D2ABEFDF27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-1"/>
                    <a:ext cx="25715" cy="23512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40" name="CustomShape 86">
                  <a:extLst>
                    <a:ext uri="{FF2B5EF4-FFF2-40B4-BE49-F238E27FC236}">
                      <a16:creationId xmlns:a16="http://schemas.microsoft.com/office/drawing/2014/main" id="{9A1BF8EE-AF47-AC6E-0590-9CDFBD3D8A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8326" y="4866301"/>
                  <a:ext cx="26243" cy="6560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41" name="CustomShape 87">
                  <a:extLst>
                    <a:ext uri="{FF2B5EF4-FFF2-40B4-BE49-F238E27FC236}">
                      <a16:creationId xmlns:a16="http://schemas.microsoft.com/office/drawing/2014/main" id="{05A8DAFE-5B90-E2AB-9506-20681BFF2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326" y="4846882"/>
                  <a:ext cx="26243" cy="25716"/>
                </a:xfrm>
                <a:custGeom>
                  <a:avLst/>
                  <a:gdLst>
                    <a:gd name="T0" fmla="*/ 13122 w 21600"/>
                    <a:gd name="T1" fmla="*/ 12858 h 21600"/>
                    <a:gd name="T2" fmla="*/ 13122 w 21600"/>
                    <a:gd name="T3" fmla="*/ 12858 h 21600"/>
                    <a:gd name="T4" fmla="*/ 13122 w 21600"/>
                    <a:gd name="T5" fmla="*/ 12858 h 21600"/>
                    <a:gd name="T6" fmla="*/ 13122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8900" y="0"/>
                      </a:moveTo>
                      <a:lnTo>
                        <a:pt x="21600" y="9818"/>
                      </a:lnTo>
                      <a:lnTo>
                        <a:pt x="0" y="9818"/>
                      </a:lnTo>
                      <a:lnTo>
                        <a:pt x="0" y="21600"/>
                      </a:lnTo>
                      <a:lnTo>
                        <a:pt x="189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42" name="CustomShape 88">
                  <a:extLst>
                    <a:ext uri="{FF2B5EF4-FFF2-40B4-BE49-F238E27FC236}">
                      <a16:creationId xmlns:a16="http://schemas.microsoft.com/office/drawing/2014/main" id="{6517ABD3-EC50-994C-4052-C1CDCA98E4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8326" y="4933361"/>
                  <a:ext cx="26243" cy="35353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grpSp>
              <p:nvGrpSpPr>
                <p:cNvPr id="23843" name="CustomShape 89">
                  <a:extLst>
                    <a:ext uri="{FF2B5EF4-FFF2-40B4-BE49-F238E27FC236}">
                      <a16:creationId xmlns:a16="http://schemas.microsoft.com/office/drawing/2014/main" id="{2F42D60B-2918-7F9B-5818-9468B46A87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8326" y="4910036"/>
                  <a:ext cx="26243" cy="1"/>
                  <a:chOff x="0" y="0"/>
                  <a:chExt cx="26241" cy="0"/>
                </a:xfrm>
              </p:grpSpPr>
              <p:sp>
                <p:nvSpPr>
                  <p:cNvPr id="23992" name="Line">
                    <a:extLst>
                      <a:ext uri="{FF2B5EF4-FFF2-40B4-BE49-F238E27FC236}">
                        <a16:creationId xmlns:a16="http://schemas.microsoft.com/office/drawing/2014/main" id="{7B7EEEB2-2CFB-72B4-903E-60354260E8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6242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93" name="Line">
                    <a:extLst>
                      <a:ext uri="{FF2B5EF4-FFF2-40B4-BE49-F238E27FC236}">
                        <a16:creationId xmlns:a16="http://schemas.microsoft.com/office/drawing/2014/main" id="{14A3C20E-DC62-5635-3A6F-D63C758729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0" y="0"/>
                    <a:ext cx="26242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44" name="CustomShape 90">
                  <a:extLst>
                    <a:ext uri="{FF2B5EF4-FFF2-40B4-BE49-F238E27FC236}">
                      <a16:creationId xmlns:a16="http://schemas.microsoft.com/office/drawing/2014/main" id="{16BA8A4C-3E4E-C19B-9085-DB21F1212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495" y="5289077"/>
                  <a:ext cx="31345" cy="162551"/>
                </a:xfrm>
                <a:custGeom>
                  <a:avLst/>
                  <a:gdLst>
                    <a:gd name="T0" fmla="*/ 15673 w 21600"/>
                    <a:gd name="T1" fmla="*/ 81276 h 21600"/>
                    <a:gd name="T2" fmla="*/ 15673 w 21600"/>
                    <a:gd name="T3" fmla="*/ 81276 h 21600"/>
                    <a:gd name="T4" fmla="*/ 15673 w 21600"/>
                    <a:gd name="T5" fmla="*/ 81276 h 21600"/>
                    <a:gd name="T6" fmla="*/ 15673 w 21600"/>
                    <a:gd name="T7" fmla="*/ 8127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600" y="0"/>
                      </a:lnTo>
                      <a:lnTo>
                        <a:pt x="0" y="21600"/>
                      </a:lnTo>
                      <a:lnTo>
                        <a:pt x="19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45" name="CustomShape 91">
                  <a:extLst>
                    <a:ext uri="{FF2B5EF4-FFF2-40B4-BE49-F238E27FC236}">
                      <a16:creationId xmlns:a16="http://schemas.microsoft.com/office/drawing/2014/main" id="{94FE509C-3C1D-8A68-FA9F-57BE85C6DE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9599" y="5265022"/>
                  <a:ext cx="25716" cy="1"/>
                  <a:chOff x="0" y="0"/>
                  <a:chExt cx="25714" cy="0"/>
                </a:xfrm>
              </p:grpSpPr>
              <p:sp>
                <p:nvSpPr>
                  <p:cNvPr id="23990" name="Line">
                    <a:extLst>
                      <a:ext uri="{FF2B5EF4-FFF2-40B4-BE49-F238E27FC236}">
                        <a16:creationId xmlns:a16="http://schemas.microsoft.com/office/drawing/2014/main" id="{42E20C1D-04A0-2D46-2AB2-9665224C5F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0" y="0"/>
                    <a:ext cx="25715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91" name="Line">
                    <a:extLst>
                      <a:ext uri="{FF2B5EF4-FFF2-40B4-BE49-F238E27FC236}">
                        <a16:creationId xmlns:a16="http://schemas.microsoft.com/office/drawing/2014/main" id="{EF955D8B-E2EF-96E8-45FF-62C8EFE091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5715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46" name="CustomShape 92">
                  <a:extLst>
                    <a:ext uri="{FF2B5EF4-FFF2-40B4-BE49-F238E27FC236}">
                      <a16:creationId xmlns:a16="http://schemas.microsoft.com/office/drawing/2014/main" id="{CF880AF2-6CF5-8356-80F0-F5ADF9E838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495" y="5453814"/>
                  <a:ext cx="31345" cy="96219"/>
                </a:xfrm>
                <a:custGeom>
                  <a:avLst/>
                  <a:gdLst>
                    <a:gd name="T0" fmla="*/ 15673 w 21600"/>
                    <a:gd name="T1" fmla="*/ 48110 h 21600"/>
                    <a:gd name="T2" fmla="*/ 15673 w 21600"/>
                    <a:gd name="T3" fmla="*/ 48110 h 21600"/>
                    <a:gd name="T4" fmla="*/ 15673 w 21600"/>
                    <a:gd name="T5" fmla="*/ 48110 h 21600"/>
                    <a:gd name="T6" fmla="*/ 15673 w 21600"/>
                    <a:gd name="T7" fmla="*/ 4811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9200" y="0"/>
                      </a:moveTo>
                      <a:lnTo>
                        <a:pt x="0" y="600"/>
                      </a:lnTo>
                      <a:lnTo>
                        <a:pt x="1600" y="21600"/>
                      </a:lnTo>
                      <a:lnTo>
                        <a:pt x="21600" y="21000"/>
                      </a:lnTo>
                      <a:lnTo>
                        <a:pt x="192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47" name="CustomShape 93">
                  <a:extLst>
                    <a:ext uri="{FF2B5EF4-FFF2-40B4-BE49-F238E27FC236}">
                      <a16:creationId xmlns:a16="http://schemas.microsoft.com/office/drawing/2014/main" id="{31C1FBD1-7CC2-4A23-1C0D-F299DE8E9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495" y="5430022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48" name="CustomShape 94">
                  <a:extLst>
                    <a:ext uri="{FF2B5EF4-FFF2-40B4-BE49-F238E27FC236}">
                      <a16:creationId xmlns:a16="http://schemas.microsoft.com/office/drawing/2014/main" id="{CBE879D6-D910-1857-6702-747555B06B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326" y="5547845"/>
                  <a:ext cx="115900" cy="631250"/>
                </a:xfrm>
                <a:custGeom>
                  <a:avLst/>
                  <a:gdLst>
                    <a:gd name="T0" fmla="*/ 57950 w 21600"/>
                    <a:gd name="T1" fmla="*/ 315625 h 21600"/>
                    <a:gd name="T2" fmla="*/ 57950 w 21600"/>
                    <a:gd name="T3" fmla="*/ 315625 h 21600"/>
                    <a:gd name="T4" fmla="*/ 57950 w 21600"/>
                    <a:gd name="T5" fmla="*/ 315625 h 21600"/>
                    <a:gd name="T6" fmla="*/ 57950 w 21600"/>
                    <a:gd name="T7" fmla="*/ 31562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5455" y="0"/>
                      </a:moveTo>
                      <a:lnTo>
                        <a:pt x="0" y="186"/>
                      </a:lnTo>
                      <a:lnTo>
                        <a:pt x="16145" y="21600"/>
                      </a:lnTo>
                      <a:lnTo>
                        <a:pt x="21600" y="21414"/>
                      </a:lnTo>
                      <a:lnTo>
                        <a:pt x="545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49" name="CustomShape 95">
                  <a:extLst>
                    <a:ext uri="{FF2B5EF4-FFF2-40B4-BE49-F238E27FC236}">
                      <a16:creationId xmlns:a16="http://schemas.microsoft.com/office/drawing/2014/main" id="{D99768AE-907F-B9AE-AF16-ED580996B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326" y="5526240"/>
                  <a:ext cx="26243" cy="25716"/>
                </a:xfrm>
                <a:custGeom>
                  <a:avLst/>
                  <a:gdLst>
                    <a:gd name="T0" fmla="*/ 13122 w 21600"/>
                    <a:gd name="T1" fmla="*/ 12858 h 21600"/>
                    <a:gd name="T2" fmla="*/ 13122 w 21600"/>
                    <a:gd name="T3" fmla="*/ 12858 h 21600"/>
                    <a:gd name="T4" fmla="*/ 13122 w 21600"/>
                    <a:gd name="T5" fmla="*/ 12858 h 21600"/>
                    <a:gd name="T6" fmla="*/ 13122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6200"/>
                      </a:moveTo>
                      <a:lnTo>
                        <a:pt x="0" y="21600"/>
                      </a:lnTo>
                      <a:lnTo>
                        <a:pt x="21600" y="0"/>
                      </a:lnTo>
                      <a:lnTo>
                        <a:pt x="21600" y="5400"/>
                      </a:lnTo>
                      <a:lnTo>
                        <a:pt x="0" y="162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50" name="CustomShape 96">
                  <a:extLst>
                    <a:ext uri="{FF2B5EF4-FFF2-40B4-BE49-F238E27FC236}">
                      <a16:creationId xmlns:a16="http://schemas.microsoft.com/office/drawing/2014/main" id="{45C47834-437C-71FF-B034-9FB5A7AC8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7984" y="6169152"/>
                  <a:ext cx="26971" cy="25715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0769" y="0"/>
                      </a:moveTo>
                      <a:lnTo>
                        <a:pt x="21600" y="17280"/>
                      </a:lnTo>
                      <a:lnTo>
                        <a:pt x="1662" y="21600"/>
                      </a:lnTo>
                      <a:lnTo>
                        <a:pt x="0" y="5760"/>
                      </a:lnTo>
                      <a:lnTo>
                        <a:pt x="2076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51" name="CustomShape 97">
                  <a:extLst>
                    <a:ext uri="{FF2B5EF4-FFF2-40B4-BE49-F238E27FC236}">
                      <a16:creationId xmlns:a16="http://schemas.microsoft.com/office/drawing/2014/main" id="{F148FDAF-C3E9-5684-FF5C-F4428CD62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583" y="4127434"/>
                  <a:ext cx="26971" cy="2571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52" name="CustomShape 98">
                  <a:extLst>
                    <a:ext uri="{FF2B5EF4-FFF2-40B4-BE49-F238E27FC236}">
                      <a16:creationId xmlns:a16="http://schemas.microsoft.com/office/drawing/2014/main" id="{CE9E72CD-C443-D67C-D580-6C0DCF5D8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4889" y="2803444"/>
                  <a:ext cx="220136" cy="540134"/>
                </a:xfrm>
                <a:custGeom>
                  <a:avLst/>
                  <a:gdLst>
                    <a:gd name="T0" fmla="*/ 110068 w 21600"/>
                    <a:gd name="T1" fmla="*/ 270067 h 21600"/>
                    <a:gd name="T2" fmla="*/ 110068 w 21600"/>
                    <a:gd name="T3" fmla="*/ 270067 h 21600"/>
                    <a:gd name="T4" fmla="*/ 110068 w 21600"/>
                    <a:gd name="T5" fmla="*/ 270067 h 21600"/>
                    <a:gd name="T6" fmla="*/ 110068 w 21600"/>
                    <a:gd name="T7" fmla="*/ 27006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730" y="0"/>
                      </a:moveTo>
                      <a:lnTo>
                        <a:pt x="10563" y="8901"/>
                      </a:lnTo>
                      <a:lnTo>
                        <a:pt x="21600" y="21166"/>
                      </a:lnTo>
                      <a:lnTo>
                        <a:pt x="18870" y="21600"/>
                      </a:lnTo>
                      <a:lnTo>
                        <a:pt x="7833" y="9335"/>
                      </a:lnTo>
                      <a:lnTo>
                        <a:pt x="0" y="434"/>
                      </a:lnTo>
                      <a:lnTo>
                        <a:pt x="273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53" name="CustomShape 99">
                  <a:extLst>
                    <a:ext uri="{FF2B5EF4-FFF2-40B4-BE49-F238E27FC236}">
                      <a16:creationId xmlns:a16="http://schemas.microsoft.com/office/drawing/2014/main" id="{2ECAEBD2-4A18-E182-0358-CFBEB4265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970" y="3334101"/>
                  <a:ext cx="155261" cy="371752"/>
                </a:xfrm>
                <a:custGeom>
                  <a:avLst/>
                  <a:gdLst>
                    <a:gd name="T0" fmla="*/ 77631 w 21600"/>
                    <a:gd name="T1" fmla="*/ 185876 h 21600"/>
                    <a:gd name="T2" fmla="*/ 77631 w 21600"/>
                    <a:gd name="T3" fmla="*/ 185876 h 21600"/>
                    <a:gd name="T4" fmla="*/ 77631 w 21600"/>
                    <a:gd name="T5" fmla="*/ 185876 h 21600"/>
                    <a:gd name="T6" fmla="*/ 77631 w 21600"/>
                    <a:gd name="T7" fmla="*/ 18587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3792" y="0"/>
                      </a:moveTo>
                      <a:lnTo>
                        <a:pt x="21600" y="21048"/>
                      </a:lnTo>
                      <a:lnTo>
                        <a:pt x="17808" y="21600"/>
                      </a:lnTo>
                      <a:lnTo>
                        <a:pt x="0" y="631"/>
                      </a:lnTo>
                      <a:lnTo>
                        <a:pt x="379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54" name="CustomShape 100">
                  <a:extLst>
                    <a:ext uri="{FF2B5EF4-FFF2-40B4-BE49-F238E27FC236}">
                      <a16:creationId xmlns:a16="http://schemas.microsoft.com/office/drawing/2014/main" id="{8E77896C-E126-0C4A-EC57-57B81A392E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0504" y="3319813"/>
                  <a:ext cx="25716" cy="24203"/>
                  <a:chOff x="0" y="0"/>
                  <a:chExt cx="25714" cy="24202"/>
                </a:xfrm>
              </p:grpSpPr>
              <p:sp>
                <p:nvSpPr>
                  <p:cNvPr id="23988" name="Line">
                    <a:extLst>
                      <a:ext uri="{FF2B5EF4-FFF2-40B4-BE49-F238E27FC236}">
                        <a16:creationId xmlns:a16="http://schemas.microsoft.com/office/drawing/2014/main" id="{EB72ADAB-FA31-1745-A250-909378A295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1" y="-1"/>
                    <a:ext cx="25716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89" name="Line">
                    <a:extLst>
                      <a:ext uri="{FF2B5EF4-FFF2-40B4-BE49-F238E27FC236}">
                        <a16:creationId xmlns:a16="http://schemas.microsoft.com/office/drawing/2014/main" id="{B6903A92-6271-B89B-5459-36DDB3FE7C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-1"/>
                    <a:ext cx="25715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55" name="CustomShape 101">
                  <a:extLst>
                    <a:ext uri="{FF2B5EF4-FFF2-40B4-BE49-F238E27FC236}">
                      <a16:creationId xmlns:a16="http://schemas.microsoft.com/office/drawing/2014/main" id="{F33046D4-BC97-0303-6984-F817FD256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9989" y="3700750"/>
                  <a:ext cx="39363" cy="259498"/>
                </a:xfrm>
                <a:custGeom>
                  <a:avLst/>
                  <a:gdLst>
                    <a:gd name="T0" fmla="*/ 19682 w 21600"/>
                    <a:gd name="T1" fmla="*/ 129749 h 21600"/>
                    <a:gd name="T2" fmla="*/ 19682 w 21600"/>
                    <a:gd name="T3" fmla="*/ 129749 h 21600"/>
                    <a:gd name="T4" fmla="*/ 19682 w 21600"/>
                    <a:gd name="T5" fmla="*/ 129749 h 21600"/>
                    <a:gd name="T6" fmla="*/ 19682 w 21600"/>
                    <a:gd name="T7" fmla="*/ 12974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5247" y="0"/>
                      </a:moveTo>
                      <a:lnTo>
                        <a:pt x="18424" y="2588"/>
                      </a:lnTo>
                      <a:lnTo>
                        <a:pt x="19694" y="7200"/>
                      </a:lnTo>
                      <a:lnTo>
                        <a:pt x="21600" y="21600"/>
                      </a:lnTo>
                      <a:lnTo>
                        <a:pt x="6353" y="21600"/>
                      </a:lnTo>
                      <a:lnTo>
                        <a:pt x="4447" y="7312"/>
                      </a:lnTo>
                      <a:lnTo>
                        <a:pt x="3176" y="2813"/>
                      </a:lnTo>
                      <a:lnTo>
                        <a:pt x="0" y="450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56" name="CustomShape 102">
                  <a:extLst>
                    <a:ext uri="{FF2B5EF4-FFF2-40B4-BE49-F238E27FC236}">
                      <a16:creationId xmlns:a16="http://schemas.microsoft.com/office/drawing/2014/main" id="{C1639090-D814-343A-AB00-C35FD0AFD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9989" y="3681332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6480"/>
                      </a:moveTo>
                      <a:lnTo>
                        <a:pt x="20700" y="0"/>
                      </a:lnTo>
                      <a:lnTo>
                        <a:pt x="21600" y="10800"/>
                      </a:lnTo>
                      <a:lnTo>
                        <a:pt x="0" y="19440"/>
                      </a:lnTo>
                      <a:lnTo>
                        <a:pt x="900" y="21600"/>
                      </a:lnTo>
                      <a:lnTo>
                        <a:pt x="21600" y="648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57" name="CustomShape 103">
                  <a:extLst>
                    <a:ext uri="{FF2B5EF4-FFF2-40B4-BE49-F238E27FC236}">
                      <a16:creationId xmlns:a16="http://schemas.microsoft.com/office/drawing/2014/main" id="{C41D3D1B-546B-0BFE-735B-80C4215DA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0923" y="3950305"/>
                  <a:ext cx="28429" cy="2571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58" name="CustomShape 104">
                  <a:extLst>
                    <a:ext uri="{FF2B5EF4-FFF2-40B4-BE49-F238E27FC236}">
                      <a16:creationId xmlns:a16="http://schemas.microsoft.com/office/drawing/2014/main" id="{F851002C-661D-0D71-AD03-075602E6A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8328" y="2788399"/>
                  <a:ext cx="31345" cy="25716"/>
                </a:xfrm>
                <a:custGeom>
                  <a:avLst/>
                  <a:gdLst>
                    <a:gd name="T0" fmla="*/ 15673 w 21600"/>
                    <a:gd name="T1" fmla="*/ 12858 h 21600"/>
                    <a:gd name="T2" fmla="*/ 15673 w 21600"/>
                    <a:gd name="T3" fmla="*/ 12858 h 21600"/>
                    <a:gd name="T4" fmla="*/ 15673 w 21600"/>
                    <a:gd name="T5" fmla="*/ 12858 h 21600"/>
                    <a:gd name="T6" fmla="*/ 15673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2505"/>
                      </a:moveTo>
                      <a:lnTo>
                        <a:pt x="17743" y="0"/>
                      </a:lnTo>
                      <a:lnTo>
                        <a:pt x="0" y="9095"/>
                      </a:lnTo>
                      <a:lnTo>
                        <a:pt x="3857" y="21600"/>
                      </a:lnTo>
                      <a:lnTo>
                        <a:pt x="21600" y="1250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59" name="CustomShape 105">
                  <a:extLst>
                    <a:ext uri="{FF2B5EF4-FFF2-40B4-BE49-F238E27FC236}">
                      <a16:creationId xmlns:a16="http://schemas.microsoft.com/office/drawing/2014/main" id="{E61866D5-ADF6-01EE-F7C8-D9E5C90241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852" y="3794781"/>
                  <a:ext cx="91117" cy="37905"/>
                </a:xfrm>
                <a:custGeom>
                  <a:avLst/>
                  <a:gdLst>
                    <a:gd name="T0" fmla="*/ 45559 w 21600"/>
                    <a:gd name="T1" fmla="*/ 18953 h 21600"/>
                    <a:gd name="T2" fmla="*/ 45559 w 21600"/>
                    <a:gd name="T3" fmla="*/ 18953 h 21600"/>
                    <a:gd name="T4" fmla="*/ 45559 w 21600"/>
                    <a:gd name="T5" fmla="*/ 18953 h 21600"/>
                    <a:gd name="T6" fmla="*/ 45559 w 21600"/>
                    <a:gd name="T7" fmla="*/ 1895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73" y="0"/>
                      </a:moveTo>
                      <a:lnTo>
                        <a:pt x="12577" y="720"/>
                      </a:lnTo>
                      <a:lnTo>
                        <a:pt x="21600" y="4320"/>
                      </a:lnTo>
                      <a:lnTo>
                        <a:pt x="20780" y="21600"/>
                      </a:lnTo>
                      <a:lnTo>
                        <a:pt x="11757" y="18000"/>
                      </a:lnTo>
                      <a:lnTo>
                        <a:pt x="0" y="17280"/>
                      </a:ln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0" name="CustomShape 106">
                  <a:extLst>
                    <a:ext uri="{FF2B5EF4-FFF2-40B4-BE49-F238E27FC236}">
                      <a16:creationId xmlns:a16="http://schemas.microsoft.com/office/drawing/2014/main" id="{D1420090-F749-CF0D-F0D7-C128542F4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239" y="3802800"/>
                  <a:ext cx="39363" cy="42278"/>
                </a:xfrm>
                <a:custGeom>
                  <a:avLst/>
                  <a:gdLst>
                    <a:gd name="T0" fmla="*/ 19682 w 21600"/>
                    <a:gd name="T1" fmla="*/ 21139 h 21600"/>
                    <a:gd name="T2" fmla="*/ 19682 w 21600"/>
                    <a:gd name="T3" fmla="*/ 21139 h 21600"/>
                    <a:gd name="T4" fmla="*/ 19682 w 21600"/>
                    <a:gd name="T5" fmla="*/ 21139 h 21600"/>
                    <a:gd name="T6" fmla="*/ 19682 w 21600"/>
                    <a:gd name="T7" fmla="*/ 2113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4447" y="0"/>
                      </a:moveTo>
                      <a:lnTo>
                        <a:pt x="15882" y="3273"/>
                      </a:lnTo>
                      <a:lnTo>
                        <a:pt x="21600" y="6545"/>
                      </a:lnTo>
                      <a:lnTo>
                        <a:pt x="17153" y="21600"/>
                      </a:lnTo>
                      <a:lnTo>
                        <a:pt x="11435" y="18327"/>
                      </a:lnTo>
                      <a:lnTo>
                        <a:pt x="0" y="15055"/>
                      </a:lnTo>
                      <a:lnTo>
                        <a:pt x="444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1" name="CustomShape 107">
                  <a:extLst>
                    <a:ext uri="{FF2B5EF4-FFF2-40B4-BE49-F238E27FC236}">
                      <a16:creationId xmlns:a16="http://schemas.microsoft.com/office/drawing/2014/main" id="{204E623C-E6BD-A77C-49A3-A04392A07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5736" y="3802800"/>
                  <a:ext cx="25716" cy="29886"/>
                </a:xfrm>
                <a:custGeom>
                  <a:avLst/>
                  <a:gdLst>
                    <a:gd name="T0" fmla="*/ 12858 w 21600"/>
                    <a:gd name="T1" fmla="*/ 14943 h 21600"/>
                    <a:gd name="T2" fmla="*/ 12858 w 21600"/>
                    <a:gd name="T3" fmla="*/ 14943 h 21600"/>
                    <a:gd name="T4" fmla="*/ 12858 w 21600"/>
                    <a:gd name="T5" fmla="*/ 14943 h 21600"/>
                    <a:gd name="T6" fmla="*/ 12858 w 21600"/>
                    <a:gd name="T7" fmla="*/ 1494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5429" y="0"/>
                      </a:moveTo>
                      <a:lnTo>
                        <a:pt x="21600" y="0"/>
                      </a:lnTo>
                      <a:lnTo>
                        <a:pt x="0" y="20700"/>
                      </a:lnTo>
                      <a:lnTo>
                        <a:pt x="6171" y="21600"/>
                      </a:lnTo>
                      <a:lnTo>
                        <a:pt x="1542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2" name="CustomShape 108">
                  <a:extLst>
                    <a:ext uri="{FF2B5EF4-FFF2-40B4-BE49-F238E27FC236}">
                      <a16:creationId xmlns:a16="http://schemas.microsoft.com/office/drawing/2014/main" id="{5F0A3646-10A6-455D-D816-4446DCB2D3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107" y="3830499"/>
                  <a:ext cx="34260" cy="90387"/>
                </a:xfrm>
                <a:custGeom>
                  <a:avLst/>
                  <a:gdLst>
                    <a:gd name="T0" fmla="*/ 17130 w 21600"/>
                    <a:gd name="T1" fmla="*/ 45194 h 21600"/>
                    <a:gd name="T2" fmla="*/ 17130 w 21600"/>
                    <a:gd name="T3" fmla="*/ 45194 h 21600"/>
                    <a:gd name="T4" fmla="*/ 17130 w 21600"/>
                    <a:gd name="T5" fmla="*/ 45194 h 21600"/>
                    <a:gd name="T6" fmla="*/ 17130 w 21600"/>
                    <a:gd name="T7" fmla="*/ 4519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7280" y="0"/>
                      </a:moveTo>
                      <a:lnTo>
                        <a:pt x="20880" y="6035"/>
                      </a:lnTo>
                      <a:lnTo>
                        <a:pt x="21600" y="20647"/>
                      </a:lnTo>
                      <a:lnTo>
                        <a:pt x="4320" y="21600"/>
                      </a:lnTo>
                      <a:lnTo>
                        <a:pt x="3600" y="6988"/>
                      </a:lnTo>
                      <a:lnTo>
                        <a:pt x="0" y="1271"/>
                      </a:lnTo>
                      <a:lnTo>
                        <a:pt x="1728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3" name="CustomShape 109">
                  <a:extLst>
                    <a:ext uri="{FF2B5EF4-FFF2-40B4-BE49-F238E27FC236}">
                      <a16:creationId xmlns:a16="http://schemas.microsoft.com/office/drawing/2014/main" id="{A1052040-0CA5-2972-C1FF-F582BEA1E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107" y="3816649"/>
                  <a:ext cx="26242" cy="28429"/>
                </a:xfrm>
                <a:custGeom>
                  <a:avLst/>
                  <a:gdLst>
                    <a:gd name="T0" fmla="*/ 13121 w 21600"/>
                    <a:gd name="T1" fmla="*/ 14215 h 21600"/>
                    <a:gd name="T2" fmla="*/ 13121 w 21600"/>
                    <a:gd name="T3" fmla="*/ 14215 h 21600"/>
                    <a:gd name="T4" fmla="*/ 13121 w 21600"/>
                    <a:gd name="T5" fmla="*/ 14215 h 21600"/>
                    <a:gd name="T6" fmla="*/ 13121 w 21600"/>
                    <a:gd name="T7" fmla="*/ 1421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4400" y="0"/>
                      </a:moveTo>
                      <a:lnTo>
                        <a:pt x="20700" y="2817"/>
                      </a:lnTo>
                      <a:lnTo>
                        <a:pt x="21600" y="9391"/>
                      </a:lnTo>
                      <a:lnTo>
                        <a:pt x="0" y="13148"/>
                      </a:lnTo>
                      <a:lnTo>
                        <a:pt x="8100" y="21600"/>
                      </a:lnTo>
                      <a:lnTo>
                        <a:pt x="144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4" name="CustomShape 110">
                  <a:extLst>
                    <a:ext uri="{FF2B5EF4-FFF2-40B4-BE49-F238E27FC236}">
                      <a16:creationId xmlns:a16="http://schemas.microsoft.com/office/drawing/2014/main" id="{74459054-9C3D-AE39-BF42-06C0A3F55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107" y="3921614"/>
                  <a:ext cx="34260" cy="92574"/>
                </a:xfrm>
                <a:custGeom>
                  <a:avLst/>
                  <a:gdLst>
                    <a:gd name="T0" fmla="*/ 17130 w 21600"/>
                    <a:gd name="T1" fmla="*/ 46287 h 21600"/>
                    <a:gd name="T2" fmla="*/ 17130 w 21600"/>
                    <a:gd name="T3" fmla="*/ 46287 h 21600"/>
                    <a:gd name="T4" fmla="*/ 17130 w 21600"/>
                    <a:gd name="T5" fmla="*/ 46287 h 21600"/>
                    <a:gd name="T6" fmla="*/ 17130 w 21600"/>
                    <a:gd name="T7" fmla="*/ 4628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0880" y="14503"/>
                      </a:lnTo>
                      <a:lnTo>
                        <a:pt x="17280" y="21600"/>
                      </a:lnTo>
                      <a:lnTo>
                        <a:pt x="0" y="20983"/>
                      </a:lnTo>
                      <a:lnTo>
                        <a:pt x="3600" y="14194"/>
                      </a:lnTo>
                      <a:lnTo>
                        <a:pt x="432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5" name="CustomShape 111">
                  <a:extLst>
                    <a:ext uri="{FF2B5EF4-FFF2-40B4-BE49-F238E27FC236}">
                      <a16:creationId xmlns:a16="http://schemas.microsoft.com/office/drawing/2014/main" id="{0418A1F6-37B7-84B0-9DFA-CC3515D12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7667" y="3896365"/>
                  <a:ext cx="27700" cy="25716"/>
                </a:xfrm>
                <a:custGeom>
                  <a:avLst/>
                  <a:gdLst>
                    <a:gd name="T0" fmla="*/ 13850 w 21600"/>
                    <a:gd name="T1" fmla="*/ 12858 h 21600"/>
                    <a:gd name="T2" fmla="*/ 13850 w 21600"/>
                    <a:gd name="T3" fmla="*/ 12858 h 21600"/>
                    <a:gd name="T4" fmla="*/ 13850 w 21600"/>
                    <a:gd name="T5" fmla="*/ 12858 h 21600"/>
                    <a:gd name="T6" fmla="*/ 13850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1600" y="14400"/>
                      </a:lnTo>
                      <a:lnTo>
                        <a:pt x="0" y="14400"/>
                      </a:lnTo>
                      <a:lnTo>
                        <a:pt x="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6" name="CustomShape 112">
                  <a:extLst>
                    <a:ext uri="{FF2B5EF4-FFF2-40B4-BE49-F238E27FC236}">
                      <a16:creationId xmlns:a16="http://schemas.microsoft.com/office/drawing/2014/main" id="{73197DF5-5962-56C4-D108-DC1EBA85D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1221" y="4006169"/>
                  <a:ext cx="53212" cy="44466"/>
                </a:xfrm>
                <a:custGeom>
                  <a:avLst/>
                  <a:gdLst>
                    <a:gd name="T0" fmla="*/ 26606 w 21600"/>
                    <a:gd name="T1" fmla="*/ 22233 h 21600"/>
                    <a:gd name="T2" fmla="*/ 26606 w 21600"/>
                    <a:gd name="T3" fmla="*/ 22233 h 21600"/>
                    <a:gd name="T4" fmla="*/ 26606 w 21600"/>
                    <a:gd name="T5" fmla="*/ 22233 h 21600"/>
                    <a:gd name="T6" fmla="*/ 26606 w 21600"/>
                    <a:gd name="T7" fmla="*/ 2223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9257"/>
                      </a:moveTo>
                      <a:lnTo>
                        <a:pt x="19145" y="12960"/>
                      </a:lnTo>
                      <a:lnTo>
                        <a:pt x="14727" y="17897"/>
                      </a:lnTo>
                      <a:lnTo>
                        <a:pt x="3436" y="21600"/>
                      </a:lnTo>
                      <a:lnTo>
                        <a:pt x="0" y="8023"/>
                      </a:lnTo>
                      <a:lnTo>
                        <a:pt x="9818" y="4937"/>
                      </a:lnTo>
                      <a:lnTo>
                        <a:pt x="11291" y="2469"/>
                      </a:lnTo>
                      <a:lnTo>
                        <a:pt x="12273" y="0"/>
                      </a:lnTo>
                      <a:lnTo>
                        <a:pt x="21600" y="925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7" name="CustomShape 113">
                  <a:extLst>
                    <a:ext uri="{FF2B5EF4-FFF2-40B4-BE49-F238E27FC236}">
                      <a16:creationId xmlns:a16="http://schemas.microsoft.com/office/drawing/2014/main" id="{FFEB7AD5-1627-B5C2-8CCA-1E36B9FBF4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107" y="3999143"/>
                  <a:ext cx="26242" cy="25716"/>
                </a:xfrm>
                <a:custGeom>
                  <a:avLst/>
                  <a:gdLst>
                    <a:gd name="T0" fmla="*/ 13121 w 21600"/>
                    <a:gd name="T1" fmla="*/ 12858 h 21600"/>
                    <a:gd name="T2" fmla="*/ 13121 w 21600"/>
                    <a:gd name="T3" fmla="*/ 12858 h 21600"/>
                    <a:gd name="T4" fmla="*/ 13121 w 21600"/>
                    <a:gd name="T5" fmla="*/ 12858 h 21600"/>
                    <a:gd name="T6" fmla="*/ 13121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520"/>
                      </a:moveTo>
                      <a:lnTo>
                        <a:pt x="21600" y="18720"/>
                      </a:lnTo>
                      <a:lnTo>
                        <a:pt x="18900" y="21600"/>
                      </a:lnTo>
                      <a:lnTo>
                        <a:pt x="1800" y="0"/>
                      </a:lnTo>
                      <a:lnTo>
                        <a:pt x="0" y="8640"/>
                      </a:lnTo>
                      <a:lnTo>
                        <a:pt x="21600" y="115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8" name="CustomShape 114">
                  <a:extLst>
                    <a:ext uri="{FF2B5EF4-FFF2-40B4-BE49-F238E27FC236}">
                      <a16:creationId xmlns:a16="http://schemas.microsoft.com/office/drawing/2014/main" id="{E954BD62-1244-094F-7ECA-5B5588A5B4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1768" y="4022935"/>
                  <a:ext cx="85285" cy="35718"/>
                </a:xfrm>
                <a:custGeom>
                  <a:avLst/>
                  <a:gdLst>
                    <a:gd name="T0" fmla="*/ 42643 w 21600"/>
                    <a:gd name="T1" fmla="*/ 17859 h 21600"/>
                    <a:gd name="T2" fmla="*/ 42643 w 21600"/>
                    <a:gd name="T3" fmla="*/ 17859 h 21600"/>
                    <a:gd name="T4" fmla="*/ 42643 w 21600"/>
                    <a:gd name="T5" fmla="*/ 17859 h 21600"/>
                    <a:gd name="T6" fmla="*/ 42643 w 21600"/>
                    <a:gd name="T7" fmla="*/ 1785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6971"/>
                      </a:moveTo>
                      <a:lnTo>
                        <a:pt x="13611" y="19286"/>
                      </a:lnTo>
                      <a:lnTo>
                        <a:pt x="1184" y="21600"/>
                      </a:lnTo>
                      <a:lnTo>
                        <a:pt x="0" y="4629"/>
                      </a:lnTo>
                      <a:lnTo>
                        <a:pt x="12427" y="1543"/>
                      </a:lnTo>
                      <a:lnTo>
                        <a:pt x="20416" y="0"/>
                      </a:lnTo>
                      <a:lnTo>
                        <a:pt x="21600" y="1697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69" name="CustomShape 115">
                  <a:extLst>
                    <a:ext uri="{FF2B5EF4-FFF2-40B4-BE49-F238E27FC236}">
                      <a16:creationId xmlns:a16="http://schemas.microsoft.com/office/drawing/2014/main" id="{94DF02BB-38F4-120F-7ED7-981F48FE5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0026" y="4022935"/>
                  <a:ext cx="25716" cy="27700"/>
                </a:xfrm>
                <a:custGeom>
                  <a:avLst/>
                  <a:gdLst>
                    <a:gd name="T0" fmla="*/ 12858 w 21600"/>
                    <a:gd name="T1" fmla="*/ 13850 h 21600"/>
                    <a:gd name="T2" fmla="*/ 12858 w 21600"/>
                    <a:gd name="T3" fmla="*/ 13850 h 21600"/>
                    <a:gd name="T4" fmla="*/ 12858 w 21600"/>
                    <a:gd name="T5" fmla="*/ 13850 h 21600"/>
                    <a:gd name="T6" fmla="*/ 12858 w 21600"/>
                    <a:gd name="T7" fmla="*/ 1385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5120" y="21600"/>
                      </a:moveTo>
                      <a:lnTo>
                        <a:pt x="21600" y="21600"/>
                      </a:lnTo>
                      <a:lnTo>
                        <a:pt x="10800" y="21600"/>
                      </a:lnTo>
                      <a:lnTo>
                        <a:pt x="2160" y="0"/>
                      </a:lnTo>
                      <a:lnTo>
                        <a:pt x="0" y="0"/>
                      </a:lnTo>
                      <a:lnTo>
                        <a:pt x="1512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0" name="CustomShape 116">
                  <a:extLst>
                    <a:ext uri="{FF2B5EF4-FFF2-40B4-BE49-F238E27FC236}">
                      <a16:creationId xmlns:a16="http://schemas.microsoft.com/office/drawing/2014/main" id="{CFD7FCC7-B148-FFF5-B976-46DD14CE0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5630" y="4031682"/>
                  <a:ext cx="25716" cy="29887"/>
                </a:xfrm>
                <a:custGeom>
                  <a:avLst/>
                  <a:gdLst>
                    <a:gd name="T0" fmla="*/ 12858 w 21600"/>
                    <a:gd name="T1" fmla="*/ 14944 h 21600"/>
                    <a:gd name="T2" fmla="*/ 12858 w 21600"/>
                    <a:gd name="T3" fmla="*/ 14944 h 21600"/>
                    <a:gd name="T4" fmla="*/ 12858 w 21600"/>
                    <a:gd name="T5" fmla="*/ 14944 h 21600"/>
                    <a:gd name="T6" fmla="*/ 12858 w 21600"/>
                    <a:gd name="T7" fmla="*/ 1494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800"/>
                      </a:moveTo>
                      <a:lnTo>
                        <a:pt x="4320" y="21600"/>
                      </a:lnTo>
                      <a:lnTo>
                        <a:pt x="0" y="900"/>
                      </a:lnTo>
                      <a:lnTo>
                        <a:pt x="15840" y="0"/>
                      </a:lnTo>
                      <a:lnTo>
                        <a:pt x="21600" y="19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1" name="CustomShape 117">
                  <a:extLst>
                    <a:ext uri="{FF2B5EF4-FFF2-40B4-BE49-F238E27FC236}">
                      <a16:creationId xmlns:a16="http://schemas.microsoft.com/office/drawing/2014/main" id="{C74036BD-89CF-6F1E-FB15-A4E31BCD6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2350" y="3794781"/>
                  <a:ext cx="25716" cy="30616"/>
                </a:xfrm>
                <a:custGeom>
                  <a:avLst/>
                  <a:gdLst>
                    <a:gd name="T0" fmla="*/ 12858 w 21600"/>
                    <a:gd name="T1" fmla="*/ 15308 h 21600"/>
                    <a:gd name="T2" fmla="*/ 12858 w 21600"/>
                    <a:gd name="T3" fmla="*/ 15308 h 21600"/>
                    <a:gd name="T4" fmla="*/ 12858 w 21600"/>
                    <a:gd name="T5" fmla="*/ 15308 h 21600"/>
                    <a:gd name="T6" fmla="*/ 12858 w 21600"/>
                    <a:gd name="T7" fmla="*/ 1530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3323" y="0"/>
                      </a:lnTo>
                      <a:lnTo>
                        <a:pt x="0" y="21600"/>
                      </a:lnTo>
                      <a:lnTo>
                        <a:pt x="199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2" name="CustomShape 118">
                  <a:extLst>
                    <a:ext uri="{FF2B5EF4-FFF2-40B4-BE49-F238E27FC236}">
                      <a16:creationId xmlns:a16="http://schemas.microsoft.com/office/drawing/2014/main" id="{F3758C95-B88A-5783-2267-E6F9B3815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7714" y="2880710"/>
                  <a:ext cx="85285" cy="331661"/>
                </a:xfrm>
                <a:custGeom>
                  <a:avLst/>
                  <a:gdLst>
                    <a:gd name="T0" fmla="*/ 42643 w 21600"/>
                    <a:gd name="T1" fmla="*/ 165831 h 21600"/>
                    <a:gd name="T2" fmla="*/ 42643 w 21600"/>
                    <a:gd name="T3" fmla="*/ 165831 h 21600"/>
                    <a:gd name="T4" fmla="*/ 42643 w 21600"/>
                    <a:gd name="T5" fmla="*/ 165831 h 21600"/>
                    <a:gd name="T6" fmla="*/ 42643 w 21600"/>
                    <a:gd name="T7" fmla="*/ 16583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21600" y="3262"/>
                      </a:lnTo>
                      <a:lnTo>
                        <a:pt x="20992" y="5554"/>
                      </a:lnTo>
                      <a:lnTo>
                        <a:pt x="18862" y="8111"/>
                      </a:lnTo>
                      <a:lnTo>
                        <a:pt x="14299" y="14282"/>
                      </a:lnTo>
                      <a:lnTo>
                        <a:pt x="6997" y="21600"/>
                      </a:lnTo>
                      <a:lnTo>
                        <a:pt x="0" y="20895"/>
                      </a:lnTo>
                      <a:lnTo>
                        <a:pt x="7301" y="13753"/>
                      </a:lnTo>
                      <a:lnTo>
                        <a:pt x="11561" y="7758"/>
                      </a:lnTo>
                      <a:lnTo>
                        <a:pt x="13386" y="5378"/>
                      </a:lnTo>
                      <a:lnTo>
                        <a:pt x="14299" y="3174"/>
                      </a:lnTo>
                      <a:lnTo>
                        <a:pt x="14299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3" name="CustomShape 119">
                  <a:extLst>
                    <a:ext uri="{FF2B5EF4-FFF2-40B4-BE49-F238E27FC236}">
                      <a16:creationId xmlns:a16="http://schemas.microsoft.com/office/drawing/2014/main" id="{AC6CFEC5-B466-FABD-1675-13B7F3939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882" y="3203157"/>
                  <a:ext cx="31345" cy="25716"/>
                </a:xfrm>
                <a:custGeom>
                  <a:avLst/>
                  <a:gdLst>
                    <a:gd name="T0" fmla="*/ 15673 w 21600"/>
                    <a:gd name="T1" fmla="*/ 12858 h 21600"/>
                    <a:gd name="T2" fmla="*/ 15673 w 21600"/>
                    <a:gd name="T3" fmla="*/ 12858 h 21600"/>
                    <a:gd name="T4" fmla="*/ 15673 w 21600"/>
                    <a:gd name="T5" fmla="*/ 12858 h 21600"/>
                    <a:gd name="T6" fmla="*/ 15673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9095"/>
                      </a:moveTo>
                      <a:lnTo>
                        <a:pt x="18400" y="21600"/>
                      </a:lnTo>
                      <a:lnTo>
                        <a:pt x="0" y="12505"/>
                      </a:lnTo>
                      <a:lnTo>
                        <a:pt x="3200" y="0"/>
                      </a:lnTo>
                      <a:lnTo>
                        <a:pt x="21600" y="909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4" name="CustomShape 120">
                  <a:extLst>
                    <a:ext uri="{FF2B5EF4-FFF2-40B4-BE49-F238E27FC236}">
                      <a16:creationId xmlns:a16="http://schemas.microsoft.com/office/drawing/2014/main" id="{2271485D-CACA-AEF7-C2C0-E18AD32A7E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299" y="2854732"/>
                  <a:ext cx="26971" cy="25715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75" name="CustomShape 121">
                  <a:extLst>
                    <a:ext uri="{FF2B5EF4-FFF2-40B4-BE49-F238E27FC236}">
                      <a16:creationId xmlns:a16="http://schemas.microsoft.com/office/drawing/2014/main" id="{2CDC7C49-20DB-2399-5585-5CA7FF85B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836" y="1677984"/>
                  <a:ext cx="255124" cy="297402"/>
                </a:xfrm>
                <a:custGeom>
                  <a:avLst/>
                  <a:gdLst>
                    <a:gd name="T0" fmla="*/ 127562 w 21600"/>
                    <a:gd name="T1" fmla="*/ 148701 h 21600"/>
                    <a:gd name="T2" fmla="*/ 127562 w 21600"/>
                    <a:gd name="T3" fmla="*/ 148701 h 21600"/>
                    <a:gd name="T4" fmla="*/ 127562 w 21600"/>
                    <a:gd name="T5" fmla="*/ 148701 h 21600"/>
                    <a:gd name="T6" fmla="*/ 127562 w 21600"/>
                    <a:gd name="T7" fmla="*/ 14870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571"/>
                      </a:moveTo>
                      <a:lnTo>
                        <a:pt x="8804" y="14335"/>
                      </a:lnTo>
                      <a:lnTo>
                        <a:pt x="1843" y="21600"/>
                      </a:lnTo>
                      <a:lnTo>
                        <a:pt x="0" y="19931"/>
                      </a:lnTo>
                      <a:lnTo>
                        <a:pt x="6961" y="12764"/>
                      </a:lnTo>
                      <a:lnTo>
                        <a:pt x="19757" y="0"/>
                      </a:lnTo>
                      <a:lnTo>
                        <a:pt x="21600" y="157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6" name="CustomShape 122">
                  <a:extLst>
                    <a:ext uri="{FF2B5EF4-FFF2-40B4-BE49-F238E27FC236}">
                      <a16:creationId xmlns:a16="http://schemas.microsoft.com/office/drawing/2014/main" id="{B1E294D2-B38A-6227-BC10-190B6051A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6347" y="1956433"/>
                  <a:ext cx="116629" cy="258770"/>
                </a:xfrm>
                <a:custGeom>
                  <a:avLst/>
                  <a:gdLst>
                    <a:gd name="T0" fmla="*/ 58315 w 21600"/>
                    <a:gd name="T1" fmla="*/ 129385 h 21600"/>
                    <a:gd name="T2" fmla="*/ 58315 w 21600"/>
                    <a:gd name="T3" fmla="*/ 129385 h 21600"/>
                    <a:gd name="T4" fmla="*/ 58315 w 21600"/>
                    <a:gd name="T5" fmla="*/ 129385 h 21600"/>
                    <a:gd name="T6" fmla="*/ 58315 w 21600"/>
                    <a:gd name="T7" fmla="*/ 12938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357"/>
                      </a:moveTo>
                      <a:lnTo>
                        <a:pt x="19819" y="2827"/>
                      </a:lnTo>
                      <a:lnTo>
                        <a:pt x="17814" y="4297"/>
                      </a:lnTo>
                      <a:lnTo>
                        <a:pt x="14029" y="8595"/>
                      </a:lnTo>
                      <a:lnTo>
                        <a:pt x="9798" y="14362"/>
                      </a:lnTo>
                      <a:lnTo>
                        <a:pt x="5122" y="21600"/>
                      </a:lnTo>
                      <a:lnTo>
                        <a:pt x="0" y="20695"/>
                      </a:lnTo>
                      <a:lnTo>
                        <a:pt x="4676" y="13571"/>
                      </a:lnTo>
                      <a:lnTo>
                        <a:pt x="8907" y="7690"/>
                      </a:lnTo>
                      <a:lnTo>
                        <a:pt x="12915" y="3166"/>
                      </a:lnTo>
                      <a:lnTo>
                        <a:pt x="15142" y="1357"/>
                      </a:lnTo>
                      <a:lnTo>
                        <a:pt x="16924" y="0"/>
                      </a:lnTo>
                      <a:lnTo>
                        <a:pt x="21600" y="135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7" name="CustomShape 123">
                  <a:extLst>
                    <a:ext uri="{FF2B5EF4-FFF2-40B4-BE49-F238E27FC236}">
                      <a16:creationId xmlns:a16="http://schemas.microsoft.com/office/drawing/2014/main" id="{06ADFFBD-02D6-DD9D-9B26-E9CA5E6A71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641" y="1950865"/>
                  <a:ext cx="25716" cy="25716"/>
                </a:xfrm>
                <a:custGeom>
                  <a:avLst/>
                  <a:gdLst>
                    <a:gd name="T0" fmla="*/ 12858 w 21600"/>
                    <a:gd name="T1" fmla="*/ 12858 h 21600"/>
                    <a:gd name="T2" fmla="*/ 12858 w 21600"/>
                    <a:gd name="T3" fmla="*/ 12858 h 21600"/>
                    <a:gd name="T4" fmla="*/ 12858 w 21600"/>
                    <a:gd name="T5" fmla="*/ 12858 h 21600"/>
                    <a:gd name="T6" fmla="*/ 12858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029" y="0"/>
                      </a:moveTo>
                      <a:lnTo>
                        <a:pt x="0" y="2541"/>
                      </a:lnTo>
                      <a:lnTo>
                        <a:pt x="21600" y="17788"/>
                      </a:lnTo>
                      <a:lnTo>
                        <a:pt x="19543" y="21600"/>
                      </a:lnTo>
                      <a:lnTo>
                        <a:pt x="102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78" name="CustomShape 124">
                  <a:extLst>
                    <a:ext uri="{FF2B5EF4-FFF2-40B4-BE49-F238E27FC236}">
                      <a16:creationId xmlns:a16="http://schemas.microsoft.com/office/drawing/2014/main" id="{A981FCAC-2B60-1F67-7793-8E0D8DAEA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2201" y="2205726"/>
                  <a:ext cx="90388" cy="268245"/>
                </a:xfrm>
                <a:custGeom>
                  <a:avLst/>
                  <a:gdLst>
                    <a:gd name="T0" fmla="*/ 45194 w 21600"/>
                    <a:gd name="T1" fmla="*/ 134123 h 21600"/>
                    <a:gd name="T2" fmla="*/ 45194 w 21600"/>
                    <a:gd name="T3" fmla="*/ 134123 h 21600"/>
                    <a:gd name="T4" fmla="*/ 45194 w 21600"/>
                    <a:gd name="T5" fmla="*/ 134123 h 21600"/>
                    <a:gd name="T6" fmla="*/ 45194 w 21600"/>
                    <a:gd name="T7" fmla="*/ 13412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868"/>
                      </a:moveTo>
                      <a:lnTo>
                        <a:pt x="11653" y="13568"/>
                      </a:lnTo>
                      <a:lnTo>
                        <a:pt x="6537" y="21600"/>
                      </a:lnTo>
                      <a:lnTo>
                        <a:pt x="0" y="20840"/>
                      </a:lnTo>
                      <a:lnTo>
                        <a:pt x="5116" y="12808"/>
                      </a:lnTo>
                      <a:lnTo>
                        <a:pt x="15063" y="0"/>
                      </a:lnTo>
                      <a:lnTo>
                        <a:pt x="21600" y="86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79" name="CustomShape 125">
                  <a:extLst>
                    <a:ext uri="{FF2B5EF4-FFF2-40B4-BE49-F238E27FC236}">
                      <a16:creationId xmlns:a16="http://schemas.microsoft.com/office/drawing/2014/main" id="{969E78D7-3E5B-A393-AE94-EEC6A172B3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76347" y="2191876"/>
                  <a:ext cx="26971" cy="23326"/>
                  <a:chOff x="0" y="0"/>
                  <a:chExt cx="26970" cy="23325"/>
                </a:xfrm>
              </p:grpSpPr>
              <p:sp>
                <p:nvSpPr>
                  <p:cNvPr id="23986" name="Line">
                    <a:extLst>
                      <a:ext uri="{FF2B5EF4-FFF2-40B4-BE49-F238E27FC236}">
                        <a16:creationId xmlns:a16="http://schemas.microsoft.com/office/drawing/2014/main" id="{611330B6-35A0-5F72-642E-BE00696141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87" name="Line">
                    <a:extLst>
                      <a:ext uri="{FF2B5EF4-FFF2-40B4-BE49-F238E27FC236}">
                        <a16:creationId xmlns:a16="http://schemas.microsoft.com/office/drawing/2014/main" id="{AFE91DE8-A73E-932F-79FC-EBE7259504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80" name="CustomShape 126">
                  <a:extLst>
                    <a:ext uri="{FF2B5EF4-FFF2-40B4-BE49-F238E27FC236}">
                      <a16:creationId xmlns:a16="http://schemas.microsoft.com/office/drawing/2014/main" id="{D39BE65B-951D-E96F-0466-B835B4597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7828" y="2470325"/>
                  <a:ext cx="48839" cy="181504"/>
                </a:xfrm>
                <a:custGeom>
                  <a:avLst/>
                  <a:gdLst>
                    <a:gd name="T0" fmla="*/ 24420 w 21600"/>
                    <a:gd name="T1" fmla="*/ 90752 h 21600"/>
                    <a:gd name="T2" fmla="*/ 24420 w 21600"/>
                    <a:gd name="T3" fmla="*/ 90752 h 21600"/>
                    <a:gd name="T4" fmla="*/ 24420 w 21600"/>
                    <a:gd name="T5" fmla="*/ 90752 h 21600"/>
                    <a:gd name="T6" fmla="*/ 24420 w 21600"/>
                    <a:gd name="T7" fmla="*/ 9075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4065" y="480"/>
                      </a:moveTo>
                      <a:lnTo>
                        <a:pt x="12056" y="4480"/>
                      </a:lnTo>
                      <a:lnTo>
                        <a:pt x="13563" y="9280"/>
                      </a:lnTo>
                      <a:lnTo>
                        <a:pt x="16074" y="14720"/>
                      </a:lnTo>
                      <a:lnTo>
                        <a:pt x="21600" y="20480"/>
                      </a:lnTo>
                      <a:lnTo>
                        <a:pt x="10047" y="21600"/>
                      </a:lnTo>
                      <a:lnTo>
                        <a:pt x="4019" y="15200"/>
                      </a:lnTo>
                      <a:lnTo>
                        <a:pt x="1507" y="9600"/>
                      </a:lnTo>
                      <a:lnTo>
                        <a:pt x="0" y="4480"/>
                      </a:lnTo>
                      <a:lnTo>
                        <a:pt x="2009" y="0"/>
                      </a:lnTo>
                      <a:lnTo>
                        <a:pt x="14065" y="48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1" name="CustomShape 127">
                  <a:extLst>
                    <a:ext uri="{FF2B5EF4-FFF2-40B4-BE49-F238E27FC236}">
                      <a16:creationId xmlns:a16="http://schemas.microsoft.com/office/drawing/2014/main" id="{3D9F5213-6C83-9762-5212-F2E500B6C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0014" y="2450178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00" y="0"/>
                      </a:moveTo>
                      <a:lnTo>
                        <a:pt x="0" y="18514"/>
                      </a:lnTo>
                      <a:lnTo>
                        <a:pt x="0" y="6171"/>
                      </a:lnTo>
                      <a:lnTo>
                        <a:pt x="21600" y="15429"/>
                      </a:lnTo>
                      <a:lnTo>
                        <a:pt x="21600" y="21600"/>
                      </a:lnTo>
                      <a:lnTo>
                        <a:pt x="9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2" name="CustomShape 128">
                  <a:extLst>
                    <a:ext uri="{FF2B5EF4-FFF2-40B4-BE49-F238E27FC236}">
                      <a16:creationId xmlns:a16="http://schemas.microsoft.com/office/drawing/2014/main" id="{F0C4FB6B-4E24-D1DC-035A-73247CF8B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1882" y="2644538"/>
                  <a:ext cx="64147" cy="143599"/>
                </a:xfrm>
                <a:custGeom>
                  <a:avLst/>
                  <a:gdLst>
                    <a:gd name="T0" fmla="*/ 32074 w 21600"/>
                    <a:gd name="T1" fmla="*/ 71800 h 21600"/>
                    <a:gd name="T2" fmla="*/ 32074 w 21600"/>
                    <a:gd name="T3" fmla="*/ 71800 h 21600"/>
                    <a:gd name="T4" fmla="*/ 32074 w 21600"/>
                    <a:gd name="T5" fmla="*/ 71800 h 21600"/>
                    <a:gd name="T6" fmla="*/ 32074 w 21600"/>
                    <a:gd name="T7" fmla="*/ 7180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033" y="0"/>
                      </a:moveTo>
                      <a:lnTo>
                        <a:pt x="21600" y="20187"/>
                      </a:lnTo>
                      <a:lnTo>
                        <a:pt x="12567" y="21600"/>
                      </a:lnTo>
                      <a:lnTo>
                        <a:pt x="0" y="1413"/>
                      </a:lnTo>
                      <a:lnTo>
                        <a:pt x="903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883" name="CustomShape 129">
                  <a:extLst>
                    <a:ext uri="{FF2B5EF4-FFF2-40B4-BE49-F238E27FC236}">
                      <a16:creationId xmlns:a16="http://schemas.microsoft.com/office/drawing/2014/main" id="{8674FCA3-751B-10E7-81A0-730B19FA54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31416" y="2628064"/>
                  <a:ext cx="25716" cy="24203"/>
                  <a:chOff x="0" y="0"/>
                  <a:chExt cx="25714" cy="24202"/>
                </a:xfrm>
              </p:grpSpPr>
              <p:sp>
                <p:nvSpPr>
                  <p:cNvPr id="23984" name="Line">
                    <a:extLst>
                      <a:ext uri="{FF2B5EF4-FFF2-40B4-BE49-F238E27FC236}">
                        <a16:creationId xmlns:a16="http://schemas.microsoft.com/office/drawing/2014/main" id="{D587DE46-BFF9-148C-B4A9-7E2C6CABFB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-1"/>
                    <a:ext cx="25715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85" name="Line">
                    <a:extLst>
                      <a:ext uri="{FF2B5EF4-FFF2-40B4-BE49-F238E27FC236}">
                        <a16:creationId xmlns:a16="http://schemas.microsoft.com/office/drawing/2014/main" id="{55B3DC30-9E05-86A2-52D8-67EE25A771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1" y="-1"/>
                    <a:ext cx="25716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84" name="CustomShape 130">
                  <a:extLst>
                    <a:ext uri="{FF2B5EF4-FFF2-40B4-BE49-F238E27FC236}">
                      <a16:creationId xmlns:a16="http://schemas.microsoft.com/office/drawing/2014/main" id="{139D8DB7-DAFC-8B3A-FECA-36AE9826B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1973" y="2779288"/>
                  <a:ext cx="28429" cy="25716"/>
                </a:xfrm>
                <a:custGeom>
                  <a:avLst/>
                  <a:gdLst>
                    <a:gd name="T0" fmla="*/ 14215 w 21600"/>
                    <a:gd name="T1" fmla="*/ 12858 h 21600"/>
                    <a:gd name="T2" fmla="*/ 14215 w 21600"/>
                    <a:gd name="T3" fmla="*/ 12858 h 21600"/>
                    <a:gd name="T4" fmla="*/ 14215 w 21600"/>
                    <a:gd name="T5" fmla="*/ 12858 h 21600"/>
                    <a:gd name="T6" fmla="*/ 14215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8400" y="0"/>
                      </a:moveTo>
                      <a:lnTo>
                        <a:pt x="21600" y="12505"/>
                      </a:lnTo>
                      <a:lnTo>
                        <a:pt x="3200" y="21600"/>
                      </a:lnTo>
                      <a:lnTo>
                        <a:pt x="0" y="7958"/>
                      </a:lnTo>
                      <a:lnTo>
                        <a:pt x="184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5" name="CustomShape 131">
                  <a:extLst>
                    <a:ext uri="{FF2B5EF4-FFF2-40B4-BE49-F238E27FC236}">
                      <a16:creationId xmlns:a16="http://schemas.microsoft.com/office/drawing/2014/main" id="{3BDC4E35-6C18-ABE4-C03A-9AEB6A8E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8007" y="1666321"/>
                  <a:ext cx="26971" cy="30616"/>
                </a:xfrm>
                <a:custGeom>
                  <a:avLst/>
                  <a:gdLst>
                    <a:gd name="T0" fmla="*/ 13486 w 21600"/>
                    <a:gd name="T1" fmla="*/ 15308 h 21600"/>
                    <a:gd name="T2" fmla="*/ 13486 w 21600"/>
                    <a:gd name="T3" fmla="*/ 15308 h 21600"/>
                    <a:gd name="T4" fmla="*/ 13486 w 21600"/>
                    <a:gd name="T5" fmla="*/ 15308 h 21600"/>
                    <a:gd name="T6" fmla="*/ 13486 w 21600"/>
                    <a:gd name="T7" fmla="*/ 1530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4954" y="21600"/>
                      </a:moveTo>
                      <a:lnTo>
                        <a:pt x="21600" y="13824"/>
                      </a:lnTo>
                      <a:lnTo>
                        <a:pt x="6646" y="0"/>
                      </a:lnTo>
                      <a:lnTo>
                        <a:pt x="0" y="7776"/>
                      </a:lnTo>
                      <a:lnTo>
                        <a:pt x="14954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6" name="CustomShape 132">
                  <a:extLst>
                    <a:ext uri="{FF2B5EF4-FFF2-40B4-BE49-F238E27FC236}">
                      <a16:creationId xmlns:a16="http://schemas.microsoft.com/office/drawing/2014/main" id="{8875D5D1-4698-7129-41D9-7DC643D17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0171" y="1989964"/>
                  <a:ext cx="26971" cy="1491381"/>
                </a:xfrm>
                <a:custGeom>
                  <a:avLst/>
                  <a:gdLst>
                    <a:gd name="T0" fmla="*/ 13486 w 21600"/>
                    <a:gd name="T1" fmla="*/ 745691 h 21600"/>
                    <a:gd name="T2" fmla="*/ 13486 w 21600"/>
                    <a:gd name="T3" fmla="*/ 745691 h 21600"/>
                    <a:gd name="T4" fmla="*/ 13486 w 21600"/>
                    <a:gd name="T5" fmla="*/ 745691 h 21600"/>
                    <a:gd name="T6" fmla="*/ 13486 w 21600"/>
                    <a:gd name="T7" fmla="*/ 74569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662" y="0"/>
                      </a:lnTo>
                      <a:lnTo>
                        <a:pt x="0" y="10780"/>
                      </a:lnTo>
                      <a:lnTo>
                        <a:pt x="0" y="21600"/>
                      </a:lnTo>
                      <a:lnTo>
                        <a:pt x="20769" y="21600"/>
                      </a:lnTo>
                      <a:lnTo>
                        <a:pt x="20769" y="1078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7" name="CustomShape 133">
                  <a:extLst>
                    <a:ext uri="{FF2B5EF4-FFF2-40B4-BE49-F238E27FC236}">
                      <a16:creationId xmlns:a16="http://schemas.microsoft.com/office/drawing/2014/main" id="{BBB83957-A742-7808-6C26-1A8800255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3929" y="3481344"/>
                  <a:ext cx="53213" cy="341866"/>
                </a:xfrm>
                <a:custGeom>
                  <a:avLst/>
                  <a:gdLst>
                    <a:gd name="T0" fmla="*/ 26607 w 21600"/>
                    <a:gd name="T1" fmla="*/ 170933 h 21600"/>
                    <a:gd name="T2" fmla="*/ 26607 w 21600"/>
                    <a:gd name="T3" fmla="*/ 170933 h 21600"/>
                    <a:gd name="T4" fmla="*/ 26607 w 21600"/>
                    <a:gd name="T5" fmla="*/ 170933 h 21600"/>
                    <a:gd name="T6" fmla="*/ 26607 w 21600"/>
                    <a:gd name="T7" fmla="*/ 17093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85"/>
                      </a:moveTo>
                      <a:lnTo>
                        <a:pt x="9600" y="0"/>
                      </a:lnTo>
                      <a:lnTo>
                        <a:pt x="0" y="21429"/>
                      </a:lnTo>
                      <a:lnTo>
                        <a:pt x="11520" y="21600"/>
                      </a:lnTo>
                      <a:lnTo>
                        <a:pt x="21600" y="8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8" name="CustomShape 134">
                  <a:extLst>
                    <a:ext uri="{FF2B5EF4-FFF2-40B4-BE49-F238E27FC236}">
                      <a16:creationId xmlns:a16="http://schemas.microsoft.com/office/drawing/2014/main" id="{7792DB2B-D23C-CEBB-0F21-DC9B178D26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0171" y="3456094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89" name="CustomShape 135">
                  <a:extLst>
                    <a:ext uri="{FF2B5EF4-FFF2-40B4-BE49-F238E27FC236}">
                      <a16:creationId xmlns:a16="http://schemas.microsoft.com/office/drawing/2014/main" id="{4F45B722-C2E7-D1AE-F7AC-2CEF35B4D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8212" y="3821751"/>
                  <a:ext cx="66333" cy="169112"/>
                </a:xfrm>
                <a:custGeom>
                  <a:avLst/>
                  <a:gdLst>
                    <a:gd name="T0" fmla="*/ 33167 w 21600"/>
                    <a:gd name="T1" fmla="*/ 84556 h 21600"/>
                    <a:gd name="T2" fmla="*/ 33167 w 21600"/>
                    <a:gd name="T3" fmla="*/ 84556 h 21600"/>
                    <a:gd name="T4" fmla="*/ 33167 w 21600"/>
                    <a:gd name="T5" fmla="*/ 84556 h 21600"/>
                    <a:gd name="T6" fmla="*/ 33167 w 21600"/>
                    <a:gd name="T7" fmla="*/ 8455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29"/>
                      </a:moveTo>
                      <a:lnTo>
                        <a:pt x="12729" y="0"/>
                      </a:lnTo>
                      <a:lnTo>
                        <a:pt x="0" y="20571"/>
                      </a:lnTo>
                      <a:lnTo>
                        <a:pt x="8871" y="21600"/>
                      </a:lnTo>
                      <a:lnTo>
                        <a:pt x="21600" y="102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90" name="CustomShape 136">
                  <a:extLst>
                    <a:ext uri="{FF2B5EF4-FFF2-40B4-BE49-F238E27FC236}">
                      <a16:creationId xmlns:a16="http://schemas.microsoft.com/office/drawing/2014/main" id="{FCDDD669-ED4F-C84A-B7F8-B1D1B3E5C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3929" y="3803063"/>
                  <a:ext cx="29887" cy="25716"/>
                </a:xfrm>
                <a:custGeom>
                  <a:avLst/>
                  <a:gdLst>
                    <a:gd name="T0" fmla="*/ 14944 w 21600"/>
                    <a:gd name="T1" fmla="*/ 12858 h 21600"/>
                    <a:gd name="T2" fmla="*/ 14944 w 21600"/>
                    <a:gd name="T3" fmla="*/ 12858 h 21600"/>
                    <a:gd name="T4" fmla="*/ 14944 w 21600"/>
                    <a:gd name="T5" fmla="*/ 12858 h 21600"/>
                    <a:gd name="T6" fmla="*/ 14944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lnTo>
                        <a:pt x="21600" y="21600"/>
                      </a:lnTo>
                      <a:lnTo>
                        <a:pt x="900" y="0"/>
                      </a:lnTo>
                      <a:lnTo>
                        <a:pt x="0" y="3600"/>
                      </a:lnTo>
                      <a:lnTo>
                        <a:pt x="21600" y="10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91" name="CustomShape 137">
                  <a:extLst>
                    <a:ext uri="{FF2B5EF4-FFF2-40B4-BE49-F238E27FC236}">
                      <a16:creationId xmlns:a16="http://schemas.microsoft.com/office/drawing/2014/main" id="{786B1188-C2B7-59A2-2B01-8E2A1D7A1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0513" y="3985759"/>
                  <a:ext cx="51026" cy="397265"/>
                </a:xfrm>
                <a:custGeom>
                  <a:avLst/>
                  <a:gdLst>
                    <a:gd name="T0" fmla="*/ 25513 w 21600"/>
                    <a:gd name="T1" fmla="*/ 198633 h 21600"/>
                    <a:gd name="T2" fmla="*/ 25513 w 21600"/>
                    <a:gd name="T3" fmla="*/ 198633 h 21600"/>
                    <a:gd name="T4" fmla="*/ 25513 w 21600"/>
                    <a:gd name="T5" fmla="*/ 198633 h 21600"/>
                    <a:gd name="T6" fmla="*/ 25513 w 21600"/>
                    <a:gd name="T7" fmla="*/ 19863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7"/>
                      </a:moveTo>
                      <a:lnTo>
                        <a:pt x="10080" y="0"/>
                      </a:lnTo>
                      <a:lnTo>
                        <a:pt x="0" y="21526"/>
                      </a:lnTo>
                      <a:lnTo>
                        <a:pt x="12000" y="21600"/>
                      </a:lnTo>
                      <a:lnTo>
                        <a:pt x="21600" y="14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92" name="CustomShape 138">
                  <a:extLst>
                    <a:ext uri="{FF2B5EF4-FFF2-40B4-BE49-F238E27FC236}">
                      <a16:creationId xmlns:a16="http://schemas.microsoft.com/office/drawing/2014/main" id="{1B856AB2-80CF-6EF1-A3AD-1106A8D0D1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4568" y="3966342"/>
                  <a:ext cx="27700" cy="25716"/>
                </a:xfrm>
                <a:custGeom>
                  <a:avLst/>
                  <a:gdLst>
                    <a:gd name="T0" fmla="*/ 13850 w 21600"/>
                    <a:gd name="T1" fmla="*/ 12858 h 21600"/>
                    <a:gd name="T2" fmla="*/ 13850 w 21600"/>
                    <a:gd name="T3" fmla="*/ 12858 h 21600"/>
                    <a:gd name="T4" fmla="*/ 13850 w 21600"/>
                    <a:gd name="T5" fmla="*/ 12858 h 21600"/>
                    <a:gd name="T6" fmla="*/ 13850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00" y="0"/>
                      </a:moveTo>
                      <a:lnTo>
                        <a:pt x="0" y="3600"/>
                      </a:lnTo>
                      <a:lnTo>
                        <a:pt x="21600" y="10800"/>
                      </a:lnTo>
                      <a:lnTo>
                        <a:pt x="21600" y="21600"/>
                      </a:lnTo>
                      <a:lnTo>
                        <a:pt x="9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93" name="CustomShape 139">
                  <a:extLst>
                    <a:ext uri="{FF2B5EF4-FFF2-40B4-BE49-F238E27FC236}">
                      <a16:creationId xmlns:a16="http://schemas.microsoft.com/office/drawing/2014/main" id="{244C0F3F-3B1F-C049-C360-F825AFCDC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0513" y="4385210"/>
                  <a:ext cx="26971" cy="202642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894" name="CustomShape 140">
                  <a:extLst>
                    <a:ext uri="{FF2B5EF4-FFF2-40B4-BE49-F238E27FC236}">
                      <a16:creationId xmlns:a16="http://schemas.microsoft.com/office/drawing/2014/main" id="{E2BD061D-9026-A421-4784-D3C615FE9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0513" y="4358503"/>
                  <a:ext cx="25934" cy="25716"/>
                </a:xfrm>
                <a:custGeom>
                  <a:avLst/>
                  <a:gdLst>
                    <a:gd name="T0" fmla="*/ 12967 w 21600"/>
                    <a:gd name="T1" fmla="*/ 12858 h 21600"/>
                    <a:gd name="T2" fmla="*/ 12967 w 21600"/>
                    <a:gd name="T3" fmla="*/ 12858 h 21600"/>
                    <a:gd name="T4" fmla="*/ 12967 w 21600"/>
                    <a:gd name="T5" fmla="*/ 12858 h 21600"/>
                    <a:gd name="T6" fmla="*/ 12967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728" y="21600"/>
                      </a:ln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895" name="CustomShape 141">
                  <a:extLst>
                    <a:ext uri="{FF2B5EF4-FFF2-40B4-BE49-F238E27FC236}">
                      <a16:creationId xmlns:a16="http://schemas.microsoft.com/office/drawing/2014/main" id="{B8D8AE85-5D32-1E49-E3AF-816DC45CD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0513" y="4590767"/>
                  <a:ext cx="26971" cy="9257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grpSp>
              <p:nvGrpSpPr>
                <p:cNvPr id="23896" name="CustomShape 142">
                  <a:extLst>
                    <a:ext uri="{FF2B5EF4-FFF2-40B4-BE49-F238E27FC236}">
                      <a16:creationId xmlns:a16="http://schemas.microsoft.com/office/drawing/2014/main" id="{223315C8-2A08-6B5B-2971-BE708961AF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0513" y="4567441"/>
                  <a:ext cx="26971" cy="1"/>
                  <a:chOff x="0" y="0"/>
                  <a:chExt cx="26970" cy="0"/>
                </a:xfrm>
              </p:grpSpPr>
              <p:sp>
                <p:nvSpPr>
                  <p:cNvPr id="23982" name="Line">
                    <a:extLst>
                      <a:ext uri="{FF2B5EF4-FFF2-40B4-BE49-F238E27FC236}">
                        <a16:creationId xmlns:a16="http://schemas.microsoft.com/office/drawing/2014/main" id="{CA3F258F-FF82-7E72-A361-ED371C81B2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" y="0"/>
                    <a:ext cx="26972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83" name="Line">
                    <a:extLst>
                      <a:ext uri="{FF2B5EF4-FFF2-40B4-BE49-F238E27FC236}">
                        <a16:creationId xmlns:a16="http://schemas.microsoft.com/office/drawing/2014/main" id="{8696EB30-6887-A9D7-AB28-2858CAF017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6971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97" name="CustomShape 143">
                  <a:extLst>
                    <a:ext uri="{FF2B5EF4-FFF2-40B4-BE49-F238E27FC236}">
                      <a16:creationId xmlns:a16="http://schemas.microsoft.com/office/drawing/2014/main" id="{140C5072-B02E-82AB-5F4E-D8C31ECA2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0513" y="4686256"/>
                  <a:ext cx="26971" cy="17713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grpSp>
              <p:nvGrpSpPr>
                <p:cNvPr id="23898" name="CustomShape 144">
                  <a:extLst>
                    <a:ext uri="{FF2B5EF4-FFF2-40B4-BE49-F238E27FC236}">
                      <a16:creationId xmlns:a16="http://schemas.microsoft.com/office/drawing/2014/main" id="{9255F51E-2B6D-41B8-150D-C7CF3C21A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0513" y="4662201"/>
                  <a:ext cx="26971" cy="1"/>
                  <a:chOff x="0" y="0"/>
                  <a:chExt cx="26970" cy="0"/>
                </a:xfrm>
              </p:grpSpPr>
              <p:sp>
                <p:nvSpPr>
                  <p:cNvPr id="23980" name="Line">
                    <a:extLst>
                      <a:ext uri="{FF2B5EF4-FFF2-40B4-BE49-F238E27FC236}">
                        <a16:creationId xmlns:a16="http://schemas.microsoft.com/office/drawing/2014/main" id="{A96A0DF9-6286-4400-09A2-35498F1C9C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" y="0"/>
                    <a:ext cx="26972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81" name="Line">
                    <a:extLst>
                      <a:ext uri="{FF2B5EF4-FFF2-40B4-BE49-F238E27FC236}">
                        <a16:creationId xmlns:a16="http://schemas.microsoft.com/office/drawing/2014/main" id="{57B7EF8E-1741-B08B-8A13-58ED11D2B0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6971" cy="1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899" name="CustomShape 145">
                  <a:extLst>
                    <a:ext uri="{FF2B5EF4-FFF2-40B4-BE49-F238E27FC236}">
                      <a16:creationId xmlns:a16="http://schemas.microsoft.com/office/drawing/2014/main" id="{E4E047B6-43C7-C19F-486C-EAB1875C0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0513" y="4860469"/>
                  <a:ext cx="80912" cy="148702"/>
                </a:xfrm>
                <a:custGeom>
                  <a:avLst/>
                  <a:gdLst>
                    <a:gd name="T0" fmla="*/ 40456 w 21600"/>
                    <a:gd name="T1" fmla="*/ 74351 h 21600"/>
                    <a:gd name="T2" fmla="*/ 40456 w 21600"/>
                    <a:gd name="T3" fmla="*/ 74351 h 21600"/>
                    <a:gd name="T4" fmla="*/ 40456 w 21600"/>
                    <a:gd name="T5" fmla="*/ 74351 h 21600"/>
                    <a:gd name="T6" fmla="*/ 40456 w 21600"/>
                    <a:gd name="T7" fmla="*/ 7435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7415" y="0"/>
                      </a:moveTo>
                      <a:lnTo>
                        <a:pt x="0" y="1362"/>
                      </a:lnTo>
                      <a:lnTo>
                        <a:pt x="14185" y="21600"/>
                      </a:lnTo>
                      <a:lnTo>
                        <a:pt x="21600" y="20238"/>
                      </a:lnTo>
                      <a:lnTo>
                        <a:pt x="741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00" name="CustomShape 146">
                  <a:extLst>
                    <a:ext uri="{FF2B5EF4-FFF2-40B4-BE49-F238E27FC236}">
                      <a16:creationId xmlns:a16="http://schemas.microsoft.com/office/drawing/2014/main" id="{0EEA968F-3278-80A6-A11E-5C558DC8D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0513" y="4843238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343"/>
                      </a:moveTo>
                      <a:lnTo>
                        <a:pt x="0" y="21600"/>
                      </a:lnTo>
                      <a:lnTo>
                        <a:pt x="20700" y="0"/>
                      </a:lnTo>
                      <a:lnTo>
                        <a:pt x="21600" y="12343"/>
                      </a:lnTo>
                      <a:lnTo>
                        <a:pt x="0" y="1234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01" name="CustomShape 147">
                  <a:extLst>
                    <a:ext uri="{FF2B5EF4-FFF2-40B4-BE49-F238E27FC236}">
                      <a16:creationId xmlns:a16="http://schemas.microsoft.com/office/drawing/2014/main" id="{10556229-459E-8B19-8BF3-9E41DECBF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6640" y="5001880"/>
                  <a:ext cx="48839" cy="80912"/>
                </a:xfrm>
                <a:custGeom>
                  <a:avLst/>
                  <a:gdLst>
                    <a:gd name="T0" fmla="*/ 24420 w 21600"/>
                    <a:gd name="T1" fmla="*/ 40456 h 21600"/>
                    <a:gd name="T2" fmla="*/ 24420 w 21600"/>
                    <a:gd name="T3" fmla="*/ 40456 h 21600"/>
                    <a:gd name="T4" fmla="*/ 24420 w 21600"/>
                    <a:gd name="T5" fmla="*/ 40456 h 21600"/>
                    <a:gd name="T6" fmla="*/ 24420 w 21600"/>
                    <a:gd name="T7" fmla="*/ 4045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1829" y="0"/>
                      </a:moveTo>
                      <a:lnTo>
                        <a:pt x="0" y="2479"/>
                      </a:lnTo>
                      <a:lnTo>
                        <a:pt x="9771" y="21600"/>
                      </a:lnTo>
                      <a:lnTo>
                        <a:pt x="21600" y="18767"/>
                      </a:lnTo>
                      <a:lnTo>
                        <a:pt x="1182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902" name="CustomShape 148">
                  <a:extLst>
                    <a:ext uri="{FF2B5EF4-FFF2-40B4-BE49-F238E27FC236}">
                      <a16:creationId xmlns:a16="http://schemas.microsoft.com/office/drawing/2014/main" id="{49259496-351D-A2D5-16C4-A28AFC9694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46174" y="4985406"/>
                  <a:ext cx="25716" cy="24203"/>
                  <a:chOff x="0" y="0"/>
                  <a:chExt cx="25714" cy="24202"/>
                </a:xfrm>
              </p:grpSpPr>
              <p:sp>
                <p:nvSpPr>
                  <p:cNvPr id="23978" name="Line">
                    <a:extLst>
                      <a:ext uri="{FF2B5EF4-FFF2-40B4-BE49-F238E27FC236}">
                        <a16:creationId xmlns:a16="http://schemas.microsoft.com/office/drawing/2014/main" id="{20B9B166-F933-7409-7579-E6D0E1758B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1" y="-1"/>
                    <a:ext cx="25716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79" name="Line">
                    <a:extLst>
                      <a:ext uri="{FF2B5EF4-FFF2-40B4-BE49-F238E27FC236}">
                        <a16:creationId xmlns:a16="http://schemas.microsoft.com/office/drawing/2014/main" id="{DFB958E8-3A66-D9B8-757F-B2D66DE7BE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-1"/>
                    <a:ext cx="25715" cy="24204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903" name="CustomShape 149">
                  <a:extLst>
                    <a:ext uri="{FF2B5EF4-FFF2-40B4-BE49-F238E27FC236}">
                      <a16:creationId xmlns:a16="http://schemas.microsoft.com/office/drawing/2014/main" id="{491B27EE-BED3-771B-B5BF-628D2EB8D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508" y="5074044"/>
                  <a:ext cx="48839" cy="86014"/>
                </a:xfrm>
                <a:custGeom>
                  <a:avLst/>
                  <a:gdLst>
                    <a:gd name="T0" fmla="*/ 24420 w 21600"/>
                    <a:gd name="T1" fmla="*/ 43007 h 21600"/>
                    <a:gd name="T2" fmla="*/ 24420 w 21600"/>
                    <a:gd name="T3" fmla="*/ 43007 h 21600"/>
                    <a:gd name="T4" fmla="*/ 24420 w 21600"/>
                    <a:gd name="T5" fmla="*/ 43007 h 21600"/>
                    <a:gd name="T6" fmla="*/ 24420 w 21600"/>
                    <a:gd name="T7" fmla="*/ 4300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2117" y="0"/>
                      </a:moveTo>
                      <a:lnTo>
                        <a:pt x="0" y="2658"/>
                      </a:lnTo>
                      <a:lnTo>
                        <a:pt x="9483" y="21600"/>
                      </a:lnTo>
                      <a:lnTo>
                        <a:pt x="21600" y="19274"/>
                      </a:lnTo>
                      <a:lnTo>
                        <a:pt x="1211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904" name="CustomShape 150">
                  <a:extLst>
                    <a:ext uri="{FF2B5EF4-FFF2-40B4-BE49-F238E27FC236}">
                      <a16:creationId xmlns:a16="http://schemas.microsoft.com/office/drawing/2014/main" id="{32F848C4-A70B-DFBD-C65D-5AC1159037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68508" y="5059465"/>
                  <a:ext cx="26242" cy="23327"/>
                  <a:chOff x="0" y="0"/>
                  <a:chExt cx="26241" cy="23325"/>
                </a:xfrm>
              </p:grpSpPr>
              <p:sp>
                <p:nvSpPr>
                  <p:cNvPr id="23976" name="Line">
                    <a:extLst>
                      <a:ext uri="{FF2B5EF4-FFF2-40B4-BE49-F238E27FC236}">
                        <a16:creationId xmlns:a16="http://schemas.microsoft.com/office/drawing/2014/main" id="{E43A1743-5590-B72B-EAE0-6A09118372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0"/>
                    <a:ext cx="26242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77" name="Line">
                    <a:extLst>
                      <a:ext uri="{FF2B5EF4-FFF2-40B4-BE49-F238E27FC236}">
                        <a16:creationId xmlns:a16="http://schemas.microsoft.com/office/drawing/2014/main" id="{79E02ECD-4CFF-8783-866A-9AC228F86A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0"/>
                    <a:ext cx="26242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905" name="CustomShape 151">
                  <a:extLst>
                    <a:ext uri="{FF2B5EF4-FFF2-40B4-BE49-F238E27FC236}">
                      <a16:creationId xmlns:a16="http://schemas.microsoft.com/office/drawing/2014/main" id="{EC57EAB9-34B3-9EFF-83C2-4CD75082A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0376" y="5152768"/>
                  <a:ext cx="161093" cy="535760"/>
                </a:xfrm>
                <a:custGeom>
                  <a:avLst/>
                  <a:gdLst>
                    <a:gd name="T0" fmla="*/ 80547 w 21600"/>
                    <a:gd name="T1" fmla="*/ 267880 h 21600"/>
                    <a:gd name="T2" fmla="*/ 80547 w 21600"/>
                    <a:gd name="T3" fmla="*/ 267880 h 21600"/>
                    <a:gd name="T4" fmla="*/ 80547 w 21600"/>
                    <a:gd name="T5" fmla="*/ 267880 h 21600"/>
                    <a:gd name="T6" fmla="*/ 80547 w 21600"/>
                    <a:gd name="T7" fmla="*/ 26788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3707" y="0"/>
                      </a:moveTo>
                      <a:lnTo>
                        <a:pt x="0" y="383"/>
                      </a:lnTo>
                      <a:lnTo>
                        <a:pt x="17893" y="21600"/>
                      </a:lnTo>
                      <a:lnTo>
                        <a:pt x="21600" y="21217"/>
                      </a:lnTo>
                      <a:lnTo>
                        <a:pt x="370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906" name="CustomShape 152">
                  <a:extLst>
                    <a:ext uri="{FF2B5EF4-FFF2-40B4-BE49-F238E27FC236}">
                      <a16:creationId xmlns:a16="http://schemas.microsoft.com/office/drawing/2014/main" id="{0C6DA093-3B1E-F1E6-6430-10C0D23B6D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90376" y="5136731"/>
                  <a:ext cx="26971" cy="23327"/>
                  <a:chOff x="0" y="0"/>
                  <a:chExt cx="26970" cy="23325"/>
                </a:xfrm>
              </p:grpSpPr>
              <p:sp>
                <p:nvSpPr>
                  <p:cNvPr id="23974" name="Line">
                    <a:extLst>
                      <a:ext uri="{FF2B5EF4-FFF2-40B4-BE49-F238E27FC236}">
                        <a16:creationId xmlns:a16="http://schemas.microsoft.com/office/drawing/2014/main" id="{E37A46E3-1112-6574-0B83-9150648364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75" name="Line">
                    <a:extLst>
                      <a:ext uri="{FF2B5EF4-FFF2-40B4-BE49-F238E27FC236}">
                        <a16:creationId xmlns:a16="http://schemas.microsoft.com/office/drawing/2014/main" id="{53961687-6102-91F8-C638-C7D68681F5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907" name="CustomShape 153">
                  <a:extLst>
                    <a:ext uri="{FF2B5EF4-FFF2-40B4-BE49-F238E27FC236}">
                      <a16:creationId xmlns:a16="http://schemas.microsoft.com/office/drawing/2014/main" id="{3ACB6951-54B5-D41B-2079-A726330E5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6685" y="5678585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9108" y="0"/>
                      </a:moveTo>
                      <a:lnTo>
                        <a:pt x="21600" y="13200"/>
                      </a:lnTo>
                      <a:lnTo>
                        <a:pt x="2492" y="21600"/>
                      </a:lnTo>
                      <a:lnTo>
                        <a:pt x="0" y="8400"/>
                      </a:lnTo>
                      <a:lnTo>
                        <a:pt x="19108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08" name="CustomShape 154">
                  <a:extLst>
                    <a:ext uri="{FF2B5EF4-FFF2-40B4-BE49-F238E27FC236}">
                      <a16:creationId xmlns:a16="http://schemas.microsoft.com/office/drawing/2014/main" id="{16E80E45-1473-EE8F-BB7F-559ABF0BE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0171" y="1964715"/>
                  <a:ext cx="26971" cy="25715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909" name="CustomShape 155">
                  <a:extLst>
                    <a:ext uri="{FF2B5EF4-FFF2-40B4-BE49-F238E27FC236}">
                      <a16:creationId xmlns:a16="http://schemas.microsoft.com/office/drawing/2014/main" id="{F9CF5905-908D-214A-820E-F995DA7E1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164" y="1438897"/>
                  <a:ext cx="64147" cy="174943"/>
                </a:xfrm>
                <a:custGeom>
                  <a:avLst/>
                  <a:gdLst>
                    <a:gd name="T0" fmla="*/ 32074 w 21600"/>
                    <a:gd name="T1" fmla="*/ 87472 h 21600"/>
                    <a:gd name="T2" fmla="*/ 32074 w 21600"/>
                    <a:gd name="T3" fmla="*/ 87472 h 21600"/>
                    <a:gd name="T4" fmla="*/ 32074 w 21600"/>
                    <a:gd name="T5" fmla="*/ 87472 h 21600"/>
                    <a:gd name="T6" fmla="*/ 32074 w 21600"/>
                    <a:gd name="T7" fmla="*/ 8747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95"/>
                      </a:moveTo>
                      <a:lnTo>
                        <a:pt x="19244" y="5276"/>
                      </a:lnTo>
                      <a:lnTo>
                        <a:pt x="16495" y="11047"/>
                      </a:lnTo>
                      <a:lnTo>
                        <a:pt x="12960" y="16653"/>
                      </a:lnTo>
                      <a:lnTo>
                        <a:pt x="9033" y="21600"/>
                      </a:lnTo>
                      <a:lnTo>
                        <a:pt x="0" y="20281"/>
                      </a:lnTo>
                      <a:lnTo>
                        <a:pt x="3927" y="15334"/>
                      </a:lnTo>
                      <a:lnTo>
                        <a:pt x="7462" y="9893"/>
                      </a:lnTo>
                      <a:lnTo>
                        <a:pt x="9818" y="4617"/>
                      </a:lnTo>
                      <a:lnTo>
                        <a:pt x="11782" y="0"/>
                      </a:lnTo>
                      <a:lnTo>
                        <a:pt x="21600" y="49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0" name="CustomShape 156">
                  <a:extLst>
                    <a:ext uri="{FF2B5EF4-FFF2-40B4-BE49-F238E27FC236}">
                      <a16:creationId xmlns:a16="http://schemas.microsoft.com/office/drawing/2014/main" id="{A9EC7E6C-CF69-C630-987E-47CB44D88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2518" y="1605820"/>
                  <a:ext cx="148702" cy="472345"/>
                </a:xfrm>
                <a:custGeom>
                  <a:avLst/>
                  <a:gdLst>
                    <a:gd name="T0" fmla="*/ 74351 w 21600"/>
                    <a:gd name="T1" fmla="*/ 236173 h 21600"/>
                    <a:gd name="T2" fmla="*/ 74351 w 21600"/>
                    <a:gd name="T3" fmla="*/ 236173 h 21600"/>
                    <a:gd name="T4" fmla="*/ 74351 w 21600"/>
                    <a:gd name="T5" fmla="*/ 236173 h 21600"/>
                    <a:gd name="T6" fmla="*/ 74351 w 21600"/>
                    <a:gd name="T7" fmla="*/ 23617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95"/>
                      </a:moveTo>
                      <a:lnTo>
                        <a:pt x="18000" y="3899"/>
                      </a:lnTo>
                      <a:lnTo>
                        <a:pt x="13886" y="8541"/>
                      </a:lnTo>
                      <a:lnTo>
                        <a:pt x="3943" y="21600"/>
                      </a:lnTo>
                      <a:lnTo>
                        <a:pt x="0" y="21229"/>
                      </a:lnTo>
                      <a:lnTo>
                        <a:pt x="9943" y="8046"/>
                      </a:lnTo>
                      <a:lnTo>
                        <a:pt x="14057" y="3404"/>
                      </a:lnTo>
                      <a:lnTo>
                        <a:pt x="17657" y="0"/>
                      </a:lnTo>
                      <a:lnTo>
                        <a:pt x="21600" y="49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911" name="CustomShape 157">
                  <a:extLst>
                    <a:ext uri="{FF2B5EF4-FFF2-40B4-BE49-F238E27FC236}">
                      <a16:creationId xmlns:a16="http://schemas.microsoft.com/office/drawing/2014/main" id="{CB7AA985-6AC4-5010-8AFC-B85DDF867B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6334" y="1590437"/>
                  <a:ext cx="25716" cy="24937"/>
                  <a:chOff x="0" y="0"/>
                  <a:chExt cx="25714" cy="24935"/>
                </a:xfrm>
              </p:grpSpPr>
              <p:sp>
                <p:nvSpPr>
                  <p:cNvPr id="23972" name="Line">
                    <a:extLst>
                      <a:ext uri="{FF2B5EF4-FFF2-40B4-BE49-F238E27FC236}">
                        <a16:creationId xmlns:a16="http://schemas.microsoft.com/office/drawing/2014/main" id="{2B7D8083-2CC6-9106-9F31-B2AEFCD5B9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" y="0"/>
                    <a:ext cx="25716" cy="2493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73" name="Line">
                    <a:extLst>
                      <a:ext uri="{FF2B5EF4-FFF2-40B4-BE49-F238E27FC236}">
                        <a16:creationId xmlns:a16="http://schemas.microsoft.com/office/drawing/2014/main" id="{CC3DBECB-AD5D-0CC3-7A31-E17850B23A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-1" y="0"/>
                    <a:ext cx="25716" cy="2493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912" name="CustomShape 158">
                  <a:extLst>
                    <a:ext uri="{FF2B5EF4-FFF2-40B4-BE49-F238E27FC236}">
                      <a16:creationId xmlns:a16="http://schemas.microsoft.com/office/drawing/2014/main" id="{3C694AAC-3BCE-E64C-86AD-D4DA9EE1B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8145" y="2068951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624"/>
                      </a:moveTo>
                      <a:lnTo>
                        <a:pt x="19872" y="21600"/>
                      </a:lnTo>
                      <a:lnTo>
                        <a:pt x="0" y="13976"/>
                      </a:lnTo>
                      <a:lnTo>
                        <a:pt x="1728" y="0"/>
                      </a:lnTo>
                      <a:lnTo>
                        <a:pt x="21600" y="762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3" name="CustomShape 159">
                  <a:extLst>
                    <a:ext uri="{FF2B5EF4-FFF2-40B4-BE49-F238E27FC236}">
                      <a16:creationId xmlns:a16="http://schemas.microsoft.com/office/drawing/2014/main" id="{1ACD0DD1-DD4F-70FE-994B-B5EDC3DE6E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611" y="1416563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0769" y="21600"/>
                      </a:moveTo>
                      <a:lnTo>
                        <a:pt x="21600" y="4629"/>
                      </a:lnTo>
                      <a:lnTo>
                        <a:pt x="1662" y="0"/>
                      </a:lnTo>
                      <a:lnTo>
                        <a:pt x="0" y="16971"/>
                      </a:lnTo>
                      <a:lnTo>
                        <a:pt x="20769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4" name="CustomShape 160">
                  <a:extLst>
                    <a:ext uri="{FF2B5EF4-FFF2-40B4-BE49-F238E27FC236}">
                      <a16:creationId xmlns:a16="http://schemas.microsoft.com/office/drawing/2014/main" id="{0CEF4C14-FFC5-C65D-E45B-0F4FB2169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508" y="1263955"/>
                  <a:ext cx="38634" cy="305420"/>
                </a:xfrm>
                <a:custGeom>
                  <a:avLst/>
                  <a:gdLst>
                    <a:gd name="T0" fmla="*/ 19317 w 21600"/>
                    <a:gd name="T1" fmla="*/ 152710 h 21600"/>
                    <a:gd name="T2" fmla="*/ 19317 w 21600"/>
                    <a:gd name="T3" fmla="*/ 152710 h 21600"/>
                    <a:gd name="T4" fmla="*/ 19317 w 21600"/>
                    <a:gd name="T5" fmla="*/ 152710 h 21600"/>
                    <a:gd name="T6" fmla="*/ 19317 w 21600"/>
                    <a:gd name="T7" fmla="*/ 15271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4811" y="0"/>
                      </a:moveTo>
                      <a:lnTo>
                        <a:pt x="0" y="96"/>
                      </a:lnTo>
                      <a:lnTo>
                        <a:pt x="6171" y="21600"/>
                      </a:lnTo>
                      <a:lnTo>
                        <a:pt x="21600" y="21504"/>
                      </a:lnTo>
                      <a:lnTo>
                        <a:pt x="1481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5" name="CustomShape 161">
                  <a:extLst>
                    <a:ext uri="{FF2B5EF4-FFF2-40B4-BE49-F238E27FC236}">
                      <a16:creationId xmlns:a16="http://schemas.microsoft.com/office/drawing/2014/main" id="{E2B64564-15A8-24F0-0C05-CA14D4CC2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0171" y="1567916"/>
                  <a:ext cx="26971" cy="389247"/>
                </a:xfrm>
                <a:custGeom>
                  <a:avLst/>
                  <a:gdLst>
                    <a:gd name="T0" fmla="*/ 13486 w 21600"/>
                    <a:gd name="T1" fmla="*/ 194624 h 21600"/>
                    <a:gd name="T2" fmla="*/ 13486 w 21600"/>
                    <a:gd name="T3" fmla="*/ 194624 h 21600"/>
                    <a:gd name="T4" fmla="*/ 13486 w 21600"/>
                    <a:gd name="T5" fmla="*/ 194624 h 21600"/>
                    <a:gd name="T6" fmla="*/ 13486 w 21600"/>
                    <a:gd name="T7" fmla="*/ 19462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0769" y="0"/>
                      </a:moveTo>
                      <a:lnTo>
                        <a:pt x="0" y="0"/>
                      </a:lnTo>
                      <a:lnTo>
                        <a:pt x="1662" y="21600"/>
                      </a:lnTo>
                      <a:lnTo>
                        <a:pt x="21600" y="21600"/>
                      </a:lnTo>
                      <a:lnTo>
                        <a:pt x="2076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6" name="CustomShape 162">
                  <a:extLst>
                    <a:ext uri="{FF2B5EF4-FFF2-40B4-BE49-F238E27FC236}">
                      <a16:creationId xmlns:a16="http://schemas.microsoft.com/office/drawing/2014/main" id="{ACE4609F-415D-1E2E-811E-4EE33DD28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0171" y="1543396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7" name="CustomShape 163">
                  <a:extLst>
                    <a:ext uri="{FF2B5EF4-FFF2-40B4-BE49-F238E27FC236}">
                      <a16:creationId xmlns:a16="http://schemas.microsoft.com/office/drawing/2014/main" id="{3D0D43DB-C316-23D1-ADB7-BFE9FD046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5797" y="1958620"/>
                  <a:ext cx="31345" cy="89659"/>
                </a:xfrm>
                <a:custGeom>
                  <a:avLst/>
                  <a:gdLst>
                    <a:gd name="T0" fmla="*/ 15673 w 21600"/>
                    <a:gd name="T1" fmla="*/ 44830 h 21600"/>
                    <a:gd name="T2" fmla="*/ 15673 w 21600"/>
                    <a:gd name="T3" fmla="*/ 44830 h 21600"/>
                    <a:gd name="T4" fmla="*/ 15673 w 21600"/>
                    <a:gd name="T5" fmla="*/ 44830 h 21600"/>
                    <a:gd name="T6" fmla="*/ 15673 w 21600"/>
                    <a:gd name="T7" fmla="*/ 4483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22"/>
                      </a:moveTo>
                      <a:lnTo>
                        <a:pt x="3724" y="0"/>
                      </a:lnTo>
                      <a:lnTo>
                        <a:pt x="0" y="21278"/>
                      </a:lnTo>
                      <a:lnTo>
                        <a:pt x="17876" y="21600"/>
                      </a:lnTo>
                      <a:lnTo>
                        <a:pt x="21600" y="3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8" name="CustomShape 164">
                  <a:extLst>
                    <a:ext uri="{FF2B5EF4-FFF2-40B4-BE49-F238E27FC236}">
                      <a16:creationId xmlns:a16="http://schemas.microsoft.com/office/drawing/2014/main" id="{ABFCD7B4-21AC-DB00-FA8B-00A194035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0171" y="1933371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19" name="CustomShape 165">
                  <a:extLst>
                    <a:ext uri="{FF2B5EF4-FFF2-40B4-BE49-F238E27FC236}">
                      <a16:creationId xmlns:a16="http://schemas.microsoft.com/office/drawing/2014/main" id="{5E08F566-6E3B-EED7-3E68-59C508800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611" y="2039794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662"/>
                      </a:moveTo>
                      <a:lnTo>
                        <a:pt x="20769" y="21600"/>
                      </a:lnTo>
                      <a:lnTo>
                        <a:pt x="0" y="18277"/>
                      </a:lnTo>
                      <a:lnTo>
                        <a:pt x="1662" y="0"/>
                      </a:lnTo>
                      <a:lnTo>
                        <a:pt x="21600" y="166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0" name="CustomShape 166">
                  <a:extLst>
                    <a:ext uri="{FF2B5EF4-FFF2-40B4-BE49-F238E27FC236}">
                      <a16:creationId xmlns:a16="http://schemas.microsoft.com/office/drawing/2014/main" id="{81B760A4-D5F4-D4F2-9E6F-D3822D9D9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508" y="1238706"/>
                  <a:ext cx="26242" cy="25716"/>
                </a:xfrm>
                <a:custGeom>
                  <a:avLst/>
                  <a:gdLst>
                    <a:gd name="T0" fmla="*/ 13121 w 21600"/>
                    <a:gd name="T1" fmla="*/ 12858 h 21600"/>
                    <a:gd name="T2" fmla="*/ 13121 w 21600"/>
                    <a:gd name="T3" fmla="*/ 12858 h 21600"/>
                    <a:gd name="T4" fmla="*/ 13121 w 21600"/>
                    <a:gd name="T5" fmla="*/ 12858 h 21600"/>
                    <a:gd name="T6" fmla="*/ 13121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938"/>
                      </a:moveTo>
                      <a:lnTo>
                        <a:pt x="21600" y="0"/>
                      </a:lnTo>
                      <a:lnTo>
                        <a:pt x="0" y="3323"/>
                      </a:lnTo>
                      <a:lnTo>
                        <a:pt x="0" y="21600"/>
                      </a:lnTo>
                      <a:lnTo>
                        <a:pt x="21600" y="1993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1" name="CustomShape 167">
                  <a:extLst>
                    <a:ext uri="{FF2B5EF4-FFF2-40B4-BE49-F238E27FC236}">
                      <a16:creationId xmlns:a16="http://schemas.microsoft.com/office/drawing/2014/main" id="{439DB7B8-E3D9-9ADB-7113-F67B687DA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942" y="3563712"/>
                  <a:ext cx="143599" cy="181503"/>
                </a:xfrm>
                <a:custGeom>
                  <a:avLst/>
                  <a:gdLst>
                    <a:gd name="T0" fmla="*/ 71800 w 21600"/>
                    <a:gd name="T1" fmla="*/ 90752 h 21600"/>
                    <a:gd name="T2" fmla="*/ 71800 w 21600"/>
                    <a:gd name="T3" fmla="*/ 90752 h 21600"/>
                    <a:gd name="T4" fmla="*/ 71800 w 21600"/>
                    <a:gd name="T5" fmla="*/ 90752 h 21600"/>
                    <a:gd name="T6" fmla="*/ 71800 w 21600"/>
                    <a:gd name="T7" fmla="*/ 9075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0800"/>
                      </a:moveTo>
                      <a:lnTo>
                        <a:pt x="357" y="18080"/>
                      </a:lnTo>
                      <a:lnTo>
                        <a:pt x="714" y="15040"/>
                      </a:lnTo>
                      <a:lnTo>
                        <a:pt x="1964" y="12160"/>
                      </a:lnTo>
                      <a:lnTo>
                        <a:pt x="3749" y="9280"/>
                      </a:lnTo>
                      <a:lnTo>
                        <a:pt x="7319" y="4480"/>
                      </a:lnTo>
                      <a:lnTo>
                        <a:pt x="10175" y="2080"/>
                      </a:lnTo>
                      <a:lnTo>
                        <a:pt x="12853" y="0"/>
                      </a:lnTo>
                      <a:lnTo>
                        <a:pt x="21600" y="8640"/>
                      </a:lnTo>
                      <a:lnTo>
                        <a:pt x="19101" y="10400"/>
                      </a:lnTo>
                      <a:lnTo>
                        <a:pt x="17494" y="11680"/>
                      </a:lnTo>
                      <a:lnTo>
                        <a:pt x="14638" y="15360"/>
                      </a:lnTo>
                      <a:lnTo>
                        <a:pt x="13924" y="16480"/>
                      </a:lnTo>
                      <a:lnTo>
                        <a:pt x="13388" y="17760"/>
                      </a:lnTo>
                      <a:lnTo>
                        <a:pt x="13031" y="19680"/>
                      </a:lnTo>
                      <a:lnTo>
                        <a:pt x="12853" y="21600"/>
                      </a:lnTo>
                      <a:lnTo>
                        <a:pt x="0" y="20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2" name="CustomShape 168">
                  <a:extLst>
                    <a:ext uri="{FF2B5EF4-FFF2-40B4-BE49-F238E27FC236}">
                      <a16:creationId xmlns:a16="http://schemas.microsoft.com/office/drawing/2014/main" id="{E5BEF726-E6C3-647F-53E6-1D9EB3600F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058" y="3454374"/>
                  <a:ext cx="194624" cy="182232"/>
                </a:xfrm>
                <a:custGeom>
                  <a:avLst/>
                  <a:gdLst>
                    <a:gd name="T0" fmla="*/ 97312 w 21600"/>
                    <a:gd name="T1" fmla="*/ 91116 h 21600"/>
                    <a:gd name="T2" fmla="*/ 97312 w 21600"/>
                    <a:gd name="T3" fmla="*/ 91116 h 21600"/>
                    <a:gd name="T4" fmla="*/ 97312 w 21600"/>
                    <a:gd name="T5" fmla="*/ 91116 h 21600"/>
                    <a:gd name="T6" fmla="*/ 97312 w 21600"/>
                    <a:gd name="T7" fmla="*/ 9111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480"/>
                      </a:moveTo>
                      <a:lnTo>
                        <a:pt x="4025" y="8960"/>
                      </a:lnTo>
                      <a:lnTo>
                        <a:pt x="8184" y="5600"/>
                      </a:lnTo>
                      <a:lnTo>
                        <a:pt x="12611" y="2560"/>
                      </a:lnTo>
                      <a:lnTo>
                        <a:pt x="17039" y="0"/>
                      </a:lnTo>
                      <a:lnTo>
                        <a:pt x="21600" y="10240"/>
                      </a:lnTo>
                      <a:lnTo>
                        <a:pt x="17307" y="12640"/>
                      </a:lnTo>
                      <a:lnTo>
                        <a:pt x="13550" y="15200"/>
                      </a:lnTo>
                      <a:lnTo>
                        <a:pt x="9525" y="18400"/>
                      </a:lnTo>
                      <a:lnTo>
                        <a:pt x="5769" y="21600"/>
                      </a:lnTo>
                      <a:lnTo>
                        <a:pt x="0" y="1248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3" name="CustomShape 169">
                  <a:extLst>
                    <a:ext uri="{FF2B5EF4-FFF2-40B4-BE49-F238E27FC236}">
                      <a16:creationId xmlns:a16="http://schemas.microsoft.com/office/drawing/2014/main" id="{FB9DBEBB-9C21-615B-B9B7-87D850754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5142" y="3556423"/>
                  <a:ext cx="56128" cy="80182"/>
                </a:xfrm>
                <a:custGeom>
                  <a:avLst/>
                  <a:gdLst>
                    <a:gd name="T0" fmla="*/ 28064 w 21600"/>
                    <a:gd name="T1" fmla="*/ 40091 h 21600"/>
                    <a:gd name="T2" fmla="*/ 28064 w 21600"/>
                    <a:gd name="T3" fmla="*/ 40091 h 21600"/>
                    <a:gd name="T4" fmla="*/ 28064 w 21600"/>
                    <a:gd name="T5" fmla="*/ 40091 h 21600"/>
                    <a:gd name="T6" fmla="*/ 28064 w 21600"/>
                    <a:gd name="T7" fmla="*/ 4009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00"/>
                      </a:moveTo>
                      <a:lnTo>
                        <a:pt x="2645" y="0"/>
                      </a:lnTo>
                      <a:lnTo>
                        <a:pt x="1322" y="1080"/>
                      </a:lnTo>
                      <a:lnTo>
                        <a:pt x="20278" y="21600"/>
                      </a:lnTo>
                      <a:lnTo>
                        <a:pt x="21600" y="21240"/>
                      </a:lnTo>
                      <a:lnTo>
                        <a:pt x="0" y="18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4" name="CustomShape 170">
                  <a:extLst>
                    <a:ext uri="{FF2B5EF4-FFF2-40B4-BE49-F238E27FC236}">
                      <a16:creationId xmlns:a16="http://schemas.microsoft.com/office/drawing/2014/main" id="{1CA2F6CB-9C0A-D64A-B656-BB75F323E8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506" y="3425945"/>
                  <a:ext cx="180045" cy="115172"/>
                </a:xfrm>
                <a:custGeom>
                  <a:avLst/>
                  <a:gdLst>
                    <a:gd name="T0" fmla="*/ 90023 w 21600"/>
                    <a:gd name="T1" fmla="*/ 57586 h 21600"/>
                    <a:gd name="T2" fmla="*/ 90023 w 21600"/>
                    <a:gd name="T3" fmla="*/ 57586 h 21600"/>
                    <a:gd name="T4" fmla="*/ 90023 w 21600"/>
                    <a:gd name="T5" fmla="*/ 57586 h 21600"/>
                    <a:gd name="T6" fmla="*/ 90023 w 21600"/>
                    <a:gd name="T7" fmla="*/ 5758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023"/>
                      </a:moveTo>
                      <a:lnTo>
                        <a:pt x="5219" y="1758"/>
                      </a:lnTo>
                      <a:lnTo>
                        <a:pt x="10728" y="0"/>
                      </a:lnTo>
                      <a:lnTo>
                        <a:pt x="13917" y="0"/>
                      </a:lnTo>
                      <a:lnTo>
                        <a:pt x="16816" y="251"/>
                      </a:lnTo>
                      <a:lnTo>
                        <a:pt x="21600" y="1758"/>
                      </a:lnTo>
                      <a:lnTo>
                        <a:pt x="19570" y="19340"/>
                      </a:lnTo>
                      <a:lnTo>
                        <a:pt x="14932" y="17833"/>
                      </a:lnTo>
                      <a:lnTo>
                        <a:pt x="11887" y="17833"/>
                      </a:lnTo>
                      <a:lnTo>
                        <a:pt x="7973" y="19088"/>
                      </a:lnTo>
                      <a:lnTo>
                        <a:pt x="3914" y="21600"/>
                      </a:lnTo>
                      <a:lnTo>
                        <a:pt x="0" y="502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5" name="CustomShape 171">
                  <a:extLst>
                    <a:ext uri="{FF2B5EF4-FFF2-40B4-BE49-F238E27FC236}">
                      <a16:creationId xmlns:a16="http://schemas.microsoft.com/office/drawing/2014/main" id="{2C537955-57FF-BE15-30DE-72F22BF2E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3319" y="3452915"/>
                  <a:ext cx="39363" cy="87472"/>
                </a:xfrm>
                <a:custGeom>
                  <a:avLst/>
                  <a:gdLst>
                    <a:gd name="T0" fmla="*/ 19682 w 21600"/>
                    <a:gd name="T1" fmla="*/ 43736 h 21600"/>
                    <a:gd name="T2" fmla="*/ 19682 w 21600"/>
                    <a:gd name="T3" fmla="*/ 43736 h 21600"/>
                    <a:gd name="T4" fmla="*/ 19682 w 21600"/>
                    <a:gd name="T5" fmla="*/ 43736 h 21600"/>
                    <a:gd name="T6" fmla="*/ 19682 w 21600"/>
                    <a:gd name="T7" fmla="*/ 4373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27"/>
                      </a:moveTo>
                      <a:lnTo>
                        <a:pt x="1906" y="0"/>
                      </a:lnTo>
                      <a:lnTo>
                        <a:pt x="19059" y="21600"/>
                      </a:lnTo>
                      <a:lnTo>
                        <a:pt x="21600" y="21273"/>
                      </a:lnTo>
                      <a:lnTo>
                        <a:pt x="0" y="32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6" name="CustomShape 172">
                  <a:extLst>
                    <a:ext uri="{FF2B5EF4-FFF2-40B4-BE49-F238E27FC236}">
                      <a16:creationId xmlns:a16="http://schemas.microsoft.com/office/drawing/2014/main" id="{0876BAF5-2642-B990-958A-B227708BD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327" y="3438337"/>
                  <a:ext cx="167654" cy="156720"/>
                </a:xfrm>
                <a:custGeom>
                  <a:avLst/>
                  <a:gdLst>
                    <a:gd name="T0" fmla="*/ 83827 w 21600"/>
                    <a:gd name="T1" fmla="*/ 78360 h 21600"/>
                    <a:gd name="T2" fmla="*/ 83827 w 21600"/>
                    <a:gd name="T3" fmla="*/ 78360 h 21600"/>
                    <a:gd name="T4" fmla="*/ 83827 w 21600"/>
                    <a:gd name="T5" fmla="*/ 78360 h 21600"/>
                    <a:gd name="T6" fmla="*/ 83827 w 21600"/>
                    <a:gd name="T7" fmla="*/ 7836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3677" y="0"/>
                      </a:moveTo>
                      <a:lnTo>
                        <a:pt x="8579" y="2215"/>
                      </a:lnTo>
                      <a:lnTo>
                        <a:pt x="13481" y="4800"/>
                      </a:lnTo>
                      <a:lnTo>
                        <a:pt x="18077" y="7938"/>
                      </a:lnTo>
                      <a:lnTo>
                        <a:pt x="21600" y="11077"/>
                      </a:lnTo>
                      <a:lnTo>
                        <a:pt x="14860" y="21600"/>
                      </a:lnTo>
                      <a:lnTo>
                        <a:pt x="11796" y="18831"/>
                      </a:lnTo>
                      <a:lnTo>
                        <a:pt x="8272" y="16246"/>
                      </a:lnTo>
                      <a:lnTo>
                        <a:pt x="4596" y="14400"/>
                      </a:lnTo>
                      <a:lnTo>
                        <a:pt x="0" y="12369"/>
                      </a:lnTo>
                      <a:lnTo>
                        <a:pt x="367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7" name="CustomShape 173">
                  <a:extLst>
                    <a:ext uri="{FF2B5EF4-FFF2-40B4-BE49-F238E27FC236}">
                      <a16:creationId xmlns:a16="http://schemas.microsoft.com/office/drawing/2014/main" id="{A0527061-0AA7-CB5A-D568-06445D04E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327" y="3435421"/>
                  <a:ext cx="26971" cy="93304"/>
                </a:xfrm>
                <a:custGeom>
                  <a:avLst/>
                  <a:gdLst>
                    <a:gd name="T0" fmla="*/ 13486 w 21600"/>
                    <a:gd name="T1" fmla="*/ 46652 h 21600"/>
                    <a:gd name="T2" fmla="*/ 13486 w 21600"/>
                    <a:gd name="T3" fmla="*/ 46652 h 21600"/>
                    <a:gd name="T4" fmla="*/ 13486 w 21600"/>
                    <a:gd name="T5" fmla="*/ 46652 h 21600"/>
                    <a:gd name="T6" fmla="*/ 13486 w 21600"/>
                    <a:gd name="T7" fmla="*/ 4665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7100" y="0"/>
                      </a:moveTo>
                      <a:lnTo>
                        <a:pt x="20700" y="617"/>
                      </a:lnTo>
                      <a:lnTo>
                        <a:pt x="21600" y="617"/>
                      </a:lnTo>
                      <a:lnTo>
                        <a:pt x="0" y="21291"/>
                      </a:lnTo>
                      <a:lnTo>
                        <a:pt x="4500" y="21600"/>
                      </a:lnTo>
                      <a:lnTo>
                        <a:pt x="171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8" name="CustomShape 174">
                  <a:extLst>
                    <a:ext uri="{FF2B5EF4-FFF2-40B4-BE49-F238E27FC236}">
                      <a16:creationId xmlns:a16="http://schemas.microsoft.com/office/drawing/2014/main" id="{34909173-1840-3F35-9D99-354C5AB49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1768" y="3522163"/>
                  <a:ext cx="133394" cy="147973"/>
                </a:xfrm>
                <a:custGeom>
                  <a:avLst/>
                  <a:gdLst>
                    <a:gd name="T0" fmla="*/ 66697 w 21600"/>
                    <a:gd name="T1" fmla="*/ 73987 h 21600"/>
                    <a:gd name="T2" fmla="*/ 66697 w 21600"/>
                    <a:gd name="T3" fmla="*/ 73987 h 21600"/>
                    <a:gd name="T4" fmla="*/ 66697 w 21600"/>
                    <a:gd name="T5" fmla="*/ 73987 h 21600"/>
                    <a:gd name="T6" fmla="*/ 66697 w 21600"/>
                    <a:gd name="T7" fmla="*/ 7398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064" y="0"/>
                      </a:moveTo>
                      <a:lnTo>
                        <a:pt x="21600" y="10996"/>
                      </a:lnTo>
                      <a:lnTo>
                        <a:pt x="12536" y="21600"/>
                      </a:lnTo>
                      <a:lnTo>
                        <a:pt x="0" y="10604"/>
                      </a:lnTo>
                      <a:lnTo>
                        <a:pt x="906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29" name="CustomShape 175">
                  <a:extLst>
                    <a:ext uri="{FF2B5EF4-FFF2-40B4-BE49-F238E27FC236}">
                      <a16:creationId xmlns:a16="http://schemas.microsoft.com/office/drawing/2014/main" id="{B3669C1D-4851-B4EE-654B-3FB3C151F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1768" y="3509043"/>
                  <a:ext cx="53213" cy="86014"/>
                </a:xfrm>
                <a:custGeom>
                  <a:avLst/>
                  <a:gdLst>
                    <a:gd name="T0" fmla="*/ 26607 w 21600"/>
                    <a:gd name="T1" fmla="*/ 43007 h 21600"/>
                    <a:gd name="T2" fmla="*/ 26607 w 21600"/>
                    <a:gd name="T3" fmla="*/ 43007 h 21600"/>
                    <a:gd name="T4" fmla="*/ 26607 w 21600"/>
                    <a:gd name="T5" fmla="*/ 43007 h 21600"/>
                    <a:gd name="T6" fmla="*/ 26607 w 21600"/>
                    <a:gd name="T7" fmla="*/ 4300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140" y="2658"/>
                      </a:moveTo>
                      <a:lnTo>
                        <a:pt x="15626" y="0"/>
                      </a:lnTo>
                      <a:lnTo>
                        <a:pt x="21600" y="3323"/>
                      </a:lnTo>
                      <a:lnTo>
                        <a:pt x="0" y="21268"/>
                      </a:lnTo>
                      <a:lnTo>
                        <a:pt x="919" y="21600"/>
                      </a:lnTo>
                      <a:lnTo>
                        <a:pt x="21140" y="265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0" name="CustomShape 176">
                  <a:extLst>
                    <a:ext uri="{FF2B5EF4-FFF2-40B4-BE49-F238E27FC236}">
                      <a16:creationId xmlns:a16="http://schemas.microsoft.com/office/drawing/2014/main" id="{90668E2F-BD7C-169A-A2D1-6BB5472B7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1745" y="3608905"/>
                  <a:ext cx="104966" cy="298131"/>
                </a:xfrm>
                <a:custGeom>
                  <a:avLst/>
                  <a:gdLst>
                    <a:gd name="T0" fmla="*/ 52483 w 21600"/>
                    <a:gd name="T1" fmla="*/ 149066 h 21600"/>
                    <a:gd name="T2" fmla="*/ 52483 w 21600"/>
                    <a:gd name="T3" fmla="*/ 149066 h 21600"/>
                    <a:gd name="T4" fmla="*/ 52483 w 21600"/>
                    <a:gd name="T5" fmla="*/ 149066 h 21600"/>
                    <a:gd name="T6" fmla="*/ 52483 w 21600"/>
                    <a:gd name="T7" fmla="*/ 14906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5047" y="0"/>
                      </a:moveTo>
                      <a:lnTo>
                        <a:pt x="16746" y="1178"/>
                      </a:lnTo>
                      <a:lnTo>
                        <a:pt x="18445" y="3142"/>
                      </a:lnTo>
                      <a:lnTo>
                        <a:pt x="19901" y="7462"/>
                      </a:lnTo>
                      <a:lnTo>
                        <a:pt x="21115" y="13451"/>
                      </a:lnTo>
                      <a:lnTo>
                        <a:pt x="21600" y="21502"/>
                      </a:lnTo>
                      <a:lnTo>
                        <a:pt x="3883" y="21600"/>
                      </a:lnTo>
                      <a:lnTo>
                        <a:pt x="3640" y="13745"/>
                      </a:lnTo>
                      <a:lnTo>
                        <a:pt x="2184" y="8051"/>
                      </a:lnTo>
                      <a:lnTo>
                        <a:pt x="971" y="4516"/>
                      </a:lnTo>
                      <a:lnTo>
                        <a:pt x="728" y="4025"/>
                      </a:lnTo>
                      <a:lnTo>
                        <a:pt x="0" y="3829"/>
                      </a:lnTo>
                      <a:lnTo>
                        <a:pt x="1504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1" name="CustomShape 177">
                  <a:extLst>
                    <a:ext uri="{FF2B5EF4-FFF2-40B4-BE49-F238E27FC236}">
                      <a16:creationId xmlns:a16="http://schemas.microsoft.com/office/drawing/2014/main" id="{88CEE4A1-68F7-6D39-0564-7A786D6B42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1745" y="3597971"/>
                  <a:ext cx="73622" cy="70707"/>
                </a:xfrm>
                <a:custGeom>
                  <a:avLst/>
                  <a:gdLst>
                    <a:gd name="T0" fmla="*/ 36811 w 21600"/>
                    <a:gd name="T1" fmla="*/ 35354 h 21600"/>
                    <a:gd name="T2" fmla="*/ 36811 w 21600"/>
                    <a:gd name="T3" fmla="*/ 35354 h 21600"/>
                    <a:gd name="T4" fmla="*/ 36811 w 21600"/>
                    <a:gd name="T5" fmla="*/ 35354 h 21600"/>
                    <a:gd name="T6" fmla="*/ 36811 w 21600"/>
                    <a:gd name="T7" fmla="*/ 3535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8813" y="0"/>
                      </a:moveTo>
                      <a:lnTo>
                        <a:pt x="21252" y="2000"/>
                      </a:lnTo>
                      <a:lnTo>
                        <a:pt x="21600" y="3200"/>
                      </a:lnTo>
                      <a:lnTo>
                        <a:pt x="0" y="18800"/>
                      </a:lnTo>
                      <a:lnTo>
                        <a:pt x="2439" y="21600"/>
                      </a:lnTo>
                      <a:lnTo>
                        <a:pt x="1881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2" name="CustomShape 178">
                  <a:extLst>
                    <a:ext uri="{FF2B5EF4-FFF2-40B4-BE49-F238E27FC236}">
                      <a16:creationId xmlns:a16="http://schemas.microsoft.com/office/drawing/2014/main" id="{03754275-027B-AE3D-F6A3-418ADDB4F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9763" y="3904120"/>
                  <a:ext cx="96948" cy="311252"/>
                </a:xfrm>
                <a:custGeom>
                  <a:avLst/>
                  <a:gdLst>
                    <a:gd name="T0" fmla="*/ 48474 w 21600"/>
                    <a:gd name="T1" fmla="*/ 155626 h 21600"/>
                    <a:gd name="T2" fmla="*/ 48474 w 21600"/>
                    <a:gd name="T3" fmla="*/ 155626 h 21600"/>
                    <a:gd name="T4" fmla="*/ 48474 w 21600"/>
                    <a:gd name="T5" fmla="*/ 155626 h 21600"/>
                    <a:gd name="T6" fmla="*/ 48474 w 21600"/>
                    <a:gd name="T7" fmla="*/ 15562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8"/>
                      </a:moveTo>
                      <a:lnTo>
                        <a:pt x="20559" y="13899"/>
                      </a:lnTo>
                      <a:lnTo>
                        <a:pt x="19778" y="18595"/>
                      </a:lnTo>
                      <a:lnTo>
                        <a:pt x="19258" y="20379"/>
                      </a:lnTo>
                      <a:lnTo>
                        <a:pt x="18477" y="21600"/>
                      </a:lnTo>
                      <a:lnTo>
                        <a:pt x="0" y="20379"/>
                      </a:lnTo>
                      <a:lnTo>
                        <a:pt x="520" y="19158"/>
                      </a:lnTo>
                      <a:lnTo>
                        <a:pt x="781" y="18031"/>
                      </a:lnTo>
                      <a:lnTo>
                        <a:pt x="1561" y="13805"/>
                      </a:lnTo>
                      <a:lnTo>
                        <a:pt x="2602" y="0"/>
                      </a:lnTo>
                      <a:lnTo>
                        <a:pt x="21600" y="18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3" name="CustomShape 179">
                  <a:extLst>
                    <a:ext uri="{FF2B5EF4-FFF2-40B4-BE49-F238E27FC236}">
                      <a16:creationId xmlns:a16="http://schemas.microsoft.com/office/drawing/2014/main" id="{91839384-EAF0-0D2F-0F51-1BD3D93CB1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1426" y="3881787"/>
                  <a:ext cx="86743" cy="25715"/>
                </a:xfrm>
                <a:custGeom>
                  <a:avLst/>
                  <a:gdLst>
                    <a:gd name="T0" fmla="*/ 43372 w 21600"/>
                    <a:gd name="T1" fmla="*/ 12858 h 21600"/>
                    <a:gd name="T2" fmla="*/ 43372 w 21600"/>
                    <a:gd name="T3" fmla="*/ 12858 h 21600"/>
                    <a:gd name="T4" fmla="*/ 43372 w 21600"/>
                    <a:gd name="T5" fmla="*/ 12858 h 21600"/>
                    <a:gd name="T6" fmla="*/ 43372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40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44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4" name="CustomShape 180">
                  <a:extLst>
                    <a:ext uri="{FF2B5EF4-FFF2-40B4-BE49-F238E27FC236}">
                      <a16:creationId xmlns:a16="http://schemas.microsoft.com/office/drawing/2014/main" id="{D7A1A7AB-877D-FBF7-E412-17EA956A1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8738" y="4190587"/>
                  <a:ext cx="131208" cy="147973"/>
                </a:xfrm>
                <a:custGeom>
                  <a:avLst/>
                  <a:gdLst>
                    <a:gd name="T0" fmla="*/ 65604 w 21600"/>
                    <a:gd name="T1" fmla="*/ 73987 h 21600"/>
                    <a:gd name="T2" fmla="*/ 65604 w 21600"/>
                    <a:gd name="T3" fmla="*/ 73987 h 21600"/>
                    <a:gd name="T4" fmla="*/ 65604 w 21600"/>
                    <a:gd name="T5" fmla="*/ 73987 h 21600"/>
                    <a:gd name="T6" fmla="*/ 65604 w 21600"/>
                    <a:gd name="T7" fmla="*/ 7398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909"/>
                      </a:moveTo>
                      <a:lnTo>
                        <a:pt x="19864" y="9622"/>
                      </a:lnTo>
                      <a:lnTo>
                        <a:pt x="17164" y="14138"/>
                      </a:lnTo>
                      <a:lnTo>
                        <a:pt x="13307" y="18458"/>
                      </a:lnTo>
                      <a:lnTo>
                        <a:pt x="9257" y="21600"/>
                      </a:lnTo>
                      <a:lnTo>
                        <a:pt x="0" y="11193"/>
                      </a:lnTo>
                      <a:lnTo>
                        <a:pt x="3471" y="8444"/>
                      </a:lnTo>
                      <a:lnTo>
                        <a:pt x="5786" y="5695"/>
                      </a:lnTo>
                      <a:lnTo>
                        <a:pt x="7136" y="3535"/>
                      </a:lnTo>
                      <a:lnTo>
                        <a:pt x="8486" y="0"/>
                      </a:lnTo>
                      <a:lnTo>
                        <a:pt x="21600" y="490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5" name="CustomShape 181">
                  <a:extLst>
                    <a:ext uri="{FF2B5EF4-FFF2-40B4-BE49-F238E27FC236}">
                      <a16:creationId xmlns:a16="http://schemas.microsoft.com/office/drawing/2014/main" id="{529D74C4-355D-D7B0-17EE-4EF47884C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9763" y="4190587"/>
                  <a:ext cx="85285" cy="32074"/>
                </a:xfrm>
                <a:custGeom>
                  <a:avLst/>
                  <a:gdLst>
                    <a:gd name="T0" fmla="*/ 42643 w 21600"/>
                    <a:gd name="T1" fmla="*/ 16037 h 21600"/>
                    <a:gd name="T2" fmla="*/ 42643 w 21600"/>
                    <a:gd name="T3" fmla="*/ 16037 h 21600"/>
                    <a:gd name="T4" fmla="*/ 42643 w 21600"/>
                    <a:gd name="T5" fmla="*/ 16037 h 21600"/>
                    <a:gd name="T6" fmla="*/ 42643 w 21600"/>
                    <a:gd name="T7" fmla="*/ 1603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0" y="17280"/>
                      </a:moveTo>
                      <a:lnTo>
                        <a:pt x="21600" y="14688"/>
                      </a:lnTo>
                      <a:lnTo>
                        <a:pt x="20700" y="21600"/>
                      </a:lnTo>
                      <a:lnTo>
                        <a:pt x="300" y="0"/>
                      </a:lnTo>
                      <a:lnTo>
                        <a:pt x="0" y="6048"/>
                      </a:lnTo>
                      <a:lnTo>
                        <a:pt x="21300" y="1728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6" name="CustomShape 182">
                  <a:extLst>
                    <a:ext uri="{FF2B5EF4-FFF2-40B4-BE49-F238E27FC236}">
                      <a16:creationId xmlns:a16="http://schemas.microsoft.com/office/drawing/2014/main" id="{D6D46F7A-867D-A705-BF1E-CDF69034D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6484" y="4263480"/>
                  <a:ext cx="163280" cy="160364"/>
                </a:xfrm>
                <a:custGeom>
                  <a:avLst/>
                  <a:gdLst>
                    <a:gd name="T0" fmla="*/ 81640 w 21600"/>
                    <a:gd name="T1" fmla="*/ 80182 h 21600"/>
                    <a:gd name="T2" fmla="*/ 81640 w 21600"/>
                    <a:gd name="T3" fmla="*/ 80182 h 21600"/>
                    <a:gd name="T4" fmla="*/ 81640 w 21600"/>
                    <a:gd name="T5" fmla="*/ 80182 h 21600"/>
                    <a:gd name="T6" fmla="*/ 81640 w 21600"/>
                    <a:gd name="T7" fmla="*/ 8018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709"/>
                      </a:moveTo>
                      <a:lnTo>
                        <a:pt x="14347" y="16155"/>
                      </a:lnTo>
                      <a:lnTo>
                        <a:pt x="6307" y="21600"/>
                      </a:lnTo>
                      <a:lnTo>
                        <a:pt x="0" y="10709"/>
                      </a:lnTo>
                      <a:lnTo>
                        <a:pt x="8199" y="5264"/>
                      </a:lnTo>
                      <a:lnTo>
                        <a:pt x="15136" y="0"/>
                      </a:lnTo>
                      <a:lnTo>
                        <a:pt x="21600" y="1070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7" name="CustomShape 183">
                  <a:extLst>
                    <a:ext uri="{FF2B5EF4-FFF2-40B4-BE49-F238E27FC236}">
                      <a16:creationId xmlns:a16="http://schemas.microsoft.com/office/drawing/2014/main" id="{8185E5AD-D3DE-138D-263F-B5C3BD5C6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8738" y="4263480"/>
                  <a:ext cx="53213" cy="78259"/>
                </a:xfrm>
                <a:custGeom>
                  <a:avLst/>
                  <a:gdLst>
                    <a:gd name="T0" fmla="*/ 26607 w 21600"/>
                    <a:gd name="T1" fmla="*/ 39130 h 21600"/>
                    <a:gd name="T2" fmla="*/ 26607 w 21600"/>
                    <a:gd name="T3" fmla="*/ 39130 h 21600"/>
                    <a:gd name="T4" fmla="*/ 26607 w 21600"/>
                    <a:gd name="T5" fmla="*/ 39130 h 21600"/>
                    <a:gd name="T6" fmla="*/ 26607 w 21600"/>
                    <a:gd name="T7" fmla="*/ 3913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502"/>
                      </a:moveTo>
                      <a:lnTo>
                        <a:pt x="20250" y="21600"/>
                      </a:lnTo>
                      <a:lnTo>
                        <a:pt x="1800" y="0"/>
                      </a:lnTo>
                      <a:lnTo>
                        <a:pt x="0" y="1098"/>
                      </a:lnTo>
                      <a:lnTo>
                        <a:pt x="21600" y="2050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8" name="CustomShape 184">
                  <a:extLst>
                    <a:ext uri="{FF2B5EF4-FFF2-40B4-BE49-F238E27FC236}">
                      <a16:creationId xmlns:a16="http://schemas.microsoft.com/office/drawing/2014/main" id="{8B35BB96-BAD3-FFBF-554B-4D8F6C4EF3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1200" y="4342933"/>
                  <a:ext cx="125376" cy="129021"/>
                </a:xfrm>
                <a:custGeom>
                  <a:avLst/>
                  <a:gdLst>
                    <a:gd name="T0" fmla="*/ 62688 w 21600"/>
                    <a:gd name="T1" fmla="*/ 64511 h 21600"/>
                    <a:gd name="T2" fmla="*/ 62688 w 21600"/>
                    <a:gd name="T3" fmla="*/ 64511 h 21600"/>
                    <a:gd name="T4" fmla="*/ 62688 w 21600"/>
                    <a:gd name="T5" fmla="*/ 64511 h 21600"/>
                    <a:gd name="T6" fmla="*/ 62688 w 21600"/>
                    <a:gd name="T7" fmla="*/ 6451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3950"/>
                      </a:moveTo>
                      <a:lnTo>
                        <a:pt x="16200" y="17325"/>
                      </a:lnTo>
                      <a:lnTo>
                        <a:pt x="11000" y="19575"/>
                      </a:lnTo>
                      <a:lnTo>
                        <a:pt x="6000" y="21375"/>
                      </a:lnTo>
                      <a:lnTo>
                        <a:pt x="1800" y="21600"/>
                      </a:lnTo>
                      <a:lnTo>
                        <a:pt x="0" y="5850"/>
                      </a:lnTo>
                      <a:lnTo>
                        <a:pt x="2800" y="5850"/>
                      </a:lnTo>
                      <a:lnTo>
                        <a:pt x="6000" y="4725"/>
                      </a:lnTo>
                      <a:lnTo>
                        <a:pt x="9800" y="3150"/>
                      </a:lnTo>
                      <a:lnTo>
                        <a:pt x="14600" y="0"/>
                      </a:lnTo>
                      <a:lnTo>
                        <a:pt x="21600" y="1395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39" name="CustomShape 185">
                  <a:extLst>
                    <a:ext uri="{FF2B5EF4-FFF2-40B4-BE49-F238E27FC236}">
                      <a16:creationId xmlns:a16="http://schemas.microsoft.com/office/drawing/2014/main" id="{9011CAED-C1A7-6EAB-7A36-82D63E16A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6484" y="4342933"/>
                  <a:ext cx="46652" cy="82369"/>
                </a:xfrm>
                <a:custGeom>
                  <a:avLst/>
                  <a:gdLst>
                    <a:gd name="T0" fmla="*/ 23326 w 21600"/>
                    <a:gd name="T1" fmla="*/ 41185 h 21600"/>
                    <a:gd name="T2" fmla="*/ 23326 w 21600"/>
                    <a:gd name="T3" fmla="*/ 41185 h 21600"/>
                    <a:gd name="T4" fmla="*/ 23326 w 21600"/>
                    <a:gd name="T5" fmla="*/ 41185 h 21600"/>
                    <a:gd name="T6" fmla="*/ 23326 w 21600"/>
                    <a:gd name="T7" fmla="*/ 4118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073" y="21252"/>
                      </a:moveTo>
                      <a:lnTo>
                        <a:pt x="21600" y="21252"/>
                      </a:lnTo>
                      <a:lnTo>
                        <a:pt x="20020" y="21600"/>
                      </a:lnTo>
                      <a:lnTo>
                        <a:pt x="1580" y="0"/>
                      </a:lnTo>
                      <a:lnTo>
                        <a:pt x="0" y="348"/>
                      </a:lnTo>
                      <a:lnTo>
                        <a:pt x="21073" y="2125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0" name="CustomShape 186">
                  <a:extLst>
                    <a:ext uri="{FF2B5EF4-FFF2-40B4-BE49-F238E27FC236}">
                      <a16:creationId xmlns:a16="http://schemas.microsoft.com/office/drawing/2014/main" id="{2F2108F2-3F51-172C-F96E-E7E22CDA6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740" y="4342933"/>
                  <a:ext cx="128292" cy="129021"/>
                </a:xfrm>
                <a:custGeom>
                  <a:avLst/>
                  <a:gdLst>
                    <a:gd name="T0" fmla="*/ 64146 w 21600"/>
                    <a:gd name="T1" fmla="*/ 64511 h 21600"/>
                    <a:gd name="T2" fmla="*/ 64146 w 21600"/>
                    <a:gd name="T3" fmla="*/ 64511 h 21600"/>
                    <a:gd name="T4" fmla="*/ 64146 w 21600"/>
                    <a:gd name="T5" fmla="*/ 64511 h 21600"/>
                    <a:gd name="T6" fmla="*/ 64146 w 21600"/>
                    <a:gd name="T7" fmla="*/ 6451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9783" y="21600"/>
                      </a:moveTo>
                      <a:lnTo>
                        <a:pt x="15746" y="21375"/>
                      </a:lnTo>
                      <a:lnTo>
                        <a:pt x="10497" y="19575"/>
                      </a:lnTo>
                      <a:lnTo>
                        <a:pt x="5450" y="17325"/>
                      </a:lnTo>
                      <a:lnTo>
                        <a:pt x="0" y="13950"/>
                      </a:lnTo>
                      <a:lnTo>
                        <a:pt x="6864" y="0"/>
                      </a:lnTo>
                      <a:lnTo>
                        <a:pt x="11910" y="3150"/>
                      </a:lnTo>
                      <a:lnTo>
                        <a:pt x="15746" y="4725"/>
                      </a:lnTo>
                      <a:lnTo>
                        <a:pt x="18774" y="5850"/>
                      </a:lnTo>
                      <a:lnTo>
                        <a:pt x="21600" y="5850"/>
                      </a:lnTo>
                      <a:lnTo>
                        <a:pt x="19783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1" name="CustomShape 187">
                  <a:extLst>
                    <a:ext uri="{FF2B5EF4-FFF2-40B4-BE49-F238E27FC236}">
                      <a16:creationId xmlns:a16="http://schemas.microsoft.com/office/drawing/2014/main" id="{1E1C6702-3C84-36B7-B610-7B88206F1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0005" y="4378650"/>
                  <a:ext cx="25716" cy="93303"/>
                </a:xfrm>
                <a:custGeom>
                  <a:avLst/>
                  <a:gdLst>
                    <a:gd name="T0" fmla="*/ 12858 w 21600"/>
                    <a:gd name="T1" fmla="*/ 46652 h 21600"/>
                    <a:gd name="T2" fmla="*/ 12858 w 21600"/>
                    <a:gd name="T3" fmla="*/ 46652 h 21600"/>
                    <a:gd name="T4" fmla="*/ 12858 w 21600"/>
                    <a:gd name="T5" fmla="*/ 46652 h 21600"/>
                    <a:gd name="T6" fmla="*/ 12858 w 21600"/>
                    <a:gd name="T7" fmla="*/ 4665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2" name="CustomShape 188">
                  <a:extLst>
                    <a:ext uri="{FF2B5EF4-FFF2-40B4-BE49-F238E27FC236}">
                      <a16:creationId xmlns:a16="http://schemas.microsoft.com/office/drawing/2014/main" id="{DFD0A885-72DE-3E59-9E28-F694DF2CE2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97" y="4262751"/>
                  <a:ext cx="163280" cy="161093"/>
                </a:xfrm>
                <a:custGeom>
                  <a:avLst/>
                  <a:gdLst>
                    <a:gd name="T0" fmla="*/ 81640 w 21600"/>
                    <a:gd name="T1" fmla="*/ 80547 h 21600"/>
                    <a:gd name="T2" fmla="*/ 81640 w 21600"/>
                    <a:gd name="T3" fmla="*/ 80547 h 21600"/>
                    <a:gd name="T4" fmla="*/ 81640 w 21600"/>
                    <a:gd name="T5" fmla="*/ 80547 h 21600"/>
                    <a:gd name="T6" fmla="*/ 81640 w 21600"/>
                    <a:gd name="T7" fmla="*/ 8054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5609" y="21600"/>
                      </a:moveTo>
                      <a:lnTo>
                        <a:pt x="7253" y="16200"/>
                      </a:lnTo>
                      <a:lnTo>
                        <a:pt x="0" y="10800"/>
                      </a:lnTo>
                      <a:lnTo>
                        <a:pt x="6307" y="0"/>
                      </a:lnTo>
                      <a:lnTo>
                        <a:pt x="13559" y="5400"/>
                      </a:lnTo>
                      <a:lnTo>
                        <a:pt x="21600" y="10800"/>
                      </a:lnTo>
                      <a:lnTo>
                        <a:pt x="15609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3" name="CustomShape 189">
                  <a:extLst>
                    <a:ext uri="{FF2B5EF4-FFF2-40B4-BE49-F238E27FC236}">
                      <a16:creationId xmlns:a16="http://schemas.microsoft.com/office/drawing/2014/main" id="{6577A9BF-8C28-F484-580B-EF2A07183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740" y="4342933"/>
                  <a:ext cx="43737" cy="82369"/>
                </a:xfrm>
                <a:custGeom>
                  <a:avLst/>
                  <a:gdLst>
                    <a:gd name="T0" fmla="*/ 21869 w 21600"/>
                    <a:gd name="T1" fmla="*/ 41185 h 21600"/>
                    <a:gd name="T2" fmla="*/ 21869 w 21600"/>
                    <a:gd name="T3" fmla="*/ 41185 h 21600"/>
                    <a:gd name="T4" fmla="*/ 21869 w 21600"/>
                    <a:gd name="T5" fmla="*/ 41185 h 21600"/>
                    <a:gd name="T6" fmla="*/ 21869 w 21600"/>
                    <a:gd name="T7" fmla="*/ 4118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568" y="21600"/>
                      </a:moveTo>
                      <a:lnTo>
                        <a:pt x="0" y="21252"/>
                      </a:lnTo>
                      <a:lnTo>
                        <a:pt x="21600" y="348"/>
                      </a:lnTo>
                      <a:lnTo>
                        <a:pt x="19895" y="0"/>
                      </a:lnTo>
                      <a:lnTo>
                        <a:pt x="568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4" name="CustomShape 190">
                  <a:extLst>
                    <a:ext uri="{FF2B5EF4-FFF2-40B4-BE49-F238E27FC236}">
                      <a16:creationId xmlns:a16="http://schemas.microsoft.com/office/drawing/2014/main" id="{4F285A03-4910-53E0-0929-5390D6696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3913" y="4196419"/>
                  <a:ext cx="133394" cy="142870"/>
                </a:xfrm>
                <a:custGeom>
                  <a:avLst/>
                  <a:gdLst>
                    <a:gd name="T0" fmla="*/ 66697 w 21600"/>
                    <a:gd name="T1" fmla="*/ 71435 h 21600"/>
                    <a:gd name="T2" fmla="*/ 66697 w 21600"/>
                    <a:gd name="T3" fmla="*/ 71435 h 21600"/>
                    <a:gd name="T4" fmla="*/ 66697 w 21600"/>
                    <a:gd name="T5" fmla="*/ 71435 h 21600"/>
                    <a:gd name="T6" fmla="*/ 66697 w 21600"/>
                    <a:gd name="T7" fmla="*/ 7143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2807" y="21600"/>
                      </a:moveTo>
                      <a:lnTo>
                        <a:pt x="8793" y="18543"/>
                      </a:lnTo>
                      <a:lnTo>
                        <a:pt x="5161" y="15079"/>
                      </a:lnTo>
                      <a:lnTo>
                        <a:pt x="2294" y="11208"/>
                      </a:lnTo>
                      <a:lnTo>
                        <a:pt x="0" y="7947"/>
                      </a:lnTo>
                      <a:lnTo>
                        <a:pt x="11851" y="0"/>
                      </a:lnTo>
                      <a:lnTo>
                        <a:pt x="13189" y="2649"/>
                      </a:lnTo>
                      <a:lnTo>
                        <a:pt x="15101" y="4891"/>
                      </a:lnTo>
                      <a:lnTo>
                        <a:pt x="17777" y="7743"/>
                      </a:lnTo>
                      <a:lnTo>
                        <a:pt x="21600" y="10392"/>
                      </a:lnTo>
                      <a:lnTo>
                        <a:pt x="12807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5" name="CustomShape 191">
                  <a:extLst>
                    <a:ext uri="{FF2B5EF4-FFF2-40B4-BE49-F238E27FC236}">
                      <a16:creationId xmlns:a16="http://schemas.microsoft.com/office/drawing/2014/main" id="{541E26BD-4327-26AF-CB6F-86985E7CCE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23" y="4262751"/>
                  <a:ext cx="53213" cy="82369"/>
                </a:xfrm>
                <a:custGeom>
                  <a:avLst/>
                  <a:gdLst>
                    <a:gd name="T0" fmla="*/ 26607 w 21600"/>
                    <a:gd name="T1" fmla="*/ 41185 h 21600"/>
                    <a:gd name="T2" fmla="*/ 26607 w 21600"/>
                    <a:gd name="T3" fmla="*/ 41185 h 21600"/>
                    <a:gd name="T4" fmla="*/ 26607 w 21600"/>
                    <a:gd name="T5" fmla="*/ 41185 h 21600"/>
                    <a:gd name="T6" fmla="*/ 26607 w 21600"/>
                    <a:gd name="T7" fmla="*/ 41185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39" y="20903"/>
                      </a:moveTo>
                      <a:lnTo>
                        <a:pt x="2817" y="21600"/>
                      </a:lnTo>
                      <a:lnTo>
                        <a:pt x="0" y="19858"/>
                      </a:lnTo>
                      <a:lnTo>
                        <a:pt x="21600" y="697"/>
                      </a:lnTo>
                      <a:lnTo>
                        <a:pt x="19722" y="0"/>
                      </a:lnTo>
                      <a:lnTo>
                        <a:pt x="939" y="2090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6" name="CustomShape 192">
                  <a:extLst>
                    <a:ext uri="{FF2B5EF4-FFF2-40B4-BE49-F238E27FC236}">
                      <a16:creationId xmlns:a16="http://schemas.microsoft.com/office/drawing/2014/main" id="{6F5CB4EA-B5D3-26FC-D21B-373FC2774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942" y="4001796"/>
                  <a:ext cx="104966" cy="233257"/>
                </a:xfrm>
                <a:custGeom>
                  <a:avLst/>
                  <a:gdLst>
                    <a:gd name="T0" fmla="*/ 52483 w 21600"/>
                    <a:gd name="T1" fmla="*/ 116629 h 21600"/>
                    <a:gd name="T2" fmla="*/ 52483 w 21600"/>
                    <a:gd name="T3" fmla="*/ 116629 h 21600"/>
                    <a:gd name="T4" fmla="*/ 52483 w 21600"/>
                    <a:gd name="T5" fmla="*/ 116629 h 21600"/>
                    <a:gd name="T6" fmla="*/ 52483 w 21600"/>
                    <a:gd name="T7" fmla="*/ 116629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4469" y="21600"/>
                      </a:moveTo>
                      <a:lnTo>
                        <a:pt x="2731" y="18460"/>
                      </a:lnTo>
                      <a:lnTo>
                        <a:pt x="1490" y="13814"/>
                      </a:lnTo>
                      <a:lnTo>
                        <a:pt x="497" y="7786"/>
                      </a:lnTo>
                      <a:lnTo>
                        <a:pt x="0" y="0"/>
                      </a:lnTo>
                      <a:lnTo>
                        <a:pt x="17876" y="0"/>
                      </a:lnTo>
                      <a:lnTo>
                        <a:pt x="18124" y="7284"/>
                      </a:lnTo>
                      <a:lnTo>
                        <a:pt x="19117" y="12809"/>
                      </a:lnTo>
                      <a:lnTo>
                        <a:pt x="20110" y="16577"/>
                      </a:lnTo>
                      <a:lnTo>
                        <a:pt x="21600" y="18837"/>
                      </a:lnTo>
                      <a:lnTo>
                        <a:pt x="4469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7" name="CustomShape 193">
                  <a:extLst>
                    <a:ext uri="{FF2B5EF4-FFF2-40B4-BE49-F238E27FC236}">
                      <a16:creationId xmlns:a16="http://schemas.microsoft.com/office/drawing/2014/main" id="{95FB1724-D38D-38F1-4E80-584768595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539" y="4196419"/>
                  <a:ext cx="83098" cy="51025"/>
                </a:xfrm>
                <a:custGeom>
                  <a:avLst/>
                  <a:gdLst>
                    <a:gd name="T0" fmla="*/ 41549 w 21600"/>
                    <a:gd name="T1" fmla="*/ 25513 h 21600"/>
                    <a:gd name="T2" fmla="*/ 41549 w 21600"/>
                    <a:gd name="T3" fmla="*/ 25513 h 21600"/>
                    <a:gd name="T4" fmla="*/ 41549 w 21600"/>
                    <a:gd name="T5" fmla="*/ 25513 h 21600"/>
                    <a:gd name="T6" fmla="*/ 41549 w 21600"/>
                    <a:gd name="T7" fmla="*/ 2551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252" y="21600"/>
                      </a:moveTo>
                      <a:lnTo>
                        <a:pt x="626" y="19938"/>
                      </a:lnTo>
                      <a:lnTo>
                        <a:pt x="0" y="16615"/>
                      </a:lnTo>
                      <a:lnTo>
                        <a:pt x="21600" y="4431"/>
                      </a:lnTo>
                      <a:lnTo>
                        <a:pt x="20661" y="0"/>
                      </a:lnTo>
                      <a:lnTo>
                        <a:pt x="1252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48" name="CustomShape 194">
                  <a:extLst>
                    <a:ext uri="{FF2B5EF4-FFF2-40B4-BE49-F238E27FC236}">
                      <a16:creationId xmlns:a16="http://schemas.microsoft.com/office/drawing/2014/main" id="{673B920F-844B-128D-85C6-D2B3E1A96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6942" y="3743756"/>
                  <a:ext cx="86014" cy="256583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949" name="CustomShape 196">
                  <a:extLst>
                    <a:ext uri="{FF2B5EF4-FFF2-40B4-BE49-F238E27FC236}">
                      <a16:creationId xmlns:a16="http://schemas.microsoft.com/office/drawing/2014/main" id="{604A51F6-9E8F-C72F-9859-475801904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942" y="3738917"/>
                  <a:ext cx="86014" cy="25716"/>
                </a:xfrm>
                <a:custGeom>
                  <a:avLst/>
                  <a:gdLst>
                    <a:gd name="T0" fmla="*/ 43007 w 21600"/>
                    <a:gd name="T1" fmla="*/ 12858 h 21600"/>
                    <a:gd name="T2" fmla="*/ 43007 w 21600"/>
                    <a:gd name="T3" fmla="*/ 12858 h 21600"/>
                    <a:gd name="T4" fmla="*/ 43007 w 21600"/>
                    <a:gd name="T5" fmla="*/ 12858 h 21600"/>
                    <a:gd name="T6" fmla="*/ 43007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240"/>
                      </a:moveTo>
                      <a:lnTo>
                        <a:pt x="0" y="21600"/>
                      </a:lnTo>
                      <a:lnTo>
                        <a:pt x="296" y="0"/>
                      </a:lnTo>
                      <a:lnTo>
                        <a:pt x="21600" y="5400"/>
                      </a:lnTo>
                      <a:lnTo>
                        <a:pt x="21600" y="3240"/>
                      </a:lnTo>
                      <a:lnTo>
                        <a:pt x="0" y="324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0" name="CustomShape 197">
                  <a:extLst>
                    <a:ext uri="{FF2B5EF4-FFF2-40B4-BE49-F238E27FC236}">
                      <a16:creationId xmlns:a16="http://schemas.microsoft.com/office/drawing/2014/main" id="{753B7178-4635-7953-3A36-6DF8EBEA5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219" y="2034428"/>
                  <a:ext cx="41550" cy="70707"/>
                </a:xfrm>
                <a:custGeom>
                  <a:avLst/>
                  <a:gdLst>
                    <a:gd name="T0" fmla="*/ 20775 w 21600"/>
                    <a:gd name="T1" fmla="*/ 35354 h 21600"/>
                    <a:gd name="T2" fmla="*/ 20775 w 21600"/>
                    <a:gd name="T3" fmla="*/ 35354 h 21600"/>
                    <a:gd name="T4" fmla="*/ 20775 w 21600"/>
                    <a:gd name="T5" fmla="*/ 35354 h 21600"/>
                    <a:gd name="T6" fmla="*/ 20775 w 21600"/>
                    <a:gd name="T7" fmla="*/ 3535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600"/>
                      </a:moveTo>
                      <a:lnTo>
                        <a:pt x="7200" y="0"/>
                      </a:lnTo>
                      <a:lnTo>
                        <a:pt x="0" y="20000"/>
                      </a:lnTo>
                      <a:lnTo>
                        <a:pt x="14400" y="21600"/>
                      </a:lnTo>
                      <a:lnTo>
                        <a:pt x="21600" y="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1" name="CustomShape 198">
                  <a:extLst>
                    <a:ext uri="{FF2B5EF4-FFF2-40B4-BE49-F238E27FC236}">
                      <a16:creationId xmlns:a16="http://schemas.microsoft.com/office/drawing/2014/main" id="{1C1F6846-9D40-BEAB-1A90-410BE2A9B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0513" y="2099302"/>
                  <a:ext cx="96948" cy="251480"/>
                </a:xfrm>
                <a:custGeom>
                  <a:avLst/>
                  <a:gdLst>
                    <a:gd name="T0" fmla="*/ 48474 w 21600"/>
                    <a:gd name="T1" fmla="*/ 125740 h 21600"/>
                    <a:gd name="T2" fmla="*/ 48474 w 21600"/>
                    <a:gd name="T3" fmla="*/ 125740 h 21600"/>
                    <a:gd name="T4" fmla="*/ 48474 w 21600"/>
                    <a:gd name="T5" fmla="*/ 125740 h 21600"/>
                    <a:gd name="T6" fmla="*/ 48474 w 21600"/>
                    <a:gd name="T7" fmla="*/ 12574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813"/>
                      </a:moveTo>
                      <a:lnTo>
                        <a:pt x="15467" y="0"/>
                      </a:lnTo>
                      <a:lnTo>
                        <a:pt x="0" y="20671"/>
                      </a:lnTo>
                      <a:lnTo>
                        <a:pt x="6133" y="21600"/>
                      </a:lnTo>
                      <a:lnTo>
                        <a:pt x="21600" y="81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2" name="CustomShape 199">
                  <a:extLst>
                    <a:ext uri="{FF2B5EF4-FFF2-40B4-BE49-F238E27FC236}">
                      <a16:creationId xmlns:a16="http://schemas.microsoft.com/office/drawing/2014/main" id="{0A2ECA3F-839C-7410-B792-8F1E67409F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219" y="2083529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514"/>
                      </a:moveTo>
                      <a:lnTo>
                        <a:pt x="21600" y="21600"/>
                      </a:lnTo>
                      <a:lnTo>
                        <a:pt x="900" y="0"/>
                      </a:lnTo>
                      <a:lnTo>
                        <a:pt x="0" y="6171"/>
                      </a:lnTo>
                      <a:lnTo>
                        <a:pt x="21600" y="1851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3" name="CustomShape 200">
                  <a:extLst>
                    <a:ext uri="{FF2B5EF4-FFF2-40B4-BE49-F238E27FC236}">
                      <a16:creationId xmlns:a16="http://schemas.microsoft.com/office/drawing/2014/main" id="{5AA9221F-36AF-FC56-F3DE-6B9A7BC63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9488" y="2344221"/>
                  <a:ext cx="78725" cy="225239"/>
                </a:xfrm>
                <a:custGeom>
                  <a:avLst/>
                  <a:gdLst>
                    <a:gd name="T0" fmla="*/ 39363 w 21600"/>
                    <a:gd name="T1" fmla="*/ 112620 h 21600"/>
                    <a:gd name="T2" fmla="*/ 39363 w 21600"/>
                    <a:gd name="T3" fmla="*/ 112620 h 21600"/>
                    <a:gd name="T4" fmla="*/ 39363 w 21600"/>
                    <a:gd name="T5" fmla="*/ 112620 h 21600"/>
                    <a:gd name="T6" fmla="*/ 39363 w 21600"/>
                    <a:gd name="T7" fmla="*/ 112620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76"/>
                      </a:moveTo>
                      <a:lnTo>
                        <a:pt x="14185" y="0"/>
                      </a:lnTo>
                      <a:lnTo>
                        <a:pt x="0" y="20824"/>
                      </a:lnTo>
                      <a:lnTo>
                        <a:pt x="7415" y="21600"/>
                      </a:lnTo>
                      <a:lnTo>
                        <a:pt x="21600" y="77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4" name="CustomShape 201">
                  <a:extLst>
                    <a:ext uri="{FF2B5EF4-FFF2-40B4-BE49-F238E27FC236}">
                      <a16:creationId xmlns:a16="http://schemas.microsoft.com/office/drawing/2014/main" id="{192E8F33-860A-6B43-ACFE-052F20B30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0513" y="2326261"/>
                  <a:ext cx="26971" cy="25716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5400"/>
                      </a:ln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5" name="CustomShape 202">
                  <a:extLst>
                    <a:ext uri="{FF2B5EF4-FFF2-40B4-BE49-F238E27FC236}">
                      <a16:creationId xmlns:a16="http://schemas.microsoft.com/office/drawing/2014/main" id="{8A0A4855-C1BB-4064-037B-EEF1D06D9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6277" y="2565085"/>
                  <a:ext cx="77996" cy="290842"/>
                </a:xfrm>
                <a:custGeom>
                  <a:avLst/>
                  <a:gdLst>
                    <a:gd name="T0" fmla="*/ 38998 w 21600"/>
                    <a:gd name="T1" fmla="*/ 145421 h 21600"/>
                    <a:gd name="T2" fmla="*/ 38998 w 21600"/>
                    <a:gd name="T3" fmla="*/ 145421 h 21600"/>
                    <a:gd name="T4" fmla="*/ 38998 w 21600"/>
                    <a:gd name="T5" fmla="*/ 145421 h 21600"/>
                    <a:gd name="T6" fmla="*/ 38998 w 21600"/>
                    <a:gd name="T7" fmla="*/ 145421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02"/>
                      </a:moveTo>
                      <a:lnTo>
                        <a:pt x="13745" y="0"/>
                      </a:lnTo>
                      <a:lnTo>
                        <a:pt x="0" y="21299"/>
                      </a:lnTo>
                      <a:lnTo>
                        <a:pt x="7855" y="21600"/>
                      </a:lnTo>
                      <a:lnTo>
                        <a:pt x="21600" y="40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6" name="CustomShape 203">
                  <a:extLst>
                    <a:ext uri="{FF2B5EF4-FFF2-40B4-BE49-F238E27FC236}">
                      <a16:creationId xmlns:a16="http://schemas.microsoft.com/office/drawing/2014/main" id="{3079B38F-5626-670B-EC08-23793FABAA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7301" y="2544939"/>
                  <a:ext cx="26243" cy="25716"/>
                </a:xfrm>
                <a:custGeom>
                  <a:avLst/>
                  <a:gdLst>
                    <a:gd name="T0" fmla="*/ 13122 w 21600"/>
                    <a:gd name="T1" fmla="*/ 12858 h 21600"/>
                    <a:gd name="T2" fmla="*/ 13122 w 21600"/>
                    <a:gd name="T3" fmla="*/ 12858 h 21600"/>
                    <a:gd name="T4" fmla="*/ 13122 w 21600"/>
                    <a:gd name="T5" fmla="*/ 12858 h 21600"/>
                    <a:gd name="T6" fmla="*/ 13122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900" y="0"/>
                      </a:moveTo>
                      <a:lnTo>
                        <a:pt x="0" y="3600"/>
                      </a:lnTo>
                      <a:lnTo>
                        <a:pt x="21600" y="18000"/>
                      </a:lnTo>
                      <a:lnTo>
                        <a:pt x="21600" y="21600"/>
                      </a:lnTo>
                      <a:lnTo>
                        <a:pt x="90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7" name="CustomShape 204">
                  <a:extLst>
                    <a:ext uri="{FF2B5EF4-FFF2-40B4-BE49-F238E27FC236}">
                      <a16:creationId xmlns:a16="http://schemas.microsoft.com/office/drawing/2014/main" id="{2E3EDB69-D69D-A691-916F-EA0086DC0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608" y="2853739"/>
                  <a:ext cx="80911" cy="572207"/>
                </a:xfrm>
                <a:custGeom>
                  <a:avLst/>
                  <a:gdLst>
                    <a:gd name="T0" fmla="*/ 40456 w 21600"/>
                    <a:gd name="T1" fmla="*/ 286104 h 21600"/>
                    <a:gd name="T2" fmla="*/ 40456 w 21600"/>
                    <a:gd name="T3" fmla="*/ 286104 h 21600"/>
                    <a:gd name="T4" fmla="*/ 40456 w 21600"/>
                    <a:gd name="T5" fmla="*/ 286104 h 21600"/>
                    <a:gd name="T6" fmla="*/ 40456 w 21600"/>
                    <a:gd name="T7" fmla="*/ 286104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51"/>
                      </a:moveTo>
                      <a:lnTo>
                        <a:pt x="13976" y="0"/>
                      </a:lnTo>
                      <a:lnTo>
                        <a:pt x="0" y="21549"/>
                      </a:lnTo>
                      <a:lnTo>
                        <a:pt x="7941" y="21600"/>
                      </a:lnTo>
                      <a:lnTo>
                        <a:pt x="21600" y="5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8" name="CustomShape 205">
                  <a:extLst>
                    <a:ext uri="{FF2B5EF4-FFF2-40B4-BE49-F238E27FC236}">
                      <a16:creationId xmlns:a16="http://schemas.microsoft.com/office/drawing/2014/main" id="{A220C7A3-838B-17F0-7ACA-86F165485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6277" y="2831406"/>
                  <a:ext cx="26242" cy="25716"/>
                </a:xfrm>
                <a:custGeom>
                  <a:avLst/>
                  <a:gdLst>
                    <a:gd name="T0" fmla="*/ 13121 w 21600"/>
                    <a:gd name="T1" fmla="*/ 12858 h 21600"/>
                    <a:gd name="T2" fmla="*/ 13121 w 21600"/>
                    <a:gd name="T3" fmla="*/ 12858 h 21600"/>
                    <a:gd name="T4" fmla="*/ 13121 w 21600"/>
                    <a:gd name="T5" fmla="*/ 12858 h 21600"/>
                    <a:gd name="T6" fmla="*/ 13121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7200"/>
                      </a:ln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59" name="CustomShape 206">
                  <a:extLst>
                    <a:ext uri="{FF2B5EF4-FFF2-40B4-BE49-F238E27FC236}">
                      <a16:creationId xmlns:a16="http://schemas.microsoft.com/office/drawing/2014/main" id="{3499DDC8-78AF-5B3C-C660-AC72B32C9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1312" y="3426674"/>
                  <a:ext cx="77996" cy="263143"/>
                </a:xfrm>
                <a:custGeom>
                  <a:avLst/>
                  <a:gdLst>
                    <a:gd name="T0" fmla="*/ 38998 w 21600"/>
                    <a:gd name="T1" fmla="*/ 131572 h 21600"/>
                    <a:gd name="T2" fmla="*/ 38998 w 21600"/>
                    <a:gd name="T3" fmla="*/ 131572 h 21600"/>
                    <a:gd name="T4" fmla="*/ 38998 w 21600"/>
                    <a:gd name="T5" fmla="*/ 131572 h 21600"/>
                    <a:gd name="T6" fmla="*/ 38998 w 21600"/>
                    <a:gd name="T7" fmla="*/ 13157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43"/>
                      </a:moveTo>
                      <a:lnTo>
                        <a:pt x="13540" y="0"/>
                      </a:lnTo>
                      <a:lnTo>
                        <a:pt x="0" y="21157"/>
                      </a:lnTo>
                      <a:lnTo>
                        <a:pt x="7737" y="21600"/>
                      </a:lnTo>
                      <a:lnTo>
                        <a:pt x="21600" y="44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60" name="CustomShape 207">
                  <a:extLst>
                    <a:ext uri="{FF2B5EF4-FFF2-40B4-BE49-F238E27FC236}">
                      <a16:creationId xmlns:a16="http://schemas.microsoft.com/office/drawing/2014/main" id="{B05FA3B0-5026-277C-D140-72C190002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9421" y="3404827"/>
                  <a:ext cx="27700" cy="25715"/>
                </a:xfrm>
                <a:custGeom>
                  <a:avLst/>
                  <a:gdLst>
                    <a:gd name="T0" fmla="*/ 13850 w 21600"/>
                    <a:gd name="T1" fmla="*/ 12858 h 21600"/>
                    <a:gd name="T2" fmla="*/ 13850 w 21600"/>
                    <a:gd name="T3" fmla="*/ 12858 h 21600"/>
                    <a:gd name="T4" fmla="*/ 13850 w 21600"/>
                    <a:gd name="T5" fmla="*/ 12858 h 21600"/>
                    <a:gd name="T6" fmla="*/ 13850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54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lnTo>
                        <a:pt x="21600" y="54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61" name="CustomShape 208">
                  <a:extLst>
                    <a:ext uri="{FF2B5EF4-FFF2-40B4-BE49-F238E27FC236}">
                      <a16:creationId xmlns:a16="http://schemas.microsoft.com/office/drawing/2014/main" id="{B08BEDF7-21D4-C7C8-5D51-B1AAC5F8B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583" y="3689816"/>
                  <a:ext cx="27700" cy="215762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962" name="CustomShape 209">
                  <a:extLst>
                    <a:ext uri="{FF2B5EF4-FFF2-40B4-BE49-F238E27FC236}">
                      <a16:creationId xmlns:a16="http://schemas.microsoft.com/office/drawing/2014/main" id="{E6916352-116E-89E0-746A-962E0D050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9125" y="3666025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31" y="10800"/>
                      </a:lnTo>
                      <a:lnTo>
                        <a:pt x="21600" y="10800"/>
                      </a:lnTo>
                      <a:lnTo>
                        <a:pt x="19938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63" name="CustomShape 210">
                  <a:extLst>
                    <a:ext uri="{FF2B5EF4-FFF2-40B4-BE49-F238E27FC236}">
                      <a16:creationId xmlns:a16="http://schemas.microsoft.com/office/drawing/2014/main" id="{43541F5F-B279-8BA2-ACF2-9F8CD755F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0583" y="3896365"/>
                  <a:ext cx="27700" cy="2571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>
                  <a:lvl1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defTabSz="1828800"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5381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9953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14525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1909763" indent="1371600" defTabSz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23964" name="CustomShape 211">
                  <a:extLst>
                    <a:ext uri="{FF2B5EF4-FFF2-40B4-BE49-F238E27FC236}">
                      <a16:creationId xmlns:a16="http://schemas.microsoft.com/office/drawing/2014/main" id="{64744720-0052-4DA2-12F7-A646E2080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4339" y="2013553"/>
                  <a:ext cx="29158" cy="25715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9938" y="21600"/>
                      </a:moveTo>
                      <a:lnTo>
                        <a:pt x="21600" y="5760"/>
                      </a:lnTo>
                      <a:lnTo>
                        <a:pt x="1662" y="0"/>
                      </a:lnTo>
                      <a:lnTo>
                        <a:pt x="0" y="15840"/>
                      </a:lnTo>
                      <a:lnTo>
                        <a:pt x="19938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65" name="CustomShape 212">
                  <a:extLst>
                    <a:ext uri="{FF2B5EF4-FFF2-40B4-BE49-F238E27FC236}">
                      <a16:creationId xmlns:a16="http://schemas.microsoft.com/office/drawing/2014/main" id="{F6AB8FE5-51BB-6CC5-4297-4EE958F97C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38" y="815666"/>
                  <a:ext cx="66333" cy="235444"/>
                </a:xfrm>
                <a:custGeom>
                  <a:avLst/>
                  <a:gdLst>
                    <a:gd name="T0" fmla="*/ 33167 w 21600"/>
                    <a:gd name="T1" fmla="*/ 117722 h 21600"/>
                    <a:gd name="T2" fmla="*/ 33167 w 21600"/>
                    <a:gd name="T3" fmla="*/ 117722 h 21600"/>
                    <a:gd name="T4" fmla="*/ 33167 w 21600"/>
                    <a:gd name="T5" fmla="*/ 117722 h 21600"/>
                    <a:gd name="T6" fmla="*/ 33167 w 21600"/>
                    <a:gd name="T7" fmla="*/ 117722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97"/>
                      </a:moveTo>
                      <a:lnTo>
                        <a:pt x="12343" y="0"/>
                      </a:lnTo>
                      <a:lnTo>
                        <a:pt x="0" y="21103"/>
                      </a:lnTo>
                      <a:lnTo>
                        <a:pt x="9257" y="21600"/>
                      </a:lnTo>
                      <a:lnTo>
                        <a:pt x="21600" y="49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66" name="CustomShape 213">
                  <a:extLst>
                    <a:ext uri="{FF2B5EF4-FFF2-40B4-BE49-F238E27FC236}">
                      <a16:creationId xmlns:a16="http://schemas.microsoft.com/office/drawing/2014/main" id="{80C3AE39-F591-0F9A-5E2A-211641C20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1" y="1048193"/>
                  <a:ext cx="41550" cy="66333"/>
                </a:xfrm>
                <a:custGeom>
                  <a:avLst/>
                  <a:gdLst>
                    <a:gd name="T0" fmla="*/ 20775 w 21600"/>
                    <a:gd name="T1" fmla="*/ 33167 h 21600"/>
                    <a:gd name="T2" fmla="*/ 20775 w 21600"/>
                    <a:gd name="T3" fmla="*/ 33167 h 21600"/>
                    <a:gd name="T4" fmla="*/ 20775 w 21600"/>
                    <a:gd name="T5" fmla="*/ 33167 h 21600"/>
                    <a:gd name="T6" fmla="*/ 20775 w 21600"/>
                    <a:gd name="T7" fmla="*/ 3316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694"/>
                      </a:moveTo>
                      <a:lnTo>
                        <a:pt x="6789" y="0"/>
                      </a:lnTo>
                      <a:lnTo>
                        <a:pt x="0" y="19906"/>
                      </a:lnTo>
                      <a:lnTo>
                        <a:pt x="14811" y="21600"/>
                      </a:lnTo>
                      <a:lnTo>
                        <a:pt x="21600" y="169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grpSp>
              <p:nvGrpSpPr>
                <p:cNvPr id="23967" name="CustomShape 214">
                  <a:extLst>
                    <a:ext uri="{FF2B5EF4-FFF2-40B4-BE49-F238E27FC236}">
                      <a16:creationId xmlns:a16="http://schemas.microsoft.com/office/drawing/2014/main" id="{55609695-CD91-D976-428E-38157AFAC6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38" y="1027783"/>
                  <a:ext cx="26972" cy="23327"/>
                  <a:chOff x="0" y="0"/>
                  <a:chExt cx="26970" cy="23325"/>
                </a:xfrm>
              </p:grpSpPr>
              <p:sp>
                <p:nvSpPr>
                  <p:cNvPr id="23970" name="Line">
                    <a:extLst>
                      <a:ext uri="{FF2B5EF4-FFF2-40B4-BE49-F238E27FC236}">
                        <a16:creationId xmlns:a16="http://schemas.microsoft.com/office/drawing/2014/main" id="{4985E20E-9C29-5BE4-EB43-77358963B2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  <p:sp>
                <p:nvSpPr>
                  <p:cNvPr id="23971" name="Line">
                    <a:extLst>
                      <a:ext uri="{FF2B5EF4-FFF2-40B4-BE49-F238E27FC236}">
                        <a16:creationId xmlns:a16="http://schemas.microsoft.com/office/drawing/2014/main" id="{ABD217EC-6260-24B8-A53C-BE6548D669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6971" cy="23326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400000"/>
                        <a:headEnd/>
                        <a:tailEnd/>
                      </a14:hiddenLine>
                    </a:ext>
                  </a:extLst>
                </p:spPr>
                <p:txBody>
                  <a:bodyPr lIns="34290" tIns="34290" rIns="34290" bIns="34290"/>
                  <a:lstStyle/>
                  <a:p>
                    <a:endParaRPr lang="en-US" sz="675"/>
                  </a:p>
                </p:txBody>
              </p:sp>
            </p:grpSp>
            <p:sp>
              <p:nvSpPr>
                <p:cNvPr id="23968" name="CustomShape 215">
                  <a:extLst>
                    <a:ext uri="{FF2B5EF4-FFF2-40B4-BE49-F238E27FC236}">
                      <a16:creationId xmlns:a16="http://schemas.microsoft.com/office/drawing/2014/main" id="{F499D1E3-51DC-45CB-C599-ED6C8E851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1" y="1094379"/>
                  <a:ext cx="26971" cy="25715"/>
                </a:xfrm>
                <a:custGeom>
                  <a:avLst/>
                  <a:gdLst>
                    <a:gd name="T0" fmla="*/ 13486 w 21600"/>
                    <a:gd name="T1" fmla="*/ 12858 h 21600"/>
                    <a:gd name="T2" fmla="*/ 13486 w 21600"/>
                    <a:gd name="T3" fmla="*/ 12858 h 21600"/>
                    <a:gd name="T4" fmla="*/ 13486 w 21600"/>
                    <a:gd name="T5" fmla="*/ 12858 h 21600"/>
                    <a:gd name="T6" fmla="*/ 13486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5120"/>
                      </a:moveTo>
                      <a:lnTo>
                        <a:pt x="21600" y="12960"/>
                      </a:lnTo>
                      <a:lnTo>
                        <a:pt x="20700" y="21600"/>
                      </a:lnTo>
                      <a:lnTo>
                        <a:pt x="900" y="0"/>
                      </a:lnTo>
                      <a:lnTo>
                        <a:pt x="0" y="6480"/>
                      </a:lnTo>
                      <a:lnTo>
                        <a:pt x="21600" y="151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969" name="CustomShape 216">
                  <a:extLst>
                    <a:ext uri="{FF2B5EF4-FFF2-40B4-BE49-F238E27FC236}">
                      <a16:creationId xmlns:a16="http://schemas.microsoft.com/office/drawing/2014/main" id="{89929D69-F4D4-7BD0-6636-675424F3A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42" y="795519"/>
                  <a:ext cx="29158" cy="25716"/>
                </a:xfrm>
                <a:custGeom>
                  <a:avLst/>
                  <a:gdLst>
                    <a:gd name="T0" fmla="*/ 14579 w 21600"/>
                    <a:gd name="T1" fmla="*/ 12858 h 21600"/>
                    <a:gd name="T2" fmla="*/ 14579 w 21600"/>
                    <a:gd name="T3" fmla="*/ 12858 h 21600"/>
                    <a:gd name="T4" fmla="*/ 14579 w 21600"/>
                    <a:gd name="T5" fmla="*/ 12858 h 21600"/>
                    <a:gd name="T6" fmla="*/ 14579 w 21600"/>
                    <a:gd name="T7" fmla="*/ 12858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9938" y="21600"/>
                      </a:moveTo>
                      <a:lnTo>
                        <a:pt x="21600" y="4320"/>
                      </a:lnTo>
                      <a:lnTo>
                        <a:pt x="831" y="0"/>
                      </a:lnTo>
                      <a:lnTo>
                        <a:pt x="0" y="15840"/>
                      </a:lnTo>
                      <a:lnTo>
                        <a:pt x="19938" y="2160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sp>
            <p:nvSpPr>
              <p:cNvPr id="23627" name="CustomShape 217">
                <a:extLst>
                  <a:ext uri="{FF2B5EF4-FFF2-40B4-BE49-F238E27FC236}">
                    <a16:creationId xmlns:a16="http://schemas.microsoft.com/office/drawing/2014/main" id="{ED6C794E-4E61-DB44-5882-FC779CDA7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413" y="1178671"/>
                <a:ext cx="782137" cy="1933838"/>
              </a:xfrm>
              <a:custGeom>
                <a:avLst/>
                <a:gdLst>
                  <a:gd name="T0" fmla="*/ 391069 w 21600"/>
                  <a:gd name="T1" fmla="*/ 966919 h 21600"/>
                  <a:gd name="T2" fmla="*/ 391069 w 21600"/>
                  <a:gd name="T3" fmla="*/ 966919 h 21600"/>
                  <a:gd name="T4" fmla="*/ 391069 w 21600"/>
                  <a:gd name="T5" fmla="*/ 966919 h 21600"/>
                  <a:gd name="T6" fmla="*/ 391069 w 21600"/>
                  <a:gd name="T7" fmla="*/ 96691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52"/>
                    </a:moveTo>
                    <a:lnTo>
                      <a:pt x="20866" y="0"/>
                    </a:lnTo>
                    <a:lnTo>
                      <a:pt x="10416" y="10724"/>
                    </a:lnTo>
                    <a:lnTo>
                      <a:pt x="0" y="21448"/>
                    </a:lnTo>
                    <a:lnTo>
                      <a:pt x="734" y="21600"/>
                    </a:lnTo>
                    <a:lnTo>
                      <a:pt x="11151" y="10876"/>
                    </a:lnTo>
                    <a:lnTo>
                      <a:pt x="21600" y="15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28" name="CustomShape 218">
                <a:extLst>
                  <a:ext uri="{FF2B5EF4-FFF2-40B4-BE49-F238E27FC236}">
                    <a16:creationId xmlns:a16="http://schemas.microsoft.com/office/drawing/2014/main" id="{CCD534C5-2B3A-D1D6-6DB2-D280729BA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1056" y="3579019"/>
                <a:ext cx="290842" cy="1669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629" name="CustomShape 219">
                <a:extLst>
                  <a:ext uri="{FF2B5EF4-FFF2-40B4-BE49-F238E27FC236}">
                    <a16:creationId xmlns:a16="http://schemas.microsoft.com/office/drawing/2014/main" id="{C7ACC058-77DF-DC85-7182-CAA40C4FC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516" y="3881523"/>
                <a:ext cx="126834" cy="131207"/>
              </a:xfrm>
              <a:custGeom>
                <a:avLst/>
                <a:gdLst>
                  <a:gd name="T0" fmla="*/ 63417 w 21600"/>
                  <a:gd name="T1" fmla="*/ 65604 h 21600"/>
                  <a:gd name="T2" fmla="*/ 63417 w 21600"/>
                  <a:gd name="T3" fmla="*/ 65604 h 21600"/>
                  <a:gd name="T4" fmla="*/ 63417 w 21600"/>
                  <a:gd name="T5" fmla="*/ 65604 h 21600"/>
                  <a:gd name="T6" fmla="*/ 63417 w 21600"/>
                  <a:gd name="T7" fmla="*/ 6560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0727"/>
                    </a:moveTo>
                    <a:lnTo>
                      <a:pt x="617" y="17018"/>
                    </a:lnTo>
                    <a:lnTo>
                      <a:pt x="1646" y="12873"/>
                    </a:lnTo>
                    <a:lnTo>
                      <a:pt x="3497" y="9382"/>
                    </a:lnTo>
                    <a:lnTo>
                      <a:pt x="6171" y="6109"/>
                    </a:lnTo>
                    <a:lnTo>
                      <a:pt x="9257" y="3709"/>
                    </a:lnTo>
                    <a:lnTo>
                      <a:pt x="13166" y="1745"/>
                    </a:lnTo>
                    <a:lnTo>
                      <a:pt x="16869" y="436"/>
                    </a:lnTo>
                    <a:lnTo>
                      <a:pt x="21394" y="0"/>
                    </a:lnTo>
                    <a:lnTo>
                      <a:pt x="21600" y="5236"/>
                    </a:lnTo>
                    <a:lnTo>
                      <a:pt x="17691" y="5455"/>
                    </a:lnTo>
                    <a:lnTo>
                      <a:pt x="14811" y="6545"/>
                    </a:lnTo>
                    <a:lnTo>
                      <a:pt x="11931" y="8073"/>
                    </a:lnTo>
                    <a:lnTo>
                      <a:pt x="9463" y="9818"/>
                    </a:lnTo>
                    <a:lnTo>
                      <a:pt x="7406" y="12655"/>
                    </a:lnTo>
                    <a:lnTo>
                      <a:pt x="6171" y="15055"/>
                    </a:lnTo>
                    <a:lnTo>
                      <a:pt x="5349" y="18327"/>
                    </a:lnTo>
                    <a:lnTo>
                      <a:pt x="4731" y="21600"/>
                    </a:lnTo>
                    <a:lnTo>
                      <a:pt x="0" y="207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0" name="CustomShape 220">
                <a:extLst>
                  <a:ext uri="{FF2B5EF4-FFF2-40B4-BE49-F238E27FC236}">
                    <a16:creationId xmlns:a16="http://schemas.microsoft.com/office/drawing/2014/main" id="{FBE35088-CBD2-E958-FEFF-6C21770B0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154" y="3879336"/>
                <a:ext cx="25716" cy="33532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864"/>
                    </a:moveTo>
                    <a:lnTo>
                      <a:pt x="18277" y="0"/>
                    </a:lnTo>
                    <a:lnTo>
                      <a:pt x="21600" y="20736"/>
                    </a:lnTo>
                    <a:lnTo>
                      <a:pt x="1662" y="21600"/>
                    </a:lnTo>
                    <a:lnTo>
                      <a:pt x="0" y="8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1" name="CustomShape 221">
                <a:extLst>
                  <a:ext uri="{FF2B5EF4-FFF2-40B4-BE49-F238E27FC236}">
                    <a16:creationId xmlns:a16="http://schemas.microsoft.com/office/drawing/2014/main" id="{6EFE3217-801B-A2D3-187C-46EBFF94B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415" y="4004246"/>
                <a:ext cx="25715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900" y="0"/>
                    </a:moveTo>
                    <a:lnTo>
                      <a:pt x="0" y="17280"/>
                    </a:lnTo>
                    <a:lnTo>
                      <a:pt x="20700" y="21600"/>
                    </a:lnTo>
                    <a:lnTo>
                      <a:pt x="21600" y="5760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2" name="CustomShape 222">
                <a:extLst>
                  <a:ext uri="{FF2B5EF4-FFF2-40B4-BE49-F238E27FC236}">
                    <a16:creationId xmlns:a16="http://schemas.microsoft.com/office/drawing/2014/main" id="{8A684956-C62C-8FD6-C570-E2EAE470F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516" y="3779474"/>
                <a:ext cx="126834" cy="131207"/>
              </a:xfrm>
              <a:custGeom>
                <a:avLst/>
                <a:gdLst>
                  <a:gd name="T0" fmla="*/ 63417 w 21600"/>
                  <a:gd name="T1" fmla="*/ 65604 h 21600"/>
                  <a:gd name="T2" fmla="*/ 63417 w 21600"/>
                  <a:gd name="T3" fmla="*/ 65604 h 21600"/>
                  <a:gd name="T4" fmla="*/ 63417 w 21600"/>
                  <a:gd name="T5" fmla="*/ 65604 h 21600"/>
                  <a:gd name="T6" fmla="*/ 63417 w 21600"/>
                  <a:gd name="T7" fmla="*/ 6560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189" y="21600"/>
                    </a:moveTo>
                    <a:lnTo>
                      <a:pt x="17280" y="21380"/>
                    </a:lnTo>
                    <a:lnTo>
                      <a:pt x="12960" y="20278"/>
                    </a:lnTo>
                    <a:lnTo>
                      <a:pt x="9257" y="18294"/>
                    </a:lnTo>
                    <a:lnTo>
                      <a:pt x="6377" y="15429"/>
                    </a:lnTo>
                    <a:lnTo>
                      <a:pt x="3703" y="12563"/>
                    </a:lnTo>
                    <a:lnTo>
                      <a:pt x="1646" y="8596"/>
                    </a:lnTo>
                    <a:lnTo>
                      <a:pt x="617" y="5069"/>
                    </a:lnTo>
                    <a:lnTo>
                      <a:pt x="0" y="882"/>
                    </a:lnTo>
                    <a:lnTo>
                      <a:pt x="4731" y="0"/>
                    </a:lnTo>
                    <a:lnTo>
                      <a:pt x="5349" y="3747"/>
                    </a:lnTo>
                    <a:lnTo>
                      <a:pt x="6171" y="6392"/>
                    </a:lnTo>
                    <a:lnTo>
                      <a:pt x="7817" y="9257"/>
                    </a:lnTo>
                    <a:lnTo>
                      <a:pt x="9874" y="11682"/>
                    </a:lnTo>
                    <a:lnTo>
                      <a:pt x="12137" y="14106"/>
                    </a:lnTo>
                    <a:lnTo>
                      <a:pt x="15017" y="15429"/>
                    </a:lnTo>
                    <a:lnTo>
                      <a:pt x="18309" y="16310"/>
                    </a:lnTo>
                    <a:lnTo>
                      <a:pt x="21600" y="16531"/>
                    </a:lnTo>
                    <a:lnTo>
                      <a:pt x="21189" y="216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3" name="CustomShape 223">
                <a:extLst>
                  <a:ext uri="{FF2B5EF4-FFF2-40B4-BE49-F238E27FC236}">
                    <a16:creationId xmlns:a16="http://schemas.microsoft.com/office/drawing/2014/main" id="{B720D873-9B4C-F8A0-A350-A72B2B53B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415" y="3757869"/>
                <a:ext cx="25715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900" y="21600"/>
                    </a:moveTo>
                    <a:lnTo>
                      <a:pt x="0" y="5760"/>
                    </a:lnTo>
                    <a:lnTo>
                      <a:pt x="20700" y="0"/>
                    </a:lnTo>
                    <a:lnTo>
                      <a:pt x="21600" y="15840"/>
                    </a:lnTo>
                    <a:lnTo>
                      <a:pt x="9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4" name="CustomShape 224">
                <a:extLst>
                  <a:ext uri="{FF2B5EF4-FFF2-40B4-BE49-F238E27FC236}">
                    <a16:creationId xmlns:a16="http://schemas.microsoft.com/office/drawing/2014/main" id="{E4D652D0-F7D1-C899-C638-17426EC00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874" y="3881523"/>
                <a:ext cx="25716" cy="31345"/>
              </a:xfrm>
              <a:custGeom>
                <a:avLst/>
                <a:gdLst>
                  <a:gd name="T0" fmla="*/ 12858 w 21600"/>
                  <a:gd name="T1" fmla="*/ 15673 h 21600"/>
                  <a:gd name="T2" fmla="*/ 12858 w 21600"/>
                  <a:gd name="T3" fmla="*/ 15673 h 21600"/>
                  <a:gd name="T4" fmla="*/ 12858 w 21600"/>
                  <a:gd name="T5" fmla="*/ 15673 h 21600"/>
                  <a:gd name="T6" fmla="*/ 12858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0700"/>
                    </a:moveTo>
                    <a:lnTo>
                      <a:pt x="16971" y="21600"/>
                    </a:lnTo>
                    <a:lnTo>
                      <a:pt x="21600" y="1800"/>
                    </a:lnTo>
                    <a:lnTo>
                      <a:pt x="3086" y="0"/>
                    </a:lnTo>
                    <a:lnTo>
                      <a:pt x="0" y="20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5" name="CustomShape 225">
                <a:extLst>
                  <a:ext uri="{FF2B5EF4-FFF2-40B4-BE49-F238E27FC236}">
                    <a16:creationId xmlns:a16="http://schemas.microsoft.com/office/drawing/2014/main" id="{B506C641-C2A1-1430-C744-24F6B9864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635" y="3617653"/>
                <a:ext cx="257311" cy="1625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636" name="CustomShape 226">
                <a:extLst>
                  <a:ext uri="{FF2B5EF4-FFF2-40B4-BE49-F238E27FC236}">
                    <a16:creationId xmlns:a16="http://schemas.microsoft.com/office/drawing/2014/main" id="{B16F2E7F-AA3D-86E1-C8F8-27B42A4E6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635" y="3999609"/>
                <a:ext cx="257311" cy="1625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637" name="CustomShape 227">
                <a:extLst>
                  <a:ext uri="{FF2B5EF4-FFF2-40B4-BE49-F238E27FC236}">
                    <a16:creationId xmlns:a16="http://schemas.microsoft.com/office/drawing/2014/main" id="{AC703FDD-C1B8-0343-A1C9-30E9D68EE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342" y="3581206"/>
                <a:ext cx="113714" cy="92575"/>
              </a:xfrm>
              <a:custGeom>
                <a:avLst/>
                <a:gdLst>
                  <a:gd name="T0" fmla="*/ 56857 w 21600"/>
                  <a:gd name="T1" fmla="*/ 46288 h 21600"/>
                  <a:gd name="T2" fmla="*/ 56857 w 21600"/>
                  <a:gd name="T3" fmla="*/ 46288 h 21600"/>
                  <a:gd name="T4" fmla="*/ 56857 w 21600"/>
                  <a:gd name="T5" fmla="*/ 46288 h 21600"/>
                  <a:gd name="T6" fmla="*/ 56857 w 21600"/>
                  <a:gd name="T7" fmla="*/ 4628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3019" y="0"/>
                    </a:moveTo>
                    <a:lnTo>
                      <a:pt x="0" y="6261"/>
                    </a:lnTo>
                    <a:lnTo>
                      <a:pt x="18581" y="21600"/>
                    </a:lnTo>
                    <a:lnTo>
                      <a:pt x="21600" y="15339"/>
                    </a:lnTo>
                    <a:lnTo>
                      <a:pt x="30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8" name="CustomShape 228">
                <a:extLst>
                  <a:ext uri="{FF2B5EF4-FFF2-40B4-BE49-F238E27FC236}">
                    <a16:creationId xmlns:a16="http://schemas.microsoft.com/office/drawing/2014/main" id="{0ADF28F1-ED94-20FF-D44D-D479F8E96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7562" y="3648268"/>
                <a:ext cx="25716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2209" y="0"/>
                    </a:moveTo>
                    <a:lnTo>
                      <a:pt x="21600" y="4985"/>
                    </a:lnTo>
                    <a:lnTo>
                      <a:pt x="9391" y="21600"/>
                    </a:lnTo>
                    <a:lnTo>
                      <a:pt x="0" y="16615"/>
                    </a:lnTo>
                    <a:lnTo>
                      <a:pt x="1220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39" name="CustomShape 229">
                <a:extLst>
                  <a:ext uri="{FF2B5EF4-FFF2-40B4-BE49-F238E27FC236}">
                    <a16:creationId xmlns:a16="http://schemas.microsoft.com/office/drawing/2014/main" id="{5C96AE3E-A4DF-37CB-2F8A-033CA4ED7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137" y="3573188"/>
                <a:ext cx="28429" cy="33532"/>
              </a:xfrm>
              <a:custGeom>
                <a:avLst/>
                <a:gdLst>
                  <a:gd name="T0" fmla="*/ 14215 w 21600"/>
                  <a:gd name="T1" fmla="*/ 16766 h 21600"/>
                  <a:gd name="T2" fmla="*/ 14215 w 21600"/>
                  <a:gd name="T3" fmla="*/ 16766 h 21600"/>
                  <a:gd name="T4" fmla="*/ 14215 w 21600"/>
                  <a:gd name="T5" fmla="*/ 16766 h 21600"/>
                  <a:gd name="T6" fmla="*/ 14215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4985"/>
                    </a:moveTo>
                    <a:lnTo>
                      <a:pt x="11270" y="0"/>
                    </a:lnTo>
                    <a:lnTo>
                      <a:pt x="0" y="16615"/>
                    </a:lnTo>
                    <a:lnTo>
                      <a:pt x="9391" y="21600"/>
                    </a:lnTo>
                    <a:lnTo>
                      <a:pt x="21600" y="49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0" name="CustomShape 230">
                <a:extLst>
                  <a:ext uri="{FF2B5EF4-FFF2-40B4-BE49-F238E27FC236}">
                    <a16:creationId xmlns:a16="http://schemas.microsoft.com/office/drawing/2014/main" id="{ADC21A09-C178-FFB8-7A51-AECDDD581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052" y="3498837"/>
                <a:ext cx="146514" cy="107882"/>
              </a:xfrm>
              <a:custGeom>
                <a:avLst/>
                <a:gdLst>
                  <a:gd name="T0" fmla="*/ 73257 w 21600"/>
                  <a:gd name="T1" fmla="*/ 53941 h 21600"/>
                  <a:gd name="T2" fmla="*/ 73257 w 21600"/>
                  <a:gd name="T3" fmla="*/ 53941 h 21600"/>
                  <a:gd name="T4" fmla="*/ 73257 w 21600"/>
                  <a:gd name="T5" fmla="*/ 53941 h 21600"/>
                  <a:gd name="T6" fmla="*/ 73257 w 21600"/>
                  <a:gd name="T7" fmla="*/ 5394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9279" y="21600"/>
                    </a:moveTo>
                    <a:lnTo>
                      <a:pt x="21600" y="16200"/>
                    </a:lnTo>
                    <a:lnTo>
                      <a:pt x="2321" y="0"/>
                    </a:lnTo>
                    <a:lnTo>
                      <a:pt x="0" y="5400"/>
                    </a:lnTo>
                    <a:lnTo>
                      <a:pt x="19279" y="216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1" name="CustomShape 231">
                <a:extLst>
                  <a:ext uri="{FF2B5EF4-FFF2-40B4-BE49-F238E27FC236}">
                    <a16:creationId xmlns:a16="http://schemas.microsoft.com/office/drawing/2014/main" id="{FFC9F281-41E2-0FCA-9703-54CCC30C5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258" y="3581206"/>
                <a:ext cx="28429" cy="33532"/>
              </a:xfrm>
              <a:custGeom>
                <a:avLst/>
                <a:gdLst>
                  <a:gd name="T0" fmla="*/ 14215 w 21600"/>
                  <a:gd name="T1" fmla="*/ 16766 h 21600"/>
                  <a:gd name="T2" fmla="*/ 14215 w 21600"/>
                  <a:gd name="T3" fmla="*/ 16766 h 21600"/>
                  <a:gd name="T4" fmla="*/ 14215 w 21600"/>
                  <a:gd name="T5" fmla="*/ 16766 h 21600"/>
                  <a:gd name="T6" fmla="*/ 14215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7280"/>
                    </a:moveTo>
                    <a:lnTo>
                      <a:pt x="9391" y="21600"/>
                    </a:lnTo>
                    <a:lnTo>
                      <a:pt x="21600" y="4320"/>
                    </a:lnTo>
                    <a:lnTo>
                      <a:pt x="12209" y="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2" name="CustomShape 232">
                <a:extLst>
                  <a:ext uri="{FF2B5EF4-FFF2-40B4-BE49-F238E27FC236}">
                    <a16:creationId xmlns:a16="http://schemas.microsoft.com/office/drawing/2014/main" id="{7D7A1B41-1133-C8D0-A74E-451059722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052" y="3592140"/>
                <a:ext cx="136309" cy="113714"/>
              </a:xfrm>
              <a:custGeom>
                <a:avLst/>
                <a:gdLst>
                  <a:gd name="T0" fmla="*/ 68155 w 21600"/>
                  <a:gd name="T1" fmla="*/ 56857 h 21600"/>
                  <a:gd name="T2" fmla="*/ 68155 w 21600"/>
                  <a:gd name="T3" fmla="*/ 56857 h 21600"/>
                  <a:gd name="T4" fmla="*/ 68155 w 21600"/>
                  <a:gd name="T5" fmla="*/ 56857 h 21600"/>
                  <a:gd name="T6" fmla="*/ 68155 w 21600"/>
                  <a:gd name="T7" fmla="*/ 5685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5205"/>
                    </a:moveTo>
                    <a:lnTo>
                      <a:pt x="19115" y="0"/>
                    </a:lnTo>
                    <a:lnTo>
                      <a:pt x="0" y="16395"/>
                    </a:lnTo>
                    <a:lnTo>
                      <a:pt x="2485" y="21600"/>
                    </a:lnTo>
                    <a:lnTo>
                      <a:pt x="21600" y="52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3" name="CustomShape 233">
                <a:extLst>
                  <a:ext uri="{FF2B5EF4-FFF2-40B4-BE49-F238E27FC236}">
                    <a16:creationId xmlns:a16="http://schemas.microsoft.com/office/drawing/2014/main" id="{2348DEEE-B2D6-1C4C-89FC-A7945FE86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923" y="3678882"/>
                <a:ext cx="25716" cy="33532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6615"/>
                    </a:moveTo>
                    <a:lnTo>
                      <a:pt x="12209" y="21600"/>
                    </a:lnTo>
                    <a:lnTo>
                      <a:pt x="0" y="4985"/>
                    </a:lnTo>
                    <a:lnTo>
                      <a:pt x="9391" y="0"/>
                    </a:lnTo>
                    <a:lnTo>
                      <a:pt x="21600" y="166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4" name="CustomShape 234">
                <a:extLst>
                  <a:ext uri="{FF2B5EF4-FFF2-40B4-BE49-F238E27FC236}">
                    <a16:creationId xmlns:a16="http://schemas.microsoft.com/office/drawing/2014/main" id="{381CFA85-17E2-6E88-B6F3-A6FFCA16B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503" y="3587038"/>
                <a:ext cx="25716" cy="32803"/>
              </a:xfrm>
              <a:custGeom>
                <a:avLst/>
                <a:gdLst>
                  <a:gd name="T0" fmla="*/ 12858 w 21600"/>
                  <a:gd name="T1" fmla="*/ 16402 h 21600"/>
                  <a:gd name="T2" fmla="*/ 12858 w 21600"/>
                  <a:gd name="T3" fmla="*/ 16402 h 21600"/>
                  <a:gd name="T4" fmla="*/ 12858 w 21600"/>
                  <a:gd name="T5" fmla="*/ 16402 h 21600"/>
                  <a:gd name="T6" fmla="*/ 12858 w 21600"/>
                  <a:gd name="T7" fmla="*/ 164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2209" y="21600"/>
                    </a:moveTo>
                    <a:lnTo>
                      <a:pt x="21600" y="16615"/>
                    </a:lnTo>
                    <a:lnTo>
                      <a:pt x="9391" y="0"/>
                    </a:lnTo>
                    <a:lnTo>
                      <a:pt x="0" y="4985"/>
                    </a:lnTo>
                    <a:lnTo>
                      <a:pt x="12209" y="216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5" name="CustomShape 235">
                <a:extLst>
                  <a:ext uri="{FF2B5EF4-FFF2-40B4-BE49-F238E27FC236}">
                    <a16:creationId xmlns:a16="http://schemas.microsoft.com/office/drawing/2014/main" id="{463DFDA5-E371-3F0A-D5FA-DA5494EAD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688" y="3845806"/>
                <a:ext cx="69249" cy="56857"/>
              </a:xfrm>
              <a:custGeom>
                <a:avLst/>
                <a:gdLst>
                  <a:gd name="T0" fmla="*/ 34625 w 21600"/>
                  <a:gd name="T1" fmla="*/ 28429 h 21600"/>
                  <a:gd name="T2" fmla="*/ 34625 w 21600"/>
                  <a:gd name="T3" fmla="*/ 28429 h 21600"/>
                  <a:gd name="T4" fmla="*/ 34625 w 21600"/>
                  <a:gd name="T5" fmla="*/ 28429 h 21600"/>
                  <a:gd name="T6" fmla="*/ 34625 w 21600"/>
                  <a:gd name="T7" fmla="*/ 2842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0549"/>
                    </a:moveTo>
                    <a:lnTo>
                      <a:pt x="3661" y="21600"/>
                    </a:lnTo>
                    <a:lnTo>
                      <a:pt x="21600" y="10549"/>
                    </a:lnTo>
                    <a:lnTo>
                      <a:pt x="17939" y="0"/>
                    </a:lnTo>
                    <a:lnTo>
                      <a:pt x="0" y="10549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6" name="CustomShape 236">
                <a:extLst>
                  <a:ext uri="{FF2B5EF4-FFF2-40B4-BE49-F238E27FC236}">
                    <a16:creationId xmlns:a16="http://schemas.microsoft.com/office/drawing/2014/main" id="{F9C3BB68-30A8-2051-14A6-03FF136BD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918" y="3815191"/>
                <a:ext cx="58315" cy="56128"/>
              </a:xfrm>
              <a:custGeom>
                <a:avLst/>
                <a:gdLst>
                  <a:gd name="T0" fmla="*/ 29158 w 21600"/>
                  <a:gd name="T1" fmla="*/ 28064 h 21600"/>
                  <a:gd name="T2" fmla="*/ 29158 w 21600"/>
                  <a:gd name="T3" fmla="*/ 28064 h 21600"/>
                  <a:gd name="T4" fmla="*/ 29158 w 21600"/>
                  <a:gd name="T5" fmla="*/ 28064 h 21600"/>
                  <a:gd name="T6" fmla="*/ 29158 w 21600"/>
                  <a:gd name="T7" fmla="*/ 2806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1314"/>
                    </a:moveTo>
                    <a:lnTo>
                      <a:pt x="5616" y="21600"/>
                    </a:lnTo>
                    <a:lnTo>
                      <a:pt x="21600" y="10286"/>
                    </a:lnTo>
                    <a:lnTo>
                      <a:pt x="15984" y="0"/>
                    </a:lnTo>
                    <a:lnTo>
                      <a:pt x="0" y="11314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7" name="CustomShape 237">
                <a:extLst>
                  <a:ext uri="{FF2B5EF4-FFF2-40B4-BE49-F238E27FC236}">
                    <a16:creationId xmlns:a16="http://schemas.microsoft.com/office/drawing/2014/main" id="{8019FF36-551E-511C-A513-A31409E76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723" y="3845705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9938" y="21600"/>
                    </a:moveTo>
                    <a:lnTo>
                      <a:pt x="21600" y="20571"/>
                    </a:lnTo>
                    <a:lnTo>
                      <a:pt x="0" y="0"/>
                    </a:lnTo>
                    <a:lnTo>
                      <a:pt x="3323" y="0"/>
                    </a:lnTo>
                    <a:lnTo>
                      <a:pt x="19938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8" name="CustomShape 238">
                <a:extLst>
                  <a:ext uri="{FF2B5EF4-FFF2-40B4-BE49-F238E27FC236}">
                    <a16:creationId xmlns:a16="http://schemas.microsoft.com/office/drawing/2014/main" id="{9E520501-4814-B017-8954-2B8CD30A1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738" y="3353053"/>
                <a:ext cx="486922" cy="485465"/>
              </a:xfrm>
              <a:custGeom>
                <a:avLst/>
                <a:gdLst>
                  <a:gd name="T0" fmla="*/ 243461 w 21600"/>
                  <a:gd name="T1" fmla="*/ 242733 h 21600"/>
                  <a:gd name="T2" fmla="*/ 243461 w 21600"/>
                  <a:gd name="T3" fmla="*/ 242733 h 21600"/>
                  <a:gd name="T4" fmla="*/ 243461 w 21600"/>
                  <a:gd name="T5" fmla="*/ 242733 h 21600"/>
                  <a:gd name="T6" fmla="*/ 243461 w 21600"/>
                  <a:gd name="T7" fmla="*/ 24273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0577"/>
                    </a:moveTo>
                    <a:lnTo>
                      <a:pt x="860" y="21600"/>
                    </a:lnTo>
                    <a:lnTo>
                      <a:pt x="21600" y="1083"/>
                    </a:lnTo>
                    <a:lnTo>
                      <a:pt x="20740" y="0"/>
                    </a:lnTo>
                    <a:lnTo>
                      <a:pt x="0" y="205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49" name="CustomShape 239">
                <a:extLst>
                  <a:ext uri="{FF2B5EF4-FFF2-40B4-BE49-F238E27FC236}">
                    <a16:creationId xmlns:a16="http://schemas.microsoft.com/office/drawing/2014/main" id="{C4831A07-B70E-80F1-9446-DF0956045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272" y="3815090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250" y="21600"/>
                    </a:moveTo>
                    <a:lnTo>
                      <a:pt x="21600" y="19440"/>
                    </a:lnTo>
                    <a:lnTo>
                      <a:pt x="0" y="1080"/>
                    </a:lnTo>
                    <a:lnTo>
                      <a:pt x="2700" y="0"/>
                    </a:lnTo>
                    <a:lnTo>
                      <a:pt x="2025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0" name="CustomShape 240">
                <a:extLst>
                  <a:ext uri="{FF2B5EF4-FFF2-40B4-BE49-F238E27FC236}">
                    <a16:creationId xmlns:a16="http://schemas.microsoft.com/office/drawing/2014/main" id="{83E53044-6C14-4618-45F6-908B5B485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623" y="3342848"/>
                <a:ext cx="28429" cy="31345"/>
              </a:xfrm>
              <a:custGeom>
                <a:avLst/>
                <a:gdLst>
                  <a:gd name="T0" fmla="*/ 14215 w 21600"/>
                  <a:gd name="T1" fmla="*/ 15673 h 21600"/>
                  <a:gd name="T2" fmla="*/ 14215 w 21600"/>
                  <a:gd name="T3" fmla="*/ 15673 h 21600"/>
                  <a:gd name="T4" fmla="*/ 14215 w 21600"/>
                  <a:gd name="T5" fmla="*/ 15673 h 21600"/>
                  <a:gd name="T6" fmla="*/ 14215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6048"/>
                    </a:moveTo>
                    <a:lnTo>
                      <a:pt x="7776" y="0"/>
                    </a:lnTo>
                    <a:lnTo>
                      <a:pt x="21600" y="14688"/>
                    </a:lnTo>
                    <a:lnTo>
                      <a:pt x="13824" y="21600"/>
                    </a:lnTo>
                    <a:lnTo>
                      <a:pt x="0" y="60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1" name="CustomShape 241">
                <a:extLst>
                  <a:ext uri="{FF2B5EF4-FFF2-40B4-BE49-F238E27FC236}">
                    <a16:creationId xmlns:a16="http://schemas.microsoft.com/office/drawing/2014/main" id="{E244A0BE-01A9-3F5A-F9C9-DC773C969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466" y="3874234"/>
                <a:ext cx="25716" cy="32803"/>
              </a:xfrm>
              <a:custGeom>
                <a:avLst/>
                <a:gdLst>
                  <a:gd name="T0" fmla="*/ 12858 w 21600"/>
                  <a:gd name="T1" fmla="*/ 16402 h 21600"/>
                  <a:gd name="T2" fmla="*/ 12858 w 21600"/>
                  <a:gd name="T3" fmla="*/ 16402 h 21600"/>
                  <a:gd name="T4" fmla="*/ 12858 w 21600"/>
                  <a:gd name="T5" fmla="*/ 16402 h 21600"/>
                  <a:gd name="T6" fmla="*/ 12858 w 21600"/>
                  <a:gd name="T7" fmla="*/ 164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1314" y="0"/>
                    </a:moveTo>
                    <a:lnTo>
                      <a:pt x="0" y="4000"/>
                    </a:lnTo>
                    <a:lnTo>
                      <a:pt x="10286" y="21600"/>
                    </a:lnTo>
                    <a:lnTo>
                      <a:pt x="21600" y="17600"/>
                    </a:lnTo>
                    <a:lnTo>
                      <a:pt x="113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2" name="CustomShape 242">
                <a:extLst>
                  <a:ext uri="{FF2B5EF4-FFF2-40B4-BE49-F238E27FC236}">
                    <a16:creationId xmlns:a16="http://schemas.microsoft.com/office/drawing/2014/main" id="{6AAA057A-73AF-35D0-292D-CA678AFF7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996" y="3881523"/>
                <a:ext cx="48110" cy="41550"/>
              </a:xfrm>
              <a:custGeom>
                <a:avLst/>
                <a:gdLst>
                  <a:gd name="T0" fmla="*/ 24055 w 21600"/>
                  <a:gd name="T1" fmla="*/ 20775 h 21600"/>
                  <a:gd name="T2" fmla="*/ 24055 w 21600"/>
                  <a:gd name="T3" fmla="*/ 20775 h 21600"/>
                  <a:gd name="T4" fmla="*/ 24055 w 21600"/>
                  <a:gd name="T5" fmla="*/ 20775 h 21600"/>
                  <a:gd name="T6" fmla="*/ 24055 w 21600"/>
                  <a:gd name="T7" fmla="*/ 2077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3877" y="0"/>
                    </a:moveTo>
                    <a:lnTo>
                      <a:pt x="0" y="15055"/>
                    </a:lnTo>
                    <a:lnTo>
                      <a:pt x="17723" y="21600"/>
                    </a:lnTo>
                    <a:lnTo>
                      <a:pt x="21600" y="6545"/>
                    </a:lnTo>
                    <a:lnTo>
                      <a:pt x="387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3" name="CustomShape 243">
                <a:extLst>
                  <a:ext uri="{FF2B5EF4-FFF2-40B4-BE49-F238E27FC236}">
                    <a16:creationId xmlns:a16="http://schemas.microsoft.com/office/drawing/2014/main" id="{CA881FB0-E110-7E59-3531-5EE0AC471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629" y="3897560"/>
                <a:ext cx="35718" cy="40820"/>
              </a:xfrm>
              <a:custGeom>
                <a:avLst/>
                <a:gdLst>
                  <a:gd name="T0" fmla="*/ 17859 w 21600"/>
                  <a:gd name="T1" fmla="*/ 20410 h 21600"/>
                  <a:gd name="T2" fmla="*/ 17859 w 21600"/>
                  <a:gd name="T3" fmla="*/ 20410 h 21600"/>
                  <a:gd name="T4" fmla="*/ 17859 w 21600"/>
                  <a:gd name="T5" fmla="*/ 20410 h 21600"/>
                  <a:gd name="T6" fmla="*/ 17859 w 21600"/>
                  <a:gd name="T7" fmla="*/ 2041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6750" y="0"/>
                    </a:moveTo>
                    <a:lnTo>
                      <a:pt x="0" y="14632"/>
                    </a:lnTo>
                    <a:lnTo>
                      <a:pt x="14850" y="21600"/>
                    </a:lnTo>
                    <a:lnTo>
                      <a:pt x="21600" y="6968"/>
                    </a:lnTo>
                    <a:lnTo>
                      <a:pt x="67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4" name="CustomShape 244">
                <a:extLst>
                  <a:ext uri="{FF2B5EF4-FFF2-40B4-BE49-F238E27FC236}">
                    <a16:creationId xmlns:a16="http://schemas.microsoft.com/office/drawing/2014/main" id="{D378BFF1-BA3E-0269-E46D-5FEB90C05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069" y="3894644"/>
                <a:ext cx="25716" cy="29158"/>
              </a:xfrm>
              <a:custGeom>
                <a:avLst/>
                <a:gdLst>
                  <a:gd name="T0" fmla="*/ 12858 w 21600"/>
                  <a:gd name="T1" fmla="*/ 14579 h 21600"/>
                  <a:gd name="T2" fmla="*/ 12858 w 21600"/>
                  <a:gd name="T3" fmla="*/ 14579 h 21600"/>
                  <a:gd name="T4" fmla="*/ 12858 w 21600"/>
                  <a:gd name="T5" fmla="*/ 14579 h 21600"/>
                  <a:gd name="T6" fmla="*/ 12858 w 21600"/>
                  <a:gd name="T7" fmla="*/ 1457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9440" y="0"/>
                    </a:moveTo>
                    <a:lnTo>
                      <a:pt x="21600" y="1878"/>
                    </a:lnTo>
                    <a:lnTo>
                      <a:pt x="0" y="21600"/>
                    </a:lnTo>
                    <a:lnTo>
                      <a:pt x="4320" y="21600"/>
                    </a:lnTo>
                    <a:lnTo>
                      <a:pt x="194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5" name="CustomShape 245">
                <a:extLst>
                  <a:ext uri="{FF2B5EF4-FFF2-40B4-BE49-F238E27FC236}">
                    <a16:creationId xmlns:a16="http://schemas.microsoft.com/office/drawing/2014/main" id="{3B587920-34A9-46A1-D33F-523FFA181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226" y="3912867"/>
                <a:ext cx="43736" cy="48839"/>
              </a:xfrm>
              <a:custGeom>
                <a:avLst/>
                <a:gdLst>
                  <a:gd name="T0" fmla="*/ 21868 w 21600"/>
                  <a:gd name="T1" fmla="*/ 24420 h 21600"/>
                  <a:gd name="T2" fmla="*/ 21868 w 21600"/>
                  <a:gd name="T3" fmla="*/ 24420 h 21600"/>
                  <a:gd name="T4" fmla="*/ 21868 w 21600"/>
                  <a:gd name="T5" fmla="*/ 24420 h 21600"/>
                  <a:gd name="T6" fmla="*/ 21868 w 21600"/>
                  <a:gd name="T7" fmla="*/ 2442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9663" y="0"/>
                    </a:moveTo>
                    <a:lnTo>
                      <a:pt x="0" y="9924"/>
                    </a:lnTo>
                    <a:lnTo>
                      <a:pt x="12505" y="21600"/>
                    </a:lnTo>
                    <a:lnTo>
                      <a:pt x="21600" y="11676"/>
                    </a:lnTo>
                    <a:lnTo>
                      <a:pt x="96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6" name="CustomShape 246">
                <a:extLst>
                  <a:ext uri="{FF2B5EF4-FFF2-40B4-BE49-F238E27FC236}">
                    <a16:creationId xmlns:a16="http://schemas.microsoft.com/office/drawing/2014/main" id="{E6E55DB2-F214-E11C-9E4A-F228E0848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9666" y="3910680"/>
                <a:ext cx="25716" cy="28429"/>
              </a:xfrm>
              <a:custGeom>
                <a:avLst/>
                <a:gdLst>
                  <a:gd name="T0" fmla="*/ 12858 w 21600"/>
                  <a:gd name="T1" fmla="*/ 14215 h 21600"/>
                  <a:gd name="T2" fmla="*/ 12858 w 21600"/>
                  <a:gd name="T3" fmla="*/ 14215 h 21600"/>
                  <a:gd name="T4" fmla="*/ 12858 w 21600"/>
                  <a:gd name="T5" fmla="*/ 14215 h 21600"/>
                  <a:gd name="T6" fmla="*/ 12858 w 21600"/>
                  <a:gd name="T7" fmla="*/ 1421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7788" y="0"/>
                    </a:moveTo>
                    <a:lnTo>
                      <a:pt x="21600" y="1029"/>
                    </a:lnTo>
                    <a:lnTo>
                      <a:pt x="0" y="18514"/>
                    </a:lnTo>
                    <a:lnTo>
                      <a:pt x="5082" y="21600"/>
                    </a:lnTo>
                    <a:lnTo>
                      <a:pt x="177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7" name="CustomShape 247">
                <a:extLst>
                  <a:ext uri="{FF2B5EF4-FFF2-40B4-BE49-F238E27FC236}">
                    <a16:creationId xmlns:a16="http://schemas.microsoft.com/office/drawing/2014/main" id="{FCFA9D23-DBB9-E876-0407-9F4B423CB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093" y="3943482"/>
                <a:ext cx="48110" cy="56857"/>
              </a:xfrm>
              <a:custGeom>
                <a:avLst/>
                <a:gdLst>
                  <a:gd name="T0" fmla="*/ 24055 w 21600"/>
                  <a:gd name="T1" fmla="*/ 28429 h 21600"/>
                  <a:gd name="T2" fmla="*/ 24055 w 21600"/>
                  <a:gd name="T3" fmla="*/ 28429 h 21600"/>
                  <a:gd name="T4" fmla="*/ 24055 w 21600"/>
                  <a:gd name="T5" fmla="*/ 28429 h 21600"/>
                  <a:gd name="T6" fmla="*/ 24055 w 21600"/>
                  <a:gd name="T7" fmla="*/ 2842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6530"/>
                    </a:lnTo>
                    <a:lnTo>
                      <a:pt x="10800" y="21600"/>
                    </a:lnTo>
                    <a:lnTo>
                      <a:pt x="21600" y="1507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8" name="CustomShape 248">
                <a:extLst>
                  <a:ext uri="{FF2B5EF4-FFF2-40B4-BE49-F238E27FC236}">
                    <a16:creationId xmlns:a16="http://schemas.microsoft.com/office/drawing/2014/main" id="{7244BFEE-D8A5-ED8D-4421-6F5E07EE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272" y="3937185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8360" y="0"/>
                    </a:moveTo>
                    <a:lnTo>
                      <a:pt x="21600" y="2541"/>
                    </a:lnTo>
                    <a:lnTo>
                      <a:pt x="0" y="19059"/>
                    </a:lnTo>
                    <a:lnTo>
                      <a:pt x="1080" y="21600"/>
                    </a:lnTo>
                    <a:lnTo>
                      <a:pt x="1836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59" name="CustomShape 249">
                <a:extLst>
                  <a:ext uri="{FF2B5EF4-FFF2-40B4-BE49-F238E27FC236}">
                    <a16:creationId xmlns:a16="http://schemas.microsoft.com/office/drawing/2014/main" id="{1C54AA9D-D68A-0889-D6C0-1557FDBB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895" y="3979199"/>
                <a:ext cx="53942" cy="51755"/>
              </a:xfrm>
              <a:custGeom>
                <a:avLst/>
                <a:gdLst>
                  <a:gd name="T0" fmla="*/ 26971 w 21600"/>
                  <a:gd name="T1" fmla="*/ 25878 h 21600"/>
                  <a:gd name="T2" fmla="*/ 26971 w 21600"/>
                  <a:gd name="T3" fmla="*/ 25878 h 21600"/>
                  <a:gd name="T4" fmla="*/ 26971 w 21600"/>
                  <a:gd name="T5" fmla="*/ 25878 h 21600"/>
                  <a:gd name="T6" fmla="*/ 26971 w 21600"/>
                  <a:gd name="T7" fmla="*/ 2587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6104" y="0"/>
                    </a:moveTo>
                    <a:lnTo>
                      <a:pt x="0" y="10800"/>
                    </a:lnTo>
                    <a:lnTo>
                      <a:pt x="15496" y="21600"/>
                    </a:lnTo>
                    <a:lnTo>
                      <a:pt x="21600" y="10800"/>
                    </a:lnTo>
                    <a:lnTo>
                      <a:pt x="610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0" name="CustomShape 250">
                <a:extLst>
                  <a:ext uri="{FF2B5EF4-FFF2-40B4-BE49-F238E27FC236}">
                    <a16:creationId xmlns:a16="http://schemas.microsoft.com/office/drawing/2014/main" id="{16D18522-911E-93FC-976E-907FC5A8A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514" y="3979199"/>
                <a:ext cx="25715" cy="26242"/>
              </a:xfrm>
              <a:custGeom>
                <a:avLst/>
                <a:gdLst>
                  <a:gd name="T0" fmla="*/ 12858 w 21600"/>
                  <a:gd name="T1" fmla="*/ 13121 h 21600"/>
                  <a:gd name="T2" fmla="*/ 12858 w 21600"/>
                  <a:gd name="T3" fmla="*/ 13121 h 21600"/>
                  <a:gd name="T4" fmla="*/ 12858 w 21600"/>
                  <a:gd name="T5" fmla="*/ 13121 h 21600"/>
                  <a:gd name="T6" fmla="*/ 12858 w 21600"/>
                  <a:gd name="T7" fmla="*/ 1312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7280"/>
                    </a:moveTo>
                    <a:lnTo>
                      <a:pt x="1080" y="19440"/>
                    </a:lnTo>
                    <a:lnTo>
                      <a:pt x="4320" y="21600"/>
                    </a:lnTo>
                    <a:lnTo>
                      <a:pt x="18360" y="0"/>
                    </a:lnTo>
                    <a:lnTo>
                      <a:pt x="21600" y="324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1" name="CustomShape 251">
                <a:extLst>
                  <a:ext uri="{FF2B5EF4-FFF2-40B4-BE49-F238E27FC236}">
                    <a16:creationId xmlns:a16="http://schemas.microsoft.com/office/drawing/2014/main" id="{59DFE373-D945-EFB3-1455-D0C0D2B75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6714" y="4007627"/>
                <a:ext cx="40092" cy="48839"/>
              </a:xfrm>
              <a:custGeom>
                <a:avLst/>
                <a:gdLst>
                  <a:gd name="T0" fmla="*/ 20046 w 21600"/>
                  <a:gd name="T1" fmla="*/ 24420 h 21600"/>
                  <a:gd name="T2" fmla="*/ 20046 w 21600"/>
                  <a:gd name="T3" fmla="*/ 24420 h 21600"/>
                  <a:gd name="T4" fmla="*/ 20046 w 21600"/>
                  <a:gd name="T5" fmla="*/ 24420 h 21600"/>
                  <a:gd name="T6" fmla="*/ 20046 w 21600"/>
                  <a:gd name="T7" fmla="*/ 2442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9341" y="0"/>
                    </a:moveTo>
                    <a:lnTo>
                      <a:pt x="0" y="9924"/>
                    </a:lnTo>
                    <a:lnTo>
                      <a:pt x="11676" y="21600"/>
                    </a:lnTo>
                    <a:lnTo>
                      <a:pt x="21600" y="11676"/>
                    </a:lnTo>
                    <a:lnTo>
                      <a:pt x="934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2" name="CustomShape 252">
                <a:extLst>
                  <a:ext uri="{FF2B5EF4-FFF2-40B4-BE49-F238E27FC236}">
                    <a16:creationId xmlns:a16="http://schemas.microsoft.com/office/drawing/2014/main" id="{798E26FE-5C36-54CB-FB8E-5F76DE3F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155" y="4006432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250" y="0"/>
                    </a:moveTo>
                    <a:lnTo>
                      <a:pt x="21600" y="1080"/>
                    </a:lnTo>
                    <a:lnTo>
                      <a:pt x="0" y="19440"/>
                    </a:lnTo>
                    <a:lnTo>
                      <a:pt x="2700" y="21600"/>
                    </a:lnTo>
                    <a:lnTo>
                      <a:pt x="202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3" name="CustomShape 253">
                <a:extLst>
                  <a:ext uri="{FF2B5EF4-FFF2-40B4-BE49-F238E27FC236}">
                    <a16:creationId xmlns:a16="http://schemas.microsoft.com/office/drawing/2014/main" id="{B40F2B90-7FA4-3E87-FFF4-3E98BA12B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228" y="4030953"/>
                <a:ext cx="40092" cy="306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664" name="CustomShape 254">
                <a:extLst>
                  <a:ext uri="{FF2B5EF4-FFF2-40B4-BE49-F238E27FC236}">
                    <a16:creationId xmlns:a16="http://schemas.microsoft.com/office/drawing/2014/main" id="{EFA6F93D-8636-CC20-F74D-DD6CEACA4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464" y="4030953"/>
                <a:ext cx="25716" cy="30616"/>
              </a:xfrm>
              <a:custGeom>
                <a:avLst/>
                <a:gdLst>
                  <a:gd name="T0" fmla="*/ 12858 w 21600"/>
                  <a:gd name="T1" fmla="*/ 15308 h 21600"/>
                  <a:gd name="T2" fmla="*/ 12858 w 21600"/>
                  <a:gd name="T3" fmla="*/ 15308 h 21600"/>
                  <a:gd name="T4" fmla="*/ 12858 w 21600"/>
                  <a:gd name="T5" fmla="*/ 15308 h 21600"/>
                  <a:gd name="T6" fmla="*/ 12858 w 21600"/>
                  <a:gd name="T7" fmla="*/ 1530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8000"/>
                    </a:moveTo>
                    <a:lnTo>
                      <a:pt x="5082" y="21600"/>
                    </a:lnTo>
                    <a:lnTo>
                      <a:pt x="11435" y="21600"/>
                    </a:lnTo>
                    <a:lnTo>
                      <a:pt x="11435" y="0"/>
                    </a:lnTo>
                    <a:lnTo>
                      <a:pt x="21600" y="2700"/>
                    </a:lnTo>
                    <a:lnTo>
                      <a:pt x="0" y="18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5" name="CustomShape 255">
                <a:extLst>
                  <a:ext uri="{FF2B5EF4-FFF2-40B4-BE49-F238E27FC236}">
                    <a16:creationId xmlns:a16="http://schemas.microsoft.com/office/drawing/2014/main" id="{7DF8C1EE-58DD-7005-A501-F7FA78318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506" y="4030953"/>
                <a:ext cx="739130" cy="306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grpSp>
            <p:nvGrpSpPr>
              <p:cNvPr id="23666" name="CustomShape 256">
                <a:extLst>
                  <a:ext uri="{FF2B5EF4-FFF2-40B4-BE49-F238E27FC236}">
                    <a16:creationId xmlns:a16="http://schemas.microsoft.com/office/drawing/2014/main" id="{410F4476-FCC3-D239-71CD-DAE103EFF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5506" y="4030953"/>
                <a:ext cx="1" cy="30616"/>
                <a:chOff x="0" y="0"/>
                <a:chExt cx="0" cy="30614"/>
              </a:xfrm>
            </p:grpSpPr>
            <p:sp>
              <p:nvSpPr>
                <p:cNvPr id="23788" name="Line">
                  <a:extLst>
                    <a:ext uri="{FF2B5EF4-FFF2-40B4-BE49-F238E27FC236}">
                      <a16:creationId xmlns:a16="http://schemas.microsoft.com/office/drawing/2014/main" id="{EDB77D5E-8DD4-A39D-7DFA-59FABE25D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" y="0"/>
                  <a:ext cx="2" cy="30615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89" name="Line">
                  <a:extLst>
                    <a:ext uri="{FF2B5EF4-FFF2-40B4-BE49-F238E27FC236}">
                      <a16:creationId xmlns:a16="http://schemas.microsoft.com/office/drawing/2014/main" id="{7CA2392A-0AD5-08ED-8106-B88B882FE5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1" y="-1"/>
                  <a:ext cx="2" cy="3061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sp>
            <p:nvSpPr>
              <p:cNvPr id="23667" name="CustomShape 257">
                <a:extLst>
                  <a:ext uri="{FF2B5EF4-FFF2-40B4-BE49-F238E27FC236}">
                    <a16:creationId xmlns:a16="http://schemas.microsoft.com/office/drawing/2014/main" id="{FF4CD56D-6797-8744-EC93-240336CC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961" y="3877150"/>
                <a:ext cx="25715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492"/>
                    </a:moveTo>
                    <a:lnTo>
                      <a:pt x="9095" y="0"/>
                    </a:lnTo>
                    <a:lnTo>
                      <a:pt x="0" y="18277"/>
                    </a:lnTo>
                    <a:lnTo>
                      <a:pt x="13642" y="21600"/>
                    </a:lnTo>
                    <a:lnTo>
                      <a:pt x="21600" y="2492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8" name="CustomShape 258">
                <a:extLst>
                  <a:ext uri="{FF2B5EF4-FFF2-40B4-BE49-F238E27FC236}">
                    <a16:creationId xmlns:a16="http://schemas.microsoft.com/office/drawing/2014/main" id="{7C92D654-C707-CBC7-0F79-06EAC9F81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400" y="3971910"/>
                <a:ext cx="104238" cy="190250"/>
              </a:xfrm>
              <a:custGeom>
                <a:avLst/>
                <a:gdLst>
                  <a:gd name="T0" fmla="*/ 52119 w 21600"/>
                  <a:gd name="T1" fmla="*/ 95125 h 21600"/>
                  <a:gd name="T2" fmla="*/ 52119 w 21600"/>
                  <a:gd name="T3" fmla="*/ 95125 h 21600"/>
                  <a:gd name="T4" fmla="*/ 52119 w 21600"/>
                  <a:gd name="T5" fmla="*/ 95125 h 21600"/>
                  <a:gd name="T6" fmla="*/ 52119 w 21600"/>
                  <a:gd name="T7" fmla="*/ 9512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5336" y="0"/>
                    </a:moveTo>
                    <a:lnTo>
                      <a:pt x="0" y="1532"/>
                    </a:lnTo>
                    <a:lnTo>
                      <a:pt x="16009" y="21600"/>
                    </a:lnTo>
                    <a:lnTo>
                      <a:pt x="21600" y="20068"/>
                    </a:lnTo>
                    <a:lnTo>
                      <a:pt x="53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69" name="CustomShape 259">
                <a:extLst>
                  <a:ext uri="{FF2B5EF4-FFF2-40B4-BE49-F238E27FC236}">
                    <a16:creationId xmlns:a16="http://schemas.microsoft.com/office/drawing/2014/main" id="{70D05DA5-EC10-3012-7A1E-9062A4A9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837" y="4150760"/>
                <a:ext cx="30616" cy="25716"/>
              </a:xfrm>
              <a:custGeom>
                <a:avLst/>
                <a:gdLst>
                  <a:gd name="T0" fmla="*/ 15308 w 21600"/>
                  <a:gd name="T1" fmla="*/ 12858 h 21600"/>
                  <a:gd name="T2" fmla="*/ 15308 w 21600"/>
                  <a:gd name="T3" fmla="*/ 12858 h 21600"/>
                  <a:gd name="T4" fmla="*/ 15308 w 21600"/>
                  <a:gd name="T5" fmla="*/ 12858 h 21600"/>
                  <a:gd name="T6" fmla="*/ 1530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7600" y="0"/>
                    </a:moveTo>
                    <a:lnTo>
                      <a:pt x="21600" y="10800"/>
                    </a:lnTo>
                    <a:lnTo>
                      <a:pt x="4800" y="21600"/>
                    </a:lnTo>
                    <a:lnTo>
                      <a:pt x="0" y="10800"/>
                    </a:lnTo>
                    <a:lnTo>
                      <a:pt x="17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0" name="CustomShape 260">
                <a:extLst>
                  <a:ext uri="{FF2B5EF4-FFF2-40B4-BE49-F238E27FC236}">
                    <a16:creationId xmlns:a16="http://schemas.microsoft.com/office/drawing/2014/main" id="{77701C8F-241D-5459-0BA9-355B4254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027" y="3955874"/>
                <a:ext cx="30616" cy="29158"/>
              </a:xfrm>
              <a:custGeom>
                <a:avLst/>
                <a:gdLst>
                  <a:gd name="T0" fmla="*/ 15308 w 21600"/>
                  <a:gd name="T1" fmla="*/ 14579 h 21600"/>
                  <a:gd name="T2" fmla="*/ 15308 w 21600"/>
                  <a:gd name="T3" fmla="*/ 14579 h 21600"/>
                  <a:gd name="T4" fmla="*/ 15308 w 21600"/>
                  <a:gd name="T5" fmla="*/ 14579 h 21600"/>
                  <a:gd name="T6" fmla="*/ 15308 w 21600"/>
                  <a:gd name="T7" fmla="*/ 1457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1782"/>
                    </a:moveTo>
                    <a:lnTo>
                      <a:pt x="17600" y="0"/>
                    </a:lnTo>
                    <a:lnTo>
                      <a:pt x="0" y="9818"/>
                    </a:lnTo>
                    <a:lnTo>
                      <a:pt x="4800" y="21600"/>
                    </a:lnTo>
                    <a:lnTo>
                      <a:pt x="21600" y="117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1" name="CustomShape 261">
                <a:extLst>
                  <a:ext uri="{FF2B5EF4-FFF2-40B4-BE49-F238E27FC236}">
                    <a16:creationId xmlns:a16="http://schemas.microsoft.com/office/drawing/2014/main" id="{3369991D-A67D-E30C-6B92-33357368E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318" y="4036055"/>
                <a:ext cx="35718" cy="64875"/>
              </a:xfrm>
              <a:custGeom>
                <a:avLst/>
                <a:gdLst>
                  <a:gd name="T0" fmla="*/ 17859 w 21600"/>
                  <a:gd name="T1" fmla="*/ 32438 h 21600"/>
                  <a:gd name="T2" fmla="*/ 17859 w 21600"/>
                  <a:gd name="T3" fmla="*/ 32438 h 21600"/>
                  <a:gd name="T4" fmla="*/ 17859 w 21600"/>
                  <a:gd name="T5" fmla="*/ 32438 h 21600"/>
                  <a:gd name="T6" fmla="*/ 17859 w 21600"/>
                  <a:gd name="T7" fmla="*/ 3243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441"/>
                    </a:moveTo>
                    <a:lnTo>
                      <a:pt x="4320" y="0"/>
                    </a:lnTo>
                    <a:lnTo>
                      <a:pt x="0" y="21159"/>
                    </a:lnTo>
                    <a:lnTo>
                      <a:pt x="18000" y="21600"/>
                    </a:lnTo>
                    <a:lnTo>
                      <a:pt x="21600" y="4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2" name="CustomShape 262">
                <a:extLst>
                  <a:ext uri="{FF2B5EF4-FFF2-40B4-BE49-F238E27FC236}">
                    <a16:creationId xmlns:a16="http://schemas.microsoft.com/office/drawing/2014/main" id="{1447AE8A-6329-E486-33CC-DE9B88F74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318" y="4103116"/>
                <a:ext cx="43007" cy="107882"/>
              </a:xfrm>
              <a:custGeom>
                <a:avLst/>
                <a:gdLst>
                  <a:gd name="T0" fmla="*/ 21504 w 21600"/>
                  <a:gd name="T1" fmla="*/ 53941 h 21600"/>
                  <a:gd name="T2" fmla="*/ 21504 w 21600"/>
                  <a:gd name="T3" fmla="*/ 53941 h 21600"/>
                  <a:gd name="T4" fmla="*/ 21504 w 21600"/>
                  <a:gd name="T5" fmla="*/ 53941 h 21600"/>
                  <a:gd name="T6" fmla="*/ 21504 w 21600"/>
                  <a:gd name="T7" fmla="*/ 5394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5000" y="0"/>
                    </a:moveTo>
                    <a:lnTo>
                      <a:pt x="0" y="527"/>
                    </a:lnTo>
                    <a:lnTo>
                      <a:pt x="7200" y="21600"/>
                    </a:lnTo>
                    <a:lnTo>
                      <a:pt x="21600" y="21073"/>
                    </a:lnTo>
                    <a:lnTo>
                      <a:pt x="15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3" name="CustomShape 263">
                <a:extLst>
                  <a:ext uri="{FF2B5EF4-FFF2-40B4-BE49-F238E27FC236}">
                    <a16:creationId xmlns:a16="http://schemas.microsoft.com/office/drawing/2014/main" id="{065D4281-777D-71C7-BC8D-1C41835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318" y="4078596"/>
                <a:ext cx="27700" cy="25716"/>
              </a:xfrm>
              <a:custGeom>
                <a:avLst/>
                <a:gdLst>
                  <a:gd name="T0" fmla="*/ 13850 w 21600"/>
                  <a:gd name="T1" fmla="*/ 12858 h 21600"/>
                  <a:gd name="T2" fmla="*/ 13850 w 21600"/>
                  <a:gd name="T3" fmla="*/ 12858 h 21600"/>
                  <a:gd name="T4" fmla="*/ 13850 w 21600"/>
                  <a:gd name="T5" fmla="*/ 12858 h 21600"/>
                  <a:gd name="T6" fmla="*/ 13850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0"/>
                    </a:lnTo>
                    <a:lnTo>
                      <a:pt x="2160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4" name="CustomShape 264">
                <a:extLst>
                  <a:ext uri="{FF2B5EF4-FFF2-40B4-BE49-F238E27FC236}">
                    <a16:creationId xmlns:a16="http://schemas.microsoft.com/office/drawing/2014/main" id="{C107AC62-B133-D4EB-63E2-2E87A36F6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7625" y="4201785"/>
                <a:ext cx="30616" cy="25715"/>
              </a:xfrm>
              <a:custGeom>
                <a:avLst/>
                <a:gdLst>
                  <a:gd name="T0" fmla="*/ 15308 w 21600"/>
                  <a:gd name="T1" fmla="*/ 12858 h 21600"/>
                  <a:gd name="T2" fmla="*/ 15308 w 21600"/>
                  <a:gd name="T3" fmla="*/ 12858 h 21600"/>
                  <a:gd name="T4" fmla="*/ 15308 w 21600"/>
                  <a:gd name="T5" fmla="*/ 12858 h 21600"/>
                  <a:gd name="T6" fmla="*/ 1530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9938" y="0"/>
                    </a:moveTo>
                    <a:lnTo>
                      <a:pt x="21600" y="18277"/>
                    </a:lnTo>
                    <a:lnTo>
                      <a:pt x="831" y="21600"/>
                    </a:lnTo>
                    <a:lnTo>
                      <a:pt x="0" y="3323"/>
                    </a:lnTo>
                    <a:lnTo>
                      <a:pt x="199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5" name="CustomShape 265">
                <a:extLst>
                  <a:ext uri="{FF2B5EF4-FFF2-40B4-BE49-F238E27FC236}">
                    <a16:creationId xmlns:a16="http://schemas.microsoft.com/office/drawing/2014/main" id="{E0E7BAF7-87BE-3A08-014B-9326C5C7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895" y="4011535"/>
                <a:ext cx="30616" cy="25716"/>
              </a:xfrm>
              <a:custGeom>
                <a:avLst/>
                <a:gdLst>
                  <a:gd name="T0" fmla="*/ 15308 w 21600"/>
                  <a:gd name="T1" fmla="*/ 12858 h 21600"/>
                  <a:gd name="T2" fmla="*/ 15308 w 21600"/>
                  <a:gd name="T3" fmla="*/ 12858 h 21600"/>
                  <a:gd name="T4" fmla="*/ 15308 w 21600"/>
                  <a:gd name="T5" fmla="*/ 12858 h 21600"/>
                  <a:gd name="T6" fmla="*/ 1530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736" y="21600"/>
                    </a:moveTo>
                    <a:lnTo>
                      <a:pt x="21600" y="1800"/>
                    </a:lnTo>
                    <a:lnTo>
                      <a:pt x="864" y="0"/>
                    </a:lnTo>
                    <a:lnTo>
                      <a:pt x="0" y="19800"/>
                    </a:lnTo>
                    <a:lnTo>
                      <a:pt x="20736" y="216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6" name="CustomShape 266">
                <a:extLst>
                  <a:ext uri="{FF2B5EF4-FFF2-40B4-BE49-F238E27FC236}">
                    <a16:creationId xmlns:a16="http://schemas.microsoft.com/office/drawing/2014/main" id="{BEABC130-7C44-F13E-4A0F-6CC947381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3023" y="4036055"/>
                <a:ext cx="148702" cy="159636"/>
              </a:xfrm>
              <a:custGeom>
                <a:avLst/>
                <a:gdLst>
                  <a:gd name="T0" fmla="*/ 74351 w 21600"/>
                  <a:gd name="T1" fmla="*/ 79818 h 21600"/>
                  <a:gd name="T2" fmla="*/ 74351 w 21600"/>
                  <a:gd name="T3" fmla="*/ 79818 h 21600"/>
                  <a:gd name="T4" fmla="*/ 74351 w 21600"/>
                  <a:gd name="T5" fmla="*/ 79818 h 21600"/>
                  <a:gd name="T6" fmla="*/ 74351 w 21600"/>
                  <a:gd name="T7" fmla="*/ 7981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961" y="0"/>
                    </a:moveTo>
                    <a:lnTo>
                      <a:pt x="0" y="3086"/>
                    </a:lnTo>
                    <a:lnTo>
                      <a:pt x="18639" y="21600"/>
                    </a:lnTo>
                    <a:lnTo>
                      <a:pt x="21600" y="18333"/>
                    </a:lnTo>
                    <a:lnTo>
                      <a:pt x="29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7" name="CustomShape 267">
                <a:extLst>
                  <a:ext uri="{FF2B5EF4-FFF2-40B4-BE49-F238E27FC236}">
                    <a16:creationId xmlns:a16="http://schemas.microsoft.com/office/drawing/2014/main" id="{9D3456F2-E3F1-62E5-2450-A68596933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315" y="4172364"/>
                <a:ext cx="25716" cy="32803"/>
              </a:xfrm>
              <a:custGeom>
                <a:avLst/>
                <a:gdLst>
                  <a:gd name="T0" fmla="*/ 12858 w 21600"/>
                  <a:gd name="T1" fmla="*/ 16402 h 21600"/>
                  <a:gd name="T2" fmla="*/ 12858 w 21600"/>
                  <a:gd name="T3" fmla="*/ 16402 h 21600"/>
                  <a:gd name="T4" fmla="*/ 12858 w 21600"/>
                  <a:gd name="T5" fmla="*/ 16402 h 21600"/>
                  <a:gd name="T6" fmla="*/ 12858 w 21600"/>
                  <a:gd name="T7" fmla="*/ 164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4123" y="0"/>
                    </a:moveTo>
                    <a:lnTo>
                      <a:pt x="21600" y="6912"/>
                    </a:lnTo>
                    <a:lnTo>
                      <a:pt x="7477" y="21600"/>
                    </a:lnTo>
                    <a:lnTo>
                      <a:pt x="0" y="15552"/>
                    </a:lnTo>
                    <a:lnTo>
                      <a:pt x="141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8" name="CustomShape 268">
                <a:extLst>
                  <a:ext uri="{FF2B5EF4-FFF2-40B4-BE49-F238E27FC236}">
                    <a16:creationId xmlns:a16="http://schemas.microsoft.com/office/drawing/2014/main" id="{F47559D7-6A49-A1D9-8C4E-8AD87A0DA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819" y="4022935"/>
                <a:ext cx="28429" cy="33531"/>
              </a:xfrm>
              <a:custGeom>
                <a:avLst/>
                <a:gdLst>
                  <a:gd name="T0" fmla="*/ 14215 w 21600"/>
                  <a:gd name="T1" fmla="*/ 16766 h 21600"/>
                  <a:gd name="T2" fmla="*/ 14215 w 21600"/>
                  <a:gd name="T3" fmla="*/ 16766 h 21600"/>
                  <a:gd name="T4" fmla="*/ 14215 w 21600"/>
                  <a:gd name="T5" fmla="*/ 16766 h 21600"/>
                  <a:gd name="T6" fmla="*/ 14215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7477"/>
                    </a:moveTo>
                    <a:lnTo>
                      <a:pt x="14123" y="0"/>
                    </a:lnTo>
                    <a:lnTo>
                      <a:pt x="0" y="14954"/>
                    </a:lnTo>
                    <a:lnTo>
                      <a:pt x="7477" y="21600"/>
                    </a:lnTo>
                    <a:lnTo>
                      <a:pt x="21600" y="74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79" name="CustomShape 269">
                <a:extLst>
                  <a:ext uri="{FF2B5EF4-FFF2-40B4-BE49-F238E27FC236}">
                    <a16:creationId xmlns:a16="http://schemas.microsoft.com/office/drawing/2014/main" id="{2E80735D-668D-EFB4-5371-42D71BDC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422" y="4110406"/>
                <a:ext cx="86743" cy="172756"/>
              </a:xfrm>
              <a:custGeom>
                <a:avLst/>
                <a:gdLst>
                  <a:gd name="T0" fmla="*/ 43372 w 21600"/>
                  <a:gd name="T1" fmla="*/ 86378 h 21600"/>
                  <a:gd name="T2" fmla="*/ 43372 w 21600"/>
                  <a:gd name="T3" fmla="*/ 86378 h 21600"/>
                  <a:gd name="T4" fmla="*/ 43372 w 21600"/>
                  <a:gd name="T5" fmla="*/ 86378 h 21600"/>
                  <a:gd name="T6" fmla="*/ 43372 w 21600"/>
                  <a:gd name="T7" fmla="*/ 8637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6900" y="0"/>
                    </a:moveTo>
                    <a:lnTo>
                      <a:pt x="0" y="1350"/>
                    </a:lnTo>
                    <a:lnTo>
                      <a:pt x="14700" y="21600"/>
                    </a:lnTo>
                    <a:lnTo>
                      <a:pt x="21600" y="20250"/>
                    </a:lnTo>
                    <a:lnTo>
                      <a:pt x="69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0" name="CustomShape 270">
                <a:extLst>
                  <a:ext uri="{FF2B5EF4-FFF2-40B4-BE49-F238E27FC236}">
                    <a16:creationId xmlns:a16="http://schemas.microsoft.com/office/drawing/2014/main" id="{FF0D62C2-B312-0301-F569-DEE7C04F6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319" y="4096090"/>
                <a:ext cx="30616" cy="25716"/>
              </a:xfrm>
              <a:custGeom>
                <a:avLst/>
                <a:gdLst>
                  <a:gd name="T0" fmla="*/ 15308 w 21600"/>
                  <a:gd name="T1" fmla="*/ 12858 h 21600"/>
                  <a:gd name="T2" fmla="*/ 15308 w 21600"/>
                  <a:gd name="T3" fmla="*/ 12858 h 21600"/>
                  <a:gd name="T4" fmla="*/ 15308 w 21600"/>
                  <a:gd name="T5" fmla="*/ 12858 h 21600"/>
                  <a:gd name="T6" fmla="*/ 1530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2505"/>
                    </a:moveTo>
                    <a:lnTo>
                      <a:pt x="17743" y="0"/>
                    </a:lnTo>
                    <a:lnTo>
                      <a:pt x="0" y="7958"/>
                    </a:lnTo>
                    <a:lnTo>
                      <a:pt x="3857" y="21600"/>
                    </a:lnTo>
                    <a:lnTo>
                      <a:pt x="21600" y="125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1" name="CustomShape 271">
                <a:extLst>
                  <a:ext uri="{FF2B5EF4-FFF2-40B4-BE49-F238E27FC236}">
                    <a16:creationId xmlns:a16="http://schemas.microsoft.com/office/drawing/2014/main" id="{F9AE9B9F-D684-AE04-6E0E-44E283233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519" y="4036055"/>
                <a:ext cx="61231" cy="51755"/>
              </a:xfrm>
              <a:custGeom>
                <a:avLst/>
                <a:gdLst>
                  <a:gd name="T0" fmla="*/ 30616 w 21600"/>
                  <a:gd name="T1" fmla="*/ 25878 h 21600"/>
                  <a:gd name="T2" fmla="*/ 30616 w 21600"/>
                  <a:gd name="T3" fmla="*/ 25878 h 21600"/>
                  <a:gd name="T4" fmla="*/ 30616 w 21600"/>
                  <a:gd name="T5" fmla="*/ 25878 h 21600"/>
                  <a:gd name="T6" fmla="*/ 30616 w 21600"/>
                  <a:gd name="T7" fmla="*/ 2587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3086" y="0"/>
                    </a:moveTo>
                    <a:lnTo>
                      <a:pt x="0" y="12738"/>
                    </a:lnTo>
                    <a:lnTo>
                      <a:pt x="18514" y="21600"/>
                    </a:lnTo>
                    <a:lnTo>
                      <a:pt x="21600" y="8862"/>
                    </a:lnTo>
                    <a:lnTo>
                      <a:pt x="30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2" name="CustomShape 272">
                <a:extLst>
                  <a:ext uri="{FF2B5EF4-FFF2-40B4-BE49-F238E27FC236}">
                    <a16:creationId xmlns:a16="http://schemas.microsoft.com/office/drawing/2014/main" id="{B5C6EA55-5608-A924-5741-9E4377891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815" y="4061567"/>
                <a:ext cx="51026" cy="54671"/>
              </a:xfrm>
              <a:custGeom>
                <a:avLst/>
                <a:gdLst>
                  <a:gd name="T0" fmla="*/ 25513 w 21600"/>
                  <a:gd name="T1" fmla="*/ 27336 h 21600"/>
                  <a:gd name="T2" fmla="*/ 25513 w 21600"/>
                  <a:gd name="T3" fmla="*/ 27336 h 21600"/>
                  <a:gd name="T4" fmla="*/ 25513 w 21600"/>
                  <a:gd name="T5" fmla="*/ 27336 h 21600"/>
                  <a:gd name="T6" fmla="*/ 25513 w 21600"/>
                  <a:gd name="T7" fmla="*/ 2733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6240" y="0"/>
                    </a:moveTo>
                    <a:lnTo>
                      <a:pt x="0" y="10537"/>
                    </a:lnTo>
                    <a:lnTo>
                      <a:pt x="15360" y="21600"/>
                    </a:lnTo>
                    <a:lnTo>
                      <a:pt x="21600" y="11063"/>
                    </a:lnTo>
                    <a:lnTo>
                      <a:pt x="62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3" name="CustomShape 273">
                <a:extLst>
                  <a:ext uri="{FF2B5EF4-FFF2-40B4-BE49-F238E27FC236}">
                    <a16:creationId xmlns:a16="http://schemas.microsoft.com/office/drawing/2014/main" id="{B5256DA7-BC01-8087-737F-D3E8B3C0D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620" y="4058652"/>
                <a:ext cx="25716" cy="29158"/>
              </a:xfrm>
              <a:custGeom>
                <a:avLst/>
                <a:gdLst>
                  <a:gd name="T0" fmla="*/ 12858 w 21600"/>
                  <a:gd name="T1" fmla="*/ 14579 h 21600"/>
                  <a:gd name="T2" fmla="*/ 12858 w 21600"/>
                  <a:gd name="T3" fmla="*/ 14579 h 21600"/>
                  <a:gd name="T4" fmla="*/ 12858 w 21600"/>
                  <a:gd name="T5" fmla="*/ 14579 h 21600"/>
                  <a:gd name="T6" fmla="*/ 12858 w 21600"/>
                  <a:gd name="T7" fmla="*/ 1457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615" y="0"/>
                    </a:moveTo>
                    <a:lnTo>
                      <a:pt x="19938" y="0"/>
                    </a:lnTo>
                    <a:lnTo>
                      <a:pt x="21600" y="1878"/>
                    </a:lnTo>
                    <a:lnTo>
                      <a:pt x="0" y="20661"/>
                    </a:lnTo>
                    <a:lnTo>
                      <a:pt x="4985" y="21600"/>
                    </a:lnTo>
                    <a:lnTo>
                      <a:pt x="166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4" name="CustomShape 274">
                <a:extLst>
                  <a:ext uri="{FF2B5EF4-FFF2-40B4-BE49-F238E27FC236}">
                    <a16:creationId xmlns:a16="http://schemas.microsoft.com/office/drawing/2014/main" id="{6FDBF450-938C-2226-F31A-DD114CD7E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617" y="4089996"/>
                <a:ext cx="43736" cy="51025"/>
              </a:xfrm>
              <a:custGeom>
                <a:avLst/>
                <a:gdLst>
                  <a:gd name="T0" fmla="*/ 21868 w 21600"/>
                  <a:gd name="T1" fmla="*/ 25513 h 21600"/>
                  <a:gd name="T2" fmla="*/ 21868 w 21600"/>
                  <a:gd name="T3" fmla="*/ 25513 h 21600"/>
                  <a:gd name="T4" fmla="*/ 21868 w 21600"/>
                  <a:gd name="T5" fmla="*/ 25513 h 21600"/>
                  <a:gd name="T6" fmla="*/ 21868 w 21600"/>
                  <a:gd name="T7" fmla="*/ 2551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9095" y="0"/>
                    </a:moveTo>
                    <a:lnTo>
                      <a:pt x="0" y="10232"/>
                    </a:lnTo>
                    <a:lnTo>
                      <a:pt x="11937" y="21600"/>
                    </a:lnTo>
                    <a:lnTo>
                      <a:pt x="21600" y="11368"/>
                    </a:lnTo>
                    <a:lnTo>
                      <a:pt x="909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5" name="CustomShape 275">
                <a:extLst>
                  <a:ext uri="{FF2B5EF4-FFF2-40B4-BE49-F238E27FC236}">
                    <a16:creationId xmlns:a16="http://schemas.microsoft.com/office/drawing/2014/main" id="{E814E40D-7817-BA6A-1AA5-8F3C8DA15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422" y="4089894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250" y="0"/>
                    </a:moveTo>
                    <a:lnTo>
                      <a:pt x="21600" y="1080"/>
                    </a:lnTo>
                    <a:lnTo>
                      <a:pt x="0" y="20520"/>
                    </a:lnTo>
                    <a:lnTo>
                      <a:pt x="2700" y="21600"/>
                    </a:lnTo>
                    <a:lnTo>
                      <a:pt x="202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6" name="CustomShape 276">
                <a:extLst>
                  <a:ext uri="{FF2B5EF4-FFF2-40B4-BE49-F238E27FC236}">
                    <a16:creationId xmlns:a16="http://schemas.microsoft.com/office/drawing/2014/main" id="{B8EF4336-4B37-3598-A25E-9A683B9E0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316" y="4122797"/>
                <a:ext cx="45923" cy="54670"/>
              </a:xfrm>
              <a:custGeom>
                <a:avLst/>
                <a:gdLst>
                  <a:gd name="T0" fmla="*/ 22962 w 21600"/>
                  <a:gd name="T1" fmla="*/ 27335 h 21600"/>
                  <a:gd name="T2" fmla="*/ 22962 w 21600"/>
                  <a:gd name="T3" fmla="*/ 27335 h 21600"/>
                  <a:gd name="T4" fmla="*/ 22962 w 21600"/>
                  <a:gd name="T5" fmla="*/ 27335 h 21600"/>
                  <a:gd name="T6" fmla="*/ 22962 w 21600"/>
                  <a:gd name="T7" fmla="*/ 2733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1063" y="0"/>
                    </a:moveTo>
                    <a:lnTo>
                      <a:pt x="0" y="6171"/>
                    </a:lnTo>
                    <a:lnTo>
                      <a:pt x="11063" y="21600"/>
                    </a:lnTo>
                    <a:lnTo>
                      <a:pt x="21600" y="15429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7" name="CustomShape 277">
                <a:extLst>
                  <a:ext uri="{FF2B5EF4-FFF2-40B4-BE49-F238E27FC236}">
                    <a16:creationId xmlns:a16="http://schemas.microsoft.com/office/drawing/2014/main" id="{D5591896-12BF-4759-BCE8-733A7B514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121" y="4117229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8514" y="0"/>
                    </a:moveTo>
                    <a:lnTo>
                      <a:pt x="21600" y="3600"/>
                    </a:lnTo>
                    <a:lnTo>
                      <a:pt x="0" y="18000"/>
                    </a:lnTo>
                    <a:lnTo>
                      <a:pt x="1029" y="21600"/>
                    </a:lnTo>
                    <a:lnTo>
                      <a:pt x="185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8" name="CustomShape 278">
                <a:extLst>
                  <a:ext uri="{FF2B5EF4-FFF2-40B4-BE49-F238E27FC236}">
                    <a16:creationId xmlns:a16="http://schemas.microsoft.com/office/drawing/2014/main" id="{5DE82E34-BCA1-5DCA-4450-055464D68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7828" y="4158515"/>
                <a:ext cx="29887" cy="37176"/>
              </a:xfrm>
              <a:custGeom>
                <a:avLst/>
                <a:gdLst>
                  <a:gd name="T0" fmla="*/ 14944 w 21600"/>
                  <a:gd name="T1" fmla="*/ 18588 h 21600"/>
                  <a:gd name="T2" fmla="*/ 14944 w 21600"/>
                  <a:gd name="T3" fmla="*/ 18588 h 21600"/>
                  <a:gd name="T4" fmla="*/ 14944 w 21600"/>
                  <a:gd name="T5" fmla="*/ 18588 h 21600"/>
                  <a:gd name="T6" fmla="*/ 14944 w 21600"/>
                  <a:gd name="T7" fmla="*/ 1858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2343" y="0"/>
                    </a:moveTo>
                    <a:lnTo>
                      <a:pt x="0" y="13886"/>
                    </a:lnTo>
                    <a:lnTo>
                      <a:pt x="8486" y="21600"/>
                    </a:lnTo>
                    <a:lnTo>
                      <a:pt x="21600" y="7714"/>
                    </a:lnTo>
                    <a:lnTo>
                      <a:pt x="123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89" name="CustomShape 279">
                <a:extLst>
                  <a:ext uri="{FF2B5EF4-FFF2-40B4-BE49-F238E27FC236}">
                    <a16:creationId xmlns:a16="http://schemas.microsoft.com/office/drawing/2014/main" id="{A659AC41-AB77-336C-E8D8-E14D3F3F8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269" y="4157320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7053"/>
                    </a:moveTo>
                    <a:lnTo>
                      <a:pt x="2160" y="21600"/>
                    </a:lnTo>
                    <a:lnTo>
                      <a:pt x="1080" y="20463"/>
                    </a:lnTo>
                    <a:lnTo>
                      <a:pt x="18360" y="0"/>
                    </a:lnTo>
                    <a:lnTo>
                      <a:pt x="21600" y="3411"/>
                    </a:lnTo>
                    <a:lnTo>
                      <a:pt x="0" y="170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0" name="CustomShape 280">
                <a:extLst>
                  <a:ext uri="{FF2B5EF4-FFF2-40B4-BE49-F238E27FC236}">
                    <a16:creationId xmlns:a16="http://schemas.microsoft.com/office/drawing/2014/main" id="{6387B203-E0AA-2B95-5CB0-D9EDDC391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220" y="4172364"/>
                <a:ext cx="30616" cy="32803"/>
              </a:xfrm>
              <a:custGeom>
                <a:avLst/>
                <a:gdLst>
                  <a:gd name="T0" fmla="*/ 15308 w 21600"/>
                  <a:gd name="T1" fmla="*/ 16402 h 21600"/>
                  <a:gd name="T2" fmla="*/ 15308 w 21600"/>
                  <a:gd name="T3" fmla="*/ 16402 h 21600"/>
                  <a:gd name="T4" fmla="*/ 15308 w 21600"/>
                  <a:gd name="T5" fmla="*/ 16402 h 21600"/>
                  <a:gd name="T6" fmla="*/ 15308 w 21600"/>
                  <a:gd name="T7" fmla="*/ 164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4123" y="0"/>
                    </a:moveTo>
                    <a:lnTo>
                      <a:pt x="21600" y="6912"/>
                    </a:lnTo>
                    <a:lnTo>
                      <a:pt x="7477" y="21600"/>
                    </a:lnTo>
                    <a:lnTo>
                      <a:pt x="0" y="15552"/>
                    </a:lnTo>
                    <a:lnTo>
                      <a:pt x="141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1" name="CustomShape 281">
                <a:extLst>
                  <a:ext uri="{FF2B5EF4-FFF2-40B4-BE49-F238E27FC236}">
                    <a16:creationId xmlns:a16="http://schemas.microsoft.com/office/drawing/2014/main" id="{94744E5B-FFF6-1697-FE94-91DD6A98A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568" y="4030953"/>
                <a:ext cx="25716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3200"/>
                    </a:moveTo>
                    <a:lnTo>
                      <a:pt x="9095" y="0"/>
                    </a:lnTo>
                    <a:lnTo>
                      <a:pt x="0" y="18400"/>
                    </a:lnTo>
                    <a:lnTo>
                      <a:pt x="13642" y="21600"/>
                    </a:lnTo>
                    <a:lnTo>
                      <a:pt x="21600" y="3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2" name="CustomShape 282">
                <a:extLst>
                  <a:ext uri="{FF2B5EF4-FFF2-40B4-BE49-F238E27FC236}">
                    <a16:creationId xmlns:a16="http://schemas.microsoft.com/office/drawing/2014/main" id="{B2683B11-9018-67DA-B0E5-5F0AD59E0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238" y="4038242"/>
                <a:ext cx="72893" cy="62688"/>
              </a:xfrm>
              <a:custGeom>
                <a:avLst/>
                <a:gdLst>
                  <a:gd name="T0" fmla="*/ 36447 w 21600"/>
                  <a:gd name="T1" fmla="*/ 31344 h 21600"/>
                  <a:gd name="T2" fmla="*/ 36447 w 21600"/>
                  <a:gd name="T3" fmla="*/ 31344 h 21600"/>
                  <a:gd name="T4" fmla="*/ 36447 w 21600"/>
                  <a:gd name="T5" fmla="*/ 31344 h 21600"/>
                  <a:gd name="T6" fmla="*/ 36447 w 21600"/>
                  <a:gd name="T7" fmla="*/ 3134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4114" y="0"/>
                    </a:moveTo>
                    <a:lnTo>
                      <a:pt x="0" y="9900"/>
                    </a:lnTo>
                    <a:lnTo>
                      <a:pt x="17829" y="21600"/>
                    </a:lnTo>
                    <a:lnTo>
                      <a:pt x="21600" y="12150"/>
                    </a:lnTo>
                    <a:lnTo>
                      <a:pt x="41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3" name="CustomShape 283">
                <a:extLst>
                  <a:ext uri="{FF2B5EF4-FFF2-40B4-BE49-F238E27FC236}">
                    <a16:creationId xmlns:a16="http://schemas.microsoft.com/office/drawing/2014/main" id="{4871B058-4796-73C0-E671-CE4D0E748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8010" y="4077604"/>
                <a:ext cx="56128" cy="64146"/>
              </a:xfrm>
              <a:custGeom>
                <a:avLst/>
                <a:gdLst>
                  <a:gd name="T0" fmla="*/ 28064 w 21600"/>
                  <a:gd name="T1" fmla="*/ 32073 h 21600"/>
                  <a:gd name="T2" fmla="*/ 28064 w 21600"/>
                  <a:gd name="T3" fmla="*/ 32073 h 21600"/>
                  <a:gd name="T4" fmla="*/ 28064 w 21600"/>
                  <a:gd name="T5" fmla="*/ 32073 h 21600"/>
                  <a:gd name="T6" fmla="*/ 28064 w 21600"/>
                  <a:gd name="T7" fmla="*/ 320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7494" y="0"/>
                    </a:moveTo>
                    <a:lnTo>
                      <a:pt x="0" y="7494"/>
                    </a:lnTo>
                    <a:lnTo>
                      <a:pt x="14106" y="21600"/>
                    </a:lnTo>
                    <a:lnTo>
                      <a:pt x="21600" y="13665"/>
                    </a:lnTo>
                    <a:lnTo>
                      <a:pt x="74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4" name="CustomShape 284">
                <a:extLst>
                  <a:ext uri="{FF2B5EF4-FFF2-40B4-BE49-F238E27FC236}">
                    <a16:creationId xmlns:a16="http://schemas.microsoft.com/office/drawing/2014/main" id="{2F47B336-836A-F682-E4AB-D1DF9FE2F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6815" y="4073959"/>
                <a:ext cx="25716" cy="26243"/>
              </a:xfrm>
              <a:custGeom>
                <a:avLst/>
                <a:gdLst>
                  <a:gd name="T0" fmla="*/ 12858 w 21600"/>
                  <a:gd name="T1" fmla="*/ 13122 h 21600"/>
                  <a:gd name="T2" fmla="*/ 12858 w 21600"/>
                  <a:gd name="T3" fmla="*/ 13122 h 21600"/>
                  <a:gd name="T4" fmla="*/ 12858 w 21600"/>
                  <a:gd name="T5" fmla="*/ 13122 h 21600"/>
                  <a:gd name="T6" fmla="*/ 12858 w 21600"/>
                  <a:gd name="T7" fmla="*/ 1312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7788" y="0"/>
                    </a:moveTo>
                    <a:lnTo>
                      <a:pt x="21600" y="1029"/>
                    </a:lnTo>
                    <a:lnTo>
                      <a:pt x="0" y="18514"/>
                    </a:lnTo>
                    <a:lnTo>
                      <a:pt x="3812" y="21600"/>
                    </a:lnTo>
                    <a:lnTo>
                      <a:pt x="177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5" name="CustomShape 285">
                <a:extLst>
                  <a:ext uri="{FF2B5EF4-FFF2-40B4-BE49-F238E27FC236}">
                    <a16:creationId xmlns:a16="http://schemas.microsoft.com/office/drawing/2014/main" id="{8158F002-8F11-503F-7F91-11CDB8D06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643" y="4118424"/>
                <a:ext cx="83098" cy="90387"/>
              </a:xfrm>
              <a:custGeom>
                <a:avLst/>
                <a:gdLst>
                  <a:gd name="T0" fmla="*/ 41549 w 21600"/>
                  <a:gd name="T1" fmla="*/ 45194 h 21600"/>
                  <a:gd name="T2" fmla="*/ 41549 w 21600"/>
                  <a:gd name="T3" fmla="*/ 45194 h 21600"/>
                  <a:gd name="T4" fmla="*/ 41549 w 21600"/>
                  <a:gd name="T5" fmla="*/ 45194 h 21600"/>
                  <a:gd name="T6" fmla="*/ 41549 w 21600"/>
                  <a:gd name="T7" fmla="*/ 4519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5246" y="0"/>
                    </a:moveTo>
                    <a:lnTo>
                      <a:pt x="0" y="5718"/>
                    </a:lnTo>
                    <a:lnTo>
                      <a:pt x="16663" y="21600"/>
                    </a:lnTo>
                    <a:lnTo>
                      <a:pt x="21600" y="15882"/>
                    </a:lnTo>
                    <a:lnTo>
                      <a:pt x="524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grpSp>
            <p:nvGrpSpPr>
              <p:cNvPr id="23696" name="CustomShape 286">
                <a:extLst>
                  <a:ext uri="{FF2B5EF4-FFF2-40B4-BE49-F238E27FC236}">
                    <a16:creationId xmlns:a16="http://schemas.microsoft.com/office/drawing/2014/main" id="{D2272570-4E45-5EC1-9D1A-0632F4B74F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5486" y="4117229"/>
                <a:ext cx="24912" cy="25716"/>
                <a:chOff x="0" y="0"/>
                <a:chExt cx="24911" cy="25714"/>
              </a:xfrm>
            </p:grpSpPr>
            <p:sp>
              <p:nvSpPr>
                <p:cNvPr id="23786" name="Line">
                  <a:extLst>
                    <a:ext uri="{FF2B5EF4-FFF2-40B4-BE49-F238E27FC236}">
                      <a16:creationId xmlns:a16="http://schemas.microsoft.com/office/drawing/2014/main" id="{E6339638-F6D2-4E1A-5EA9-735DCC4236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1" y="-1"/>
                  <a:ext cx="24913" cy="2571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87" name="Line">
                  <a:extLst>
                    <a:ext uri="{FF2B5EF4-FFF2-40B4-BE49-F238E27FC236}">
                      <a16:creationId xmlns:a16="http://schemas.microsoft.com/office/drawing/2014/main" id="{0E3E2E6B-F6C6-0595-928D-97C9186A09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1" y="-1"/>
                  <a:ext cx="24913" cy="2571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sp>
            <p:nvSpPr>
              <p:cNvPr id="23697" name="CustomShape 287">
                <a:extLst>
                  <a:ext uri="{FF2B5EF4-FFF2-40B4-BE49-F238E27FC236}">
                    <a16:creationId xmlns:a16="http://schemas.microsoft.com/office/drawing/2014/main" id="{8E059356-85B2-9B2A-F9BD-50B16864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246" y="4187671"/>
                <a:ext cx="83098" cy="89659"/>
              </a:xfrm>
              <a:custGeom>
                <a:avLst/>
                <a:gdLst>
                  <a:gd name="T0" fmla="*/ 41549 w 21600"/>
                  <a:gd name="T1" fmla="*/ 44830 h 21600"/>
                  <a:gd name="T2" fmla="*/ 41549 w 21600"/>
                  <a:gd name="T3" fmla="*/ 44830 h 21600"/>
                  <a:gd name="T4" fmla="*/ 41549 w 21600"/>
                  <a:gd name="T5" fmla="*/ 44830 h 21600"/>
                  <a:gd name="T6" fmla="*/ 41549 w 21600"/>
                  <a:gd name="T7" fmla="*/ 4483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4937" y="0"/>
                    </a:moveTo>
                    <a:lnTo>
                      <a:pt x="0" y="5718"/>
                    </a:lnTo>
                    <a:lnTo>
                      <a:pt x="16354" y="21600"/>
                    </a:lnTo>
                    <a:lnTo>
                      <a:pt x="21600" y="158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8" name="CustomShape 288">
                <a:extLst>
                  <a:ext uri="{FF2B5EF4-FFF2-40B4-BE49-F238E27FC236}">
                    <a16:creationId xmlns:a16="http://schemas.microsoft.com/office/drawing/2014/main" id="{A0102227-0563-2419-69FD-9371367BD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430" y="4254003"/>
                <a:ext cx="28429" cy="31345"/>
              </a:xfrm>
              <a:custGeom>
                <a:avLst/>
                <a:gdLst>
                  <a:gd name="T0" fmla="*/ 14215 w 21600"/>
                  <a:gd name="T1" fmla="*/ 15673 h 21600"/>
                  <a:gd name="T2" fmla="*/ 14215 w 21600"/>
                  <a:gd name="T3" fmla="*/ 15673 h 21600"/>
                  <a:gd name="T4" fmla="*/ 14215 w 21600"/>
                  <a:gd name="T5" fmla="*/ 15673 h 21600"/>
                  <a:gd name="T6" fmla="*/ 14215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4123" y="0"/>
                    </a:moveTo>
                    <a:lnTo>
                      <a:pt x="21600" y="6912"/>
                    </a:lnTo>
                    <a:lnTo>
                      <a:pt x="7477" y="21600"/>
                    </a:lnTo>
                    <a:lnTo>
                      <a:pt x="0" y="15552"/>
                    </a:lnTo>
                    <a:lnTo>
                      <a:pt x="141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699" name="CustomShape 289">
                <a:extLst>
                  <a:ext uri="{FF2B5EF4-FFF2-40B4-BE49-F238E27FC236}">
                    <a16:creationId xmlns:a16="http://schemas.microsoft.com/office/drawing/2014/main" id="{187102BA-7BE5-707A-7A4D-B0015B42D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6838" y="4030953"/>
                <a:ext cx="25716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4000"/>
                    </a:moveTo>
                    <a:lnTo>
                      <a:pt x="11782" y="0"/>
                    </a:lnTo>
                    <a:lnTo>
                      <a:pt x="0" y="17600"/>
                    </a:lnTo>
                    <a:lnTo>
                      <a:pt x="9818" y="21600"/>
                    </a:lnTo>
                    <a:lnTo>
                      <a:pt x="21600" y="4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0" name="CustomShape 290">
                <a:extLst>
                  <a:ext uri="{FF2B5EF4-FFF2-40B4-BE49-F238E27FC236}">
                    <a16:creationId xmlns:a16="http://schemas.microsoft.com/office/drawing/2014/main" id="{FD6816D4-0D5D-CEAD-0115-3435EF463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3317" y="4077604"/>
                <a:ext cx="102051" cy="66333"/>
              </a:xfrm>
              <a:custGeom>
                <a:avLst/>
                <a:gdLst>
                  <a:gd name="T0" fmla="*/ 51026 w 21600"/>
                  <a:gd name="T1" fmla="*/ 33167 h 21600"/>
                  <a:gd name="T2" fmla="*/ 51026 w 21600"/>
                  <a:gd name="T3" fmla="*/ 33167 h 21600"/>
                  <a:gd name="T4" fmla="*/ 51026 w 21600"/>
                  <a:gd name="T5" fmla="*/ 33167 h 21600"/>
                  <a:gd name="T6" fmla="*/ 51026 w 21600"/>
                  <a:gd name="T7" fmla="*/ 3316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57" y="0"/>
                    </a:moveTo>
                    <a:lnTo>
                      <a:pt x="0" y="9936"/>
                    </a:lnTo>
                    <a:lnTo>
                      <a:pt x="19800" y="21600"/>
                    </a:lnTo>
                    <a:lnTo>
                      <a:pt x="21600" y="12096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1" name="CustomShape 291">
                <a:extLst>
                  <a:ext uri="{FF2B5EF4-FFF2-40B4-BE49-F238E27FC236}">
                    <a16:creationId xmlns:a16="http://schemas.microsoft.com/office/drawing/2014/main" id="{7C0EB223-31E0-4F4C-BE81-B66BF4188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060" y="4115508"/>
                <a:ext cx="25716" cy="33532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7958" y="0"/>
                    </a:moveTo>
                    <a:lnTo>
                      <a:pt x="21600" y="2492"/>
                    </a:lnTo>
                    <a:lnTo>
                      <a:pt x="12505" y="21600"/>
                    </a:lnTo>
                    <a:lnTo>
                      <a:pt x="0" y="18277"/>
                    </a:lnTo>
                    <a:lnTo>
                      <a:pt x="79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2" name="CustomShape 292">
                <a:extLst>
                  <a:ext uri="{FF2B5EF4-FFF2-40B4-BE49-F238E27FC236}">
                    <a16:creationId xmlns:a16="http://schemas.microsoft.com/office/drawing/2014/main" id="{B48201BF-3115-B6C4-7D9C-B485CB36D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7908" y="4071773"/>
                <a:ext cx="25716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3200"/>
                    </a:moveTo>
                    <a:lnTo>
                      <a:pt x="7958" y="0"/>
                    </a:lnTo>
                    <a:lnTo>
                      <a:pt x="0" y="18400"/>
                    </a:lnTo>
                    <a:lnTo>
                      <a:pt x="12505" y="21600"/>
                    </a:lnTo>
                    <a:lnTo>
                      <a:pt x="21600" y="3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3" name="CustomShape 293">
                <a:extLst>
                  <a:ext uri="{FF2B5EF4-FFF2-40B4-BE49-F238E27FC236}">
                    <a16:creationId xmlns:a16="http://schemas.microsoft.com/office/drawing/2014/main" id="{71D146ED-214A-5E8D-C280-6A1D0B39D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246" y="4038242"/>
                <a:ext cx="68520" cy="62688"/>
              </a:xfrm>
              <a:custGeom>
                <a:avLst/>
                <a:gdLst>
                  <a:gd name="T0" fmla="*/ 34260 w 21600"/>
                  <a:gd name="T1" fmla="*/ 31344 h 21600"/>
                  <a:gd name="T2" fmla="*/ 34260 w 21600"/>
                  <a:gd name="T3" fmla="*/ 31344 h 21600"/>
                  <a:gd name="T4" fmla="*/ 34260 w 21600"/>
                  <a:gd name="T5" fmla="*/ 31344 h 21600"/>
                  <a:gd name="T6" fmla="*/ 34260 w 21600"/>
                  <a:gd name="T7" fmla="*/ 3134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4547" y="0"/>
                    </a:moveTo>
                    <a:lnTo>
                      <a:pt x="0" y="9191"/>
                    </a:lnTo>
                    <a:lnTo>
                      <a:pt x="16674" y="21600"/>
                    </a:lnTo>
                    <a:lnTo>
                      <a:pt x="21600" y="12409"/>
                    </a:lnTo>
                    <a:lnTo>
                      <a:pt x="45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4" name="CustomShape 294">
                <a:extLst>
                  <a:ext uri="{FF2B5EF4-FFF2-40B4-BE49-F238E27FC236}">
                    <a16:creationId xmlns:a16="http://schemas.microsoft.com/office/drawing/2014/main" id="{DA615528-6C1E-A75D-3884-2C187558B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542" y="4077604"/>
                <a:ext cx="70707" cy="77267"/>
              </a:xfrm>
              <a:custGeom>
                <a:avLst/>
                <a:gdLst>
                  <a:gd name="T0" fmla="*/ 35354 w 21600"/>
                  <a:gd name="T1" fmla="*/ 38634 h 21600"/>
                  <a:gd name="T2" fmla="*/ 35354 w 21600"/>
                  <a:gd name="T3" fmla="*/ 38634 h 21600"/>
                  <a:gd name="T4" fmla="*/ 35354 w 21600"/>
                  <a:gd name="T5" fmla="*/ 38634 h 21600"/>
                  <a:gd name="T6" fmla="*/ 35354 w 21600"/>
                  <a:gd name="T7" fmla="*/ 3863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5760" y="0"/>
                    </a:moveTo>
                    <a:lnTo>
                      <a:pt x="0" y="6224"/>
                    </a:lnTo>
                    <a:lnTo>
                      <a:pt x="15480" y="21600"/>
                    </a:lnTo>
                    <a:lnTo>
                      <a:pt x="21600" y="15010"/>
                    </a:lnTo>
                    <a:lnTo>
                      <a:pt x="57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5" name="CustomShape 295">
                <a:extLst>
                  <a:ext uri="{FF2B5EF4-FFF2-40B4-BE49-F238E27FC236}">
                    <a16:creationId xmlns:a16="http://schemas.microsoft.com/office/drawing/2014/main" id="{A474DA6D-084A-74A1-9A73-6641BAEB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076" y="4073959"/>
                <a:ext cx="25716" cy="26243"/>
              </a:xfrm>
              <a:custGeom>
                <a:avLst/>
                <a:gdLst>
                  <a:gd name="T0" fmla="*/ 12858 w 21600"/>
                  <a:gd name="T1" fmla="*/ 13122 h 21600"/>
                  <a:gd name="T2" fmla="*/ 12858 w 21600"/>
                  <a:gd name="T3" fmla="*/ 13122 h 21600"/>
                  <a:gd name="T4" fmla="*/ 12858 w 21600"/>
                  <a:gd name="T5" fmla="*/ 13122 h 21600"/>
                  <a:gd name="T6" fmla="*/ 12858 w 21600"/>
                  <a:gd name="T7" fmla="*/ 1312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250" y="0"/>
                    </a:moveTo>
                    <a:lnTo>
                      <a:pt x="21600" y="1080"/>
                    </a:lnTo>
                    <a:lnTo>
                      <a:pt x="0" y="19440"/>
                    </a:lnTo>
                    <a:lnTo>
                      <a:pt x="2700" y="21600"/>
                    </a:lnTo>
                    <a:lnTo>
                      <a:pt x="202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6" name="CustomShape 296">
                <a:extLst>
                  <a:ext uri="{FF2B5EF4-FFF2-40B4-BE49-F238E27FC236}">
                    <a16:creationId xmlns:a16="http://schemas.microsoft.com/office/drawing/2014/main" id="{56F4CCD9-F7F3-6650-BA40-7454E859A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7940" y="4130816"/>
                <a:ext cx="68520" cy="77996"/>
              </a:xfrm>
              <a:custGeom>
                <a:avLst/>
                <a:gdLst>
                  <a:gd name="T0" fmla="*/ 34260 w 21600"/>
                  <a:gd name="T1" fmla="*/ 38998 h 21600"/>
                  <a:gd name="T2" fmla="*/ 34260 w 21600"/>
                  <a:gd name="T3" fmla="*/ 38998 h 21600"/>
                  <a:gd name="T4" fmla="*/ 34260 w 21600"/>
                  <a:gd name="T5" fmla="*/ 38998 h 21600"/>
                  <a:gd name="T6" fmla="*/ 34260 w 21600"/>
                  <a:gd name="T7" fmla="*/ 3899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6224" y="0"/>
                    </a:moveTo>
                    <a:lnTo>
                      <a:pt x="0" y="6703"/>
                    </a:lnTo>
                    <a:lnTo>
                      <a:pt x="15376" y="21600"/>
                    </a:lnTo>
                    <a:lnTo>
                      <a:pt x="21600" y="14897"/>
                    </a:lnTo>
                    <a:lnTo>
                      <a:pt x="62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7" name="CustomShape 297">
                <a:extLst>
                  <a:ext uri="{FF2B5EF4-FFF2-40B4-BE49-F238E27FC236}">
                    <a16:creationId xmlns:a16="http://schemas.microsoft.com/office/drawing/2014/main" id="{409ABFDC-38DE-20DC-694F-78F17A4D3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236" y="4187671"/>
                <a:ext cx="28429" cy="31345"/>
              </a:xfrm>
              <a:custGeom>
                <a:avLst/>
                <a:gdLst>
                  <a:gd name="T0" fmla="*/ 14215 w 21600"/>
                  <a:gd name="T1" fmla="*/ 15673 h 21600"/>
                  <a:gd name="T2" fmla="*/ 14215 w 21600"/>
                  <a:gd name="T3" fmla="*/ 15673 h 21600"/>
                  <a:gd name="T4" fmla="*/ 14215 w 21600"/>
                  <a:gd name="T5" fmla="*/ 15673 h 21600"/>
                  <a:gd name="T6" fmla="*/ 14215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4123" y="0"/>
                    </a:moveTo>
                    <a:lnTo>
                      <a:pt x="21600" y="6912"/>
                    </a:lnTo>
                    <a:lnTo>
                      <a:pt x="7477" y="21600"/>
                    </a:lnTo>
                    <a:lnTo>
                      <a:pt x="0" y="15552"/>
                    </a:lnTo>
                    <a:lnTo>
                      <a:pt x="141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8" name="CustomShape 298">
                <a:extLst>
                  <a:ext uri="{FF2B5EF4-FFF2-40B4-BE49-F238E27FC236}">
                    <a16:creationId xmlns:a16="http://schemas.microsoft.com/office/drawing/2014/main" id="{9B8DEE71-8E91-C184-A810-F490B9C5C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9024" y="4030953"/>
                <a:ext cx="25716" cy="30616"/>
              </a:xfrm>
              <a:custGeom>
                <a:avLst/>
                <a:gdLst>
                  <a:gd name="T0" fmla="*/ 12858 w 21600"/>
                  <a:gd name="T1" fmla="*/ 15308 h 21600"/>
                  <a:gd name="T2" fmla="*/ 12858 w 21600"/>
                  <a:gd name="T3" fmla="*/ 15308 h 21600"/>
                  <a:gd name="T4" fmla="*/ 12858 w 21600"/>
                  <a:gd name="T5" fmla="*/ 15308 h 21600"/>
                  <a:gd name="T6" fmla="*/ 12858 w 21600"/>
                  <a:gd name="T7" fmla="*/ 1530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4985"/>
                    </a:moveTo>
                    <a:lnTo>
                      <a:pt x="12209" y="0"/>
                    </a:lnTo>
                    <a:lnTo>
                      <a:pt x="0" y="16615"/>
                    </a:lnTo>
                    <a:lnTo>
                      <a:pt x="10330" y="21600"/>
                    </a:lnTo>
                    <a:lnTo>
                      <a:pt x="21600" y="49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09" name="CustomShape 299">
                <a:extLst>
                  <a:ext uri="{FF2B5EF4-FFF2-40B4-BE49-F238E27FC236}">
                    <a16:creationId xmlns:a16="http://schemas.microsoft.com/office/drawing/2014/main" id="{3D6A9057-290C-8C1D-1358-390294763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7849" y="4071773"/>
                <a:ext cx="234715" cy="126105"/>
              </a:xfrm>
              <a:custGeom>
                <a:avLst/>
                <a:gdLst>
                  <a:gd name="T0" fmla="*/ 117358 w 21600"/>
                  <a:gd name="T1" fmla="*/ 63053 h 21600"/>
                  <a:gd name="T2" fmla="*/ 117358 w 21600"/>
                  <a:gd name="T3" fmla="*/ 63053 h 21600"/>
                  <a:gd name="T4" fmla="*/ 117358 w 21600"/>
                  <a:gd name="T5" fmla="*/ 63053 h 21600"/>
                  <a:gd name="T6" fmla="*/ 117358 w 21600"/>
                  <a:gd name="T7" fmla="*/ 6305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895" y="0"/>
                    </a:moveTo>
                    <a:lnTo>
                      <a:pt x="0" y="5285"/>
                    </a:lnTo>
                    <a:lnTo>
                      <a:pt x="20817" y="21600"/>
                    </a:lnTo>
                    <a:lnTo>
                      <a:pt x="21600" y="16545"/>
                    </a:lnTo>
                    <a:lnTo>
                      <a:pt x="89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0" name="CustomShape 300">
                <a:extLst>
                  <a:ext uri="{FF2B5EF4-FFF2-40B4-BE49-F238E27FC236}">
                    <a16:creationId xmlns:a16="http://schemas.microsoft.com/office/drawing/2014/main" id="{A79672C6-53DB-4C4B-31F1-A7C6882B7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621" y="4169448"/>
                <a:ext cx="25716" cy="33532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7958" y="0"/>
                    </a:moveTo>
                    <a:lnTo>
                      <a:pt x="21600" y="2492"/>
                    </a:lnTo>
                    <a:lnTo>
                      <a:pt x="12505" y="21600"/>
                    </a:lnTo>
                    <a:lnTo>
                      <a:pt x="0" y="18277"/>
                    </a:lnTo>
                    <a:lnTo>
                      <a:pt x="79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1" name="CustomShape 301">
                <a:extLst>
                  <a:ext uri="{FF2B5EF4-FFF2-40B4-BE49-F238E27FC236}">
                    <a16:creationId xmlns:a16="http://schemas.microsoft.com/office/drawing/2014/main" id="{B186157B-9543-F88C-50C2-50203BCDB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076" y="4066670"/>
                <a:ext cx="25716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492"/>
                    </a:moveTo>
                    <a:lnTo>
                      <a:pt x="9095" y="0"/>
                    </a:lnTo>
                    <a:lnTo>
                      <a:pt x="0" y="18277"/>
                    </a:lnTo>
                    <a:lnTo>
                      <a:pt x="12505" y="21600"/>
                    </a:lnTo>
                    <a:lnTo>
                      <a:pt x="21600" y="24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2" name="CustomShape 302">
                <a:extLst>
                  <a:ext uri="{FF2B5EF4-FFF2-40B4-BE49-F238E27FC236}">
                    <a16:creationId xmlns:a16="http://schemas.microsoft.com/office/drawing/2014/main" id="{661D33F2-CA5F-F335-C68C-D0B9E2952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911" y="3388770"/>
                <a:ext cx="219407" cy="121003"/>
              </a:xfrm>
              <a:custGeom>
                <a:avLst/>
                <a:gdLst>
                  <a:gd name="T0" fmla="*/ 109704 w 21600"/>
                  <a:gd name="T1" fmla="*/ 60502 h 21600"/>
                  <a:gd name="T2" fmla="*/ 109704 w 21600"/>
                  <a:gd name="T3" fmla="*/ 60502 h 21600"/>
                  <a:gd name="T4" fmla="*/ 109704 w 21600"/>
                  <a:gd name="T5" fmla="*/ 60502 h 21600"/>
                  <a:gd name="T6" fmla="*/ 109704 w 21600"/>
                  <a:gd name="T7" fmla="*/ 605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6018"/>
                    </a:moveTo>
                    <a:lnTo>
                      <a:pt x="944" y="21600"/>
                    </a:lnTo>
                    <a:lnTo>
                      <a:pt x="21600" y="5339"/>
                    </a:lnTo>
                    <a:lnTo>
                      <a:pt x="20656" y="0"/>
                    </a:lnTo>
                    <a:lnTo>
                      <a:pt x="0" y="160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3" name="CustomShape 303">
                <a:extLst>
                  <a:ext uri="{FF2B5EF4-FFF2-40B4-BE49-F238E27FC236}">
                    <a16:creationId xmlns:a16="http://schemas.microsoft.com/office/drawing/2014/main" id="{8D9DC5D1-EB15-4AEA-037C-C21CF2C12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4469" y="3384396"/>
                <a:ext cx="25716" cy="32803"/>
              </a:xfrm>
              <a:custGeom>
                <a:avLst/>
                <a:gdLst>
                  <a:gd name="T0" fmla="*/ 12858 w 21600"/>
                  <a:gd name="T1" fmla="*/ 16402 h 21600"/>
                  <a:gd name="T2" fmla="*/ 12858 w 21600"/>
                  <a:gd name="T3" fmla="*/ 16402 h 21600"/>
                  <a:gd name="T4" fmla="*/ 12858 w 21600"/>
                  <a:gd name="T5" fmla="*/ 16402 h 21600"/>
                  <a:gd name="T6" fmla="*/ 12858 w 21600"/>
                  <a:gd name="T7" fmla="*/ 164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3323"/>
                    </a:moveTo>
                    <a:lnTo>
                      <a:pt x="12505" y="0"/>
                    </a:lnTo>
                    <a:lnTo>
                      <a:pt x="21600" y="19108"/>
                    </a:lnTo>
                    <a:lnTo>
                      <a:pt x="9095" y="21600"/>
                    </a:lnTo>
                    <a:lnTo>
                      <a:pt x="0" y="33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4" name="CustomShape 304">
                <a:extLst>
                  <a:ext uri="{FF2B5EF4-FFF2-40B4-BE49-F238E27FC236}">
                    <a16:creationId xmlns:a16="http://schemas.microsoft.com/office/drawing/2014/main" id="{7A054F80-5D4D-7ED2-879A-9BF97399A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138" y="3478428"/>
                <a:ext cx="25716" cy="37176"/>
              </a:xfrm>
              <a:custGeom>
                <a:avLst/>
                <a:gdLst>
                  <a:gd name="T0" fmla="*/ 12858 w 21600"/>
                  <a:gd name="T1" fmla="*/ 18588 h 21600"/>
                  <a:gd name="T2" fmla="*/ 12858 w 21600"/>
                  <a:gd name="T3" fmla="*/ 18588 h 21600"/>
                  <a:gd name="T4" fmla="*/ 12858 w 21600"/>
                  <a:gd name="T5" fmla="*/ 18588 h 21600"/>
                  <a:gd name="T6" fmla="*/ 12858 w 21600"/>
                  <a:gd name="T7" fmla="*/ 1858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2960" y="0"/>
                    </a:moveTo>
                    <a:lnTo>
                      <a:pt x="0" y="3200"/>
                    </a:lnTo>
                    <a:lnTo>
                      <a:pt x="8640" y="21600"/>
                    </a:lnTo>
                    <a:lnTo>
                      <a:pt x="21600" y="18400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5" name="CustomShape 305">
                <a:extLst>
                  <a:ext uri="{FF2B5EF4-FFF2-40B4-BE49-F238E27FC236}">
                    <a16:creationId xmlns:a16="http://schemas.microsoft.com/office/drawing/2014/main" id="{6048D014-5C16-F634-29BD-3F9CDA3A6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223" y="3540386"/>
                <a:ext cx="358632" cy="40821"/>
              </a:xfrm>
              <a:custGeom>
                <a:avLst/>
                <a:gdLst>
                  <a:gd name="T0" fmla="*/ 179316 w 21600"/>
                  <a:gd name="T1" fmla="*/ 20411 h 21600"/>
                  <a:gd name="T2" fmla="*/ 179316 w 21600"/>
                  <a:gd name="T3" fmla="*/ 20411 h 21600"/>
                  <a:gd name="T4" fmla="*/ 179316 w 21600"/>
                  <a:gd name="T5" fmla="*/ 20411 h 21600"/>
                  <a:gd name="T6" fmla="*/ 179316 w 21600"/>
                  <a:gd name="T7" fmla="*/ 20411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5891"/>
                    </a:moveTo>
                    <a:lnTo>
                      <a:pt x="0" y="21600"/>
                    </a:lnTo>
                    <a:lnTo>
                      <a:pt x="21600" y="15709"/>
                    </a:lnTo>
                    <a:lnTo>
                      <a:pt x="21600" y="0"/>
                    </a:lnTo>
                    <a:lnTo>
                      <a:pt x="0" y="58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16" name="CustomShape 306">
                <a:extLst>
                  <a:ext uri="{FF2B5EF4-FFF2-40B4-BE49-F238E27FC236}">
                    <a16:creationId xmlns:a16="http://schemas.microsoft.com/office/drawing/2014/main" id="{7C5E4B2D-6525-B4C9-5950-F5CAB28E9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846" y="3540386"/>
                <a:ext cx="25716" cy="284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17" name="CustomShape 307">
                <a:extLst>
                  <a:ext uri="{FF2B5EF4-FFF2-40B4-BE49-F238E27FC236}">
                    <a16:creationId xmlns:a16="http://schemas.microsoft.com/office/drawing/2014/main" id="{30D5FB4B-C46F-B7ED-0523-5C4FDFD00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7273" y="3551320"/>
                <a:ext cx="25716" cy="306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18" name="CustomShape 308">
                <a:extLst>
                  <a:ext uri="{FF2B5EF4-FFF2-40B4-BE49-F238E27FC236}">
                    <a16:creationId xmlns:a16="http://schemas.microsoft.com/office/drawing/2014/main" id="{F598052B-D26D-1D7B-4D46-797E4194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723" y="3838517"/>
                <a:ext cx="27700" cy="4373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19" name="CustomShape 309">
                <a:extLst>
                  <a:ext uri="{FF2B5EF4-FFF2-40B4-BE49-F238E27FC236}">
                    <a16:creationId xmlns:a16="http://schemas.microsoft.com/office/drawing/2014/main" id="{02625E3D-DD04-CADA-4DA0-C44CEAB99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723" y="3812275"/>
                <a:ext cx="32802" cy="31345"/>
              </a:xfrm>
              <a:custGeom>
                <a:avLst/>
                <a:gdLst>
                  <a:gd name="T0" fmla="*/ 16401 w 21600"/>
                  <a:gd name="T1" fmla="*/ 15673 h 21600"/>
                  <a:gd name="T2" fmla="*/ 16401 w 21600"/>
                  <a:gd name="T3" fmla="*/ 15673 h 21600"/>
                  <a:gd name="T4" fmla="*/ 16401 w 21600"/>
                  <a:gd name="T5" fmla="*/ 15673 h 21600"/>
                  <a:gd name="T6" fmla="*/ 16401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2960"/>
                    </a:moveTo>
                    <a:lnTo>
                      <a:pt x="17600" y="21600"/>
                    </a:lnTo>
                    <a:lnTo>
                      <a:pt x="21600" y="8640"/>
                    </a:lnTo>
                    <a:lnTo>
                      <a:pt x="4000" y="0"/>
                    </a:lnTo>
                    <a:lnTo>
                      <a:pt x="0" y="129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0" name="CustomShape 310">
                <a:extLst>
                  <a:ext uri="{FF2B5EF4-FFF2-40B4-BE49-F238E27FC236}">
                    <a16:creationId xmlns:a16="http://schemas.microsoft.com/office/drawing/2014/main" id="{1C394C0E-1F9B-8168-C704-7A250BD23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723" y="3819099"/>
                <a:ext cx="27700" cy="25715"/>
              </a:xfrm>
              <a:custGeom>
                <a:avLst/>
                <a:gdLst>
                  <a:gd name="T0" fmla="*/ 13850 w 21600"/>
                  <a:gd name="T1" fmla="*/ 12858 h 21600"/>
                  <a:gd name="T2" fmla="*/ 13850 w 21600"/>
                  <a:gd name="T3" fmla="*/ 12858 h 21600"/>
                  <a:gd name="T4" fmla="*/ 13850 w 21600"/>
                  <a:gd name="T5" fmla="*/ 12858 h 21600"/>
                  <a:gd name="T6" fmla="*/ 13850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0" y="0"/>
                    </a:lnTo>
                    <a:lnTo>
                      <a:pt x="19800" y="21600"/>
                    </a:lnTo>
                    <a:lnTo>
                      <a:pt x="21600" y="10800"/>
                    </a:lnTo>
                    <a:lnTo>
                      <a:pt x="0" y="10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1" name="CustomShape 311">
                <a:extLst>
                  <a:ext uri="{FF2B5EF4-FFF2-40B4-BE49-F238E27FC236}">
                    <a16:creationId xmlns:a16="http://schemas.microsoft.com/office/drawing/2014/main" id="{1C6EA65C-9344-C56B-8D9E-BDB33CB44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012" y="3784576"/>
                <a:ext cx="37905" cy="41550"/>
              </a:xfrm>
              <a:custGeom>
                <a:avLst/>
                <a:gdLst>
                  <a:gd name="T0" fmla="*/ 18953 w 21600"/>
                  <a:gd name="T1" fmla="*/ 20775 h 21600"/>
                  <a:gd name="T2" fmla="*/ 18953 w 21600"/>
                  <a:gd name="T3" fmla="*/ 20775 h 21600"/>
                  <a:gd name="T4" fmla="*/ 18953 w 21600"/>
                  <a:gd name="T5" fmla="*/ 20775 h 21600"/>
                  <a:gd name="T6" fmla="*/ 18953 w 21600"/>
                  <a:gd name="T7" fmla="*/ 2077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3239"/>
                    </a:moveTo>
                    <a:lnTo>
                      <a:pt x="13500" y="21600"/>
                    </a:lnTo>
                    <a:lnTo>
                      <a:pt x="21600" y="9058"/>
                    </a:lnTo>
                    <a:lnTo>
                      <a:pt x="7425" y="0"/>
                    </a:lnTo>
                    <a:lnTo>
                      <a:pt x="0" y="132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2" name="CustomShape 312">
                <a:extLst>
                  <a:ext uri="{FF2B5EF4-FFF2-40B4-BE49-F238E27FC236}">
                    <a16:creationId xmlns:a16="http://schemas.microsoft.com/office/drawing/2014/main" id="{957CC3CF-2A3A-C574-F5D6-70699C129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7910" y="3801605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800"/>
                    </a:moveTo>
                    <a:lnTo>
                      <a:pt x="1964" y="0"/>
                    </a:lnTo>
                    <a:lnTo>
                      <a:pt x="21600" y="21600"/>
                    </a:lnTo>
                    <a:lnTo>
                      <a:pt x="21600" y="19800"/>
                    </a:lnTo>
                    <a:lnTo>
                      <a:pt x="0" y="18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3" name="CustomShape 313">
                <a:extLst>
                  <a:ext uri="{FF2B5EF4-FFF2-40B4-BE49-F238E27FC236}">
                    <a16:creationId xmlns:a16="http://schemas.microsoft.com/office/drawing/2014/main" id="{8EA84F28-1447-39CF-749B-C82DCB6AC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506" y="3710226"/>
                <a:ext cx="88930" cy="92574"/>
              </a:xfrm>
              <a:custGeom>
                <a:avLst/>
                <a:gdLst>
                  <a:gd name="T0" fmla="*/ 44465 w 21600"/>
                  <a:gd name="T1" fmla="*/ 46287 h 21600"/>
                  <a:gd name="T2" fmla="*/ 44465 w 21600"/>
                  <a:gd name="T3" fmla="*/ 46287 h 21600"/>
                  <a:gd name="T4" fmla="*/ 44465 w 21600"/>
                  <a:gd name="T5" fmla="*/ 46287 h 21600"/>
                  <a:gd name="T6" fmla="*/ 44465 w 21600"/>
                  <a:gd name="T7" fmla="*/ 46287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6428"/>
                    </a:moveTo>
                    <a:lnTo>
                      <a:pt x="4962" y="21600"/>
                    </a:lnTo>
                    <a:lnTo>
                      <a:pt x="21600" y="5172"/>
                    </a:lnTo>
                    <a:lnTo>
                      <a:pt x="16930" y="0"/>
                    </a:lnTo>
                    <a:lnTo>
                      <a:pt x="0" y="164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4" name="CustomShape 314">
                <a:extLst>
                  <a:ext uri="{FF2B5EF4-FFF2-40B4-BE49-F238E27FC236}">
                    <a16:creationId xmlns:a16="http://schemas.microsoft.com/office/drawing/2014/main" id="{EED3A10B-7818-17DE-7C3E-994D136E9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760" y="3778279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541"/>
                    </a:moveTo>
                    <a:lnTo>
                      <a:pt x="3086" y="0"/>
                    </a:lnTo>
                    <a:lnTo>
                      <a:pt x="1029" y="0"/>
                    </a:lnTo>
                    <a:lnTo>
                      <a:pt x="18514" y="21600"/>
                    </a:lnTo>
                    <a:lnTo>
                      <a:pt x="21600" y="19059"/>
                    </a:lnTo>
                    <a:lnTo>
                      <a:pt x="0" y="25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5" name="CustomShape 315">
                <a:extLst>
                  <a:ext uri="{FF2B5EF4-FFF2-40B4-BE49-F238E27FC236}">
                    <a16:creationId xmlns:a16="http://schemas.microsoft.com/office/drawing/2014/main" id="{32BC5F9D-BCA8-5EE9-ECDB-91ED4D60A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025" y="3697105"/>
                <a:ext cx="30616" cy="30616"/>
              </a:xfrm>
              <a:custGeom>
                <a:avLst/>
                <a:gdLst>
                  <a:gd name="T0" fmla="*/ 15308 w 21600"/>
                  <a:gd name="T1" fmla="*/ 15308 h 21600"/>
                  <a:gd name="T2" fmla="*/ 15308 w 21600"/>
                  <a:gd name="T3" fmla="*/ 15308 h 21600"/>
                  <a:gd name="T4" fmla="*/ 15308 w 21600"/>
                  <a:gd name="T5" fmla="*/ 15308 h 21600"/>
                  <a:gd name="T6" fmla="*/ 15308 w 21600"/>
                  <a:gd name="T7" fmla="*/ 1530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7477"/>
                    </a:moveTo>
                    <a:lnTo>
                      <a:pt x="7776" y="0"/>
                    </a:lnTo>
                    <a:lnTo>
                      <a:pt x="21600" y="14954"/>
                    </a:lnTo>
                    <a:lnTo>
                      <a:pt x="13824" y="21600"/>
                    </a:lnTo>
                    <a:lnTo>
                      <a:pt x="0" y="74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26" name="CustomShape 316">
                <a:extLst>
                  <a:ext uri="{FF2B5EF4-FFF2-40B4-BE49-F238E27FC236}">
                    <a16:creationId xmlns:a16="http://schemas.microsoft.com/office/drawing/2014/main" id="{1688344C-B07F-9A9D-27B7-C2D2FACF3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723" y="3873039"/>
                <a:ext cx="27700" cy="257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27" name="CustomShape 317">
                <a:extLst>
                  <a:ext uri="{FF2B5EF4-FFF2-40B4-BE49-F238E27FC236}">
                    <a16:creationId xmlns:a16="http://schemas.microsoft.com/office/drawing/2014/main" id="{9018161A-6F18-DA5C-9FEB-B609B1993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0999" y="3881523"/>
                <a:ext cx="1014664" cy="31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28" name="CustomShape 318">
                <a:extLst>
                  <a:ext uri="{FF2B5EF4-FFF2-40B4-BE49-F238E27FC236}">
                    <a16:creationId xmlns:a16="http://schemas.microsoft.com/office/drawing/2014/main" id="{6610D670-6413-ADC0-D0A9-1E09052D8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7384" y="3881523"/>
                <a:ext cx="25716" cy="31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29" name="CustomShape 319">
                <a:extLst>
                  <a:ext uri="{FF2B5EF4-FFF2-40B4-BE49-F238E27FC236}">
                    <a16:creationId xmlns:a16="http://schemas.microsoft.com/office/drawing/2014/main" id="{60C74E5C-FC0A-CCAF-7DD4-94CB6BFE6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6684" y="3881523"/>
                <a:ext cx="25716" cy="3134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30" name="CustomShape 320">
                <a:extLst>
                  <a:ext uri="{FF2B5EF4-FFF2-40B4-BE49-F238E27FC236}">
                    <a16:creationId xmlns:a16="http://schemas.microsoft.com/office/drawing/2014/main" id="{C2A831EE-80C0-F1CD-07A0-56E4C0BB3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927" y="3845806"/>
                <a:ext cx="2864675" cy="9840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31" name="CustomShape 321">
                <a:extLst>
                  <a:ext uri="{FF2B5EF4-FFF2-40B4-BE49-F238E27FC236}">
                    <a16:creationId xmlns:a16="http://schemas.microsoft.com/office/drawing/2014/main" id="{150EF800-E93E-B4B8-09CC-ADDD6075E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554" y="3648268"/>
                <a:ext cx="91117" cy="138496"/>
              </a:xfrm>
              <a:custGeom>
                <a:avLst/>
                <a:gdLst>
                  <a:gd name="T0" fmla="*/ 45559 w 21600"/>
                  <a:gd name="T1" fmla="*/ 69248 h 21600"/>
                  <a:gd name="T2" fmla="*/ 45559 w 21600"/>
                  <a:gd name="T3" fmla="*/ 69248 h 21600"/>
                  <a:gd name="T4" fmla="*/ 45559 w 21600"/>
                  <a:gd name="T5" fmla="*/ 69248 h 21600"/>
                  <a:gd name="T6" fmla="*/ 45559 w 21600"/>
                  <a:gd name="T7" fmla="*/ 6924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0977"/>
                    </a:moveTo>
                    <a:lnTo>
                      <a:pt x="281" y="17238"/>
                    </a:lnTo>
                    <a:lnTo>
                      <a:pt x="1122" y="13292"/>
                    </a:lnTo>
                    <a:lnTo>
                      <a:pt x="2805" y="9969"/>
                    </a:lnTo>
                    <a:lnTo>
                      <a:pt x="5330" y="6438"/>
                    </a:lnTo>
                    <a:lnTo>
                      <a:pt x="8696" y="3946"/>
                    </a:lnTo>
                    <a:lnTo>
                      <a:pt x="12062" y="1869"/>
                    </a:lnTo>
                    <a:lnTo>
                      <a:pt x="16551" y="623"/>
                    </a:lnTo>
                    <a:lnTo>
                      <a:pt x="20758" y="0"/>
                    </a:lnTo>
                    <a:lnTo>
                      <a:pt x="21600" y="4985"/>
                    </a:lnTo>
                    <a:lnTo>
                      <a:pt x="18514" y="5192"/>
                    </a:lnTo>
                    <a:lnTo>
                      <a:pt x="15709" y="6023"/>
                    </a:lnTo>
                    <a:lnTo>
                      <a:pt x="13184" y="7477"/>
                    </a:lnTo>
                    <a:lnTo>
                      <a:pt x="10660" y="9554"/>
                    </a:lnTo>
                    <a:lnTo>
                      <a:pt x="8977" y="12046"/>
                    </a:lnTo>
                    <a:lnTo>
                      <a:pt x="7574" y="14746"/>
                    </a:lnTo>
                    <a:lnTo>
                      <a:pt x="6732" y="18277"/>
                    </a:lnTo>
                    <a:lnTo>
                      <a:pt x="6452" y="21600"/>
                    </a:lnTo>
                    <a:lnTo>
                      <a:pt x="0" y="209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32" name="CustomShape 322">
                <a:extLst>
                  <a:ext uri="{FF2B5EF4-FFF2-40B4-BE49-F238E27FC236}">
                    <a16:creationId xmlns:a16="http://schemas.microsoft.com/office/drawing/2014/main" id="{FB4BCEE1-D576-6CE2-3D0A-FCE52751E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204" y="3645352"/>
                <a:ext cx="25716" cy="33531"/>
              </a:xfrm>
              <a:custGeom>
                <a:avLst/>
                <a:gdLst>
                  <a:gd name="T0" fmla="*/ 12858 w 21600"/>
                  <a:gd name="T1" fmla="*/ 16766 h 21600"/>
                  <a:gd name="T2" fmla="*/ 12858 w 21600"/>
                  <a:gd name="T3" fmla="*/ 16766 h 21600"/>
                  <a:gd name="T4" fmla="*/ 12858 w 21600"/>
                  <a:gd name="T5" fmla="*/ 16766 h 21600"/>
                  <a:gd name="T6" fmla="*/ 12858 w 21600"/>
                  <a:gd name="T7" fmla="*/ 1676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864"/>
                    </a:moveTo>
                    <a:lnTo>
                      <a:pt x="18514" y="0"/>
                    </a:lnTo>
                    <a:lnTo>
                      <a:pt x="21600" y="20736"/>
                    </a:lnTo>
                    <a:lnTo>
                      <a:pt x="4629" y="21600"/>
                    </a:lnTo>
                    <a:lnTo>
                      <a:pt x="0" y="8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33" name="CustomShape 323">
                <a:extLst>
                  <a:ext uri="{FF2B5EF4-FFF2-40B4-BE49-F238E27FC236}">
                    <a16:creationId xmlns:a16="http://schemas.microsoft.com/office/drawing/2014/main" id="{76C6B406-9235-3522-CA21-0DE8A73B3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453" y="3778279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900" y="0"/>
                    </a:moveTo>
                    <a:lnTo>
                      <a:pt x="0" y="18514"/>
                    </a:lnTo>
                    <a:lnTo>
                      <a:pt x="20700" y="21600"/>
                    </a:lnTo>
                    <a:lnTo>
                      <a:pt x="21600" y="4629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34" name="CustomShape 324">
                <a:extLst>
                  <a:ext uri="{FF2B5EF4-FFF2-40B4-BE49-F238E27FC236}">
                    <a16:creationId xmlns:a16="http://schemas.microsoft.com/office/drawing/2014/main" id="{460FAF97-6CC8-9A5F-36E4-C11B06D46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669" y="3648166"/>
                <a:ext cx="93304" cy="257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35" name="CustomShape 325">
                <a:extLst>
                  <a:ext uri="{FF2B5EF4-FFF2-40B4-BE49-F238E27FC236}">
                    <a16:creationId xmlns:a16="http://schemas.microsoft.com/office/drawing/2014/main" id="{7722C97F-6503-82EF-A806-132A45B53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990" y="3648268"/>
                <a:ext cx="25716" cy="306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36" name="CustomShape 326">
                <a:extLst>
                  <a:ext uri="{FF2B5EF4-FFF2-40B4-BE49-F238E27FC236}">
                    <a16:creationId xmlns:a16="http://schemas.microsoft.com/office/drawing/2014/main" id="{77C57825-C1F6-62BF-10F6-6E5934009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741" y="3788950"/>
                <a:ext cx="78725" cy="118086"/>
              </a:xfrm>
              <a:custGeom>
                <a:avLst/>
                <a:gdLst>
                  <a:gd name="T0" fmla="*/ 39363 w 21600"/>
                  <a:gd name="T1" fmla="*/ 59043 h 21600"/>
                  <a:gd name="T2" fmla="*/ 39363 w 21600"/>
                  <a:gd name="T3" fmla="*/ 59043 h 21600"/>
                  <a:gd name="T4" fmla="*/ 39363 w 21600"/>
                  <a:gd name="T5" fmla="*/ 59043 h 21600"/>
                  <a:gd name="T6" fmla="*/ 39363 w 21600"/>
                  <a:gd name="T7" fmla="*/ 5904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0945" y="21600"/>
                    </a:moveTo>
                    <a:lnTo>
                      <a:pt x="16036" y="21120"/>
                    </a:lnTo>
                    <a:lnTo>
                      <a:pt x="11782" y="19920"/>
                    </a:lnTo>
                    <a:lnTo>
                      <a:pt x="7855" y="18240"/>
                    </a:lnTo>
                    <a:lnTo>
                      <a:pt x="4909" y="15840"/>
                    </a:lnTo>
                    <a:lnTo>
                      <a:pt x="2618" y="12480"/>
                    </a:lnTo>
                    <a:lnTo>
                      <a:pt x="1309" y="8880"/>
                    </a:lnTo>
                    <a:lnTo>
                      <a:pt x="0" y="4320"/>
                    </a:lnTo>
                    <a:lnTo>
                      <a:pt x="0" y="0"/>
                    </a:lnTo>
                    <a:lnTo>
                      <a:pt x="7527" y="0"/>
                    </a:lnTo>
                    <a:lnTo>
                      <a:pt x="7527" y="3840"/>
                    </a:lnTo>
                    <a:lnTo>
                      <a:pt x="8836" y="7440"/>
                    </a:lnTo>
                    <a:lnTo>
                      <a:pt x="9491" y="10080"/>
                    </a:lnTo>
                    <a:lnTo>
                      <a:pt x="11455" y="12480"/>
                    </a:lnTo>
                    <a:lnTo>
                      <a:pt x="13418" y="13920"/>
                    </a:lnTo>
                    <a:lnTo>
                      <a:pt x="15382" y="15120"/>
                    </a:lnTo>
                    <a:lnTo>
                      <a:pt x="18000" y="15840"/>
                    </a:lnTo>
                    <a:lnTo>
                      <a:pt x="21600" y="16080"/>
                    </a:lnTo>
                    <a:lnTo>
                      <a:pt x="20945" y="216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37" name="CustomShape 327">
                <a:extLst>
                  <a:ext uri="{FF2B5EF4-FFF2-40B4-BE49-F238E27FC236}">
                    <a16:creationId xmlns:a16="http://schemas.microsoft.com/office/drawing/2014/main" id="{8E5FF3D2-D0F1-5A08-EECB-3FAFE922C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9453" y="3762243"/>
                <a:ext cx="25716" cy="257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38" name="CustomShape 328">
                <a:extLst>
                  <a:ext uri="{FF2B5EF4-FFF2-40B4-BE49-F238E27FC236}">
                    <a16:creationId xmlns:a16="http://schemas.microsoft.com/office/drawing/2014/main" id="{B50D051D-A1DB-75EA-1369-3D8D5E5F3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990" y="3879336"/>
                <a:ext cx="25716" cy="31345"/>
              </a:xfrm>
              <a:custGeom>
                <a:avLst/>
                <a:gdLst>
                  <a:gd name="T0" fmla="*/ 12858 w 21600"/>
                  <a:gd name="T1" fmla="*/ 15673 h 21600"/>
                  <a:gd name="T2" fmla="*/ 12858 w 21600"/>
                  <a:gd name="T3" fmla="*/ 15673 h 21600"/>
                  <a:gd name="T4" fmla="*/ 12858 w 21600"/>
                  <a:gd name="T5" fmla="*/ 15673 h 21600"/>
                  <a:gd name="T6" fmla="*/ 12858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0700"/>
                    </a:moveTo>
                    <a:lnTo>
                      <a:pt x="16971" y="21600"/>
                    </a:lnTo>
                    <a:lnTo>
                      <a:pt x="21600" y="900"/>
                    </a:lnTo>
                    <a:lnTo>
                      <a:pt x="3086" y="0"/>
                    </a:lnTo>
                    <a:lnTo>
                      <a:pt x="0" y="20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39" name="CustomShape 329">
                <a:extLst>
                  <a:ext uri="{FF2B5EF4-FFF2-40B4-BE49-F238E27FC236}">
                    <a16:creationId xmlns:a16="http://schemas.microsoft.com/office/drawing/2014/main" id="{47C49EA5-DD9F-A99A-FE00-2B5BDBB1C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856" y="3881523"/>
                <a:ext cx="282824" cy="31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40" name="CustomShape 330">
                <a:extLst>
                  <a:ext uri="{FF2B5EF4-FFF2-40B4-BE49-F238E27FC236}">
                    <a16:creationId xmlns:a16="http://schemas.microsoft.com/office/drawing/2014/main" id="{A41BE028-B80B-9FD7-AA15-D3C707CC6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5990" y="3881523"/>
                <a:ext cx="25716" cy="31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41" name="CustomShape 331">
                <a:extLst>
                  <a:ext uri="{FF2B5EF4-FFF2-40B4-BE49-F238E27FC236}">
                    <a16:creationId xmlns:a16="http://schemas.microsoft.com/office/drawing/2014/main" id="{0640E0E3-20D9-F5E3-5DA2-5F3F87B10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765" y="3881523"/>
                <a:ext cx="25715" cy="313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42" name="CustomShape 332">
                <a:extLst>
                  <a:ext uri="{FF2B5EF4-FFF2-40B4-BE49-F238E27FC236}">
                    <a16:creationId xmlns:a16="http://schemas.microsoft.com/office/drawing/2014/main" id="{45CE325D-5E90-8BD0-8078-EC4971815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3913" y="3770261"/>
                <a:ext cx="28429" cy="257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43" name="CustomShape 333">
                <a:extLst>
                  <a:ext uri="{FF2B5EF4-FFF2-40B4-BE49-F238E27FC236}">
                    <a16:creationId xmlns:a16="http://schemas.microsoft.com/office/drawing/2014/main" id="{9E716A62-46A1-5E9E-A73B-7ED96E368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964" y="3867937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8640"/>
                    </a:moveTo>
                    <a:lnTo>
                      <a:pt x="14400" y="0"/>
                    </a:lnTo>
                    <a:lnTo>
                      <a:pt x="0" y="12960"/>
                    </a:lnTo>
                    <a:lnTo>
                      <a:pt x="4800" y="21600"/>
                    </a:lnTo>
                    <a:lnTo>
                      <a:pt x="21600" y="86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44" name="CustomShape 334">
                <a:extLst>
                  <a:ext uri="{FF2B5EF4-FFF2-40B4-BE49-F238E27FC236}">
                    <a16:creationId xmlns:a16="http://schemas.microsoft.com/office/drawing/2014/main" id="{3506638A-C5C3-85E4-349D-2D3D9B4B0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033" y="3099387"/>
                <a:ext cx="73623" cy="121003"/>
              </a:xfrm>
              <a:custGeom>
                <a:avLst/>
                <a:gdLst>
                  <a:gd name="T0" fmla="*/ 36812 w 21600"/>
                  <a:gd name="T1" fmla="*/ 60502 h 21600"/>
                  <a:gd name="T2" fmla="*/ 36812 w 21600"/>
                  <a:gd name="T3" fmla="*/ 60502 h 21600"/>
                  <a:gd name="T4" fmla="*/ 36812 w 21600"/>
                  <a:gd name="T5" fmla="*/ 60502 h 21600"/>
                  <a:gd name="T6" fmla="*/ 36812 w 21600"/>
                  <a:gd name="T7" fmla="*/ 605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374"/>
                    </a:moveTo>
                    <a:lnTo>
                      <a:pt x="13810" y="0"/>
                    </a:lnTo>
                    <a:lnTo>
                      <a:pt x="0" y="19226"/>
                    </a:lnTo>
                    <a:lnTo>
                      <a:pt x="7436" y="21600"/>
                    </a:lnTo>
                    <a:lnTo>
                      <a:pt x="21600" y="237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grpSp>
            <p:nvGrpSpPr>
              <p:cNvPr id="23745" name="CustomShape 335">
                <a:extLst>
                  <a:ext uri="{FF2B5EF4-FFF2-40B4-BE49-F238E27FC236}">
                    <a16:creationId xmlns:a16="http://schemas.microsoft.com/office/drawing/2014/main" id="{4D273F40-C65D-1C2D-5F70-B8F0A8BBC1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7134" y="3085072"/>
                <a:ext cx="25716" cy="25716"/>
                <a:chOff x="0" y="0"/>
                <a:chExt cx="25714" cy="25714"/>
              </a:xfrm>
            </p:grpSpPr>
            <p:sp>
              <p:nvSpPr>
                <p:cNvPr id="23784" name="Line">
                  <a:extLst>
                    <a:ext uri="{FF2B5EF4-FFF2-40B4-BE49-F238E27FC236}">
                      <a16:creationId xmlns:a16="http://schemas.microsoft.com/office/drawing/2014/main" id="{87374B52-8160-F1A9-3DED-B43913A6E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0"/>
                  <a:ext cx="25715" cy="25715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85" name="Line">
                  <a:extLst>
                    <a:ext uri="{FF2B5EF4-FFF2-40B4-BE49-F238E27FC236}">
                      <a16:creationId xmlns:a16="http://schemas.microsoft.com/office/drawing/2014/main" id="{4D6BBAF3-81ED-22C9-4D6C-761A64DAD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1" y="-1"/>
                  <a:ext cx="25716" cy="2571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sp>
            <p:nvSpPr>
              <p:cNvPr id="23746" name="CustomShape 336">
                <a:extLst>
                  <a:ext uri="{FF2B5EF4-FFF2-40B4-BE49-F238E27FC236}">
                    <a16:creationId xmlns:a16="http://schemas.microsoft.com/office/drawing/2014/main" id="{7D8E9301-2E3F-44ED-48E9-373AF7537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231" y="3209455"/>
                <a:ext cx="58315" cy="82369"/>
              </a:xfrm>
              <a:custGeom>
                <a:avLst/>
                <a:gdLst>
                  <a:gd name="T0" fmla="*/ 29158 w 21600"/>
                  <a:gd name="T1" fmla="*/ 41185 h 21600"/>
                  <a:gd name="T2" fmla="*/ 29158 w 21600"/>
                  <a:gd name="T3" fmla="*/ 41185 h 21600"/>
                  <a:gd name="T4" fmla="*/ 29158 w 21600"/>
                  <a:gd name="T5" fmla="*/ 41185 h 21600"/>
                  <a:gd name="T6" fmla="*/ 29158 w 21600"/>
                  <a:gd name="T7" fmla="*/ 4118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4181"/>
                    </a:moveTo>
                    <a:lnTo>
                      <a:pt x="12528" y="0"/>
                    </a:lnTo>
                    <a:lnTo>
                      <a:pt x="0" y="17419"/>
                    </a:lnTo>
                    <a:lnTo>
                      <a:pt x="9504" y="21600"/>
                    </a:lnTo>
                    <a:lnTo>
                      <a:pt x="21600" y="418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47" name="CustomShape 337">
                <a:extLst>
                  <a:ext uri="{FF2B5EF4-FFF2-40B4-BE49-F238E27FC236}">
                    <a16:creationId xmlns:a16="http://schemas.microsoft.com/office/drawing/2014/main" id="{756770F0-F311-BCAA-BDA5-52D74B35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932" y="3198055"/>
                <a:ext cx="25715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800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21600" y="18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48" name="CustomShape 338">
                <a:extLst>
                  <a:ext uri="{FF2B5EF4-FFF2-40B4-BE49-F238E27FC236}">
                    <a16:creationId xmlns:a16="http://schemas.microsoft.com/office/drawing/2014/main" id="{42C8F5FD-08D0-8486-AA4C-E5972E92A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038" y="3272871"/>
                <a:ext cx="68520" cy="82370"/>
              </a:xfrm>
              <a:custGeom>
                <a:avLst/>
                <a:gdLst>
                  <a:gd name="T0" fmla="*/ 34260 w 21600"/>
                  <a:gd name="T1" fmla="*/ 41185 h 21600"/>
                  <a:gd name="T2" fmla="*/ 34260 w 21600"/>
                  <a:gd name="T3" fmla="*/ 41185 h 21600"/>
                  <a:gd name="T4" fmla="*/ 34260 w 21600"/>
                  <a:gd name="T5" fmla="*/ 41185 h 21600"/>
                  <a:gd name="T6" fmla="*/ 34260 w 21600"/>
                  <a:gd name="T7" fmla="*/ 4118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5226"/>
                    </a:moveTo>
                    <a:lnTo>
                      <a:pt x="14644" y="0"/>
                    </a:lnTo>
                    <a:lnTo>
                      <a:pt x="0" y="16374"/>
                    </a:lnTo>
                    <a:lnTo>
                      <a:pt x="6956" y="21600"/>
                    </a:lnTo>
                    <a:lnTo>
                      <a:pt x="21600" y="522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49" name="CustomShape 339">
                <a:extLst>
                  <a:ext uri="{FF2B5EF4-FFF2-40B4-BE49-F238E27FC236}">
                    <a16:creationId xmlns:a16="http://schemas.microsoft.com/office/drawing/2014/main" id="{7EB08F2D-E8BE-C9D0-DA0F-0BC2E0056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130" y="3267303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0160"/>
                    </a:moveTo>
                    <a:lnTo>
                      <a:pt x="20618" y="21600"/>
                    </a:lnTo>
                    <a:lnTo>
                      <a:pt x="1964" y="0"/>
                    </a:lnTo>
                    <a:lnTo>
                      <a:pt x="0" y="2880"/>
                    </a:lnTo>
                    <a:lnTo>
                      <a:pt x="21600" y="20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50" name="CustomShape 340">
                <a:extLst>
                  <a:ext uri="{FF2B5EF4-FFF2-40B4-BE49-F238E27FC236}">
                    <a16:creationId xmlns:a16="http://schemas.microsoft.com/office/drawing/2014/main" id="{AE463A4B-4D7C-53D8-A4AB-C70AF6827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400" y="3337745"/>
                <a:ext cx="422049" cy="418404"/>
              </a:xfrm>
              <a:custGeom>
                <a:avLst/>
                <a:gdLst>
                  <a:gd name="T0" fmla="*/ 211025 w 21600"/>
                  <a:gd name="T1" fmla="*/ 209202 h 21600"/>
                  <a:gd name="T2" fmla="*/ 211025 w 21600"/>
                  <a:gd name="T3" fmla="*/ 209202 h 21600"/>
                  <a:gd name="T4" fmla="*/ 211025 w 21600"/>
                  <a:gd name="T5" fmla="*/ 209202 h 21600"/>
                  <a:gd name="T6" fmla="*/ 211025 w 21600"/>
                  <a:gd name="T7" fmla="*/ 2092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254"/>
                    </a:moveTo>
                    <a:lnTo>
                      <a:pt x="20536" y="0"/>
                    </a:lnTo>
                    <a:lnTo>
                      <a:pt x="0" y="20415"/>
                    </a:lnTo>
                    <a:lnTo>
                      <a:pt x="1064" y="21600"/>
                    </a:lnTo>
                    <a:lnTo>
                      <a:pt x="21600" y="125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51" name="CustomShape 341">
                <a:extLst>
                  <a:ext uri="{FF2B5EF4-FFF2-40B4-BE49-F238E27FC236}">
                    <a16:creationId xmlns:a16="http://schemas.microsoft.com/office/drawing/2014/main" id="{EE82F992-ED50-AD9B-7B16-86364178F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479" y="3333635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9200"/>
                    </a:moveTo>
                    <a:lnTo>
                      <a:pt x="20463" y="21600"/>
                    </a:lnTo>
                    <a:lnTo>
                      <a:pt x="1137" y="0"/>
                    </a:lnTo>
                    <a:lnTo>
                      <a:pt x="0" y="1200"/>
                    </a:lnTo>
                    <a:lnTo>
                      <a:pt x="21600" y="19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52" name="CustomShape 342">
                <a:extLst>
                  <a:ext uri="{FF2B5EF4-FFF2-40B4-BE49-F238E27FC236}">
                    <a16:creationId xmlns:a16="http://schemas.microsoft.com/office/drawing/2014/main" id="{ACA73EE7-BF65-5D9F-F376-EF0D00549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430" y="3735738"/>
                <a:ext cx="45195" cy="48839"/>
              </a:xfrm>
              <a:custGeom>
                <a:avLst/>
                <a:gdLst>
                  <a:gd name="T0" fmla="*/ 22598 w 21600"/>
                  <a:gd name="T1" fmla="*/ 24420 h 21600"/>
                  <a:gd name="T2" fmla="*/ 22598 w 21600"/>
                  <a:gd name="T3" fmla="*/ 24420 h 21600"/>
                  <a:gd name="T4" fmla="*/ 22598 w 21600"/>
                  <a:gd name="T5" fmla="*/ 24420 h 21600"/>
                  <a:gd name="T6" fmla="*/ 22598 w 21600"/>
                  <a:gd name="T7" fmla="*/ 2442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9924"/>
                    </a:moveTo>
                    <a:lnTo>
                      <a:pt x="12185" y="0"/>
                    </a:lnTo>
                    <a:lnTo>
                      <a:pt x="0" y="11676"/>
                    </a:lnTo>
                    <a:lnTo>
                      <a:pt x="9415" y="21600"/>
                    </a:lnTo>
                    <a:lnTo>
                      <a:pt x="21600" y="99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grpSp>
            <p:nvGrpSpPr>
              <p:cNvPr id="23753" name="CustomShape 343">
                <a:extLst>
                  <a:ext uri="{FF2B5EF4-FFF2-40B4-BE49-F238E27FC236}">
                    <a16:creationId xmlns:a16="http://schemas.microsoft.com/office/drawing/2014/main" id="{6B7959B0-07BB-0598-6446-D898E6B208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87206" y="3731628"/>
                <a:ext cx="25716" cy="25716"/>
                <a:chOff x="0" y="0"/>
                <a:chExt cx="25714" cy="25714"/>
              </a:xfrm>
            </p:grpSpPr>
            <p:sp>
              <p:nvSpPr>
                <p:cNvPr id="23782" name="Line">
                  <a:extLst>
                    <a:ext uri="{FF2B5EF4-FFF2-40B4-BE49-F238E27FC236}">
                      <a16:creationId xmlns:a16="http://schemas.microsoft.com/office/drawing/2014/main" id="{7B512870-F22D-C195-6B86-75B274D44D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-1"/>
                  <a:ext cx="25715" cy="25716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83" name="Line">
                  <a:extLst>
                    <a:ext uri="{FF2B5EF4-FFF2-40B4-BE49-F238E27FC236}">
                      <a16:creationId xmlns:a16="http://schemas.microsoft.com/office/drawing/2014/main" id="{FCAAC8EF-647E-CF2D-547F-C03F6D396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0"/>
                  <a:ext cx="25715" cy="25715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sp>
            <p:nvSpPr>
              <p:cNvPr id="23754" name="CustomShape 344">
                <a:extLst>
                  <a:ext uri="{FF2B5EF4-FFF2-40B4-BE49-F238E27FC236}">
                    <a16:creationId xmlns:a16="http://schemas.microsoft.com/office/drawing/2014/main" id="{4CB011D0-A062-D46D-7935-5178FE7C8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797" y="3763437"/>
                <a:ext cx="58315" cy="62689"/>
              </a:xfrm>
              <a:custGeom>
                <a:avLst/>
                <a:gdLst>
                  <a:gd name="T0" fmla="*/ 29158 w 21600"/>
                  <a:gd name="T1" fmla="*/ 31345 h 21600"/>
                  <a:gd name="T2" fmla="*/ 29158 w 21600"/>
                  <a:gd name="T3" fmla="*/ 31345 h 21600"/>
                  <a:gd name="T4" fmla="*/ 29158 w 21600"/>
                  <a:gd name="T5" fmla="*/ 31345 h 21600"/>
                  <a:gd name="T6" fmla="*/ 29158 w 21600"/>
                  <a:gd name="T7" fmla="*/ 3134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7813"/>
                    </a:moveTo>
                    <a:lnTo>
                      <a:pt x="14106" y="0"/>
                    </a:lnTo>
                    <a:lnTo>
                      <a:pt x="0" y="13787"/>
                    </a:lnTo>
                    <a:lnTo>
                      <a:pt x="7494" y="21600"/>
                    </a:lnTo>
                    <a:lnTo>
                      <a:pt x="21600" y="781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grpSp>
            <p:nvGrpSpPr>
              <p:cNvPr id="23755" name="CustomShape 345">
                <a:extLst>
                  <a:ext uri="{FF2B5EF4-FFF2-40B4-BE49-F238E27FC236}">
                    <a16:creationId xmlns:a16="http://schemas.microsoft.com/office/drawing/2014/main" id="{6412E010-4894-53CD-F13E-C2E8BA80FA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0965" y="3760812"/>
                <a:ext cx="25715" cy="24203"/>
                <a:chOff x="0" y="0"/>
                <a:chExt cx="25714" cy="24202"/>
              </a:xfrm>
            </p:grpSpPr>
            <p:sp>
              <p:nvSpPr>
                <p:cNvPr id="23780" name="Line">
                  <a:extLst>
                    <a:ext uri="{FF2B5EF4-FFF2-40B4-BE49-F238E27FC236}">
                      <a16:creationId xmlns:a16="http://schemas.microsoft.com/office/drawing/2014/main" id="{9C37D0FB-FBEB-62A8-4EA4-CC03593CD7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1" y="0"/>
                  <a:ext cx="25716" cy="2420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  <p:sp>
              <p:nvSpPr>
                <p:cNvPr id="23781" name="Line">
                  <a:extLst>
                    <a:ext uri="{FF2B5EF4-FFF2-40B4-BE49-F238E27FC236}">
                      <a16:creationId xmlns:a16="http://schemas.microsoft.com/office/drawing/2014/main" id="{548B93BF-294F-6621-C74D-7B8A8154FA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-1"/>
                  <a:ext cx="25715" cy="2420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34290" tIns="34290" rIns="34290" bIns="34290"/>
                <a:lstStyle/>
                <a:p>
                  <a:endParaRPr lang="en-US" sz="675"/>
                </a:p>
              </p:txBody>
            </p:sp>
          </p:grpSp>
          <p:sp>
            <p:nvSpPr>
              <p:cNvPr id="23756" name="CustomShape 346">
                <a:extLst>
                  <a:ext uri="{FF2B5EF4-FFF2-40B4-BE49-F238E27FC236}">
                    <a16:creationId xmlns:a16="http://schemas.microsoft.com/office/drawing/2014/main" id="{BB6D669D-5654-EA39-EE5A-5EA09EF1C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996" y="3802800"/>
                <a:ext cx="50296" cy="51025"/>
              </a:xfrm>
              <a:custGeom>
                <a:avLst/>
                <a:gdLst>
                  <a:gd name="T0" fmla="*/ 25148 w 21600"/>
                  <a:gd name="T1" fmla="*/ 25513 h 21600"/>
                  <a:gd name="T2" fmla="*/ 25148 w 21600"/>
                  <a:gd name="T3" fmla="*/ 25513 h 21600"/>
                  <a:gd name="T4" fmla="*/ 25148 w 21600"/>
                  <a:gd name="T5" fmla="*/ 25513 h 21600"/>
                  <a:gd name="T6" fmla="*/ 25148 w 21600"/>
                  <a:gd name="T7" fmla="*/ 2551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15360" y="0"/>
                    </a:lnTo>
                    <a:lnTo>
                      <a:pt x="0" y="10800"/>
                    </a:lnTo>
                    <a:lnTo>
                      <a:pt x="624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57" name="CustomShape 347">
                <a:extLst>
                  <a:ext uri="{FF2B5EF4-FFF2-40B4-BE49-F238E27FC236}">
                    <a16:creationId xmlns:a16="http://schemas.microsoft.com/office/drawing/2014/main" id="{F045F845-5B2B-88B1-AA83-75669DAD6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696" y="3802698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9440"/>
                    </a:moveTo>
                    <a:lnTo>
                      <a:pt x="20329" y="21600"/>
                    </a:lnTo>
                    <a:lnTo>
                      <a:pt x="3812" y="0"/>
                    </a:lnTo>
                    <a:lnTo>
                      <a:pt x="0" y="1080"/>
                    </a:lnTo>
                    <a:lnTo>
                      <a:pt x="21600" y="1944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58" name="CustomShape 348">
                <a:extLst>
                  <a:ext uri="{FF2B5EF4-FFF2-40B4-BE49-F238E27FC236}">
                    <a16:creationId xmlns:a16="http://schemas.microsoft.com/office/drawing/2014/main" id="{1535927A-7D4C-3BFB-8339-BA932FA4D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393" y="3830499"/>
                <a:ext cx="76538" cy="51025"/>
              </a:xfrm>
              <a:custGeom>
                <a:avLst/>
                <a:gdLst>
                  <a:gd name="T0" fmla="*/ 38269 w 21600"/>
                  <a:gd name="T1" fmla="*/ 25513 h 21600"/>
                  <a:gd name="T2" fmla="*/ 38269 w 21600"/>
                  <a:gd name="T3" fmla="*/ 25513 h 21600"/>
                  <a:gd name="T4" fmla="*/ 38269 w 21600"/>
                  <a:gd name="T5" fmla="*/ 25513 h 21600"/>
                  <a:gd name="T6" fmla="*/ 38269 w 21600"/>
                  <a:gd name="T7" fmla="*/ 2551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1063"/>
                    </a:moveTo>
                    <a:lnTo>
                      <a:pt x="17887" y="0"/>
                    </a:lnTo>
                    <a:lnTo>
                      <a:pt x="0" y="10537"/>
                    </a:lnTo>
                    <a:lnTo>
                      <a:pt x="3375" y="21600"/>
                    </a:lnTo>
                    <a:lnTo>
                      <a:pt x="21600" y="1106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59" name="CustomShape 349">
                <a:extLst>
                  <a:ext uri="{FF2B5EF4-FFF2-40B4-BE49-F238E27FC236}">
                    <a16:creationId xmlns:a16="http://schemas.microsoft.com/office/drawing/2014/main" id="{E13FCD44-FA8D-B6F4-D11C-A2143FE80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801" y="3830397"/>
                <a:ext cx="25716" cy="25716"/>
              </a:xfrm>
              <a:custGeom>
                <a:avLst/>
                <a:gdLst>
                  <a:gd name="T0" fmla="*/ 12858 w 21600"/>
                  <a:gd name="T1" fmla="*/ 12858 h 21600"/>
                  <a:gd name="T2" fmla="*/ 12858 w 21600"/>
                  <a:gd name="T3" fmla="*/ 12858 h 21600"/>
                  <a:gd name="T4" fmla="*/ 12858 w 21600"/>
                  <a:gd name="T5" fmla="*/ 12858 h 21600"/>
                  <a:gd name="T6" fmla="*/ 12858 w 21600"/>
                  <a:gd name="T7" fmla="*/ 1285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0571"/>
                    </a:moveTo>
                    <a:lnTo>
                      <a:pt x="19938" y="21600"/>
                    </a:lnTo>
                    <a:lnTo>
                      <a:pt x="1662" y="0"/>
                    </a:lnTo>
                    <a:lnTo>
                      <a:pt x="0" y="0"/>
                    </a:lnTo>
                    <a:lnTo>
                      <a:pt x="21600" y="20571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0" name="CustomShape 350">
                <a:extLst>
                  <a:ext uri="{FF2B5EF4-FFF2-40B4-BE49-F238E27FC236}">
                    <a16:creationId xmlns:a16="http://schemas.microsoft.com/office/drawing/2014/main" id="{2E066CEC-6C66-53EA-5311-F9033F73D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097" y="3853824"/>
                <a:ext cx="56128" cy="44465"/>
              </a:xfrm>
              <a:custGeom>
                <a:avLst/>
                <a:gdLst>
                  <a:gd name="T0" fmla="*/ 28064 w 21600"/>
                  <a:gd name="T1" fmla="*/ 22233 h 21600"/>
                  <a:gd name="T2" fmla="*/ 28064 w 21600"/>
                  <a:gd name="T3" fmla="*/ 22233 h 21600"/>
                  <a:gd name="T4" fmla="*/ 28064 w 21600"/>
                  <a:gd name="T5" fmla="*/ 22233 h 21600"/>
                  <a:gd name="T6" fmla="*/ 28064 w 21600"/>
                  <a:gd name="T7" fmla="*/ 2223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5055"/>
                    </a:moveTo>
                    <a:lnTo>
                      <a:pt x="18900" y="0"/>
                    </a:lnTo>
                    <a:lnTo>
                      <a:pt x="0" y="6545"/>
                    </a:lnTo>
                    <a:lnTo>
                      <a:pt x="2700" y="21600"/>
                    </a:lnTo>
                    <a:lnTo>
                      <a:pt x="21600" y="1505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1" name="CustomShape 351">
                <a:extLst>
                  <a:ext uri="{FF2B5EF4-FFF2-40B4-BE49-F238E27FC236}">
                    <a16:creationId xmlns:a16="http://schemas.microsoft.com/office/drawing/2014/main" id="{D39D539B-4F52-07D6-BBD5-0D5A8FAD2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198" y="3853824"/>
                <a:ext cx="25716" cy="28429"/>
              </a:xfrm>
              <a:custGeom>
                <a:avLst/>
                <a:gdLst>
                  <a:gd name="T0" fmla="*/ 12858 w 21600"/>
                  <a:gd name="T1" fmla="*/ 14215 h 21600"/>
                  <a:gd name="T2" fmla="*/ 12858 w 21600"/>
                  <a:gd name="T3" fmla="*/ 14215 h 21600"/>
                  <a:gd name="T4" fmla="*/ 12858 w 21600"/>
                  <a:gd name="T5" fmla="*/ 14215 h 21600"/>
                  <a:gd name="T6" fmla="*/ 12858 w 21600"/>
                  <a:gd name="T7" fmla="*/ 1421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5429" y="21600"/>
                    </a:moveTo>
                    <a:lnTo>
                      <a:pt x="21600" y="20661"/>
                    </a:lnTo>
                    <a:lnTo>
                      <a:pt x="10800" y="21600"/>
                    </a:lnTo>
                    <a:lnTo>
                      <a:pt x="1543" y="0"/>
                    </a:lnTo>
                    <a:lnTo>
                      <a:pt x="0" y="1878"/>
                    </a:lnTo>
                    <a:lnTo>
                      <a:pt x="15429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2" name="CustomShape 352">
                <a:extLst>
                  <a:ext uri="{FF2B5EF4-FFF2-40B4-BE49-F238E27FC236}">
                    <a16:creationId xmlns:a16="http://schemas.microsoft.com/office/drawing/2014/main" id="{4E2F2979-1FA4-DC84-081F-5467BE1D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6831" y="3869132"/>
                <a:ext cx="83098" cy="41549"/>
              </a:xfrm>
              <a:custGeom>
                <a:avLst/>
                <a:gdLst>
                  <a:gd name="T0" fmla="*/ 41549 w 21600"/>
                  <a:gd name="T1" fmla="*/ 20775 h 21600"/>
                  <a:gd name="T2" fmla="*/ 41549 w 21600"/>
                  <a:gd name="T3" fmla="*/ 20775 h 21600"/>
                  <a:gd name="T4" fmla="*/ 41549 w 21600"/>
                  <a:gd name="T5" fmla="*/ 20775 h 21600"/>
                  <a:gd name="T6" fmla="*/ 41549 w 21600"/>
                  <a:gd name="T7" fmla="*/ 20775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15055"/>
                    </a:moveTo>
                    <a:lnTo>
                      <a:pt x="20057" y="0"/>
                    </a:lnTo>
                    <a:lnTo>
                      <a:pt x="0" y="6545"/>
                    </a:lnTo>
                    <a:lnTo>
                      <a:pt x="1543" y="21600"/>
                    </a:lnTo>
                    <a:lnTo>
                      <a:pt x="21600" y="15055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3" name="CustomShape 353">
                <a:extLst>
                  <a:ext uri="{FF2B5EF4-FFF2-40B4-BE49-F238E27FC236}">
                    <a16:creationId xmlns:a16="http://schemas.microsoft.com/office/drawing/2014/main" id="{F7DC1026-9964-DA47-3032-950B530FD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902" y="3869132"/>
                <a:ext cx="25716" cy="29158"/>
              </a:xfrm>
              <a:custGeom>
                <a:avLst/>
                <a:gdLst>
                  <a:gd name="T0" fmla="*/ 12858 w 21600"/>
                  <a:gd name="T1" fmla="*/ 14579 h 21600"/>
                  <a:gd name="T2" fmla="*/ 12858 w 21600"/>
                  <a:gd name="T3" fmla="*/ 14579 h 21600"/>
                  <a:gd name="T4" fmla="*/ 12858 w 21600"/>
                  <a:gd name="T5" fmla="*/ 14579 h 21600"/>
                  <a:gd name="T6" fmla="*/ 12858 w 21600"/>
                  <a:gd name="T7" fmla="*/ 1457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3600" y="0"/>
                    </a:lnTo>
                    <a:lnTo>
                      <a:pt x="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4" name="CustomShape 354">
                <a:extLst>
                  <a:ext uri="{FF2B5EF4-FFF2-40B4-BE49-F238E27FC236}">
                    <a16:creationId xmlns:a16="http://schemas.microsoft.com/office/drawing/2014/main" id="{06CF253A-BFFD-64A7-84E2-E5F00D61A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805" y="3881523"/>
                <a:ext cx="172027" cy="3134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65" name="CustomShape 355">
                <a:extLst>
                  <a:ext uri="{FF2B5EF4-FFF2-40B4-BE49-F238E27FC236}">
                    <a16:creationId xmlns:a16="http://schemas.microsoft.com/office/drawing/2014/main" id="{AAC98A38-8ACF-7A1E-FF3F-D266E3FD8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991" y="3881523"/>
                <a:ext cx="25716" cy="31345"/>
              </a:xfrm>
              <a:custGeom>
                <a:avLst/>
                <a:gdLst>
                  <a:gd name="T0" fmla="*/ 12858 w 21600"/>
                  <a:gd name="T1" fmla="*/ 15673 h 21600"/>
                  <a:gd name="T2" fmla="*/ 12858 w 21600"/>
                  <a:gd name="T3" fmla="*/ 15673 h 21600"/>
                  <a:gd name="T4" fmla="*/ 12858 w 21600"/>
                  <a:gd name="T5" fmla="*/ 15673 h 21600"/>
                  <a:gd name="T6" fmla="*/ 12858 w 21600"/>
                  <a:gd name="T7" fmla="*/ 15673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20700"/>
                    </a:moveTo>
                    <a:lnTo>
                      <a:pt x="0" y="21600"/>
                    </a:lnTo>
                    <a:lnTo>
                      <a:pt x="13500" y="21600"/>
                    </a:lnTo>
                    <a:lnTo>
                      <a:pt x="13500" y="0"/>
                    </a:lnTo>
                    <a:lnTo>
                      <a:pt x="8100" y="0"/>
                    </a:lnTo>
                    <a:lnTo>
                      <a:pt x="21600" y="207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6" name="CustomShape 356">
                <a:extLst>
                  <a:ext uri="{FF2B5EF4-FFF2-40B4-BE49-F238E27FC236}">
                    <a16:creationId xmlns:a16="http://schemas.microsoft.com/office/drawing/2014/main" id="{525857FF-F3BC-5075-5C5E-39D048FD1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8302" y="3881523"/>
                <a:ext cx="25716" cy="31345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67" name="CustomShape 357">
                <a:extLst>
                  <a:ext uri="{FF2B5EF4-FFF2-40B4-BE49-F238E27FC236}">
                    <a16:creationId xmlns:a16="http://schemas.microsoft.com/office/drawing/2014/main" id="{0D71EC8B-74C9-07E1-A02C-6EE97E321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5897" y="3745943"/>
                <a:ext cx="131207" cy="156720"/>
              </a:xfrm>
              <a:custGeom>
                <a:avLst/>
                <a:gdLst>
                  <a:gd name="T0" fmla="*/ 65604 w 21600"/>
                  <a:gd name="T1" fmla="*/ 78360 h 21600"/>
                  <a:gd name="T2" fmla="*/ 65604 w 21600"/>
                  <a:gd name="T3" fmla="*/ 78360 h 21600"/>
                  <a:gd name="T4" fmla="*/ 65604 w 21600"/>
                  <a:gd name="T5" fmla="*/ 78360 h 21600"/>
                  <a:gd name="T6" fmla="*/ 65604 w 21600"/>
                  <a:gd name="T7" fmla="*/ 7836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6851" y="19774"/>
                      <a:pt x="13702" y="18026"/>
                      <a:pt x="17318" y="14453"/>
                    </a:cubicBezTo>
                    <a:cubicBezTo>
                      <a:pt x="20934" y="10879"/>
                      <a:pt x="21219" y="5400"/>
                      <a:pt x="21600" y="0"/>
                    </a:cubicBezTo>
                  </a:path>
                </a:pathLst>
              </a:custGeom>
              <a:solidFill>
                <a:srgbClr val="000000"/>
              </a:solidFill>
              <a:ln w="508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8" name="Line 358">
                <a:extLst>
                  <a:ext uri="{FF2B5EF4-FFF2-40B4-BE49-F238E27FC236}">
                    <a16:creationId xmlns:a16="http://schemas.microsoft.com/office/drawing/2014/main" id="{8CF71771-45D4-9C4F-E8C4-CB3E78B56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9290" y="3388770"/>
                <a:ext cx="730" cy="377584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69" name="Line 359">
                <a:extLst>
                  <a:ext uri="{FF2B5EF4-FFF2-40B4-BE49-F238E27FC236}">
                    <a16:creationId xmlns:a16="http://schemas.microsoft.com/office/drawing/2014/main" id="{AF5586AD-BD59-24A7-888F-7789A8028B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18698" y="3406264"/>
                <a:ext cx="100593" cy="216492"/>
              </a:xfrm>
              <a:prstGeom prst="line">
                <a:avLst/>
              </a:prstGeom>
              <a:noFill/>
              <a:ln w="1143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70" name="Line 360">
                <a:extLst>
                  <a:ext uri="{FF2B5EF4-FFF2-40B4-BE49-F238E27FC236}">
                    <a16:creationId xmlns:a16="http://schemas.microsoft.com/office/drawing/2014/main" id="{DA1B7F42-03E8-5CC7-9DF3-7CCA00C7F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85897" y="3517061"/>
                <a:ext cx="133394" cy="105695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  <p:sp>
            <p:nvSpPr>
              <p:cNvPr id="23771" name="CustomShape 361">
                <a:extLst>
                  <a:ext uri="{FF2B5EF4-FFF2-40B4-BE49-F238E27FC236}">
                    <a16:creationId xmlns:a16="http://schemas.microsoft.com/office/drawing/2014/main" id="{0B65F934-C0D7-0FFB-2D2F-0E36C10DC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016" y="3266311"/>
                <a:ext cx="212118" cy="210660"/>
              </a:xfrm>
              <a:prstGeom prst="ellipse">
                <a:avLst/>
              </a:prstGeom>
              <a:solidFill>
                <a:srgbClr val="000000"/>
              </a:solidFill>
              <a:ln w="762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872" name="CustomShape 362">
                <a:extLst>
                  <a:ext uri="{FF2B5EF4-FFF2-40B4-BE49-F238E27FC236}">
                    <a16:creationId xmlns:a16="http://schemas.microsoft.com/office/drawing/2014/main" id="{B6150E4E-DC2A-537C-C897-634D778F3239}"/>
                  </a:ext>
                </a:extLst>
              </p:cNvPr>
              <p:cNvSpPr txBox="1"/>
              <p:nvPr/>
            </p:nvSpPr>
            <p:spPr>
              <a:xfrm>
                <a:off x="1822475" y="3974363"/>
                <a:ext cx="1068378" cy="444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750" tIns="33750" rIns="33750" bIns="33750"/>
              <a:lstStyle>
                <a:lvl1pPr marL="0" marR="0" defTabSz="1828800">
                  <a:defRPr sz="1800" b="1" spc="-2">
                    <a:uFillTx/>
                  </a:defRPr>
                </a:lvl1pPr>
              </a:lstStyle>
              <a:p>
                <a:pPr>
                  <a:defRPr/>
                </a:pPr>
                <a:r>
                  <a:rPr sz="675" kern="0">
                    <a:sym typeface="Arial"/>
                  </a:rPr>
                  <a:t>UNILAC</a:t>
                </a:r>
              </a:p>
            </p:txBody>
          </p:sp>
          <p:sp>
            <p:nvSpPr>
              <p:cNvPr id="873" name="CustomShape 363">
                <a:extLst>
                  <a:ext uri="{FF2B5EF4-FFF2-40B4-BE49-F238E27FC236}">
                    <a16:creationId xmlns:a16="http://schemas.microsoft.com/office/drawing/2014/main" id="{9D770C3C-5DAC-4785-887E-A53C1CFEB028}"/>
                  </a:ext>
                </a:extLst>
              </p:cNvPr>
              <p:cNvSpPr txBox="1"/>
              <p:nvPr/>
            </p:nvSpPr>
            <p:spPr>
              <a:xfrm>
                <a:off x="4784722" y="2797774"/>
                <a:ext cx="493708" cy="470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750" tIns="33750" rIns="33750" bIns="33750"/>
              <a:lstStyle>
                <a:lvl1pPr marL="0" marR="0" defTabSz="1828800">
                  <a:defRPr sz="2000" b="1" spc="-2">
                    <a:solidFill>
                      <a:srgbClr val="009900"/>
                    </a:solidFill>
                    <a:uFillTx/>
                  </a:defRPr>
                </a:lvl1pPr>
              </a:lstStyle>
              <a:p>
                <a:pPr>
                  <a:defRPr/>
                </a:pPr>
                <a:r>
                  <a:rPr sz="750" kern="0">
                    <a:sym typeface="Arial"/>
                  </a:rPr>
                  <a:t>Z6</a:t>
                </a:r>
              </a:p>
            </p:txBody>
          </p:sp>
          <p:sp>
            <p:nvSpPr>
              <p:cNvPr id="874" name="CustomShape 364">
                <a:extLst>
                  <a:ext uri="{FF2B5EF4-FFF2-40B4-BE49-F238E27FC236}">
                    <a16:creationId xmlns:a16="http://schemas.microsoft.com/office/drawing/2014/main" id="{EAC24447-A2CA-7133-07CC-10586270B807}"/>
                  </a:ext>
                </a:extLst>
              </p:cNvPr>
              <p:cNvSpPr txBox="1"/>
              <p:nvPr/>
            </p:nvSpPr>
            <p:spPr>
              <a:xfrm>
                <a:off x="6010261" y="720879"/>
                <a:ext cx="609594" cy="4684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750" tIns="33750" rIns="33750" bIns="33750"/>
              <a:lstStyle>
                <a:lvl1pPr marL="0" marR="0" defTabSz="1828800">
                  <a:defRPr sz="2000" b="1" spc="-2">
                    <a:solidFill>
                      <a:srgbClr val="0099FF"/>
                    </a:solidFill>
                    <a:uFillTx/>
                  </a:defRPr>
                </a:lvl1pPr>
              </a:lstStyle>
              <a:p>
                <a:pPr>
                  <a:defRPr/>
                </a:pPr>
                <a:r>
                  <a:rPr sz="750" kern="0">
                    <a:sym typeface="Arial"/>
                  </a:rPr>
                  <a:t>SIS</a:t>
                </a:r>
              </a:p>
            </p:txBody>
          </p:sp>
          <p:sp>
            <p:nvSpPr>
              <p:cNvPr id="23775" name="CustomShape 365">
                <a:extLst>
                  <a:ext uri="{FF2B5EF4-FFF2-40B4-BE49-F238E27FC236}">
                    <a16:creationId xmlns:a16="http://schemas.microsoft.com/office/drawing/2014/main" id="{197252F3-D45B-8E22-2948-187E55056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068" y="3266311"/>
                <a:ext cx="211389" cy="210660"/>
              </a:xfrm>
              <a:prstGeom prst="ellipse">
                <a:avLst/>
              </a:prstGeom>
              <a:solidFill>
                <a:srgbClr val="000000"/>
              </a:solidFill>
              <a:ln w="762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876" name="CustomShape 366">
                <a:extLst>
                  <a:ext uri="{FF2B5EF4-FFF2-40B4-BE49-F238E27FC236}">
                    <a16:creationId xmlns:a16="http://schemas.microsoft.com/office/drawing/2014/main" id="{5B57D489-10CD-CF4A-3A2A-442D8120637F}"/>
                  </a:ext>
                </a:extLst>
              </p:cNvPr>
              <p:cNvSpPr txBox="1"/>
              <p:nvPr/>
            </p:nvSpPr>
            <p:spPr>
              <a:xfrm>
                <a:off x="5227631" y="2805712"/>
                <a:ext cx="1122352" cy="470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750" tIns="33750" rIns="33750" bIns="33750"/>
              <a:lstStyle>
                <a:lvl1pPr marL="0" marR="0" defTabSz="1828800">
                  <a:defRPr sz="2000" b="1" spc="-2">
                    <a:solidFill>
                      <a:srgbClr val="FF6600"/>
                    </a:solidFill>
                    <a:uFillTx/>
                  </a:defRPr>
                </a:lvl1pPr>
              </a:lstStyle>
              <a:p>
                <a:pPr>
                  <a:defRPr/>
                </a:pPr>
                <a:r>
                  <a:rPr sz="750" kern="0">
                    <a:sym typeface="Arial"/>
                  </a:rPr>
                  <a:t>PHELIX</a:t>
                </a:r>
              </a:p>
            </p:txBody>
          </p:sp>
          <p:sp>
            <p:nvSpPr>
              <p:cNvPr id="877" name="CustomShape 367">
                <a:extLst>
                  <a:ext uri="{FF2B5EF4-FFF2-40B4-BE49-F238E27FC236}">
                    <a16:creationId xmlns:a16="http://schemas.microsoft.com/office/drawing/2014/main" id="{86567F29-8D21-E586-6A0D-5FEB61983A5E}"/>
                  </a:ext>
                </a:extLst>
              </p:cNvPr>
              <p:cNvSpPr txBox="1"/>
              <p:nvPr/>
            </p:nvSpPr>
            <p:spPr>
              <a:xfrm>
                <a:off x="7307237" y="2908923"/>
                <a:ext cx="722305" cy="470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33750" tIns="33750" rIns="33750" bIns="33750"/>
              <a:lstStyle>
                <a:lvl1pPr marL="0" marR="0" defTabSz="1828800">
                  <a:defRPr sz="2000" b="1" spc="-2">
                    <a:solidFill>
                      <a:srgbClr val="FF0000"/>
                    </a:solidFill>
                    <a:uFillTx/>
                  </a:defRPr>
                </a:lvl1pPr>
              </a:lstStyle>
              <a:p>
                <a:pPr>
                  <a:defRPr/>
                </a:pPr>
                <a:r>
                  <a:rPr sz="750" kern="0">
                    <a:sym typeface="Arial"/>
                  </a:rPr>
                  <a:t>HHT</a:t>
                </a:r>
              </a:p>
            </p:txBody>
          </p:sp>
          <p:sp>
            <p:nvSpPr>
              <p:cNvPr id="23778" name="CustomShape 368">
                <a:extLst>
                  <a:ext uri="{FF2B5EF4-FFF2-40B4-BE49-F238E27FC236}">
                    <a16:creationId xmlns:a16="http://schemas.microsoft.com/office/drawing/2014/main" id="{4D31079F-560E-55A6-1223-DC9A56BFF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9225" y="3052736"/>
                <a:ext cx="211389" cy="211389"/>
              </a:xfrm>
              <a:prstGeom prst="ellipse">
                <a:avLst/>
              </a:prstGeom>
              <a:solidFill>
                <a:srgbClr val="0000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34290" tIns="34290" rIns="34290" bIns="34290"/>
              <a:lstStyle>
                <a:lvl1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8288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3779" name="Line 369">
                <a:extLst>
                  <a:ext uri="{FF2B5EF4-FFF2-40B4-BE49-F238E27FC236}">
                    <a16:creationId xmlns:a16="http://schemas.microsoft.com/office/drawing/2014/main" id="{26E96818-88DB-D93A-EF5C-7B04ADD93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320" y="3380752"/>
                <a:ext cx="570749" cy="73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34290" tIns="34290" rIns="34290" bIns="34290"/>
              <a:lstStyle/>
              <a:p>
                <a:endParaRPr lang="en-US" sz="675"/>
              </a:p>
            </p:txBody>
          </p:sp>
        </p:grpSp>
        <p:sp>
          <p:nvSpPr>
            <p:cNvPr id="23610" name="Rectangle 360">
              <a:extLst>
                <a:ext uri="{FF2B5EF4-FFF2-40B4-BE49-F238E27FC236}">
                  <a16:creationId xmlns:a16="http://schemas.microsoft.com/office/drawing/2014/main" id="{1043B47C-C26A-117F-3CD0-0577620F9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5402" y="3166577"/>
              <a:ext cx="606961" cy="499683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4290" tIns="34290" rIns="34290" bIns="34290" anchor="ctr"/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23611" name="Straight Connector 362">
              <a:extLst>
                <a:ext uri="{FF2B5EF4-FFF2-40B4-BE49-F238E27FC236}">
                  <a16:creationId xmlns:a16="http://schemas.microsoft.com/office/drawing/2014/main" id="{24C01570-185E-6EE4-2D49-AF071F4153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03724" y="1073441"/>
              <a:ext cx="5462319" cy="20655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4290" tIns="34290" rIns="34290" bIns="34290"/>
            <a:lstStyle/>
            <a:p>
              <a:endParaRPr lang="en-US" sz="675"/>
            </a:p>
          </p:txBody>
        </p:sp>
        <p:sp>
          <p:nvSpPr>
            <p:cNvPr id="23612" name="Straight Connector 365">
              <a:extLst>
                <a:ext uri="{FF2B5EF4-FFF2-40B4-BE49-F238E27FC236}">
                  <a16:creationId xmlns:a16="http://schemas.microsoft.com/office/drawing/2014/main" id="{E4CAB756-D90C-6E91-90D6-3ECEEAE540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03724" y="3684879"/>
              <a:ext cx="5452239" cy="30683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4290" tIns="34290" rIns="34290" bIns="34290"/>
            <a:lstStyle/>
            <a:p>
              <a:endParaRPr lang="en-US" sz="675"/>
            </a:p>
          </p:txBody>
        </p:sp>
        <p:sp>
          <p:nvSpPr>
            <p:cNvPr id="884" name="CustomShape 364">
              <a:extLst>
                <a:ext uri="{FF2B5EF4-FFF2-40B4-BE49-F238E27FC236}">
                  <a16:creationId xmlns:a16="http://schemas.microsoft.com/office/drawing/2014/main" id="{B3AEC056-8A59-C5B1-2812-56220DC8FD16}"/>
                </a:ext>
              </a:extLst>
            </p:cNvPr>
            <p:cNvSpPr txBox="1"/>
            <p:nvPr/>
          </p:nvSpPr>
          <p:spPr>
            <a:xfrm>
              <a:off x="13177718" y="3158212"/>
              <a:ext cx="522358" cy="48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33750" tIns="33750" rIns="33750" bIns="33750">
              <a:spAutoFit/>
            </a:bodyPr>
            <a:lstStyle>
              <a:lvl1pPr marL="0" marR="0" defTabSz="1828800">
                <a:defRPr sz="2000" b="1" spc="-2">
                  <a:solidFill>
                    <a:srgbClr val="FFFF00"/>
                  </a:solidFill>
                  <a:uFillTx/>
                </a:defRPr>
              </a:lvl1pPr>
            </a:lstStyle>
            <a:p>
              <a:pPr>
                <a:defRPr/>
              </a:pPr>
              <a:r>
                <a:rPr sz="750" kern="0">
                  <a:sym typeface="Arial"/>
                </a:rPr>
                <a:t>TK</a:t>
              </a:r>
            </a:p>
          </p:txBody>
        </p:sp>
        <p:sp>
          <p:nvSpPr>
            <p:cNvPr id="23614" name="TextBox 375">
              <a:extLst>
                <a:ext uri="{FF2B5EF4-FFF2-40B4-BE49-F238E27FC236}">
                  <a16:creationId xmlns:a16="http://schemas.microsoft.com/office/drawing/2014/main" id="{B2F737F5-ECC0-F172-DF54-D4D148733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0178" y="2636543"/>
              <a:ext cx="864096" cy="400195"/>
            </a:xfrm>
            <a:prstGeom prst="rect">
              <a:avLst/>
            </a:prstGeom>
            <a:solidFill>
              <a:srgbClr val="C4AD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4290" tIns="34290" rIns="34290" bIns="34290">
              <a:spAutoFit/>
            </a:bodyPr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/>
              <a:r>
                <a:rPr lang="en-US" altLang="en-US" sz="525">
                  <a:solidFill>
                    <a:srgbClr val="00B050"/>
                  </a:solidFill>
                </a:rPr>
                <a:t>nhelix</a:t>
              </a:r>
            </a:p>
          </p:txBody>
        </p:sp>
        <p:sp>
          <p:nvSpPr>
            <p:cNvPr id="23615" name="Straight Connector 392">
              <a:extLst>
                <a:ext uri="{FF2B5EF4-FFF2-40B4-BE49-F238E27FC236}">
                  <a16:creationId xmlns:a16="http://schemas.microsoft.com/office/drawing/2014/main" id="{A41EDCC4-5423-5012-586E-98A7D4AAC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0743" y="3471759"/>
              <a:ext cx="1" cy="1036441"/>
            </a:xfrm>
            <a:prstGeom prst="line">
              <a:avLst/>
            </a:prstGeom>
            <a:noFill/>
            <a:ln w="38100">
              <a:solidFill>
                <a:srgbClr val="4580F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4290" tIns="34290" rIns="34290" bIns="34290"/>
            <a:lstStyle/>
            <a:p>
              <a:endParaRPr lang="en-US" sz="675"/>
            </a:p>
          </p:txBody>
        </p:sp>
        <p:sp>
          <p:nvSpPr>
            <p:cNvPr id="23616" name="TextBox 403">
              <a:extLst>
                <a:ext uri="{FF2B5EF4-FFF2-40B4-BE49-F238E27FC236}">
                  <a16:creationId xmlns:a16="http://schemas.microsoft.com/office/drawing/2014/main" id="{4B7006F7-28D3-81B9-7CAD-950ED54F3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1681" y="4862079"/>
              <a:ext cx="424044" cy="43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34290" tIns="34290" rIns="34290" bIns="34290">
              <a:spAutoFit/>
            </a:bodyPr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600"/>
                <a:t>Z6</a:t>
              </a:r>
            </a:p>
          </p:txBody>
        </p:sp>
        <p:sp>
          <p:nvSpPr>
            <p:cNvPr id="23617" name="Rechteck 744">
              <a:extLst>
                <a:ext uri="{FF2B5EF4-FFF2-40B4-BE49-F238E27FC236}">
                  <a16:creationId xmlns:a16="http://schemas.microsoft.com/office/drawing/2014/main" id="{901154D7-5285-034C-5A99-25B771F8F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7755" y="3762351"/>
              <a:ext cx="144001" cy="210241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4290" tIns="34290" rIns="34290" bIns="34290" anchor="ctr"/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23618" name="Oval 745">
              <a:extLst>
                <a:ext uri="{FF2B5EF4-FFF2-40B4-BE49-F238E27FC236}">
                  <a16:creationId xmlns:a16="http://schemas.microsoft.com/office/drawing/2014/main" id="{5A3468A7-1DBC-E00D-55C0-8308EF4F5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755" y="3256063"/>
              <a:ext cx="432001" cy="432001"/>
            </a:xfrm>
            <a:prstGeom prst="ellipse">
              <a:avLst/>
            </a:prstGeom>
            <a:solidFill>
              <a:srgbClr val="BFBF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34290" tIns="34290" rIns="34290" bIns="34290" anchor="ctr"/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endParaRPr lang="en-US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23619" name="Gerade Verbindung mit Pfeil 747">
              <a:extLst>
                <a:ext uri="{FF2B5EF4-FFF2-40B4-BE49-F238E27FC236}">
                  <a16:creationId xmlns:a16="http://schemas.microsoft.com/office/drawing/2014/main" id="{81E2B28C-A379-2F54-3259-357AFF60D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05755" y="3880719"/>
              <a:ext cx="21600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4290" tIns="34290" rIns="34290" bIns="34290"/>
            <a:lstStyle/>
            <a:p>
              <a:endParaRPr lang="en-US" sz="675"/>
            </a:p>
          </p:txBody>
        </p:sp>
        <p:sp>
          <p:nvSpPr>
            <p:cNvPr id="23620" name="Gerade Verbindung mit Pfeil 749">
              <a:extLst>
                <a:ext uri="{FF2B5EF4-FFF2-40B4-BE49-F238E27FC236}">
                  <a16:creationId xmlns:a16="http://schemas.microsoft.com/office/drawing/2014/main" id="{544E4C0C-5D38-E060-9BF0-8CE60082E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3227" y="3450463"/>
              <a:ext cx="21600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4290" tIns="34290" rIns="34290" bIns="34290"/>
            <a:lstStyle/>
            <a:p>
              <a:endParaRPr lang="en-US" sz="675"/>
            </a:p>
          </p:txBody>
        </p:sp>
        <p:sp>
          <p:nvSpPr>
            <p:cNvPr id="23621" name="Textfeld 750">
              <a:extLst>
                <a:ext uri="{FF2B5EF4-FFF2-40B4-BE49-F238E27FC236}">
                  <a16:creationId xmlns:a16="http://schemas.microsoft.com/office/drawing/2014/main" id="{0EFEA7DE-845D-4216-944F-33529D5A6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4362" y="3684560"/>
              <a:ext cx="1783379" cy="43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34290" tIns="34290" rIns="34290" bIns="34290">
              <a:spAutoFit/>
            </a:bodyPr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600"/>
                <a:t>focusing solenoid</a:t>
              </a:r>
            </a:p>
          </p:txBody>
        </p:sp>
        <p:sp>
          <p:nvSpPr>
            <p:cNvPr id="23622" name="Textfeld 751">
              <a:extLst>
                <a:ext uri="{FF2B5EF4-FFF2-40B4-BE49-F238E27FC236}">
                  <a16:creationId xmlns:a16="http://schemas.microsoft.com/office/drawing/2014/main" id="{814D9458-F9ED-1413-F215-66DC5D918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2796" y="3234463"/>
              <a:ext cx="1796202" cy="43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34290" tIns="34290" rIns="34290" bIns="34290">
              <a:spAutoFit/>
            </a:bodyPr>
            <a:lstStyle>
              <a:lvl1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828800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600"/>
                <a:t>2. target chamber</a:t>
              </a:r>
            </a:p>
          </p:txBody>
        </p:sp>
      </p:grpSp>
      <p:pic>
        <p:nvPicPr>
          <p:cNvPr id="23595" name="Grafik 7" descr="Grafik 7">
            <a:extLst>
              <a:ext uri="{FF2B5EF4-FFF2-40B4-BE49-F238E27FC236}">
                <a16:creationId xmlns:a16="http://schemas.microsoft.com/office/drawing/2014/main" id="{04993D31-61C3-6063-4979-9AA2D318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7" y="1276503"/>
            <a:ext cx="3330322" cy="104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596" name="TextBox 2">
            <a:extLst>
              <a:ext uri="{FF2B5EF4-FFF2-40B4-BE49-F238E27FC236}">
                <a16:creationId xmlns:a16="http://schemas.microsoft.com/office/drawing/2014/main" id="{229F5218-247F-3CB2-1F99-FDBE2E411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406" y="941083"/>
            <a:ext cx="2720828" cy="21723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34290" tIns="34290" rIns="34290" bIns="34290"/>
          <a:lstStyle>
            <a:lvl1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900" dirty="0"/>
              <a:t>Energy selection, transport and transverse focusing</a:t>
            </a:r>
          </a:p>
        </p:txBody>
      </p:sp>
      <p:sp>
        <p:nvSpPr>
          <p:cNvPr id="23597" name="TextBox 4">
            <a:extLst>
              <a:ext uri="{FF2B5EF4-FFF2-40B4-BE49-F238E27FC236}">
                <a16:creationId xmlns:a16="http://schemas.microsoft.com/office/drawing/2014/main" id="{DA7826A4-9F9B-5554-AA9E-D7FAF45B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7" y="2625717"/>
            <a:ext cx="4989909" cy="21630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34290" tIns="34290" rIns="34290" bIns="34290"/>
          <a:lstStyle>
            <a:lvl1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900"/>
              <a:t>Longitudinal manipulation (reduction of energy spread → 3% / temporal compression → sub-ns)</a:t>
            </a:r>
          </a:p>
        </p:txBody>
      </p:sp>
      <p:pic>
        <p:nvPicPr>
          <p:cNvPr id="23598" name="Picture 9" descr="Picture 9">
            <a:extLst>
              <a:ext uri="{FF2B5EF4-FFF2-40B4-BE49-F238E27FC236}">
                <a16:creationId xmlns:a16="http://schemas.microsoft.com/office/drawing/2014/main" id="{90BE6F32-BA9F-47BB-B0A5-7E424986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2524" r="920" b="8369"/>
          <a:stretch>
            <a:fillRect/>
          </a:stretch>
        </p:blipFill>
        <p:spPr bwMode="auto">
          <a:xfrm>
            <a:off x="1577941" y="1222348"/>
            <a:ext cx="406833" cy="29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599" name="Picture 10" descr="Picture 10">
            <a:extLst>
              <a:ext uri="{FF2B5EF4-FFF2-40B4-BE49-F238E27FC236}">
                <a16:creationId xmlns:a16="http://schemas.microsoft.com/office/drawing/2014/main" id="{0FCB2322-607B-6469-0C91-F5B7FA87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22" y="2053198"/>
            <a:ext cx="951012" cy="53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600" name="Straight Arrow Connector 12">
            <a:extLst>
              <a:ext uri="{FF2B5EF4-FFF2-40B4-BE49-F238E27FC236}">
                <a16:creationId xmlns:a16="http://schemas.microsoft.com/office/drawing/2014/main" id="{6128D78C-058F-298C-FBD2-FE830FD8AF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23741" y="1151727"/>
            <a:ext cx="225957" cy="520179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4290" tIns="34290" rIns="34290" bIns="34290"/>
          <a:lstStyle/>
          <a:p>
            <a:endParaRPr lang="en-US" sz="675"/>
          </a:p>
        </p:txBody>
      </p:sp>
      <p:sp>
        <p:nvSpPr>
          <p:cNvPr id="23601" name="Straight Arrow Connector 13">
            <a:extLst>
              <a:ext uri="{FF2B5EF4-FFF2-40B4-BE49-F238E27FC236}">
                <a16:creationId xmlns:a16="http://schemas.microsoft.com/office/drawing/2014/main" id="{1ECE56E9-8800-054C-E8D3-28DD62B847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0011" y="1151727"/>
            <a:ext cx="84734" cy="520180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4290" tIns="34290" rIns="34290" bIns="34290"/>
          <a:lstStyle/>
          <a:p>
            <a:endParaRPr lang="en-US" sz="675"/>
          </a:p>
        </p:txBody>
      </p:sp>
      <p:sp>
        <p:nvSpPr>
          <p:cNvPr id="23602" name="Straight Arrow Connector 21">
            <a:extLst>
              <a:ext uri="{FF2B5EF4-FFF2-40B4-BE49-F238E27FC236}">
                <a16:creationId xmlns:a16="http://schemas.microsoft.com/office/drawing/2014/main" id="{F1382ADD-C7D3-284E-8D2F-204419D38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2779" y="1947890"/>
            <a:ext cx="0" cy="677828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4290" tIns="34290" rIns="34290" bIns="34290"/>
          <a:lstStyle/>
          <a:p>
            <a:endParaRPr lang="en-US" sz="675"/>
          </a:p>
        </p:txBody>
      </p:sp>
      <p:pic>
        <p:nvPicPr>
          <p:cNvPr id="23603" name="Picture 31" descr="Picture 31">
            <a:extLst>
              <a:ext uri="{FF2B5EF4-FFF2-40B4-BE49-F238E27FC236}">
                <a16:creationId xmlns:a16="http://schemas.microsoft.com/office/drawing/2014/main" id="{DC80F9BF-8DFB-A8F2-C7AA-D9E6024C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66" y="1289423"/>
            <a:ext cx="387810" cy="15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604" name="Rectangle 32">
            <a:extLst>
              <a:ext uri="{FF2B5EF4-FFF2-40B4-BE49-F238E27FC236}">
                <a16:creationId xmlns:a16="http://schemas.microsoft.com/office/drawing/2014/main" id="{8264E781-CAD6-09A3-4505-119C0AFE4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528" y="1556186"/>
            <a:ext cx="456501" cy="509051"/>
          </a:xfrm>
          <a:prstGeom prst="rect">
            <a:avLst/>
          </a:prstGeom>
          <a:solidFill>
            <a:srgbClr val="F5A300"/>
          </a:solidFill>
          <a:ln w="50800">
            <a:solidFill>
              <a:srgbClr val="B47800"/>
            </a:solidFill>
            <a:round/>
            <a:headEnd/>
            <a:tailEnd/>
          </a:ln>
        </p:spPr>
        <p:txBody>
          <a:bodyPr lIns="34290" tIns="34290" rIns="34290" bIns="34290" anchor="ctr"/>
          <a:lstStyle>
            <a:lvl1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23605" name="TextBox 33">
            <a:extLst>
              <a:ext uri="{FF2B5EF4-FFF2-40B4-BE49-F238E27FC236}">
                <a16:creationId xmlns:a16="http://schemas.microsoft.com/office/drawing/2014/main" id="{7385108F-AB20-85DD-9FEC-1D7A2BEAF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0" y="1728101"/>
            <a:ext cx="480989" cy="2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90" tIns="34290" rIns="34290" bIns="34290"/>
          <a:lstStyle>
            <a:lvl1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713"/>
              <a:t>RF-Cavity</a:t>
            </a:r>
          </a:p>
        </p:txBody>
      </p:sp>
      <p:sp>
        <p:nvSpPr>
          <p:cNvPr id="907" name="Text Box 7">
            <a:extLst>
              <a:ext uri="{FF2B5EF4-FFF2-40B4-BE49-F238E27FC236}">
                <a16:creationId xmlns:a16="http://schemas.microsoft.com/office/drawing/2014/main" id="{0EC4C417-FEA8-2386-0498-B347EF5BF3AE}"/>
              </a:ext>
            </a:extLst>
          </p:cNvPr>
          <p:cNvSpPr txBox="1"/>
          <p:nvPr/>
        </p:nvSpPr>
        <p:spPr>
          <a:xfrm>
            <a:off x="4259515" y="999462"/>
            <a:ext cx="4865489" cy="1177239"/>
          </a:xfrm>
          <a:prstGeom prst="rect">
            <a:avLst/>
          </a:prstGeom>
          <a:ln w="12700">
            <a:miter lim="400000"/>
          </a:ln>
        </p:spPr>
        <p:txBody>
          <a:bodyPr lIns="34287" tIns="34287" rIns="34287" bIns="34287">
            <a:spAutoFit/>
          </a:bodyPr>
          <a:lstStyle/>
          <a:p>
            <a:pPr marL="130969" indent="-130969" defTabSz="482203">
              <a:defRPr b="1">
                <a:uFillTx/>
              </a:defRPr>
            </a:pPr>
            <a:r>
              <a:rPr sz="1200" b="1" kern="0" dirty="0">
                <a:sym typeface="Arial"/>
              </a:rPr>
              <a:t>Mission</a:t>
            </a:r>
          </a:p>
          <a:p>
            <a:pPr defTabSz="482203">
              <a:defRPr>
                <a:uFillTx/>
              </a:defRPr>
            </a:pPr>
            <a:r>
              <a:rPr sz="1200" kern="0" dirty="0">
                <a:sym typeface="Arial"/>
              </a:rPr>
              <a:t>Use of </a:t>
            </a:r>
            <a:r>
              <a:rPr sz="1200" b="1" kern="0" dirty="0">
                <a:solidFill>
                  <a:srgbClr val="3399FF"/>
                </a:solidFill>
                <a:sym typeface="Arial"/>
              </a:rPr>
              <a:t>protons</a:t>
            </a:r>
            <a:r>
              <a:rPr sz="1200" kern="0" dirty="0">
                <a:solidFill>
                  <a:srgbClr val="3399FF"/>
                </a:solidFill>
                <a:sym typeface="Arial"/>
              </a:rPr>
              <a:t> (ions) </a:t>
            </a:r>
            <a:r>
              <a:rPr sz="1200" kern="0" dirty="0">
                <a:sym typeface="Arial"/>
              </a:rPr>
              <a:t>accelerated by means of</a:t>
            </a:r>
            <a:r>
              <a:rPr sz="1200" kern="0" dirty="0">
                <a:solidFill>
                  <a:srgbClr val="3399FF"/>
                </a:solidFill>
                <a:sym typeface="Arial"/>
              </a:rPr>
              <a:t> </a:t>
            </a:r>
            <a:r>
              <a:rPr sz="1200" kern="0" dirty="0">
                <a:sym typeface="Arial"/>
              </a:rPr>
              <a:t>the</a:t>
            </a:r>
            <a:r>
              <a:rPr sz="1200" kern="0" dirty="0">
                <a:solidFill>
                  <a:srgbClr val="3399FF"/>
                </a:solidFill>
                <a:sym typeface="Arial"/>
              </a:rPr>
              <a:t> </a:t>
            </a:r>
            <a:r>
              <a:rPr sz="1200" b="1" kern="0" dirty="0">
                <a:solidFill>
                  <a:srgbClr val="3399FF"/>
                </a:solidFill>
                <a:sym typeface="Arial"/>
              </a:rPr>
              <a:t>PHELIX</a:t>
            </a:r>
            <a:r>
              <a:rPr sz="1200" kern="0" dirty="0">
                <a:solidFill>
                  <a:srgbClr val="3399FF"/>
                </a:solidFill>
                <a:sym typeface="Arial"/>
              </a:rPr>
              <a:t> </a:t>
            </a:r>
            <a:r>
              <a:rPr sz="1200" kern="0" dirty="0">
                <a:sym typeface="Arial"/>
              </a:rPr>
              <a:t>laser and provide </a:t>
            </a:r>
            <a:r>
              <a:rPr sz="1200" b="1" kern="0" dirty="0">
                <a:solidFill>
                  <a:srgbClr val="3399FF"/>
                </a:solidFill>
                <a:sym typeface="Arial"/>
              </a:rPr>
              <a:t>transport, focusing and bunch rotation</a:t>
            </a:r>
            <a:r>
              <a:rPr sz="1200" kern="0" dirty="0">
                <a:solidFill>
                  <a:srgbClr val="3399FF"/>
                </a:solidFill>
                <a:sym typeface="Arial"/>
              </a:rPr>
              <a:t> </a:t>
            </a:r>
            <a:r>
              <a:rPr sz="1200" kern="0" dirty="0">
                <a:sym typeface="Arial"/>
              </a:rPr>
              <a:t>of the laser generated particle bunches by</a:t>
            </a:r>
            <a:r>
              <a:rPr sz="1200" b="1" kern="0" dirty="0">
                <a:solidFill>
                  <a:srgbClr val="3399FF"/>
                </a:solidFill>
                <a:sym typeface="Arial"/>
              </a:rPr>
              <a:t> conventional ion optics and RF technology</a:t>
            </a:r>
            <a:r>
              <a:rPr sz="1200" kern="0" dirty="0">
                <a:solidFill>
                  <a:srgbClr val="3399FF"/>
                </a:solidFill>
                <a:sym typeface="Arial"/>
              </a:rPr>
              <a:t> </a:t>
            </a:r>
            <a:r>
              <a:rPr sz="1200" kern="0" dirty="0">
                <a:sym typeface="Arial"/>
              </a:rPr>
              <a:t>in a "test stand" located at the Z6 experimental area of GSI</a:t>
            </a:r>
          </a:p>
        </p:txBody>
      </p:sp>
      <p:sp>
        <p:nvSpPr>
          <p:cNvPr id="23576" name="TextBox 24">
            <a:extLst>
              <a:ext uri="{FF2B5EF4-FFF2-40B4-BE49-F238E27FC236}">
                <a16:creationId xmlns:a16="http://schemas.microsoft.com/office/drawing/2014/main" id="{9EC0D3EF-2501-CC85-305E-CBF7888A7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04" y="3571925"/>
            <a:ext cx="2117526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tIns="34290" bIns="34290">
            <a:spAutoFit/>
          </a:bodyPr>
          <a:lstStyle>
            <a:lvl1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088" b="1"/>
              <a:t>Proton bunch parameters</a:t>
            </a:r>
            <a:br>
              <a:rPr lang="en-US" altLang="en-US" sz="1088" b="1"/>
            </a:br>
            <a:r>
              <a:rPr lang="en-US" altLang="en-US" sz="1088" b="1"/>
              <a:t>(June 2022)</a:t>
            </a:r>
          </a:p>
        </p:txBody>
      </p:sp>
      <p:sp>
        <p:nvSpPr>
          <p:cNvPr id="23594" name="TextBox 24">
            <a:extLst>
              <a:ext uri="{FF2B5EF4-FFF2-40B4-BE49-F238E27FC236}">
                <a16:creationId xmlns:a16="http://schemas.microsoft.com/office/drawing/2014/main" id="{1F32546B-6FE0-CC2B-2C3B-952AA2326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992" y="2275493"/>
            <a:ext cx="2117526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tIns="34290" bIns="34290">
            <a:spAutoFit/>
          </a:bodyPr>
          <a:lstStyle>
            <a:lvl1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8288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088" b="1" dirty="0"/>
              <a:t>Carbon ion bunch parameters (January 2021)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AB782A40-C6B4-715F-855A-CD078EB6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z="1400" smtClean="0"/>
              <a:t>25</a:t>
            </a:fld>
            <a:endParaRPr lang="en-US" sz="1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A147F57-947A-C091-D8DE-01ABA4A3CD04}"/>
              </a:ext>
            </a:extLst>
          </p:cNvPr>
          <p:cNvGrpSpPr/>
          <p:nvPr/>
        </p:nvGrpSpPr>
        <p:grpSpPr>
          <a:xfrm>
            <a:off x="215306" y="671999"/>
            <a:ext cx="782869" cy="654925"/>
            <a:chOff x="1334546" y="12733"/>
            <a:chExt cx="782869" cy="654925"/>
          </a:xfrm>
        </p:grpSpPr>
        <p:sp>
          <p:nvSpPr>
            <p:cNvPr id="4" name="Gruppieren 1">
              <a:extLst>
                <a:ext uri="{FF2B5EF4-FFF2-40B4-BE49-F238E27FC236}">
                  <a16:creationId xmlns:a16="http://schemas.microsoft.com/office/drawing/2014/main" id="{D41E72EF-3505-2340-BD4D-45223F353B89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5" name="FAIR_Logo_rgb_frei" descr="FAIR_Logo_rgb_frei">
              <a:extLst>
                <a:ext uri="{FF2B5EF4-FFF2-40B4-BE49-F238E27FC236}">
                  <a16:creationId xmlns:a16="http://schemas.microsoft.com/office/drawing/2014/main" id="{09B6E8BF-0538-7954-51DC-293D430C2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extfeld 14">
              <a:extLst>
                <a:ext uri="{FF2B5EF4-FFF2-40B4-BE49-F238E27FC236}">
                  <a16:creationId xmlns:a16="http://schemas.microsoft.com/office/drawing/2014/main" id="{D95DD3FB-FFF1-3307-A10F-18CA2987CA77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E8AF6545-EF75-7A53-AE8E-08D61926E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666" y="2650704"/>
            <a:ext cx="2402178" cy="80976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54F50BF-CE1F-93FC-CC34-D701A8B67A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1153" y="3940023"/>
            <a:ext cx="2400694" cy="9447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New capabilities for coupled laser beam - ion beam experiments at GSI">
            <a:extLst>
              <a:ext uri="{FF2B5EF4-FFF2-40B4-BE49-F238E27FC236}">
                <a16:creationId xmlns:a16="http://schemas.microsoft.com/office/drawing/2014/main" id="{599A7A31-BDBC-9EA6-2F47-A76B6B0904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795" y="158651"/>
            <a:ext cx="5597724" cy="590550"/>
          </a:xfrm>
        </p:spPr>
        <p:txBody>
          <a:bodyPr/>
          <a:lstStyle>
            <a:lvl1pPr defTabSz="557784">
              <a:defRPr sz="4514"/>
            </a:lvl1pPr>
          </a:lstStyle>
          <a:p>
            <a:pPr algn="ctr">
              <a:spcBef>
                <a:spcPts val="0"/>
              </a:spcBef>
              <a:defRPr/>
            </a:pPr>
            <a:r>
              <a:rPr sz="2400" dirty="0">
                <a:latin typeface="Arial Narrow" panose="020B0606020202030204" pitchFamily="34" charset="0"/>
                <a:sym typeface="Arial"/>
              </a:rPr>
              <a:t>New capabilities for coupled laser beam - ion beam experiments at GSI</a:t>
            </a:r>
            <a:r>
              <a:rPr lang="de-DE" sz="2400" dirty="0">
                <a:latin typeface="Arial Narrow" panose="020B0606020202030204" pitchFamily="34" charset="0"/>
                <a:sym typeface="Arial"/>
              </a:rPr>
              <a:t> (2021)</a:t>
            </a:r>
            <a:endParaRPr sz="2400" dirty="0"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20483" name="Textfeld 6">
            <a:extLst>
              <a:ext uri="{FF2B5EF4-FFF2-40B4-BE49-F238E27FC236}">
                <a16:creationId xmlns:a16="http://schemas.microsoft.com/office/drawing/2014/main" id="{B10C512D-248B-040E-1DDD-9A4226659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9" y="1164003"/>
            <a:ext cx="58126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tIns="45720" rIns="45720" bIns="45720">
            <a:spAutoFit/>
          </a:bodyPr>
          <a:lstStyle>
            <a:lvl1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500" b="1" dirty="0">
                <a:solidFill>
                  <a:srgbClr val="002060"/>
                </a:solidFill>
              </a:rPr>
              <a:t>200J/ns laser pulses, focused to 10</a:t>
            </a:r>
            <a:r>
              <a:rPr lang="en-US" altLang="en-US" sz="1500" b="1" baseline="31000" dirty="0">
                <a:solidFill>
                  <a:srgbClr val="002060"/>
                </a:solidFill>
              </a:rPr>
              <a:t>12</a:t>
            </a:r>
            <a:r>
              <a:rPr lang="en-US" altLang="en-US" sz="1500" b="1" dirty="0">
                <a:solidFill>
                  <a:srgbClr val="002060"/>
                </a:solidFill>
              </a:rPr>
              <a:t>-10</a:t>
            </a:r>
            <a:r>
              <a:rPr lang="en-US" altLang="en-US" sz="1500" b="1" baseline="31000" dirty="0">
                <a:solidFill>
                  <a:srgbClr val="002060"/>
                </a:solidFill>
              </a:rPr>
              <a:t>15 </a:t>
            </a:r>
            <a:r>
              <a:rPr lang="en-US" altLang="en-US" sz="1500" b="1" dirty="0">
                <a:solidFill>
                  <a:srgbClr val="002060"/>
                </a:solidFill>
              </a:rPr>
              <a:t>W/cm</a:t>
            </a:r>
            <a:r>
              <a:rPr lang="en-US" altLang="en-US" sz="1500" b="1" baseline="31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0484" name="Textfeld 7">
            <a:extLst>
              <a:ext uri="{FF2B5EF4-FFF2-40B4-BE49-F238E27FC236}">
                <a16:creationId xmlns:a16="http://schemas.microsoft.com/office/drawing/2014/main" id="{6658F2AC-53F9-BC80-DC6E-8D412CAE4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6" y="1421497"/>
            <a:ext cx="4498777" cy="6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tIns="45720" rIns="45720" bIns="45720">
            <a:spAutoFit/>
          </a:bodyPr>
          <a:lstStyle>
            <a:lvl1pPr marL="354013" indent="-354013"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eaLnBrk="1">
              <a:buSzPct val="100000"/>
            </a:pPr>
            <a:r>
              <a:rPr lang="en-US" altLang="en-US" sz="1275" dirty="0">
                <a:solidFill>
                  <a:srgbClr val="002060"/>
                </a:solidFill>
              </a:rPr>
              <a:t>Intense He-</a:t>
            </a:r>
            <a:r>
              <a:rPr lang="en-US" altLang="en-US" sz="1275" dirty="0">
                <a:solidFill>
                  <a:srgbClr val="00206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a</a:t>
            </a:r>
            <a:r>
              <a:rPr lang="en-US" altLang="en-US" sz="1275" dirty="0">
                <a:solidFill>
                  <a:srgbClr val="002060"/>
                </a:solidFill>
              </a:rPr>
              <a:t> </a:t>
            </a:r>
            <a:r>
              <a:rPr lang="en-US" altLang="en-US" sz="1275" u="sng" dirty="0">
                <a:solidFill>
                  <a:srgbClr val="002060"/>
                </a:solidFill>
              </a:rPr>
              <a:t>line-radiation</a:t>
            </a:r>
            <a:r>
              <a:rPr lang="en-US" altLang="en-US" sz="1275" dirty="0">
                <a:solidFill>
                  <a:srgbClr val="002060"/>
                </a:solidFill>
              </a:rPr>
              <a:t> sources (&lt;10keV) from mid-Z plasmas, few keV </a:t>
            </a:r>
            <a:r>
              <a:rPr lang="en-US" altLang="en-US" sz="1275" u="sng" dirty="0">
                <a:solidFill>
                  <a:srgbClr val="002060"/>
                </a:solidFill>
              </a:rPr>
              <a:t>quasi-continuous </a:t>
            </a:r>
            <a:r>
              <a:rPr lang="en-US" altLang="en-US" sz="1275" dirty="0">
                <a:solidFill>
                  <a:srgbClr val="002060"/>
                </a:solidFill>
              </a:rPr>
              <a:t>radiation from high-Z plasmas</a:t>
            </a:r>
          </a:p>
        </p:txBody>
      </p:sp>
      <p:sp>
        <p:nvSpPr>
          <p:cNvPr id="20485" name="Textfeld 8">
            <a:extLst>
              <a:ext uri="{FF2B5EF4-FFF2-40B4-BE49-F238E27FC236}">
                <a16:creationId xmlns:a16="http://schemas.microsoft.com/office/drawing/2014/main" id="{97F86661-2B35-B596-0D0E-29E877575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05" y="2445434"/>
            <a:ext cx="3743325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tIns="45720" rIns="45720" bIns="45720">
            <a:spAutoFit/>
          </a:bodyPr>
          <a:lstStyle>
            <a:lvl1pPr marL="354013" indent="-354013"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buSzPct val="100000"/>
              <a:buFont typeface="Arial" panose="020B0604020202020204" pitchFamily="34" charset="0"/>
              <a:buChar char="•"/>
            </a:pPr>
            <a:r>
              <a:rPr lang="en-US" altLang="en-US" sz="1275" dirty="0">
                <a:solidFill>
                  <a:srgbClr val="002060"/>
                </a:solidFill>
              </a:rPr>
              <a:t>few Mbar shocks into solids</a:t>
            </a:r>
          </a:p>
        </p:txBody>
      </p:sp>
      <p:sp>
        <p:nvSpPr>
          <p:cNvPr id="20486" name="Rechteck 10">
            <a:extLst>
              <a:ext uri="{FF2B5EF4-FFF2-40B4-BE49-F238E27FC236}">
                <a16:creationId xmlns:a16="http://schemas.microsoft.com/office/drawing/2014/main" id="{A3695B60-B23D-1B71-FCBC-C1821DEA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4" y="2131525"/>
            <a:ext cx="3925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20" tIns="45720" rIns="45720" bIns="45720">
            <a:spAutoFit/>
          </a:bodyPr>
          <a:lstStyle>
            <a:lvl1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00206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Þ </a:t>
            </a:r>
            <a:r>
              <a:rPr lang="en-US" altLang="en-US" sz="1200" b="1" dirty="0">
                <a:solidFill>
                  <a:srgbClr val="002060"/>
                </a:solidFill>
              </a:rPr>
              <a:t>Laser-driven x-rays enable diagnostic capabilities</a:t>
            </a:r>
          </a:p>
        </p:txBody>
      </p:sp>
      <p:sp>
        <p:nvSpPr>
          <p:cNvPr id="20487" name="Textfeld 12">
            <a:extLst>
              <a:ext uri="{FF2B5EF4-FFF2-40B4-BE49-F238E27FC236}">
                <a16:creationId xmlns:a16="http://schemas.microsoft.com/office/drawing/2014/main" id="{6ED80009-E902-B451-7FAE-6827DB798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05" y="2649626"/>
            <a:ext cx="3574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20" tIns="45720" rIns="45720" bIns="45720">
            <a:spAutoFit/>
          </a:bodyPr>
          <a:lstStyle>
            <a:lvl1pPr marL="355600" indent="-355600"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2060"/>
                </a:solidFill>
              </a:rPr>
              <a:t>Shock-induced ablation/spallation</a:t>
            </a:r>
          </a:p>
          <a:p>
            <a:pPr eaLnBrk="1"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2060"/>
                </a:solidFill>
              </a:rPr>
              <a:t>Laser-accelerated flyer plates</a:t>
            </a:r>
          </a:p>
        </p:txBody>
      </p:sp>
      <p:sp>
        <p:nvSpPr>
          <p:cNvPr id="20488" name="Rechteck 13">
            <a:extLst>
              <a:ext uri="{FF2B5EF4-FFF2-40B4-BE49-F238E27FC236}">
                <a16:creationId xmlns:a16="http://schemas.microsoft.com/office/drawing/2014/main" id="{33DFE355-C126-4030-5557-D55E30DB3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4" y="3098395"/>
            <a:ext cx="42425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20" tIns="45720" rIns="45720" bIns="45720">
            <a:spAutoFit/>
          </a:bodyPr>
          <a:lstStyle>
            <a:lvl1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00206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Þ </a:t>
            </a:r>
            <a:r>
              <a:rPr lang="en-US" altLang="en-US" sz="1200" b="1" dirty="0">
                <a:solidFill>
                  <a:srgbClr val="002060"/>
                </a:solidFill>
              </a:rPr>
              <a:t>Driver for proton microscopy experiments with</a:t>
            </a:r>
            <a:r>
              <a:rPr lang="en-US" altLang="en-US" sz="1200" dirty="0">
                <a:solidFill>
                  <a:srgbClr val="002060"/>
                </a:solidFill>
              </a:rPr>
              <a:t> </a:t>
            </a:r>
            <a:r>
              <a:rPr lang="en-US" altLang="en-US" sz="1200" b="1" dirty="0">
                <a:solidFill>
                  <a:srgbClr val="002060"/>
                </a:solidFill>
              </a:rPr>
              <a:t>PRIOR</a:t>
            </a:r>
          </a:p>
        </p:txBody>
      </p:sp>
      <p:sp>
        <p:nvSpPr>
          <p:cNvPr id="374" name="Textfeld 9">
            <a:extLst>
              <a:ext uri="{FF2B5EF4-FFF2-40B4-BE49-F238E27FC236}">
                <a16:creationId xmlns:a16="http://schemas.microsoft.com/office/drawing/2014/main" id="{83A4BDF9-FF91-A2FB-54DB-71A79D41218C}"/>
              </a:ext>
            </a:extLst>
          </p:cNvPr>
          <p:cNvSpPr txBox="1"/>
          <p:nvPr/>
        </p:nvSpPr>
        <p:spPr>
          <a:xfrm>
            <a:off x="86916" y="3397740"/>
            <a:ext cx="5423297" cy="162223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FDBB63"/>
              </a:buClr>
            </a:pPr>
            <a:r>
              <a:rPr lang="en-US" altLang="en-US" sz="1500" b="1" dirty="0"/>
              <a:t>Achievements</a:t>
            </a:r>
          </a:p>
          <a:p>
            <a:pPr>
              <a:spcAft>
                <a:spcPts val="600"/>
              </a:spcAft>
              <a:buClr>
                <a:srgbClr val="FDBB63"/>
              </a:buClr>
              <a:buSzPct val="100000"/>
              <a:buFontTx/>
              <a:buChar char="▪"/>
            </a:pPr>
            <a:r>
              <a:rPr lang="en-US" altLang="en-US" sz="1275" dirty="0"/>
              <a:t> Beamline completed </a:t>
            </a:r>
          </a:p>
          <a:p>
            <a:pPr>
              <a:spcAft>
                <a:spcPts val="600"/>
              </a:spcAft>
              <a:buClr>
                <a:srgbClr val="FDBB63"/>
              </a:buClr>
              <a:buSzPct val="100000"/>
              <a:buFontTx/>
              <a:buChar char="▪"/>
            </a:pPr>
            <a:r>
              <a:rPr lang="en-US" altLang="en-US" sz="1275" dirty="0"/>
              <a:t> First light in HHT cave (May 2021)</a:t>
            </a:r>
          </a:p>
          <a:p>
            <a:pPr>
              <a:spcAft>
                <a:spcPts val="600"/>
              </a:spcAft>
              <a:buClr>
                <a:srgbClr val="FDBB63"/>
              </a:buClr>
              <a:buSzPct val="100000"/>
              <a:buFontTx/>
              <a:buChar char="▪"/>
            </a:pPr>
            <a:r>
              <a:rPr lang="en-US" altLang="en-US" sz="1275" dirty="0"/>
              <a:t> Simultaneous ion + laser pulses in new target chamber </a:t>
            </a:r>
          </a:p>
          <a:p>
            <a:pPr>
              <a:spcAft>
                <a:spcPts val="600"/>
              </a:spcAft>
              <a:buClr>
                <a:srgbClr val="FDBB63"/>
              </a:buClr>
              <a:buSzPct val="100000"/>
              <a:buFontTx/>
              <a:buChar char="▪"/>
            </a:pPr>
            <a:r>
              <a:rPr lang="en-US" altLang="en-US" sz="1275" dirty="0"/>
              <a:t> Up to 200J at 2</a:t>
            </a:r>
            <a:r>
              <a:rPr lang="en-US" altLang="en-US" sz="1275" dirty="0">
                <a:latin typeface="Symbol" panose="05050102010706020507" pitchFamily="18" charset="2"/>
                <a:sym typeface="Symbol" panose="05050102010706020507" pitchFamily="18" charset="2"/>
              </a:rPr>
              <a:t>w</a:t>
            </a:r>
            <a:r>
              <a:rPr lang="en-US" altLang="en-US" sz="1275" dirty="0"/>
              <a:t> (2ns pulse duration)</a:t>
            </a:r>
          </a:p>
          <a:p>
            <a:pPr>
              <a:spcAft>
                <a:spcPts val="600"/>
              </a:spcAft>
              <a:buClr>
                <a:srgbClr val="FDBB63"/>
              </a:buClr>
              <a:buSzPct val="100000"/>
              <a:buFontTx/>
              <a:buChar char="▪"/>
            </a:pPr>
            <a:r>
              <a:rPr lang="en-US" altLang="en-US" sz="1275" dirty="0"/>
              <a:t> Focal spot-</a:t>
            </a:r>
            <a:r>
              <a:rPr lang="en-US" altLang="en-US" sz="1275" dirty="0">
                <a:latin typeface="Symbol" panose="05050102010706020507" pitchFamily="18" charset="2"/>
                <a:sym typeface="Symbol" panose="05050102010706020507" pitchFamily="18" charset="2"/>
              </a:rPr>
              <a:t>Æ</a:t>
            </a:r>
            <a:r>
              <a:rPr lang="en-US" altLang="en-US" sz="1275" dirty="0"/>
              <a:t> 20 </a:t>
            </a:r>
            <a:r>
              <a:rPr lang="en-US" altLang="en-US" sz="1275" dirty="0" err="1"/>
              <a:t>μm</a:t>
            </a:r>
            <a:r>
              <a:rPr lang="en-US" altLang="en-US" sz="1275" dirty="0"/>
              <a:t> (~90% in 60µm)</a:t>
            </a:r>
          </a:p>
        </p:txBody>
      </p:sp>
      <p:grpSp>
        <p:nvGrpSpPr>
          <p:cNvPr id="20490" name="Group">
            <a:extLst>
              <a:ext uri="{FF2B5EF4-FFF2-40B4-BE49-F238E27FC236}">
                <a16:creationId xmlns:a16="http://schemas.microsoft.com/office/drawing/2014/main" id="{421DAC7E-4D74-6B83-2773-CB0C13853827}"/>
              </a:ext>
            </a:extLst>
          </p:cNvPr>
          <p:cNvGrpSpPr>
            <a:grpSpLocks/>
          </p:cNvGrpSpPr>
          <p:nvPr/>
        </p:nvGrpSpPr>
        <p:grpSpPr bwMode="auto">
          <a:xfrm>
            <a:off x="4558308" y="992981"/>
            <a:ext cx="4559524" cy="2071688"/>
            <a:chOff x="0" y="0"/>
            <a:chExt cx="12158613" cy="5524072"/>
          </a:xfrm>
        </p:grpSpPr>
        <p:grpSp>
          <p:nvGrpSpPr>
            <p:cNvPr id="20493" name="Gruppieren 17">
              <a:extLst>
                <a:ext uri="{FF2B5EF4-FFF2-40B4-BE49-F238E27FC236}">
                  <a16:creationId xmlns:a16="http://schemas.microsoft.com/office/drawing/2014/main" id="{14A0A66E-CF6C-CB6F-8355-8944961583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045811" cy="5524072"/>
              <a:chOff x="0" y="0"/>
              <a:chExt cx="12045810" cy="5524071"/>
            </a:xfrm>
          </p:grpSpPr>
          <p:pic>
            <p:nvPicPr>
              <p:cNvPr id="20497" name="Grafik 5" descr="Grafik 5">
                <a:extLst>
                  <a:ext uri="{FF2B5EF4-FFF2-40B4-BE49-F238E27FC236}">
                    <a16:creationId xmlns:a16="http://schemas.microsoft.com/office/drawing/2014/main" id="{1624955B-F1FA-47E6-F3E3-FD8F1B017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045811" cy="5524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376" name="Textfeld 8">
                <a:extLst>
                  <a:ext uri="{FF2B5EF4-FFF2-40B4-BE49-F238E27FC236}">
                    <a16:creationId xmlns:a16="http://schemas.microsoft.com/office/drawing/2014/main" id="{ACE1FA6A-3C62-EE0F-E064-3A38B1390A5E}"/>
                  </a:ext>
                </a:extLst>
              </p:cNvPr>
              <p:cNvSpPr txBox="1"/>
              <p:nvPr/>
            </p:nvSpPr>
            <p:spPr>
              <a:xfrm>
                <a:off x="4757690" y="142864"/>
                <a:ext cx="4659267" cy="10397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20" tIns="45720" rIns="45720" bIns="45720"/>
              <a:lstStyle>
                <a:lvl1pPr marL="0" marR="0" algn="ctr" defTabSz="1219200">
                  <a:defRPr sz="4800" b="1">
                    <a:solidFill>
                      <a:srgbClr val="FFFFFF"/>
                    </a:solidFill>
                    <a:effectLst>
                      <a:outerShdw blurRad="63500" rotWithShape="0">
                        <a:srgbClr val="000000"/>
                      </a:outerShdw>
                    </a:effectLst>
                    <a:uFillTx/>
                  </a:defRPr>
                </a:lvl1pPr>
              </a:lstStyle>
              <a:p>
                <a:pPr>
                  <a:defRPr/>
                </a:pPr>
                <a:r>
                  <a:rPr sz="1800" kern="0">
                    <a:sym typeface="Arial"/>
                  </a:rPr>
                  <a:t>ESR hall</a:t>
                </a:r>
              </a:p>
            </p:txBody>
          </p:sp>
          <p:sp>
            <p:nvSpPr>
              <p:cNvPr id="20499" name="Gerade Verbindung mit Pfeil 10">
                <a:extLst>
                  <a:ext uri="{FF2B5EF4-FFF2-40B4-BE49-F238E27FC236}">
                    <a16:creationId xmlns:a16="http://schemas.microsoft.com/office/drawing/2014/main" id="{BCBD45F1-66E9-63E8-8E5A-DA30B414EC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27" y="4952704"/>
                <a:ext cx="10452832" cy="36209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45720" tIns="45720" rIns="45720" bIns="45720"/>
              <a:lstStyle/>
              <a:p>
                <a:endParaRPr lang="en-US" sz="675"/>
              </a:p>
            </p:txBody>
          </p:sp>
          <p:sp>
            <p:nvSpPr>
              <p:cNvPr id="20500" name="Textfeld 13">
                <a:extLst>
                  <a:ext uri="{FF2B5EF4-FFF2-40B4-BE49-F238E27FC236}">
                    <a16:creationId xmlns:a16="http://schemas.microsoft.com/office/drawing/2014/main" id="{C9011C59-F7B4-0427-4074-273C32609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4321" y="4464279"/>
                <a:ext cx="2716536" cy="836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5720" tIns="45720" rIns="45720" bIns="45720"/>
              <a:lstStyle>
                <a:lvl1pPr defTabSz="12192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2192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2192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2192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219200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r>
                  <a:rPr lang="en-US" altLang="en-US" sz="1350">
                    <a:solidFill>
                      <a:srgbClr val="FF0000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~ </a:t>
                </a:r>
                <a:r>
                  <a:rPr lang="en-US" altLang="en-US" sz="135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65 m</a:t>
                </a:r>
              </a:p>
            </p:txBody>
          </p:sp>
        </p:grpSp>
        <p:sp>
          <p:nvSpPr>
            <p:cNvPr id="20494" name="Gerade Verbindung mit Pfeil 14">
              <a:extLst>
                <a:ext uri="{FF2B5EF4-FFF2-40B4-BE49-F238E27FC236}">
                  <a16:creationId xmlns:a16="http://schemas.microsoft.com/office/drawing/2014/main" id="{0AF7E2C8-9AA2-6AFA-E582-B1E34E54FF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072" y="1958886"/>
              <a:ext cx="316534" cy="1292957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381" name="Textfeld 19">
              <a:extLst>
                <a:ext uri="{FF2B5EF4-FFF2-40B4-BE49-F238E27FC236}">
                  <a16:creationId xmlns:a16="http://schemas.microsoft.com/office/drawing/2014/main" id="{C556B2FE-A67A-5B69-0088-7034F5D7325D}"/>
                </a:ext>
              </a:extLst>
            </p:cNvPr>
            <p:cNvSpPr txBox="1"/>
            <p:nvPr/>
          </p:nvSpPr>
          <p:spPr>
            <a:xfrm>
              <a:off x="63499" y="754004"/>
              <a:ext cx="4878339" cy="1815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20" tIns="45720" rIns="45720" bIns="45720"/>
            <a:lstStyle/>
            <a:p>
              <a:pPr algn="ctr">
                <a:defRPr sz="3600" b="1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uFillTx/>
                </a:defRPr>
              </a:pPr>
              <a:r>
                <a:rPr sz="1350" b="1" kern="0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sym typeface="Arial"/>
                </a:rPr>
                <a:t>HHT</a:t>
              </a:r>
              <a:endParaRPr sz="900" b="1" kern="0">
                <a:solidFill>
                  <a:srgbClr val="FFFFFF"/>
                </a:solidFill>
                <a:effectLst>
                  <a:outerShdw blurRad="63500" rotWithShape="0">
                    <a:srgbClr val="000000">
                      <a:alpha val="40000"/>
                    </a:srgbClr>
                  </a:outerShdw>
                </a:effectLst>
                <a:sym typeface="Arial"/>
              </a:endParaRPr>
            </a:p>
            <a:p>
              <a:pPr algn="ctr">
                <a:defRPr sz="2600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uFillTx/>
                </a:defRPr>
              </a:pPr>
              <a:r>
                <a:rPr sz="975" kern="0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sym typeface="Arial"/>
                </a:rPr>
                <a:t>high energy, high temperature experimental cave</a:t>
              </a:r>
            </a:p>
          </p:txBody>
        </p:sp>
        <p:sp>
          <p:nvSpPr>
            <p:cNvPr id="382" name="Textfeld 22">
              <a:extLst>
                <a:ext uri="{FF2B5EF4-FFF2-40B4-BE49-F238E27FC236}">
                  <a16:creationId xmlns:a16="http://schemas.microsoft.com/office/drawing/2014/main" id="{080A33DB-FAAD-1F55-3F0D-000B4E60F288}"/>
                </a:ext>
              </a:extLst>
            </p:cNvPr>
            <p:cNvSpPr txBox="1"/>
            <p:nvPr/>
          </p:nvSpPr>
          <p:spPr>
            <a:xfrm>
              <a:off x="8909034" y="3239596"/>
              <a:ext cx="3249579" cy="1142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20" tIns="45720" rIns="45720" bIns="45720"/>
            <a:lstStyle/>
            <a:p>
              <a:pPr algn="ctr">
                <a:defRPr sz="4800" b="1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uFillTx/>
                </a:defRPr>
              </a:pPr>
              <a:r>
                <a:rPr b="1" kern="0" dirty="0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sym typeface="Arial"/>
                </a:rPr>
                <a:t>PHELIX</a:t>
              </a:r>
              <a:endParaRPr sz="900" b="1" kern="0" dirty="0">
                <a:solidFill>
                  <a:srgbClr val="FFFFFF"/>
                </a:solidFill>
                <a:effectLst>
                  <a:outerShdw blurRad="63500" rotWithShape="0">
                    <a:srgbClr val="000000">
                      <a:alpha val="40000"/>
                    </a:srgbClr>
                  </a:outerShdw>
                </a:effectLst>
                <a:sym typeface="Arial"/>
              </a:endParaRPr>
            </a:p>
            <a:p>
              <a:pPr algn="ctr">
                <a:defRPr sz="2600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uFillTx/>
                </a:defRPr>
              </a:pPr>
              <a:r>
                <a:rPr sz="975" kern="0" dirty="0">
                  <a:solidFill>
                    <a:srgbClr val="FFFFFF"/>
                  </a:solidFill>
                  <a:effectLst>
                    <a:outerShdw blurRad="63500" rotWithShape="0">
                      <a:srgbClr val="000000"/>
                    </a:outerShdw>
                  </a:effectLst>
                  <a:sym typeface="Arial"/>
                </a:rPr>
                <a:t>laser facility</a:t>
              </a:r>
            </a:p>
          </p:txBody>
        </p:sp>
      </p:grpSp>
      <p:pic>
        <p:nvPicPr>
          <p:cNvPr id="20491" name="LaserBeamlineHHTCave.jpg" descr="LaserBeamlineHHTCave.jpg">
            <a:extLst>
              <a:ext uri="{FF2B5EF4-FFF2-40B4-BE49-F238E27FC236}">
                <a16:creationId xmlns:a16="http://schemas.microsoft.com/office/drawing/2014/main" id="{F5EB9533-341E-4C4C-CA56-02EEF761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r="10510" b="17178"/>
          <a:stretch>
            <a:fillRect/>
          </a:stretch>
        </p:blipFill>
        <p:spPr bwMode="auto">
          <a:xfrm>
            <a:off x="6817519" y="3090862"/>
            <a:ext cx="2294334" cy="173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492" name="Setup at HHT experimental area">
            <a:extLst>
              <a:ext uri="{FF2B5EF4-FFF2-40B4-BE49-F238E27FC236}">
                <a16:creationId xmlns:a16="http://schemas.microsoft.com/office/drawing/2014/main" id="{8A2196CB-308B-0D01-FCF5-7A5496790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066" y="4784527"/>
            <a:ext cx="1879682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20" tIns="45720" rIns="45720" bIns="45720">
            <a:spAutoFit/>
          </a:bodyPr>
          <a:lstStyle>
            <a:lvl1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219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975" i="1"/>
              <a:t>Setup at HHT experimental area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29291413-E1D0-96AF-214D-4DF2ACD1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z="1400" smtClean="0"/>
              <a:t>26</a:t>
            </a:fld>
            <a:endParaRPr lang="en-US" sz="1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229E5DE-DCAD-EDE9-C3A9-E7971CB5B685}"/>
              </a:ext>
            </a:extLst>
          </p:cNvPr>
          <p:cNvGrpSpPr/>
          <p:nvPr/>
        </p:nvGrpSpPr>
        <p:grpSpPr>
          <a:xfrm>
            <a:off x="276349" y="658889"/>
            <a:ext cx="782869" cy="654925"/>
            <a:chOff x="1334546" y="12733"/>
            <a:chExt cx="782869" cy="654925"/>
          </a:xfrm>
        </p:grpSpPr>
        <p:sp>
          <p:nvSpPr>
            <p:cNvPr id="4" name="Gruppieren 1">
              <a:extLst>
                <a:ext uri="{FF2B5EF4-FFF2-40B4-BE49-F238E27FC236}">
                  <a16:creationId xmlns:a16="http://schemas.microsoft.com/office/drawing/2014/main" id="{6ED6C2DD-F6A2-0DA3-186A-AEF6D2B30859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5" name="FAIR_Logo_rgb_frei" descr="FAIR_Logo_rgb_frei">
              <a:extLst>
                <a:ext uri="{FF2B5EF4-FFF2-40B4-BE49-F238E27FC236}">
                  <a16:creationId xmlns:a16="http://schemas.microsoft.com/office/drawing/2014/main" id="{7114B458-A081-1F2D-1F81-988231FA3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extfeld 14">
              <a:extLst>
                <a:ext uri="{FF2B5EF4-FFF2-40B4-BE49-F238E27FC236}">
                  <a16:creationId xmlns:a16="http://schemas.microsoft.com/office/drawing/2014/main" id="{D6F5CDAD-0337-98A8-40F5-7AD16083BF5A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First Phase 0 experiment using coupled laser and ion beams at HHT">
            <a:extLst>
              <a:ext uri="{FF2B5EF4-FFF2-40B4-BE49-F238E27FC236}">
                <a16:creationId xmlns:a16="http://schemas.microsoft.com/office/drawing/2014/main" id="{11C9732F-6100-2544-9AED-7DB8E519BE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8383" y="175601"/>
            <a:ext cx="5299472" cy="590550"/>
          </a:xfrm>
        </p:spPr>
        <p:txBody>
          <a:bodyPr/>
          <a:lstStyle/>
          <a:p>
            <a:pPr algn="ctr" defTabSz="209169">
              <a:spcBef>
                <a:spcPts val="0"/>
              </a:spcBef>
              <a:defRPr sz="4514"/>
            </a:pPr>
            <a:r>
              <a:rPr sz="2400" dirty="0">
                <a:latin typeface="Arial Narrow" panose="020B0606020202030204" pitchFamily="34" charset="0"/>
                <a:sym typeface="Arial"/>
              </a:rPr>
              <a:t>First Phase 0 experiment using</a:t>
            </a:r>
            <a:br>
              <a:rPr sz="2400" dirty="0">
                <a:latin typeface="Arial Narrow" panose="020B0606020202030204" pitchFamily="34" charset="0"/>
                <a:sym typeface="Arial"/>
              </a:rPr>
            </a:br>
            <a:r>
              <a:rPr sz="2400" dirty="0">
                <a:latin typeface="Arial Narrow" panose="020B0606020202030204" pitchFamily="34" charset="0"/>
                <a:sym typeface="Arial"/>
              </a:rPr>
              <a:t>coupled laser and ion beams at HHT</a:t>
            </a:r>
          </a:p>
        </p:txBody>
      </p:sp>
      <p:grpSp>
        <p:nvGrpSpPr>
          <p:cNvPr id="21507" name="Gruppieren 2">
            <a:extLst>
              <a:ext uri="{FF2B5EF4-FFF2-40B4-BE49-F238E27FC236}">
                <a16:creationId xmlns:a16="http://schemas.microsoft.com/office/drawing/2014/main" id="{98AC8DF8-48D1-6D7D-825C-718E75ECC588}"/>
              </a:ext>
            </a:extLst>
          </p:cNvPr>
          <p:cNvGrpSpPr>
            <a:grpSpLocks/>
          </p:cNvGrpSpPr>
          <p:nvPr/>
        </p:nvGrpSpPr>
        <p:grpSpPr bwMode="auto">
          <a:xfrm>
            <a:off x="5332810" y="3118247"/>
            <a:ext cx="3714155" cy="1143596"/>
            <a:chOff x="0" y="0"/>
            <a:chExt cx="9905140" cy="3050955"/>
          </a:xfrm>
        </p:grpSpPr>
        <p:pic>
          <p:nvPicPr>
            <p:cNvPr id="21548" name="Grafik 12" descr="Grafik 12">
              <a:extLst>
                <a:ext uri="{FF2B5EF4-FFF2-40B4-BE49-F238E27FC236}">
                  <a16:creationId xmlns:a16="http://schemas.microsoft.com/office/drawing/2014/main" id="{346FEA07-5DF8-E6BD-1B66-663760271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44" y="1221494"/>
              <a:ext cx="9715146" cy="89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549" name="Grafik 13" descr="Grafik 13">
              <a:extLst>
                <a:ext uri="{FF2B5EF4-FFF2-40B4-BE49-F238E27FC236}">
                  <a16:creationId xmlns:a16="http://schemas.microsoft.com/office/drawing/2014/main" id="{F5AE9BF7-805F-69D5-94C9-4D69FDBF0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44" y="2156851"/>
              <a:ext cx="9715146" cy="89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390" name="Textfeld 14">
              <a:extLst>
                <a:ext uri="{FF2B5EF4-FFF2-40B4-BE49-F238E27FC236}">
                  <a16:creationId xmlns:a16="http://schemas.microsoft.com/office/drawing/2014/main" id="{5340D058-553D-3586-B48C-8FCFE8E85AC2}"/>
                </a:ext>
              </a:extLst>
            </p:cNvPr>
            <p:cNvSpPr txBox="1"/>
            <p:nvPr/>
          </p:nvSpPr>
          <p:spPr>
            <a:xfrm>
              <a:off x="0" y="1110161"/>
              <a:ext cx="1623642" cy="738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20" tIns="45720" rIns="45720" bIns="45720">
              <a:spAutoFit/>
            </a:bodyPr>
            <a:lstStyle>
              <a:lvl1pPr indent="30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FF"/>
                  </a:solidFill>
                </a:rPr>
                <a:t>Source</a:t>
              </a:r>
            </a:p>
          </p:txBody>
        </p:sp>
        <p:sp>
          <p:nvSpPr>
            <p:cNvPr id="391" name="Textfeld 15">
              <a:extLst>
                <a:ext uri="{FF2B5EF4-FFF2-40B4-BE49-F238E27FC236}">
                  <a16:creationId xmlns:a16="http://schemas.microsoft.com/office/drawing/2014/main" id="{624A0B42-D39D-F378-814B-ADFC86349969}"/>
                </a:ext>
              </a:extLst>
            </p:cNvPr>
            <p:cNvSpPr txBox="1"/>
            <p:nvPr/>
          </p:nvSpPr>
          <p:spPr>
            <a:xfrm>
              <a:off x="0" y="2067851"/>
              <a:ext cx="2170839" cy="738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20" tIns="45720" rIns="45720" bIns="45720">
              <a:spAutoFit/>
            </a:bodyPr>
            <a:lstStyle>
              <a:lvl1pPr indent="30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FF"/>
                  </a:solidFill>
                </a:rPr>
                <a:t>Scattering</a:t>
              </a:r>
            </a:p>
          </p:txBody>
        </p:sp>
        <p:sp>
          <p:nvSpPr>
            <p:cNvPr id="21552" name="Gerade Verbindung mit Pfeil 16">
              <a:extLst>
                <a:ext uri="{FF2B5EF4-FFF2-40B4-BE49-F238E27FC236}">
                  <a16:creationId xmlns:a16="http://schemas.microsoft.com/office/drawing/2014/main" id="{8A22772C-2393-A213-5930-C4466747D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6638" y="2904973"/>
              <a:ext cx="1283481" cy="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393" name="Textfeld 17">
              <a:extLst>
                <a:ext uri="{FF2B5EF4-FFF2-40B4-BE49-F238E27FC236}">
                  <a16:creationId xmlns:a16="http://schemas.microsoft.com/office/drawing/2014/main" id="{38858ECB-AF23-208E-E1A9-2581378FB607}"/>
                </a:ext>
              </a:extLst>
            </p:cNvPr>
            <p:cNvSpPr txBox="1"/>
            <p:nvPr/>
          </p:nvSpPr>
          <p:spPr>
            <a:xfrm>
              <a:off x="8273071" y="2353728"/>
              <a:ext cx="1341493" cy="646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20" tIns="45720" rIns="45720" bIns="45720">
              <a:spAutoFit/>
            </a:bodyPr>
            <a:lstStyle>
              <a:lvl1pPr indent="30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975">
                  <a:solidFill>
                    <a:srgbClr val="FFFFFF"/>
                  </a:solidFill>
                </a:rPr>
                <a:t>energy</a:t>
              </a:r>
            </a:p>
          </p:txBody>
        </p:sp>
        <p:sp>
          <p:nvSpPr>
            <p:cNvPr id="394" name="Textfeld 18">
              <a:extLst>
                <a:ext uri="{FF2B5EF4-FFF2-40B4-BE49-F238E27FC236}">
                  <a16:creationId xmlns:a16="http://schemas.microsoft.com/office/drawing/2014/main" id="{5639BFA6-2A75-136D-1DC9-57D54A7FEBD6}"/>
                </a:ext>
              </a:extLst>
            </p:cNvPr>
            <p:cNvSpPr txBox="1"/>
            <p:nvPr/>
          </p:nvSpPr>
          <p:spPr>
            <a:xfrm>
              <a:off x="5078786" y="689285"/>
              <a:ext cx="2628262" cy="615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20" tIns="45720" rIns="45720" bIns="45720">
              <a:spAutoFit/>
            </a:bodyPr>
            <a:lstStyle>
              <a:lvl1pPr indent="30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900"/>
                <a:t>Ti-He</a:t>
              </a:r>
              <a:r>
                <a:rPr lang="en-US" altLang="en-US" sz="900" baseline="-13000">
                  <a:latin typeface="Symbol" panose="05050102010706020507" pitchFamily="18" charset="2"/>
                  <a:sym typeface="Symbol" panose="05050102010706020507" pitchFamily="18" charset="2"/>
                </a:rPr>
                <a:t>a</a:t>
              </a:r>
              <a:r>
                <a:rPr lang="en-US" altLang="en-US" sz="900"/>
                <a:t> (4.75keV)</a:t>
              </a:r>
            </a:p>
          </p:txBody>
        </p:sp>
        <p:sp>
          <p:nvSpPr>
            <p:cNvPr id="21555" name="Gerade Verbindung mit Pfeil 19">
              <a:extLst>
                <a:ext uri="{FF2B5EF4-FFF2-40B4-BE49-F238E27FC236}">
                  <a16:creationId xmlns:a16="http://schemas.microsoft.com/office/drawing/2014/main" id="{74662984-912C-E7A1-2166-4BBD85988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8653" y="937490"/>
              <a:ext cx="1" cy="26814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396" name="Textfeld 21">
              <a:extLst>
                <a:ext uri="{FF2B5EF4-FFF2-40B4-BE49-F238E27FC236}">
                  <a16:creationId xmlns:a16="http://schemas.microsoft.com/office/drawing/2014/main" id="{4B1892A8-3532-68F8-CB38-DD7BD55F3FBC}"/>
                </a:ext>
              </a:extLst>
            </p:cNvPr>
            <p:cNvSpPr txBox="1"/>
            <p:nvPr/>
          </p:nvSpPr>
          <p:spPr>
            <a:xfrm>
              <a:off x="252432" y="0"/>
              <a:ext cx="9652708" cy="738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20" tIns="45720" rIns="45720" bIns="45720">
              <a:spAutoFit/>
            </a:bodyPr>
            <a:lstStyle>
              <a:lvl1pPr indent="30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18208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 b="1"/>
                <a:t>X-Ray Thomson Scattering </a:t>
              </a:r>
              <a:r>
                <a:rPr lang="en-US" altLang="en-US" sz="1200">
                  <a:latin typeface="Wingdings" panose="05000000000000000000" pitchFamily="2" charset="2"/>
                  <a:sym typeface="Wingdings" panose="05000000000000000000" pitchFamily="2" charset="2"/>
                </a:rPr>
                <a:t></a:t>
              </a:r>
              <a:r>
                <a:rPr lang="en-US" altLang="en-US" sz="1200"/>
                <a:t> ionic vibrations (</a:t>
              </a:r>
              <a:r>
                <a:rPr lang="en-US" altLang="en-US" sz="1200" i="1"/>
                <a:t>T</a:t>
              </a:r>
              <a:r>
                <a:rPr lang="en-US" altLang="en-US" sz="1200" baseline="-13000"/>
                <a:t>i</a:t>
              </a:r>
              <a:r>
                <a:rPr lang="en-US" altLang="en-US" sz="1200"/>
                <a:t>)</a:t>
              </a:r>
            </a:p>
          </p:txBody>
        </p:sp>
      </p:grpSp>
      <p:sp>
        <p:nvSpPr>
          <p:cNvPr id="398" name="Textfeld 11">
            <a:extLst>
              <a:ext uri="{FF2B5EF4-FFF2-40B4-BE49-F238E27FC236}">
                <a16:creationId xmlns:a16="http://schemas.microsoft.com/office/drawing/2014/main" id="{0AF294DD-7F47-926B-4507-EA3FD92CE26C}"/>
              </a:ext>
            </a:extLst>
          </p:cNvPr>
          <p:cNvSpPr txBox="1"/>
          <p:nvPr/>
        </p:nvSpPr>
        <p:spPr>
          <a:xfrm>
            <a:off x="157152" y="1163566"/>
            <a:ext cx="8680077" cy="162159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lvl1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856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4856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en-US" sz="1600" dirty="0">
                <a:solidFill>
                  <a:srgbClr val="00599D"/>
                </a:solidFill>
              </a:rPr>
              <a:t>May 2022: First beamtime combining intense heavy-ion beams with high-energy laser pulses</a:t>
            </a:r>
          </a:p>
          <a:p>
            <a:pPr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1350" dirty="0"/>
              <a:t> APPA day-1 target chamber used in first experiment at HHT-cave</a:t>
            </a:r>
          </a:p>
          <a:p>
            <a:pPr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1350" dirty="0"/>
              <a:t> High-energy laser beamline at full specs! (200J at 527nm)</a:t>
            </a:r>
          </a:p>
          <a:p>
            <a:pPr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1350" dirty="0"/>
              <a:t> Variety of ion beam, optical + x-ray diagnostics fielded</a:t>
            </a:r>
          </a:p>
          <a:p>
            <a:pPr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1350" dirty="0"/>
              <a:t> Demonstrated laser-driven x-ray probing of HI-heated targets</a:t>
            </a:r>
          </a:p>
          <a:p>
            <a:pPr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350" b="1" dirty="0"/>
              <a:t>Experiments on graphitization of diamond</a:t>
            </a:r>
          </a:p>
        </p:txBody>
      </p:sp>
      <p:grpSp>
        <p:nvGrpSpPr>
          <p:cNvPr id="21509" name="Gruppieren 29">
            <a:extLst>
              <a:ext uri="{FF2B5EF4-FFF2-40B4-BE49-F238E27FC236}">
                <a16:creationId xmlns:a16="http://schemas.microsoft.com/office/drawing/2014/main" id="{728A22DA-227A-7CEC-8AEE-F1947BBF7968}"/>
              </a:ext>
            </a:extLst>
          </p:cNvPr>
          <p:cNvGrpSpPr>
            <a:grpSpLocks/>
          </p:cNvGrpSpPr>
          <p:nvPr/>
        </p:nvGrpSpPr>
        <p:grpSpPr bwMode="auto">
          <a:xfrm>
            <a:off x="3585568" y="3376613"/>
            <a:ext cx="1709142" cy="1441847"/>
            <a:chOff x="0" y="0"/>
            <a:chExt cx="4556598" cy="3844787"/>
          </a:xfrm>
        </p:grpSpPr>
        <p:pic>
          <p:nvPicPr>
            <p:cNvPr id="21545" name="Grafik 27" descr="Grafik 27">
              <a:extLst>
                <a:ext uri="{FF2B5EF4-FFF2-40B4-BE49-F238E27FC236}">
                  <a16:creationId xmlns:a16="http://schemas.microsoft.com/office/drawing/2014/main" id="{5B3C5C80-0A74-52B8-E970-9CCFE3803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8" y="0"/>
              <a:ext cx="4472820" cy="384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1546" name="Geschweifte Klammer rechts 23">
              <a:extLst>
                <a:ext uri="{FF2B5EF4-FFF2-40B4-BE49-F238E27FC236}">
                  <a16:creationId xmlns:a16="http://schemas.microsoft.com/office/drawing/2014/main" id="{80AE08CB-8A2E-CDF7-CF0F-9B77263BECC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03927" y="1364399"/>
              <a:ext cx="445105" cy="1494620"/>
            </a:xfrm>
            <a:custGeom>
              <a:avLst/>
              <a:gdLst>
                <a:gd name="T0" fmla="*/ 222553 w 21600"/>
                <a:gd name="T1" fmla="*/ 747310 h 21600"/>
                <a:gd name="T2" fmla="*/ 222553 w 21600"/>
                <a:gd name="T3" fmla="*/ 747310 h 21600"/>
                <a:gd name="T4" fmla="*/ 222553 w 21600"/>
                <a:gd name="T5" fmla="*/ 747310 h 21600"/>
                <a:gd name="T6" fmla="*/ 222553 w 21600"/>
                <a:gd name="T7" fmla="*/ 74731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1681"/>
                    <a:pt x="10800" y="3755"/>
                  </a:cubicBezTo>
                  <a:lnTo>
                    <a:pt x="10800" y="7045"/>
                  </a:lnTo>
                  <a:cubicBezTo>
                    <a:pt x="10800" y="9119"/>
                    <a:pt x="15635" y="10800"/>
                    <a:pt x="21600" y="10800"/>
                  </a:cubicBezTo>
                  <a:cubicBezTo>
                    <a:pt x="15635" y="10800"/>
                    <a:pt x="10800" y="12481"/>
                    <a:pt x="10800" y="14555"/>
                  </a:cubicBezTo>
                  <a:lnTo>
                    <a:pt x="10800" y="17845"/>
                  </a:lnTo>
                  <a:cubicBezTo>
                    <a:pt x="10800" y="19919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401" name="Textfeld 28">
              <a:extLst>
                <a:ext uri="{FF2B5EF4-FFF2-40B4-BE49-F238E27FC236}">
                  <a16:creationId xmlns:a16="http://schemas.microsoft.com/office/drawing/2014/main" id="{3AE9496D-484A-EC9C-7D66-D7E6BA4D30D1}"/>
                </a:ext>
              </a:extLst>
            </p:cNvPr>
            <p:cNvSpPr txBox="1"/>
            <p:nvPr/>
          </p:nvSpPr>
          <p:spPr>
            <a:xfrm>
              <a:off x="0" y="1537299"/>
              <a:ext cx="2048960" cy="106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ts val="975"/>
                </a:lnSpc>
              </a:pPr>
              <a:r>
                <a:rPr lang="en-US" altLang="en-US" sz="975">
                  <a:solidFill>
                    <a:srgbClr val="FFFFFF"/>
                  </a:solidFill>
                </a:rPr>
                <a:t>heated region</a:t>
              </a:r>
            </a:p>
          </p:txBody>
        </p:sp>
      </p:grpSp>
      <p:sp>
        <p:nvSpPr>
          <p:cNvPr id="403" name="Textfeld 33">
            <a:extLst>
              <a:ext uri="{FF2B5EF4-FFF2-40B4-BE49-F238E27FC236}">
                <a16:creationId xmlns:a16="http://schemas.microsoft.com/office/drawing/2014/main" id="{25C3AB7E-19C8-BCC3-C669-D1E4F982424F}"/>
              </a:ext>
            </a:extLst>
          </p:cNvPr>
          <p:cNvSpPr txBox="1"/>
          <p:nvPr/>
        </p:nvSpPr>
        <p:spPr>
          <a:xfrm>
            <a:off x="3575447" y="2859286"/>
            <a:ext cx="2252067" cy="461665"/>
          </a:xfrm>
          <a:prstGeom prst="rect">
            <a:avLst/>
          </a:prstGeom>
          <a:ln w="12700">
            <a:miter lim="400000"/>
          </a:ln>
        </p:spPr>
        <p:txBody>
          <a:bodyPr lIns="45720" tIns="45720" rIns="45720" bIns="45720">
            <a:spAutoFit/>
          </a:bodyPr>
          <a:lstStyle>
            <a:lvl1pPr indent="30163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200" b="1"/>
              <a:t>X-Ray Diffraction</a:t>
            </a:r>
          </a:p>
          <a:p>
            <a:r>
              <a:rPr lang="en-US" altLang="en-US" sz="1200">
                <a:latin typeface="Wingdings" panose="05000000000000000000" pitchFamily="2" charset="2"/>
                <a:sym typeface="Wingdings" panose="05000000000000000000" pitchFamily="2" charset="2"/>
              </a:rPr>
              <a:t> </a:t>
            </a:r>
            <a:r>
              <a:rPr lang="en-US" altLang="en-US" sz="1200"/>
              <a:t>graphitization, melting</a:t>
            </a:r>
          </a:p>
        </p:txBody>
      </p:sp>
      <p:sp>
        <p:nvSpPr>
          <p:cNvPr id="404" name="Textfeld 35">
            <a:extLst>
              <a:ext uri="{FF2B5EF4-FFF2-40B4-BE49-F238E27FC236}">
                <a16:creationId xmlns:a16="http://schemas.microsoft.com/office/drawing/2014/main" id="{0DAE2704-716A-4D28-1B1B-951A66A4FB92}"/>
              </a:ext>
            </a:extLst>
          </p:cNvPr>
          <p:cNvSpPr txBox="1"/>
          <p:nvPr/>
        </p:nvSpPr>
        <p:spPr>
          <a:xfrm>
            <a:off x="5345311" y="4383881"/>
            <a:ext cx="3369469" cy="461665"/>
          </a:xfrm>
          <a:prstGeom prst="rect">
            <a:avLst/>
          </a:prstGeom>
          <a:ln w="12700">
            <a:miter lim="400000"/>
          </a:ln>
        </p:spPr>
        <p:txBody>
          <a:bodyPr lIns="45720" tIns="45720" rIns="45720" bIns="45720">
            <a:spAutoFit/>
          </a:bodyPr>
          <a:lstStyle>
            <a:lvl1pPr marL="792163" indent="-762000"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5381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953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4525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909763" indent="1371600" defTabSz="1820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30163" indent="0" eaLnBrk="1">
              <a:buSzPct val="100000"/>
            </a:pPr>
            <a:r>
              <a:rPr lang="en-US" altLang="en-US" sz="1200" dirty="0"/>
              <a:t>  X-ray probing reveals microscopic</a:t>
            </a:r>
          </a:p>
          <a:p>
            <a:pPr eaLnBrk="1"/>
            <a:r>
              <a:rPr lang="en-US" altLang="en-US" sz="1200" dirty="0"/>
              <a:t>      properties of HED samples</a:t>
            </a:r>
          </a:p>
        </p:txBody>
      </p:sp>
      <p:grpSp>
        <p:nvGrpSpPr>
          <p:cNvPr id="21512" name="Gruppieren 3">
            <a:extLst>
              <a:ext uri="{FF2B5EF4-FFF2-40B4-BE49-F238E27FC236}">
                <a16:creationId xmlns:a16="http://schemas.microsoft.com/office/drawing/2014/main" id="{C3CBBBF6-6BD8-8368-C8DC-CAD9B41266F2}"/>
              </a:ext>
            </a:extLst>
          </p:cNvPr>
          <p:cNvGrpSpPr>
            <a:grpSpLocks/>
          </p:cNvGrpSpPr>
          <p:nvPr/>
        </p:nvGrpSpPr>
        <p:grpSpPr bwMode="auto">
          <a:xfrm>
            <a:off x="7044333" y="1592487"/>
            <a:ext cx="1854994" cy="1479353"/>
            <a:chOff x="0" y="0"/>
            <a:chExt cx="4947663" cy="3945508"/>
          </a:xfrm>
        </p:grpSpPr>
        <p:grpSp>
          <p:nvGrpSpPr>
            <p:cNvPr id="21539" name="Gruppieren 44">
              <a:extLst>
                <a:ext uri="{FF2B5EF4-FFF2-40B4-BE49-F238E27FC236}">
                  <a16:creationId xmlns:a16="http://schemas.microsoft.com/office/drawing/2014/main" id="{A0253480-9B36-94D2-BD21-1E44C7F8D8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681" y="0"/>
              <a:ext cx="4653916" cy="3945508"/>
              <a:chOff x="372" y="0"/>
              <a:chExt cx="4653915" cy="3945507"/>
            </a:xfrm>
          </p:grpSpPr>
          <p:pic>
            <p:nvPicPr>
              <p:cNvPr id="21541" name="Grafik 40" descr="Grafik 40">
                <a:extLst>
                  <a:ext uri="{FF2B5EF4-FFF2-40B4-BE49-F238E27FC236}">
                    <a16:creationId xmlns:a16="http://schemas.microsoft.com/office/drawing/2014/main" id="{10B1D69D-A8E3-EDB6-10F5-2F8FB604A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8242" y="1279831"/>
                <a:ext cx="2069519" cy="206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1542" name="Grafik 42" descr="Grafik 42">
                <a:extLst>
                  <a:ext uri="{FF2B5EF4-FFF2-40B4-BE49-F238E27FC236}">
                    <a16:creationId xmlns:a16="http://schemas.microsoft.com/office/drawing/2014/main" id="{28C63A74-606E-5D8F-A2B9-0C5C9577ED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49" y="3011008"/>
                <a:ext cx="4551353" cy="9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1543" name="Grafik 43" descr="Grafik 43">
                <a:extLst>
                  <a:ext uri="{FF2B5EF4-FFF2-40B4-BE49-F238E27FC236}">
                    <a16:creationId xmlns:a16="http://schemas.microsoft.com/office/drawing/2014/main" id="{40BE8815-89B9-A9BF-78DE-3EBA43BF40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49" y="1652981"/>
                <a:ext cx="2214769" cy="1207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408" name="Rechteck 31">
                <a:extLst>
                  <a:ext uri="{FF2B5EF4-FFF2-40B4-BE49-F238E27FC236}">
                    <a16:creationId xmlns:a16="http://schemas.microsoft.com/office/drawing/2014/main" id="{760A59F8-B4E9-1033-29FD-47A1ACE5D649}"/>
                  </a:ext>
                </a:extLst>
              </p:cNvPr>
              <p:cNvSpPr txBox="1"/>
              <p:nvPr/>
            </p:nvSpPr>
            <p:spPr>
              <a:xfrm>
                <a:off x="372" y="0"/>
                <a:ext cx="4653915" cy="15391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45720" tIns="45720" rIns="45720" bIns="45720">
                <a:spAutoFit/>
              </a:bodyPr>
              <a:lstStyle>
                <a:lvl1pPr defTabSz="4856163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4856163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4856163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4856163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4856163"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538163" indent="1371600" defTabSz="48561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95363" indent="1371600" defTabSz="48561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452563" indent="1371600" defTabSz="48561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909763" indent="1371600" defTabSz="48561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>
                  <a:spcBef>
                    <a:spcPts val="300"/>
                  </a:spcBef>
                </a:pPr>
                <a:r>
                  <a:rPr lang="en-US" altLang="en-US" sz="1050">
                    <a:solidFill>
                      <a:srgbClr val="00599D"/>
                    </a:solidFill>
                  </a:rPr>
                  <a:t>Strong participation by several university groups from within HED@FAIR</a:t>
                </a:r>
              </a:p>
            </p:txBody>
          </p:sp>
        </p:grpSp>
        <p:sp>
          <p:nvSpPr>
            <p:cNvPr id="410" name="Rechteck 45">
              <a:extLst>
                <a:ext uri="{FF2B5EF4-FFF2-40B4-BE49-F238E27FC236}">
                  <a16:creationId xmlns:a16="http://schemas.microsoft.com/office/drawing/2014/main" id="{138057DA-926C-BCCA-FB3F-728701C63DDC}"/>
                </a:ext>
              </a:extLst>
            </p:cNvPr>
            <p:cNvSpPr/>
            <p:nvPr/>
          </p:nvSpPr>
          <p:spPr>
            <a:xfrm>
              <a:off x="0" y="30167"/>
              <a:ext cx="4947663" cy="3915339"/>
            </a:xfrm>
            <a:prstGeom prst="rect">
              <a:avLst/>
            </a:prstGeom>
            <a:noFill/>
            <a:ln w="50800" cap="flat">
              <a:solidFill>
                <a:srgbClr val="00599D"/>
              </a:solidFill>
              <a:prstDash val="solid"/>
              <a:round/>
            </a:ln>
            <a:effectLst/>
          </p:spPr>
          <p:txBody>
            <a:bodyPr lIns="45720" tIns="45720" rIns="45720" bIns="45720" anchor="ctr"/>
            <a:lstStyle>
              <a:lvl1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en-US" altLang="en-US" sz="3150"/>
            </a:p>
          </p:txBody>
        </p:sp>
      </p:grpSp>
      <p:grpSp>
        <p:nvGrpSpPr>
          <p:cNvPr id="21513" name="Gruppieren 65">
            <a:extLst>
              <a:ext uri="{FF2B5EF4-FFF2-40B4-BE49-F238E27FC236}">
                <a16:creationId xmlns:a16="http://schemas.microsoft.com/office/drawing/2014/main" id="{192957FD-704B-28B8-F175-4552807AAD1C}"/>
              </a:ext>
            </a:extLst>
          </p:cNvPr>
          <p:cNvGrpSpPr>
            <a:grpSpLocks/>
          </p:cNvGrpSpPr>
          <p:nvPr/>
        </p:nvGrpSpPr>
        <p:grpSpPr bwMode="auto">
          <a:xfrm>
            <a:off x="33337" y="2831145"/>
            <a:ext cx="3501629" cy="1675372"/>
            <a:chOff x="955539" y="-17362"/>
            <a:chExt cx="9337765" cy="4466867"/>
          </a:xfrm>
        </p:grpSpPr>
        <p:pic>
          <p:nvPicPr>
            <p:cNvPr id="21515" name="Grafik 8" descr="Grafik 8">
              <a:extLst>
                <a:ext uri="{FF2B5EF4-FFF2-40B4-BE49-F238E27FC236}">
                  <a16:creationId xmlns:a16="http://schemas.microsoft.com/office/drawing/2014/main" id="{C685EDE0-7C3D-8FD9-AC02-265CE9E6F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92" y="135814"/>
              <a:ext cx="8878012" cy="3995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413" name="Textfeld 9">
              <a:extLst>
                <a:ext uri="{FF2B5EF4-FFF2-40B4-BE49-F238E27FC236}">
                  <a16:creationId xmlns:a16="http://schemas.microsoft.com/office/drawing/2014/main" id="{F5C89CB8-381F-A27D-912F-83F602A2CE98}"/>
                </a:ext>
              </a:extLst>
            </p:cNvPr>
            <p:cNvSpPr txBox="1"/>
            <p:nvPr/>
          </p:nvSpPr>
          <p:spPr>
            <a:xfrm>
              <a:off x="2076326" y="379445"/>
              <a:ext cx="1697915" cy="877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</a:rPr>
                <a:t>XRTS</a:t>
              </a:r>
            </a:p>
          </p:txBody>
        </p:sp>
        <p:sp>
          <p:nvSpPr>
            <p:cNvPr id="21517" name="Gerade Verbindung mit Pfeil 24">
              <a:extLst>
                <a:ext uri="{FF2B5EF4-FFF2-40B4-BE49-F238E27FC236}">
                  <a16:creationId xmlns:a16="http://schemas.microsoft.com/office/drawing/2014/main" id="{292399A9-ACB6-F7C4-E117-E4ECCFAB6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131" y="1087318"/>
              <a:ext cx="620163" cy="40319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415" name="Textfeld 38">
              <a:extLst>
                <a:ext uri="{FF2B5EF4-FFF2-40B4-BE49-F238E27FC236}">
                  <a16:creationId xmlns:a16="http://schemas.microsoft.com/office/drawing/2014/main" id="{32F7A31E-5158-5D2D-9FD2-617853EAD8BB}"/>
                </a:ext>
              </a:extLst>
            </p:cNvPr>
            <p:cNvSpPr txBox="1"/>
            <p:nvPr/>
          </p:nvSpPr>
          <p:spPr>
            <a:xfrm>
              <a:off x="5953037" y="2461876"/>
              <a:ext cx="1467080" cy="877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</a:rPr>
                <a:t>XRD</a:t>
              </a:r>
            </a:p>
          </p:txBody>
        </p:sp>
        <p:sp>
          <p:nvSpPr>
            <p:cNvPr id="416" name="Textfeld 39">
              <a:extLst>
                <a:ext uri="{FF2B5EF4-FFF2-40B4-BE49-F238E27FC236}">
                  <a16:creationId xmlns:a16="http://schemas.microsoft.com/office/drawing/2014/main" id="{3A606C16-6E64-6BCA-8EE7-FDEA9AAEB092}"/>
                </a:ext>
              </a:extLst>
            </p:cNvPr>
            <p:cNvSpPr txBox="1"/>
            <p:nvPr/>
          </p:nvSpPr>
          <p:spPr>
            <a:xfrm>
              <a:off x="7153197" y="-17362"/>
              <a:ext cx="1945848" cy="877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</a:rPr>
                <a:t>X-spec</a:t>
              </a:r>
            </a:p>
          </p:txBody>
        </p:sp>
        <p:sp>
          <p:nvSpPr>
            <p:cNvPr id="417" name="Textfeld 41">
              <a:extLst>
                <a:ext uri="{FF2B5EF4-FFF2-40B4-BE49-F238E27FC236}">
                  <a16:creationId xmlns:a16="http://schemas.microsoft.com/office/drawing/2014/main" id="{940E0B4F-F299-FB6A-7394-2DDC1748911C}"/>
                </a:ext>
              </a:extLst>
            </p:cNvPr>
            <p:cNvSpPr txBox="1"/>
            <p:nvPr/>
          </p:nvSpPr>
          <p:spPr>
            <a:xfrm>
              <a:off x="8532749" y="2110584"/>
              <a:ext cx="1492729" cy="12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</a:rPr>
                <a:t>pyro</a:t>
              </a:r>
            </a:p>
            <a:p>
              <a:r>
                <a:rPr lang="en-US" altLang="en-US" sz="900">
                  <a:solidFill>
                    <a:srgbClr val="FFFFFF"/>
                  </a:solidFill>
                </a:rPr>
                <a:t>(img.)</a:t>
              </a:r>
            </a:p>
          </p:txBody>
        </p:sp>
        <p:sp>
          <p:nvSpPr>
            <p:cNvPr id="418" name="Textfeld 46">
              <a:extLst>
                <a:ext uri="{FF2B5EF4-FFF2-40B4-BE49-F238E27FC236}">
                  <a16:creationId xmlns:a16="http://schemas.microsoft.com/office/drawing/2014/main" id="{7BB1BB8F-7436-30DC-6715-B600B756012F}"/>
                </a:ext>
              </a:extLst>
            </p:cNvPr>
            <p:cNvSpPr txBox="1"/>
            <p:nvPr/>
          </p:nvSpPr>
          <p:spPr>
            <a:xfrm>
              <a:off x="7397674" y="2320096"/>
              <a:ext cx="1492729" cy="124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FF"/>
                  </a:solidFill>
                </a:rPr>
                <a:t>pyro</a:t>
              </a:r>
            </a:p>
            <a:p>
              <a:r>
                <a:rPr lang="en-US" altLang="en-US" sz="900">
                  <a:solidFill>
                    <a:srgbClr val="FFFFFF"/>
                  </a:solidFill>
                </a:rPr>
                <a:t>(point)</a:t>
              </a:r>
            </a:p>
          </p:txBody>
        </p:sp>
        <p:sp>
          <p:nvSpPr>
            <p:cNvPr id="21522" name="Gerade Verbindung mit Pfeil 47">
              <a:extLst>
                <a:ext uri="{FF2B5EF4-FFF2-40B4-BE49-F238E27FC236}">
                  <a16:creationId xmlns:a16="http://schemas.microsoft.com/office/drawing/2014/main" id="{9D3C6E31-240E-B65A-9966-89B121AA0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4918" y="2098013"/>
              <a:ext cx="360342" cy="47673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21523" name="Gerade Verbindung mit Pfeil 48">
              <a:extLst>
                <a:ext uri="{FF2B5EF4-FFF2-40B4-BE49-F238E27FC236}">
                  <a16:creationId xmlns:a16="http://schemas.microsoft.com/office/drawing/2014/main" id="{835AC1AA-E37B-F507-3404-DC68714246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89767" y="765919"/>
              <a:ext cx="456857" cy="52299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421" name="Gleichschenkliges Dreieck 36">
              <a:extLst>
                <a:ext uri="{FF2B5EF4-FFF2-40B4-BE49-F238E27FC236}">
                  <a16:creationId xmlns:a16="http://schemas.microsoft.com/office/drawing/2014/main" id="{9AFA564F-9B3D-BFE2-CC64-5C6D12145C69}"/>
                </a:ext>
              </a:extLst>
            </p:cNvPr>
            <p:cNvSpPr/>
            <p:nvPr/>
          </p:nvSpPr>
          <p:spPr>
            <a:xfrm rot="5569160">
              <a:off x="3074926" y="-14132"/>
              <a:ext cx="577748" cy="4022763"/>
            </a:xfrm>
            <a:prstGeom prst="triangle">
              <a:avLst/>
            </a:prstGeom>
            <a:noFill/>
            <a:ln w="12700" cap="flat">
              <a:solidFill>
                <a:srgbClr val="D99694">
                  <a:alpha val="31000"/>
                </a:srgbClr>
              </a:solidFill>
              <a:prstDash val="dash"/>
              <a:round/>
            </a:ln>
            <a:effectLst/>
          </p:spPr>
          <p:txBody>
            <a:bodyPr lIns="45720" tIns="45720" rIns="45720" bIns="45720" anchor="ctr"/>
            <a:lstStyle>
              <a:lvl1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en-US" altLang="en-US" sz="3150"/>
            </a:p>
          </p:txBody>
        </p:sp>
        <p:sp>
          <p:nvSpPr>
            <p:cNvPr id="422" name="Freihandform 50">
              <a:extLst>
                <a:ext uri="{FF2B5EF4-FFF2-40B4-BE49-F238E27FC236}">
                  <a16:creationId xmlns:a16="http://schemas.microsoft.com/office/drawing/2014/main" id="{4FACBBCB-E41C-7CF9-2523-D8F8D09165C2}"/>
                </a:ext>
              </a:extLst>
            </p:cNvPr>
            <p:cNvSpPr/>
            <p:nvPr/>
          </p:nvSpPr>
          <p:spPr>
            <a:xfrm>
              <a:off x="5064028" y="1843290"/>
              <a:ext cx="482605" cy="2368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4" y="0"/>
                  </a:moveTo>
                  <a:lnTo>
                    <a:pt x="21600" y="41"/>
                  </a:lnTo>
                  <a:lnTo>
                    <a:pt x="0" y="21600"/>
                  </a:lnTo>
                  <a:lnTo>
                    <a:pt x="9855" y="21486"/>
                  </a:lnTo>
                  <a:lnTo>
                    <a:pt x="19924" y="0"/>
                  </a:lnTo>
                  <a:close/>
                </a:path>
              </a:pathLst>
            </a:custGeom>
            <a:solidFill>
              <a:srgbClr val="CC00CC">
                <a:alpha val="81000"/>
              </a:srgbClr>
            </a:solidFill>
            <a:ln w="12700" cap="flat">
              <a:noFill/>
              <a:miter lim="400000"/>
            </a:ln>
            <a:effectLst/>
          </p:spPr>
          <p:txBody>
            <a:bodyPr lIns="45720" tIns="45720" rIns="45720" bIns="45720" anchor="ctr"/>
            <a:lstStyle/>
            <a:p>
              <a:pPr marR="81280" defTabSz="1821656">
                <a:defRPr sz="8400"/>
              </a:pPr>
              <a:endParaRPr sz="3150" kern="0"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  <p:sp>
          <p:nvSpPr>
            <p:cNvPr id="423" name="Freihandform 53">
              <a:extLst>
                <a:ext uri="{FF2B5EF4-FFF2-40B4-BE49-F238E27FC236}">
                  <a16:creationId xmlns:a16="http://schemas.microsoft.com/office/drawing/2014/main" id="{D276055A-902B-EF30-DF3B-3710AD25582A}"/>
                </a:ext>
              </a:extLst>
            </p:cNvPr>
            <p:cNvSpPr/>
            <p:nvPr/>
          </p:nvSpPr>
          <p:spPr>
            <a:xfrm>
              <a:off x="1277805" y="1590922"/>
              <a:ext cx="1111261" cy="61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8" y="21600"/>
                  </a:lnTo>
                  <a:lnTo>
                    <a:pt x="21600" y="19680"/>
                  </a:lnTo>
                  <a:lnTo>
                    <a:pt x="13649" y="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9694">
                <a:alpha val="68000"/>
              </a:srgbClr>
            </a:solidFill>
            <a:ln w="12700" cap="flat">
              <a:noFill/>
              <a:miter lim="400000"/>
            </a:ln>
            <a:effectLst/>
          </p:spPr>
          <p:txBody>
            <a:bodyPr lIns="45720" tIns="45720" rIns="45720" bIns="45720" anchor="ctr"/>
            <a:lstStyle/>
            <a:p>
              <a:pPr marR="81280" defTabSz="1821656">
                <a:defRPr sz="8400"/>
              </a:pPr>
              <a:endParaRPr sz="3150" kern="0"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  <p:sp>
          <p:nvSpPr>
            <p:cNvPr id="424" name="Freihandform 54">
              <a:extLst>
                <a:ext uri="{FF2B5EF4-FFF2-40B4-BE49-F238E27FC236}">
                  <a16:creationId xmlns:a16="http://schemas.microsoft.com/office/drawing/2014/main" id="{33F0F1B1-5D16-291D-9A5C-43920F0EB48B}"/>
                </a:ext>
              </a:extLst>
            </p:cNvPr>
            <p:cNvSpPr/>
            <p:nvPr/>
          </p:nvSpPr>
          <p:spPr>
            <a:xfrm>
              <a:off x="2482729" y="1757580"/>
              <a:ext cx="1562115" cy="37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943" y="8509"/>
                    <a:pt x="2547" y="16233"/>
                    <a:pt x="4056" y="21600"/>
                  </a:cubicBezTo>
                  <a:lnTo>
                    <a:pt x="21600" y="20029"/>
                  </a:lnTo>
                  <a:cubicBezTo>
                    <a:pt x="21074" y="19404"/>
                    <a:pt x="21491" y="16030"/>
                    <a:pt x="20966" y="15405"/>
                  </a:cubicBezTo>
                  <a:cubicBezTo>
                    <a:pt x="19142" y="13834"/>
                    <a:pt x="19865" y="16583"/>
                    <a:pt x="18042" y="15012"/>
                  </a:cubicBezTo>
                  <a:lnTo>
                    <a:pt x="17072" y="9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969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lIns="45720" tIns="45720" rIns="45720" bIns="45720" anchor="ctr"/>
            <a:lstStyle/>
            <a:p>
              <a:pPr marR="81280" defTabSz="1821656">
                <a:defRPr sz="8400"/>
              </a:pPr>
              <a:endParaRPr sz="3150" kern="0"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  <p:sp>
          <p:nvSpPr>
            <p:cNvPr id="425" name="Textfeld 55">
              <a:extLst>
                <a:ext uri="{FF2B5EF4-FFF2-40B4-BE49-F238E27FC236}">
                  <a16:creationId xmlns:a16="http://schemas.microsoft.com/office/drawing/2014/main" id="{7A82E178-D9A9-5CC7-3626-35496B41FDF7}"/>
                </a:ext>
              </a:extLst>
            </p:cNvPr>
            <p:cNvSpPr txBox="1"/>
            <p:nvPr/>
          </p:nvSpPr>
          <p:spPr>
            <a:xfrm>
              <a:off x="955539" y="1525237"/>
              <a:ext cx="1898826" cy="815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050" b="1">
                  <a:solidFill>
                    <a:srgbClr val="00FF00"/>
                  </a:solidFill>
                </a:rPr>
                <a:t>PHELIX</a:t>
              </a:r>
            </a:p>
          </p:txBody>
        </p:sp>
        <p:sp>
          <p:nvSpPr>
            <p:cNvPr id="21529" name="Gerader Verbinder 58">
              <a:extLst>
                <a:ext uri="{FF2B5EF4-FFF2-40B4-BE49-F238E27FC236}">
                  <a16:creationId xmlns:a16="http://schemas.microsoft.com/office/drawing/2014/main" id="{3007E2D0-7B35-57C5-B49A-F44767D0E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8779" y="1998472"/>
              <a:ext cx="743625" cy="3411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21530" name="Gerader Verbinder 61">
              <a:extLst>
                <a:ext uri="{FF2B5EF4-FFF2-40B4-BE49-F238E27FC236}">
                  <a16:creationId xmlns:a16="http://schemas.microsoft.com/office/drawing/2014/main" id="{018866CC-48A9-F5F9-7FF5-8A124933A7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9690" y="1836497"/>
              <a:ext cx="77830" cy="474377"/>
            </a:xfrm>
            <a:prstGeom prst="line">
              <a:avLst/>
            </a:prstGeom>
            <a:noFill/>
            <a:ln w="25400">
              <a:solidFill>
                <a:srgbClr val="CC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428" name="Textfeld 63">
              <a:extLst>
                <a:ext uri="{FF2B5EF4-FFF2-40B4-BE49-F238E27FC236}">
                  <a16:creationId xmlns:a16="http://schemas.microsoft.com/office/drawing/2014/main" id="{BBF05FE5-8556-8928-3EA0-EBC6529580B4}"/>
                </a:ext>
              </a:extLst>
            </p:cNvPr>
            <p:cNvSpPr txBox="1"/>
            <p:nvPr/>
          </p:nvSpPr>
          <p:spPr>
            <a:xfrm>
              <a:off x="3898793" y="3506086"/>
              <a:ext cx="1338839" cy="815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1050" b="1">
                  <a:solidFill>
                    <a:srgbClr val="CC00CC"/>
                  </a:solidFill>
                </a:rPr>
                <a:t>ions</a:t>
              </a:r>
            </a:p>
          </p:txBody>
        </p:sp>
        <p:sp>
          <p:nvSpPr>
            <p:cNvPr id="21532" name="Gerade Verbindung mit Pfeil 66">
              <a:extLst>
                <a:ext uri="{FF2B5EF4-FFF2-40B4-BE49-F238E27FC236}">
                  <a16:creationId xmlns:a16="http://schemas.microsoft.com/office/drawing/2014/main" id="{5F990392-D30E-EF64-4D4A-691C36C37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23094" y="2186429"/>
              <a:ext cx="360343" cy="47673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21533" name="Gerade Verbindung mit Pfeil 67">
              <a:extLst>
                <a:ext uri="{FF2B5EF4-FFF2-40B4-BE49-F238E27FC236}">
                  <a16:creationId xmlns:a16="http://schemas.microsoft.com/office/drawing/2014/main" id="{16FCA97A-1E7B-7FD0-190D-407C91E9DA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83770" y="2218977"/>
              <a:ext cx="533639" cy="23324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21534" name="Gerader Verbinder 70">
              <a:extLst>
                <a:ext uri="{FF2B5EF4-FFF2-40B4-BE49-F238E27FC236}">
                  <a16:creationId xmlns:a16="http://schemas.microsoft.com/office/drawing/2014/main" id="{CC0934B3-EBF9-B55D-47C1-6AF1219AB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9981" y="1963568"/>
              <a:ext cx="985297" cy="24211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432" name="Textfeld 72">
              <a:extLst>
                <a:ext uri="{FF2B5EF4-FFF2-40B4-BE49-F238E27FC236}">
                  <a16:creationId xmlns:a16="http://schemas.microsoft.com/office/drawing/2014/main" id="{494DC04D-0E57-5AE0-8284-FE961CB81276}"/>
                </a:ext>
              </a:extLst>
            </p:cNvPr>
            <p:cNvSpPr txBox="1"/>
            <p:nvPr/>
          </p:nvSpPr>
          <p:spPr>
            <a:xfrm>
              <a:off x="7704066" y="1249368"/>
              <a:ext cx="2275003" cy="7846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975" b="1">
                  <a:solidFill>
                    <a:srgbClr val="00FF00"/>
                  </a:solidFill>
                </a:rPr>
                <a:t>focus diag</a:t>
              </a:r>
            </a:p>
          </p:txBody>
        </p:sp>
        <p:sp>
          <p:nvSpPr>
            <p:cNvPr id="21536" name="Gerader Verbinder 49">
              <a:extLst>
                <a:ext uri="{FF2B5EF4-FFF2-40B4-BE49-F238E27FC236}">
                  <a16:creationId xmlns:a16="http://schemas.microsoft.com/office/drawing/2014/main" id="{18D957C2-DE7E-42E2-BE74-2B40E96012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5662" y="3812339"/>
              <a:ext cx="104534" cy="637166"/>
            </a:xfrm>
            <a:prstGeom prst="line">
              <a:avLst/>
            </a:prstGeom>
            <a:noFill/>
            <a:ln w="50800">
              <a:solidFill>
                <a:srgbClr val="CC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  <p:sp>
          <p:nvSpPr>
            <p:cNvPr id="434" name="Textfeld 73">
              <a:extLst>
                <a:ext uri="{FF2B5EF4-FFF2-40B4-BE49-F238E27FC236}">
                  <a16:creationId xmlns:a16="http://schemas.microsoft.com/office/drawing/2014/main" id="{9265E6A7-1A8A-4B11-6705-796B59820519}"/>
                </a:ext>
              </a:extLst>
            </p:cNvPr>
            <p:cNvSpPr txBox="1"/>
            <p:nvPr/>
          </p:nvSpPr>
          <p:spPr>
            <a:xfrm>
              <a:off x="4462361" y="654956"/>
              <a:ext cx="1142200" cy="7846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71437" tIns="71437" rIns="71437" bIns="71437" anchor="ctr">
              <a:spAutoFit/>
            </a:bodyPr>
            <a:lstStyle>
              <a:lvl1pPr indent="80963"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4856163"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5381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953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4525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909763" indent="1371600" defTabSz="48561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US" sz="975" b="1">
                  <a:solidFill>
                    <a:srgbClr val="0000FF"/>
                  </a:solidFill>
                </a:rPr>
                <a:t>BIF</a:t>
              </a:r>
            </a:p>
          </p:txBody>
        </p:sp>
        <p:sp>
          <p:nvSpPr>
            <p:cNvPr id="21538" name="Gerader Verbinder 74">
              <a:extLst>
                <a:ext uri="{FF2B5EF4-FFF2-40B4-BE49-F238E27FC236}">
                  <a16:creationId xmlns:a16="http://schemas.microsoft.com/office/drawing/2014/main" id="{7119FDF3-E6D8-254E-3771-8BE0FEEED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75520" y="719141"/>
              <a:ext cx="24041" cy="740726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tIns="45720" rIns="45720" bIns="45720"/>
            <a:lstStyle/>
            <a:p>
              <a:endParaRPr lang="en-US" sz="675"/>
            </a:p>
          </p:txBody>
        </p:sp>
      </p:grpSp>
      <p:sp>
        <p:nvSpPr>
          <p:cNvPr id="437" name="Target chamber installed at HHT">
            <a:extLst>
              <a:ext uri="{FF2B5EF4-FFF2-40B4-BE49-F238E27FC236}">
                <a16:creationId xmlns:a16="http://schemas.microsoft.com/office/drawing/2014/main" id="{83B314FA-6906-6A61-2E1F-2534F56D8B15}"/>
              </a:ext>
            </a:extLst>
          </p:cNvPr>
          <p:cNvSpPr txBox="1"/>
          <p:nvPr/>
        </p:nvSpPr>
        <p:spPr>
          <a:xfrm>
            <a:off x="578355" y="2687851"/>
            <a:ext cx="1044757" cy="159515"/>
          </a:xfrm>
          <a:prstGeom prst="rect">
            <a:avLst/>
          </a:prstGeom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marL="0" marR="0" algn="just" defTabSz="1198880">
              <a:lnSpc>
                <a:spcPct val="110000"/>
              </a:lnSpc>
              <a:spcBef>
                <a:spcPts val="1600"/>
              </a:spcBef>
              <a:defRPr b="1"/>
            </a:lvl1pPr>
          </a:lstStyle>
          <a:p>
            <a:pPr>
              <a:defRPr/>
            </a:pPr>
            <a:r>
              <a:rPr sz="675" kern="0">
                <a:uFill>
                  <a:solidFill>
                    <a:srgbClr val="000000"/>
                  </a:solidFill>
                </a:uFill>
                <a:sym typeface="Arial"/>
              </a:rPr>
              <a:t>Setup in target chamber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BBB61BA5-AA96-EC36-20CF-84E9053D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z="1400" smtClean="0"/>
              <a:t>27</a:t>
            </a:fld>
            <a:endParaRPr lang="en-US" sz="1400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B64727D-7AAD-5B99-7763-679D61ED84A1}"/>
              </a:ext>
            </a:extLst>
          </p:cNvPr>
          <p:cNvGrpSpPr/>
          <p:nvPr/>
        </p:nvGrpSpPr>
        <p:grpSpPr>
          <a:xfrm>
            <a:off x="276349" y="658889"/>
            <a:ext cx="782869" cy="654925"/>
            <a:chOff x="1334546" y="12733"/>
            <a:chExt cx="782869" cy="654925"/>
          </a:xfrm>
        </p:grpSpPr>
        <p:sp>
          <p:nvSpPr>
            <p:cNvPr id="4" name="Gruppieren 1">
              <a:extLst>
                <a:ext uri="{FF2B5EF4-FFF2-40B4-BE49-F238E27FC236}">
                  <a16:creationId xmlns:a16="http://schemas.microsoft.com/office/drawing/2014/main" id="{07D34443-FE4D-020F-55A2-2B6974322C13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5" name="FAIR_Logo_rgb_frei" descr="FAIR_Logo_rgb_frei">
              <a:extLst>
                <a:ext uri="{FF2B5EF4-FFF2-40B4-BE49-F238E27FC236}">
                  <a16:creationId xmlns:a16="http://schemas.microsoft.com/office/drawing/2014/main" id="{5576E144-B818-9586-9F34-785CB68B8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extfeld 14">
              <a:extLst>
                <a:ext uri="{FF2B5EF4-FFF2-40B4-BE49-F238E27FC236}">
                  <a16:creationId xmlns:a16="http://schemas.microsoft.com/office/drawing/2014/main" id="{81F429AC-6250-5C1C-14B3-70A1A98019AC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4056" y="225506"/>
            <a:ext cx="5052492" cy="587441"/>
          </a:xfrm>
        </p:spPr>
        <p:txBody>
          <a:bodyPr wrap="square" lIns="108000" tIns="108000" rIns="108000" bIns="108000" anchor="ctr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HED news: THRILL project granted (2022)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63736" y="652531"/>
            <a:ext cx="782869" cy="654925"/>
            <a:chOff x="1334546" y="12733"/>
            <a:chExt cx="782869" cy="654925"/>
          </a:xfrm>
        </p:grpSpPr>
        <p:sp>
          <p:nvSpPr>
            <p:cNvPr id="9" name="Gruppieren 1">
              <a:extLst>
                <a:ext uri="{FF2B5EF4-FFF2-40B4-BE49-F238E27FC236}">
                  <a16:creationId xmlns:a16="http://schemas.microsoft.com/office/drawing/2014/main" id="{50713B91-EEE0-3AF0-69CB-14A5DB1F6E66}"/>
                </a:ext>
              </a:extLst>
            </p:cNvPr>
            <p:cNvSpPr/>
            <p:nvPr/>
          </p:nvSpPr>
          <p:spPr>
            <a:xfrm>
              <a:off x="1341084" y="12733"/>
              <a:ext cx="533738" cy="4651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0" marR="0" defTabSz="1219200">
                <a:defRPr sz="5200">
                  <a:uFillTx/>
                </a:defRPr>
              </a:lvl1pPr>
            </a:lstStyle>
            <a:p>
              <a:pPr defTabSz="914400" hangingPunct="1"/>
              <a:r>
                <a:rPr lang="en-US" sz="2100" kern="1200" dirty="0">
                  <a:latin typeface="Arial"/>
                  <a:cs typeface="Arial"/>
                </a:rPr>
                <a:t>HED</a:t>
              </a:r>
            </a:p>
          </p:txBody>
        </p:sp>
        <p:pic>
          <p:nvPicPr>
            <p:cNvPr id="10" name="FAIR_Logo_rgb_frei" descr="FAIR_Logo_rgb_frei">
              <a:extLst>
                <a:ext uri="{FF2B5EF4-FFF2-40B4-BE49-F238E27FC236}">
                  <a16:creationId xmlns:a16="http://schemas.microsoft.com/office/drawing/2014/main" id="{B9B1AF22-B95E-736C-6BA6-F8B521692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88" b="4288"/>
            <a:stretch>
              <a:fillRect/>
            </a:stretch>
          </p:blipFill>
          <p:spPr>
            <a:xfrm>
              <a:off x="1666668" y="280570"/>
              <a:ext cx="450747" cy="299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Textfeld 14">
              <a:extLst>
                <a:ext uri="{FF2B5EF4-FFF2-40B4-BE49-F238E27FC236}">
                  <a16:creationId xmlns:a16="http://schemas.microsoft.com/office/drawing/2014/main" id="{68E1C4E4-D600-0471-98DD-E05970BB56DD}"/>
                </a:ext>
              </a:extLst>
            </p:cNvPr>
            <p:cNvSpPr txBox="1"/>
            <p:nvPr/>
          </p:nvSpPr>
          <p:spPr>
            <a:xfrm>
              <a:off x="1334546" y="222802"/>
              <a:ext cx="356368" cy="44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marL="0" marR="0" defTabSz="1219200">
                <a:defRPr sz="3000">
                  <a:uFillTx/>
                </a:defRPr>
              </a:lvl1pPr>
            </a:lstStyle>
            <a:p>
              <a:pPr defTabSz="914400" hangingPunct="1"/>
              <a:r>
                <a:rPr lang="en-US" sz="1600" kern="1200" dirty="0">
                  <a:latin typeface="Arial"/>
                  <a:cs typeface="Arial"/>
                </a:rPr>
                <a:t>@</a:t>
              </a:r>
            </a:p>
          </p:txBody>
        </p:sp>
      </p:grp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08499" y="944224"/>
            <a:ext cx="8420176" cy="3677689"/>
          </a:xfrm>
        </p:spPr>
        <p:txBody>
          <a:bodyPr/>
          <a:lstStyle/>
          <a:p>
            <a:pPr marL="1028674" lvl="3" indent="0">
              <a:buNone/>
            </a:pPr>
            <a:r>
              <a:rPr lang="en-US" sz="1800" b="1" dirty="0"/>
              <a:t>EU Funding for R&amp;D High-Power Laser for HED@FAIR</a:t>
            </a:r>
          </a:p>
          <a:p>
            <a:endParaRPr lang="en-US" sz="1600" dirty="0"/>
          </a:p>
          <a:p>
            <a:r>
              <a:rPr lang="en-US" sz="1600" dirty="0"/>
              <a:t>Topic: R&amp;D for high-energy high-repetition-rate lasers (KJ class, 1 Hz rep. rate)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Deliverables: </a:t>
            </a:r>
          </a:p>
          <a:p>
            <a:pPr lvl="1"/>
            <a:r>
              <a:rPr lang="en-US" sz="1400" dirty="0"/>
              <a:t>design studies and concept for high-energy lasers at EU-XFEL and FAIR</a:t>
            </a:r>
          </a:p>
          <a:p>
            <a:pPr lvl="1"/>
            <a:r>
              <a:rPr lang="en-US" sz="1400" dirty="0"/>
              <a:t>amplifier prototypes</a:t>
            </a:r>
          </a:p>
          <a:p>
            <a:pPr lvl="1"/>
            <a:r>
              <a:rPr lang="en-US" sz="1400" dirty="0"/>
              <a:t>training of next generation’s scientists (80 FTE reserved for new hires over 4 years)</a:t>
            </a:r>
          </a:p>
          <a:p>
            <a:pPr lvl="1"/>
            <a:endParaRPr lang="en-US" sz="1400" dirty="0"/>
          </a:p>
          <a:p>
            <a:r>
              <a:rPr lang="en-US" sz="1600" dirty="0"/>
              <a:t>Volume 10,4 M€, coordinator: GSI (3,3 M€ for GSI + FAIR)</a:t>
            </a:r>
          </a:p>
          <a:p>
            <a:endParaRPr lang="en-US" sz="16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6" y="4192438"/>
            <a:ext cx="1064560" cy="54472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10" y="4134211"/>
            <a:ext cx="827931" cy="68994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42" y="4278171"/>
            <a:ext cx="1181819" cy="39394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63" y="3963454"/>
            <a:ext cx="1421985" cy="90059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67" y="4166558"/>
            <a:ext cx="1115513" cy="586632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8" y="4056572"/>
            <a:ext cx="750896" cy="75089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51" y="4095390"/>
            <a:ext cx="631140" cy="74675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63" y="4218317"/>
            <a:ext cx="1317084" cy="624186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71" y="1034548"/>
            <a:ext cx="1117685" cy="7469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5419" y="3361966"/>
            <a:ext cx="1478581" cy="687161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66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creen Shot 2020-12-09 at 7.59.36 AM.png" descr="Screen Shot 2020-12-09 at 7.59.36 AM.png"/>
          <p:cNvPicPr>
            <a:picLocks noChangeAspect="1"/>
          </p:cNvPicPr>
          <p:nvPr/>
        </p:nvPicPr>
        <p:blipFill rotWithShape="1">
          <a:blip r:embed="rId2"/>
          <a:srcRect b="52871"/>
          <a:stretch/>
        </p:blipFill>
        <p:spPr>
          <a:xfrm>
            <a:off x="209366" y="1046013"/>
            <a:ext cx="3292086" cy="17922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23" name="40th High Energy Density Workshop (January 2020) &amp;…"/>
          <p:cNvSpPr txBox="1">
            <a:spLocks noGrp="1"/>
          </p:cNvSpPr>
          <p:nvPr>
            <p:ph type="title"/>
          </p:nvPr>
        </p:nvSpPr>
        <p:spPr>
          <a:xfrm>
            <a:off x="594738" y="168005"/>
            <a:ext cx="7084683" cy="590669"/>
          </a:xfrm>
          <a:prstGeom prst="rect">
            <a:avLst/>
          </a:prstGeom>
        </p:spPr>
        <p:txBody>
          <a:bodyPr/>
          <a:lstStyle/>
          <a:p>
            <a:pPr algn="ctr" defTabSz="325755">
              <a:defRPr sz="4560"/>
            </a:pPr>
            <a:r>
              <a:rPr sz="2000" b="0" dirty="0"/>
              <a:t>40</a:t>
            </a:r>
            <a:r>
              <a:rPr sz="2000" b="0" baseline="30000" dirty="0"/>
              <a:t>th</a:t>
            </a:r>
            <a:r>
              <a:rPr sz="2000" b="0" dirty="0"/>
              <a:t> High Energy Density Workshop (January</a:t>
            </a:r>
            <a:r>
              <a:rPr lang="de-DE" sz="2000" b="0" dirty="0"/>
              <a:t> </a:t>
            </a:r>
            <a:r>
              <a:rPr sz="2000" b="0" dirty="0"/>
              <a:t>2020) </a:t>
            </a:r>
            <a:br>
              <a:rPr lang="de-DE" sz="2000" b="0" dirty="0"/>
            </a:br>
            <a:r>
              <a:rPr sz="2000" b="0" dirty="0"/>
              <a:t>&amp;</a:t>
            </a:r>
            <a:r>
              <a:rPr lang="de-DE" sz="2000" b="0" dirty="0"/>
              <a:t> </a:t>
            </a:r>
            <a:r>
              <a:rPr sz="2000" b="0" dirty="0"/>
              <a:t>Paper on Science Program of HED@FAIR</a:t>
            </a:r>
          </a:p>
        </p:txBody>
      </p:sp>
      <p:sp>
        <p:nvSpPr>
          <p:cNvPr id="124" name="Textfeld 6"/>
          <p:cNvSpPr txBox="1"/>
          <p:nvPr/>
        </p:nvSpPr>
        <p:spPr>
          <a:xfrm>
            <a:off x="209366" y="3083514"/>
            <a:ext cx="3292086" cy="167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/>
          <a:p>
            <a:pPr marR="166770">
              <a:spcBef>
                <a:spcPts val="300"/>
              </a:spcBef>
              <a:defRPr sz="4800" b="1">
                <a:uFillTx/>
              </a:defRPr>
            </a:pPr>
            <a:r>
              <a:rPr sz="1400" dirty="0"/>
              <a:t>Topics</a:t>
            </a:r>
          </a:p>
          <a:p>
            <a:pPr marL="275544" marR="10239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Properties of high energy density matter created (EOS, phase transitions in dense plasmas, transport, and relaxation)</a:t>
            </a:r>
          </a:p>
          <a:p>
            <a:pPr marL="275544" marR="10239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Beam-plasma interactions (lasers, ion beams, pulsed power)</a:t>
            </a:r>
          </a:p>
        </p:txBody>
      </p:sp>
      <p:pic>
        <p:nvPicPr>
          <p:cNvPr id="126" name="Snapshot-TitlePoP.png" descr="Snapshot-TitlePoP.png"/>
          <p:cNvPicPr>
            <a:picLocks noChangeAspect="1"/>
          </p:cNvPicPr>
          <p:nvPr/>
        </p:nvPicPr>
        <p:blipFill rotWithShape="1">
          <a:blip r:embed="rId3"/>
          <a:srcRect t="5183" b="67465"/>
          <a:stretch/>
        </p:blipFill>
        <p:spPr>
          <a:xfrm>
            <a:off x="3651022" y="1008576"/>
            <a:ext cx="4850068" cy="175347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Phys. Plasmas 27, 043103 (2020)"/>
          <p:cNvSpPr txBox="1"/>
          <p:nvPr/>
        </p:nvSpPr>
        <p:spPr>
          <a:xfrm>
            <a:off x="6962192" y="2783290"/>
            <a:ext cx="2355333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482203">
              <a:defRPr sz="270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sz="1200" dirty="0"/>
              <a:t>Phys. Plasmas </a:t>
            </a:r>
            <a:r>
              <a:rPr sz="1200" b="1" dirty="0"/>
              <a:t>27</a:t>
            </a:r>
            <a:r>
              <a:rPr sz="1200" dirty="0"/>
              <a:t>, 043103 (2020) </a:t>
            </a:r>
          </a:p>
        </p:txBody>
      </p:sp>
      <p:pic>
        <p:nvPicPr>
          <p:cNvPr id="128" name="Grafik 3" descr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3"/>
            <a:ext cx="963252" cy="62184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feld 6">
            <a:extLst>
              <a:ext uri="{FF2B5EF4-FFF2-40B4-BE49-F238E27FC236}">
                <a16:creationId xmlns:a16="http://schemas.microsoft.com/office/drawing/2014/main" id="{0CA77557-9E06-4D54-A8F9-BFBAAB46CBFE}"/>
              </a:ext>
            </a:extLst>
          </p:cNvPr>
          <p:cNvSpPr txBox="1"/>
          <p:nvPr/>
        </p:nvSpPr>
        <p:spPr>
          <a:xfrm>
            <a:off x="3334623" y="3083514"/>
            <a:ext cx="3292086" cy="171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/>
          <a:p>
            <a:pPr marR="166770">
              <a:spcBef>
                <a:spcPts val="300"/>
              </a:spcBef>
              <a:defRPr sz="4800" b="1">
                <a:uFillTx/>
              </a:defRPr>
            </a:pPr>
            <a:r>
              <a:rPr lang="de-DE" sz="1400" dirty="0"/>
              <a:t> </a:t>
            </a:r>
            <a:endParaRPr sz="1400" dirty="0"/>
          </a:p>
          <a:p>
            <a:pPr marL="275544" marR="10239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Particle acceleration and generation of intense beams</a:t>
            </a:r>
          </a:p>
          <a:p>
            <a:pPr marL="275544" marR="9412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Relativistic laser-plasma interactions</a:t>
            </a:r>
          </a:p>
          <a:p>
            <a:pPr marL="275544" marR="9412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Accelerator issues of intense beams</a:t>
            </a: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6411176B-C35D-447E-8601-F13FD4C72B5A}"/>
              </a:ext>
            </a:extLst>
          </p:cNvPr>
          <p:cNvSpPr txBox="1"/>
          <p:nvPr/>
        </p:nvSpPr>
        <p:spPr>
          <a:xfrm>
            <a:off x="6025439" y="3328766"/>
            <a:ext cx="3292086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/>
          <a:p>
            <a:pPr marL="275544" marR="9412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New and upcoming HED facilities</a:t>
            </a:r>
          </a:p>
          <a:p>
            <a:pPr marL="275544" marR="94120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Diagnostic methods for high energy density matter</a:t>
            </a:r>
          </a:p>
          <a:p>
            <a:pPr marL="275544" indent="-275544">
              <a:spcBef>
                <a:spcPts val="300"/>
              </a:spcBef>
              <a:buSzPct val="100000"/>
              <a:buFont typeface="Arial"/>
              <a:buChar char="•"/>
              <a:defRPr sz="3600">
                <a:uFillTx/>
              </a:defRPr>
            </a:pPr>
            <a:r>
              <a:rPr sz="1400" dirty="0"/>
              <a:t>Experiments at FAIR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7749FFB-A212-4D53-9164-2C308403FEB4}"/>
              </a:ext>
            </a:extLst>
          </p:cNvPr>
          <p:cNvCxnSpPr>
            <a:cxnSpLocks/>
          </p:cNvCxnSpPr>
          <p:nvPr/>
        </p:nvCxnSpPr>
        <p:spPr>
          <a:xfrm>
            <a:off x="3501452" y="3083514"/>
            <a:ext cx="55206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2">
            <a:extLst>
              <a:ext uri="{FF2B5EF4-FFF2-40B4-BE49-F238E27FC236}">
                <a16:creationId xmlns:a16="http://schemas.microsoft.com/office/drawing/2014/main" id="{BC520FB6-B8E9-F7F3-9F67-6A4DE2C1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4B922-F7B1-5CF7-4318-25F605F9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51" y="168889"/>
            <a:ext cx="5394409" cy="587441"/>
          </a:xfrm>
        </p:spPr>
        <p:txBody>
          <a:bodyPr wrap="square" tIns="108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Delayed Realization of APPA Cave &amp; HESR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46" y="1232835"/>
            <a:ext cx="4719517" cy="3021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defTabSz="1821656"/>
            <a:r>
              <a:rPr lang="en-GB" sz="1400" dirty="0"/>
              <a:t>For the APPA collaborations the </a:t>
            </a:r>
            <a:r>
              <a:rPr lang="en-GB" sz="1400" b="1" dirty="0"/>
              <a:t>substantial</a:t>
            </a:r>
            <a:r>
              <a:rPr lang="en-GB" sz="1400" dirty="0"/>
              <a:t> </a:t>
            </a:r>
            <a:r>
              <a:rPr lang="en-GB" sz="1400" b="1" dirty="0"/>
              <a:t>delay </a:t>
            </a:r>
            <a:r>
              <a:rPr lang="en-GB" sz="1400" dirty="0"/>
              <a:t> in the realization of the dedicated FAIR facilities </a:t>
            </a:r>
            <a:r>
              <a:rPr lang="en-GB" sz="1400" b="1" dirty="0"/>
              <a:t> (APPA cave and HESR</a:t>
            </a:r>
            <a:r>
              <a:rPr lang="en-GB" sz="1400" dirty="0"/>
              <a:t>) would be acceptable if:</a:t>
            </a:r>
          </a:p>
          <a:p>
            <a:pPr marL="81280" marR="81280" defTabSz="1821656"/>
            <a:endParaRPr lang="en-GB" sz="1400" dirty="0"/>
          </a:p>
          <a:p>
            <a:pPr marL="367030" marR="81280" lvl="5" indent="-285750" defTabSz="1821656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this strategy will be paired with the </a:t>
            </a:r>
            <a:r>
              <a:rPr lang="en-GB" sz="1400" dirty="0">
                <a:solidFill>
                  <a:schemeClr val="tx1"/>
                </a:solidFill>
              </a:rPr>
              <a:t>continuation of the current GSI program </a:t>
            </a:r>
            <a:r>
              <a:rPr lang="en-GB" sz="1400" dirty="0"/>
              <a:t>during this time</a:t>
            </a:r>
          </a:p>
          <a:p>
            <a:pPr marL="367030" marR="81280" lvl="5" indent="-285750" defTabSz="1821656">
              <a:buFont typeface="Wingdings" panose="05000000000000000000" pitchFamily="2" charset="2"/>
              <a:buChar char="§"/>
            </a:pPr>
            <a:r>
              <a:rPr lang="en-GB" sz="1400" dirty="0"/>
              <a:t>it will increase the chance of SIS100 timely realisation. </a:t>
            </a:r>
          </a:p>
          <a:p>
            <a:pPr marL="367030" marR="81280" lvl="5" indent="-285750" defTabSz="1821656"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81280" marR="81280" defTabSz="1821656"/>
            <a:r>
              <a:rPr lang="en-GB" sz="1400" dirty="0"/>
              <a:t>The delay of the APPA cave realization could be a problem for </a:t>
            </a:r>
            <a:r>
              <a:rPr lang="en-GB" sz="1400" b="1" dirty="0"/>
              <a:t>the HED (Plasma) collaboration </a:t>
            </a:r>
            <a:r>
              <a:rPr lang="en-GB" sz="1400" dirty="0"/>
              <a:t>due to the up coming of the </a:t>
            </a:r>
            <a:r>
              <a:rPr lang="en-GB" sz="1400" b="1" dirty="0"/>
              <a:t>HIAF</a:t>
            </a:r>
            <a:r>
              <a:rPr lang="en-GB" sz="1400" dirty="0"/>
              <a:t> facility. </a:t>
            </a:r>
            <a:r>
              <a:rPr lang="en-GB" sz="1400" dirty="0">
                <a:solidFill>
                  <a:schemeClr val="tx1"/>
                </a:solidFill>
              </a:rPr>
              <a:t>Some experiments could move there.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0541EE-03E1-4BEB-6766-15B72F545C86}"/>
              </a:ext>
            </a:extLst>
          </p:cNvPr>
          <p:cNvGrpSpPr/>
          <p:nvPr/>
        </p:nvGrpSpPr>
        <p:grpSpPr>
          <a:xfrm>
            <a:off x="4647472" y="1213947"/>
            <a:ext cx="4176409" cy="2988508"/>
            <a:chOff x="4719517" y="1340229"/>
            <a:chExt cx="4176409" cy="298850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C15DA6C-D096-2F31-F25B-5AC425D9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17" y="1340229"/>
              <a:ext cx="4176409" cy="2988508"/>
            </a:xfrm>
            <a:prstGeom prst="rect">
              <a:avLst/>
            </a:prstGeom>
          </p:spPr>
        </p:pic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65FA5CF-3EA5-D4F6-C71C-60424038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4611" y="3186544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519D0D3-7EDE-EE5D-0D4D-64C76DD01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3121231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2E25593-7D06-3B1D-5A30-180650C5A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2705" y="25717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A55755A-C2B2-4A83-9E74-F4D61D57C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582" y="1399308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7205C01-D6A5-6501-7ADD-7C2C32EABD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8677" y="2554550"/>
              <a:ext cx="198000" cy="201112"/>
            </a:xfrm>
            <a:prstGeom prst="ellipse">
              <a:avLst/>
            </a:prstGeom>
            <a:solidFill>
              <a:srgbClr val="FDBB63"/>
            </a:solidFill>
            <a:ln>
              <a:solidFill>
                <a:srgbClr val="FDBB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CED8ADB8-F772-C5A5-6108-A0D9FC701851}"/>
              </a:ext>
            </a:extLst>
          </p:cNvPr>
          <p:cNvSpPr txBox="1"/>
          <p:nvPr/>
        </p:nvSpPr>
        <p:spPr>
          <a:xfrm>
            <a:off x="2438400" y="1396538"/>
            <a:ext cx="9906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6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-25673" y="1477269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" name="Rechteck 1"/>
          <p:cNvSpPr/>
          <p:nvPr/>
        </p:nvSpPr>
        <p:spPr>
          <a:xfrm>
            <a:off x="7038915" y="8929"/>
            <a:ext cx="2104143" cy="14045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8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" y="99035"/>
            <a:ext cx="6912768" cy="131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" name="Status Report HED@FAIR…"/>
          <p:cNvSpPr>
            <a:spLocks noGrp="1"/>
          </p:cNvSpPr>
          <p:nvPr>
            <p:ph type="body" sz="half" idx="22"/>
          </p:nvPr>
        </p:nvSpPr>
        <p:spPr>
          <a:xfrm>
            <a:off x="64252" y="1562372"/>
            <a:ext cx="9078806" cy="1178719"/>
          </a:xfrm>
          <a:prstGeom prst="rect">
            <a:avLst/>
          </a:prstGeom>
        </p:spPr>
        <p:txBody>
          <a:bodyPr/>
          <a:lstStyle/>
          <a:p>
            <a:r>
              <a:rPr lang="de-DE" sz="2800" dirty="0"/>
              <a:t>Status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TDR´s</a:t>
            </a:r>
            <a:r>
              <a:rPr lang="de-DE" sz="2800" dirty="0"/>
              <a:t> and Funding</a:t>
            </a:r>
            <a:endParaRPr lang="en-US" sz="2000" dirty="0">
              <a:solidFill>
                <a:schemeClr val="bg1"/>
              </a:solidFill>
            </a:endParaRPr>
          </a:p>
          <a:p>
            <a:endParaRPr sz="1600" dirty="0"/>
          </a:p>
          <a:p>
            <a:pPr>
              <a:defRPr sz="6000"/>
            </a:pPr>
            <a:r>
              <a:rPr lang="de-DE" sz="2000" dirty="0"/>
              <a:t> </a:t>
            </a:r>
          </a:p>
          <a:p>
            <a:pPr>
              <a:defRPr sz="6000"/>
            </a:pPr>
            <a:endParaRPr lang="de-DE" sz="2000" dirty="0"/>
          </a:p>
          <a:p>
            <a:pPr>
              <a:defRPr sz="6000"/>
            </a:pPr>
            <a:endParaRPr sz="2000" dirty="0"/>
          </a:p>
        </p:txBody>
      </p:sp>
      <p:sp>
        <p:nvSpPr>
          <p:cNvPr id="325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6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7" name="Rectangle"/>
          <p:cNvSpPr/>
          <p:nvPr/>
        </p:nvSpPr>
        <p:spPr>
          <a:xfrm>
            <a:off x="0" y="4500106"/>
            <a:ext cx="9143058" cy="85831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0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331" name="FAIR_farb_RGB_3cm.jpg" descr="FAIR_farb_RGB_3cm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10" y="557561"/>
            <a:ext cx="1267356" cy="92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"/>
          <p:cNvSpPr/>
          <p:nvPr/>
        </p:nvSpPr>
        <p:spPr>
          <a:xfrm>
            <a:off x="0" y="-10418"/>
            <a:ext cx="7203688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11" y="99035"/>
            <a:ext cx="1186767" cy="5729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D71EB9C-7B15-6CAF-5F6E-1D56EB00A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176" y="2580077"/>
            <a:ext cx="1752648" cy="113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924FC1C6-3AD7-D2A5-4569-0C93BA0AB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487" y="2562444"/>
            <a:ext cx="3519052" cy="113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A95591A2-0223-312D-4452-3199083AF96C}"/>
              </a:ext>
            </a:extLst>
          </p:cNvPr>
          <p:cNvSpPr txBox="1">
            <a:spLocks/>
          </p:cNvSpPr>
          <p:nvPr/>
        </p:nvSpPr>
        <p:spPr>
          <a:xfrm>
            <a:off x="8388241" y="4830740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z="1400" smtClean="0"/>
              <a:pPr/>
              <a:t>30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56425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9BC6D898-AC00-8926-F3F8-24CC68326C7C}"/>
              </a:ext>
            </a:extLst>
          </p:cNvPr>
          <p:cNvSpPr txBox="1">
            <a:spLocks/>
          </p:cNvSpPr>
          <p:nvPr/>
        </p:nvSpPr>
        <p:spPr>
          <a:xfrm>
            <a:off x="8592662" y="4901023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z="1400" smtClean="0"/>
              <a:pPr/>
              <a:t>31</a:t>
            </a:fld>
            <a:endParaRPr lang="en-US" sz="14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45A8DCD-0FD2-AD7C-0944-7112EFECFABD}"/>
              </a:ext>
            </a:extLst>
          </p:cNvPr>
          <p:cNvSpPr txBox="1">
            <a:spLocks/>
          </p:cNvSpPr>
          <p:nvPr/>
        </p:nvSpPr>
        <p:spPr>
          <a:xfrm>
            <a:off x="1435321" y="0"/>
            <a:ext cx="7963660" cy="7174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500" dirty="0"/>
              <a:t>APPA</a:t>
            </a:r>
            <a:r>
              <a:rPr lang="de-DE" dirty="0"/>
              <a:t>:  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TDR`s</a:t>
            </a:r>
            <a:r>
              <a:rPr lang="de-DE" dirty="0"/>
              <a:t> and Funding </a:t>
            </a:r>
          </a:p>
          <a:p>
            <a:r>
              <a:rPr lang="de-DE" sz="1600" dirty="0"/>
              <a:t>Status: </a:t>
            </a:r>
            <a:r>
              <a:rPr lang="de-DE" sz="1600" dirty="0" err="1"/>
              <a:t>February</a:t>
            </a:r>
            <a:r>
              <a:rPr lang="de-DE" sz="1600" dirty="0"/>
              <a:t> 2022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0FC88C-30C1-FD83-A4A7-E704DD7E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39" y="960601"/>
            <a:ext cx="6161483" cy="37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19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6431" y="-183221"/>
            <a:ext cx="5258413" cy="873760"/>
          </a:xfrm>
        </p:spPr>
        <p:txBody>
          <a:bodyPr>
            <a:normAutofit/>
          </a:bodyPr>
          <a:lstStyle/>
          <a:p>
            <a:r>
              <a:rPr lang="de-DE" sz="2400" b="0" dirty="0" err="1">
                <a:latin typeface="Arial Narrow" panose="020B0606020202030204" pitchFamily="34" charset="0"/>
              </a:rPr>
              <a:t>Applications</a:t>
            </a:r>
            <a:r>
              <a:rPr lang="de-DE" sz="2400" b="0" dirty="0">
                <a:latin typeface="Arial Narrow" panose="020B0606020202030204" pitchFamily="34" charset="0"/>
              </a:rPr>
              <a:t> to BMBF </a:t>
            </a:r>
            <a:r>
              <a:rPr lang="de-DE" sz="2400" b="0" dirty="0" err="1">
                <a:latin typeface="Arial Narrow" panose="020B0606020202030204" pitchFamily="34" charset="0"/>
              </a:rPr>
              <a:t>for</a:t>
            </a:r>
            <a:r>
              <a:rPr lang="de-DE" sz="2400" b="0" dirty="0">
                <a:latin typeface="Arial Narrow" panose="020B0606020202030204" pitchFamily="34" charset="0"/>
              </a:rPr>
              <a:t> 2021 - 2024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038409" y="962289"/>
            <a:ext cx="3548953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“Physics of the Smallest Particles”  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13 Universities, 32 Projects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SPARC, HED@FAIR                                       </a:t>
            </a:r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1C0030D8-68A9-46A7-AE0B-5F95253C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434" y="2029532"/>
            <a:ext cx="4562862" cy="2848771"/>
          </a:xfrm>
          <a:prstGeom prst="rect">
            <a:avLst/>
          </a:prstGeom>
        </p:spPr>
      </p:pic>
      <p:sp>
        <p:nvSpPr>
          <p:cNvPr id="86" name="Textfeld 85">
            <a:extLst>
              <a:ext uri="{FF2B5EF4-FFF2-40B4-BE49-F238E27FC236}">
                <a16:creationId xmlns:a16="http://schemas.microsoft.com/office/drawing/2014/main" id="{1527F5EB-9290-43FF-A74A-72A2FA294067}"/>
              </a:ext>
            </a:extLst>
          </p:cNvPr>
          <p:cNvSpPr txBox="1"/>
          <p:nvPr/>
        </p:nvSpPr>
        <p:spPr>
          <a:xfrm>
            <a:off x="554311" y="671233"/>
            <a:ext cx="174502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800" b="1" dirty="0" err="1"/>
              <a:t>EruM</a:t>
            </a:r>
            <a:r>
              <a:rPr lang="en-US" sz="1800" b="1" dirty="0"/>
              <a:t>-FSP T05</a:t>
            </a:r>
            <a:endParaRPr lang="en-US" b="1" dirty="0"/>
          </a:p>
        </p:txBody>
      </p:sp>
      <p:grpSp>
        <p:nvGrpSpPr>
          <p:cNvPr id="68" name="Gruppieren 26">
            <a:extLst>
              <a:ext uri="{FF2B5EF4-FFF2-40B4-BE49-F238E27FC236}">
                <a16:creationId xmlns:a16="http://schemas.microsoft.com/office/drawing/2014/main" id="{D86C1B78-5560-4DC9-ABDB-76B982AF2033}"/>
              </a:ext>
            </a:extLst>
          </p:cNvPr>
          <p:cNvGrpSpPr/>
          <p:nvPr/>
        </p:nvGrpSpPr>
        <p:grpSpPr>
          <a:xfrm>
            <a:off x="3519" y="987048"/>
            <a:ext cx="3065342" cy="3904206"/>
            <a:chOff x="185081" y="1533434"/>
            <a:chExt cx="4087120" cy="5205608"/>
          </a:xfrm>
        </p:grpSpPr>
        <p:pic>
          <p:nvPicPr>
            <p:cNvPr id="69" name="Grafik 19">
              <a:extLst>
                <a:ext uri="{FF2B5EF4-FFF2-40B4-BE49-F238E27FC236}">
                  <a16:creationId xmlns:a16="http://schemas.microsoft.com/office/drawing/2014/main" id="{8D1397B8-E179-45B6-82F2-59D5FC9E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55" y="1533434"/>
              <a:ext cx="3833289" cy="5205608"/>
            </a:xfrm>
            <a:prstGeom prst="rect">
              <a:avLst/>
            </a:prstGeom>
          </p:spPr>
        </p:pic>
        <p:sp>
          <p:nvSpPr>
            <p:cNvPr id="70" name="Textfeld 24">
              <a:extLst>
                <a:ext uri="{FF2B5EF4-FFF2-40B4-BE49-F238E27FC236}">
                  <a16:creationId xmlns:a16="http://schemas.microsoft.com/office/drawing/2014/main" id="{E9CB12E4-BDF7-4EC7-822E-D1175BF9594F}"/>
                </a:ext>
              </a:extLst>
            </p:cNvPr>
            <p:cNvSpPr txBox="1"/>
            <p:nvPr/>
          </p:nvSpPr>
          <p:spPr>
            <a:xfrm>
              <a:off x="2424423" y="2259789"/>
              <a:ext cx="10755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Rostock</a:t>
              </a:r>
            </a:p>
          </p:txBody>
        </p:sp>
        <p:sp>
          <p:nvSpPr>
            <p:cNvPr id="71" name="Textfeld 32">
              <a:extLst>
                <a:ext uri="{FF2B5EF4-FFF2-40B4-BE49-F238E27FC236}">
                  <a16:creationId xmlns:a16="http://schemas.microsoft.com/office/drawing/2014/main" id="{6F96BA2B-0FE9-4AC6-9C7A-B5987F0EB6B8}"/>
                </a:ext>
              </a:extLst>
            </p:cNvPr>
            <p:cNvSpPr txBox="1"/>
            <p:nvPr/>
          </p:nvSpPr>
          <p:spPr>
            <a:xfrm>
              <a:off x="2886826" y="1905505"/>
              <a:ext cx="12764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Greifswald</a:t>
              </a:r>
            </a:p>
          </p:txBody>
        </p:sp>
        <p:sp>
          <p:nvSpPr>
            <p:cNvPr id="72" name="Textfeld 33">
              <a:extLst>
                <a:ext uri="{FF2B5EF4-FFF2-40B4-BE49-F238E27FC236}">
                  <a16:creationId xmlns:a16="http://schemas.microsoft.com/office/drawing/2014/main" id="{E3731BC3-915F-4B72-B5A0-805BD1F8680B}"/>
                </a:ext>
              </a:extLst>
            </p:cNvPr>
            <p:cNvSpPr txBox="1"/>
            <p:nvPr/>
          </p:nvSpPr>
          <p:spPr>
            <a:xfrm>
              <a:off x="3004839" y="3004998"/>
              <a:ext cx="101780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HU Berlin</a:t>
              </a:r>
            </a:p>
          </p:txBody>
        </p:sp>
        <p:sp>
          <p:nvSpPr>
            <p:cNvPr id="73" name="Textfeld 36">
              <a:extLst>
                <a:ext uri="{FF2B5EF4-FFF2-40B4-BE49-F238E27FC236}">
                  <a16:creationId xmlns:a16="http://schemas.microsoft.com/office/drawing/2014/main" id="{A03D7AC8-9434-4FE4-9004-A166A1545AF2}"/>
                </a:ext>
              </a:extLst>
            </p:cNvPr>
            <p:cNvSpPr txBox="1"/>
            <p:nvPr/>
          </p:nvSpPr>
          <p:spPr>
            <a:xfrm>
              <a:off x="3055629" y="3933055"/>
              <a:ext cx="121657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Dresden</a:t>
              </a:r>
            </a:p>
          </p:txBody>
        </p:sp>
        <p:sp>
          <p:nvSpPr>
            <p:cNvPr id="74" name="Textfeld 37">
              <a:extLst>
                <a:ext uri="{FF2B5EF4-FFF2-40B4-BE49-F238E27FC236}">
                  <a16:creationId xmlns:a16="http://schemas.microsoft.com/office/drawing/2014/main" id="{101449EB-4226-44D5-BD77-C58397CB85FA}"/>
                </a:ext>
              </a:extLst>
            </p:cNvPr>
            <p:cNvSpPr txBox="1"/>
            <p:nvPr/>
          </p:nvSpPr>
          <p:spPr>
            <a:xfrm>
              <a:off x="3394652" y="4335493"/>
              <a:ext cx="74635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HZDR</a:t>
              </a:r>
            </a:p>
          </p:txBody>
        </p:sp>
        <p:sp>
          <p:nvSpPr>
            <p:cNvPr id="75" name="Textfeld 38">
              <a:extLst>
                <a:ext uri="{FF2B5EF4-FFF2-40B4-BE49-F238E27FC236}">
                  <a16:creationId xmlns:a16="http://schemas.microsoft.com/office/drawing/2014/main" id="{6F9046AD-B101-4CDB-871B-2467AC4060CE}"/>
                </a:ext>
              </a:extLst>
            </p:cNvPr>
            <p:cNvSpPr txBox="1"/>
            <p:nvPr/>
          </p:nvSpPr>
          <p:spPr>
            <a:xfrm>
              <a:off x="2649613" y="4262242"/>
              <a:ext cx="86604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HI Jena</a:t>
              </a:r>
            </a:p>
            <a:p>
              <a:r>
                <a:rPr lang="en-US" sz="1050" dirty="0"/>
                <a:t>U Jena</a:t>
              </a:r>
            </a:p>
          </p:txBody>
        </p:sp>
        <p:sp>
          <p:nvSpPr>
            <p:cNvPr id="76" name="Textfeld 39">
              <a:extLst>
                <a:ext uri="{FF2B5EF4-FFF2-40B4-BE49-F238E27FC236}">
                  <a16:creationId xmlns:a16="http://schemas.microsoft.com/office/drawing/2014/main" id="{D2488703-4306-43EF-B835-C2D2F8AF594E}"/>
                </a:ext>
              </a:extLst>
            </p:cNvPr>
            <p:cNvSpPr txBox="1"/>
            <p:nvPr/>
          </p:nvSpPr>
          <p:spPr>
            <a:xfrm>
              <a:off x="2198519" y="2683995"/>
              <a:ext cx="11887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Lüneburg</a:t>
              </a:r>
              <a:endParaRPr lang="en-US" sz="1050" dirty="0"/>
            </a:p>
          </p:txBody>
        </p:sp>
        <p:sp>
          <p:nvSpPr>
            <p:cNvPr id="77" name="Textfeld 40">
              <a:extLst>
                <a:ext uri="{FF2B5EF4-FFF2-40B4-BE49-F238E27FC236}">
                  <a16:creationId xmlns:a16="http://schemas.microsoft.com/office/drawing/2014/main" id="{57E7E743-C0DC-4F31-8AE4-1B9DFB75A245}"/>
                </a:ext>
              </a:extLst>
            </p:cNvPr>
            <p:cNvSpPr txBox="1"/>
            <p:nvPr/>
          </p:nvSpPr>
          <p:spPr>
            <a:xfrm>
              <a:off x="2214097" y="3363655"/>
              <a:ext cx="166755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</a:t>
              </a:r>
              <a:r>
                <a:rPr lang="en-US" sz="1050" dirty="0" err="1"/>
                <a:t>Braunschweig</a:t>
              </a:r>
              <a:endParaRPr lang="en-US" sz="1050" dirty="0"/>
            </a:p>
          </p:txBody>
        </p:sp>
        <p:sp>
          <p:nvSpPr>
            <p:cNvPr id="78" name="Textfeld 41">
              <a:extLst>
                <a:ext uri="{FF2B5EF4-FFF2-40B4-BE49-F238E27FC236}">
                  <a16:creationId xmlns:a16="http://schemas.microsoft.com/office/drawing/2014/main" id="{72A79C5F-DFCD-47C6-89B9-1E52175B9A33}"/>
                </a:ext>
              </a:extLst>
            </p:cNvPr>
            <p:cNvSpPr txBox="1"/>
            <p:nvPr/>
          </p:nvSpPr>
          <p:spPr>
            <a:xfrm>
              <a:off x="1882682" y="3716869"/>
              <a:ext cx="120588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Göttingen</a:t>
              </a:r>
              <a:endParaRPr lang="en-US" sz="1050" dirty="0"/>
            </a:p>
          </p:txBody>
        </p:sp>
        <p:sp>
          <p:nvSpPr>
            <p:cNvPr id="79" name="Textfeld 42">
              <a:extLst>
                <a:ext uri="{FF2B5EF4-FFF2-40B4-BE49-F238E27FC236}">
                  <a16:creationId xmlns:a16="http://schemas.microsoft.com/office/drawing/2014/main" id="{5CC7FBC7-2B53-4A4D-BD10-F8667CDE22E1}"/>
                </a:ext>
              </a:extLst>
            </p:cNvPr>
            <p:cNvSpPr txBox="1"/>
            <p:nvPr/>
          </p:nvSpPr>
          <p:spPr>
            <a:xfrm>
              <a:off x="1775798" y="4085101"/>
              <a:ext cx="966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Kassel</a:t>
              </a:r>
            </a:p>
          </p:txBody>
        </p:sp>
        <p:sp>
          <p:nvSpPr>
            <p:cNvPr id="80" name="Textfeld 43">
              <a:extLst>
                <a:ext uri="{FF2B5EF4-FFF2-40B4-BE49-F238E27FC236}">
                  <a16:creationId xmlns:a16="http://schemas.microsoft.com/office/drawing/2014/main" id="{1452DEA5-614B-419D-917C-80FAF15442AC}"/>
                </a:ext>
              </a:extLst>
            </p:cNvPr>
            <p:cNvSpPr txBox="1"/>
            <p:nvPr/>
          </p:nvSpPr>
          <p:spPr>
            <a:xfrm>
              <a:off x="1464155" y="4384206"/>
              <a:ext cx="101566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Gießen</a:t>
              </a:r>
              <a:endParaRPr lang="en-US" sz="1050" dirty="0"/>
            </a:p>
          </p:txBody>
        </p:sp>
        <p:sp>
          <p:nvSpPr>
            <p:cNvPr id="81" name="Textfeld 44">
              <a:extLst>
                <a:ext uri="{FF2B5EF4-FFF2-40B4-BE49-F238E27FC236}">
                  <a16:creationId xmlns:a16="http://schemas.microsoft.com/office/drawing/2014/main" id="{01AF2408-30FD-4258-AF28-E9E73C91C71A}"/>
                </a:ext>
              </a:extLst>
            </p:cNvPr>
            <p:cNvSpPr txBox="1"/>
            <p:nvPr/>
          </p:nvSpPr>
          <p:spPr>
            <a:xfrm>
              <a:off x="832326" y="3346170"/>
              <a:ext cx="10755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Münster</a:t>
              </a:r>
              <a:endParaRPr lang="en-US" sz="1050" dirty="0"/>
            </a:p>
          </p:txBody>
        </p:sp>
        <p:sp>
          <p:nvSpPr>
            <p:cNvPr id="82" name="Textfeld 45">
              <a:extLst>
                <a:ext uri="{FF2B5EF4-FFF2-40B4-BE49-F238E27FC236}">
                  <a16:creationId xmlns:a16="http://schemas.microsoft.com/office/drawing/2014/main" id="{E801D456-B523-4531-AF92-11C5D81CD2D9}"/>
                </a:ext>
              </a:extLst>
            </p:cNvPr>
            <p:cNvSpPr txBox="1"/>
            <p:nvPr/>
          </p:nvSpPr>
          <p:spPr>
            <a:xfrm>
              <a:off x="335524" y="3759647"/>
              <a:ext cx="17081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Duisburg-Essen</a:t>
              </a:r>
            </a:p>
          </p:txBody>
        </p:sp>
        <p:sp>
          <p:nvSpPr>
            <p:cNvPr id="83" name="Textfeld 46">
              <a:extLst>
                <a:ext uri="{FF2B5EF4-FFF2-40B4-BE49-F238E27FC236}">
                  <a16:creationId xmlns:a16="http://schemas.microsoft.com/office/drawing/2014/main" id="{6CD801E2-EFF0-4E7E-8C2B-273C5D8433E0}"/>
                </a:ext>
              </a:extLst>
            </p:cNvPr>
            <p:cNvSpPr txBox="1"/>
            <p:nvPr/>
          </p:nvSpPr>
          <p:spPr>
            <a:xfrm>
              <a:off x="470432" y="4191479"/>
              <a:ext cx="12871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Düsseldorf</a:t>
              </a:r>
            </a:p>
          </p:txBody>
        </p:sp>
        <p:sp>
          <p:nvSpPr>
            <p:cNvPr id="84" name="Textfeld 47">
              <a:extLst>
                <a:ext uri="{FF2B5EF4-FFF2-40B4-BE49-F238E27FC236}">
                  <a16:creationId xmlns:a16="http://schemas.microsoft.com/office/drawing/2014/main" id="{19F2828D-FC36-4E74-907A-62DB8797BAC9}"/>
                </a:ext>
              </a:extLst>
            </p:cNvPr>
            <p:cNvSpPr txBox="1"/>
            <p:nvPr/>
          </p:nvSpPr>
          <p:spPr>
            <a:xfrm>
              <a:off x="2115397" y="5261215"/>
              <a:ext cx="196036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Erlangen-</a:t>
              </a:r>
              <a:r>
                <a:rPr lang="en-US" sz="1050" dirty="0" err="1"/>
                <a:t>Nürnberg</a:t>
              </a:r>
              <a:endParaRPr lang="en-US" sz="1050" dirty="0"/>
            </a:p>
          </p:txBody>
        </p:sp>
        <p:sp>
          <p:nvSpPr>
            <p:cNvPr id="87" name="Textfeld 48">
              <a:extLst>
                <a:ext uri="{FF2B5EF4-FFF2-40B4-BE49-F238E27FC236}">
                  <a16:creationId xmlns:a16="http://schemas.microsoft.com/office/drawing/2014/main" id="{B5017533-D7DF-49BD-85F6-3CE479A223D1}"/>
                </a:ext>
              </a:extLst>
            </p:cNvPr>
            <p:cNvSpPr txBox="1"/>
            <p:nvPr/>
          </p:nvSpPr>
          <p:spPr>
            <a:xfrm>
              <a:off x="2170425" y="5752325"/>
              <a:ext cx="12764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</a:t>
              </a:r>
              <a:r>
                <a:rPr lang="en-US" sz="1050" dirty="0" err="1"/>
                <a:t>München</a:t>
              </a:r>
              <a:endParaRPr lang="en-US" sz="1050" dirty="0"/>
            </a:p>
          </p:txBody>
        </p:sp>
        <p:sp>
          <p:nvSpPr>
            <p:cNvPr id="88" name="Textfeld 49">
              <a:extLst>
                <a:ext uri="{FF2B5EF4-FFF2-40B4-BE49-F238E27FC236}">
                  <a16:creationId xmlns:a16="http://schemas.microsoft.com/office/drawing/2014/main" id="{E4EFCCF8-42E2-4AC1-A585-D6047C524A73}"/>
                </a:ext>
              </a:extLst>
            </p:cNvPr>
            <p:cNvSpPr txBox="1"/>
            <p:nvPr/>
          </p:nvSpPr>
          <p:spPr>
            <a:xfrm>
              <a:off x="2234253" y="6213733"/>
              <a:ext cx="116741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</a:t>
              </a:r>
              <a:r>
                <a:rPr lang="en-US" sz="1050" dirty="0" err="1"/>
                <a:t>München</a:t>
              </a:r>
              <a:endParaRPr lang="en-US" sz="1050" dirty="0"/>
            </a:p>
          </p:txBody>
        </p:sp>
        <p:sp>
          <p:nvSpPr>
            <p:cNvPr id="89" name="Textfeld 50">
              <a:extLst>
                <a:ext uri="{FF2B5EF4-FFF2-40B4-BE49-F238E27FC236}">
                  <a16:creationId xmlns:a16="http://schemas.microsoft.com/office/drawing/2014/main" id="{DE57AD18-6DD7-426C-A058-A33A3BAEEE42}"/>
                </a:ext>
              </a:extLst>
            </p:cNvPr>
            <p:cNvSpPr txBox="1"/>
            <p:nvPr/>
          </p:nvSpPr>
          <p:spPr>
            <a:xfrm>
              <a:off x="1180162" y="5820190"/>
              <a:ext cx="110329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Stuttgart</a:t>
              </a:r>
            </a:p>
          </p:txBody>
        </p:sp>
        <p:sp>
          <p:nvSpPr>
            <p:cNvPr id="90" name="Textfeld 51">
              <a:extLst>
                <a:ext uri="{FF2B5EF4-FFF2-40B4-BE49-F238E27FC236}">
                  <a16:creationId xmlns:a16="http://schemas.microsoft.com/office/drawing/2014/main" id="{27BE5A28-397B-44EB-9B2A-86D9225A6C15}"/>
                </a:ext>
              </a:extLst>
            </p:cNvPr>
            <p:cNvSpPr txBox="1"/>
            <p:nvPr/>
          </p:nvSpPr>
          <p:spPr>
            <a:xfrm>
              <a:off x="390672" y="5365611"/>
              <a:ext cx="119519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Kaisers-</a:t>
              </a:r>
            </a:p>
            <a:p>
              <a:r>
                <a:rPr lang="en-US" sz="1050" dirty="0" err="1"/>
                <a:t>lautern</a:t>
              </a:r>
              <a:endParaRPr lang="en-US" sz="1050" dirty="0"/>
            </a:p>
          </p:txBody>
        </p:sp>
        <p:sp>
          <p:nvSpPr>
            <p:cNvPr id="91" name="Textfeld 52">
              <a:extLst>
                <a:ext uri="{FF2B5EF4-FFF2-40B4-BE49-F238E27FC236}">
                  <a16:creationId xmlns:a16="http://schemas.microsoft.com/office/drawing/2014/main" id="{411718B5-4F6E-46F7-83C2-9AD595D9E336}"/>
                </a:ext>
              </a:extLst>
            </p:cNvPr>
            <p:cNvSpPr txBox="1"/>
            <p:nvPr/>
          </p:nvSpPr>
          <p:spPr>
            <a:xfrm>
              <a:off x="1464656" y="4592393"/>
              <a:ext cx="114390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Frankfurt</a:t>
              </a:r>
            </a:p>
          </p:txBody>
        </p:sp>
        <p:sp>
          <p:nvSpPr>
            <p:cNvPr id="92" name="Textfeld 53">
              <a:extLst>
                <a:ext uri="{FF2B5EF4-FFF2-40B4-BE49-F238E27FC236}">
                  <a16:creationId xmlns:a16="http://schemas.microsoft.com/office/drawing/2014/main" id="{7E5CCA4B-95A1-494E-8242-693A85230929}"/>
                </a:ext>
              </a:extLst>
            </p:cNvPr>
            <p:cNvSpPr txBox="1"/>
            <p:nvPr/>
          </p:nvSpPr>
          <p:spPr>
            <a:xfrm>
              <a:off x="1464656" y="4984162"/>
              <a:ext cx="136404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TU Darmstadt</a:t>
              </a:r>
            </a:p>
          </p:txBody>
        </p:sp>
        <p:sp>
          <p:nvSpPr>
            <p:cNvPr id="93" name="Textfeld 54">
              <a:extLst>
                <a:ext uri="{FF2B5EF4-FFF2-40B4-BE49-F238E27FC236}">
                  <a16:creationId xmlns:a16="http://schemas.microsoft.com/office/drawing/2014/main" id="{7F9F1A11-2109-4AF2-A666-DD8B4A2F6EEC}"/>
                </a:ext>
              </a:extLst>
            </p:cNvPr>
            <p:cNvSpPr txBox="1"/>
            <p:nvPr/>
          </p:nvSpPr>
          <p:spPr>
            <a:xfrm>
              <a:off x="1471355" y="4798586"/>
              <a:ext cx="11097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FAIR / GSI</a:t>
              </a:r>
            </a:p>
          </p:txBody>
        </p:sp>
        <p:sp>
          <p:nvSpPr>
            <p:cNvPr id="94" name="Textfeld 55">
              <a:extLst>
                <a:ext uri="{FF2B5EF4-FFF2-40B4-BE49-F238E27FC236}">
                  <a16:creationId xmlns:a16="http://schemas.microsoft.com/office/drawing/2014/main" id="{FB98095B-0AEB-40C0-8427-95DE7055EB2E}"/>
                </a:ext>
              </a:extLst>
            </p:cNvPr>
            <p:cNvSpPr txBox="1"/>
            <p:nvPr/>
          </p:nvSpPr>
          <p:spPr>
            <a:xfrm>
              <a:off x="1471355" y="5199349"/>
              <a:ext cx="6843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MPIK</a:t>
              </a:r>
            </a:p>
          </p:txBody>
        </p:sp>
        <p:sp>
          <p:nvSpPr>
            <p:cNvPr id="95" name="Textfeld 56">
              <a:extLst>
                <a:ext uri="{FF2B5EF4-FFF2-40B4-BE49-F238E27FC236}">
                  <a16:creationId xmlns:a16="http://schemas.microsoft.com/office/drawing/2014/main" id="{2FCF6BC0-6209-4989-BDFE-F6622FBEED96}"/>
                </a:ext>
              </a:extLst>
            </p:cNvPr>
            <p:cNvSpPr txBox="1"/>
            <p:nvPr/>
          </p:nvSpPr>
          <p:spPr>
            <a:xfrm>
              <a:off x="1471355" y="5384809"/>
              <a:ext cx="12999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Heidelberg</a:t>
              </a:r>
            </a:p>
          </p:txBody>
        </p:sp>
        <p:sp>
          <p:nvSpPr>
            <p:cNvPr id="96" name="Textfeld 57">
              <a:extLst>
                <a:ext uri="{FF2B5EF4-FFF2-40B4-BE49-F238E27FC236}">
                  <a16:creationId xmlns:a16="http://schemas.microsoft.com/office/drawing/2014/main" id="{6B7682D0-C7D9-49B9-B512-C10A5F78188C}"/>
                </a:ext>
              </a:extLst>
            </p:cNvPr>
            <p:cNvSpPr txBox="1"/>
            <p:nvPr/>
          </p:nvSpPr>
          <p:spPr>
            <a:xfrm>
              <a:off x="185081" y="4621717"/>
              <a:ext cx="14687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HS </a:t>
              </a:r>
              <a:r>
                <a:rPr lang="en-US" sz="1050" dirty="0" err="1"/>
                <a:t>Rhein</a:t>
              </a:r>
              <a:r>
                <a:rPr lang="en-US" sz="1050" dirty="0"/>
                <a:t>-Main</a:t>
              </a:r>
            </a:p>
          </p:txBody>
        </p:sp>
        <p:sp>
          <p:nvSpPr>
            <p:cNvPr id="97" name="Textfeld 58">
              <a:extLst>
                <a:ext uri="{FF2B5EF4-FFF2-40B4-BE49-F238E27FC236}">
                  <a16:creationId xmlns:a16="http://schemas.microsoft.com/office/drawing/2014/main" id="{31D199BE-E149-469E-915B-BE510D91FE76}"/>
                </a:ext>
              </a:extLst>
            </p:cNvPr>
            <p:cNvSpPr txBox="1"/>
            <p:nvPr/>
          </p:nvSpPr>
          <p:spPr>
            <a:xfrm>
              <a:off x="272702" y="4839775"/>
              <a:ext cx="95581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 Mainz</a:t>
              </a:r>
            </a:p>
            <a:p>
              <a:r>
                <a:rPr lang="en-US" sz="1050" dirty="0"/>
                <a:t>HI Mainz</a:t>
              </a:r>
            </a:p>
          </p:txBody>
        </p:sp>
      </p:grpSp>
      <p:sp>
        <p:nvSpPr>
          <p:cNvPr id="98" name="Ellipse 2">
            <a:extLst>
              <a:ext uri="{FF2B5EF4-FFF2-40B4-BE49-F238E27FC236}">
                <a16:creationId xmlns:a16="http://schemas.microsoft.com/office/drawing/2014/main" id="{E0D35770-0D97-48C9-9A8B-F0E9C162F90B}"/>
              </a:ext>
            </a:extLst>
          </p:cNvPr>
          <p:cNvSpPr/>
          <p:nvPr/>
        </p:nvSpPr>
        <p:spPr>
          <a:xfrm>
            <a:off x="690737" y="3624414"/>
            <a:ext cx="94500" cy="94500"/>
          </a:xfrm>
          <a:prstGeom prst="ellipse">
            <a:avLst/>
          </a:prstGeom>
          <a:solidFill>
            <a:srgbClr val="FFFF00"/>
          </a:solidFill>
          <a:ln w="6350">
            <a:solidFill>
              <a:srgbClr val="78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9" name="Textfeld 4">
            <a:extLst>
              <a:ext uri="{FF2B5EF4-FFF2-40B4-BE49-F238E27FC236}">
                <a16:creationId xmlns:a16="http://schemas.microsoft.com/office/drawing/2014/main" id="{8D622A19-DCA2-42D3-9FCF-383EDC417D1B}"/>
              </a:ext>
            </a:extLst>
          </p:cNvPr>
          <p:cNvSpPr txBox="1"/>
          <p:nvPr/>
        </p:nvSpPr>
        <p:spPr>
          <a:xfrm>
            <a:off x="683955" y="3630639"/>
            <a:ext cx="4764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/>
              <a:t>THM</a:t>
            </a:r>
          </a:p>
        </p:txBody>
      </p:sp>
      <p:pic>
        <p:nvPicPr>
          <p:cNvPr id="100" name="Picture 12" descr="logo_blauer_leichtviolett_im_c">
            <a:extLst>
              <a:ext uri="{FF2B5EF4-FFF2-40B4-BE49-F238E27FC236}">
                <a16:creationId xmlns:a16="http://schemas.microsoft.com/office/drawing/2014/main" id="{F42256C9-F355-494C-A31A-1E5B9597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862" y="1225646"/>
            <a:ext cx="1446773" cy="46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">
            <a:extLst>
              <a:ext uri="{FF2B5EF4-FFF2-40B4-BE49-F238E27FC236}">
                <a16:creationId xmlns:a16="http://schemas.microsoft.com/office/drawing/2014/main" id="{9D06C876-4699-4A3A-B383-4637C8108BFC}"/>
              </a:ext>
            </a:extLst>
          </p:cNvPr>
          <p:cNvGrpSpPr/>
          <p:nvPr/>
        </p:nvGrpSpPr>
        <p:grpSpPr>
          <a:xfrm>
            <a:off x="6685352" y="1220984"/>
            <a:ext cx="715416" cy="554683"/>
            <a:chOff x="0" y="0"/>
            <a:chExt cx="1847235" cy="1548595"/>
          </a:xfrm>
        </p:grpSpPr>
        <p:sp>
          <p:nvSpPr>
            <p:cNvPr id="102" name="Gruppieren 1">
              <a:extLst>
                <a:ext uri="{FF2B5EF4-FFF2-40B4-BE49-F238E27FC236}">
                  <a16:creationId xmlns:a16="http://schemas.microsoft.com/office/drawing/2014/main" id="{4D01897F-3149-40B8-A924-9B873523925B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5200"/>
              </a:lvl1pPr>
            </a:lstStyle>
            <a:p>
              <a:pPr hangingPunct="0"/>
              <a:r>
                <a:rPr sz="19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HED</a:t>
              </a:r>
            </a:p>
          </p:txBody>
        </p:sp>
        <p:pic>
          <p:nvPicPr>
            <p:cNvPr id="103" name="FAIR_Logo_rgb_frei" descr="FAIR_Logo_rgb_frei">
              <a:extLst>
                <a:ext uri="{FF2B5EF4-FFF2-40B4-BE49-F238E27FC236}">
                  <a16:creationId xmlns:a16="http://schemas.microsoft.com/office/drawing/2014/main" id="{26C849A2-C931-4CA7-805C-9CF1F7C72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288" b="4288"/>
            <a:stretch>
              <a:fillRect/>
            </a:stretch>
          </p:blipFill>
          <p:spPr>
            <a:xfrm>
              <a:off x="774709" y="731226"/>
              <a:ext cx="1072527" cy="817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" name="Textfeld 14">
              <a:extLst>
                <a:ext uri="{FF2B5EF4-FFF2-40B4-BE49-F238E27FC236}">
                  <a16:creationId xmlns:a16="http://schemas.microsoft.com/office/drawing/2014/main" id="{F92F292F-5739-42E7-9B56-38D775C503A7}"/>
                </a:ext>
              </a:extLst>
            </p:cNvPr>
            <p:cNvSpPr txBox="1"/>
            <p:nvPr/>
          </p:nvSpPr>
          <p:spPr>
            <a:xfrm>
              <a:off x="174393" y="811265"/>
              <a:ext cx="553239" cy="6574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noAutofit/>
            </a:bodyPr>
            <a:lstStyle>
              <a:lvl1pPr>
                <a:defRPr sz="3000"/>
              </a:lvl1pPr>
            </a:lstStyle>
            <a:p>
              <a:pPr hangingPunct="0"/>
              <a:r>
                <a:rPr sz="1125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@</a:t>
              </a:r>
            </a:p>
          </p:txBody>
        </p:sp>
      </p:grpSp>
      <p:sp>
        <p:nvSpPr>
          <p:cNvPr id="105" name="Textfeld 104">
            <a:extLst>
              <a:ext uri="{FF2B5EF4-FFF2-40B4-BE49-F238E27FC236}">
                <a16:creationId xmlns:a16="http://schemas.microsoft.com/office/drawing/2014/main" id="{CCF178C2-EE1D-44D1-A88B-5EF72179FDB9}"/>
              </a:ext>
            </a:extLst>
          </p:cNvPr>
          <p:cNvSpPr txBox="1"/>
          <p:nvPr/>
        </p:nvSpPr>
        <p:spPr>
          <a:xfrm>
            <a:off x="7419836" y="1205441"/>
            <a:ext cx="389850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&amp;</a:t>
            </a:r>
            <a:endParaRPr lang="en-US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078462-AFB6-2444-9221-A8AD2FA48586}"/>
              </a:ext>
            </a:extLst>
          </p:cNvPr>
          <p:cNvSpPr txBox="1">
            <a:spLocks/>
          </p:cNvSpPr>
          <p:nvPr/>
        </p:nvSpPr>
        <p:spPr>
          <a:xfrm>
            <a:off x="8592662" y="4901023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z="1400" smtClean="0"/>
              <a:pPr/>
              <a:t>32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6654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hteck: abgerundete Ecken 107">
            <a:extLst>
              <a:ext uri="{FF2B5EF4-FFF2-40B4-BE49-F238E27FC236}">
                <a16:creationId xmlns:a16="http://schemas.microsoft.com/office/drawing/2014/main" id="{EC45BD46-F625-404A-83E4-6470A2C62843}"/>
              </a:ext>
            </a:extLst>
          </p:cNvPr>
          <p:cNvSpPr/>
          <p:nvPr/>
        </p:nvSpPr>
        <p:spPr>
          <a:xfrm>
            <a:off x="5965957" y="1527629"/>
            <a:ext cx="2996025" cy="3097639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AA18B60B-2F56-4848-9D52-443E45AA59B8}"/>
              </a:ext>
            </a:extLst>
          </p:cNvPr>
          <p:cNvSpPr/>
          <p:nvPr/>
        </p:nvSpPr>
        <p:spPr>
          <a:xfrm>
            <a:off x="2894518" y="1506789"/>
            <a:ext cx="2996025" cy="30976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72389" y="403743"/>
            <a:ext cx="7772400" cy="337680"/>
          </a:xfrm>
        </p:spPr>
        <p:txBody>
          <a:bodyPr>
            <a:noAutofit/>
          </a:bodyPr>
          <a:lstStyle/>
          <a:p>
            <a:r>
              <a:rPr lang="de-DE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bmbf</a:t>
            </a:r>
            <a:r>
              <a:rPr lang="de-DE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ERUM-FORSCHUNGSSCHWERPUNK </a:t>
            </a:r>
            <a:r>
              <a:rPr lang="de-DE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appa-fsp</a:t>
            </a:r>
            <a:br>
              <a:rPr lang="de-DE" sz="24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de-DE" sz="2400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appa</a:t>
            </a:r>
            <a:r>
              <a:rPr lang="de-DE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: Atomic, </a:t>
            </a:r>
            <a:r>
              <a:rPr lang="de-DE" sz="2400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plasma</a:t>
            </a:r>
            <a:r>
              <a:rPr lang="de-DE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, and </a:t>
            </a:r>
            <a:r>
              <a:rPr lang="de-DE" sz="2400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applied</a:t>
            </a:r>
            <a:r>
              <a:rPr lang="de-DE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2400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sciences</a:t>
            </a:r>
            <a:endParaRPr lang="de-DE" sz="24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692781" y="1899204"/>
            <a:ext cx="3246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7030A0"/>
                </a:solidFill>
                <a:latin typeface="Arial"/>
              </a:rPr>
              <a:t>SPARC, HED@FAIR (2019-2021)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16 applications funded by the program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“Physics of the Smallest Particles”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coordinated by S. Schippers (Giessen)</a:t>
            </a:r>
          </a:p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6.3 M€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2818171" y="3076449"/>
            <a:ext cx="2996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0070C0"/>
                </a:solidFill>
                <a:latin typeface="Arial"/>
              </a:rPr>
              <a:t>MAT Users (2010-2022)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	2 funded applications	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“Condensed Matter”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coordinated by M.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Schleberger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(Duisburg-Essen)</a:t>
            </a:r>
          </a:p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1,4 M€</a:t>
            </a:r>
          </a:p>
          <a:p>
            <a:pPr defTabSz="685800">
              <a:defRPr/>
            </a:pPr>
            <a:r>
              <a:rPr lang="en-US" sz="1200" dirty="0">
                <a:solidFill>
                  <a:srgbClr val="0070C0"/>
                </a:solidFill>
                <a:latin typeface="Arial"/>
              </a:rPr>
              <a:t>            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9ECA96-BFE4-4C1F-B550-1B958575BE70}"/>
              </a:ext>
            </a:extLst>
          </p:cNvPr>
          <p:cNvSpPr txBox="1"/>
          <p:nvPr/>
        </p:nvSpPr>
        <p:spPr>
          <a:xfrm>
            <a:off x="3555129" y="1506788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Arial"/>
              </a:rPr>
              <a:t>2019-2021</a:t>
            </a:r>
            <a:endParaRPr lang="en-US" sz="210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E77532-E003-4DCC-89A8-DABB8C16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5" y="1501733"/>
            <a:ext cx="2550035" cy="3250344"/>
          </a:xfrm>
          <a:prstGeom prst="rect">
            <a:avLst/>
          </a:prstGeom>
        </p:spPr>
      </p:pic>
      <p:sp>
        <p:nvSpPr>
          <p:cNvPr id="105" name="Textfeld 104">
            <a:extLst>
              <a:ext uri="{FF2B5EF4-FFF2-40B4-BE49-F238E27FC236}">
                <a16:creationId xmlns:a16="http://schemas.microsoft.com/office/drawing/2014/main" id="{2B74F2A0-64C7-495B-BD17-45C2C41A9155}"/>
              </a:ext>
            </a:extLst>
          </p:cNvPr>
          <p:cNvSpPr txBox="1"/>
          <p:nvPr/>
        </p:nvSpPr>
        <p:spPr>
          <a:xfrm>
            <a:off x="5852118" y="1843588"/>
            <a:ext cx="3246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7030A0"/>
                </a:solidFill>
                <a:latin typeface="Arial"/>
              </a:rPr>
              <a:t>SPARC, HED@FAIR (2021-2024)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20 applications funded by the program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“Physics of the Smallest Particles”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coordinated by S. Schippers (Giessen)</a:t>
            </a:r>
          </a:p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7.6 M€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9B1A78C6-0695-4D26-98C3-BAAE22481A47}"/>
              </a:ext>
            </a:extLst>
          </p:cNvPr>
          <p:cNvSpPr txBox="1"/>
          <p:nvPr/>
        </p:nvSpPr>
        <p:spPr>
          <a:xfrm>
            <a:off x="5965957" y="3076449"/>
            <a:ext cx="2996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srgbClr val="0070C0"/>
                </a:solidFill>
                <a:latin typeface="Arial"/>
              </a:rPr>
              <a:t>MAT Users (2022-2025)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 		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“Condensed Matter”</a:t>
            </a:r>
          </a:p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1.4 M€</a:t>
            </a:r>
          </a:p>
          <a:p>
            <a:pPr defTabSz="685800">
              <a:defRPr/>
            </a:pPr>
            <a:r>
              <a:rPr lang="en-US" sz="1200" dirty="0">
                <a:solidFill>
                  <a:srgbClr val="0070C0"/>
                </a:solidFill>
                <a:latin typeface="Arial"/>
              </a:rPr>
              <a:t>              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7617C482-3976-44ED-A838-F2C64A7ABA08}"/>
              </a:ext>
            </a:extLst>
          </p:cNvPr>
          <p:cNvSpPr txBox="1"/>
          <p:nvPr/>
        </p:nvSpPr>
        <p:spPr>
          <a:xfrm>
            <a:off x="6702916" y="1506788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Arial"/>
              </a:rPr>
              <a:t>2021-2024</a:t>
            </a:r>
            <a:endParaRPr lang="en-US" sz="21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A1684E-D9A5-4D58-9BF1-2AA4930F2C8D}"/>
              </a:ext>
            </a:extLst>
          </p:cNvPr>
          <p:cNvSpPr txBox="1"/>
          <p:nvPr/>
        </p:nvSpPr>
        <p:spPr>
          <a:xfrm>
            <a:off x="99211" y="1050281"/>
            <a:ext cx="65245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hlinkClick r:id="rId4"/>
              </a:rPr>
              <a:t>https://fair-center.eu/user/experiments/appa/appa-rd.html</a:t>
            </a:r>
            <a:endParaRPr lang="de-DE" sz="1350" dirty="0"/>
          </a:p>
          <a:p>
            <a:endParaRPr lang="en-US" sz="1350" dirty="0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49470A0-4DBD-486A-B68F-229FAFA12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17" y="899402"/>
            <a:ext cx="958572" cy="591120"/>
          </a:xfrm>
          <a:prstGeom prst="rect">
            <a:avLst/>
          </a:prstGeom>
        </p:spPr>
      </p:pic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7F88BADF-E38D-EE35-3192-F589D6939DAA}"/>
              </a:ext>
            </a:extLst>
          </p:cNvPr>
          <p:cNvSpPr txBox="1">
            <a:spLocks/>
          </p:cNvSpPr>
          <p:nvPr/>
        </p:nvSpPr>
        <p:spPr>
          <a:xfrm>
            <a:off x="8592662" y="4901023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z="1400" smtClean="0"/>
              <a:pPr/>
              <a:t>33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8624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9FCB8-99FC-C928-F9E9-95CBA84EB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40" y="194212"/>
            <a:ext cx="6092990" cy="59066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Summary and Outlook</a:t>
            </a:r>
            <a:b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Towards the Realization of the FAIR MSV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23654" y="1718282"/>
            <a:ext cx="9027478" cy="3849329"/>
          </a:xfrm>
        </p:spPr>
        <p:txBody>
          <a:bodyPr/>
          <a:lstStyle/>
          <a:p>
            <a:pPr marL="81280" marR="81280" indent="0" defTabSz="1821656">
              <a:spcAft>
                <a:spcPts val="600"/>
              </a:spcAft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the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next decade and beyond,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FAIR and its storage and trapping facilities offer novel, worldwide unique research opportunities with large discovery potential for APPA.</a:t>
            </a:r>
          </a:p>
          <a:p>
            <a:pPr marL="667061" marR="81280" lvl="1" indent="-285750" defTabSz="1821656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SPARC experiments are well prepared, and a large portfolio of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novel FAIR instrumentation is already available for experiments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marL="667061" marR="81280" lvl="1" indent="-285750" defTabSz="1821656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HED@FAIR experiment platforms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 already available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 GSI/HHT for experiments, awaiting deployment in the APPA cave.</a:t>
            </a:r>
          </a:p>
          <a:p>
            <a:pPr marL="81280" marR="81280" indent="0" defTabSz="1821656">
              <a:spcBef>
                <a:spcPts val="1200"/>
              </a:spcBef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the exploitation of these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opportunities provided by APPA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the continuation of the FAIR phase-0 research program without interruption and sufficient beam time is of utmost importance </a:t>
            </a:r>
            <a:r>
              <a:rPr lang="en-US" sz="1600" dirty="0"/>
              <a:t>(training and promotion of young scientists, maintaining the collaboration)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1280" marR="81280" indent="0" defTabSz="1821656">
              <a:spcBef>
                <a:spcPts val="1200"/>
              </a:spcBef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APPA continues its efforts for a timely realization of APPA cave and HESR with their unique discovery potential.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z="1400" smtClean="0"/>
              <a:t>34</a:t>
            </a:fld>
            <a:endParaRPr lang="en-US" sz="1400" dirty="0"/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E3F94BA4-CCAE-8FB2-EE99-8630BABF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358" y="1055391"/>
            <a:ext cx="1682865" cy="5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DF2B2EA8-2282-8B69-3557-FB8E0AA6122A}"/>
              </a:ext>
            </a:extLst>
          </p:cNvPr>
          <p:cNvGrpSpPr/>
          <p:nvPr/>
        </p:nvGrpSpPr>
        <p:grpSpPr>
          <a:xfrm>
            <a:off x="2584711" y="945137"/>
            <a:ext cx="957627" cy="727150"/>
            <a:chOff x="0" y="0"/>
            <a:chExt cx="1847235" cy="1548595"/>
          </a:xfrm>
        </p:grpSpPr>
        <p:sp>
          <p:nvSpPr>
            <p:cNvPr id="8" name="Gruppieren 1">
              <a:extLst>
                <a:ext uri="{FF2B5EF4-FFF2-40B4-BE49-F238E27FC236}">
                  <a16:creationId xmlns:a16="http://schemas.microsoft.com/office/drawing/2014/main" id="{5BA0B45A-BCCB-0271-0CFD-07DC9FB31D72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5200"/>
              </a:lvl1pPr>
            </a:lstStyle>
            <a:p>
              <a:pPr hangingPunct="0"/>
              <a:r>
                <a:rPr sz="195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HED</a:t>
              </a:r>
            </a:p>
          </p:txBody>
        </p:sp>
        <p:pic>
          <p:nvPicPr>
            <p:cNvPr id="9" name="FAIR_Logo_rgb_frei" descr="FAIR_Logo_rgb_frei">
              <a:extLst>
                <a:ext uri="{FF2B5EF4-FFF2-40B4-BE49-F238E27FC236}">
                  <a16:creationId xmlns:a16="http://schemas.microsoft.com/office/drawing/2014/main" id="{0AD3A2FC-3DE1-2C17-18E5-163A595D7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88" b="4288"/>
            <a:stretch>
              <a:fillRect/>
            </a:stretch>
          </p:blipFill>
          <p:spPr>
            <a:xfrm>
              <a:off x="774709" y="731226"/>
              <a:ext cx="1072527" cy="817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Textfeld 14">
              <a:extLst>
                <a:ext uri="{FF2B5EF4-FFF2-40B4-BE49-F238E27FC236}">
                  <a16:creationId xmlns:a16="http://schemas.microsoft.com/office/drawing/2014/main" id="{6B04DDB8-A2DC-E984-DC3B-626E07935339}"/>
                </a:ext>
              </a:extLst>
            </p:cNvPr>
            <p:cNvSpPr txBox="1"/>
            <p:nvPr/>
          </p:nvSpPr>
          <p:spPr>
            <a:xfrm>
              <a:off x="174393" y="811265"/>
              <a:ext cx="553239" cy="6574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noAutofit/>
            </a:bodyPr>
            <a:lstStyle>
              <a:lvl1pPr>
                <a:defRPr sz="3000"/>
              </a:lvl1pPr>
            </a:lstStyle>
            <a:p>
              <a:pPr hangingPunct="0"/>
              <a:r>
                <a:rPr sz="1125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@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9268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"/>
            <a:ext cx="9144000" cy="51376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124636" y="-1"/>
            <a:ext cx="4303059" cy="824753"/>
          </a:xfrm>
        </p:spPr>
        <p:txBody>
          <a:bodyPr/>
          <a:lstStyle/>
          <a:p>
            <a:r>
              <a:rPr lang="en-US" sz="4400" dirty="0">
                <a:solidFill>
                  <a:srgbClr val="FFC000"/>
                </a:solidFill>
              </a:rPr>
              <a:t>Thank you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3792070" y="4840940"/>
            <a:ext cx="5351929" cy="302559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air view of the FAIR southern buildings (NUSTAR &amp; APPA Caves)</a:t>
            </a:r>
          </a:p>
        </p:txBody>
      </p:sp>
    </p:spTree>
    <p:extLst>
      <p:ext uri="{BB962C8B-B14F-4D97-AF65-F5344CB8AC3E}">
        <p14:creationId xmlns:p14="http://schemas.microsoft.com/office/powerpoint/2010/main" val="16131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43212" y="99391"/>
            <a:ext cx="3798432" cy="590668"/>
          </a:xfrm>
        </p:spPr>
        <p:txBody>
          <a:bodyPr/>
          <a:lstStyle/>
          <a:p>
            <a:r>
              <a:rPr lang="en-US" sz="2400" dirty="0">
                <a:latin typeface="Arial Narrow" panose="020B0606020202030204" pitchFamily="34" charset="0"/>
              </a:rPr>
              <a:t> Research at APPA Cave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5763">
            <a:off x="5072447" y="555046"/>
            <a:ext cx="3700851" cy="2486064"/>
          </a:xfrm>
          <a:prstGeom prst="rect">
            <a:avLst/>
          </a:prstGeom>
          <a:effectLst/>
        </p:spPr>
      </p:pic>
      <p:sp>
        <p:nvSpPr>
          <p:cNvPr id="41" name="Textfeld 40"/>
          <p:cNvSpPr txBox="1"/>
          <p:nvPr/>
        </p:nvSpPr>
        <p:spPr>
          <a:xfrm>
            <a:off x="5526509" y="909753"/>
            <a:ext cx="137723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/>
              <a:t>APPA cave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"/>
          <a:stretch/>
        </p:blipFill>
        <p:spPr bwMode="auto">
          <a:xfrm>
            <a:off x="180429" y="902179"/>
            <a:ext cx="4573736" cy="312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-52386" y="1546181"/>
            <a:ext cx="1126879" cy="408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dirty="0">
                <a:solidFill>
                  <a:prstClr val="black"/>
                </a:solidFill>
              </a:rPr>
              <a:t>Linear Accelerator</a:t>
            </a:r>
          </a:p>
          <a:p>
            <a:pPr lvl="0"/>
            <a:r>
              <a:rPr lang="en-US" sz="800" b="1" dirty="0">
                <a:solidFill>
                  <a:prstClr val="black"/>
                </a:solidFill>
              </a:rPr>
              <a:t>UNILAC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854590" y="1772586"/>
            <a:ext cx="556616" cy="30199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2227552" y="1444997"/>
            <a:ext cx="67404" cy="27809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1858492" y="1154286"/>
            <a:ext cx="1085574" cy="260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dirty="0">
                <a:solidFill>
                  <a:prstClr val="black"/>
                </a:solidFill>
              </a:rPr>
              <a:t>Ring Accelerators</a:t>
            </a:r>
          </a:p>
        </p:txBody>
      </p:sp>
      <p:sp>
        <p:nvSpPr>
          <p:cNvPr id="21" name="Rechteck 20"/>
          <p:cNvSpPr/>
          <p:nvPr/>
        </p:nvSpPr>
        <p:spPr>
          <a:xfrm>
            <a:off x="2060063" y="1762788"/>
            <a:ext cx="466794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/>
            <a:r>
              <a:rPr lang="en-US" sz="800" b="1" dirty="0">
                <a:solidFill>
                  <a:prstClr val="black"/>
                </a:solidFill>
              </a:rPr>
              <a:t>SIS18</a:t>
            </a:r>
          </a:p>
        </p:txBody>
      </p:sp>
      <p:sp>
        <p:nvSpPr>
          <p:cNvPr id="22" name="Rechteck 21"/>
          <p:cNvSpPr/>
          <p:nvPr/>
        </p:nvSpPr>
        <p:spPr>
          <a:xfrm>
            <a:off x="3423472" y="1458369"/>
            <a:ext cx="688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prstClr val="black"/>
                </a:solidFill>
              </a:rPr>
              <a:t>SIS100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2422275" y="1406373"/>
            <a:ext cx="441874" cy="13132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565159" y="3729247"/>
            <a:ext cx="597422" cy="408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dirty="0">
                <a:solidFill>
                  <a:prstClr val="black"/>
                </a:solidFill>
              </a:rPr>
              <a:t>Storage</a:t>
            </a:r>
          </a:p>
          <a:p>
            <a:pPr lvl="0"/>
            <a:r>
              <a:rPr lang="en-US" sz="800" b="1" dirty="0">
                <a:solidFill>
                  <a:prstClr val="black"/>
                </a:solidFill>
              </a:rPr>
              <a:t>Rings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 flipV="1">
            <a:off x="1830613" y="2816165"/>
            <a:ext cx="86128" cy="9501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1909252" y="3355620"/>
            <a:ext cx="197222" cy="41843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2009109" y="3727702"/>
            <a:ext cx="270867" cy="7982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2763386" y="2555112"/>
            <a:ext cx="575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prstClr val="black"/>
                </a:solidFill>
              </a:rPr>
              <a:t>APPA </a:t>
            </a:r>
          </a:p>
          <a:p>
            <a:pPr lvl="0"/>
            <a:r>
              <a:rPr lang="en-US" sz="1000" b="1" dirty="0">
                <a:solidFill>
                  <a:prstClr val="black"/>
                </a:solidFill>
              </a:rPr>
              <a:t>cave</a:t>
            </a:r>
          </a:p>
        </p:txBody>
      </p:sp>
      <p:grpSp>
        <p:nvGrpSpPr>
          <p:cNvPr id="38" name="Gruppieren 37"/>
          <p:cNvGrpSpPr/>
          <p:nvPr/>
        </p:nvGrpSpPr>
        <p:grpSpPr>
          <a:xfrm>
            <a:off x="35084" y="2547939"/>
            <a:ext cx="518567" cy="263721"/>
            <a:chOff x="2119069" y="4123770"/>
            <a:chExt cx="518567" cy="263721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2152839" y="4278022"/>
              <a:ext cx="439012" cy="109469"/>
              <a:chOff x="1911178" y="6404919"/>
              <a:chExt cx="374826" cy="90615"/>
            </a:xfrm>
          </p:grpSpPr>
          <p:cxnSp>
            <p:nvCxnSpPr>
              <p:cNvPr id="12" name="Gerader Verbinder 11"/>
              <p:cNvCxnSpPr/>
              <p:nvPr/>
            </p:nvCxnSpPr>
            <p:spPr>
              <a:xfrm>
                <a:off x="1914525" y="6450226"/>
                <a:ext cx="371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/>
              <p:cNvCxnSpPr/>
              <p:nvPr/>
            </p:nvCxnSpPr>
            <p:spPr>
              <a:xfrm flipV="1">
                <a:off x="1911178" y="6404919"/>
                <a:ext cx="0" cy="906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/>
              <p:cNvCxnSpPr/>
              <p:nvPr/>
            </p:nvCxnSpPr>
            <p:spPr>
              <a:xfrm flipV="1">
                <a:off x="2286004" y="6404919"/>
                <a:ext cx="0" cy="906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feld 10"/>
            <p:cNvSpPr txBox="1"/>
            <p:nvPr/>
          </p:nvSpPr>
          <p:spPr>
            <a:xfrm>
              <a:off x="2119069" y="4123770"/>
              <a:ext cx="518567" cy="260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100 m</a:t>
              </a:r>
            </a:p>
          </p:txBody>
        </p:sp>
      </p:grpSp>
      <p:sp>
        <p:nvSpPr>
          <p:cNvPr id="39" name="Pfeil nach rechts 9"/>
          <p:cNvSpPr/>
          <p:nvPr/>
        </p:nvSpPr>
        <p:spPr>
          <a:xfrm rot="9016878" flipH="1">
            <a:off x="2983749" y="2363848"/>
            <a:ext cx="2133977" cy="638606"/>
          </a:xfrm>
          <a:custGeom>
            <a:avLst/>
            <a:gdLst>
              <a:gd name="connsiteX0" fmla="*/ 0 w 960504"/>
              <a:gd name="connsiteY0" fmla="*/ 101814 h 407254"/>
              <a:gd name="connsiteX1" fmla="*/ 756877 w 960504"/>
              <a:gd name="connsiteY1" fmla="*/ 101814 h 407254"/>
              <a:gd name="connsiteX2" fmla="*/ 756877 w 960504"/>
              <a:gd name="connsiteY2" fmla="*/ 0 h 407254"/>
              <a:gd name="connsiteX3" fmla="*/ 960504 w 960504"/>
              <a:gd name="connsiteY3" fmla="*/ 203627 h 407254"/>
              <a:gd name="connsiteX4" fmla="*/ 756877 w 960504"/>
              <a:gd name="connsiteY4" fmla="*/ 407254 h 407254"/>
              <a:gd name="connsiteX5" fmla="*/ 756877 w 960504"/>
              <a:gd name="connsiteY5" fmla="*/ 305441 h 407254"/>
              <a:gd name="connsiteX6" fmla="*/ 0 w 960504"/>
              <a:gd name="connsiteY6" fmla="*/ 305441 h 407254"/>
              <a:gd name="connsiteX7" fmla="*/ 0 w 960504"/>
              <a:gd name="connsiteY7" fmla="*/ 101814 h 407254"/>
              <a:gd name="connsiteX0" fmla="*/ 0 w 1194773"/>
              <a:gd name="connsiteY0" fmla="*/ 212766 h 407254"/>
              <a:gd name="connsiteX1" fmla="*/ 991146 w 1194773"/>
              <a:gd name="connsiteY1" fmla="*/ 101814 h 407254"/>
              <a:gd name="connsiteX2" fmla="*/ 991146 w 1194773"/>
              <a:gd name="connsiteY2" fmla="*/ 0 h 407254"/>
              <a:gd name="connsiteX3" fmla="*/ 1194773 w 1194773"/>
              <a:gd name="connsiteY3" fmla="*/ 203627 h 407254"/>
              <a:gd name="connsiteX4" fmla="*/ 991146 w 1194773"/>
              <a:gd name="connsiteY4" fmla="*/ 407254 h 407254"/>
              <a:gd name="connsiteX5" fmla="*/ 991146 w 1194773"/>
              <a:gd name="connsiteY5" fmla="*/ 305441 h 407254"/>
              <a:gd name="connsiteX6" fmla="*/ 234269 w 1194773"/>
              <a:gd name="connsiteY6" fmla="*/ 305441 h 407254"/>
              <a:gd name="connsiteX7" fmla="*/ 0 w 1194773"/>
              <a:gd name="connsiteY7" fmla="*/ 212766 h 407254"/>
              <a:gd name="connsiteX0" fmla="*/ 43005 w 1237778"/>
              <a:gd name="connsiteY0" fmla="*/ 212766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3005 w 1237778"/>
              <a:gd name="connsiteY7" fmla="*/ 212766 h 407254"/>
              <a:gd name="connsiteX0" fmla="*/ 480165 w 1237778"/>
              <a:gd name="connsiteY0" fmla="*/ 267413 h 407254"/>
              <a:gd name="connsiteX1" fmla="*/ 1034151 w 1237778"/>
              <a:gd name="connsiteY1" fmla="*/ 101814 h 407254"/>
              <a:gd name="connsiteX2" fmla="*/ 1034151 w 1237778"/>
              <a:gd name="connsiteY2" fmla="*/ 0 h 407254"/>
              <a:gd name="connsiteX3" fmla="*/ 1237778 w 1237778"/>
              <a:gd name="connsiteY3" fmla="*/ 203627 h 407254"/>
              <a:gd name="connsiteX4" fmla="*/ 1034151 w 1237778"/>
              <a:gd name="connsiteY4" fmla="*/ 407254 h 407254"/>
              <a:gd name="connsiteX5" fmla="*/ 1034151 w 1237778"/>
              <a:gd name="connsiteY5" fmla="*/ 305441 h 407254"/>
              <a:gd name="connsiteX6" fmla="*/ 0 w 1237778"/>
              <a:gd name="connsiteY6" fmla="*/ 268653 h 407254"/>
              <a:gd name="connsiteX7" fmla="*/ 480165 w 1237778"/>
              <a:gd name="connsiteY7" fmla="*/ 267413 h 407254"/>
              <a:gd name="connsiteX0" fmla="*/ 19443 w 777056"/>
              <a:gd name="connsiteY0" fmla="*/ 267413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19443 w 777056"/>
              <a:gd name="connsiteY7" fmla="*/ 267413 h 407254"/>
              <a:gd name="connsiteX0" fmla="*/ 8793 w 777056"/>
              <a:gd name="connsiteY0" fmla="*/ 269050 h 407254"/>
              <a:gd name="connsiteX1" fmla="*/ 573429 w 777056"/>
              <a:gd name="connsiteY1" fmla="*/ 101814 h 407254"/>
              <a:gd name="connsiteX2" fmla="*/ 573429 w 777056"/>
              <a:gd name="connsiteY2" fmla="*/ 0 h 407254"/>
              <a:gd name="connsiteX3" fmla="*/ 777056 w 777056"/>
              <a:gd name="connsiteY3" fmla="*/ 203627 h 407254"/>
              <a:gd name="connsiteX4" fmla="*/ 573429 w 777056"/>
              <a:gd name="connsiteY4" fmla="*/ 407254 h 407254"/>
              <a:gd name="connsiteX5" fmla="*/ 573429 w 777056"/>
              <a:gd name="connsiteY5" fmla="*/ 305441 h 407254"/>
              <a:gd name="connsiteX6" fmla="*/ 0 w 777056"/>
              <a:gd name="connsiteY6" fmla="*/ 321327 h 407254"/>
              <a:gd name="connsiteX7" fmla="*/ 8793 w 777056"/>
              <a:gd name="connsiteY7" fmla="*/ 269050 h 407254"/>
              <a:gd name="connsiteX0" fmla="*/ 6459 w 774722"/>
              <a:gd name="connsiteY0" fmla="*/ 269050 h 407254"/>
              <a:gd name="connsiteX1" fmla="*/ 571095 w 774722"/>
              <a:gd name="connsiteY1" fmla="*/ 101814 h 407254"/>
              <a:gd name="connsiteX2" fmla="*/ 571095 w 774722"/>
              <a:gd name="connsiteY2" fmla="*/ 0 h 407254"/>
              <a:gd name="connsiteX3" fmla="*/ 774722 w 774722"/>
              <a:gd name="connsiteY3" fmla="*/ 203627 h 407254"/>
              <a:gd name="connsiteX4" fmla="*/ 571095 w 774722"/>
              <a:gd name="connsiteY4" fmla="*/ 407254 h 407254"/>
              <a:gd name="connsiteX5" fmla="*/ 571095 w 774722"/>
              <a:gd name="connsiteY5" fmla="*/ 305441 h 407254"/>
              <a:gd name="connsiteX6" fmla="*/ 0 w 774722"/>
              <a:gd name="connsiteY6" fmla="*/ 309229 h 407254"/>
              <a:gd name="connsiteX7" fmla="*/ 6459 w 774722"/>
              <a:gd name="connsiteY7" fmla="*/ 269050 h 40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722" h="407254">
                <a:moveTo>
                  <a:pt x="6459" y="269050"/>
                </a:moveTo>
                <a:lnTo>
                  <a:pt x="571095" y="101814"/>
                </a:lnTo>
                <a:lnTo>
                  <a:pt x="571095" y="0"/>
                </a:lnTo>
                <a:lnTo>
                  <a:pt x="774722" y="203627"/>
                </a:lnTo>
                <a:lnTo>
                  <a:pt x="571095" y="407254"/>
                </a:lnTo>
                <a:lnTo>
                  <a:pt x="571095" y="305441"/>
                </a:lnTo>
                <a:lnTo>
                  <a:pt x="0" y="309229"/>
                </a:lnTo>
                <a:lnTo>
                  <a:pt x="6459" y="269050"/>
                </a:lnTo>
                <a:close/>
              </a:path>
            </a:pathLst>
          </a:custGeom>
          <a:gradFill flip="none" rotWithShape="1">
            <a:gsLst>
              <a:gs pos="0">
                <a:srgbClr val="009999"/>
              </a:gs>
              <a:gs pos="100000">
                <a:srgbClr val="009999">
                  <a:alpha val="17000"/>
                </a:srgbClr>
              </a:gs>
            </a:gsLst>
            <a:lin ang="12000000" scaled="0"/>
            <a:tileRect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38100" tIns="38100" rIns="38100" bIns="38100" numCol="1" spcCol="38100" rtlCol="0" anchor="ctr">
            <a:noAutofit/>
          </a:bodyPr>
          <a:lstStyle/>
          <a:p>
            <a:pPr marL="0" marR="0" lvl="0" indent="0" algn="ctr" defTabSz="619125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2741398" y="3086202"/>
            <a:ext cx="109623" cy="1081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1988363" y="3041380"/>
            <a:ext cx="109623" cy="1081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1853893" y="2682792"/>
            <a:ext cx="109623" cy="1081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hteck 83"/>
          <p:cNvSpPr/>
          <p:nvPr/>
        </p:nvSpPr>
        <p:spPr>
          <a:xfrm>
            <a:off x="2286000" y="240247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400" b="1">
                <a:solidFill>
                  <a:srgbClr val="BFBFBF"/>
                </a:solidFill>
                <a:uFillTx/>
              </a:defRPr>
            </a:pPr>
            <a:r>
              <a:rPr lang="en-US" sz="800" b="1" dirty="0">
                <a:solidFill>
                  <a:srgbClr val="BFBFBF"/>
                </a:solidFill>
              </a:rPr>
              <a:t>/</a:t>
            </a:r>
          </a:p>
        </p:txBody>
      </p:sp>
      <p:grpSp>
        <p:nvGrpSpPr>
          <p:cNvPr id="97" name="Gruppieren 96"/>
          <p:cNvGrpSpPr/>
          <p:nvPr/>
        </p:nvGrpSpPr>
        <p:grpSpPr>
          <a:xfrm>
            <a:off x="85306" y="2889163"/>
            <a:ext cx="1415018" cy="877163"/>
            <a:chOff x="252827" y="987563"/>
            <a:chExt cx="1415018" cy="877163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252827" y="987563"/>
              <a:ext cx="1415018" cy="877163"/>
              <a:chOff x="1447945" y="4304928"/>
              <a:chExt cx="1208134" cy="726087"/>
            </a:xfrm>
          </p:grpSpPr>
          <p:sp>
            <p:nvSpPr>
              <p:cNvPr id="34" name="Textfeld 33"/>
              <p:cNvSpPr txBox="1"/>
              <p:nvPr/>
            </p:nvSpPr>
            <p:spPr>
              <a:xfrm>
                <a:off x="1556792" y="4304928"/>
                <a:ext cx="1099287" cy="726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900" b="1" dirty="0"/>
                  <a:t>Existing facilities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900" b="1" dirty="0"/>
                  <a:t>FAIR beamlines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900" b="1" dirty="0"/>
                  <a:t>Experiment stations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900" b="1" dirty="0">
                    <a:solidFill>
                      <a:srgbClr val="C00000"/>
                    </a:solidFill>
                  </a:rPr>
                  <a:t>APPA stations</a:t>
                </a:r>
              </a:p>
            </p:txBody>
          </p:sp>
          <p:cxnSp>
            <p:nvCxnSpPr>
              <p:cNvPr id="35" name="Gerader Verbinder 34"/>
              <p:cNvCxnSpPr/>
              <p:nvPr/>
            </p:nvCxnSpPr>
            <p:spPr>
              <a:xfrm>
                <a:off x="1447945" y="4406855"/>
                <a:ext cx="144016" cy="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/>
              <p:cNvCxnSpPr/>
              <p:nvPr/>
            </p:nvCxnSpPr>
            <p:spPr>
              <a:xfrm>
                <a:off x="1453274" y="4576151"/>
                <a:ext cx="14401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hteck 36"/>
              <p:cNvSpPr/>
              <p:nvPr/>
            </p:nvSpPr>
            <p:spPr>
              <a:xfrm>
                <a:off x="1505883" y="4733678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hteck 41"/>
            <p:cNvSpPr/>
            <p:nvPr/>
          </p:nvSpPr>
          <p:spPr>
            <a:xfrm>
              <a:off x="320683" y="1711712"/>
              <a:ext cx="53548" cy="552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4">
            <a:extLst>
              <a:ext uri="{FF2B5EF4-FFF2-40B4-BE49-F238E27FC236}">
                <a16:creationId xmlns:a16="http://schemas.microsoft.com/office/drawing/2014/main" id="{C783E720-EF84-F742-B80B-C52DADCEE002}"/>
              </a:ext>
            </a:extLst>
          </p:cNvPr>
          <p:cNvSpPr txBox="1"/>
          <p:nvPr/>
        </p:nvSpPr>
        <p:spPr>
          <a:xfrm>
            <a:off x="4730813" y="2721409"/>
            <a:ext cx="4341814" cy="646331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 sz="1600"/>
            </a:pPr>
            <a:r>
              <a:rPr lang="en-GB" sz="1200" b="1" dirty="0"/>
              <a:t>HED@FAIR </a:t>
            </a:r>
            <a:r>
              <a:rPr lang="en-GB" sz="1200" dirty="0"/>
              <a:t>- Ionization Potential Depression  in heavy-ion heated plasmas </a:t>
            </a:r>
            <a:r>
              <a:rPr lang="en-GB" sz="1200" b="1" dirty="0"/>
              <a:t>(min. U beam with 10</a:t>
            </a:r>
            <a:r>
              <a:rPr lang="en-GB" sz="1200" b="1" baseline="31999" dirty="0"/>
              <a:t>10</a:t>
            </a:r>
            <a:r>
              <a:rPr lang="en-GB" sz="1200" b="1" dirty="0"/>
              <a:t> ions/pulse, 100 ns pulse, rep rate 1/min)</a:t>
            </a:r>
            <a:endParaRPr lang="en-GB" sz="1200" dirty="0"/>
          </a:p>
        </p:txBody>
      </p:sp>
      <p:sp>
        <p:nvSpPr>
          <p:cNvPr id="33" name="Textfeld 13">
            <a:extLst>
              <a:ext uri="{FF2B5EF4-FFF2-40B4-BE49-F238E27FC236}">
                <a16:creationId xmlns:a16="http://schemas.microsoft.com/office/drawing/2014/main" id="{953E0D07-13D4-A847-53E0-49AC79A44F0E}"/>
              </a:ext>
            </a:extLst>
          </p:cNvPr>
          <p:cNvSpPr txBox="1"/>
          <p:nvPr/>
        </p:nvSpPr>
        <p:spPr>
          <a:xfrm>
            <a:off x="3423472" y="3895542"/>
            <a:ext cx="4870695" cy="553998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200" b="1" dirty="0"/>
              <a:t>Main advantage - </a:t>
            </a:r>
            <a:r>
              <a:rPr lang="en-GB" sz="1200" dirty="0"/>
              <a:t>APPA Cave accepts higher energies and rates than existing caves e.g. SIS18 beams U</a:t>
            </a:r>
            <a:r>
              <a:rPr lang="en-GB" sz="1200" baseline="30000" dirty="0"/>
              <a:t>73+</a:t>
            </a:r>
            <a:r>
              <a:rPr lang="en-GB" sz="1200" dirty="0"/>
              <a:t>: 2E9 ions/second</a:t>
            </a:r>
            <a:r>
              <a:rPr lang="en-GB" dirty="0"/>
              <a:t> 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D84B7A4F-2BC7-233B-3D2C-886F89C0B437}"/>
              </a:ext>
            </a:extLst>
          </p:cNvPr>
          <p:cNvSpPr txBox="1"/>
          <p:nvPr/>
        </p:nvSpPr>
        <p:spPr>
          <a:xfrm>
            <a:off x="107486" y="4075447"/>
            <a:ext cx="2138918" cy="830997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b="1" dirty="0"/>
              <a:t>SPARC – </a:t>
            </a:r>
            <a:r>
              <a:rPr lang="en-GB" sz="1200" dirty="0"/>
              <a:t>Heavy ions with energies &gt; 1 GeV/u are required for precision spectroscopy.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93121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E9767-920A-63AD-A301-7FA0444E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921" y="-74306"/>
            <a:ext cx="4316876" cy="956773"/>
          </a:xfrm>
        </p:spPr>
        <p:txBody>
          <a:bodyPr wrap="square" lIns="0" tIns="108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APPA Facilities in Operation</a:t>
            </a:r>
            <a:b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(HED@FAIR and SPARC)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-121311" y="1176067"/>
            <a:ext cx="4267199" cy="2904904"/>
          </a:xfrm>
        </p:spPr>
        <p:txBody>
          <a:bodyPr/>
          <a:lstStyle/>
          <a:p>
            <a:r>
              <a:rPr lang="en-US" sz="1600" b="1" dirty="0"/>
              <a:t>APPA fully involved in FAIR Phase 0</a:t>
            </a:r>
          </a:p>
          <a:p>
            <a:pPr marL="358775" lvl="1" indent="-179388"/>
            <a:r>
              <a:rPr lang="en-US" sz="1400" dirty="0"/>
              <a:t>ESR, CRYRING (Swedish </a:t>
            </a:r>
            <a:r>
              <a:rPr lang="en-US" sz="1400" dirty="0" err="1"/>
              <a:t>inkind</a:t>
            </a:r>
            <a:r>
              <a:rPr lang="en-US" sz="1400" dirty="0"/>
              <a:t>), HITRAP are part of FAIR MSV</a:t>
            </a:r>
          </a:p>
          <a:p>
            <a:pPr marL="358775" lvl="1" indent="-179388"/>
            <a:r>
              <a:rPr lang="en-US" sz="1400" dirty="0"/>
              <a:t>PRIOR (proton microscope) and Heavy-Ion Heating setup (HIHEX) commissioned at HHT</a:t>
            </a:r>
            <a:endParaRPr lang="en-US" sz="1600" dirty="0"/>
          </a:p>
          <a:p>
            <a:pPr>
              <a:spcBef>
                <a:spcPts val="1800"/>
              </a:spcBef>
            </a:pPr>
            <a:r>
              <a:rPr lang="en-US" sz="1600" b="1" dirty="0"/>
              <a:t>Worldwide unique experimental capabilities</a:t>
            </a:r>
          </a:p>
          <a:p>
            <a:pPr marL="358775" lvl="1" indent="-179388"/>
            <a:r>
              <a:rPr lang="en-US" sz="1400" dirty="0"/>
              <a:t>Plasma physics with combined laser and ion beams</a:t>
            </a:r>
          </a:p>
          <a:p>
            <a:pPr marL="358775" lvl="1" indent="-179388"/>
            <a:r>
              <a:rPr lang="en-US" sz="1400" dirty="0"/>
              <a:t>Atomic Physics in rings and traps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ACE1F3-2A7D-B781-5FDF-EC738148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337613" y="4209190"/>
            <a:ext cx="310694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/>
              <a:t>block diagram o relevant facilities </a:t>
            </a:r>
          </a:p>
        </p:txBody>
      </p:sp>
      <p:grpSp>
        <p:nvGrpSpPr>
          <p:cNvPr id="57" name="Gruppieren 56"/>
          <p:cNvGrpSpPr/>
          <p:nvPr/>
        </p:nvGrpSpPr>
        <p:grpSpPr>
          <a:xfrm>
            <a:off x="4267199" y="1183341"/>
            <a:ext cx="4801894" cy="2789549"/>
            <a:chOff x="5029200" y="1452109"/>
            <a:chExt cx="4998749" cy="2897299"/>
          </a:xfrm>
        </p:grpSpPr>
        <p:sp>
          <p:nvSpPr>
            <p:cNvPr id="58" name="Textfeld 57"/>
            <p:cNvSpPr txBox="1"/>
            <p:nvPr/>
          </p:nvSpPr>
          <p:spPr>
            <a:xfrm>
              <a:off x="5029200" y="1570007"/>
              <a:ext cx="8290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UNILAC</a:t>
              </a:r>
            </a:p>
          </p:txBody>
        </p:sp>
        <p:sp>
          <p:nvSpPr>
            <p:cNvPr id="59" name="Pfeil nach rechts 58"/>
            <p:cNvSpPr/>
            <p:nvPr/>
          </p:nvSpPr>
          <p:spPr>
            <a:xfrm>
              <a:off x="6003985" y="1699404"/>
              <a:ext cx="655607" cy="138023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Pfeil nach rechts 59"/>
            <p:cNvSpPr/>
            <p:nvPr/>
          </p:nvSpPr>
          <p:spPr>
            <a:xfrm>
              <a:off x="7450347" y="2214113"/>
              <a:ext cx="655607" cy="138023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Pfeil nach rechts 60"/>
            <p:cNvSpPr/>
            <p:nvPr/>
          </p:nvSpPr>
          <p:spPr>
            <a:xfrm>
              <a:off x="8241102" y="2219865"/>
              <a:ext cx="655607" cy="138023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6676842" y="1630394"/>
              <a:ext cx="776378" cy="776377"/>
            </a:xfrm>
            <a:prstGeom prst="ellipse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6708475" y="1808675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SIS 18</a:t>
              </a:r>
            </a:p>
          </p:txBody>
        </p:sp>
        <p:sp>
          <p:nvSpPr>
            <p:cNvPr id="64" name="Abgerundetes Rechteck 63"/>
            <p:cNvSpPr/>
            <p:nvPr/>
          </p:nvSpPr>
          <p:spPr>
            <a:xfrm>
              <a:off x="9066363" y="2156603"/>
              <a:ext cx="940279" cy="1199072"/>
            </a:xfrm>
            <a:prstGeom prst="roundRect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5886089" y="1452109"/>
              <a:ext cx="7745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11 MeV/u</a:t>
              </a: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9181381" y="2582173"/>
              <a:ext cx="6872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ESR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7444594" y="1966819"/>
              <a:ext cx="6687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1 GeV/u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9063486" y="1834549"/>
              <a:ext cx="8467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400 MeV/u</a:t>
              </a:r>
            </a:p>
          </p:txBody>
        </p:sp>
        <p:sp>
          <p:nvSpPr>
            <p:cNvPr id="71" name="Rechteck 70"/>
            <p:cNvSpPr/>
            <p:nvPr/>
          </p:nvSpPr>
          <p:spPr>
            <a:xfrm>
              <a:off x="5109715" y="2728822"/>
              <a:ext cx="402687" cy="224287"/>
            </a:xfrm>
            <a:prstGeom prst="rect">
              <a:avLst/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Z6</a:t>
              </a:r>
            </a:p>
          </p:txBody>
        </p:sp>
        <p:sp>
          <p:nvSpPr>
            <p:cNvPr id="72" name="Rechteck 71"/>
            <p:cNvSpPr/>
            <p:nvPr/>
          </p:nvSpPr>
          <p:spPr>
            <a:xfrm>
              <a:off x="7450349" y="2493033"/>
              <a:ext cx="627612" cy="224287"/>
            </a:xfrm>
            <a:prstGeom prst="rect">
              <a:avLst/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HHT</a:t>
              </a:r>
            </a:p>
          </p:txBody>
        </p:sp>
        <p:sp>
          <p:nvSpPr>
            <p:cNvPr id="73" name="Rechteck 72"/>
            <p:cNvSpPr/>
            <p:nvPr/>
          </p:nvSpPr>
          <p:spPr>
            <a:xfrm>
              <a:off x="7450349" y="2809335"/>
              <a:ext cx="630487" cy="224287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50000">
                  <a:srgbClr val="70AD47"/>
                </a:gs>
                <a:gs pos="100000">
                  <a:srgbClr val="5B9BD5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Cave A</a:t>
              </a:r>
            </a:p>
          </p:txBody>
        </p:sp>
        <p:sp>
          <p:nvSpPr>
            <p:cNvPr id="75" name="Rechteck 74"/>
            <p:cNvSpPr/>
            <p:nvPr/>
          </p:nvSpPr>
          <p:spPr>
            <a:xfrm>
              <a:off x="6090250" y="2700067"/>
              <a:ext cx="854014" cy="276046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PHELIX</a:t>
              </a:r>
            </a:p>
          </p:txBody>
        </p:sp>
        <p:sp>
          <p:nvSpPr>
            <p:cNvPr id="76" name="Pfeil nach rechts 75"/>
            <p:cNvSpPr/>
            <p:nvPr/>
          </p:nvSpPr>
          <p:spPr>
            <a:xfrm rot="10800000">
              <a:off x="5598543" y="2769079"/>
              <a:ext cx="405442" cy="138023"/>
            </a:xfrm>
            <a:prstGeom prst="rightArrow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Pfeil nach rechts 76"/>
            <p:cNvSpPr/>
            <p:nvPr/>
          </p:nvSpPr>
          <p:spPr>
            <a:xfrm rot="20105431">
              <a:off x="6993146" y="2645434"/>
              <a:ext cx="405442" cy="138023"/>
            </a:xfrm>
            <a:prstGeom prst="rightArrow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8318739" y="2280252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FRS</a:t>
              </a:r>
            </a:p>
          </p:txBody>
        </p:sp>
        <p:cxnSp>
          <p:nvCxnSpPr>
            <p:cNvPr id="79" name="Gerade Verbindung mit Pfeil 78"/>
            <p:cNvCxnSpPr/>
            <p:nvPr/>
          </p:nvCxnSpPr>
          <p:spPr>
            <a:xfrm flipH="1" flipV="1">
              <a:off x="9224209" y="4093683"/>
              <a:ext cx="603849" cy="8626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0" name="Gerader Verbinder 79"/>
            <p:cNvCxnSpPr/>
            <p:nvPr/>
          </p:nvCxnSpPr>
          <p:spPr>
            <a:xfrm>
              <a:off x="10014561" y="2756139"/>
              <a:ext cx="8626" cy="1125748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1" name="Gerader Verbinder 80"/>
            <p:cNvCxnSpPr/>
            <p:nvPr/>
          </p:nvCxnSpPr>
          <p:spPr>
            <a:xfrm flipH="1">
              <a:off x="9820915" y="3871778"/>
              <a:ext cx="207034" cy="232913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2" name="Gerade Verbindung mit Pfeil 81"/>
            <p:cNvCxnSpPr/>
            <p:nvPr/>
          </p:nvCxnSpPr>
          <p:spPr>
            <a:xfrm flipH="1" flipV="1">
              <a:off x="9218952" y="3675841"/>
              <a:ext cx="603849" cy="8626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3" name="Gerader Verbinder 82"/>
            <p:cNvCxnSpPr/>
            <p:nvPr/>
          </p:nvCxnSpPr>
          <p:spPr>
            <a:xfrm flipH="1">
              <a:off x="9813277" y="3456317"/>
              <a:ext cx="207034" cy="232913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sp>
          <p:nvSpPr>
            <p:cNvPr id="84" name="Ellipse 83"/>
            <p:cNvSpPr/>
            <p:nvPr/>
          </p:nvSpPr>
          <p:spPr>
            <a:xfrm>
              <a:off x="8716616" y="3906079"/>
              <a:ext cx="419629" cy="422258"/>
            </a:xfrm>
            <a:prstGeom prst="ellipse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hteck 84"/>
            <p:cNvSpPr/>
            <p:nvPr/>
          </p:nvSpPr>
          <p:spPr>
            <a:xfrm>
              <a:off x="8169965" y="3518388"/>
              <a:ext cx="954281" cy="276046"/>
            </a:xfrm>
            <a:prstGeom prst="rect">
              <a:avLst/>
            </a:prstGeom>
            <a:noFill/>
            <a:ln w="28575" cap="flat" cmpd="sng" algn="ctr">
              <a:solidFill>
                <a:srgbClr val="0099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HITRAP</a:t>
              </a:r>
            </a:p>
          </p:txBody>
        </p:sp>
        <p:sp>
          <p:nvSpPr>
            <p:cNvPr id="86" name="Rechteck 85"/>
            <p:cNvSpPr/>
            <p:nvPr/>
          </p:nvSpPr>
          <p:spPr>
            <a:xfrm>
              <a:off x="7113496" y="3826188"/>
              <a:ext cx="16081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CRYRING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100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keV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/u - 10 MeV/u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9176130" y="3398305"/>
              <a:ext cx="7024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4 MeV/u</a:t>
              </a: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9116495" y="3815749"/>
              <a:ext cx="7745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</a:rPr>
                <a:t>10 MeV/u</a:t>
              </a:r>
            </a:p>
          </p:txBody>
        </p:sp>
        <p:grpSp>
          <p:nvGrpSpPr>
            <p:cNvPr id="89" name="Gruppieren 88"/>
            <p:cNvGrpSpPr/>
            <p:nvPr/>
          </p:nvGrpSpPr>
          <p:grpSpPr>
            <a:xfrm>
              <a:off x="5102501" y="3307247"/>
              <a:ext cx="1544660" cy="538824"/>
              <a:chOff x="5188226" y="3478696"/>
              <a:chExt cx="1544660" cy="638817"/>
            </a:xfrm>
          </p:grpSpPr>
          <p:grpSp>
            <p:nvGrpSpPr>
              <p:cNvPr id="91" name="Gruppieren 90"/>
              <p:cNvGrpSpPr/>
              <p:nvPr/>
            </p:nvGrpSpPr>
            <p:grpSpPr>
              <a:xfrm>
                <a:off x="5188226" y="3478696"/>
                <a:ext cx="1544660" cy="401382"/>
                <a:chOff x="5188226" y="3478696"/>
                <a:chExt cx="1544660" cy="401382"/>
              </a:xfrm>
            </p:grpSpPr>
            <p:sp>
              <p:nvSpPr>
                <p:cNvPr id="101" name="Ellipse 100"/>
                <p:cNvSpPr/>
                <p:nvPr/>
              </p:nvSpPr>
              <p:spPr>
                <a:xfrm>
                  <a:off x="5188226" y="3593788"/>
                  <a:ext cx="129209" cy="139148"/>
                </a:xfrm>
                <a:prstGeom prst="ellipse">
                  <a:avLst/>
                </a:prstGeom>
                <a:solidFill>
                  <a:srgbClr val="0099FF"/>
                </a:solidFill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feld 101"/>
                <p:cNvSpPr txBox="1"/>
                <p:nvPr/>
              </p:nvSpPr>
              <p:spPr>
                <a:xfrm>
                  <a:off x="5307496" y="3478696"/>
                  <a:ext cx="1425390" cy="401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99FF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Atomic physics</a:t>
                  </a:r>
                </a:p>
              </p:txBody>
            </p:sp>
          </p:grpSp>
          <p:grpSp>
            <p:nvGrpSpPr>
              <p:cNvPr id="92" name="Gruppieren 91"/>
              <p:cNvGrpSpPr/>
              <p:nvPr/>
            </p:nvGrpSpPr>
            <p:grpSpPr>
              <a:xfrm>
                <a:off x="5188226" y="3716131"/>
                <a:ext cx="1543058" cy="401382"/>
                <a:chOff x="5188226" y="3478696"/>
                <a:chExt cx="1543058" cy="401382"/>
              </a:xfrm>
            </p:grpSpPr>
            <p:sp>
              <p:nvSpPr>
                <p:cNvPr id="99" name="Ellipse 98"/>
                <p:cNvSpPr/>
                <p:nvPr/>
              </p:nvSpPr>
              <p:spPr>
                <a:xfrm>
                  <a:off x="5188226" y="3593788"/>
                  <a:ext cx="129209" cy="139148"/>
                </a:xfrm>
                <a:prstGeom prst="ellipse">
                  <a:avLst/>
                </a:prstGeom>
                <a:solidFill>
                  <a:srgbClr val="44546A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feld 99"/>
                <p:cNvSpPr txBox="1"/>
                <p:nvPr/>
              </p:nvSpPr>
              <p:spPr>
                <a:xfrm>
                  <a:off x="5307496" y="3478696"/>
                  <a:ext cx="1423788" cy="401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546A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Plasma physics</a:t>
                  </a:r>
                </a:p>
              </p:txBody>
            </p:sp>
          </p:grpSp>
        </p:grpSp>
      </p:grpSp>
      <p:pic>
        <p:nvPicPr>
          <p:cNvPr id="4" name="Grafik 9">
            <a:extLst>
              <a:ext uri="{FF2B5EF4-FFF2-40B4-BE49-F238E27FC236}">
                <a16:creationId xmlns:a16="http://schemas.microsoft.com/office/drawing/2014/main" id="{D2740FB8-336A-3636-F71B-6C85E76E52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533" y="831688"/>
            <a:ext cx="765602" cy="7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3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-25673" y="1477269"/>
            <a:ext cx="9169673" cy="308729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2" name="Rechteck 1"/>
          <p:cNvSpPr/>
          <p:nvPr/>
        </p:nvSpPr>
        <p:spPr>
          <a:xfrm>
            <a:off x="7038915" y="8929"/>
            <a:ext cx="2104143" cy="14045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8" name="Rectangle"/>
          <p:cNvSpPr/>
          <p:nvPr/>
        </p:nvSpPr>
        <p:spPr>
          <a:xfrm>
            <a:off x="0" y="8930"/>
            <a:ext cx="6937112" cy="1469232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" y="99035"/>
            <a:ext cx="6912768" cy="131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" name="Status Report HED@FAIR…"/>
          <p:cNvSpPr>
            <a:spLocks noGrp="1"/>
          </p:cNvSpPr>
          <p:nvPr>
            <p:ph type="body" sz="half" idx="22"/>
          </p:nvPr>
        </p:nvSpPr>
        <p:spPr>
          <a:xfrm>
            <a:off x="64252" y="1562372"/>
            <a:ext cx="9078806" cy="1178719"/>
          </a:xfrm>
          <a:prstGeom prst="rect">
            <a:avLst/>
          </a:prstGeom>
        </p:spPr>
        <p:txBody>
          <a:bodyPr/>
          <a:lstStyle/>
          <a:p>
            <a:r>
              <a:rPr lang="de-DE" sz="2800" dirty="0" err="1"/>
              <a:t>Stored</a:t>
            </a:r>
            <a:r>
              <a:rPr lang="de-DE" sz="2800" dirty="0"/>
              <a:t> </a:t>
            </a:r>
            <a:r>
              <a:rPr lang="de-DE" sz="2800" dirty="0" err="1"/>
              <a:t>Particles</a:t>
            </a:r>
            <a:r>
              <a:rPr lang="de-DE" sz="2800" dirty="0"/>
              <a:t> Atomic Physics Research </a:t>
            </a:r>
            <a:r>
              <a:rPr lang="de-DE" sz="2800" dirty="0" err="1"/>
              <a:t>Collaboration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000" i="1" dirty="0">
                <a:solidFill>
                  <a:schemeClr val="bg1"/>
                </a:solidFill>
              </a:rPr>
              <a:t>Atomic, Quantum, and Fundamental Physics</a:t>
            </a:r>
            <a:endParaRPr lang="en-US" sz="2000" dirty="0">
              <a:solidFill>
                <a:schemeClr val="bg1"/>
              </a:solidFill>
            </a:endParaRPr>
          </a:p>
          <a:p>
            <a:endParaRPr sz="1600" dirty="0"/>
          </a:p>
          <a:p>
            <a:pPr>
              <a:defRPr sz="6000"/>
            </a:pPr>
            <a:r>
              <a:rPr lang="de-DE" sz="2000" dirty="0"/>
              <a:t> </a:t>
            </a:r>
          </a:p>
          <a:p>
            <a:pPr>
              <a:defRPr sz="6000"/>
            </a:pPr>
            <a:endParaRPr lang="de-DE" sz="2000" dirty="0"/>
          </a:p>
          <a:p>
            <a:pPr>
              <a:defRPr sz="6000"/>
            </a:pPr>
            <a:endParaRPr sz="2000" dirty="0"/>
          </a:p>
        </p:txBody>
      </p:sp>
      <p:sp>
        <p:nvSpPr>
          <p:cNvPr id="325" name="Line"/>
          <p:cNvSpPr/>
          <p:nvPr/>
        </p:nvSpPr>
        <p:spPr>
          <a:xfrm>
            <a:off x="4536281" y="8929"/>
            <a:ext cx="1191" cy="1453754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6" name="Line"/>
          <p:cNvSpPr/>
          <p:nvPr/>
        </p:nvSpPr>
        <p:spPr>
          <a:xfrm>
            <a:off x="2312194" y="8930"/>
            <a:ext cx="1191" cy="144899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sp>
        <p:nvSpPr>
          <p:cNvPr id="327" name="Rectangle"/>
          <p:cNvSpPr/>
          <p:nvPr/>
        </p:nvSpPr>
        <p:spPr>
          <a:xfrm>
            <a:off x="0" y="4500106"/>
            <a:ext cx="9143058" cy="85831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0" name="Line"/>
          <p:cNvSpPr/>
          <p:nvPr/>
        </p:nvSpPr>
        <p:spPr>
          <a:xfrm flipV="1">
            <a:off x="6632" y="1454349"/>
            <a:ext cx="916967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30479" algn="r">
              <a:spcBef>
                <a:spcPts val="300"/>
              </a:spcBef>
              <a:tabLst>
                <a:tab pos="681038" algn="l"/>
              </a:tabLst>
              <a:defRPr sz="2000">
                <a:uFill>
                  <a:solidFill>
                    <a:srgbClr val="006EAD"/>
                  </a:solidFill>
                </a:uFill>
              </a:defRPr>
            </a:pPr>
            <a:endParaRPr sz="750"/>
          </a:p>
        </p:txBody>
      </p:sp>
      <p:pic>
        <p:nvPicPr>
          <p:cNvPr id="331" name="FAIR_farb_RGB_3cm.jpg" descr="FAIR_farb_RGB_3cm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10" y="557561"/>
            <a:ext cx="1267356" cy="92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"/>
          <p:cNvSpPr/>
          <p:nvPr/>
        </p:nvSpPr>
        <p:spPr>
          <a:xfrm>
            <a:off x="0" y="-10418"/>
            <a:ext cx="7203688" cy="1469232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11" y="99035"/>
            <a:ext cx="1186767" cy="572922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F315992B-326B-70CF-5398-3081C88AF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382" y="2752860"/>
            <a:ext cx="2864518" cy="92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418452C7-AEB0-B87D-7834-D91019127EE5}"/>
              </a:ext>
            </a:extLst>
          </p:cNvPr>
          <p:cNvSpPr txBox="1">
            <a:spLocks/>
          </p:cNvSpPr>
          <p:nvPr/>
        </p:nvSpPr>
        <p:spPr>
          <a:xfrm>
            <a:off x="8636894" y="4777560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4D8BC8-1798-4D96-9996-232737A45319}" type="slidenum">
              <a:rPr lang="en-US" sz="1200" smtClean="0"/>
              <a:pPr/>
              <a:t>6</a:t>
            </a:fld>
            <a:endParaRPr lang="en-US" sz="12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43E3F80F-AFC2-46E2-82DB-1AD928DE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4" y="1322765"/>
            <a:ext cx="3788698" cy="359579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42138" y="105987"/>
            <a:ext cx="5645114" cy="538067"/>
          </a:xfrm>
        </p:spPr>
        <p:txBody>
          <a:bodyPr>
            <a:noAutofit/>
          </a:bodyPr>
          <a:lstStyle/>
          <a:p>
            <a:pPr algn="ctr"/>
            <a:r>
              <a:rPr lang="de-DE" b="0" dirty="0"/>
              <a:t>Precision Physics, </a:t>
            </a:r>
            <a:r>
              <a:rPr lang="de-DE" b="0" dirty="0" err="1"/>
              <a:t>Trapping</a:t>
            </a:r>
            <a:r>
              <a:rPr lang="de-DE" b="0" dirty="0"/>
              <a:t> &amp; Storage</a:t>
            </a:r>
            <a:br>
              <a:rPr lang="de-DE" b="0" dirty="0"/>
            </a:br>
            <a:r>
              <a:rPr lang="de-DE" sz="2000" b="0" i="1" dirty="0"/>
              <a:t>Quantum, Fundamental and Atomic Physics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F7542A-C718-4337-879E-AB3F84C7DC27}"/>
              </a:ext>
            </a:extLst>
          </p:cNvPr>
          <p:cNvSpPr/>
          <p:nvPr/>
        </p:nvSpPr>
        <p:spPr>
          <a:xfrm>
            <a:off x="3840514" y="861137"/>
            <a:ext cx="5108242" cy="1324623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-98575" y="801285"/>
            <a:ext cx="1745991" cy="689251"/>
            <a:chOff x="-3576538" y="291689"/>
            <a:chExt cx="2432103" cy="1170243"/>
          </a:xfrm>
        </p:grpSpPr>
        <p:sp>
          <p:nvSpPr>
            <p:cNvPr id="7" name="Ellipse 6"/>
            <p:cNvSpPr/>
            <p:nvPr/>
          </p:nvSpPr>
          <p:spPr bwMode="auto">
            <a:xfrm>
              <a:off x="-3437764" y="291689"/>
              <a:ext cx="2093267" cy="117024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algn="ctr" defTabSz="685800"/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-3576538" y="463150"/>
              <a:ext cx="2432103" cy="992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Unique research </a:t>
              </a:r>
            </a:p>
            <a:p>
              <a:pPr algn="ctr"/>
              <a:r>
                <a:rPr lang="en-US" sz="1600" dirty="0"/>
                <a:t>potential !</a:t>
              </a:r>
            </a:p>
          </p:txBody>
        </p:sp>
      </p:grpSp>
      <p:sp>
        <p:nvSpPr>
          <p:cNvPr id="13" name="Text Box 15">
            <a:extLst>
              <a:ext uri="{FF2B5EF4-FFF2-40B4-BE49-F238E27FC236}">
                <a16:creationId xmlns:a16="http://schemas.microsoft.com/office/drawing/2014/main" id="{6EBE0671-C6FB-412D-8F0B-12B2BC4B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140" y="938674"/>
            <a:ext cx="6290791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prstClr val="black"/>
                </a:solidFill>
              </a:rPr>
              <a:t>QED at the Schwinger-Limit</a:t>
            </a:r>
          </a:p>
          <a:p>
            <a:pPr algn="ctr" eaLnBrk="1" hangingPunct="1"/>
            <a:r>
              <a:rPr lang="en-US" altLang="en-US" sz="1400" dirty="0">
                <a:solidFill>
                  <a:prstClr val="black"/>
                </a:solidFill>
              </a:rPr>
              <a:t>Correlated multi-body dynamics </a:t>
            </a:r>
          </a:p>
          <a:p>
            <a:pPr algn="ctr" eaLnBrk="1" hangingPunct="1"/>
            <a:r>
              <a:rPr lang="en-US" altLang="en-US" sz="1400" dirty="0">
                <a:solidFill>
                  <a:prstClr val="black"/>
                </a:solidFill>
              </a:rPr>
              <a:t>Astrophysical phenomena involving exotic ions/nuclei</a:t>
            </a:r>
          </a:p>
          <a:p>
            <a:pPr algn="ctr" eaLnBrk="1" hangingPunct="1"/>
            <a:r>
              <a:rPr lang="en-US" altLang="en-US" sz="1400" dirty="0">
                <a:solidFill>
                  <a:prstClr val="black"/>
                </a:solidFill>
              </a:rPr>
              <a:t>Borderline between atomic and nuclear physics</a:t>
            </a:r>
          </a:p>
          <a:p>
            <a:pPr algn="ctr" eaLnBrk="1" hangingPunct="1"/>
            <a:r>
              <a:rPr lang="en-US" altLang="en-US" sz="1400" dirty="0">
                <a:solidFill>
                  <a:prstClr val="black"/>
                </a:solidFill>
              </a:rPr>
              <a:t>Fundamentals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D42D982-DEE0-4AD9-B53F-E4EC8C96D022}"/>
              </a:ext>
            </a:extLst>
          </p:cNvPr>
          <p:cNvSpPr txBox="1"/>
          <p:nvPr/>
        </p:nvSpPr>
        <p:spPr>
          <a:xfrm>
            <a:off x="1578097" y="918470"/>
            <a:ext cx="244677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From rest to relativistic energies (up to 4.9 GeV/u)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334067-F1DF-49D4-B2F2-1268966FB2D3}"/>
              </a:ext>
            </a:extLst>
          </p:cNvPr>
          <p:cNvSpPr txBox="1"/>
          <p:nvPr/>
        </p:nvSpPr>
        <p:spPr>
          <a:xfrm>
            <a:off x="2582987" y="3873867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5D50487-A7F7-4CE4-9E72-739606892569}"/>
              </a:ext>
            </a:extLst>
          </p:cNvPr>
          <p:cNvSpPr txBox="1"/>
          <p:nvPr/>
        </p:nvSpPr>
        <p:spPr>
          <a:xfrm>
            <a:off x="2917374" y="3074278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74EFC08-CA21-46B5-88BD-A20312F5B445}"/>
              </a:ext>
            </a:extLst>
          </p:cNvPr>
          <p:cNvSpPr txBox="1"/>
          <p:nvPr/>
        </p:nvSpPr>
        <p:spPr>
          <a:xfrm>
            <a:off x="3322382" y="2176682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rgbClr val="00B050"/>
              </a:solidFill>
            </a:endParaRPr>
          </a:p>
        </p:txBody>
      </p:sp>
      <p:graphicFrame>
        <p:nvGraphicFramePr>
          <p:cNvPr id="22" name="Object 13">
            <a:extLst>
              <a:ext uri="{FF2B5EF4-FFF2-40B4-BE49-F238E27FC236}">
                <a16:creationId xmlns:a16="http://schemas.microsoft.com/office/drawing/2014/main" id="{1E2B456F-C236-4055-BC66-34BA3EFE3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252777"/>
              </p:ext>
            </p:extLst>
          </p:nvPr>
        </p:nvGraphicFramePr>
        <p:xfrm>
          <a:off x="5152847" y="2230208"/>
          <a:ext cx="2586661" cy="167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41640" imgH="2921040" progId="Origin50.Graph">
                  <p:embed/>
                </p:oleObj>
              </mc:Choice>
              <mc:Fallback>
                <p:oleObj name="Graph" r:id="rId4" imgW="3941640" imgH="2921040" progId="Origin50.Graph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:a16="http://schemas.microsoft.com/office/drawing/2014/main" id="{A459A6CD-F9AE-4EA7-BCE4-A098EB37D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2847" y="2230208"/>
                        <a:ext cx="2586661" cy="1679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9" descr="ec192PbTl_f">
            <a:extLst>
              <a:ext uri="{FF2B5EF4-FFF2-40B4-BE49-F238E27FC236}">
                <a16:creationId xmlns:a16="http://schemas.microsoft.com/office/drawing/2014/main" id="{EDB75D9C-44C5-45E7-80C4-5791B159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86" y="3925361"/>
            <a:ext cx="2485781" cy="100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6A41E32-82D5-4DFE-A05B-E1D353AC87CF}"/>
              </a:ext>
            </a:extLst>
          </p:cNvPr>
          <p:cNvSpPr txBox="1"/>
          <p:nvPr/>
        </p:nvSpPr>
        <p:spPr>
          <a:xfrm>
            <a:off x="6239643" y="3916960"/>
            <a:ext cx="198819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From </a:t>
            </a:r>
            <a:r>
              <a:rPr lang="de-DE" sz="1400" dirty="0" err="1"/>
              <a:t>single</a:t>
            </a:r>
            <a:r>
              <a:rPr lang="de-DE" sz="1400" dirty="0"/>
              <a:t> </a:t>
            </a:r>
            <a:r>
              <a:rPr lang="de-DE" sz="1400" dirty="0" err="1"/>
              <a:t>ions</a:t>
            </a:r>
            <a:r>
              <a:rPr lang="de-DE" sz="1400" dirty="0"/>
              <a:t> to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intensities</a:t>
            </a:r>
            <a:endParaRPr lang="en-US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99A7314-452A-44FA-BB75-E9E7D4DA05E2}"/>
              </a:ext>
            </a:extLst>
          </p:cNvPr>
          <p:cNvSpPr txBox="1"/>
          <p:nvPr/>
        </p:nvSpPr>
        <p:spPr>
          <a:xfrm>
            <a:off x="7739508" y="2365357"/>
            <a:ext cx="198819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Cooling: </a:t>
            </a:r>
            <a:r>
              <a:rPr lang="de-DE" sz="1400" dirty="0" err="1"/>
              <a:t>key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precision</a:t>
            </a:r>
            <a:endParaRPr lang="en-US" sz="1400" dirty="0"/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D7C7D5AA-995E-4C3D-12D5-7EA1867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6" y="52828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0611CF86-B880-6D20-C7C2-960EE6645547}"/>
              </a:ext>
            </a:extLst>
          </p:cNvPr>
          <p:cNvSpPr txBox="1">
            <a:spLocks/>
          </p:cNvSpPr>
          <p:nvPr/>
        </p:nvSpPr>
        <p:spPr>
          <a:xfrm>
            <a:off x="8399102" y="4878583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4D8BC8-1798-4D96-9996-232737A45319}" type="slidenum">
              <a:rPr lang="en-US" sz="1200" smtClean="0"/>
              <a:pPr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875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5AFCE8C-D5E5-A59A-FEEC-C9FC330D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556" y="104596"/>
            <a:ext cx="6129236" cy="587441"/>
          </a:xfrm>
        </p:spPr>
        <p:txBody>
          <a:bodyPr lIns="108000" tIns="108000" rIns="108000" bIns="10800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at Present GSI &amp; FAIR Facilities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10E8-C875-E1ED-82D6-D915EEC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D8BC8-1798-4D96-9996-232737A45319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E0B096-FA47-2877-D62A-32137DDA740B}"/>
              </a:ext>
            </a:extLst>
          </p:cNvPr>
          <p:cNvSpPr txBox="1">
            <a:spLocks/>
          </p:cNvSpPr>
          <p:nvPr/>
        </p:nvSpPr>
        <p:spPr>
          <a:xfrm>
            <a:off x="737887" y="824556"/>
            <a:ext cx="9142093" cy="5906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342892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Precision Domain </a:t>
            </a:r>
            <a:r>
              <a:rPr lang="de-DE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r>
              <a:rPr lang="de-DE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FAIR: </a:t>
            </a:r>
            <a:r>
              <a:rPr lang="de-DE" sz="2000" i="1" dirty="0">
                <a:solidFill>
                  <a:schemeClr val="tx1"/>
                </a:solidFill>
                <a:latin typeface="Arial Narrow" panose="020B0606020202030204" pitchFamily="34" charset="0"/>
              </a:rPr>
              <a:t>Atomic, Quantum, and Fundamental Physics</a:t>
            </a:r>
            <a:endParaRPr lang="en-US" sz="20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11C0C2F-88D6-FD0F-2636-00C6F7C7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89" y="1314006"/>
            <a:ext cx="6687670" cy="12841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r="1915"/>
          <a:stretch/>
        </p:blipFill>
        <p:spPr>
          <a:xfrm>
            <a:off x="1678465" y="2724898"/>
            <a:ext cx="5051517" cy="221032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B02B590-E976-70C0-2420-E6702C17CB51}"/>
              </a:ext>
            </a:extLst>
          </p:cNvPr>
          <p:cNvSpPr txBox="1"/>
          <p:nvPr/>
        </p:nvSpPr>
        <p:spPr>
          <a:xfrm>
            <a:off x="5949234" y="3448085"/>
            <a:ext cx="3427117" cy="15908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252730" marR="81280" indent="-17145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 the years to come, the current MSV facilities of SPARC/APPA are highly competitive and worldwide unique.</a:t>
            </a:r>
          </a:p>
          <a:p>
            <a:pPr marL="252730" marR="81280" indent="-171450" defTabSz="182165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For the exploitation of these research opportunities, the continuation of the FAIR phase-0 research program without interruption is of utmost importance.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Picture 12" descr="logo_blauer_leichtviolett_im_c">
            <a:extLst>
              <a:ext uri="{FF2B5EF4-FFF2-40B4-BE49-F238E27FC236}">
                <a16:creationId xmlns:a16="http://schemas.microsoft.com/office/drawing/2014/main" id="{AA1B3D45-0534-3C3C-2C9B-E9F906DF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9FFB6D-EC67-9268-44E9-F71BAC02EAD4}"/>
              </a:ext>
            </a:extLst>
          </p:cNvPr>
          <p:cNvSpPr txBox="1"/>
          <p:nvPr/>
        </p:nvSpPr>
        <p:spPr>
          <a:xfrm>
            <a:off x="1492521" y="2598154"/>
            <a:ext cx="41097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i="1" dirty="0">
                <a:latin typeface="Arial Narrow" panose="020B0606020202030204" pitchFamily="34" charset="0"/>
              </a:rPr>
              <a:t>HITRAP, CRYRING, ESR </a:t>
            </a:r>
            <a:r>
              <a:rPr lang="de-DE" b="1" i="1" dirty="0" err="1">
                <a:latin typeface="Arial Narrow" panose="020B0606020202030204" pitchFamily="34" charset="0"/>
              </a:rPr>
              <a:t>are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part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of</a:t>
            </a:r>
            <a:r>
              <a:rPr lang="de-DE" b="1" i="1" dirty="0">
                <a:latin typeface="Arial Narrow" panose="020B0606020202030204" pitchFamily="34" charset="0"/>
              </a:rPr>
              <a:t> </a:t>
            </a:r>
            <a:r>
              <a:rPr lang="de-DE" b="1" i="1" dirty="0" err="1">
                <a:latin typeface="Arial Narrow" panose="020B0606020202030204" pitchFamily="34" charset="0"/>
              </a:rPr>
              <a:t>the</a:t>
            </a:r>
            <a:r>
              <a:rPr lang="de-DE" b="1" i="1" dirty="0">
                <a:latin typeface="Arial Narrow" panose="020B0606020202030204" pitchFamily="34" charset="0"/>
              </a:rPr>
              <a:t> MSV</a:t>
            </a:r>
            <a:endParaRPr lang="en-US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1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5AFCE8C-D5E5-A59A-FEEC-C9FC330D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87" y="248510"/>
            <a:ext cx="6129236" cy="590668"/>
          </a:xfrm>
        </p:spPr>
        <p:txBody>
          <a:bodyPr lIns="108000" tIns="108000" rIns="108000" bIns="10800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SPARC at Present GSI &amp; FAIR Facilities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10E8-C875-E1ED-82D6-D915EEC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D8BC8-1798-4D96-9996-232737A45319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11C0C2F-88D6-FD0F-2636-00C6F7C73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29" y="1295118"/>
            <a:ext cx="6687670" cy="12841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89F6E9-AF4D-00B5-6913-FF033F5F7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79266"/>
            <a:ext cx="4535642" cy="17959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9AA624C-6219-0DB2-FE6B-27450F5A3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62"/>
          <a:stretch/>
        </p:blipFill>
        <p:spPr>
          <a:xfrm>
            <a:off x="88724" y="2621052"/>
            <a:ext cx="4502228" cy="217836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2FAB3EF-5369-41F3-C3BF-0A5D34BD3E6C}"/>
              </a:ext>
            </a:extLst>
          </p:cNvPr>
          <p:cNvSpPr/>
          <p:nvPr/>
        </p:nvSpPr>
        <p:spPr>
          <a:xfrm>
            <a:off x="4668592" y="3917697"/>
            <a:ext cx="4439050" cy="148856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09A5580-8C73-DAB4-D4CB-2C990E801FF2}"/>
              </a:ext>
            </a:extLst>
          </p:cNvPr>
          <p:cNvSpPr/>
          <p:nvPr/>
        </p:nvSpPr>
        <p:spPr>
          <a:xfrm>
            <a:off x="170121" y="3837953"/>
            <a:ext cx="4401879" cy="600739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316D8B-E8BF-56CD-82A6-F2093070AF9F}"/>
              </a:ext>
            </a:extLst>
          </p:cNvPr>
          <p:cNvSpPr txBox="1"/>
          <p:nvPr/>
        </p:nvSpPr>
        <p:spPr>
          <a:xfrm>
            <a:off x="1872718" y="826411"/>
            <a:ext cx="4784001" cy="390491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Huge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demand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of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beam time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the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de-DE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storage</a:t>
            </a:r>
            <a:r>
              <a: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rings!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6" name="Picture 12" descr="logo_blauer_leichtviolett_im_c">
            <a:extLst>
              <a:ext uri="{FF2B5EF4-FFF2-40B4-BE49-F238E27FC236}">
                <a16:creationId xmlns:a16="http://schemas.microsoft.com/office/drawing/2014/main" id="{31A35429-8476-0B5A-6451-6197E49E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22" y="517458"/>
            <a:ext cx="1872718" cy="60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9221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3046</Words>
  <Application>Microsoft Office PowerPoint</Application>
  <PresentationFormat>Bildschirmpräsentation (16:9)</PresentationFormat>
  <Paragraphs>496</Paragraphs>
  <Slides>35</Slides>
  <Notes>24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Calibri</vt:lpstr>
      <vt:lpstr>Cambria Math</vt:lpstr>
      <vt:lpstr>Comic Sans MS</vt:lpstr>
      <vt:lpstr>Symbol</vt:lpstr>
      <vt:lpstr>Verdana</vt:lpstr>
      <vt:lpstr>Wingdings</vt:lpstr>
      <vt:lpstr>fair-gsi-folienmaster_2017_onering</vt:lpstr>
      <vt:lpstr>Graph</vt:lpstr>
      <vt:lpstr>PowerPoint-Präsentation</vt:lpstr>
      <vt:lpstr>APPA: Matter under Extreme Conditions</vt:lpstr>
      <vt:lpstr>Delayed Realization of APPA Cave &amp; HESR</vt:lpstr>
      <vt:lpstr> Research at APPA Cave</vt:lpstr>
      <vt:lpstr>APPA Facilities in Operation (HED@FAIR and SPARC)</vt:lpstr>
      <vt:lpstr>PowerPoint-Präsentation</vt:lpstr>
      <vt:lpstr>Precision Physics, Trapping &amp; Storage Quantum, Fundamental and Atomic Physics</vt:lpstr>
      <vt:lpstr>SPARC at Present GSI &amp; FAIR Facilities</vt:lpstr>
      <vt:lpstr>SPARC at Present GSI &amp; FAIR Facilities</vt:lpstr>
      <vt:lpstr>Novel Research Opportunities based on Sophisticated and Versatile Instrumentation</vt:lpstr>
      <vt:lpstr>Science at existing facilities SPARC Experiments at ESR</vt:lpstr>
      <vt:lpstr>PowerPoint-Präsentation</vt:lpstr>
      <vt:lpstr>Science at existing facilities  SPARC Experiments at CRYRING@ESR</vt:lpstr>
      <vt:lpstr>Examples: Experiment Installations and Testing at CRYRING  Status December 2022</vt:lpstr>
      <vt:lpstr>Science at existing facilities (commissioning started 2022) SPARC Experiments at HITRAP: HCI at Rest</vt:lpstr>
      <vt:lpstr>Added science with additional facilities SPARC Experiments at SIS100</vt:lpstr>
      <vt:lpstr>19th SPARC Topical Workshop  6th – 9h, Sept. 2022 Hybride, University of Jena &amp; HI-Jena</vt:lpstr>
      <vt:lpstr>PowerPoint-Präsentation</vt:lpstr>
      <vt:lpstr>PowerPoint-Präsentation</vt:lpstr>
      <vt:lpstr>Delayed Realization of APPA Cave</vt:lpstr>
      <vt:lpstr>Main experimental platforms</vt:lpstr>
      <vt:lpstr>HED FAIR Experiments at GSI</vt:lpstr>
      <vt:lpstr>Proton microscope PRIOR: Commissioned with recent phase 0 experiments</vt:lpstr>
      <vt:lpstr>PHELIX world-class laser:  standalone or coupled experiments</vt:lpstr>
      <vt:lpstr>Laser Ion Generation, Handling and Transport (Light): R&amp;D, injecting laser-accelerated ions into SIS-18</vt:lpstr>
      <vt:lpstr>New capabilities for coupled laser beam - ion beam experiments at GSI (2021)</vt:lpstr>
      <vt:lpstr>First Phase 0 experiment using coupled laser and ion beams at HHT</vt:lpstr>
      <vt:lpstr>HED news: THRILL project granted (2022)</vt:lpstr>
      <vt:lpstr>40th High Energy Density Workshop (January 2020)  &amp; Paper on Science Program of HED@FAIR</vt:lpstr>
      <vt:lpstr>PowerPoint-Präsentation</vt:lpstr>
      <vt:lpstr>PowerPoint-Präsentation</vt:lpstr>
      <vt:lpstr>Applications to BMBF for 2021 - 2024</vt:lpstr>
      <vt:lpstr>bmbf ERUM-FORSCHUNGSSCHWERPUNK appa-fsp appa: Atomic, plasma, and applied sciences</vt:lpstr>
      <vt:lpstr>Summary and Outlook Towards the Realization of the FAIR MSV </vt:lpstr>
      <vt:lpstr>Thank you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Leifels, Yvonne Dr.</dc:creator>
  <cp:lastModifiedBy>Thomas St</cp:lastModifiedBy>
  <cp:revision>280</cp:revision>
  <cp:lastPrinted>2022-12-07T23:03:12Z</cp:lastPrinted>
  <dcterms:created xsi:type="dcterms:W3CDTF">2020-04-18T15:49:52Z</dcterms:created>
  <dcterms:modified xsi:type="dcterms:W3CDTF">2022-12-09T10:17:57Z</dcterms:modified>
</cp:coreProperties>
</file>