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51" r:id="rId3"/>
    <p:sldId id="293" r:id="rId4"/>
    <p:sldId id="356" r:id="rId5"/>
    <p:sldId id="353" r:id="rId6"/>
    <p:sldId id="355" r:id="rId7"/>
    <p:sldId id="345" r:id="rId8"/>
    <p:sldId id="354" r:id="rId9"/>
    <p:sldId id="347" r:id="rId10"/>
    <p:sldId id="348" r:id="rId11"/>
    <p:sldId id="357" r:id="rId12"/>
    <p:sldId id="35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AC18"/>
    <a:srgbClr val="01619D"/>
    <a:srgbClr val="FFFF99"/>
    <a:srgbClr val="97E4FF"/>
    <a:srgbClr val="FFFF00"/>
    <a:srgbClr val="DDDDDD"/>
    <a:srgbClr val="ECAC78"/>
    <a:srgbClr val="558ED5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8" autoAdjust="0"/>
    <p:restoredTop sz="95258" autoAdjust="0"/>
  </p:normalViewPr>
  <p:slideViewPr>
    <p:cSldViewPr>
      <p:cViewPr varScale="1">
        <p:scale>
          <a:sx n="161" d="100"/>
          <a:sy n="161" d="100"/>
        </p:scale>
        <p:origin x="124" y="1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8DEAC-75A2-4868-B772-1CD3252B0B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1722E6-999B-4A47-B95D-5BFB80DCFE51}">
      <dgm:prSet phldrT="[Text]"/>
      <dgm:spPr>
        <a:solidFill>
          <a:srgbClr val="FFAC18"/>
        </a:solidFill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LHC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H-Entdeckung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H-Kopplungen O(10%)</a:t>
          </a:r>
        </a:p>
      </dgm:t>
    </dgm:pt>
    <dgm:pt modelId="{C1BCEDBA-59A8-4C98-90D5-2716E55F6ACB}" type="parTrans" cxnId="{17B42F81-D635-4CDC-B0DA-8208069F4671}">
      <dgm:prSet/>
      <dgm:spPr/>
      <dgm:t>
        <a:bodyPr/>
        <a:lstStyle/>
        <a:p>
          <a:endParaRPr lang="de-DE"/>
        </a:p>
      </dgm:t>
    </dgm:pt>
    <dgm:pt modelId="{09C59E26-E5ED-409E-8048-6F87F96E01CC}" type="sibTrans" cxnId="{17B42F81-D635-4CDC-B0DA-8208069F4671}">
      <dgm:prSet/>
      <dgm:spPr/>
      <dgm:t>
        <a:bodyPr/>
        <a:lstStyle/>
        <a:p>
          <a:endParaRPr lang="de-DE"/>
        </a:p>
      </dgm:t>
    </dgm:pt>
    <dgm:pt modelId="{8A37732D-F08C-4F44-B1EB-149D45CE2773}">
      <dgm:prSet phldrT="[Text]"/>
      <dgm:spPr>
        <a:solidFill>
          <a:srgbClr val="FFAC18"/>
        </a:solidFill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HL-LHC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H-Kopplungen O(2-5%)</a:t>
          </a:r>
        </a:p>
      </dgm:t>
    </dgm:pt>
    <dgm:pt modelId="{E8946985-8C65-49A3-951A-14D1968DE451}" type="parTrans" cxnId="{0CD3EEC8-5E69-4388-8A9C-8D2ED07BFDA9}">
      <dgm:prSet/>
      <dgm:spPr/>
      <dgm:t>
        <a:bodyPr/>
        <a:lstStyle/>
        <a:p>
          <a:endParaRPr lang="de-DE"/>
        </a:p>
      </dgm:t>
    </dgm:pt>
    <dgm:pt modelId="{8082982C-5811-4781-85ED-5CEA9A722517}" type="sibTrans" cxnId="{0CD3EEC8-5E69-4388-8A9C-8D2ED07BFDA9}">
      <dgm:prSet/>
      <dgm:spPr/>
      <dgm:t>
        <a:bodyPr/>
        <a:lstStyle/>
        <a:p>
          <a:endParaRPr lang="de-DE"/>
        </a:p>
      </dgm:t>
    </dgm:pt>
    <dgm:pt modelId="{9644EC99-7859-45CA-A4BD-AC3BDF745625}">
      <dgm:prSet phldrT="[Text]"/>
      <dgm:spPr>
        <a:solidFill>
          <a:srgbClr val="FFAC18"/>
        </a:solidFill>
      </dgm:spPr>
      <dgm:t>
        <a:bodyPr/>
        <a:lstStyle/>
        <a:p>
          <a:r>
            <a:rPr lang="de-DE" b="1" dirty="0" err="1">
              <a:solidFill>
                <a:schemeClr val="tx1"/>
              </a:solidFill>
            </a:rPr>
            <a:t>e</a:t>
          </a:r>
          <a:r>
            <a:rPr lang="de-DE" b="1" baseline="30000" dirty="0" err="1">
              <a:solidFill>
                <a:schemeClr val="tx1"/>
              </a:solidFill>
            </a:rPr>
            <a:t>+</a:t>
          </a:r>
          <a:r>
            <a:rPr lang="de-DE" b="1" dirty="0" err="1">
              <a:solidFill>
                <a:schemeClr val="tx1"/>
              </a:solidFill>
            </a:rPr>
            <a:t>e</a:t>
          </a:r>
          <a:r>
            <a:rPr lang="de-DE" b="1" baseline="30000" dirty="0">
              <a:solidFill>
                <a:schemeClr val="tx1"/>
              </a:solidFill>
            </a:rPr>
            <a:t>-</a:t>
          </a:r>
          <a:r>
            <a:rPr lang="de-DE" b="1" baseline="0" dirty="0">
              <a:solidFill>
                <a:schemeClr val="tx1"/>
              </a:solidFill>
            </a:rPr>
            <a:t>-</a:t>
          </a:r>
          <a:r>
            <a:rPr lang="de-DE" b="1" dirty="0">
              <a:solidFill>
                <a:schemeClr val="tx1"/>
              </a:solidFill>
            </a:rPr>
            <a:t>Higgs-Fabrik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H-Kopplungen O(0.1-1%)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höchste Priorität in </a:t>
          </a:r>
          <a:r>
            <a:rPr lang="de-DE" dirty="0" err="1">
              <a:solidFill>
                <a:schemeClr val="tx1"/>
              </a:solidFill>
            </a:rPr>
            <a:t>europ</a:t>
          </a:r>
          <a:r>
            <a:rPr lang="de-DE" dirty="0">
              <a:solidFill>
                <a:schemeClr val="tx1"/>
              </a:solidFill>
            </a:rPr>
            <a:t>. Strategie</a:t>
          </a:r>
        </a:p>
      </dgm:t>
    </dgm:pt>
    <dgm:pt modelId="{3DECDD09-E46B-475B-B9DE-4C80871A6C64}" type="parTrans" cxnId="{892D7D5F-5660-4826-B284-0EE0EBB1DA65}">
      <dgm:prSet/>
      <dgm:spPr/>
      <dgm:t>
        <a:bodyPr/>
        <a:lstStyle/>
        <a:p>
          <a:endParaRPr lang="de-DE"/>
        </a:p>
      </dgm:t>
    </dgm:pt>
    <dgm:pt modelId="{53B8E19F-07BC-4D7B-B18B-0FFA754C13F2}" type="sibTrans" cxnId="{892D7D5F-5660-4826-B284-0EE0EBB1DA65}">
      <dgm:prSet/>
      <dgm:spPr/>
      <dgm:t>
        <a:bodyPr/>
        <a:lstStyle/>
        <a:p>
          <a:endParaRPr lang="de-DE"/>
        </a:p>
      </dgm:t>
    </dgm:pt>
    <dgm:pt modelId="{0928758B-A382-4EC2-A6D8-00E07B6893C2}" type="pres">
      <dgm:prSet presAssocID="{80A8DEAC-75A2-4868-B772-1CD3252B0B43}" presName="Name0" presStyleCnt="0">
        <dgm:presLayoutVars>
          <dgm:dir/>
          <dgm:resizeHandles val="exact"/>
        </dgm:presLayoutVars>
      </dgm:prSet>
      <dgm:spPr/>
    </dgm:pt>
    <dgm:pt modelId="{4E5F083A-250D-47F8-B351-7144A439B42F}" type="pres">
      <dgm:prSet presAssocID="{D01722E6-999B-4A47-B95D-5BFB80DCFE51}" presName="node" presStyleLbl="node1" presStyleIdx="0" presStyleCnt="3" custScaleX="144561" custScaleY="88617">
        <dgm:presLayoutVars>
          <dgm:bulletEnabled val="1"/>
        </dgm:presLayoutVars>
      </dgm:prSet>
      <dgm:spPr/>
    </dgm:pt>
    <dgm:pt modelId="{55D79536-9835-47AC-B970-25C009A5F338}" type="pres">
      <dgm:prSet presAssocID="{09C59E26-E5ED-409E-8048-6F87F96E01CC}" presName="sibTrans" presStyleLbl="sibTrans2D1" presStyleIdx="0" presStyleCnt="2"/>
      <dgm:spPr/>
    </dgm:pt>
    <dgm:pt modelId="{AF4A7625-1D20-4079-87D3-81FFF5551FD4}" type="pres">
      <dgm:prSet presAssocID="{09C59E26-E5ED-409E-8048-6F87F96E01CC}" presName="connectorText" presStyleLbl="sibTrans2D1" presStyleIdx="0" presStyleCnt="2"/>
      <dgm:spPr/>
    </dgm:pt>
    <dgm:pt modelId="{F4B736FF-E8FA-4842-A209-89A1005816CD}" type="pres">
      <dgm:prSet presAssocID="{8A37732D-F08C-4F44-B1EB-149D45CE2773}" presName="node" presStyleLbl="node1" presStyleIdx="1" presStyleCnt="3" custScaleX="143679" custScaleY="81346">
        <dgm:presLayoutVars>
          <dgm:bulletEnabled val="1"/>
        </dgm:presLayoutVars>
      </dgm:prSet>
      <dgm:spPr/>
    </dgm:pt>
    <dgm:pt modelId="{5DFCF9AB-05FF-4B3F-AADC-30B0FE9F5274}" type="pres">
      <dgm:prSet presAssocID="{8082982C-5811-4781-85ED-5CEA9A722517}" presName="sibTrans" presStyleLbl="sibTrans2D1" presStyleIdx="1" presStyleCnt="2"/>
      <dgm:spPr/>
    </dgm:pt>
    <dgm:pt modelId="{103593E7-DFC3-4D30-9D61-149313C77388}" type="pres">
      <dgm:prSet presAssocID="{8082982C-5811-4781-85ED-5CEA9A722517}" presName="connectorText" presStyleLbl="sibTrans2D1" presStyleIdx="1" presStyleCnt="2"/>
      <dgm:spPr/>
    </dgm:pt>
    <dgm:pt modelId="{BAFF4A36-F89F-41FB-9056-5DCE32C5BC46}" type="pres">
      <dgm:prSet presAssocID="{9644EC99-7859-45CA-A4BD-AC3BDF745625}" presName="node" presStyleLbl="node1" presStyleIdx="2" presStyleCnt="3" custScaleX="209428" custScaleY="81346" custLinFactNeighborX="6093">
        <dgm:presLayoutVars>
          <dgm:bulletEnabled val="1"/>
        </dgm:presLayoutVars>
      </dgm:prSet>
      <dgm:spPr/>
    </dgm:pt>
  </dgm:ptLst>
  <dgm:cxnLst>
    <dgm:cxn modelId="{6BB22719-4521-4DF0-8995-7C91E556500A}" type="presOf" srcId="{9644EC99-7859-45CA-A4BD-AC3BDF745625}" destId="{BAFF4A36-F89F-41FB-9056-5DCE32C5BC46}" srcOrd="0" destOrd="0" presId="urn:microsoft.com/office/officeart/2005/8/layout/process1"/>
    <dgm:cxn modelId="{4B386A25-87B2-4742-972C-35DAB0963E61}" type="presOf" srcId="{80A8DEAC-75A2-4868-B772-1CD3252B0B43}" destId="{0928758B-A382-4EC2-A6D8-00E07B6893C2}" srcOrd="0" destOrd="0" presId="urn:microsoft.com/office/officeart/2005/8/layout/process1"/>
    <dgm:cxn modelId="{892D7D5F-5660-4826-B284-0EE0EBB1DA65}" srcId="{80A8DEAC-75A2-4868-B772-1CD3252B0B43}" destId="{9644EC99-7859-45CA-A4BD-AC3BDF745625}" srcOrd="2" destOrd="0" parTransId="{3DECDD09-E46B-475B-B9DE-4C80871A6C64}" sibTransId="{53B8E19F-07BC-4D7B-B18B-0FFA754C13F2}"/>
    <dgm:cxn modelId="{C7BC0A41-0D71-46CE-B215-449599FB8391}" type="presOf" srcId="{8082982C-5811-4781-85ED-5CEA9A722517}" destId="{103593E7-DFC3-4D30-9D61-149313C77388}" srcOrd="1" destOrd="0" presId="urn:microsoft.com/office/officeart/2005/8/layout/process1"/>
    <dgm:cxn modelId="{8FC8574F-0DC9-4DBF-8FD5-7E4D0E0A1288}" type="presOf" srcId="{8A37732D-F08C-4F44-B1EB-149D45CE2773}" destId="{F4B736FF-E8FA-4842-A209-89A1005816CD}" srcOrd="0" destOrd="0" presId="urn:microsoft.com/office/officeart/2005/8/layout/process1"/>
    <dgm:cxn modelId="{DE3CAD72-78FC-4DB6-B4F1-72D9628A1E6D}" type="presOf" srcId="{8082982C-5811-4781-85ED-5CEA9A722517}" destId="{5DFCF9AB-05FF-4B3F-AADC-30B0FE9F5274}" srcOrd="0" destOrd="0" presId="urn:microsoft.com/office/officeart/2005/8/layout/process1"/>
    <dgm:cxn modelId="{BFAB247C-EC66-4DAA-81E4-2ABDE2EE4B04}" type="presOf" srcId="{09C59E26-E5ED-409E-8048-6F87F96E01CC}" destId="{AF4A7625-1D20-4079-87D3-81FFF5551FD4}" srcOrd="1" destOrd="0" presId="urn:microsoft.com/office/officeart/2005/8/layout/process1"/>
    <dgm:cxn modelId="{17B42F81-D635-4CDC-B0DA-8208069F4671}" srcId="{80A8DEAC-75A2-4868-B772-1CD3252B0B43}" destId="{D01722E6-999B-4A47-B95D-5BFB80DCFE51}" srcOrd="0" destOrd="0" parTransId="{C1BCEDBA-59A8-4C98-90D5-2716E55F6ACB}" sibTransId="{09C59E26-E5ED-409E-8048-6F87F96E01CC}"/>
    <dgm:cxn modelId="{B476D489-12BC-494C-93FB-5535D56CC518}" type="presOf" srcId="{09C59E26-E5ED-409E-8048-6F87F96E01CC}" destId="{55D79536-9835-47AC-B970-25C009A5F338}" srcOrd="0" destOrd="0" presId="urn:microsoft.com/office/officeart/2005/8/layout/process1"/>
    <dgm:cxn modelId="{0CD3EEC8-5E69-4388-8A9C-8D2ED07BFDA9}" srcId="{80A8DEAC-75A2-4868-B772-1CD3252B0B43}" destId="{8A37732D-F08C-4F44-B1EB-149D45CE2773}" srcOrd="1" destOrd="0" parTransId="{E8946985-8C65-49A3-951A-14D1968DE451}" sibTransId="{8082982C-5811-4781-85ED-5CEA9A722517}"/>
    <dgm:cxn modelId="{B0C557CB-8265-4FDB-89A6-87ACE3A63B2D}" type="presOf" srcId="{D01722E6-999B-4A47-B95D-5BFB80DCFE51}" destId="{4E5F083A-250D-47F8-B351-7144A439B42F}" srcOrd="0" destOrd="0" presId="urn:microsoft.com/office/officeart/2005/8/layout/process1"/>
    <dgm:cxn modelId="{1F5D19F2-D7B6-4589-A4A3-98629DB59859}" type="presParOf" srcId="{0928758B-A382-4EC2-A6D8-00E07B6893C2}" destId="{4E5F083A-250D-47F8-B351-7144A439B42F}" srcOrd="0" destOrd="0" presId="urn:microsoft.com/office/officeart/2005/8/layout/process1"/>
    <dgm:cxn modelId="{8A9CBCF7-F1A1-4FFD-BF9E-44E0CCB080F4}" type="presParOf" srcId="{0928758B-A382-4EC2-A6D8-00E07B6893C2}" destId="{55D79536-9835-47AC-B970-25C009A5F338}" srcOrd="1" destOrd="0" presId="urn:microsoft.com/office/officeart/2005/8/layout/process1"/>
    <dgm:cxn modelId="{C6D5D9F3-ED98-4BCA-B95B-63EA3AA0AF48}" type="presParOf" srcId="{55D79536-9835-47AC-B970-25C009A5F338}" destId="{AF4A7625-1D20-4079-87D3-81FFF5551FD4}" srcOrd="0" destOrd="0" presId="urn:microsoft.com/office/officeart/2005/8/layout/process1"/>
    <dgm:cxn modelId="{873628A1-E904-4068-B3AE-1DC06A2B20E5}" type="presParOf" srcId="{0928758B-A382-4EC2-A6D8-00E07B6893C2}" destId="{F4B736FF-E8FA-4842-A209-89A1005816CD}" srcOrd="2" destOrd="0" presId="urn:microsoft.com/office/officeart/2005/8/layout/process1"/>
    <dgm:cxn modelId="{5DE8C315-8435-47FB-BF2C-5F4FA38DB2FB}" type="presParOf" srcId="{0928758B-A382-4EC2-A6D8-00E07B6893C2}" destId="{5DFCF9AB-05FF-4B3F-AADC-30B0FE9F5274}" srcOrd="3" destOrd="0" presId="urn:microsoft.com/office/officeart/2005/8/layout/process1"/>
    <dgm:cxn modelId="{68328076-462A-4235-8561-AD7E3B64258D}" type="presParOf" srcId="{5DFCF9AB-05FF-4B3F-AADC-30B0FE9F5274}" destId="{103593E7-DFC3-4D30-9D61-149313C77388}" srcOrd="0" destOrd="0" presId="urn:microsoft.com/office/officeart/2005/8/layout/process1"/>
    <dgm:cxn modelId="{E2C19C75-65E3-4C8A-9DE1-73E5989D0259}" type="presParOf" srcId="{0928758B-A382-4EC2-A6D8-00E07B6893C2}" destId="{BAFF4A36-F89F-41FB-9056-5DCE32C5BC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F083A-250D-47F8-B351-7144A439B42F}">
      <dsp:nvSpPr>
        <dsp:cNvPr id="0" name=""/>
        <dsp:cNvSpPr/>
      </dsp:nvSpPr>
      <dsp:spPr>
        <a:xfrm>
          <a:off x="352" y="2219264"/>
          <a:ext cx="2161977" cy="980138"/>
        </a:xfrm>
        <a:prstGeom prst="roundRect">
          <a:avLst>
            <a:gd name="adj" fmla="val 10000"/>
          </a:avLst>
        </a:prstGeom>
        <a:solidFill>
          <a:srgbClr val="FFAC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LHC</a:t>
          </a:r>
          <a:br>
            <a:rPr lang="de-DE" sz="1400" kern="1200" dirty="0">
              <a:solidFill>
                <a:schemeClr val="tx1"/>
              </a:solidFill>
            </a:rPr>
          </a:br>
          <a:r>
            <a:rPr lang="de-DE" sz="1400" kern="1200" dirty="0">
              <a:solidFill>
                <a:schemeClr val="tx1"/>
              </a:solidFill>
            </a:rPr>
            <a:t>H-Entdeckung</a:t>
          </a:r>
          <a:br>
            <a:rPr lang="de-DE" sz="1400" kern="1200" dirty="0">
              <a:solidFill>
                <a:schemeClr val="tx1"/>
              </a:solidFill>
            </a:rPr>
          </a:br>
          <a:r>
            <a:rPr lang="de-DE" sz="1400" kern="1200" dirty="0">
              <a:solidFill>
                <a:schemeClr val="tx1"/>
              </a:solidFill>
            </a:rPr>
            <a:t>H-Kopplungen O(10%)</a:t>
          </a:r>
        </a:p>
      </dsp:txBody>
      <dsp:txXfrm>
        <a:off x="29059" y="2247971"/>
        <a:ext cx="2104563" cy="922724"/>
      </dsp:txXfrm>
    </dsp:sp>
    <dsp:sp modelId="{55D79536-9835-47AC-B970-25C009A5F338}">
      <dsp:nvSpPr>
        <dsp:cNvPr id="0" name=""/>
        <dsp:cNvSpPr/>
      </dsp:nvSpPr>
      <dsp:spPr>
        <a:xfrm>
          <a:off x="2311884" y="2523885"/>
          <a:ext cx="317055" cy="3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2311884" y="2598064"/>
        <a:ext cx="221939" cy="222537"/>
      </dsp:txXfrm>
    </dsp:sp>
    <dsp:sp modelId="{F4B736FF-E8FA-4842-A209-89A1005816CD}">
      <dsp:nvSpPr>
        <dsp:cNvPr id="0" name=""/>
        <dsp:cNvSpPr/>
      </dsp:nvSpPr>
      <dsp:spPr>
        <a:xfrm>
          <a:off x="2760548" y="2259474"/>
          <a:ext cx="2148786" cy="899718"/>
        </a:xfrm>
        <a:prstGeom prst="roundRect">
          <a:avLst>
            <a:gd name="adj" fmla="val 10000"/>
          </a:avLst>
        </a:prstGeom>
        <a:solidFill>
          <a:srgbClr val="FFAC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HL-LHC</a:t>
          </a:r>
          <a:br>
            <a:rPr lang="de-DE" sz="1400" kern="1200" dirty="0">
              <a:solidFill>
                <a:schemeClr val="tx1"/>
              </a:solidFill>
            </a:rPr>
          </a:br>
          <a:r>
            <a:rPr lang="de-DE" sz="1400" kern="1200" dirty="0">
              <a:solidFill>
                <a:schemeClr val="tx1"/>
              </a:solidFill>
            </a:rPr>
            <a:t>H-Kopplungen O(2-5%)</a:t>
          </a:r>
        </a:p>
      </dsp:txBody>
      <dsp:txXfrm>
        <a:off x="2786900" y="2285826"/>
        <a:ext cx="2096082" cy="847014"/>
      </dsp:txXfrm>
    </dsp:sp>
    <dsp:sp modelId="{5DFCF9AB-05FF-4B3F-AADC-30B0FE9F5274}">
      <dsp:nvSpPr>
        <dsp:cNvPr id="0" name=""/>
        <dsp:cNvSpPr/>
      </dsp:nvSpPr>
      <dsp:spPr>
        <a:xfrm>
          <a:off x="5058977" y="2523885"/>
          <a:ext cx="317242" cy="3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5058977" y="2598064"/>
        <a:ext cx="222069" cy="222537"/>
      </dsp:txXfrm>
    </dsp:sp>
    <dsp:sp modelId="{BAFF4A36-F89F-41FB-9056-5DCE32C5BC46}">
      <dsp:nvSpPr>
        <dsp:cNvPr id="0" name=""/>
        <dsp:cNvSpPr/>
      </dsp:nvSpPr>
      <dsp:spPr>
        <a:xfrm>
          <a:off x="5507906" y="2259474"/>
          <a:ext cx="3132093" cy="899718"/>
        </a:xfrm>
        <a:prstGeom prst="roundRect">
          <a:avLst>
            <a:gd name="adj" fmla="val 10000"/>
          </a:avLst>
        </a:prstGeom>
        <a:solidFill>
          <a:srgbClr val="FFAC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tx1"/>
              </a:solidFill>
            </a:rPr>
            <a:t>e</a:t>
          </a:r>
          <a:r>
            <a:rPr lang="de-DE" sz="1400" b="1" kern="1200" baseline="30000" dirty="0" err="1">
              <a:solidFill>
                <a:schemeClr val="tx1"/>
              </a:solidFill>
            </a:rPr>
            <a:t>+</a:t>
          </a:r>
          <a:r>
            <a:rPr lang="de-DE" sz="1400" b="1" kern="1200" dirty="0" err="1">
              <a:solidFill>
                <a:schemeClr val="tx1"/>
              </a:solidFill>
            </a:rPr>
            <a:t>e</a:t>
          </a:r>
          <a:r>
            <a:rPr lang="de-DE" sz="1400" b="1" kern="1200" baseline="30000" dirty="0">
              <a:solidFill>
                <a:schemeClr val="tx1"/>
              </a:solidFill>
            </a:rPr>
            <a:t>-</a:t>
          </a:r>
          <a:r>
            <a:rPr lang="de-DE" sz="1400" b="1" kern="1200" baseline="0" dirty="0">
              <a:solidFill>
                <a:schemeClr val="tx1"/>
              </a:solidFill>
            </a:rPr>
            <a:t>-</a:t>
          </a:r>
          <a:r>
            <a:rPr lang="de-DE" sz="1400" b="1" kern="1200" dirty="0">
              <a:solidFill>
                <a:schemeClr val="tx1"/>
              </a:solidFill>
            </a:rPr>
            <a:t>Higgs-Fabrik</a:t>
          </a:r>
          <a:br>
            <a:rPr lang="de-DE" sz="1400" kern="1200" dirty="0">
              <a:solidFill>
                <a:schemeClr val="tx1"/>
              </a:solidFill>
            </a:rPr>
          </a:br>
          <a:r>
            <a:rPr lang="de-DE" sz="1400" kern="1200" dirty="0">
              <a:solidFill>
                <a:schemeClr val="tx1"/>
              </a:solidFill>
            </a:rPr>
            <a:t>H-Kopplungen O(0.1-1%)</a:t>
          </a:r>
          <a:br>
            <a:rPr lang="de-DE" sz="1400" kern="1200" dirty="0">
              <a:solidFill>
                <a:schemeClr val="tx1"/>
              </a:solidFill>
            </a:rPr>
          </a:br>
          <a:r>
            <a:rPr lang="de-DE" sz="1400" kern="1200" dirty="0">
              <a:solidFill>
                <a:schemeClr val="tx1"/>
              </a:solidFill>
            </a:rPr>
            <a:t>höchste Priorität in </a:t>
          </a:r>
          <a:r>
            <a:rPr lang="de-DE" sz="1400" kern="1200" dirty="0" err="1">
              <a:solidFill>
                <a:schemeClr val="tx1"/>
              </a:solidFill>
            </a:rPr>
            <a:t>europ</a:t>
          </a:r>
          <a:r>
            <a:rPr lang="de-DE" sz="1400" kern="1200" dirty="0">
              <a:solidFill>
                <a:schemeClr val="tx1"/>
              </a:solidFill>
            </a:rPr>
            <a:t>. Strategie</a:t>
          </a:r>
        </a:p>
      </dsp:txBody>
      <dsp:txXfrm>
        <a:off x="5534258" y="2285826"/>
        <a:ext cx="3079389" cy="847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AB1-25BA-4D32-BB31-04854675CC27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57B0-E56E-4F90-8961-F773D8B801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653-5D19-4DE7-8C0E-1B83FBA38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717"/>
            <a:ext cx="83846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620CC-88E7-481F-883F-79B221D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668"/>
            <a:ext cx="8384650" cy="1228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EA85DF-9997-49DF-9D46-11F69627C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CCBC-13C0-4E7B-B324-7674A16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45E34-C92E-4E85-AC04-399E680B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99EB-EFD5-4BF1-878C-948C43A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77BB-9429-487D-A86E-90F4EE20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FF31D-88FA-4C44-B1DE-E25438DC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02CAA9-5265-4ECF-9673-92CD4087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D5C7ED-5DBD-45DD-AA29-A80CACF6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F8A6-EDAF-4BA1-B17C-A68DD54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6BBC8-D912-4E24-9891-9881D5D2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C481A-D5DF-42B9-A692-79F287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E06C-2609-4EB8-8A19-8348A6C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6409E-EEC0-4C43-A985-943F46F0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67A9D-32B6-410E-9D1E-BB262F3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5509-F3F1-43C1-8833-810D3D60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457F-1049-449D-AF12-4504D37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581A-7CE5-4B1E-A890-863265EC3CD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52D2-9E47-44F4-9682-7DB96BE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B1DCB-071E-4D16-ACCF-A88499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62D0B-76BF-4386-A1D3-B99C841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65331-C5F0-4D78-A254-F9BF904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5A48F-79D5-45A9-B1D4-23CD52DE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F302-C05F-4F9B-8B96-92D96AD5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C58D2-AE50-47C2-B300-1F32139A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B7BB6-747A-4250-B46A-20821322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223FA3-51A9-43ED-B605-13B7BB75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6B644-F543-4601-ADEA-A1F07BAA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6F934-2D89-405B-A731-FC0F5F9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0774-D52D-479B-A8EB-5D35C1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DD9D3-3700-46FD-85CE-2F7C4471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FEB2-7547-463C-83B3-68A0C5C9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A99AB-E9B0-49B7-BAC9-DE26546A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1C11C-15B6-49A6-A42A-EE0C29BB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10900-C8D2-4222-A14B-4233DB7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62FA6C-DDCD-4260-8EF8-ED19160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29E28E-2CCD-4D83-A717-43DB3C5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574-2479-4061-A712-42053FC9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E62EE-D7ED-49D1-9E1F-DDD96B1A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90BF1-2547-440C-9D38-E3212C7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E3012-4864-4A38-B28C-6F46060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63D9DA-3947-4F4E-ABFF-93E61F56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1FA1B-A658-442D-86A9-ED5C061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10CF0-6961-44FE-B47F-16FF99E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603-839B-4938-9403-3DA3CDC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87BC1-316B-4C4D-8958-AB38FEC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7E351C-1830-4F02-B4F1-A0BA5480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46235-C6B1-47F7-AEB6-7B7D890C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57C42-4944-48D3-869F-E1DA2A31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86C0C-BE77-4770-8EBD-ECB9C6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6E0-A6E4-49DA-940C-E2CDAD2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2F5600-1266-4DFD-BB94-7D5D2478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08178-E168-4760-AD4A-0B2C6CB9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C74D5-6905-4125-AA32-ABA33878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FFCAE-6D4B-4C9B-A357-363158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7185-8FCF-4D6B-8468-5E92D5F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21A8B-7974-4B5D-88CF-814516D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58" y="1"/>
            <a:ext cx="10515600" cy="104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B38D9-D268-47A5-B4B0-3048BC50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B244-7B32-4228-8487-F67A14C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54DC7-010F-46AA-80E0-E8D8862F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6925" y="6492875"/>
            <a:ext cx="639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Lutz Feld, RWTH Aachen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1B1D3-D15C-4A3F-9054-93E4B920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00D09-B1BC-4109-BEC3-0A63C87E6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26" t="35205" r="7228"/>
          <a:stretch/>
        </p:blipFill>
        <p:spPr>
          <a:xfrm>
            <a:off x="0" y="0"/>
            <a:ext cx="1559058" cy="104162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19F62-4BC8-4C8B-8A9E-AA1C2D63A521}"/>
              </a:ext>
            </a:extLst>
          </p:cNvPr>
          <p:cNvCxnSpPr/>
          <p:nvPr userDrawn="1"/>
        </p:nvCxnSpPr>
        <p:spPr>
          <a:xfrm>
            <a:off x="0" y="1117158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D2BE5DD-520C-42A8-9BF8-074C396E624E}"/>
              </a:ext>
            </a:extLst>
          </p:cNvPr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6.02837" TargetMode="External"/><Relationship Id="rId2" Type="http://schemas.openxmlformats.org/officeDocument/2006/relationships/hyperlink" Target="https://indico.desy.de/event/41152/contributions/152605/attachments/86878/115884/KET_Nachhaltigkeit_Duer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cern/zusatzliche-informationen-fur-deutsche-bewerberinnen" TargetMode="External"/><Relationship Id="rId2" Type="http://schemas.openxmlformats.org/officeDocument/2006/relationships/hyperlink" Target="https://www.ketweb.de/veroeffentlichungen/karrieren_20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tm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1152/contributions/152603/attachments/86876/115880/HF_FCC_RD_KET.pdf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78E0B-3B05-4010-9962-F5D7C143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1" y="3172570"/>
            <a:ext cx="11810338" cy="925789"/>
          </a:xfrm>
        </p:spPr>
        <p:txBody>
          <a:bodyPr>
            <a:normAutofit/>
          </a:bodyPr>
          <a:lstStyle/>
          <a:p>
            <a:r>
              <a:rPr lang="en-GB" dirty="0" err="1"/>
              <a:t>Aktivitäten</a:t>
            </a:r>
            <a:r>
              <a:rPr lang="en-GB" dirty="0"/>
              <a:t> des KET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905D7-3F68-4911-B20C-7FD90956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3000"/>
            <a:ext cx="9144000" cy="136593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AEEF"/>
                </a:solidFill>
              </a:rPr>
              <a:t>KHuK-Jahrestagung</a:t>
            </a:r>
            <a:r>
              <a:rPr lang="en-GB" dirty="0">
                <a:solidFill>
                  <a:srgbClr val="00AEEF"/>
                </a:solidFill>
              </a:rPr>
              <a:t>, 7.12.2023, Bad Honnef</a:t>
            </a:r>
          </a:p>
          <a:p>
            <a:endParaRPr lang="en-GB" dirty="0">
              <a:solidFill>
                <a:srgbClr val="00AEEF"/>
              </a:solidFill>
            </a:endParaRPr>
          </a:p>
          <a:p>
            <a:r>
              <a:rPr lang="en-GB" dirty="0"/>
              <a:t>Lutz Feld (RWTH Aachen University, KET-</a:t>
            </a:r>
            <a:r>
              <a:rPr lang="en-GB" dirty="0" err="1"/>
              <a:t>Vorsitzender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0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87F3-23E9-B62E-0066-38707191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ErUM-Data Strategiegespräch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C1F909-DC14-3E70-C44D-5CCF4053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1"/>
            <a:ext cx="8640942" cy="5067956"/>
          </a:xfrm>
        </p:spPr>
        <p:txBody>
          <a:bodyPr/>
          <a:lstStyle/>
          <a:p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BMBF plant am 23./24.01.2024 ein</a:t>
            </a:r>
            <a:b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Strategiegespräch</a:t>
            </a: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zur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Vorbereitung der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nächsten ErUM-Data-Kampagne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wissenschaftliche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 von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ErUM werden dabei primär durch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DIG-UM</a:t>
            </a:r>
            <a:b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deren Boards vertreten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aus der KET-Community wird vom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KET-Software&amp;Computing-Panel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gesammelt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(Günter Duckeck, Thomas Kuhr)</a:t>
            </a: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Punkte aus der Diskussion bei der KET-Jahresversammlung</a:t>
            </a:r>
          </a:p>
          <a:p>
            <a:pPr lvl="1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Experimentnahe Themen wichtig</a:t>
            </a:r>
          </a:p>
          <a:p>
            <a:pPr lvl="1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 konkreter Technologien</a:t>
            </a:r>
          </a:p>
          <a:p>
            <a:pPr lvl="1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Physikfachliche Expertise in der Begutachtung</a:t>
            </a:r>
            <a:b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 beim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DIG-UM-Jahrestreffen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11. Dezember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A0618E-C354-CC58-387E-A61A5D90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D6BFE-5EDC-476B-938C-C732FE05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87A7029-C6B7-01C4-3BB5-91BD7ED4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 dirty="0"/>
              <a:t>24.11.2023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53A421-357C-CDF2-CF02-2ECB3E1673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396" y="1341000"/>
            <a:ext cx="5668753" cy="17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05CC5-19A8-46EA-9464-0349A01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B9A608-39C0-3D38-6FF5-3B6F6717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7" y="1253330"/>
            <a:ext cx="4991331" cy="5415669"/>
          </a:xfrm>
        </p:spPr>
        <p:txBody>
          <a:bodyPr>
            <a:normAutofit/>
          </a:bodyPr>
          <a:lstStyle/>
          <a:p>
            <a:r>
              <a:rPr lang="de-DE" dirty="0"/>
              <a:t>Vortrag von Michael Düren auf KET-Jahresversammlung (</a:t>
            </a:r>
            <a:r>
              <a:rPr lang="de-DE" dirty="0">
                <a:hlinkClick r:id="rId2"/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Klimawandel ist eine akute und dauerhafte Gefahr für die Menschheit</a:t>
            </a:r>
          </a:p>
          <a:p>
            <a:pPr lvl="1"/>
            <a:r>
              <a:rPr lang="de-DE" dirty="0"/>
              <a:t>und für alle HEP-Projektpläne  </a:t>
            </a:r>
          </a:p>
          <a:p>
            <a:r>
              <a:rPr lang="de-DE" dirty="0"/>
              <a:t>HECAP+ Bericht „</a:t>
            </a:r>
            <a:r>
              <a:rPr lang="en-US" dirty="0"/>
              <a:t>Environmental sustainability in basic research”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AAAABE+Times-Roman"/>
                <a:hlinkClick r:id="rId3"/>
              </a:rPr>
              <a:t>arXiv:2306.02837v2</a:t>
            </a:r>
            <a:endParaRPr lang="de-DE" sz="1800" b="0" i="0" u="none" strike="noStrike" baseline="0" dirty="0">
              <a:latin typeface="AAAABE+Times-Roman"/>
            </a:endParaRPr>
          </a:p>
          <a:p>
            <a:endParaRPr lang="de-DE" sz="180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endParaRPr lang="de-DE" sz="180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r>
              <a:rPr lang="de-DE" b="1" dirty="0">
                <a:solidFill>
                  <a:srgbClr val="00AEEF"/>
                </a:solidFill>
              </a:rPr>
              <a:t>Unser Feld muss und kann seinen Beitrag zur Lösung leisten!</a:t>
            </a:r>
          </a:p>
          <a:p>
            <a:endParaRPr lang="de-DE" dirty="0"/>
          </a:p>
          <a:p>
            <a:endParaRPr lang="de-DE" sz="1800" b="0" i="0" u="none" strike="noStrike" baseline="0" dirty="0">
              <a:latin typeface="AAAABE+Times-Roman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C79EC-4860-D886-30D2-CB57FBA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0C242-62CA-ECAB-C1A3-723CD8EA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A6A57-4647-91A4-7C83-446208FD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56E1DF6-DF10-C857-61E0-A59F66B3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" t="53543" r="35285" b="14961"/>
          <a:stretch/>
        </p:blipFill>
        <p:spPr>
          <a:xfrm>
            <a:off x="6550388" y="4653000"/>
            <a:ext cx="5471999" cy="1563428"/>
          </a:xfrm>
          <a:prstGeom prst="rect">
            <a:avLst/>
          </a:prstGeom>
          <a:ln w="38100">
            <a:solidFill>
              <a:srgbClr val="00AEEF"/>
            </a:solidFill>
          </a:ln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4B965D0-5F9B-0DB8-7FCE-C275B8EED907}"/>
              </a:ext>
            </a:extLst>
          </p:cNvPr>
          <p:cNvCxnSpPr>
            <a:cxnSpLocks/>
          </p:cNvCxnSpPr>
          <p:nvPr/>
        </p:nvCxnSpPr>
        <p:spPr>
          <a:xfrm flipV="1">
            <a:off x="6528000" y="4236640"/>
            <a:ext cx="1489612" cy="404486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669ACAC-6AB5-4C36-C768-317125A43418}"/>
              </a:ext>
            </a:extLst>
          </p:cNvPr>
          <p:cNvCxnSpPr>
            <a:cxnSpLocks/>
          </p:cNvCxnSpPr>
          <p:nvPr/>
        </p:nvCxnSpPr>
        <p:spPr>
          <a:xfrm flipV="1">
            <a:off x="12043542" y="4248514"/>
            <a:ext cx="0" cy="404486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AB79D68E-61C9-5429-9401-0EAB0FF1A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323"/>
          <a:stretch/>
        </p:blipFill>
        <p:spPr>
          <a:xfrm>
            <a:off x="6451652" y="1225817"/>
            <a:ext cx="5718380" cy="299518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94F8CB52-536C-DE98-3823-5575263B3051}"/>
              </a:ext>
            </a:extLst>
          </p:cNvPr>
          <p:cNvSpPr txBox="1"/>
          <p:nvPr/>
        </p:nvSpPr>
        <p:spPr>
          <a:xfrm>
            <a:off x="8128868" y="4309832"/>
            <a:ext cx="30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AEEF"/>
                </a:solidFill>
              </a:rPr>
              <a:t>FCC </a:t>
            </a:r>
            <a:r>
              <a:rPr lang="de-DE" b="1" dirty="0" err="1">
                <a:solidFill>
                  <a:srgbClr val="00AEEF"/>
                </a:solidFill>
              </a:rPr>
              <a:t>Timescale</a:t>
            </a:r>
            <a:r>
              <a:rPr lang="de-DE" b="1" dirty="0">
                <a:solidFill>
                  <a:srgbClr val="00AEEF"/>
                </a:solidFill>
              </a:rPr>
              <a:t> (</a:t>
            </a:r>
            <a:r>
              <a:rPr lang="de-DE" b="1" dirty="0" err="1">
                <a:solidFill>
                  <a:srgbClr val="00AEEF"/>
                </a:solidFill>
              </a:rPr>
              <a:t>as</a:t>
            </a:r>
            <a:r>
              <a:rPr lang="de-DE" b="1" dirty="0">
                <a:solidFill>
                  <a:srgbClr val="00AEEF"/>
                </a:solidFill>
              </a:rPr>
              <a:t> an </a:t>
            </a:r>
            <a:r>
              <a:rPr lang="de-DE" b="1" dirty="0" err="1">
                <a:solidFill>
                  <a:srgbClr val="00AEEF"/>
                </a:solidFill>
              </a:rPr>
              <a:t>example</a:t>
            </a:r>
            <a:r>
              <a:rPr lang="de-DE" b="1" dirty="0">
                <a:solidFill>
                  <a:srgbClr val="00AEEF"/>
                </a:solidFill>
              </a:rPr>
              <a:t>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B776800-CB3E-ED5E-C738-9DDCBE3CE1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606" y="3794271"/>
            <a:ext cx="4532394" cy="14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984D2-E6E4-D95E-4119-0E97AB69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Karrierewege in der Teilchenphysik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9D858-F5F8-E916-E241-6684A99B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0" y="1199524"/>
            <a:ext cx="10152000" cy="5541476"/>
          </a:xfrm>
        </p:spPr>
        <p:txBody>
          <a:bodyPr>
            <a:normAutofit/>
          </a:bodyPr>
          <a:lstStyle/>
          <a:p>
            <a:r>
              <a:rPr lang="de-DE" sz="1800" b="1" dirty="0">
                <a:solidFill>
                  <a:srgbClr val="00AEEF"/>
                </a:solidFill>
              </a:rPr>
              <a:t>KET-Umfrage</a:t>
            </a:r>
            <a:r>
              <a:rPr lang="de-DE" sz="1800" dirty="0"/>
              <a:t> im Herbst 2022 unter allen </a:t>
            </a:r>
            <a:r>
              <a:rPr lang="de-DE" sz="1800" dirty="0" err="1"/>
              <a:t>Kolleg:innen</a:t>
            </a:r>
            <a:r>
              <a:rPr lang="de-DE" sz="1800" dirty="0"/>
              <a:t>,</a:t>
            </a:r>
            <a:br>
              <a:rPr lang="de-DE" sz="1800" dirty="0"/>
            </a:br>
            <a:r>
              <a:rPr lang="de-DE" sz="1800" dirty="0"/>
              <a:t>die </a:t>
            </a:r>
            <a:r>
              <a:rPr lang="de-DE" sz="1800" b="1" dirty="0"/>
              <a:t>seit 2010 in Deutschland eine permanente Stelle</a:t>
            </a:r>
            <a:br>
              <a:rPr lang="de-DE" sz="1800" b="1" dirty="0"/>
            </a:br>
            <a:r>
              <a:rPr lang="de-DE" sz="1800" dirty="0"/>
              <a:t>angetreten haben: </a:t>
            </a:r>
            <a:r>
              <a:rPr lang="de-DE" sz="1800" b="1" dirty="0"/>
              <a:t>92 Antworten </a:t>
            </a:r>
            <a:r>
              <a:rPr lang="de-DE" sz="1800" dirty="0"/>
              <a:t>in der Zielgruppe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Wichtige Faktoren für eine Karriere in Teilchenphysik</a:t>
            </a:r>
            <a:br>
              <a:rPr lang="de-DE" sz="1800" b="1" dirty="0"/>
            </a:br>
            <a:endParaRPr lang="de-DE" sz="1800" b="1" dirty="0"/>
          </a:p>
          <a:p>
            <a:r>
              <a:rPr lang="de-DE" sz="1800" b="1" dirty="0"/>
              <a:t>Auswertung</a:t>
            </a:r>
            <a:r>
              <a:rPr lang="de-DE" sz="1800" dirty="0"/>
              <a:t> unter </a:t>
            </a:r>
            <a:r>
              <a:rPr lang="de-DE" sz="900" dirty="0">
                <a:hlinkClick r:id="rId2"/>
              </a:rPr>
              <a:t>https://www.ketweb.de/veroeffentlichungen/karrieren_2023/</a:t>
            </a:r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1800" dirty="0"/>
          </a:p>
          <a:p>
            <a:r>
              <a:rPr lang="en-GB" sz="1800" b="1" dirty="0" err="1"/>
              <a:t>Karrieremöglichkeiten</a:t>
            </a:r>
            <a:r>
              <a:rPr lang="en-GB" sz="1800" b="1" dirty="0"/>
              <a:t> am CERN: </a:t>
            </a:r>
            <a:r>
              <a:rPr lang="de-DE" sz="900" dirty="0">
                <a:hlinkClick r:id="rId3"/>
              </a:rPr>
              <a:t>https://careers.cern/zusatzliche-informationen-fur-deutsche-bewerberinnen</a:t>
            </a:r>
            <a:endParaRPr lang="de-DE" sz="900" dirty="0"/>
          </a:p>
          <a:p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34245D-AF9C-5B6A-A84C-9DFE025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75DC4-54EF-CF78-BE47-99D5A9B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Grafik 9" descr="Ein Bild, das Text, Screenshot, Brief, Design enthält.&#10;&#10;Automatisch generierte Beschreibung">
            <a:extLst>
              <a:ext uri="{FF2B5EF4-FFF2-40B4-BE49-F238E27FC236}">
                <a16:creationId xmlns:a16="http://schemas.microsoft.com/office/drawing/2014/main" id="{3D01EE0D-96D5-CF19-526E-CB0BA92AA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"/>
          <a:stretch/>
        </p:blipFill>
        <p:spPr>
          <a:xfrm>
            <a:off x="8256000" y="1341000"/>
            <a:ext cx="3528000" cy="446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DB809F9-C23E-6624-7941-9EE36125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8E6CF-CD08-C000-CE6D-1114251EB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349" y="3357000"/>
            <a:ext cx="4894105" cy="259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95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elle 168">
            <a:extLst>
              <a:ext uri="{FF2B5EF4-FFF2-40B4-BE49-F238E27FC236}">
                <a16:creationId xmlns:a16="http://schemas.microsoft.com/office/drawing/2014/main" id="{D4DF6D03-EB5F-447B-8E1E-6FB1C2E2C000}"/>
              </a:ext>
            </a:extLst>
          </p:cNvPr>
          <p:cNvGraphicFramePr>
            <a:graphicFrameLocks noGrp="1"/>
          </p:cNvGraphicFramePr>
          <p:nvPr/>
        </p:nvGraphicFramePr>
        <p:xfrm>
          <a:off x="23995" y="1100698"/>
          <a:ext cx="12192005" cy="5392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5">
                  <a:extLst>
                    <a:ext uri="{9D8B030D-6E8A-4147-A177-3AD203B41FA5}">
                      <a16:colId xmlns:a16="http://schemas.microsoft.com/office/drawing/2014/main" val="3155873161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212700569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935931914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54629043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374576477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4210531991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1688048799"/>
                    </a:ext>
                  </a:extLst>
                </a:gridCol>
              </a:tblGrid>
              <a:tr h="1797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Allen Caldwell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MPP Munich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MPP Director 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Klaus Desch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Bonn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CERN Council Delegate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Michael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Dührssen-Debling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Frank Ellinghaus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Wuppertal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Lutz Feld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RWTH Aachen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Chair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Christian Fischer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Giessen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KHuK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Erika Garutti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26850"/>
                  </a:ext>
                </a:extLst>
              </a:tr>
              <a:tr h="1797393">
                <a:tc>
                  <a:txBody>
                    <a:bodyPr/>
                    <a:lstStyle/>
                    <a:p>
                      <a:r>
                        <a:rPr lang="en-GB" sz="1200" dirty="0"/>
                        <a:t>Prof. </a:t>
                      </a:r>
                      <a:r>
                        <a:rPr lang="en-GB" sz="1200" dirty="0" err="1"/>
                        <a:t>Dr.</a:t>
                      </a:r>
                      <a:r>
                        <a:rPr lang="en-GB" sz="1200" dirty="0"/>
                        <a:t> </a:t>
                      </a:r>
                      <a:r>
                        <a:rPr lang="en-GB" sz="1200" b="1" dirty="0"/>
                        <a:t>Johannes Haller</a:t>
                      </a:r>
                    </a:p>
                    <a:p>
                      <a:r>
                        <a:rPr lang="en-GB" sz="1000" dirty="0"/>
                        <a:t>Hamburg University</a:t>
                      </a:r>
                    </a:p>
                    <a:p>
                      <a:r>
                        <a:rPr lang="en-GB" sz="1000" dirty="0"/>
                        <a:t>DPG-</a:t>
                      </a:r>
                      <a:r>
                        <a:rPr lang="en-GB" sz="1000" dirty="0" err="1"/>
                        <a:t>Fachverbandsvorsitzender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Beate Heinemann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DESY Director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Michael Krämer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RWTH Aachen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Heiko Lacker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Humboldt University Berlin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RECFA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Valerie Lang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Freiburg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yHEP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Chair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Manfred Lindner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MPI-K Heidelberg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KAT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Jenny 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DESY Hamburg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67672"/>
                  </a:ext>
                </a:extLst>
              </a:tr>
              <a:tr h="1797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Tilman Plehn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Heidelberg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Hans-Christian Schultz-Coulon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Universität Heidelberg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 Co-Chair</a:t>
                      </a:r>
                      <a:endParaRPr lang="en-GB" sz="12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M. Schumacher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Freiburg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Deputy Chair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Frank Simon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KIT Karlsruhe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Marc Wenskat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KfB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9104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C98F987-B91A-4D51-B0F2-46AD011A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KET (2021-2024)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3CCFDA-8986-476F-B7D9-2950723E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925" y="6492875"/>
            <a:ext cx="6398150" cy="365125"/>
          </a:xfrm>
        </p:spPr>
        <p:txBody>
          <a:bodyPr/>
          <a:lstStyle/>
          <a:p>
            <a:r>
              <a:rPr lang="en-GB" dirty="0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785D21-34E5-476B-BECF-7843723C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2</a:t>
            </a:fld>
            <a:endParaRPr lang="en-GB" dirty="0"/>
          </a:p>
        </p:txBody>
      </p:sp>
      <p:pic>
        <p:nvPicPr>
          <p:cNvPr id="174" name="Grafik 173">
            <a:extLst>
              <a:ext uri="{FF2B5EF4-FFF2-40B4-BE49-F238E27FC236}">
                <a16:creationId xmlns:a16="http://schemas.microsoft.com/office/drawing/2014/main" id="{DB714691-0E62-4C44-8485-16E2F5A36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00" y="4765298"/>
            <a:ext cx="864000" cy="1152000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FF09427A-DA94-42B5-B117-5FE3375EE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00" y="1171337"/>
            <a:ext cx="889256" cy="1177664"/>
          </a:xfrm>
          <a:prstGeom prst="rect">
            <a:avLst/>
          </a:prstGeom>
        </p:spPr>
      </p:pic>
      <p:pic>
        <p:nvPicPr>
          <p:cNvPr id="178" name="Grafik 177">
            <a:extLst>
              <a:ext uri="{FF2B5EF4-FFF2-40B4-BE49-F238E27FC236}">
                <a16:creationId xmlns:a16="http://schemas.microsoft.com/office/drawing/2014/main" id="{CB09BC4E-58D1-49D6-BBCC-4C21FBDFB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000" y="4765299"/>
            <a:ext cx="758892" cy="1152000"/>
          </a:xfrm>
          <a:prstGeom prst="rect">
            <a:avLst/>
          </a:prstGeom>
        </p:spPr>
      </p:pic>
      <p:pic>
        <p:nvPicPr>
          <p:cNvPr id="182" name="Grafik 181">
            <a:extLst>
              <a:ext uri="{FF2B5EF4-FFF2-40B4-BE49-F238E27FC236}">
                <a16:creationId xmlns:a16="http://schemas.microsoft.com/office/drawing/2014/main" id="{C544ECB1-BB34-48A8-95E7-03E4363FF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999" y="2925000"/>
            <a:ext cx="1120925" cy="1195244"/>
          </a:xfrm>
          <a:prstGeom prst="rect">
            <a:avLst/>
          </a:prstGeom>
        </p:spPr>
      </p:pic>
      <p:pic>
        <p:nvPicPr>
          <p:cNvPr id="186" name="Grafik 185">
            <a:extLst>
              <a:ext uri="{FF2B5EF4-FFF2-40B4-BE49-F238E27FC236}">
                <a16:creationId xmlns:a16="http://schemas.microsoft.com/office/drawing/2014/main" id="{4489B7CE-4C83-4353-8F3F-CA48887AA7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651" y="2946888"/>
            <a:ext cx="878792" cy="1150085"/>
          </a:xfrm>
          <a:prstGeom prst="rect">
            <a:avLst/>
          </a:prstGeom>
        </p:spPr>
      </p:pic>
      <p:pic>
        <p:nvPicPr>
          <p:cNvPr id="188" name="Grafik 187">
            <a:extLst>
              <a:ext uri="{FF2B5EF4-FFF2-40B4-BE49-F238E27FC236}">
                <a16:creationId xmlns:a16="http://schemas.microsoft.com/office/drawing/2014/main" id="{D3373431-19DC-4B25-A8AE-E0EDB1BE9D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651" y="1154713"/>
            <a:ext cx="936000" cy="1194975"/>
          </a:xfrm>
          <a:prstGeom prst="rect">
            <a:avLst/>
          </a:prstGeom>
        </p:spPr>
      </p:pic>
      <p:pic>
        <p:nvPicPr>
          <p:cNvPr id="1026" name="Picture 2" descr="Prof. Dr. Klaus Desch">
            <a:extLst>
              <a:ext uri="{FF2B5EF4-FFF2-40B4-BE49-F238E27FC236}">
                <a16:creationId xmlns:a16="http://schemas.microsoft.com/office/drawing/2014/main" id="{BBC52C50-47B2-4C2C-96BB-16FFA4531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7951" y="1197001"/>
            <a:ext cx="748346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C87C9C26-BCBD-40D2-9D51-75540D26B9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080" y="1171337"/>
            <a:ext cx="883248" cy="1177664"/>
          </a:xfrm>
          <a:prstGeom prst="rect">
            <a:avLst/>
          </a:prstGeom>
        </p:spPr>
      </p:pic>
      <p:pic>
        <p:nvPicPr>
          <p:cNvPr id="1027" name="Grafik 1026">
            <a:extLst>
              <a:ext uri="{FF2B5EF4-FFF2-40B4-BE49-F238E27FC236}">
                <a16:creationId xmlns:a16="http://schemas.microsoft.com/office/drawing/2014/main" id="{137D7033-A7A1-4D69-BFBC-25C94D7AF66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000" y="1197002"/>
            <a:ext cx="950189" cy="1177664"/>
          </a:xfrm>
          <a:prstGeom prst="rect">
            <a:avLst/>
          </a:prstGeom>
        </p:spPr>
      </p:pic>
      <p:pic>
        <p:nvPicPr>
          <p:cNvPr id="1031" name="Grafik 1030">
            <a:extLst>
              <a:ext uri="{FF2B5EF4-FFF2-40B4-BE49-F238E27FC236}">
                <a16:creationId xmlns:a16="http://schemas.microsoft.com/office/drawing/2014/main" id="{0B78548B-EA3E-42AF-A8C5-3E8876EB2C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993" y="2924309"/>
            <a:ext cx="788397" cy="1195244"/>
          </a:xfrm>
          <a:prstGeom prst="rect">
            <a:avLst/>
          </a:prstGeom>
        </p:spPr>
      </p:pic>
      <p:pic>
        <p:nvPicPr>
          <p:cNvPr id="1033" name="Grafik 1032">
            <a:extLst>
              <a:ext uri="{FF2B5EF4-FFF2-40B4-BE49-F238E27FC236}">
                <a16:creationId xmlns:a16="http://schemas.microsoft.com/office/drawing/2014/main" id="{EBE8DB8F-E679-4E92-A98A-CCB64BE01C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69" y="2950242"/>
            <a:ext cx="877953" cy="1169310"/>
          </a:xfrm>
          <a:prstGeom prst="rect">
            <a:avLst/>
          </a:prstGeom>
        </p:spPr>
      </p:pic>
      <p:pic>
        <p:nvPicPr>
          <p:cNvPr id="1034" name="Picture 4" descr="Fakultät für Physik und Astronomie">
            <a:extLst>
              <a:ext uri="{FF2B5EF4-FFF2-40B4-BE49-F238E27FC236}">
                <a16:creationId xmlns:a16="http://schemas.microsoft.com/office/drawing/2014/main" id="{72A02AF3-FF94-444F-B3BD-ECB9AA408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6057" y="2950243"/>
            <a:ext cx="809959" cy="11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Grafik 1035">
            <a:extLst>
              <a:ext uri="{FF2B5EF4-FFF2-40B4-BE49-F238E27FC236}">
                <a16:creationId xmlns:a16="http://schemas.microsoft.com/office/drawing/2014/main" id="{88444C4F-55A8-403C-A154-CA13818237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8" y="4730214"/>
            <a:ext cx="758893" cy="1242853"/>
          </a:xfrm>
          <a:prstGeom prst="rect">
            <a:avLst/>
          </a:prstGeom>
        </p:spPr>
      </p:pic>
      <p:pic>
        <p:nvPicPr>
          <p:cNvPr id="1038" name="Grafik 1037">
            <a:extLst>
              <a:ext uri="{FF2B5EF4-FFF2-40B4-BE49-F238E27FC236}">
                <a16:creationId xmlns:a16="http://schemas.microsoft.com/office/drawing/2014/main" id="{4048AAD2-8AB1-4C0E-B66C-BE27AB9B9E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51" y="4742486"/>
            <a:ext cx="781789" cy="1190279"/>
          </a:xfrm>
          <a:prstGeom prst="rect">
            <a:avLst/>
          </a:prstGeom>
        </p:spPr>
      </p:pic>
      <p:pic>
        <p:nvPicPr>
          <p:cNvPr id="1040" name="Grafik 1039">
            <a:extLst>
              <a:ext uri="{FF2B5EF4-FFF2-40B4-BE49-F238E27FC236}">
                <a16:creationId xmlns:a16="http://schemas.microsoft.com/office/drawing/2014/main" id="{E677205B-6025-479F-8201-DCFC7C5990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69" y="2924307"/>
            <a:ext cx="905395" cy="1220911"/>
          </a:xfrm>
          <a:prstGeom prst="rect">
            <a:avLst/>
          </a:prstGeom>
        </p:spPr>
      </p:pic>
      <p:pic>
        <p:nvPicPr>
          <p:cNvPr id="8" name="Grafik 7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AA9FA839-56BD-F75B-207E-E66CC090EA9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8" y="2924307"/>
            <a:ext cx="840236" cy="1151999"/>
          </a:xfrm>
          <a:prstGeom prst="rect">
            <a:avLst/>
          </a:prstGeom>
        </p:spPr>
      </p:pic>
      <p:pic>
        <p:nvPicPr>
          <p:cNvPr id="11" name="Grafik 10" descr="Ein Bild, das Menschliches Gesicht, Person, Kleidung, Vorderkopf enthält.&#10;&#10;Automatisch generierte Beschreibung">
            <a:extLst>
              <a:ext uri="{FF2B5EF4-FFF2-40B4-BE49-F238E27FC236}">
                <a16:creationId xmlns:a16="http://schemas.microsoft.com/office/drawing/2014/main" id="{EDDCE70A-4F62-007B-0621-7091993B74B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442" y="4742486"/>
            <a:ext cx="910118" cy="101481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ED7372E-E41F-A930-B15D-A7B74116F0D7}"/>
              </a:ext>
            </a:extLst>
          </p:cNvPr>
          <p:cNvSpPr/>
          <p:nvPr/>
        </p:nvSpPr>
        <p:spPr>
          <a:xfrm>
            <a:off x="7289" y="2924307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B48629-EED3-8512-D73B-69CBC6272D40}"/>
              </a:ext>
            </a:extLst>
          </p:cNvPr>
          <p:cNvSpPr/>
          <p:nvPr/>
        </p:nvSpPr>
        <p:spPr>
          <a:xfrm>
            <a:off x="1731600" y="4730214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A3233847-8DF5-A734-A757-5B72BA49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 dirty="0"/>
              <a:t>07.12.2023</a:t>
            </a:r>
            <a:endParaRPr lang="en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0510EBA-2548-6244-1B92-1720412169C7}"/>
              </a:ext>
            </a:extLst>
          </p:cNvPr>
          <p:cNvSpPr/>
          <p:nvPr/>
        </p:nvSpPr>
        <p:spPr>
          <a:xfrm>
            <a:off x="10134896" y="108183"/>
            <a:ext cx="1939762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sz="2000" b="1" dirty="0"/>
              <a:t>www.ketweb.de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B48931-BF70-B054-58AE-FD6CD16DCD40}"/>
              </a:ext>
            </a:extLst>
          </p:cNvPr>
          <p:cNvSpPr/>
          <p:nvPr/>
        </p:nvSpPr>
        <p:spPr>
          <a:xfrm>
            <a:off x="8733510" y="1146122"/>
            <a:ext cx="1696711" cy="1746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FAB9F9-016F-58F1-EC1A-4BE3EBA2E28B}"/>
              </a:ext>
            </a:extLst>
          </p:cNvPr>
          <p:cNvSpPr txBox="1"/>
          <p:nvPr/>
        </p:nvSpPr>
        <p:spPr>
          <a:xfrm>
            <a:off x="8472000" y="4797000"/>
            <a:ext cx="353065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Vielen Dank an Christian Fischer für die gute Zusammenarbeit im KET!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30D2FD-6204-4F6E-1757-B2CAA0A9E023}"/>
              </a:ext>
            </a:extLst>
          </p:cNvPr>
          <p:cNvSpPr txBox="1"/>
          <p:nvPr/>
        </p:nvSpPr>
        <p:spPr>
          <a:xfrm>
            <a:off x="8472000" y="5722824"/>
            <a:ext cx="3530659" cy="923330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Vielen Dank an Tetyana Galatyuk für die gute Zusammenarbeit zwischen </a:t>
            </a:r>
            <a:r>
              <a:rPr lang="de-DE" dirty="0" err="1">
                <a:solidFill>
                  <a:schemeClr val="bg1"/>
                </a:solidFill>
              </a:rPr>
              <a:t>KHuK</a:t>
            </a:r>
            <a:r>
              <a:rPr lang="de-DE" dirty="0">
                <a:solidFill>
                  <a:schemeClr val="bg1"/>
                </a:solidFill>
              </a:rPr>
              <a:t> und KET!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B8BA9D8-EE1F-C607-1A2D-6978781EBEB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000" y="1169116"/>
            <a:ext cx="849687" cy="11776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8CFD187-E0BD-0966-3B71-93E3CF31960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32000" y="1169116"/>
            <a:ext cx="1049468" cy="11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EB7A8-1D92-4DF1-8816-E2A747EF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Projekte</a:t>
            </a:r>
            <a:r>
              <a:rPr lang="en-GB" dirty="0"/>
              <a:t> der KET-Community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2F98A-DA62-4CBD-A3C2-5553739F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7DB5C4-8AE7-4A80-B947-C4302F34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9498A3-66F9-4088-965C-2C232AE3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01A91C5-DBA0-4281-9BD2-33B8C43B7E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140" y="1122676"/>
            <a:ext cx="3355587" cy="188624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789A714-82BE-4FC0-9EE5-E191AFDDDC39}"/>
              </a:ext>
            </a:extLst>
          </p:cNvPr>
          <p:cNvGrpSpPr/>
          <p:nvPr/>
        </p:nvGrpSpPr>
        <p:grpSpPr>
          <a:xfrm>
            <a:off x="5372833" y="2241951"/>
            <a:ext cx="1846185" cy="984783"/>
            <a:chOff x="7031115" y="4855824"/>
            <a:chExt cx="1846185" cy="98478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DBD8EFA-A3AB-4C6E-B990-69EBF801C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115" y="4855824"/>
              <a:ext cx="1846185" cy="706056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D40A3FF-B2D3-4EC4-B8A8-68DF20DE8C96}"/>
                </a:ext>
              </a:extLst>
            </p:cNvPr>
            <p:cNvSpPr txBox="1"/>
            <p:nvPr/>
          </p:nvSpPr>
          <p:spPr>
            <a:xfrm>
              <a:off x="7594889" y="547127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NA62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3482F2F-F1F9-477C-9264-8F04849C69CF}"/>
              </a:ext>
            </a:extLst>
          </p:cNvPr>
          <p:cNvGrpSpPr/>
          <p:nvPr/>
        </p:nvGrpSpPr>
        <p:grpSpPr>
          <a:xfrm>
            <a:off x="1553898" y="2153527"/>
            <a:ext cx="4430308" cy="2708776"/>
            <a:chOff x="40068" y="2355793"/>
            <a:chExt cx="4430308" cy="2708776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FF0C7088-7E16-4691-A9B4-BFABA767E91C}"/>
                </a:ext>
              </a:extLst>
            </p:cNvPr>
            <p:cNvGrpSpPr/>
            <p:nvPr/>
          </p:nvGrpSpPr>
          <p:grpSpPr>
            <a:xfrm>
              <a:off x="40068" y="2355793"/>
              <a:ext cx="2099097" cy="1531522"/>
              <a:chOff x="321818" y="2743047"/>
              <a:chExt cx="2099097" cy="1531522"/>
            </a:xfrm>
          </p:grpSpPr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919DBFC2-8EEF-48DB-A6A9-253A4DBBB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818" y="2743047"/>
                <a:ext cx="2099097" cy="1185990"/>
              </a:xfrm>
              <a:prstGeom prst="rect">
                <a:avLst/>
              </a:prstGeom>
            </p:spPr>
          </p:pic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5346D40D-03AC-440F-B496-89E5C132316D}"/>
                  </a:ext>
                </a:extLst>
              </p:cNvPr>
              <p:cNvSpPr txBox="1"/>
              <p:nvPr/>
            </p:nvSpPr>
            <p:spPr>
              <a:xfrm>
                <a:off x="342816" y="3905237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LHCb</a:t>
                </a:r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888D016-7131-4D45-AC2C-F0F9FB41E5CB}"/>
                </a:ext>
              </a:extLst>
            </p:cNvPr>
            <p:cNvGrpSpPr/>
            <p:nvPr/>
          </p:nvGrpSpPr>
          <p:grpSpPr>
            <a:xfrm>
              <a:off x="769308" y="3544041"/>
              <a:ext cx="1626185" cy="1520528"/>
              <a:chOff x="1787991" y="3957518"/>
              <a:chExt cx="1626185" cy="152052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F00481EC-B963-48B3-A087-97DD13809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7991" y="3957518"/>
                <a:ext cx="1626185" cy="1139878"/>
              </a:xfrm>
              <a:prstGeom prst="rect">
                <a:avLst/>
              </a:prstGeom>
            </p:spPr>
          </p:pic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EF14D5B6-4850-45CD-811F-A2C9B3F649E9}"/>
                  </a:ext>
                </a:extLst>
              </p:cNvPr>
              <p:cNvSpPr txBox="1"/>
              <p:nvPr/>
            </p:nvSpPr>
            <p:spPr>
              <a:xfrm>
                <a:off x="2265093" y="5108714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CMS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C7A8E32A-DF7A-44BC-BE49-B79EB6F191A3}"/>
                </a:ext>
              </a:extLst>
            </p:cNvPr>
            <p:cNvGrpSpPr/>
            <p:nvPr/>
          </p:nvGrpSpPr>
          <p:grpSpPr>
            <a:xfrm>
              <a:off x="2445104" y="3386599"/>
              <a:ext cx="2025272" cy="1656643"/>
              <a:chOff x="3588754" y="4089903"/>
              <a:chExt cx="2025272" cy="1656643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CDB73901-2317-4587-A3E0-C492ED399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8754" y="4089903"/>
                <a:ext cx="2025272" cy="1309307"/>
              </a:xfrm>
              <a:prstGeom prst="rect">
                <a:avLst/>
              </a:prstGeom>
            </p:spPr>
          </p:pic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C9EAAA00-825E-4112-B369-9B24D7B27394}"/>
                  </a:ext>
                </a:extLst>
              </p:cNvPr>
              <p:cNvSpPr txBox="1"/>
              <p:nvPr/>
            </p:nvSpPr>
            <p:spPr>
              <a:xfrm>
                <a:off x="4339365" y="5377214"/>
                <a:ext cx="76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ATLAS</a:t>
                </a:r>
              </a:p>
            </p:txBody>
          </p:sp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77A39B6-42B8-4C91-B12A-C1454D284086}"/>
              </a:ext>
            </a:extLst>
          </p:cNvPr>
          <p:cNvGrpSpPr/>
          <p:nvPr/>
        </p:nvGrpSpPr>
        <p:grpSpPr>
          <a:xfrm>
            <a:off x="1340012" y="4947242"/>
            <a:ext cx="2858256" cy="1602175"/>
            <a:chOff x="7865947" y="1537714"/>
            <a:chExt cx="2858256" cy="1602175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C7B82BD0-AB4C-44F8-977A-674C9D7E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947" y="1537714"/>
              <a:ext cx="2858256" cy="1379895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58972CF5-8B39-4FE2-B2C3-6B662E8D42A5}"/>
                </a:ext>
              </a:extLst>
            </p:cNvPr>
            <p:cNvSpPr txBox="1"/>
            <p:nvPr/>
          </p:nvSpPr>
          <p:spPr>
            <a:xfrm>
              <a:off x="8994188" y="2770557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BELLE II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29B3E8A8-7F12-4A9D-9F63-0CFBCE21833A}"/>
              </a:ext>
            </a:extLst>
          </p:cNvPr>
          <p:cNvGrpSpPr/>
          <p:nvPr/>
        </p:nvGrpSpPr>
        <p:grpSpPr>
          <a:xfrm>
            <a:off x="8930670" y="1303277"/>
            <a:ext cx="2045246" cy="1559384"/>
            <a:chOff x="12519469" y="3614404"/>
            <a:chExt cx="2045246" cy="1559384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59F0F465-56F7-4D10-AF69-3F4CD9612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19469" y="3614404"/>
              <a:ext cx="2045246" cy="969539"/>
            </a:xfrm>
            <a:prstGeom prst="rect">
              <a:avLst/>
            </a:prstGeom>
          </p:spPr>
        </p:pic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C64C2F48-983C-4054-8786-0818268E88AC}"/>
                </a:ext>
              </a:extLst>
            </p:cNvPr>
            <p:cNvSpPr txBox="1"/>
            <p:nvPr/>
          </p:nvSpPr>
          <p:spPr>
            <a:xfrm>
              <a:off x="12783588" y="4527457"/>
              <a:ext cx="1712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Grid-Computing</a:t>
              </a:r>
              <a:br>
                <a:rPr lang="en-GB" b="1" dirty="0"/>
              </a:br>
              <a:r>
                <a:rPr lang="en-GB" b="1" dirty="0"/>
                <a:t>Data Science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1AC71217-EF1F-4B3C-B745-98D1B1E7477D}"/>
              </a:ext>
            </a:extLst>
          </p:cNvPr>
          <p:cNvGrpSpPr/>
          <p:nvPr/>
        </p:nvGrpSpPr>
        <p:grpSpPr>
          <a:xfrm>
            <a:off x="9159411" y="3186892"/>
            <a:ext cx="1564032" cy="1400202"/>
            <a:chOff x="12393804" y="3453585"/>
            <a:chExt cx="1564032" cy="1400202"/>
          </a:xfrm>
        </p:grpSpPr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22C7F763-784E-447B-B02A-AF6505DD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93804" y="3453585"/>
              <a:ext cx="1564032" cy="104162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574DC6D8-A05D-49F9-8B33-D446D30DC256}"/>
                </a:ext>
              </a:extLst>
            </p:cNvPr>
            <p:cNvSpPr txBox="1"/>
            <p:nvPr/>
          </p:nvSpPr>
          <p:spPr>
            <a:xfrm>
              <a:off x="12692984" y="4484455"/>
              <a:ext cx="852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Theory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D8C6E28-0560-4AF7-9365-B71B7A640506}"/>
              </a:ext>
            </a:extLst>
          </p:cNvPr>
          <p:cNvGrpSpPr/>
          <p:nvPr/>
        </p:nvGrpSpPr>
        <p:grpSpPr>
          <a:xfrm>
            <a:off x="9156360" y="5035442"/>
            <a:ext cx="1679848" cy="1327647"/>
            <a:chOff x="12426334" y="5256173"/>
            <a:chExt cx="1679848" cy="1327647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9E06D74-3441-4721-B76D-D51817A7D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26334" y="5256173"/>
              <a:ext cx="1679848" cy="971280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2874AA90-00ED-4A42-84DD-2B781AD92C43}"/>
                </a:ext>
              </a:extLst>
            </p:cNvPr>
            <p:cNvSpPr txBox="1"/>
            <p:nvPr/>
          </p:nvSpPr>
          <p:spPr>
            <a:xfrm>
              <a:off x="12501174" y="6214488"/>
              <a:ext cx="1506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Detector R&amp;D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AD34EB2-7BE9-45E6-8158-D6A2DD52490B}"/>
              </a:ext>
            </a:extLst>
          </p:cNvPr>
          <p:cNvSpPr txBox="1"/>
          <p:nvPr/>
        </p:nvSpPr>
        <p:spPr>
          <a:xfrm>
            <a:off x="4726495" y="5035442"/>
            <a:ext cx="4070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</a:t>
            </a:r>
            <a:r>
              <a:rPr lang="en-GB" b="1" dirty="0"/>
              <a:t>Axion</a:t>
            </a:r>
            <a:r>
              <a:rPr lang="en-GB" dirty="0"/>
              <a:t>-</a:t>
            </a:r>
            <a:r>
              <a:rPr lang="en-GB" dirty="0" err="1"/>
              <a:t>Experimente</a:t>
            </a:r>
            <a:r>
              <a:rPr lang="en-GB" dirty="0"/>
              <a:t> ALPS, (Baby-)IAXO, MADMAX</a:t>
            </a:r>
          </a:p>
          <a:p>
            <a:r>
              <a:rPr lang="en-GB" dirty="0"/>
              <a:t>+ </a:t>
            </a:r>
            <a:r>
              <a:rPr lang="en-GB" b="1" dirty="0"/>
              <a:t>Neutrino</a:t>
            </a:r>
            <a:r>
              <a:rPr lang="en-GB" dirty="0"/>
              <a:t>-</a:t>
            </a:r>
            <a:r>
              <a:rPr lang="en-GB" dirty="0" err="1"/>
              <a:t>Experimente</a:t>
            </a:r>
            <a:r>
              <a:rPr lang="en-GB" dirty="0"/>
              <a:t> an </a:t>
            </a:r>
            <a:r>
              <a:rPr lang="en-GB" dirty="0" err="1"/>
              <a:t>Beschleunigern</a:t>
            </a:r>
            <a:r>
              <a:rPr lang="en-GB" dirty="0"/>
              <a:t> (DUNE, T2K)</a:t>
            </a:r>
          </a:p>
          <a:p>
            <a:r>
              <a:rPr lang="en-GB" dirty="0"/>
              <a:t>+ </a:t>
            </a:r>
            <a:r>
              <a:rPr lang="en-GB" b="1" dirty="0"/>
              <a:t>Beyond Collider </a:t>
            </a:r>
            <a:r>
              <a:rPr lang="en-GB" dirty="0"/>
              <a:t>(LUXE, </a:t>
            </a:r>
            <a:r>
              <a:rPr lang="en-GB" dirty="0" err="1"/>
              <a:t>SHiP</a:t>
            </a:r>
            <a:r>
              <a:rPr lang="en-GB" dirty="0"/>
              <a:t>, HIKE, …)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ACF6963-FC88-4167-BCAA-BB588F52B229}"/>
              </a:ext>
            </a:extLst>
          </p:cNvPr>
          <p:cNvGrpSpPr/>
          <p:nvPr/>
        </p:nvGrpSpPr>
        <p:grpSpPr>
          <a:xfrm>
            <a:off x="6234117" y="3320151"/>
            <a:ext cx="1041143" cy="838494"/>
            <a:chOff x="4720287" y="3320151"/>
            <a:chExt cx="1041143" cy="838494"/>
          </a:xfrm>
        </p:grpSpPr>
        <p:pic>
          <p:nvPicPr>
            <p:cNvPr id="2067" name="DB42A926-E04F-434D-AE3D-B03B93331279" descr="BD3C0CF9-A506-4C54-89BE-1D271FCEE826">
              <a:extLst>
                <a:ext uri="{FF2B5EF4-FFF2-40B4-BE49-F238E27FC236}">
                  <a16:creationId xmlns:a16="http://schemas.microsoft.com/office/drawing/2014/main" id="{E79AD384-EAB5-4A61-BD18-3B1BA1DE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287" y="3320151"/>
              <a:ext cx="1041143" cy="52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9C5DDBC-6182-4F3B-944A-E4BC92E8D052}"/>
                </a:ext>
              </a:extLst>
            </p:cNvPr>
            <p:cNvSpPr txBox="1"/>
            <p:nvPr/>
          </p:nvSpPr>
          <p:spPr>
            <a:xfrm>
              <a:off x="4729264" y="3789313"/>
              <a:ext cx="892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AWAKE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1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7BB20-0710-DDEB-8F21-14E3459D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Neues vom LHC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874DF9-CDD6-5714-3010-3D96DB80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387835"/>
            <a:ext cx="5263838" cy="507707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AEEF"/>
                </a:solidFill>
              </a:rPr>
              <a:t>LHC Run 3 @13,6 TeV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/>
              <a:t>1.2/fb in 24h!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/>
              <a:t>2023: pp Datennahme bis LHC-Quench,</a:t>
            </a:r>
            <a:br>
              <a:rPr lang="en-GB" dirty="0"/>
            </a:br>
            <a:r>
              <a:rPr lang="en-GB" dirty="0" err="1"/>
              <a:t>seit</a:t>
            </a:r>
            <a:r>
              <a:rPr lang="en-GB" dirty="0"/>
              <a:t> September </a:t>
            </a:r>
            <a:r>
              <a:rPr lang="en-GB" dirty="0" err="1"/>
              <a:t>spez</a:t>
            </a:r>
            <a:r>
              <a:rPr lang="en-GB" dirty="0"/>
              <a:t>. pp Runs, </a:t>
            </a:r>
            <a:r>
              <a:rPr lang="en-GB" dirty="0" err="1"/>
              <a:t>PbPb</a:t>
            </a:r>
            <a:endParaRPr lang="en-GB" dirty="0"/>
          </a:p>
          <a:p>
            <a:pPr marL="742950" lvl="1" indent="-285750"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b="1" dirty="0" err="1">
                <a:solidFill>
                  <a:srgbClr val="00AEEF"/>
                </a:solidFill>
              </a:rPr>
              <a:t>Viele</a:t>
            </a:r>
            <a:r>
              <a:rPr lang="en-GB" b="1" dirty="0">
                <a:solidFill>
                  <a:srgbClr val="00AEEF"/>
                </a:solidFill>
              </a:rPr>
              <a:t> </a:t>
            </a:r>
            <a:r>
              <a:rPr lang="en-GB" b="1" dirty="0" err="1">
                <a:solidFill>
                  <a:srgbClr val="00AEEF"/>
                </a:solidFill>
              </a:rPr>
              <a:t>neue</a:t>
            </a:r>
            <a:r>
              <a:rPr lang="en-GB" b="1" dirty="0">
                <a:solidFill>
                  <a:srgbClr val="00AEEF"/>
                </a:solidFill>
              </a:rPr>
              <a:t> </a:t>
            </a:r>
            <a:r>
              <a:rPr lang="en-GB" b="1" dirty="0" err="1">
                <a:solidFill>
                  <a:srgbClr val="00AEEF"/>
                </a:solidFill>
              </a:rPr>
              <a:t>Ergebnisse</a:t>
            </a:r>
            <a:endParaRPr lang="en-GB" b="1" dirty="0">
              <a:solidFill>
                <a:srgbClr val="00AEEF"/>
              </a:solidFill>
            </a:endParaRPr>
          </a:p>
          <a:p>
            <a:pPr marL="742950" lvl="1" indent="-285750">
              <a:spcBef>
                <a:spcPts val="1200"/>
              </a:spcBef>
            </a:pPr>
            <a:r>
              <a:rPr lang="en-GB" dirty="0" err="1"/>
              <a:t>Entdeckung</a:t>
            </a:r>
            <a:r>
              <a:rPr lang="en-GB" dirty="0"/>
              <a:t> von 4-Top-Endzuständen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 err="1"/>
              <a:t>Messung</a:t>
            </a:r>
            <a:r>
              <a:rPr lang="en-GB" dirty="0"/>
              <a:t> von </a:t>
            </a:r>
            <a:r>
              <a:rPr lang="en-GB" dirty="0" err="1"/>
              <a:t>ttH</a:t>
            </a:r>
            <a:r>
              <a:rPr lang="en-GB" dirty="0"/>
              <a:t>(bb)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 err="1"/>
              <a:t>Evidenz</a:t>
            </a:r>
            <a:r>
              <a:rPr lang="en-GB" dirty="0"/>
              <a:t> für </a:t>
            </a:r>
            <a:r>
              <a:rPr lang="en-GB" dirty="0" err="1"/>
              <a:t>H</a:t>
            </a:r>
            <a:r>
              <a:rPr lang="en-GB" dirty="0" err="1">
                <a:sym typeface="Wingdings" panose="05000000000000000000" pitchFamily="2" charset="2"/>
              </a:rPr>
              <a:t>Zγ</a:t>
            </a:r>
            <a:r>
              <a:rPr lang="en-GB" dirty="0">
                <a:sym typeface="Wingdings" panose="05000000000000000000" pitchFamily="2" charset="2"/>
              </a:rPr>
              <a:t> (SM-BR=0.0015)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>
                <a:sym typeface="Wingdings" panose="05000000000000000000" pitchFamily="2" charset="2"/>
              </a:rPr>
              <a:t>m(top)=172.52±0.33 GeV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/>
              <a:t>m(W)=80360±16 MeV</a:t>
            </a:r>
          </a:p>
          <a:p>
            <a:pPr marL="742950" lvl="1" indent="-285750">
              <a:spcBef>
                <a:spcPts val="1200"/>
              </a:spcBef>
            </a:pPr>
            <a:r>
              <a:rPr lang="en-GB" dirty="0" err="1"/>
              <a:t>weltbeste</a:t>
            </a:r>
            <a:r>
              <a:rPr lang="en-GB" dirty="0"/>
              <a:t> </a:t>
            </a:r>
            <a:r>
              <a:rPr lang="en-GB" dirty="0" err="1"/>
              <a:t>Messung</a:t>
            </a:r>
            <a:r>
              <a:rPr lang="en-GB" dirty="0"/>
              <a:t> des CKM-Winkel </a:t>
            </a:r>
            <a:r>
              <a:rPr lang="el-GR" dirty="0"/>
              <a:t>β</a:t>
            </a:r>
            <a:endParaRPr lang="en-GB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57989-343E-5033-D27F-16A08EEC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ABC00A-7065-4E16-5AA9-42CFB1E2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8AE89-17D1-E8D0-5945-CA73CBE0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Grafik 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19C04006-06B5-6DEA-E1F0-E1B7BDC3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459" y="1254860"/>
            <a:ext cx="3499383" cy="2344855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F65F617-5705-7E16-56B2-D62C93561C61}"/>
              </a:ext>
            </a:extLst>
          </p:cNvPr>
          <p:cNvGrpSpPr/>
          <p:nvPr/>
        </p:nvGrpSpPr>
        <p:grpSpPr>
          <a:xfrm>
            <a:off x="7248000" y="3977032"/>
            <a:ext cx="4224000" cy="2487874"/>
            <a:chOff x="7968000" y="4005001"/>
            <a:chExt cx="4224000" cy="248787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61D8658-3003-7514-1A9A-8AC7A3C5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8253" y="4005001"/>
              <a:ext cx="3243747" cy="2487874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6484037-DDEF-D19C-80B0-E5CBEA6D47D6}"/>
                </a:ext>
              </a:extLst>
            </p:cNvPr>
            <p:cNvGrpSpPr/>
            <p:nvPr/>
          </p:nvGrpSpPr>
          <p:grpSpPr>
            <a:xfrm>
              <a:off x="7968000" y="4063378"/>
              <a:ext cx="789746" cy="2247669"/>
              <a:chOff x="7535999" y="2985081"/>
              <a:chExt cx="1224001" cy="3483588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371144DB-BA46-AB74-D256-7372804ED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605" t="19033" r="2353" b="14792"/>
              <a:stretch/>
            </p:blipFill>
            <p:spPr>
              <a:xfrm>
                <a:off x="7535999" y="5604669"/>
                <a:ext cx="1224001" cy="864000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D15F3ED9-2459-A131-0713-0D2088AE4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505" r="33452"/>
              <a:stretch/>
            </p:blipFill>
            <p:spPr>
              <a:xfrm>
                <a:off x="7535999" y="4289498"/>
                <a:ext cx="1224001" cy="1305611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B70D3237-E480-9085-64FC-B65D9B8B6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07" r="66494"/>
              <a:stretch/>
            </p:blipFill>
            <p:spPr>
              <a:xfrm>
                <a:off x="7535999" y="2985081"/>
                <a:ext cx="1152000" cy="1305611"/>
              </a:xfrm>
              <a:prstGeom prst="rect">
                <a:avLst/>
              </a:prstGeom>
            </p:spPr>
          </p:pic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B616195-1EB5-9651-954F-74F580D0D361}"/>
              </a:ext>
            </a:extLst>
          </p:cNvPr>
          <p:cNvGrpSpPr/>
          <p:nvPr/>
        </p:nvGrpSpPr>
        <p:grpSpPr>
          <a:xfrm>
            <a:off x="5232000" y="90400"/>
            <a:ext cx="7052182" cy="834165"/>
            <a:chOff x="678377" y="7215345"/>
            <a:chExt cx="11153333" cy="1319269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329B985-476C-2FD4-C19C-71A5728E47C4}"/>
                </a:ext>
              </a:extLst>
            </p:cNvPr>
            <p:cNvSpPr/>
            <p:nvPr/>
          </p:nvSpPr>
          <p:spPr>
            <a:xfrm>
              <a:off x="678377" y="7638540"/>
              <a:ext cx="1152000" cy="8960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LS 2</a:t>
              </a:r>
            </a:p>
            <a:p>
              <a:pPr algn="ctr"/>
              <a:r>
                <a:rPr lang="de-DE" sz="700" b="1" dirty="0"/>
                <a:t>ALICE Phase 1</a:t>
              </a:r>
              <a:br>
                <a:rPr lang="de-DE" sz="700" b="1" dirty="0"/>
              </a:br>
              <a:r>
                <a:rPr lang="de-DE" sz="700" b="1" dirty="0"/>
                <a:t>LHCb Phase 1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E50F588-9D27-E837-61FA-895D18457A1E}"/>
                </a:ext>
              </a:extLst>
            </p:cNvPr>
            <p:cNvSpPr/>
            <p:nvPr/>
          </p:nvSpPr>
          <p:spPr>
            <a:xfrm>
              <a:off x="1831556" y="7638540"/>
              <a:ext cx="2316000" cy="89607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Run 3</a:t>
              </a:r>
            </a:p>
            <a:p>
              <a:pPr algn="ctr"/>
              <a:r>
                <a:rPr lang="de-DE" sz="700" b="1" dirty="0"/>
                <a:t>13.6 TeV</a:t>
              </a:r>
            </a:p>
            <a:p>
              <a:pPr algn="ctr"/>
              <a:r>
                <a:rPr lang="de-DE" sz="700" b="1" dirty="0"/>
                <a:t>2 10</a:t>
              </a:r>
              <a:r>
                <a:rPr lang="de-DE" sz="700" b="1" baseline="30000" dirty="0"/>
                <a:t>34</a:t>
              </a:r>
              <a:r>
                <a:rPr lang="de-DE" sz="700" b="1" dirty="0"/>
                <a:t>cm</a:t>
              </a:r>
              <a:r>
                <a:rPr lang="de-DE" sz="700" b="1" baseline="30000" dirty="0"/>
                <a:t>-2</a:t>
              </a:r>
              <a:r>
                <a:rPr lang="de-DE" sz="700" b="1" dirty="0"/>
                <a:t>s</a:t>
              </a:r>
              <a:r>
                <a:rPr lang="de-DE" sz="700" b="1" baseline="30000" dirty="0"/>
                <a:t>-1</a:t>
              </a:r>
              <a:endParaRPr lang="de-DE" sz="700" b="1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4AEAF60-C905-8EC8-B620-0CC78D0E60C6}"/>
                </a:ext>
              </a:extLst>
            </p:cNvPr>
            <p:cNvSpPr/>
            <p:nvPr/>
          </p:nvSpPr>
          <p:spPr>
            <a:xfrm>
              <a:off x="4156684" y="7638540"/>
              <a:ext cx="1735315" cy="8960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LS 3</a:t>
              </a:r>
              <a:br>
                <a:rPr lang="de-DE" sz="1100" b="1" dirty="0"/>
              </a:br>
              <a:r>
                <a:rPr lang="de-DE" sz="700" b="1" dirty="0"/>
                <a:t>ATLAS Phase 2</a:t>
              </a:r>
            </a:p>
            <a:p>
              <a:pPr algn="ctr"/>
              <a:r>
                <a:rPr lang="de-DE" sz="700" b="1" dirty="0"/>
                <a:t>CMS Phase 2</a:t>
              </a:r>
              <a:endParaRPr lang="de-DE" sz="1100" b="1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8CC08B7-90A7-D32D-B46F-C607128BF0BC}"/>
                </a:ext>
              </a:extLst>
            </p:cNvPr>
            <p:cNvSpPr/>
            <p:nvPr/>
          </p:nvSpPr>
          <p:spPr>
            <a:xfrm>
              <a:off x="5892000" y="7638540"/>
              <a:ext cx="2219999" cy="89607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Run 4</a:t>
              </a:r>
            </a:p>
            <a:p>
              <a:pPr algn="ctr"/>
              <a:r>
                <a:rPr lang="de-DE" sz="700" b="1" dirty="0"/>
                <a:t>13.6 – 14 TeV</a:t>
              </a:r>
            </a:p>
            <a:p>
              <a:pPr algn="ctr"/>
              <a:r>
                <a:rPr lang="de-DE" sz="700" b="1" dirty="0"/>
                <a:t>5-7.5 10</a:t>
              </a:r>
              <a:r>
                <a:rPr lang="de-DE" sz="700" b="1" baseline="30000" dirty="0"/>
                <a:t>34</a:t>
              </a:r>
              <a:r>
                <a:rPr lang="de-DE" sz="700" b="1" dirty="0"/>
                <a:t>cm</a:t>
              </a:r>
              <a:r>
                <a:rPr lang="de-DE" sz="700" b="1" baseline="30000" dirty="0"/>
                <a:t>-2</a:t>
              </a:r>
              <a:r>
                <a:rPr lang="de-DE" sz="700" b="1" dirty="0"/>
                <a:t>s</a:t>
              </a:r>
              <a:r>
                <a:rPr lang="de-DE" sz="700" b="1" baseline="30000" dirty="0"/>
                <a:t>-1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8B3BD3A7-E35B-DBB6-4AFF-98175A358363}"/>
                </a:ext>
              </a:extLst>
            </p:cNvPr>
            <p:cNvSpPr/>
            <p:nvPr/>
          </p:nvSpPr>
          <p:spPr>
            <a:xfrm>
              <a:off x="8111999" y="7638540"/>
              <a:ext cx="1335633" cy="8960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LS 4</a:t>
              </a:r>
            </a:p>
            <a:p>
              <a:pPr algn="ctr"/>
              <a:r>
                <a:rPr lang="de-DE" sz="700" b="1" dirty="0"/>
                <a:t>ALICE 3 </a:t>
              </a:r>
              <a:r>
                <a:rPr lang="de-DE" sz="600" b="1" dirty="0"/>
                <a:t>Upgrade</a:t>
              </a:r>
            </a:p>
            <a:p>
              <a:pPr algn="ctr"/>
              <a:r>
                <a:rPr lang="de-DE" sz="600" b="1" dirty="0"/>
                <a:t>LHCb Upgrade 2b</a:t>
              </a:r>
              <a:endParaRPr lang="de-DE" sz="1100" b="1" dirty="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6189822-1583-340D-8B02-9861ED81A6C8}"/>
                </a:ext>
              </a:extLst>
            </p:cNvPr>
            <p:cNvSpPr/>
            <p:nvPr/>
          </p:nvSpPr>
          <p:spPr>
            <a:xfrm>
              <a:off x="9447632" y="7638540"/>
              <a:ext cx="2120367" cy="89607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Run 5&amp;6</a:t>
              </a:r>
            </a:p>
            <a:p>
              <a:pPr algn="ctr"/>
              <a:r>
                <a:rPr lang="de-DE" sz="700" b="1" dirty="0"/>
                <a:t>13.6 – 14 TeV</a:t>
              </a:r>
            </a:p>
            <a:p>
              <a:pPr algn="ctr"/>
              <a:r>
                <a:rPr lang="de-DE" sz="700" b="1" dirty="0"/>
                <a:t>5-7.5 10</a:t>
              </a:r>
              <a:r>
                <a:rPr lang="de-DE" sz="700" b="1" baseline="30000" dirty="0"/>
                <a:t>34</a:t>
              </a:r>
              <a:r>
                <a:rPr lang="de-DE" sz="700" b="1" dirty="0"/>
                <a:t>cm</a:t>
              </a:r>
              <a:r>
                <a:rPr lang="de-DE" sz="700" b="1" baseline="30000" dirty="0"/>
                <a:t>-2</a:t>
              </a:r>
              <a:r>
                <a:rPr lang="de-DE" sz="700" b="1" dirty="0"/>
                <a:t>s</a:t>
              </a:r>
              <a:r>
                <a:rPr lang="de-DE" sz="700" b="1" baseline="30000" dirty="0"/>
                <a:t>-1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36F099C5-BCD1-1A4A-58C6-B2807956B6F2}"/>
                </a:ext>
              </a:extLst>
            </p:cNvPr>
            <p:cNvSpPr txBox="1"/>
            <p:nvPr/>
          </p:nvSpPr>
          <p:spPr>
            <a:xfrm>
              <a:off x="1427061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2022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70C836D-7E70-C56E-F4BA-7FF558913EA3}"/>
                </a:ext>
              </a:extLst>
            </p:cNvPr>
            <p:cNvSpPr txBox="1"/>
            <p:nvPr/>
          </p:nvSpPr>
          <p:spPr>
            <a:xfrm>
              <a:off x="3729369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2026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1B57F026-AEE1-D728-65E1-23458E7E6C03}"/>
                </a:ext>
              </a:extLst>
            </p:cNvPr>
            <p:cNvSpPr txBox="1"/>
            <p:nvPr/>
          </p:nvSpPr>
          <p:spPr>
            <a:xfrm>
              <a:off x="5485303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2029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9185863-1D4A-EBD5-ECBD-A138F1BE431C}"/>
                </a:ext>
              </a:extLst>
            </p:cNvPr>
            <p:cNvSpPr txBox="1"/>
            <p:nvPr/>
          </p:nvSpPr>
          <p:spPr>
            <a:xfrm>
              <a:off x="7696684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2033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BCAD88D-3540-F08F-CDB2-800B13D5B576}"/>
                </a:ext>
              </a:extLst>
            </p:cNvPr>
            <p:cNvSpPr txBox="1"/>
            <p:nvPr/>
          </p:nvSpPr>
          <p:spPr>
            <a:xfrm>
              <a:off x="9018951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2035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BF9F7BA-324B-4937-76E2-B3F6C4136B5A}"/>
                </a:ext>
              </a:extLst>
            </p:cNvPr>
            <p:cNvSpPr txBox="1"/>
            <p:nvPr/>
          </p:nvSpPr>
          <p:spPr>
            <a:xfrm>
              <a:off x="11083314" y="7215345"/>
              <a:ext cx="748396" cy="413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/>
                <a:t>2041</a:t>
              </a:r>
            </a:p>
          </p:txBody>
        </p:sp>
      </p:grpSp>
      <p:sp>
        <p:nvSpPr>
          <p:cNvPr id="50" name="Gleichschenkliges Dreieck 49">
            <a:extLst>
              <a:ext uri="{FF2B5EF4-FFF2-40B4-BE49-F238E27FC236}">
                <a16:creationId xmlns:a16="http://schemas.microsoft.com/office/drawing/2014/main" id="{B4690E53-B520-DB3C-A2B8-77BDE4DDC9CE}"/>
              </a:ext>
            </a:extLst>
          </p:cNvPr>
          <p:cNvSpPr/>
          <p:nvPr/>
        </p:nvSpPr>
        <p:spPr>
          <a:xfrm>
            <a:off x="6359264" y="939310"/>
            <a:ext cx="334080" cy="288000"/>
          </a:xfrm>
          <a:prstGeom prst="triangle">
            <a:avLst/>
          </a:prstGeom>
          <a:solidFill>
            <a:srgbClr val="00A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Inhaltsplatzhalter 2">
            <a:extLst>
              <a:ext uri="{FF2B5EF4-FFF2-40B4-BE49-F238E27FC236}">
                <a16:creationId xmlns:a16="http://schemas.microsoft.com/office/drawing/2014/main" id="{98FFE062-B4AA-FAC8-6F99-A06C76FBC2B2}"/>
              </a:ext>
            </a:extLst>
          </p:cNvPr>
          <p:cNvSpPr txBox="1">
            <a:spLocks/>
          </p:cNvSpPr>
          <p:nvPr/>
        </p:nvSpPr>
        <p:spPr>
          <a:xfrm>
            <a:off x="8797817" y="5049235"/>
            <a:ext cx="994516" cy="42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dirty="0" err="1"/>
              <a:t>H</a:t>
            </a:r>
            <a:r>
              <a:rPr lang="en-GB" dirty="0" err="1">
                <a:sym typeface="Wingdings" panose="05000000000000000000" pitchFamily="2" charset="2"/>
              </a:rPr>
              <a:t>Zγ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5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4D5EB-A191-06B5-B862-F0963984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CERN70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A3B2D-8D72-AC06-31F1-085214D5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1"/>
            <a:ext cx="10008942" cy="5067956"/>
          </a:xfrm>
        </p:spPr>
        <p:txBody>
          <a:bodyPr/>
          <a:lstStyle/>
          <a:p>
            <a:r>
              <a:rPr lang="de-DE" b="1" dirty="0">
                <a:solidFill>
                  <a:srgbClr val="00AEEF"/>
                </a:solidFill>
              </a:rPr>
              <a:t>Feier am CERN</a:t>
            </a:r>
            <a:r>
              <a:rPr lang="de-DE" b="1" dirty="0"/>
              <a:t> </a:t>
            </a:r>
            <a:r>
              <a:rPr lang="de-DE" dirty="0"/>
              <a:t>am 1. Oktober 2024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rgbClr val="00AEEF"/>
                </a:solidFill>
              </a:rPr>
              <a:t>Zentrale Veranstaltung in Deutschland</a:t>
            </a:r>
            <a:r>
              <a:rPr lang="de-DE" dirty="0">
                <a:solidFill>
                  <a:srgbClr val="00AEEF"/>
                </a:solidFill>
              </a:rPr>
              <a:t> </a:t>
            </a:r>
            <a:r>
              <a:rPr lang="de-DE" dirty="0"/>
              <a:t>vom 2. bis 4. September 2024 in Berlin</a:t>
            </a:r>
          </a:p>
          <a:p>
            <a:pPr lvl="1"/>
            <a:r>
              <a:rPr lang="de-DE" b="1" dirty="0"/>
              <a:t>BMBF + Politik + Wirtschaft + Öffentlichkeit + </a:t>
            </a:r>
            <a:r>
              <a:rPr lang="de-DE" b="1" dirty="0">
                <a:solidFill>
                  <a:srgbClr val="00AEEF"/>
                </a:solidFill>
              </a:rPr>
              <a:t>KET-, </a:t>
            </a:r>
            <a:r>
              <a:rPr lang="de-DE" b="1" dirty="0" err="1">
                <a:solidFill>
                  <a:srgbClr val="00AEEF"/>
                </a:solidFill>
              </a:rPr>
              <a:t>KHuK</a:t>
            </a:r>
            <a:r>
              <a:rPr lang="de-DE" b="1" dirty="0">
                <a:solidFill>
                  <a:srgbClr val="00AEEF"/>
                </a:solidFill>
              </a:rPr>
              <a:t>- </a:t>
            </a:r>
            <a:r>
              <a:rPr lang="de-DE" b="1" dirty="0"/>
              <a:t>und </a:t>
            </a:r>
            <a:r>
              <a:rPr lang="de-DE" b="1" dirty="0" err="1"/>
              <a:t>KfB</a:t>
            </a:r>
            <a:r>
              <a:rPr lang="de-DE" b="1" dirty="0"/>
              <a:t>-Communities</a:t>
            </a:r>
          </a:p>
          <a:p>
            <a:pPr lvl="1"/>
            <a:r>
              <a:rPr lang="de-DE" b="1" dirty="0"/>
              <a:t>Themen</a:t>
            </a:r>
            <a:r>
              <a:rPr lang="de-DE" dirty="0"/>
              <a:t>: Wissenschaft und Forschung, Technologie und Innovation, Bildung</a:t>
            </a:r>
          </a:p>
          <a:p>
            <a:pPr lvl="1"/>
            <a:r>
              <a:rPr lang="de-DE" dirty="0"/>
              <a:t>Projektleitung: Sascha Schmeling 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rgbClr val="00AEEF"/>
                </a:solidFill>
              </a:rPr>
              <a:t>Dezentrale Veranstaltungen</a:t>
            </a:r>
          </a:p>
          <a:p>
            <a:pPr lvl="1"/>
            <a:r>
              <a:rPr lang="de-DE" b="1" dirty="0"/>
              <a:t>ähnlich wie Higgs10, Mitte September, koordiniert vom Netzwerk Teilchenwelt</a:t>
            </a:r>
            <a:br>
              <a:rPr lang="de-DE" b="1" dirty="0">
                <a:solidFill>
                  <a:srgbClr val="00AEEF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  <a:p>
            <a:r>
              <a:rPr lang="de-DE" b="1" dirty="0"/>
              <a:t>Gelegenheit nutzen, um CERN und die Teilchen-, Hadronen- und Kernphysik in die deutschen Medien zu bringen und Werbung im politischen Raum für die Zukunft von CERN zu machen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E9A7E5-E356-7964-7C03-DA5C272C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12C22-44FF-66E0-10ED-AA728F67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EFB1F13-B93B-399C-8BE6-FDCDE60F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3F6E960-77A8-2320-E2D8-72208C45D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34" y="1253331"/>
            <a:ext cx="2153659" cy="21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8D2E9-0CD6-D98C-D355-1E35C41A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Higgs ist der Schlüssel für viele offene Fragen!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75A99E-980F-40F1-0946-89B9EE80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3FED30-0115-8EFA-1BC7-D61AF323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8035A9-6C42-4CC2-A171-A790A5B4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342E291-7FFF-7D6E-5437-D17674F8B02D}"/>
              </a:ext>
            </a:extLst>
          </p:cNvPr>
          <p:cNvGrpSpPr/>
          <p:nvPr/>
        </p:nvGrpSpPr>
        <p:grpSpPr>
          <a:xfrm>
            <a:off x="3216000" y="1197000"/>
            <a:ext cx="5112933" cy="3830116"/>
            <a:chOff x="3216000" y="1197000"/>
            <a:chExt cx="5112933" cy="383011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70501B1-D559-C015-E76F-F0AF848F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000" y="1197000"/>
              <a:ext cx="5112000" cy="3830116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2521017-0328-115A-8FCA-D66E340B20E5}"/>
                </a:ext>
              </a:extLst>
            </p:cNvPr>
            <p:cNvSpPr txBox="1"/>
            <p:nvPr/>
          </p:nvSpPr>
          <p:spPr>
            <a:xfrm>
              <a:off x="7135978" y="4725000"/>
              <a:ext cx="11929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[</a:t>
              </a:r>
              <a:r>
                <a:rPr lang="de-DE" sz="1100" dirty="0" err="1"/>
                <a:t>Snowmass</a:t>
              </a:r>
              <a:r>
                <a:rPr lang="de-DE" sz="1100" dirty="0"/>
                <a:t> 2023]</a:t>
              </a:r>
            </a:p>
          </p:txBody>
        </p:sp>
      </p:grp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8A0C62F1-E3A0-24E3-46D7-92B849624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697733"/>
              </p:ext>
            </p:extLst>
          </p:nvPr>
        </p:nvGraphicFramePr>
        <p:xfrm>
          <a:off x="1920000" y="3137201"/>
          <a:ext cx="864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72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72FB4-76C5-2179-96C4-E67DBC2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Collider @ CERN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14170-999D-4F16-3D84-7B668CB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340999"/>
            <a:ext cx="10515600" cy="498028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AEEF"/>
                </a:solidFill>
              </a:rPr>
              <a:t>Ein neues Collider-Projekt am CERN ist für die deutsche Community von größter Wichtigkeit</a:t>
            </a:r>
          </a:p>
          <a:p>
            <a:pPr lvl="1"/>
            <a:r>
              <a:rPr lang="de-DE" dirty="0"/>
              <a:t>Erforschung des Higgs-Sektors und vieler weiterer offenen Fragen</a:t>
            </a:r>
          </a:p>
          <a:p>
            <a:pPr lvl="1"/>
            <a:r>
              <a:rPr lang="de-DE" dirty="0"/>
              <a:t>Wissenschaftliche Diversität, Technologieentwicklung, Nachhaltigkeit sind wichtige Aspekte</a:t>
            </a:r>
            <a:br>
              <a:rPr lang="de-DE" b="1" dirty="0"/>
            </a:br>
            <a:endParaRPr lang="de-DE" b="1" dirty="0"/>
          </a:p>
          <a:p>
            <a:r>
              <a:rPr lang="de-DE" b="1" dirty="0"/>
              <a:t>Update der European </a:t>
            </a:r>
            <a:r>
              <a:rPr lang="de-DE" b="1" dirty="0" err="1"/>
              <a:t>Particle</a:t>
            </a:r>
            <a:r>
              <a:rPr lang="de-DE" b="1" dirty="0"/>
              <a:t> Physics </a:t>
            </a:r>
            <a:r>
              <a:rPr lang="de-DE" b="1" dirty="0" err="1"/>
              <a:t>Strategy</a:t>
            </a:r>
            <a:r>
              <a:rPr lang="de-DE" b="1" dirty="0"/>
              <a:t> 2027 </a:t>
            </a:r>
            <a:r>
              <a:rPr lang="de-DE" dirty="0"/>
              <a:t>muss ab 2025 vorbereitet werden</a:t>
            </a:r>
            <a:br>
              <a:rPr lang="de-DE" b="1" dirty="0"/>
            </a:br>
            <a:endParaRPr lang="de-DE" b="1" dirty="0"/>
          </a:p>
          <a:p>
            <a:r>
              <a:rPr lang="de-DE" b="1" dirty="0">
                <a:solidFill>
                  <a:srgbClr val="00AEEF"/>
                </a:solidFill>
              </a:rPr>
              <a:t>Wir planen ein Community-Event im Mai/Juni 2024</a:t>
            </a:r>
          </a:p>
          <a:p>
            <a:pPr lvl="1"/>
            <a:r>
              <a:rPr lang="de-DE" dirty="0"/>
              <a:t>Beratung der Ergebnisse des </a:t>
            </a:r>
            <a:r>
              <a:rPr lang="de-DE" dirty="0" err="1"/>
              <a:t>Midterm</a:t>
            </a:r>
            <a:r>
              <a:rPr lang="de-DE" dirty="0"/>
              <a:t> Reviews der FCC Design Studie</a:t>
            </a:r>
          </a:p>
          <a:p>
            <a:pPr lvl="1"/>
            <a:r>
              <a:rPr lang="de-DE" dirty="0"/>
              <a:t>Diskussion möglicher deutscher Beiträge zum FCC-</a:t>
            </a:r>
            <a:r>
              <a:rPr lang="de-DE" dirty="0" err="1"/>
              <a:t>ee</a:t>
            </a:r>
            <a:endParaRPr lang="de-DE" dirty="0"/>
          </a:p>
          <a:p>
            <a:pPr lvl="2"/>
            <a:r>
              <a:rPr lang="de-DE" dirty="0"/>
              <a:t>Physik: Physics Case, neue Entwicklungen, Abwägung der Vor- und Nachteile</a:t>
            </a:r>
          </a:p>
          <a:p>
            <a:pPr lvl="2"/>
            <a:r>
              <a:rPr lang="de-DE" dirty="0"/>
              <a:t>Detektoren: ECFA </a:t>
            </a:r>
            <a:r>
              <a:rPr lang="de-DE" dirty="0" err="1"/>
              <a:t>Detector</a:t>
            </a:r>
            <a:r>
              <a:rPr lang="de-DE" dirty="0"/>
              <a:t> Roadmap in D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KHuK</a:t>
            </a:r>
            <a:endParaRPr lang="de-DE" dirty="0"/>
          </a:p>
          <a:p>
            <a:pPr lvl="2"/>
            <a:r>
              <a:rPr lang="de-DE" dirty="0"/>
              <a:t>Beschleuniger: LDG </a:t>
            </a:r>
            <a:r>
              <a:rPr lang="de-DE" dirty="0" err="1"/>
              <a:t>Accelerator</a:t>
            </a:r>
            <a:r>
              <a:rPr lang="de-DE" dirty="0"/>
              <a:t> Roadmap in D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KfB</a:t>
            </a:r>
            <a:endParaRPr lang="de-DE" dirty="0"/>
          </a:p>
          <a:p>
            <a:pPr lvl="1"/>
            <a:r>
              <a:rPr lang="de-DE" dirty="0"/>
              <a:t>Der Fokus dieses Events stellt keine Festlegung der deutschen Community auf den FCC-</a:t>
            </a:r>
            <a:r>
              <a:rPr lang="de-DE" dirty="0" err="1"/>
              <a:t>ee</a:t>
            </a:r>
            <a:r>
              <a:rPr lang="de-DE" dirty="0"/>
              <a:t> dar</a:t>
            </a:r>
          </a:p>
          <a:p>
            <a:pPr lvl="1"/>
            <a:r>
              <a:rPr lang="de-DE" dirty="0"/>
              <a:t>Vorbereitung der deutschen Beteiligung am EPPS-Update 2027</a:t>
            </a:r>
          </a:p>
          <a:p>
            <a:pPr lvl="1"/>
            <a:r>
              <a:rPr lang="de-DE" dirty="0"/>
              <a:t>Genaue Planung des Events wird jetzt angegangen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7A6F2-AB32-8570-0437-7EA92EA6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89081-AB6C-04B0-6421-D57CD9E8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17D16ED-991A-8046-47CF-AF15981D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6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AB6DC-01C1-1B08-F4DF-071AEEC6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FCC-Zeitskala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2D0051-F64E-4DA9-5B5E-EBB566A2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516D-3519-EDF7-7E17-7CFFBD61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8556B-188E-368C-A382-634007E2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0D65E2-3D79-B794-8908-0A504424AD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98" b="7030"/>
          <a:stretch/>
        </p:blipFill>
        <p:spPr>
          <a:xfrm>
            <a:off x="0" y="1125000"/>
            <a:ext cx="12201264" cy="53678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DF35604-4D7A-1783-04DE-25D13FAA788E}"/>
              </a:ext>
            </a:extLst>
          </p:cNvPr>
          <p:cNvSpPr txBox="1"/>
          <p:nvPr/>
        </p:nvSpPr>
        <p:spPr>
          <a:xfrm>
            <a:off x="9120000" y="848001"/>
            <a:ext cx="3176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</a:t>
            </a:r>
            <a:r>
              <a:rPr lang="de-DE" sz="1200" dirty="0">
                <a:hlinkClick r:id="rId3"/>
              </a:rPr>
              <a:t>Frank Simon, KET-Jahresversammlung, Nov. 23</a:t>
            </a:r>
            <a:r>
              <a:rPr lang="de-DE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947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538C-0B2A-4EDA-B635-D23B1D2B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Implementierung</a:t>
            </a:r>
            <a:r>
              <a:rPr lang="en-GB" dirty="0"/>
              <a:t> der ECFA-Detector-Roadmap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174C30-C001-4353-9B2C-75FB59B5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07.12.2023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A26B3-82FB-4AFE-9F8A-303FCBFB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D35E1-601B-4B99-9317-9FEA1968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4D73F24-BA52-CFE7-5D5D-C822E749E314}"/>
              </a:ext>
            </a:extLst>
          </p:cNvPr>
          <p:cNvGrpSpPr/>
          <p:nvPr/>
        </p:nvGrpSpPr>
        <p:grpSpPr>
          <a:xfrm>
            <a:off x="6096000" y="1287561"/>
            <a:ext cx="5832000" cy="2991967"/>
            <a:chOff x="264000" y="1269000"/>
            <a:chExt cx="5832000" cy="299196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7156436-9426-C0C8-83B9-B43293A9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000" y="1269000"/>
              <a:ext cx="5832000" cy="2991967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BBE1B8D-EA30-69C4-A4F8-8DB9A8CB5C63}"/>
                </a:ext>
              </a:extLst>
            </p:cNvPr>
            <p:cNvSpPr txBox="1"/>
            <p:nvPr/>
          </p:nvSpPr>
          <p:spPr>
            <a:xfrm>
              <a:off x="4728000" y="3521026"/>
              <a:ext cx="9565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b="0" i="0" u="none" strike="noStrike" baseline="0" dirty="0">
                  <a:solidFill>
                    <a:srgbClr val="000000"/>
                  </a:solidFill>
                  <a:latin typeface="AAAAAC+Helvetica"/>
                </a:rPr>
                <a:t>[D. Contardo] </a:t>
              </a:r>
              <a:endParaRPr lang="de-DE" sz="1000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9406D40-9598-D59D-5EEA-2FED251FD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00" y="4412835"/>
            <a:ext cx="5664000" cy="19911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3DF7160-2862-6A0B-AB70-5D91F4735D8B}"/>
              </a:ext>
            </a:extLst>
          </p:cNvPr>
          <p:cNvSpPr txBox="1"/>
          <p:nvPr/>
        </p:nvSpPr>
        <p:spPr>
          <a:xfrm>
            <a:off x="1632000" y="1170072"/>
            <a:ext cx="48240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In Deutschland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haben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sich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aus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 den KET- und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KHuK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-Communities 4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Konsortien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sz="1800" b="0" u="none" strike="noStrike" baseline="0" dirty="0" err="1">
                <a:solidFill>
                  <a:srgbClr val="000000"/>
                </a:solidFill>
                <a:latin typeface="AAAAAE+Helvetica-Oblique"/>
              </a:rPr>
              <a:t>gebildet</a:t>
            </a:r>
            <a:r>
              <a:rPr lang="en-US" dirty="0">
                <a:solidFill>
                  <a:srgbClr val="000000"/>
                </a:solidFill>
                <a:latin typeface="AAAAAE+Helvetica-Oblique"/>
              </a:rPr>
              <a:t> und ErUM-Pro-</a:t>
            </a:r>
            <a:r>
              <a:rPr lang="en-US" dirty="0" err="1">
                <a:solidFill>
                  <a:srgbClr val="000000"/>
                </a:solidFill>
                <a:latin typeface="AAAAAE+Helvetica-Oblique"/>
              </a:rPr>
              <a:t>Anträge</a:t>
            </a:r>
            <a:r>
              <a:rPr lang="en-US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AAAAE+Helvetica-Oblique"/>
              </a:rPr>
              <a:t>gestellt</a:t>
            </a:r>
            <a:r>
              <a:rPr lang="en-US" dirty="0">
                <a:solidFill>
                  <a:srgbClr val="000000"/>
                </a:solidFill>
                <a:latin typeface="AAAAAE+Helvetica-Oblique"/>
              </a:rPr>
              <a:t>:</a:t>
            </a:r>
            <a:endParaRPr lang="en-US" sz="1800" b="0" u="none" strike="noStrike" baseline="0" dirty="0">
              <a:solidFill>
                <a:srgbClr val="000000"/>
              </a:solidFill>
              <a:latin typeface="AAAAAE+Helvetica-Obliq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AEEF"/>
                </a:solidFill>
                <a:latin typeface="AAAAAE+Helvetica-Oblique"/>
              </a:rPr>
              <a:t>Silicon Detectors</a:t>
            </a:r>
            <a:br>
              <a:rPr lang="en-US" sz="160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(J. Dingfelder, Uni Bonn, E. Garutti, Uni Hamburg)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none" strike="noStrike" baseline="0" dirty="0">
                <a:solidFill>
                  <a:srgbClr val="00AEEF"/>
                </a:solidFill>
                <a:latin typeface="AAAAAE+Helvetica-Oblique"/>
              </a:rPr>
              <a:t>Calorimetry</a:t>
            </a:r>
            <a:b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(F. Simon, KIT)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AEEF"/>
                </a:solidFill>
                <a:latin typeface="AAAAAE+Helvetica-Oblique"/>
              </a:rPr>
              <a:t>Gaseous Detectors</a:t>
            </a:r>
            <a:br>
              <a:rPr lang="en-US" sz="160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(J. Kaminski, Uni Bonn, B. Ketzer, Uni Bonn)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none" strike="noStrike" baseline="0" dirty="0">
                <a:solidFill>
                  <a:srgbClr val="00AEEF"/>
                </a:solidFill>
                <a:latin typeface="AAAAAE+Helvetica-Oblique"/>
              </a:rPr>
              <a:t>Quantum Detectors</a:t>
            </a:r>
            <a:b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(S. </a:t>
            </a:r>
            <a:r>
              <a:rPr lang="en-US" sz="1600" b="0" u="none" strike="noStrike" baseline="0" dirty="0" err="1">
                <a:solidFill>
                  <a:srgbClr val="000000"/>
                </a:solidFill>
                <a:latin typeface="AAAAAE+Helvetica-Oblique"/>
              </a:rPr>
              <a:t>Kempf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, KIT)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u="none" strike="noStrike" baseline="0" dirty="0">
              <a:solidFill>
                <a:srgbClr val="000000"/>
              </a:solidFill>
              <a:latin typeface="AAAAAE+Helvetica-Oblique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Grundlage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für </a:t>
            </a:r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erfolgreiche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Detektorentwicklung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in Deutschland und für die </a:t>
            </a:r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Beteiligung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an den DRD-</a:t>
            </a:r>
            <a:r>
              <a:rPr lang="en-US" sz="1600" dirty="0" err="1">
                <a:solidFill>
                  <a:srgbClr val="000000"/>
                </a:solidFill>
                <a:latin typeface="AAAAAE+Helvetica-Oblique"/>
              </a:rPr>
              <a:t>Verbünden</a:t>
            </a: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  </a:t>
            </a:r>
            <a:endParaRPr lang="en-US" sz="1600" b="0" u="none" strike="noStrike" baseline="0" dirty="0">
              <a:solidFill>
                <a:srgbClr val="000000"/>
              </a:solidFill>
              <a:latin typeface="AAAAAE+Helvetica-Obliq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AAAAE+Helvetica-Oblique"/>
            </a:endParaRPr>
          </a:p>
          <a:p>
            <a:endParaRPr lang="en-US" sz="1600" b="0" u="none" strike="noStrike" baseline="0" dirty="0">
              <a:solidFill>
                <a:srgbClr val="000000"/>
              </a:solidFill>
              <a:latin typeface="AAAAAE+Helvetica-Oblique"/>
            </a:endParaRPr>
          </a:p>
        </p:txBody>
      </p:sp>
    </p:spTree>
    <p:extLst>
      <p:ext uri="{BB962C8B-B14F-4D97-AF65-F5344CB8AC3E}">
        <p14:creationId xmlns:p14="http://schemas.microsoft.com/office/powerpoint/2010/main" val="307389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Breitbild</PresentationFormat>
  <Paragraphs>222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AAAAAC+Helvetica</vt:lpstr>
      <vt:lpstr>AAAAAE+Helvetica-Oblique</vt:lpstr>
      <vt:lpstr>AAAABE+Times-Roman</vt:lpstr>
      <vt:lpstr>Arial</vt:lpstr>
      <vt:lpstr>Calibri</vt:lpstr>
      <vt:lpstr>Office</vt:lpstr>
      <vt:lpstr>Aktivitäten des KET</vt:lpstr>
      <vt:lpstr>KET (2021-2024)</vt:lpstr>
      <vt:lpstr>Projekte der KET-Community</vt:lpstr>
      <vt:lpstr>Neues vom LHC</vt:lpstr>
      <vt:lpstr>CERN70</vt:lpstr>
      <vt:lpstr>Das Higgs ist der Schlüssel für viele offene Fragen!</vt:lpstr>
      <vt:lpstr>Future Collider @ CERN</vt:lpstr>
      <vt:lpstr>FCC-Zeitskala</vt:lpstr>
      <vt:lpstr>Implementierung der ECFA-Detector-Roadmap</vt:lpstr>
      <vt:lpstr>ErUM-Data Strategiegespräch</vt:lpstr>
      <vt:lpstr>Nachhaltigkeit</vt:lpstr>
      <vt:lpstr>Karrierewege in der Teilchenphysik in Deutschland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RECFA-Besuch</dc:title>
  <dc:creator>Lutz Feld</dc:creator>
  <cp:lastModifiedBy>Lutz Feld</cp:lastModifiedBy>
  <cp:revision>759</cp:revision>
  <dcterms:created xsi:type="dcterms:W3CDTF">2021-11-28T15:54:58Z</dcterms:created>
  <dcterms:modified xsi:type="dcterms:W3CDTF">2023-12-07T07:55:09Z</dcterms:modified>
</cp:coreProperties>
</file>