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34" y="5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29EDFB-93D8-44D1-AA97-A837B543459A}" type="datetimeFigureOut">
              <a:rPr lang="de-DE" smtClean="0"/>
              <a:t>07.12.2023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5444B-16EB-42D7-88BA-9D7816BF1D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933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01BAFD-BDF1-4073-A261-64C06A00B82D}" type="slidenum"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2462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3389-B347-4DC1-99B1-D384330C017D}" type="datetimeFigureOut">
              <a:rPr lang="de-DE" smtClean="0"/>
              <a:t>07.12.2023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EF02-8E52-4581-878F-35CA7CB1B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284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3389-B347-4DC1-99B1-D384330C017D}" type="datetimeFigureOut">
              <a:rPr lang="de-DE" smtClean="0"/>
              <a:t>07.12.2023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EF02-8E52-4581-878F-35CA7CB1B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879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3389-B347-4DC1-99B1-D384330C017D}" type="datetimeFigureOut">
              <a:rPr lang="de-DE" smtClean="0"/>
              <a:t>07.12.2023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EF02-8E52-4581-878F-35CA7CB1B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2551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0000" y="308653"/>
            <a:ext cx="11232000" cy="495907"/>
          </a:xfrm>
        </p:spPr>
        <p:txBody>
          <a:bodyPr/>
          <a:lstStyle>
            <a:lvl1pPr>
              <a:defRPr sz="2667"/>
            </a:lvl1pPr>
          </a:lstStyle>
          <a:p>
            <a:r>
              <a:rPr lang="de-DE" dirty="0" smtClean="0"/>
              <a:t>Übergeordnete Rubrik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478367" y="921600"/>
            <a:ext cx="11232000" cy="355200"/>
          </a:xfrm>
        </p:spPr>
        <p:txBody>
          <a:bodyPr/>
          <a:lstStyle>
            <a:lvl1pPr marL="0" indent="0">
              <a:buNone/>
              <a:defRPr sz="3200">
                <a:solidFill>
                  <a:srgbClr val="002864"/>
                </a:solidFill>
              </a:defRPr>
            </a:lvl1pPr>
          </a:lstStyle>
          <a:p>
            <a:pPr lvl="0"/>
            <a:r>
              <a:rPr lang="de-DE" dirty="0" smtClean="0"/>
              <a:t>Einzeilige Überschrift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>
          <a:xfrm>
            <a:off x="478367" y="1748367"/>
            <a:ext cx="5473700" cy="4563533"/>
          </a:xfrm>
        </p:spPr>
        <p:txBody>
          <a:bodyPr/>
          <a:lstStyle>
            <a:lvl1pPr>
              <a:buClr>
                <a:srgbClr val="002864"/>
              </a:buClr>
              <a:defRPr/>
            </a:lvl1pPr>
            <a:lvl2pPr>
              <a:buClr>
                <a:srgbClr val="002864"/>
              </a:buClr>
              <a:defRPr/>
            </a:lvl2pPr>
            <a:lvl3pPr>
              <a:buClr>
                <a:srgbClr val="002864"/>
              </a:buClr>
              <a:defRPr/>
            </a:lvl3pPr>
            <a:lvl4pPr>
              <a:buClr>
                <a:srgbClr val="002864"/>
              </a:buClr>
              <a:defRPr/>
            </a:lvl4pPr>
            <a:lvl5pPr>
              <a:buClr>
                <a:srgbClr val="002864"/>
              </a:buClr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6239934" y="1748367"/>
            <a:ext cx="5456767" cy="4563533"/>
          </a:xfrm>
        </p:spPr>
        <p:txBody>
          <a:bodyPr/>
          <a:lstStyle>
            <a:lvl1pPr>
              <a:buClr>
                <a:srgbClr val="002864"/>
              </a:buClr>
              <a:defRPr/>
            </a:lvl1pPr>
            <a:lvl2pPr>
              <a:buClr>
                <a:srgbClr val="002864"/>
              </a:buClr>
              <a:defRPr/>
            </a:lvl2pPr>
            <a:lvl3pPr>
              <a:buClr>
                <a:srgbClr val="002864"/>
              </a:buClr>
              <a:defRPr/>
            </a:lvl3pPr>
            <a:lvl4pPr>
              <a:buClr>
                <a:srgbClr val="002864"/>
              </a:buClr>
              <a:defRPr/>
            </a:lvl4pPr>
            <a:lvl5pPr>
              <a:buClr>
                <a:srgbClr val="002864"/>
              </a:buClr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cxnSp>
        <p:nvCxnSpPr>
          <p:cNvPr id="4" name="Gerader Verbinder 3"/>
          <p:cNvCxnSpPr/>
          <p:nvPr userDrawn="1"/>
        </p:nvCxnSpPr>
        <p:spPr>
          <a:xfrm>
            <a:off x="0" y="1460781"/>
            <a:ext cx="12192000" cy="0"/>
          </a:xfrm>
          <a:prstGeom prst="line">
            <a:avLst/>
          </a:prstGeom>
          <a:ln>
            <a:solidFill>
              <a:srgbClr val="14C8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065055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06">
          <p15:clr>
            <a:srgbClr val="FBAE40"/>
          </p15:clr>
        </p15:guide>
        <p15:guide id="2" pos="221">
          <p15:clr>
            <a:srgbClr val="FBAE40"/>
          </p15:clr>
        </p15:guide>
        <p15:guide id="3" orient="horz" pos="539">
          <p15:clr>
            <a:srgbClr val="FBAE40"/>
          </p15:clr>
        </p15:guide>
        <p15:guide id="4" orient="horz" pos="826">
          <p15:clr>
            <a:srgbClr val="FBAE40"/>
          </p15:clr>
        </p15:guide>
        <p15:guide id="5" pos="2945">
          <p15:clr>
            <a:srgbClr val="FBAE40"/>
          </p15:clr>
        </p15:guide>
        <p15:guide id="6" pos="2818">
          <p15:clr>
            <a:srgbClr val="FBAE40"/>
          </p15:clr>
        </p15:guide>
        <p15:guide id="7" orient="horz" pos="2985">
          <p15:clr>
            <a:srgbClr val="FBAE40"/>
          </p15:clr>
        </p15:guide>
        <p15:guide id="8" orient="horz" pos="3161">
          <p15:clr>
            <a:srgbClr val="FBAE40"/>
          </p15:clr>
        </p15:guide>
        <p15:guide id="9" pos="8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3389-B347-4DC1-99B1-D384330C017D}" type="datetimeFigureOut">
              <a:rPr lang="de-DE" smtClean="0"/>
              <a:t>07.12.2023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EF02-8E52-4581-878F-35CA7CB1B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45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3389-B347-4DC1-99B1-D384330C017D}" type="datetimeFigureOut">
              <a:rPr lang="de-DE" smtClean="0"/>
              <a:t>07.12.2023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EF02-8E52-4581-878F-35CA7CB1B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1615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3389-B347-4DC1-99B1-D384330C017D}" type="datetimeFigureOut">
              <a:rPr lang="de-DE" smtClean="0"/>
              <a:t>07.12.2023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EF02-8E52-4581-878F-35CA7CB1B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7963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3389-B347-4DC1-99B1-D384330C017D}" type="datetimeFigureOut">
              <a:rPr lang="de-DE" smtClean="0"/>
              <a:t>07.12.2023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EF02-8E52-4581-878F-35CA7CB1B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4029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3389-B347-4DC1-99B1-D384330C017D}" type="datetimeFigureOut">
              <a:rPr lang="de-DE" smtClean="0"/>
              <a:t>07.12.2023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EF02-8E52-4581-878F-35CA7CB1B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8930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3389-B347-4DC1-99B1-D384330C017D}" type="datetimeFigureOut">
              <a:rPr lang="de-DE" smtClean="0"/>
              <a:t>07.12.2023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EF02-8E52-4581-878F-35CA7CB1B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2239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3389-B347-4DC1-99B1-D384330C017D}" type="datetimeFigureOut">
              <a:rPr lang="de-DE" smtClean="0"/>
              <a:t>07.12.2023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EF02-8E52-4581-878F-35CA7CB1B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0916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3389-B347-4DC1-99B1-D384330C017D}" type="datetimeFigureOut">
              <a:rPr lang="de-DE" smtClean="0"/>
              <a:t>07.12.2023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EF02-8E52-4581-878F-35CA7CB1B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531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F3389-B347-4DC1-99B1-D384330C017D}" type="datetimeFigureOut">
              <a:rPr lang="de-DE" smtClean="0"/>
              <a:t>07.12.2023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8EF02-8E52-4581-878F-35CA7CB1B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3512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KHuK</a:t>
            </a:r>
            <a:r>
              <a:rPr lang="de-DE" dirty="0" smtClean="0"/>
              <a:t>-Jahrestreffen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Bericht aus der Helmholtz-Gemeinschaft</a:t>
            </a:r>
          </a:p>
          <a:p>
            <a:r>
              <a:rPr lang="de-DE" dirty="0" smtClean="0"/>
              <a:t>Dr. Ilja Bohnet, 07.12.2023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0416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Helmholtz-Gemeinschaft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Rückblick auf wesentliche Meilensteine 2023 (Auswahl)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478367" y="1665556"/>
            <a:ext cx="112320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Konzeption, Bau und Betrieb großer FIS in (</a:t>
            </a:r>
            <a:r>
              <a:rPr lang="de-DE" sz="2400" dirty="0" err="1" smtClean="0"/>
              <a:t>forschungs</a:t>
            </a:r>
            <a:r>
              <a:rPr lang="de-DE" sz="2400" dirty="0" smtClean="0"/>
              <a:t>)politisch schwierigen Zeiten</a:t>
            </a:r>
          </a:p>
          <a:p>
            <a:endParaRPr lang="de-DE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Helmholtz-Roadmap Forschungsinfrastrukturen</a:t>
            </a:r>
          </a:p>
          <a:p>
            <a:endParaRPr lang="de-DE" sz="1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Inkubator Information &amp; Data Science</a:t>
            </a:r>
          </a:p>
          <a:p>
            <a:endParaRPr lang="de-DE" sz="1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Gründung neuer Helmholtz-Institute</a:t>
            </a:r>
          </a:p>
          <a:p>
            <a:endParaRPr lang="de-DE" sz="1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Laser-Aktivitäten mit Blick auf Trägheitsfusion</a:t>
            </a:r>
          </a:p>
          <a:p>
            <a:endParaRPr lang="de-DE" sz="1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IT-Sicherheit in der Helmholtz-Gemeinschaft</a:t>
            </a:r>
          </a:p>
          <a:p>
            <a:endParaRPr lang="de-DE" sz="1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Rekrutierung &amp; Themenkampagnen des Impuls- und Vernetzungsfonds</a:t>
            </a:r>
          </a:p>
          <a:p>
            <a:endParaRPr lang="de-DE" sz="1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Verfahren </a:t>
            </a:r>
            <a:r>
              <a:rPr lang="de-DE" sz="2400" dirty="0" err="1" smtClean="0"/>
              <a:t>PoF</a:t>
            </a:r>
            <a:r>
              <a:rPr lang="de-DE" sz="2400" dirty="0" smtClean="0"/>
              <a:t> V: Operationalisierung der Eckpunkte und Zeitplan</a:t>
            </a:r>
          </a:p>
          <a:p>
            <a:endParaRPr lang="de-DE" sz="1000" dirty="0" smtClean="0"/>
          </a:p>
          <a:p>
            <a:pPr marL="342900" indent="-342900">
              <a:buFont typeface="Calibri" panose="020F0502020204030204" pitchFamily="34" charset="0"/>
              <a:buChar char="→"/>
            </a:pPr>
            <a:r>
              <a:rPr lang="de-DE" sz="2400" dirty="0" smtClean="0"/>
              <a:t>IVF – Ausblick 2024</a:t>
            </a:r>
          </a:p>
          <a:p>
            <a:pPr marL="342900" indent="-342900">
              <a:buFont typeface="Calibri" panose="020F0502020204030204" pitchFamily="34" charset="0"/>
              <a:buChar char="→"/>
            </a:pPr>
            <a:r>
              <a:rPr lang="de-DE" sz="2400" dirty="0" err="1" smtClean="0"/>
              <a:t>PoF</a:t>
            </a:r>
            <a:r>
              <a:rPr lang="de-DE" sz="2400" dirty="0" smtClean="0"/>
              <a:t> V – Zeitplan 2024ff.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3053910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78365" y="308653"/>
            <a:ext cx="11232000" cy="495907"/>
          </a:xfrm>
        </p:spPr>
        <p:txBody>
          <a:bodyPr/>
          <a:lstStyle/>
          <a:p>
            <a:r>
              <a:rPr lang="de-DE" dirty="0" smtClean="0"/>
              <a:t>Helmholtz-Gemeinschaft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>
          <a:xfrm>
            <a:off x="478365" y="921600"/>
            <a:ext cx="11232000" cy="3552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Impuls</a:t>
            </a:r>
            <a:r>
              <a:rPr lang="en-US" dirty="0" smtClean="0"/>
              <a:t> &amp; </a:t>
            </a:r>
            <a:r>
              <a:rPr lang="en-US" dirty="0" err="1" smtClean="0"/>
              <a:t>Vernetzungsfonds</a:t>
            </a:r>
            <a:r>
              <a:rPr lang="en-US" dirty="0" smtClean="0"/>
              <a:t> (IVF) – </a:t>
            </a:r>
            <a:r>
              <a:rPr lang="de-DE" dirty="0" smtClean="0"/>
              <a:t>Pläne für 2024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9" name="Inhaltsplatzhalter 9"/>
          <p:cNvSpPr txBox="1">
            <a:spLocks/>
          </p:cNvSpPr>
          <p:nvPr/>
        </p:nvSpPr>
        <p:spPr>
          <a:xfrm>
            <a:off x="6528049" y="1700809"/>
            <a:ext cx="5473700" cy="485111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80975" indent="-180975" algn="l" defTabSz="180000" rtl="0" eaLnBrk="1" latinLnBrk="0" hangingPunct="1">
              <a:lnSpc>
                <a:spcPts val="1800"/>
              </a:lnSpc>
              <a:spcBef>
                <a:spcPts val="1100"/>
              </a:spcBef>
              <a:spcAft>
                <a:spcPts val="0"/>
              </a:spcAft>
              <a:buClr>
                <a:srgbClr val="002864"/>
              </a:buClr>
              <a:buFont typeface="Arial" panose="020B0604020202020204" pitchFamily="34" charset="0"/>
              <a:buChar char="•"/>
              <a:tabLst>
                <a:tab pos="180000" algn="l"/>
                <a:tab pos="360000" algn="l"/>
              </a:tabLst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363" indent="-179388" algn="l" defTabSz="914400" rtl="0" eaLnBrk="1" latinLnBrk="0" hangingPunct="1">
              <a:spcBef>
                <a:spcPct val="20000"/>
              </a:spcBef>
              <a:buClr>
                <a:srgbClr val="002864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38" indent="-180975" algn="l" defTabSz="914400" rtl="0" eaLnBrk="1" latinLnBrk="0" hangingPunct="1">
              <a:spcBef>
                <a:spcPct val="20000"/>
              </a:spcBef>
              <a:buClr>
                <a:srgbClr val="002864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4375" indent="-174625" algn="l" defTabSz="914400" rtl="0" eaLnBrk="1" latinLnBrk="0" hangingPunct="1">
              <a:spcBef>
                <a:spcPct val="20000"/>
              </a:spcBef>
              <a:buClr>
                <a:srgbClr val="002864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0125" indent="-285750" algn="l" defTabSz="914400" rtl="0" eaLnBrk="1" latinLnBrk="0" hangingPunct="1">
              <a:spcBef>
                <a:spcPct val="20000"/>
              </a:spcBef>
              <a:buClr>
                <a:srgbClr val="002864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9994" indent="-239994" defTabSz="239994">
              <a:lnSpc>
                <a:spcPts val="2160"/>
              </a:lnSpc>
              <a:spcBef>
                <a:spcPts val="400"/>
              </a:spcBef>
              <a:buClr>
                <a:srgbClr val="8CB423"/>
              </a:buClr>
              <a:buNone/>
              <a:tabLst>
                <a:tab pos="239994" algn="l"/>
                <a:tab pos="479988" algn="l"/>
              </a:tabLst>
              <a:defRPr/>
            </a:pPr>
            <a:endParaRPr lang="de-DE" sz="1800" dirty="0">
              <a:solidFill>
                <a:srgbClr val="C00000"/>
              </a:solidFill>
            </a:endParaRPr>
          </a:p>
          <a:p>
            <a:pPr marL="239994" indent="-239994" defTabSz="239994">
              <a:lnSpc>
                <a:spcPts val="2160"/>
              </a:lnSpc>
              <a:spcBef>
                <a:spcPts val="400"/>
              </a:spcBef>
              <a:buClr>
                <a:srgbClr val="8CB423"/>
              </a:buClr>
              <a:buNone/>
              <a:tabLst>
                <a:tab pos="239994" algn="l"/>
                <a:tab pos="479988" algn="l"/>
              </a:tabLst>
              <a:defRPr/>
            </a:pPr>
            <a:r>
              <a:rPr lang="en-US" sz="1800" b="1" u="sng" dirty="0">
                <a:solidFill>
                  <a:prstClr val="black"/>
                </a:solidFill>
              </a:rPr>
              <a:t>Helmholtz </a:t>
            </a:r>
            <a:r>
              <a:rPr lang="en-US" sz="1800" b="1" u="sng" dirty="0" err="1">
                <a:solidFill>
                  <a:prstClr val="black"/>
                </a:solidFill>
              </a:rPr>
              <a:t>Inkubator</a:t>
            </a:r>
            <a:r>
              <a:rPr lang="en-US" sz="1800" b="1" u="sng" dirty="0">
                <a:solidFill>
                  <a:prstClr val="black"/>
                </a:solidFill>
              </a:rPr>
              <a:t> Information &amp; Data Science</a:t>
            </a:r>
          </a:p>
          <a:p>
            <a:pPr marL="239994" indent="-239994" defTabSz="239994">
              <a:lnSpc>
                <a:spcPts val="2160"/>
              </a:lnSpc>
              <a:spcBef>
                <a:spcPts val="400"/>
              </a:spcBef>
              <a:buClr>
                <a:srgbClr val="8CB423"/>
              </a:buClr>
              <a:buFont typeface="Wingdings" panose="05000000000000000000" pitchFamily="2" charset="2"/>
              <a:buChar char="§"/>
              <a:tabLst>
                <a:tab pos="239994" algn="l"/>
                <a:tab pos="479988" algn="l"/>
              </a:tabLst>
              <a:defRPr/>
            </a:pPr>
            <a:r>
              <a:rPr lang="de-DE" sz="1800" dirty="0">
                <a:solidFill>
                  <a:prstClr val="black"/>
                </a:solidFill>
              </a:rPr>
              <a:t>Helmholtz AI Projects</a:t>
            </a:r>
          </a:p>
          <a:p>
            <a:pPr marL="239994" indent="-239994" defTabSz="239994">
              <a:lnSpc>
                <a:spcPts val="2160"/>
              </a:lnSpc>
              <a:spcBef>
                <a:spcPts val="400"/>
              </a:spcBef>
              <a:buClr>
                <a:srgbClr val="8CB423"/>
              </a:buClr>
              <a:buFont typeface="Wingdings" panose="05000000000000000000" pitchFamily="2" charset="2"/>
              <a:buChar char="§"/>
              <a:tabLst>
                <a:tab pos="239994" algn="l"/>
                <a:tab pos="479988" algn="l"/>
              </a:tabLst>
              <a:defRPr/>
            </a:pPr>
            <a:r>
              <a:rPr lang="de-DE" sz="1800" dirty="0">
                <a:solidFill>
                  <a:prstClr val="black"/>
                </a:solidFill>
              </a:rPr>
              <a:t>Helmholtz </a:t>
            </a:r>
            <a:r>
              <a:rPr lang="de-DE" sz="1800" dirty="0" err="1">
                <a:solidFill>
                  <a:prstClr val="black"/>
                </a:solidFill>
              </a:rPr>
              <a:t>Metadata</a:t>
            </a:r>
            <a:r>
              <a:rPr lang="de-DE" sz="1800" dirty="0">
                <a:solidFill>
                  <a:prstClr val="black"/>
                </a:solidFill>
              </a:rPr>
              <a:t> Projects</a:t>
            </a:r>
          </a:p>
          <a:p>
            <a:pPr marL="239994" indent="-239994" defTabSz="239994">
              <a:lnSpc>
                <a:spcPts val="2160"/>
              </a:lnSpc>
              <a:spcBef>
                <a:spcPts val="400"/>
              </a:spcBef>
              <a:buClr>
                <a:srgbClr val="8CB423"/>
              </a:buClr>
              <a:buFont typeface="Wingdings" panose="05000000000000000000" pitchFamily="2" charset="2"/>
              <a:buChar char="§"/>
              <a:tabLst>
                <a:tab pos="239994" algn="l"/>
                <a:tab pos="479988" algn="l"/>
              </a:tabLst>
              <a:defRPr/>
            </a:pPr>
            <a:r>
              <a:rPr lang="de-DE" sz="1800" dirty="0">
                <a:solidFill>
                  <a:prstClr val="black"/>
                </a:solidFill>
              </a:rPr>
              <a:t>Helmholtz Imaging Projects</a:t>
            </a:r>
          </a:p>
          <a:p>
            <a:pPr marL="239994" indent="-239994" defTabSz="239994">
              <a:lnSpc>
                <a:spcPts val="2160"/>
              </a:lnSpc>
              <a:spcBef>
                <a:spcPts val="400"/>
              </a:spcBef>
              <a:buClr>
                <a:srgbClr val="8CB423"/>
              </a:buClr>
              <a:buFont typeface="Wingdings" panose="05000000000000000000" pitchFamily="2" charset="2"/>
              <a:buChar char="§"/>
              <a:tabLst>
                <a:tab pos="239994" algn="l"/>
                <a:tab pos="479988" algn="l"/>
              </a:tabLst>
              <a:defRPr/>
            </a:pPr>
            <a:r>
              <a:rPr lang="de-DE" sz="1800" dirty="0">
                <a:solidFill>
                  <a:prstClr val="black"/>
                </a:solidFill>
              </a:rPr>
              <a:t>Helmholtz Information </a:t>
            </a:r>
            <a:r>
              <a:rPr lang="de-DE" sz="1800" dirty="0" err="1">
                <a:solidFill>
                  <a:prstClr val="black"/>
                </a:solidFill>
              </a:rPr>
              <a:t>and</a:t>
            </a:r>
            <a:r>
              <a:rPr lang="de-DE" sz="1800" dirty="0">
                <a:solidFill>
                  <a:prstClr val="black"/>
                </a:solidFill>
              </a:rPr>
              <a:t> Data Science </a:t>
            </a:r>
            <a:r>
              <a:rPr lang="de-DE" sz="1800" dirty="0" err="1">
                <a:solidFill>
                  <a:prstClr val="black"/>
                </a:solidFill>
              </a:rPr>
              <a:t>mobility</a:t>
            </a:r>
            <a:r>
              <a:rPr lang="de-DE" sz="1800" dirty="0">
                <a:solidFill>
                  <a:prstClr val="black"/>
                </a:solidFill>
              </a:rPr>
              <a:t> </a:t>
            </a:r>
            <a:r>
              <a:rPr lang="de-DE" sz="1800" dirty="0" err="1">
                <a:solidFill>
                  <a:prstClr val="black"/>
                </a:solidFill>
              </a:rPr>
              <a:t>grants</a:t>
            </a:r>
            <a:endParaRPr lang="de-DE" sz="1800" dirty="0">
              <a:solidFill>
                <a:prstClr val="black"/>
              </a:solidFill>
            </a:endParaRPr>
          </a:p>
        </p:txBody>
      </p:sp>
      <p:sp>
        <p:nvSpPr>
          <p:cNvPr id="10" name="Inhaltsplatzhalter 3"/>
          <p:cNvSpPr txBox="1">
            <a:spLocks/>
          </p:cNvSpPr>
          <p:nvPr/>
        </p:nvSpPr>
        <p:spPr>
          <a:xfrm>
            <a:off x="719404" y="2036845"/>
            <a:ext cx="5568617" cy="429552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80975" indent="-180975" algn="l" defTabSz="180000" rtl="0" eaLnBrk="1" latinLnBrk="0" hangingPunct="1">
              <a:lnSpc>
                <a:spcPts val="1800"/>
              </a:lnSpc>
              <a:spcBef>
                <a:spcPts val="1100"/>
              </a:spcBef>
              <a:spcAft>
                <a:spcPts val="0"/>
              </a:spcAft>
              <a:buClr>
                <a:srgbClr val="002864"/>
              </a:buClr>
              <a:buFont typeface="Arial" panose="020B0604020202020204" pitchFamily="34" charset="0"/>
              <a:buChar char="•"/>
              <a:tabLst>
                <a:tab pos="180000" algn="l"/>
                <a:tab pos="360000" algn="l"/>
              </a:tabLst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363" indent="-179388" algn="l" defTabSz="914400" rtl="0" eaLnBrk="1" latinLnBrk="0" hangingPunct="1">
              <a:spcBef>
                <a:spcPct val="20000"/>
              </a:spcBef>
              <a:buClr>
                <a:srgbClr val="002864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38" indent="-180975" algn="l" defTabSz="914400" rtl="0" eaLnBrk="1" latinLnBrk="0" hangingPunct="1">
              <a:spcBef>
                <a:spcPct val="20000"/>
              </a:spcBef>
              <a:buClr>
                <a:srgbClr val="002864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4375" indent="-174625" algn="l" defTabSz="914400" rtl="0" eaLnBrk="1" latinLnBrk="0" hangingPunct="1">
              <a:spcBef>
                <a:spcPct val="20000"/>
              </a:spcBef>
              <a:buClr>
                <a:srgbClr val="002864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0125" indent="-285750" algn="l" defTabSz="914400" rtl="0" eaLnBrk="1" latinLnBrk="0" hangingPunct="1">
              <a:spcBef>
                <a:spcPct val="20000"/>
              </a:spcBef>
              <a:buClr>
                <a:srgbClr val="002864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9994" indent="-239994" defTabSz="239994">
              <a:lnSpc>
                <a:spcPts val="2400"/>
              </a:lnSpc>
              <a:spcBef>
                <a:spcPts val="400"/>
              </a:spcBef>
              <a:buClr>
                <a:srgbClr val="8CB423"/>
              </a:buClr>
              <a:buNone/>
              <a:tabLst>
                <a:tab pos="239994" algn="l"/>
                <a:tab pos="479988" algn="l"/>
              </a:tabLst>
              <a:defRPr/>
            </a:pPr>
            <a:r>
              <a:rPr lang="de-DE" sz="1800" b="1" u="sng" dirty="0">
                <a:solidFill>
                  <a:prstClr val="black"/>
                </a:solidFill>
              </a:rPr>
              <a:t>Helmholtz Excellence Networks</a:t>
            </a:r>
          </a:p>
          <a:p>
            <a:pPr marL="239994" indent="-239994" defTabSz="239994">
              <a:lnSpc>
                <a:spcPts val="2400"/>
              </a:lnSpc>
              <a:spcBef>
                <a:spcPts val="400"/>
              </a:spcBef>
              <a:buClr>
                <a:srgbClr val="8CB423"/>
              </a:buClr>
              <a:buNone/>
              <a:tabLst>
                <a:tab pos="239994" algn="l"/>
                <a:tab pos="479988" algn="l"/>
              </a:tabLst>
              <a:defRPr/>
            </a:pPr>
            <a:endParaRPr lang="de-DE" sz="1800" u="sng" dirty="0">
              <a:solidFill>
                <a:prstClr val="black"/>
              </a:solidFill>
            </a:endParaRPr>
          </a:p>
          <a:p>
            <a:pPr marL="239994" indent="-239994" defTabSz="239994">
              <a:lnSpc>
                <a:spcPts val="2400"/>
              </a:lnSpc>
              <a:spcBef>
                <a:spcPts val="400"/>
              </a:spcBef>
              <a:buClr>
                <a:srgbClr val="8CB423"/>
              </a:buClr>
              <a:buNone/>
              <a:tabLst>
                <a:tab pos="239994" algn="l"/>
                <a:tab pos="479988" algn="l"/>
              </a:tabLst>
              <a:defRPr/>
            </a:pPr>
            <a:r>
              <a:rPr lang="de-DE" sz="1800" b="1" u="sng" dirty="0" err="1">
                <a:solidFill>
                  <a:prstClr val="black"/>
                </a:solidFill>
              </a:rPr>
              <a:t>Organizational</a:t>
            </a:r>
            <a:r>
              <a:rPr lang="de-DE" sz="1800" b="1" u="sng" dirty="0">
                <a:solidFill>
                  <a:prstClr val="black"/>
                </a:solidFill>
              </a:rPr>
              <a:t> Development: Transfer Culture</a:t>
            </a:r>
          </a:p>
          <a:p>
            <a:pPr marL="239994" indent="-239994" defTabSz="239994">
              <a:lnSpc>
                <a:spcPts val="2400"/>
              </a:lnSpc>
              <a:spcBef>
                <a:spcPts val="400"/>
              </a:spcBef>
              <a:buClr>
                <a:srgbClr val="8CB423"/>
              </a:buClr>
              <a:buFont typeface="Wingdings" panose="05000000000000000000" pitchFamily="2" charset="2"/>
              <a:buChar char="§"/>
              <a:tabLst>
                <a:tab pos="239994" algn="l"/>
                <a:tab pos="479988" algn="l"/>
              </a:tabLst>
              <a:defRPr/>
            </a:pPr>
            <a:r>
              <a:rPr lang="de-DE" sz="1800" dirty="0">
                <a:solidFill>
                  <a:prstClr val="black"/>
                </a:solidFill>
              </a:rPr>
              <a:t>Helmholtz Enterprise</a:t>
            </a:r>
          </a:p>
          <a:p>
            <a:pPr marL="239994" indent="-239994" defTabSz="239994">
              <a:lnSpc>
                <a:spcPts val="2400"/>
              </a:lnSpc>
              <a:spcBef>
                <a:spcPts val="400"/>
              </a:spcBef>
              <a:buClr>
                <a:srgbClr val="8CB423"/>
              </a:buClr>
              <a:buNone/>
              <a:tabLst>
                <a:tab pos="239994" algn="l"/>
                <a:tab pos="479988" algn="l"/>
              </a:tabLst>
              <a:defRPr/>
            </a:pPr>
            <a:endParaRPr lang="de-DE" sz="1800" spc="-13" dirty="0">
              <a:solidFill>
                <a:srgbClr val="C00000"/>
              </a:solidFill>
            </a:endParaRPr>
          </a:p>
          <a:p>
            <a:pPr marL="239994" indent="-239994" defTabSz="239994">
              <a:lnSpc>
                <a:spcPts val="2400"/>
              </a:lnSpc>
              <a:spcBef>
                <a:spcPts val="400"/>
              </a:spcBef>
              <a:buClr>
                <a:srgbClr val="8CB423"/>
              </a:buClr>
              <a:buNone/>
              <a:tabLst>
                <a:tab pos="239994" algn="l"/>
                <a:tab pos="479988" algn="l"/>
              </a:tabLst>
              <a:defRPr/>
            </a:pPr>
            <a:r>
              <a:rPr lang="de-DE" sz="1800" b="1" u="sng" dirty="0" err="1">
                <a:solidFill>
                  <a:prstClr val="black"/>
                </a:solidFill>
              </a:rPr>
              <a:t>Organizational</a:t>
            </a:r>
            <a:r>
              <a:rPr lang="de-DE" sz="1800" b="1" u="sng" dirty="0">
                <a:solidFill>
                  <a:prstClr val="black"/>
                </a:solidFill>
              </a:rPr>
              <a:t> Development: Talentmanagement</a:t>
            </a:r>
          </a:p>
          <a:p>
            <a:pPr marL="239994" indent="-239994" defTabSz="239994">
              <a:lnSpc>
                <a:spcPts val="2400"/>
              </a:lnSpc>
              <a:spcBef>
                <a:spcPts val="400"/>
              </a:spcBef>
              <a:buClr>
                <a:srgbClr val="8CB423"/>
              </a:buClr>
              <a:buFont typeface="Wingdings" panose="05000000000000000000" pitchFamily="2" charset="2"/>
              <a:buChar char="§"/>
              <a:tabLst>
                <a:tab pos="239994" algn="l"/>
                <a:tab pos="479988" algn="l"/>
              </a:tabLst>
              <a:defRPr/>
            </a:pPr>
            <a:r>
              <a:rPr lang="de-DE" sz="1800" dirty="0">
                <a:solidFill>
                  <a:prstClr val="black"/>
                </a:solidFill>
              </a:rPr>
              <a:t>Helmholtz </a:t>
            </a:r>
            <a:r>
              <a:rPr lang="de-DE" sz="1800" dirty="0" err="1">
                <a:solidFill>
                  <a:prstClr val="black"/>
                </a:solidFill>
              </a:rPr>
              <a:t>Investigator</a:t>
            </a:r>
            <a:r>
              <a:rPr lang="de-DE" sz="1800" dirty="0">
                <a:solidFill>
                  <a:prstClr val="black"/>
                </a:solidFill>
              </a:rPr>
              <a:t> Groups</a:t>
            </a:r>
          </a:p>
          <a:p>
            <a:pPr marL="239994" indent="-239994">
              <a:spcBef>
                <a:spcPts val="400"/>
              </a:spcBef>
              <a:buClr>
                <a:srgbClr val="8CB423"/>
              </a:buClr>
              <a:buFont typeface="Wingdings" panose="05000000000000000000" pitchFamily="2" charset="2"/>
              <a:buChar char="§"/>
            </a:pPr>
            <a:r>
              <a:rPr lang="de-DE" sz="1800" dirty="0" err="1">
                <a:solidFill>
                  <a:prstClr val="black"/>
                </a:solidFill>
              </a:rPr>
              <a:t>Recruitment</a:t>
            </a:r>
            <a:r>
              <a:rPr lang="de-DE" sz="1800" dirty="0">
                <a:solidFill>
                  <a:prstClr val="black"/>
                </a:solidFill>
              </a:rPr>
              <a:t> </a:t>
            </a:r>
            <a:r>
              <a:rPr lang="de-DE" sz="1800" dirty="0" err="1">
                <a:solidFill>
                  <a:prstClr val="black"/>
                </a:solidFill>
              </a:rPr>
              <a:t>of</a:t>
            </a:r>
            <a:r>
              <a:rPr lang="de-DE" sz="1800" dirty="0">
                <a:solidFill>
                  <a:prstClr val="black"/>
                </a:solidFill>
              </a:rPr>
              <a:t> international </a:t>
            </a:r>
            <a:r>
              <a:rPr lang="de-DE" sz="1800" dirty="0" err="1">
                <a:solidFill>
                  <a:prstClr val="black"/>
                </a:solidFill>
              </a:rPr>
              <a:t>women</a:t>
            </a:r>
            <a:r>
              <a:rPr lang="de-DE" sz="1800" dirty="0">
                <a:solidFill>
                  <a:prstClr val="black"/>
                </a:solidFill>
              </a:rPr>
              <a:t> </a:t>
            </a:r>
            <a:r>
              <a:rPr lang="de-DE" sz="1800" dirty="0" err="1">
                <a:solidFill>
                  <a:prstClr val="black"/>
                </a:solidFill>
              </a:rPr>
              <a:t>scientists</a:t>
            </a:r>
            <a:r>
              <a:rPr lang="de-DE" sz="1800" dirty="0">
                <a:solidFill>
                  <a:prstClr val="black"/>
                </a:solidFill>
              </a:rPr>
              <a:t> (W3) </a:t>
            </a:r>
          </a:p>
          <a:p>
            <a:pPr marL="239994" indent="-239994" defTabSz="239994">
              <a:lnSpc>
                <a:spcPts val="2400"/>
              </a:lnSpc>
              <a:spcBef>
                <a:spcPts val="400"/>
              </a:spcBef>
              <a:buClr>
                <a:srgbClr val="8CB423"/>
              </a:buClr>
              <a:buFont typeface="Wingdings" panose="05000000000000000000" pitchFamily="2" charset="2"/>
              <a:buChar char="§"/>
              <a:tabLst>
                <a:tab pos="239994" algn="l"/>
                <a:tab pos="479988" algn="l"/>
              </a:tabLst>
              <a:defRPr/>
            </a:pPr>
            <a:r>
              <a:rPr lang="de-DE" sz="1800" dirty="0" err="1">
                <a:solidFill>
                  <a:prstClr val="black"/>
                </a:solidFill>
              </a:rPr>
              <a:t>PhD</a:t>
            </a:r>
            <a:r>
              <a:rPr lang="de-DE" sz="1800" dirty="0">
                <a:solidFill>
                  <a:prstClr val="black"/>
                </a:solidFill>
              </a:rPr>
              <a:t> </a:t>
            </a:r>
            <a:r>
              <a:rPr lang="de-DE" sz="1800" dirty="0" err="1">
                <a:solidFill>
                  <a:prstClr val="black"/>
                </a:solidFill>
              </a:rPr>
              <a:t>student</a:t>
            </a:r>
            <a:r>
              <a:rPr lang="de-DE" sz="1800" dirty="0">
                <a:solidFill>
                  <a:prstClr val="black"/>
                </a:solidFill>
              </a:rPr>
              <a:t> </a:t>
            </a:r>
            <a:r>
              <a:rPr lang="de-DE" sz="1800" dirty="0" err="1">
                <a:solidFill>
                  <a:prstClr val="black"/>
                </a:solidFill>
              </a:rPr>
              <a:t>award</a:t>
            </a:r>
            <a:endParaRPr lang="de-DE" sz="1800" dirty="0">
              <a:solidFill>
                <a:prstClr val="black"/>
              </a:solidFill>
            </a:endParaRPr>
          </a:p>
          <a:p>
            <a:pPr marL="0" indent="0" defTabSz="239994">
              <a:lnSpc>
                <a:spcPts val="2400"/>
              </a:lnSpc>
              <a:spcBef>
                <a:spcPts val="800"/>
              </a:spcBef>
              <a:buNone/>
              <a:tabLst>
                <a:tab pos="239994" algn="l"/>
                <a:tab pos="479988" algn="l"/>
              </a:tabLst>
              <a:defRPr/>
            </a:pPr>
            <a:endParaRPr lang="de-DE" sz="1800" spc="-13" dirty="0">
              <a:solidFill>
                <a:prstClr val="black"/>
              </a:solidFill>
            </a:endParaRPr>
          </a:p>
          <a:p>
            <a:pPr marL="239994" indent="-239994" defTabSz="239994">
              <a:lnSpc>
                <a:spcPts val="2400"/>
              </a:lnSpc>
              <a:spcBef>
                <a:spcPts val="800"/>
              </a:spcBef>
              <a:tabLst>
                <a:tab pos="239994" algn="l"/>
                <a:tab pos="479988" algn="l"/>
              </a:tabLst>
              <a:defRPr/>
            </a:pPr>
            <a:endParaRPr lang="de-DE" sz="1800" spc="-13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51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Helmholtz-Gemeinschaft</a:t>
            </a:r>
            <a:endParaRPr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 bwMode="auto"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de-DE" dirty="0"/>
              <a:t>Zusammenarbeit in der zweiten Wettbewerbsphase der Exzellenzstrategie</a:t>
            </a:r>
            <a:endParaRPr dirty="0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5"/>
          </p:nvPr>
        </p:nvSpPr>
        <p:spPr bwMode="auto">
          <a:xfrm>
            <a:off x="480000" y="1861314"/>
            <a:ext cx="11426277" cy="4563533"/>
          </a:xfrm>
        </p:spPr>
        <p:txBody>
          <a:bodyPr/>
          <a:lstStyle/>
          <a:p>
            <a:pPr marL="0" indent="0">
              <a:lnSpc>
                <a:spcPts val="2200"/>
              </a:lnSpc>
              <a:spcBef>
                <a:spcPts val="2400"/>
              </a:spcBef>
              <a:spcAft>
                <a:spcPts val="2400"/>
              </a:spcAft>
              <a:buNone/>
              <a:defRPr/>
            </a:pPr>
            <a:r>
              <a:rPr lang="de-DE" sz="2667" b="1" dirty="0">
                <a:solidFill>
                  <a:srgbClr val="002864"/>
                </a:solidFill>
                <a:ea typeface="+mj-ea"/>
                <a:cs typeface="+mj-cs"/>
              </a:rPr>
              <a:t>Ausschreibung von Helmholtz Exzellenznetzwerken </a:t>
            </a:r>
          </a:p>
          <a:p>
            <a:pPr>
              <a:lnSpc>
                <a:spcPts val="2200"/>
              </a:lnSpc>
              <a:spcBef>
                <a:spcPts val="800"/>
              </a:spcBef>
              <a:defRPr/>
            </a:pPr>
            <a:r>
              <a:rPr lang="de-DE" sz="2000" b="1" dirty="0"/>
              <a:t>Phase 1: Koordinations- und Netzwerkarbeit vor Vollantragstellung 02/24 – 12/25</a:t>
            </a:r>
            <a:endParaRPr lang="de-DE" sz="2000" u="sng" dirty="0"/>
          </a:p>
          <a:p>
            <a:pPr lvl="1">
              <a:lnSpc>
                <a:spcPts val="2200"/>
              </a:lnSpc>
              <a:spcBef>
                <a:spcPts val="1800"/>
              </a:spcBef>
              <a:buFont typeface="Courier New"/>
              <a:buChar char="o"/>
              <a:defRPr/>
            </a:pPr>
            <a:r>
              <a:rPr lang="de-DE" sz="2000" dirty="0"/>
              <a:t>Anreize setzen für die Helmholtz-Zentren, sich an einem Exzellenzclusterantrag zu beteiligen (Förderung mit max. 50 T€/a)</a:t>
            </a:r>
            <a:endParaRPr dirty="0"/>
          </a:p>
          <a:p>
            <a:pPr lvl="1">
              <a:lnSpc>
                <a:spcPts val="2200"/>
              </a:lnSpc>
              <a:spcBef>
                <a:spcPts val="1800"/>
              </a:spcBef>
              <a:buFont typeface="Courier New"/>
              <a:buChar char="o"/>
              <a:defRPr/>
            </a:pPr>
            <a:r>
              <a:rPr lang="de-DE" sz="2000" dirty="0"/>
              <a:t>Etablierung eines Projekt-Backbone bis zum Förderstart des Clusters 2026</a:t>
            </a:r>
            <a:endParaRPr dirty="0"/>
          </a:p>
          <a:p>
            <a:pPr>
              <a:lnSpc>
                <a:spcPts val="2200"/>
              </a:lnSpc>
              <a:spcBef>
                <a:spcPts val="1800"/>
              </a:spcBef>
              <a:defRPr/>
            </a:pPr>
            <a:r>
              <a:rPr lang="de-DE" sz="2000" b="1" dirty="0"/>
              <a:t>Phase 2: Personal-, Sachmittel und Investitionen für Mitarbeit im Cluster 2026/27 </a:t>
            </a:r>
            <a:endParaRPr dirty="0"/>
          </a:p>
          <a:p>
            <a:pPr lvl="1">
              <a:lnSpc>
                <a:spcPts val="2200"/>
              </a:lnSpc>
              <a:spcBef>
                <a:spcPts val="1800"/>
              </a:spcBef>
              <a:buFont typeface="Courier New"/>
              <a:buChar char="o"/>
              <a:defRPr/>
            </a:pPr>
            <a:r>
              <a:rPr lang="de-DE" sz="2000" dirty="0"/>
              <a:t>Synergien der Zusammenarbeit realisieren (Förderung mit max. 250T€/a)</a:t>
            </a:r>
            <a:endParaRPr dirty="0"/>
          </a:p>
          <a:p>
            <a:pPr lvl="1">
              <a:lnSpc>
                <a:spcPts val="2200"/>
              </a:lnSpc>
              <a:spcBef>
                <a:spcPts val="1800"/>
              </a:spcBef>
              <a:buFont typeface="Courier New"/>
              <a:buChar char="o"/>
              <a:defRPr/>
            </a:pPr>
            <a:r>
              <a:rPr lang="de-DE" sz="2000" dirty="0"/>
              <a:t>Positionierung von Helmholtz in neuen regionalen Forschungsschwerpunkten</a:t>
            </a:r>
            <a:endParaRPr dirty="0"/>
          </a:p>
          <a:p>
            <a:pPr marL="0" lvl="1" indent="0" defTabSz="239989">
              <a:lnSpc>
                <a:spcPts val="2200"/>
              </a:lnSpc>
              <a:spcBef>
                <a:spcPts val="1800"/>
              </a:spcBef>
              <a:buNone/>
              <a:tabLst>
                <a:tab pos="239989" algn="l"/>
                <a:tab pos="479976" algn="l"/>
              </a:tabLst>
              <a:defRPr/>
            </a:pPr>
            <a:endParaRPr dirty="0"/>
          </a:p>
          <a:p>
            <a:pPr marL="241289" lvl="1" indent="0">
              <a:lnSpc>
                <a:spcPts val="2000"/>
              </a:lnSpc>
              <a:buNone/>
              <a:defRPr/>
            </a:pPr>
            <a:endParaRPr lang="de-DE" sz="2000" dirty="0"/>
          </a:p>
          <a:p>
            <a:pPr marL="241289" lvl="1" indent="0">
              <a:lnSpc>
                <a:spcPts val="2000"/>
              </a:lnSpc>
              <a:buNone/>
              <a:defRPr/>
            </a:pPr>
            <a:endParaRPr lang="de-DE" sz="2000" dirty="0"/>
          </a:p>
          <a:p>
            <a:pPr marL="0" indent="0">
              <a:buNone/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604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Helmholtz-Gemeinschaft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Rückblick auf wesentliche Meilensteine 2023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478367" y="1819479"/>
            <a:ext cx="10716106" cy="4592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9976" indent="-959976" defTabSz="1219170">
              <a:lnSpc>
                <a:spcPct val="110000"/>
              </a:lnSpc>
              <a:spcBef>
                <a:spcPts val="400"/>
              </a:spcBef>
              <a:spcAft>
                <a:spcPts val="267"/>
              </a:spcAft>
              <a:tabLst>
                <a:tab pos="958827" algn="l"/>
              </a:tabLst>
            </a:pPr>
            <a:r>
              <a:rPr lang="de-DE" b="1" dirty="0">
                <a:solidFill>
                  <a:srgbClr val="22B0F8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2023</a:t>
            </a:r>
            <a:r>
              <a:rPr lang="de-DE" dirty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		Start der Strategieprozesse in den Forschungsbereichen auf adäquater Flughöhe &amp; </a:t>
            </a:r>
            <a:br>
              <a:rPr lang="de-DE" dirty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de-DE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Findungsphase für übergreifende Themen in </a:t>
            </a:r>
            <a:r>
              <a:rPr lang="de-DE" dirty="0" err="1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PoF</a:t>
            </a:r>
            <a:r>
              <a:rPr lang="de-DE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V</a:t>
            </a:r>
          </a:p>
          <a:p>
            <a:pPr marL="959976" indent="-959976" defTabSz="1219170">
              <a:lnSpc>
                <a:spcPct val="110000"/>
              </a:lnSpc>
              <a:spcBef>
                <a:spcPts val="400"/>
              </a:spcBef>
              <a:spcAft>
                <a:spcPts val="267"/>
              </a:spcAft>
              <a:tabLst>
                <a:tab pos="958827" algn="l"/>
              </a:tabLst>
            </a:pPr>
            <a:r>
              <a:rPr lang="de-DE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de-DE" dirty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► Eckpunkte für Diskussion über Forschungsbereiche </a:t>
            </a:r>
            <a:r>
              <a:rPr lang="de-DE" dirty="0" smtClean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hinweg</a:t>
            </a:r>
          </a:p>
          <a:p>
            <a:pPr marL="959976" indent="-959976" defTabSz="1219170">
              <a:lnSpc>
                <a:spcPct val="110000"/>
              </a:lnSpc>
              <a:spcBef>
                <a:spcPts val="400"/>
              </a:spcBef>
              <a:spcAft>
                <a:spcPts val="267"/>
              </a:spcAft>
              <a:tabLst>
                <a:tab pos="958827" algn="l"/>
              </a:tabLst>
            </a:pPr>
            <a:r>
              <a:rPr lang="de-DE" i="1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► </a:t>
            </a:r>
            <a:r>
              <a:rPr lang="de-DE" i="1" dirty="0" smtClean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Entwurf der </a:t>
            </a:r>
            <a:r>
              <a:rPr lang="de-DE" dirty="0" smtClean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Strategiepapiere der Forschungsbereiche</a:t>
            </a:r>
            <a:endParaRPr lang="de-DE" i="1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59976" indent="-959976" defTabSz="1219170">
              <a:lnSpc>
                <a:spcPct val="110000"/>
              </a:lnSpc>
              <a:spcBef>
                <a:spcPts val="400"/>
              </a:spcBef>
              <a:spcAft>
                <a:spcPts val="267"/>
              </a:spcAft>
              <a:tabLst>
                <a:tab pos="958827" algn="l"/>
              </a:tabLst>
            </a:pPr>
            <a:r>
              <a:rPr lang="de-DE" b="1" dirty="0">
                <a:solidFill>
                  <a:srgbClr val="22B0F8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2024	</a:t>
            </a:r>
            <a:r>
              <a:rPr lang="de-DE" dirty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Ausarbeiten des Strategieentwurfs &amp; Abstimmung mit </a:t>
            </a:r>
            <a:r>
              <a:rPr lang="de-DE" dirty="0" smtClean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BMBF </a:t>
            </a:r>
            <a:r>
              <a:rPr lang="de-DE" dirty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zu Forschungspolitischem Rahmen, dazu Statusberichte für Wissenschaftliche Begutachtung mit „ex-ante“- Perspektive</a:t>
            </a:r>
          </a:p>
          <a:p>
            <a:pPr marL="959976" indent="-959976" defTabSz="1219170">
              <a:lnSpc>
                <a:spcPct val="110000"/>
              </a:lnSpc>
              <a:spcBef>
                <a:spcPts val="400"/>
              </a:spcBef>
              <a:spcAft>
                <a:spcPts val="267"/>
              </a:spcAft>
              <a:tabLst>
                <a:tab pos="958827" algn="l"/>
              </a:tabLst>
            </a:pPr>
            <a:r>
              <a:rPr lang="de-DE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dirty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► erstes Strategiepapier für wissenschaftliche Begutachtung</a:t>
            </a:r>
          </a:p>
          <a:p>
            <a:pPr marL="959976" indent="-959976" defTabSz="1219170">
              <a:lnSpc>
                <a:spcPct val="110000"/>
              </a:lnSpc>
              <a:spcBef>
                <a:spcPts val="400"/>
              </a:spcBef>
              <a:spcAft>
                <a:spcPts val="267"/>
              </a:spcAft>
              <a:tabLst>
                <a:tab pos="958827" algn="l"/>
              </a:tabLst>
            </a:pPr>
            <a:r>
              <a:rPr lang="de-DE" b="1" dirty="0" smtClean="0">
                <a:solidFill>
                  <a:srgbClr val="22B0F8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2025</a:t>
            </a:r>
            <a:r>
              <a:rPr lang="de-DE" dirty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Wissenschaftliche Begutachtungen der 18 Forschungszentren der Helmholtz-Gemeinschaft in den 6 Forschungsbereichen </a:t>
            </a:r>
            <a:r>
              <a:rPr lang="de-DE" dirty="0" smtClean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 6+1 Evaluationen im Forschungsbereich Materie (DESY, FZJ, GSI mit HI Mainz &amp; Jena, HZB, </a:t>
            </a:r>
            <a:r>
              <a:rPr lang="de-DE" dirty="0" err="1" smtClean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Hereon</a:t>
            </a:r>
            <a:r>
              <a:rPr lang="de-DE" dirty="0" smtClean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, HZDR, KIT)</a:t>
            </a:r>
            <a:endParaRPr lang="de-DE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59976" indent="-959976" defTabSz="1219170">
              <a:lnSpc>
                <a:spcPct val="110000"/>
              </a:lnSpc>
              <a:spcBef>
                <a:spcPts val="400"/>
              </a:spcBef>
              <a:spcAft>
                <a:spcPts val="267"/>
              </a:spcAft>
              <a:tabLst>
                <a:tab pos="958827" algn="l"/>
              </a:tabLst>
            </a:pPr>
            <a:r>
              <a:rPr lang="de-DE" b="1" dirty="0">
                <a:solidFill>
                  <a:srgbClr val="22B0F8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2025/26</a:t>
            </a:r>
            <a:r>
              <a:rPr lang="de-DE" dirty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		nach Wissenschaftlicher Begutachtung (Januar-Juli) </a:t>
            </a:r>
            <a:r>
              <a:rPr lang="de-DE" dirty="0" smtClean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Ausarbeitung der </a:t>
            </a:r>
            <a:r>
              <a:rPr lang="de-DE" dirty="0" err="1" smtClean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PoF</a:t>
            </a:r>
            <a:r>
              <a:rPr lang="de-DE" dirty="0" smtClean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V-Strategie, Z</a:t>
            </a:r>
            <a:r>
              <a:rPr lang="de-DE" dirty="0" smtClean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uwendungsgeber </a:t>
            </a:r>
            <a:r>
              <a:rPr lang="de-DE" dirty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formuliert in Abstimmung mit </a:t>
            </a:r>
            <a:r>
              <a:rPr lang="de-DE" dirty="0" smtClean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den </a:t>
            </a:r>
            <a:r>
              <a:rPr lang="de-DE" dirty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FB </a:t>
            </a:r>
            <a:r>
              <a:rPr lang="de-DE" dirty="0" smtClean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die Forschungspolitische Ziele, Programmanträge </a:t>
            </a:r>
            <a:r>
              <a:rPr lang="de-DE" dirty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für </a:t>
            </a:r>
            <a:r>
              <a:rPr lang="de-DE" dirty="0" err="1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PoF</a:t>
            </a:r>
            <a:r>
              <a:rPr lang="de-DE" dirty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 V ausarbeiten</a:t>
            </a:r>
          </a:p>
        </p:txBody>
      </p:sp>
    </p:spTree>
    <p:extLst>
      <p:ext uri="{BB962C8B-B14F-4D97-AF65-F5344CB8AC3E}">
        <p14:creationId xmlns:p14="http://schemas.microsoft.com/office/powerpoint/2010/main" val="508984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370</Words>
  <Application>Microsoft Office PowerPoint</Application>
  <PresentationFormat>Breitbild</PresentationFormat>
  <Paragraphs>61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Times New Roman</vt:lpstr>
      <vt:lpstr>Wingdings</vt:lpstr>
      <vt:lpstr>Office</vt:lpstr>
      <vt:lpstr>KHuK-Jahrestreffen</vt:lpstr>
      <vt:lpstr>Helmholtz-Gemeinschaft</vt:lpstr>
      <vt:lpstr>Helmholtz-Gemeinschaft</vt:lpstr>
      <vt:lpstr>Helmholtz-Gemeinschaft</vt:lpstr>
      <vt:lpstr>Helmholtz-Gemeinschaft</vt:lpstr>
    </vt:vector>
  </TitlesOfParts>
  <Company>Helmholtz-Gemeinschaft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KHuK-Jahrestreffen</dc:title>
  <dc:creator>Bohnet, Ilja</dc:creator>
  <cp:lastModifiedBy>Bohnet, Ilja</cp:lastModifiedBy>
  <cp:revision>12</cp:revision>
  <dcterms:created xsi:type="dcterms:W3CDTF">2023-12-07T08:32:41Z</dcterms:created>
  <dcterms:modified xsi:type="dcterms:W3CDTF">2023-12-07T12:25:31Z</dcterms:modified>
</cp:coreProperties>
</file>