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60" r:id="rId2"/>
  </p:sldMasterIdLst>
  <p:notesMasterIdLst>
    <p:notesMasterId r:id="rId42"/>
  </p:notesMasterIdLst>
  <p:sldIdLst>
    <p:sldId id="258" r:id="rId3"/>
    <p:sldId id="259" r:id="rId4"/>
    <p:sldId id="260" r:id="rId5"/>
    <p:sldId id="262" r:id="rId6"/>
    <p:sldId id="275" r:id="rId7"/>
    <p:sldId id="276" r:id="rId8"/>
    <p:sldId id="278" r:id="rId9"/>
    <p:sldId id="277" r:id="rId10"/>
    <p:sldId id="280" r:id="rId11"/>
    <p:sldId id="279" r:id="rId12"/>
    <p:sldId id="284" r:id="rId13"/>
    <p:sldId id="282" r:id="rId14"/>
    <p:sldId id="285" r:id="rId15"/>
    <p:sldId id="291" r:id="rId16"/>
    <p:sldId id="288" r:id="rId17"/>
    <p:sldId id="289" r:id="rId18"/>
    <p:sldId id="287" r:id="rId19"/>
    <p:sldId id="292" r:id="rId20"/>
    <p:sldId id="302" r:id="rId21"/>
    <p:sldId id="303" r:id="rId22"/>
    <p:sldId id="296" r:id="rId23"/>
    <p:sldId id="297" r:id="rId24"/>
    <p:sldId id="298" r:id="rId25"/>
    <p:sldId id="300" r:id="rId26"/>
    <p:sldId id="301" r:id="rId27"/>
    <p:sldId id="274" r:id="rId28"/>
    <p:sldId id="307" r:id="rId29"/>
    <p:sldId id="283" r:id="rId30"/>
    <p:sldId id="295" r:id="rId31"/>
    <p:sldId id="281" r:id="rId32"/>
    <p:sldId id="293" r:id="rId33"/>
    <p:sldId id="286" r:id="rId34"/>
    <p:sldId id="294" r:id="rId35"/>
    <p:sldId id="304" r:id="rId36"/>
    <p:sldId id="306" r:id="rId37"/>
    <p:sldId id="305" r:id="rId38"/>
    <p:sldId id="308" r:id="rId39"/>
    <p:sldId id="309" r:id="rId40"/>
    <p:sldId id="310" r:id="rId41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739E1"/>
    <a:srgbClr val="965F77"/>
    <a:srgbClr val="3C3C4C"/>
    <a:srgbClr val="D8C2CB"/>
    <a:srgbClr val="FED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5256" autoAdjust="0"/>
  </p:normalViewPr>
  <p:slideViewPr>
    <p:cSldViewPr snapToGrid="0">
      <p:cViewPr varScale="1">
        <p:scale>
          <a:sx n="40" d="100"/>
          <a:sy n="40" d="100"/>
        </p:scale>
        <p:origin x="571" y="2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CD0EA-C704-4F15-A71C-AE89BE24A749}" type="datetimeFigureOut">
              <a:rPr lang="pl-PL" smtClean="0"/>
              <a:t>03.12.2021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1948B-69B2-45F0-A1D3-D0EF16C2E5A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2352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 (wersja 2)">
    <p:bg>
      <p:bgPr>
        <a:solidFill>
          <a:srgbClr val="965F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6.png">
            <a:extLst>
              <a:ext uri="{FF2B5EF4-FFF2-40B4-BE49-F238E27FC236}">
                <a16:creationId xmlns:a16="http://schemas.microsoft.com/office/drawing/2014/main" id="{5A406649-E792-47B4-A9BF-064BABBBF6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42000" y="1157374"/>
            <a:ext cx="5080000" cy="1110776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3448050"/>
            <a:ext cx="15106650" cy="3571876"/>
          </a:xfrm>
        </p:spPr>
        <p:txBody>
          <a:bodyPr anchor="b">
            <a:normAutofit/>
          </a:bodyPr>
          <a:lstStyle>
            <a:lvl1pPr algn="ctr">
              <a:defRPr sz="7000">
                <a:solidFill>
                  <a:srgbClr val="3C3C4C"/>
                </a:solidFill>
                <a:latin typeface="Adagio_Slab" panose="00000500000000000000" pitchFamily="50" charset="-18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5106650" cy="3311524"/>
          </a:xfrm>
        </p:spPr>
        <p:txBody>
          <a:bodyPr>
            <a:normAutofit/>
          </a:bodyPr>
          <a:lstStyle>
            <a:lvl1pPr marL="0" indent="0" algn="ctr">
              <a:buNone/>
              <a:defRPr sz="5000">
                <a:solidFill>
                  <a:srgbClr val="3C3C4C"/>
                </a:solidFill>
                <a:latin typeface="Adagio_Slab" panose="00000500000000000000" pitchFamily="50" charset="-18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pic>
        <p:nvPicPr>
          <p:cNvPr id="9" name="image4.png">
            <a:extLst>
              <a:ext uri="{FF2B5EF4-FFF2-40B4-BE49-F238E27FC236}">
                <a16:creationId xmlns:a16="http://schemas.microsoft.com/office/drawing/2014/main" id="{6A74313D-41E1-4A01-8C8A-EAEBAD82B8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7000" y="11059872"/>
            <a:ext cx="3429000" cy="1154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5.png">
            <a:extLst>
              <a:ext uri="{FF2B5EF4-FFF2-40B4-BE49-F238E27FC236}">
                <a16:creationId xmlns:a16="http://schemas.microsoft.com/office/drawing/2014/main" id="{DBDB269D-8575-4836-BCDF-28DD1A7926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94773" y="1157374"/>
            <a:ext cx="4669539" cy="15672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86918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6" name="image1.png">
            <a:extLst>
              <a:ext uri="{FF2B5EF4-FFF2-40B4-BE49-F238E27FC236}">
                <a16:creationId xmlns:a16="http://schemas.microsoft.com/office/drawing/2014/main" id="{D6477811-3380-42AA-8C5E-92163C1E3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650" y="12105730"/>
            <a:ext cx="2444819" cy="8170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3246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9" name="image1.png">
            <a:extLst>
              <a:ext uri="{FF2B5EF4-FFF2-40B4-BE49-F238E27FC236}">
                <a16:creationId xmlns:a16="http://schemas.microsoft.com/office/drawing/2014/main" id="{99741F10-E5D1-4185-804D-945EE3283D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650" y="12105730"/>
            <a:ext cx="2444819" cy="8170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0466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9" name="image1.png">
            <a:extLst>
              <a:ext uri="{FF2B5EF4-FFF2-40B4-BE49-F238E27FC236}">
                <a16:creationId xmlns:a16="http://schemas.microsoft.com/office/drawing/2014/main" id="{D56D4ED2-3372-4273-A340-FC503179D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650" y="12105730"/>
            <a:ext cx="2444819" cy="8170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1816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820212" y="11436594"/>
            <a:ext cx="3371850" cy="73025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2362039" y="6418632"/>
            <a:ext cx="6455503" cy="73025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19599275" y="3108326"/>
            <a:ext cx="5486400" cy="730250"/>
          </a:xfrm>
        </p:spPr>
        <p:txBody>
          <a:bodyPr/>
          <a:lstStyle>
            <a:lvl1pPr algn="l">
              <a:defRPr/>
            </a:lvl1pPr>
          </a:lstStyle>
          <a:p>
            <a:fld id="{82156D5D-153B-4728-8CD5-833B2A6B54E8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8" name="image1.png">
            <a:extLst>
              <a:ext uri="{FF2B5EF4-FFF2-40B4-BE49-F238E27FC236}">
                <a16:creationId xmlns:a16="http://schemas.microsoft.com/office/drawing/2014/main" id="{2A73956C-BD42-42FF-BF48-51089F3194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313302" y="1544141"/>
            <a:ext cx="2444819" cy="8170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21995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613839" y="11397517"/>
            <a:ext cx="3371850" cy="73025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2143945" y="6297491"/>
            <a:ext cx="6432061" cy="73025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19458841" y="9055098"/>
            <a:ext cx="5486400" cy="730250"/>
          </a:xfrm>
        </p:spPr>
        <p:txBody>
          <a:bodyPr/>
          <a:lstStyle/>
          <a:p>
            <a:fld id="{82156D5D-153B-4728-8CD5-833B2A6B54E8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8" name="image1.png">
            <a:extLst>
              <a:ext uri="{FF2B5EF4-FFF2-40B4-BE49-F238E27FC236}">
                <a16:creationId xmlns:a16="http://schemas.microsoft.com/office/drawing/2014/main" id="{8532DBC2-0657-40FF-BA06-160205922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106929" y="1544140"/>
            <a:ext cx="2444819" cy="8170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54163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8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06196" y="-372227"/>
            <a:ext cx="21246637" cy="141378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09"/>
          <p:cNvSpPr/>
          <p:nvPr userDrawn="1"/>
        </p:nvSpPr>
        <p:spPr>
          <a:xfrm>
            <a:off x="-627893" y="-82154"/>
            <a:ext cx="17350154" cy="13880308"/>
          </a:xfrm>
          <a:prstGeom prst="rect">
            <a:avLst/>
          </a:prstGeom>
          <a:solidFill>
            <a:srgbClr val="7896CF">
              <a:alpha val="37000"/>
            </a:srgbClr>
          </a:solidFill>
          <a:ln w="12700">
            <a:miter lim="400000"/>
          </a:ln>
        </p:spPr>
        <p:txBody>
          <a:bodyPr lIns="110709" tIns="110709" rIns="110709" bIns="110709"/>
          <a:lstStyle/>
          <a:p>
            <a:pPr>
              <a:defRPr>
                <a:solidFill>
                  <a:srgbClr val="FED542"/>
                </a:solidFill>
                <a:latin typeface="Adagio_Slab"/>
                <a:ea typeface="Adagio_Slab"/>
                <a:cs typeface="Adagio_Slab"/>
                <a:sym typeface="Adagio_Slab"/>
              </a:defRPr>
            </a:pPr>
            <a:endParaRPr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hape 108"/>
          <p:cNvSpPr>
            <a:spLocks noGrp="1"/>
          </p:cNvSpPr>
          <p:nvPr>
            <p:ph type="body" sz="half" idx="1"/>
          </p:nvPr>
        </p:nvSpPr>
        <p:spPr>
          <a:xfrm>
            <a:off x="17094200" y="4500562"/>
            <a:ext cx="7269165" cy="94456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C3C4C"/>
                </a:solidFill>
              </a:defRPr>
            </a:lvl1pPr>
          </a:lstStyle>
          <a:p>
            <a:pPr lvl="0">
              <a:spcBef>
                <a:spcPts val="500"/>
              </a:spcBef>
            </a:pPr>
            <a:r>
              <a:rPr lang="pl-PL"/>
              <a:t>Kliknij, aby edytować style wzorca tekstu</a:t>
            </a:r>
          </a:p>
          <a:p>
            <a:pPr lvl="1">
              <a:spcBef>
                <a:spcPts val="500"/>
              </a:spcBef>
            </a:pPr>
            <a:r>
              <a:rPr lang="pl-PL"/>
              <a:t>Drugi poziom</a:t>
            </a:r>
          </a:p>
          <a:p>
            <a:pPr lvl="2">
              <a:spcBef>
                <a:spcPts val="500"/>
              </a:spcBef>
            </a:pPr>
            <a:r>
              <a:rPr lang="pl-PL"/>
              <a:t>Trzeci poziom</a:t>
            </a:r>
          </a:p>
          <a:p>
            <a:pPr lvl="3">
              <a:spcBef>
                <a:spcPts val="500"/>
              </a:spcBef>
            </a:pPr>
            <a:r>
              <a:rPr lang="pl-PL"/>
              <a:t>Czwarty poziom</a:t>
            </a:r>
          </a:p>
        </p:txBody>
      </p:sp>
      <p:pic>
        <p:nvPicPr>
          <p:cNvPr id="9" name="image1.png">
            <a:extLst>
              <a:ext uri="{FF2B5EF4-FFF2-40B4-BE49-F238E27FC236}">
                <a16:creationId xmlns:a16="http://schemas.microsoft.com/office/drawing/2014/main" id="{D56D4ED2-3372-4273-A340-FC503179D2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650" y="12105730"/>
            <a:ext cx="2444819" cy="8170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25771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4677" y="-3504802"/>
            <a:ext cx="17856937" cy="174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09"/>
          <p:cNvSpPr/>
          <p:nvPr userDrawn="1"/>
        </p:nvSpPr>
        <p:spPr>
          <a:xfrm>
            <a:off x="-627893" y="-82154"/>
            <a:ext cx="17350154" cy="13880308"/>
          </a:xfrm>
          <a:prstGeom prst="rect">
            <a:avLst/>
          </a:prstGeom>
          <a:solidFill>
            <a:srgbClr val="7896CF">
              <a:alpha val="37000"/>
            </a:srgbClr>
          </a:solidFill>
          <a:ln w="12700">
            <a:miter lim="400000"/>
          </a:ln>
        </p:spPr>
        <p:txBody>
          <a:bodyPr lIns="110709" tIns="110709" rIns="110709" bIns="110709"/>
          <a:lstStyle/>
          <a:p>
            <a:pPr>
              <a:defRPr>
                <a:solidFill>
                  <a:srgbClr val="FED542"/>
                </a:solidFill>
                <a:latin typeface="Adagio_Slab"/>
                <a:ea typeface="Adagio_Slab"/>
                <a:cs typeface="Adagio_Slab"/>
                <a:sym typeface="Adagio_Slab"/>
              </a:defRPr>
            </a:pPr>
            <a:endParaRPr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hape 108"/>
          <p:cNvSpPr>
            <a:spLocks noGrp="1"/>
          </p:cNvSpPr>
          <p:nvPr>
            <p:ph type="body" sz="half" idx="1"/>
          </p:nvPr>
        </p:nvSpPr>
        <p:spPr>
          <a:xfrm>
            <a:off x="17094200" y="4500562"/>
            <a:ext cx="7269165" cy="94456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C3C4C"/>
                </a:solidFill>
              </a:defRPr>
            </a:lvl1pPr>
          </a:lstStyle>
          <a:p>
            <a:pPr lvl="0">
              <a:spcBef>
                <a:spcPts val="500"/>
              </a:spcBef>
            </a:pPr>
            <a:r>
              <a:rPr lang="pl-PL"/>
              <a:t>Kliknij, aby edytować style wzorca tekstu</a:t>
            </a:r>
          </a:p>
          <a:p>
            <a:pPr lvl="1">
              <a:spcBef>
                <a:spcPts val="500"/>
              </a:spcBef>
            </a:pPr>
            <a:r>
              <a:rPr lang="pl-PL"/>
              <a:t>Drugi poziom</a:t>
            </a:r>
          </a:p>
          <a:p>
            <a:pPr lvl="2">
              <a:spcBef>
                <a:spcPts val="500"/>
              </a:spcBef>
            </a:pPr>
            <a:r>
              <a:rPr lang="pl-PL"/>
              <a:t>Trzeci poziom</a:t>
            </a:r>
          </a:p>
          <a:p>
            <a:pPr lvl="3">
              <a:spcBef>
                <a:spcPts val="500"/>
              </a:spcBef>
            </a:pPr>
            <a:r>
              <a:rPr lang="pl-PL"/>
              <a:t>Czwarty poziom</a:t>
            </a:r>
          </a:p>
        </p:txBody>
      </p:sp>
      <p:pic>
        <p:nvPicPr>
          <p:cNvPr id="9" name="image1.png">
            <a:extLst>
              <a:ext uri="{FF2B5EF4-FFF2-40B4-BE49-F238E27FC236}">
                <a16:creationId xmlns:a16="http://schemas.microsoft.com/office/drawing/2014/main" id="{D56D4ED2-3372-4273-A340-FC503179D2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650" y="12105730"/>
            <a:ext cx="2444819" cy="8170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67777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4676" y="-934591"/>
            <a:ext cx="17856937" cy="148807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09"/>
          <p:cNvSpPr/>
          <p:nvPr userDrawn="1"/>
        </p:nvSpPr>
        <p:spPr>
          <a:xfrm>
            <a:off x="-627893" y="-82154"/>
            <a:ext cx="17350154" cy="13880308"/>
          </a:xfrm>
          <a:prstGeom prst="rect">
            <a:avLst/>
          </a:prstGeom>
          <a:solidFill>
            <a:srgbClr val="7896CF">
              <a:alpha val="37000"/>
            </a:srgbClr>
          </a:solidFill>
          <a:ln w="12700">
            <a:miter lim="400000"/>
          </a:ln>
        </p:spPr>
        <p:txBody>
          <a:bodyPr lIns="110709" tIns="110709" rIns="110709" bIns="110709"/>
          <a:lstStyle/>
          <a:p>
            <a:pPr>
              <a:defRPr>
                <a:solidFill>
                  <a:srgbClr val="FED542"/>
                </a:solidFill>
                <a:latin typeface="Adagio_Slab"/>
                <a:ea typeface="Adagio_Slab"/>
                <a:cs typeface="Adagio_Slab"/>
                <a:sym typeface="Adagio_Slab"/>
              </a:defRPr>
            </a:pPr>
            <a:endParaRPr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hape 108"/>
          <p:cNvSpPr>
            <a:spLocks noGrp="1"/>
          </p:cNvSpPr>
          <p:nvPr>
            <p:ph type="body" sz="half" idx="1"/>
          </p:nvPr>
        </p:nvSpPr>
        <p:spPr>
          <a:xfrm>
            <a:off x="17094200" y="4500562"/>
            <a:ext cx="7269165" cy="94456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C3C4C"/>
                </a:solidFill>
              </a:defRPr>
            </a:lvl1pPr>
          </a:lstStyle>
          <a:p>
            <a:pPr lvl="0">
              <a:spcBef>
                <a:spcPts val="500"/>
              </a:spcBef>
            </a:pPr>
            <a:r>
              <a:rPr lang="pl-PL"/>
              <a:t>Kliknij, aby edytować style wzorca tekstu</a:t>
            </a:r>
          </a:p>
          <a:p>
            <a:pPr lvl="1">
              <a:spcBef>
                <a:spcPts val="500"/>
              </a:spcBef>
            </a:pPr>
            <a:r>
              <a:rPr lang="pl-PL"/>
              <a:t>Drugi poziom</a:t>
            </a:r>
          </a:p>
          <a:p>
            <a:pPr lvl="2">
              <a:spcBef>
                <a:spcPts val="500"/>
              </a:spcBef>
            </a:pPr>
            <a:r>
              <a:rPr lang="pl-PL"/>
              <a:t>Trzeci poziom</a:t>
            </a:r>
          </a:p>
          <a:p>
            <a:pPr lvl="3">
              <a:spcBef>
                <a:spcPts val="500"/>
              </a:spcBef>
            </a:pPr>
            <a:r>
              <a:rPr lang="pl-PL"/>
              <a:t>Czwarty poziom</a:t>
            </a:r>
          </a:p>
        </p:txBody>
      </p:sp>
      <p:pic>
        <p:nvPicPr>
          <p:cNvPr id="9" name="image1.png">
            <a:extLst>
              <a:ext uri="{FF2B5EF4-FFF2-40B4-BE49-F238E27FC236}">
                <a16:creationId xmlns:a16="http://schemas.microsoft.com/office/drawing/2014/main" id="{D56D4ED2-3372-4273-A340-FC503179D2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650" y="12105730"/>
            <a:ext cx="2444819" cy="8170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55644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4676" y="0"/>
            <a:ext cx="17856937" cy="1415108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09"/>
          <p:cNvSpPr/>
          <p:nvPr userDrawn="1"/>
        </p:nvSpPr>
        <p:spPr>
          <a:xfrm>
            <a:off x="-627893" y="-82154"/>
            <a:ext cx="17350154" cy="13880308"/>
          </a:xfrm>
          <a:prstGeom prst="rect">
            <a:avLst/>
          </a:prstGeom>
          <a:solidFill>
            <a:srgbClr val="7896CF">
              <a:alpha val="37000"/>
            </a:srgbClr>
          </a:solidFill>
          <a:ln w="12700">
            <a:miter lim="400000"/>
          </a:ln>
        </p:spPr>
        <p:txBody>
          <a:bodyPr lIns="110709" tIns="110709" rIns="110709" bIns="110709"/>
          <a:lstStyle/>
          <a:p>
            <a:pPr>
              <a:defRPr>
                <a:solidFill>
                  <a:srgbClr val="FED542"/>
                </a:solidFill>
                <a:latin typeface="Adagio_Slab"/>
                <a:ea typeface="Adagio_Slab"/>
                <a:cs typeface="Adagio_Slab"/>
                <a:sym typeface="Adagio_Slab"/>
              </a:defRPr>
            </a:pPr>
            <a:endParaRPr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hape 108"/>
          <p:cNvSpPr>
            <a:spLocks noGrp="1"/>
          </p:cNvSpPr>
          <p:nvPr>
            <p:ph type="body" sz="half" idx="1"/>
          </p:nvPr>
        </p:nvSpPr>
        <p:spPr>
          <a:xfrm>
            <a:off x="17094200" y="4500562"/>
            <a:ext cx="7269165" cy="94456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C3C4C"/>
                </a:solidFill>
              </a:defRPr>
            </a:lvl1pPr>
          </a:lstStyle>
          <a:p>
            <a:pPr lvl="0">
              <a:spcBef>
                <a:spcPts val="500"/>
              </a:spcBef>
            </a:pPr>
            <a:r>
              <a:rPr lang="pl-PL"/>
              <a:t>Kliknij, aby edytować style wzorca tekstu</a:t>
            </a:r>
          </a:p>
          <a:p>
            <a:pPr lvl="1">
              <a:spcBef>
                <a:spcPts val="500"/>
              </a:spcBef>
            </a:pPr>
            <a:r>
              <a:rPr lang="pl-PL"/>
              <a:t>Drugi poziom</a:t>
            </a:r>
          </a:p>
          <a:p>
            <a:pPr lvl="2">
              <a:spcBef>
                <a:spcPts val="500"/>
              </a:spcBef>
            </a:pPr>
            <a:r>
              <a:rPr lang="pl-PL"/>
              <a:t>Trzeci poziom</a:t>
            </a:r>
          </a:p>
          <a:p>
            <a:pPr lvl="3">
              <a:spcBef>
                <a:spcPts val="500"/>
              </a:spcBef>
            </a:pPr>
            <a:r>
              <a:rPr lang="pl-PL"/>
              <a:t>Czwarty poziom</a:t>
            </a:r>
          </a:p>
        </p:txBody>
      </p:sp>
      <p:pic>
        <p:nvPicPr>
          <p:cNvPr id="9" name="image1.png">
            <a:extLst>
              <a:ext uri="{FF2B5EF4-FFF2-40B4-BE49-F238E27FC236}">
                <a16:creationId xmlns:a16="http://schemas.microsoft.com/office/drawing/2014/main" id="{D56D4ED2-3372-4273-A340-FC503179D2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650" y="12105730"/>
            <a:ext cx="2444819" cy="8170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13405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8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0"/>
          <a:stretch/>
        </p:blipFill>
        <p:spPr>
          <a:xfrm>
            <a:off x="-2594266" y="-164308"/>
            <a:ext cx="19306385" cy="138803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09"/>
          <p:cNvSpPr/>
          <p:nvPr userDrawn="1"/>
        </p:nvSpPr>
        <p:spPr>
          <a:xfrm>
            <a:off x="-627893" y="-82154"/>
            <a:ext cx="17350154" cy="13880308"/>
          </a:xfrm>
          <a:prstGeom prst="rect">
            <a:avLst/>
          </a:prstGeom>
          <a:solidFill>
            <a:srgbClr val="7896CF">
              <a:alpha val="37000"/>
            </a:srgbClr>
          </a:solidFill>
          <a:ln w="12700">
            <a:miter lim="400000"/>
          </a:ln>
        </p:spPr>
        <p:txBody>
          <a:bodyPr lIns="110709" tIns="110709" rIns="110709" bIns="110709"/>
          <a:lstStyle/>
          <a:p>
            <a:pPr>
              <a:defRPr>
                <a:solidFill>
                  <a:srgbClr val="FED542"/>
                </a:solidFill>
                <a:latin typeface="Adagio_Slab"/>
                <a:ea typeface="Adagio_Slab"/>
                <a:cs typeface="Adagio_Slab"/>
                <a:sym typeface="Adagio_Slab"/>
              </a:defRPr>
            </a:pPr>
            <a:endParaRPr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hape 108"/>
          <p:cNvSpPr>
            <a:spLocks noGrp="1"/>
          </p:cNvSpPr>
          <p:nvPr>
            <p:ph type="body" sz="half" idx="1"/>
          </p:nvPr>
        </p:nvSpPr>
        <p:spPr>
          <a:xfrm>
            <a:off x="17094200" y="4500562"/>
            <a:ext cx="7269165" cy="94456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C3C4C"/>
                </a:solidFill>
              </a:defRPr>
            </a:lvl1pPr>
          </a:lstStyle>
          <a:p>
            <a:pPr lvl="0">
              <a:spcBef>
                <a:spcPts val="500"/>
              </a:spcBef>
            </a:pPr>
            <a:r>
              <a:rPr lang="pl-PL"/>
              <a:t>Kliknij, aby edytować style wzorca tekstu</a:t>
            </a:r>
          </a:p>
          <a:p>
            <a:pPr lvl="1">
              <a:spcBef>
                <a:spcPts val="500"/>
              </a:spcBef>
            </a:pPr>
            <a:r>
              <a:rPr lang="pl-PL"/>
              <a:t>Drugi poziom</a:t>
            </a:r>
          </a:p>
          <a:p>
            <a:pPr lvl="2">
              <a:spcBef>
                <a:spcPts val="500"/>
              </a:spcBef>
            </a:pPr>
            <a:r>
              <a:rPr lang="pl-PL"/>
              <a:t>Trzeci poziom</a:t>
            </a:r>
          </a:p>
          <a:p>
            <a:pPr lvl="3">
              <a:spcBef>
                <a:spcPts val="500"/>
              </a:spcBef>
            </a:pPr>
            <a:r>
              <a:rPr lang="pl-PL"/>
              <a:t>Czwarty poziom</a:t>
            </a:r>
          </a:p>
        </p:txBody>
      </p:sp>
      <p:pic>
        <p:nvPicPr>
          <p:cNvPr id="9" name="image1.png">
            <a:extLst>
              <a:ext uri="{FF2B5EF4-FFF2-40B4-BE49-F238E27FC236}">
                <a16:creationId xmlns:a16="http://schemas.microsoft.com/office/drawing/2014/main" id="{D56D4ED2-3372-4273-A340-FC503179D2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650" y="12105730"/>
            <a:ext cx="2444819" cy="8170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5106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678397" y="1098278"/>
            <a:ext cx="5486400" cy="730250"/>
          </a:xfrm>
        </p:spPr>
        <p:txBody>
          <a:bodyPr/>
          <a:lstStyle>
            <a:lvl1pPr>
              <a:defRPr lang="pl-PL" sz="6900" kern="1200" smtClean="0">
                <a:solidFill>
                  <a:schemeClr val="tx1"/>
                </a:solidFill>
                <a:latin typeface="Radikal WUT" panose="00000800000000000000" pitchFamily="50" charset="-18"/>
                <a:ea typeface="+mn-ea"/>
                <a:cs typeface="+mn-cs"/>
              </a:defRPr>
            </a:lvl1pPr>
          </a:lstStyle>
          <a:p>
            <a:fld id="{82156D5D-153B-4728-8CD5-833B2A6B54E8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9" name="image1.png">
            <a:extLst>
              <a:ext uri="{FF2B5EF4-FFF2-40B4-BE49-F238E27FC236}">
                <a16:creationId xmlns:a16="http://schemas.microsoft.com/office/drawing/2014/main" id="{96339F26-B4D3-4B55-A636-4E3CDD1114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650" y="12105730"/>
            <a:ext cx="2444819" cy="8170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97138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 (wersja 2)">
    <p:bg>
      <p:bgPr>
        <a:solidFill>
          <a:srgbClr val="965F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3448050"/>
            <a:ext cx="15974646" cy="3571876"/>
          </a:xfrm>
        </p:spPr>
        <p:txBody>
          <a:bodyPr anchor="b">
            <a:normAutofit/>
          </a:bodyPr>
          <a:lstStyle>
            <a:lvl1pPr algn="ctr">
              <a:defRPr sz="7000">
                <a:solidFill>
                  <a:srgbClr val="3C3C4C"/>
                </a:solidFill>
                <a:latin typeface="Adagio_Slab" panose="00000500000000000000" pitchFamily="50" charset="-18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5974646" cy="3311524"/>
          </a:xfrm>
        </p:spPr>
        <p:txBody>
          <a:bodyPr>
            <a:normAutofit/>
          </a:bodyPr>
          <a:lstStyle>
            <a:lvl1pPr marL="0" indent="0" algn="ctr">
              <a:buNone/>
              <a:defRPr sz="5000">
                <a:solidFill>
                  <a:srgbClr val="3C3C4C"/>
                </a:solidFill>
                <a:latin typeface="Adagio_Slab" panose="00000500000000000000" pitchFamily="50" charset="-18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13466" y="11059872"/>
            <a:ext cx="5123309" cy="128859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94773" y="1157374"/>
            <a:ext cx="5254591" cy="15660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273164" y="1073925"/>
            <a:ext cx="3416567" cy="11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59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650" y="12163424"/>
            <a:ext cx="3363615" cy="84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75200" y="12163424"/>
            <a:ext cx="14481908" cy="73025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678397" y="1098278"/>
            <a:ext cx="5486400" cy="730250"/>
          </a:xfrm>
        </p:spPr>
        <p:txBody>
          <a:bodyPr/>
          <a:lstStyle>
            <a:lvl1pPr>
              <a:defRPr lang="pl-PL" sz="6900" kern="1200" smtClean="0">
                <a:solidFill>
                  <a:schemeClr val="tx1"/>
                </a:solidFill>
                <a:latin typeface="Radikal WUT" panose="00000800000000000000" pitchFamily="50" charset="-18"/>
                <a:ea typeface="+mn-ea"/>
                <a:cs typeface="+mn-cs"/>
              </a:defRPr>
            </a:lvl1pPr>
          </a:lstStyle>
          <a:p>
            <a:fld id="{82156D5D-153B-4728-8CD5-833B2A6B54E8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915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 (wersja 1)">
    <p:bg>
      <p:bgPr>
        <a:solidFill>
          <a:srgbClr val="FED5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13466" y="11059872"/>
            <a:ext cx="5123309" cy="128859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94773" y="1157374"/>
            <a:ext cx="5254591" cy="156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3448050"/>
            <a:ext cx="15106650" cy="3571876"/>
          </a:xfrm>
        </p:spPr>
        <p:txBody>
          <a:bodyPr anchor="b">
            <a:normAutofit/>
          </a:bodyPr>
          <a:lstStyle>
            <a:lvl1pPr algn="ctr">
              <a:defRPr sz="7000">
                <a:solidFill>
                  <a:srgbClr val="3C3C4C"/>
                </a:solidFill>
                <a:latin typeface="Adagio_Slab" panose="00000500000000000000" pitchFamily="50" charset="-18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5106650" cy="3311524"/>
          </a:xfrm>
        </p:spPr>
        <p:txBody>
          <a:bodyPr>
            <a:normAutofit/>
          </a:bodyPr>
          <a:lstStyle>
            <a:lvl1pPr marL="0" indent="0" algn="ctr">
              <a:buNone/>
              <a:defRPr sz="5000">
                <a:solidFill>
                  <a:srgbClr val="3C3C4C"/>
                </a:solidFill>
                <a:latin typeface="Adagio_Slab" panose="00000500000000000000" pitchFamily="50" charset="-18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pic>
        <p:nvPicPr>
          <p:cNvPr id="4" name="Obraz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273164" y="1073925"/>
            <a:ext cx="3416567" cy="11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33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17710638" cy="5705474"/>
          </a:xfrm>
        </p:spPr>
        <p:txBody>
          <a:bodyPr anchor="b">
            <a:normAutofit/>
          </a:bodyPr>
          <a:lstStyle>
            <a:lvl1pPr>
              <a:defRPr sz="7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17710638" cy="3000374"/>
          </a:xfrm>
        </p:spPr>
        <p:txBody>
          <a:bodyPr>
            <a:normAutofit/>
          </a:bodyPr>
          <a:lstStyle>
            <a:lvl1pPr marL="0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73164" y="1073925"/>
            <a:ext cx="3416567" cy="111600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650" y="12163424"/>
            <a:ext cx="3363615" cy="8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74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 (wyróżnienie)">
    <p:bg>
      <p:bgPr>
        <a:solidFill>
          <a:srgbClr val="965F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7493000"/>
          </a:xfrm>
        </p:spPr>
        <p:txBody>
          <a:bodyPr/>
          <a:lstStyle>
            <a:lvl1pPr>
              <a:defRPr>
                <a:solidFill>
                  <a:srgbClr val="FED542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21501" y="12149123"/>
            <a:ext cx="3371850" cy="73025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31323" y="12163424"/>
            <a:ext cx="12176369" cy="73025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" name="image7.png">
            <a:extLst>
              <a:ext uri="{FF2B5EF4-FFF2-40B4-BE49-F238E27FC236}">
                <a16:creationId xmlns:a16="http://schemas.microsoft.com/office/drawing/2014/main" id="{8F638F12-3CB3-453E-B9E9-400A619287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44824" y="11771094"/>
            <a:ext cx="2819973" cy="148630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650" y="12163424"/>
            <a:ext cx="3363615" cy="8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9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650" y="12163424"/>
            <a:ext cx="3363615" cy="8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69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650" y="12163424"/>
            <a:ext cx="3363615" cy="8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06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t>‹#›</a:t>
            </a:fld>
            <a:endParaRPr lang="pl-PL" dirty="0"/>
          </a:p>
        </p:txBody>
      </p:sp>
      <p:graphicFrame>
        <p:nvGraphicFramePr>
          <p:cNvPr id="8" name="Table 93">
            <a:extLst>
              <a:ext uri="{FF2B5EF4-FFF2-40B4-BE49-F238E27FC236}">
                <a16:creationId xmlns:a16="http://schemas.microsoft.com/office/drawing/2014/main" id="{63861C41-A286-4CBE-9EBF-DBE851D12C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213085898"/>
              </p:ext>
            </p:extLst>
          </p:nvPr>
        </p:nvGraphicFramePr>
        <p:xfrm>
          <a:off x="5338762" y="3657600"/>
          <a:ext cx="13703300" cy="7897810"/>
        </p:xfrm>
        <a:graphic>
          <a:graphicData uri="http://schemas.openxmlformats.org/drawingml/2006/table">
            <a:tbl>
              <a:tblPr firstRow="1"/>
              <a:tblGrid>
                <a:gridCol w="3425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5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5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5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79562"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2800" b="1" dirty="0">
                        <a:solidFill>
                          <a:srgbClr val="3C3C4C"/>
                        </a:solidFill>
                        <a:latin typeface="Adagio_Slab-SemiBold"/>
                        <a:ea typeface="Adagio_Slab-SemiBold"/>
                        <a:cs typeface="Adagio_Slab-SemiBold"/>
                        <a:sym typeface="Adagio_Slab-SemiBold"/>
                      </a:endParaRPr>
                    </a:p>
                  </a:txBody>
                  <a:tcPr marL="0" marR="0" marT="0" marB="0" anchor="ctr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2800" b="1" dirty="0">
                        <a:solidFill>
                          <a:srgbClr val="3C3C4C"/>
                        </a:solidFill>
                        <a:latin typeface="Adagio_Slab-SemiBold"/>
                        <a:ea typeface="Adagio_Slab-SemiBold"/>
                        <a:cs typeface="Adagio_Slab-SemiBold"/>
                        <a:sym typeface="Adagio_Slab-SemiBold"/>
                      </a:endParaRPr>
                    </a:p>
                  </a:txBody>
                  <a:tcPr marL="0" marR="0" marT="0" marB="0" anchor="ctr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2800" b="1" dirty="0">
                        <a:solidFill>
                          <a:srgbClr val="3C3C4C"/>
                        </a:solidFill>
                        <a:latin typeface="Adagio_Slab-SemiBold"/>
                        <a:ea typeface="Adagio_Slab-SemiBold"/>
                        <a:cs typeface="Adagio_Slab-SemiBold"/>
                        <a:sym typeface="Adagio_Slab-SemiBold"/>
                      </a:endParaRPr>
                    </a:p>
                  </a:txBody>
                  <a:tcPr marL="0" marR="0" marT="0" marB="0" anchor="ctr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2800" b="1" dirty="0">
                        <a:solidFill>
                          <a:srgbClr val="3C3C4C"/>
                        </a:solidFill>
                        <a:latin typeface="Adagio_Slab-SemiBold"/>
                        <a:ea typeface="Adagio_Slab-SemiBold"/>
                        <a:cs typeface="Adagio_Slab-SemiBold"/>
                        <a:sym typeface="Adagio_Slab-SemiBold"/>
                      </a:endParaRPr>
                    </a:p>
                  </a:txBody>
                  <a:tcPr marL="0" marR="0" marT="0" marB="0" anchor="ctr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9562"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9562"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9562"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9562"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Obraz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650" y="12163424"/>
            <a:ext cx="3363615" cy="8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95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650" y="12163424"/>
            <a:ext cx="3363615" cy="8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049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650" y="12163424"/>
            <a:ext cx="3363615" cy="8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66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 (wersja 1)">
    <p:bg>
      <p:bgPr>
        <a:solidFill>
          <a:srgbClr val="FED5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3448050"/>
            <a:ext cx="15106650" cy="3571876"/>
          </a:xfrm>
        </p:spPr>
        <p:txBody>
          <a:bodyPr anchor="b">
            <a:normAutofit/>
          </a:bodyPr>
          <a:lstStyle>
            <a:lvl1pPr algn="ctr">
              <a:defRPr sz="7000">
                <a:solidFill>
                  <a:srgbClr val="3C3C4C"/>
                </a:solidFill>
                <a:latin typeface="Adagio_Slab" panose="00000500000000000000" pitchFamily="50" charset="-18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5106650" cy="3311524"/>
          </a:xfrm>
        </p:spPr>
        <p:txBody>
          <a:bodyPr>
            <a:normAutofit/>
          </a:bodyPr>
          <a:lstStyle>
            <a:lvl1pPr marL="0" indent="0" algn="ctr">
              <a:buNone/>
              <a:defRPr sz="5000">
                <a:solidFill>
                  <a:srgbClr val="3C3C4C"/>
                </a:solidFill>
                <a:latin typeface="Adagio_Slab" panose="00000500000000000000" pitchFamily="50" charset="-18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pic>
        <p:nvPicPr>
          <p:cNvPr id="9" name="image4.png">
            <a:extLst>
              <a:ext uri="{FF2B5EF4-FFF2-40B4-BE49-F238E27FC236}">
                <a16:creationId xmlns:a16="http://schemas.microsoft.com/office/drawing/2014/main" id="{6A74313D-41E1-4A01-8C8A-EAEBAD82B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67000" y="11059872"/>
            <a:ext cx="3429000" cy="1154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5.png">
            <a:extLst>
              <a:ext uri="{FF2B5EF4-FFF2-40B4-BE49-F238E27FC236}">
                <a16:creationId xmlns:a16="http://schemas.microsoft.com/office/drawing/2014/main" id="{DBDB269D-8575-4836-BCDF-28DD1A7926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94773" y="1157374"/>
            <a:ext cx="4669539" cy="156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W-sliwkowy.png">
            <a:extLst>
              <a:ext uri="{FF2B5EF4-FFF2-40B4-BE49-F238E27FC236}">
                <a16:creationId xmlns:a16="http://schemas.microsoft.com/office/drawing/2014/main" id="{CE98EF12-509F-4E57-85EC-06FEC22D2F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584330" y="1070624"/>
            <a:ext cx="5105401" cy="111633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23445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650" y="12163424"/>
            <a:ext cx="3363615" cy="8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90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650" y="12163424"/>
            <a:ext cx="3363615" cy="8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9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816096" y="1989057"/>
            <a:ext cx="3363615" cy="84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820212" y="11436594"/>
            <a:ext cx="3371850" cy="73025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982996" y="6797676"/>
            <a:ext cx="5697417" cy="73025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19599275" y="3108326"/>
            <a:ext cx="5486400" cy="730250"/>
          </a:xfrm>
        </p:spPr>
        <p:txBody>
          <a:bodyPr/>
          <a:lstStyle>
            <a:lvl1pPr algn="l">
              <a:defRPr/>
            </a:lvl1pPr>
          </a:lstStyle>
          <a:p>
            <a:fld id="{82156D5D-153B-4728-8CD5-833B2A6B54E8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46513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613839" y="11397517"/>
            <a:ext cx="3371850" cy="73025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706284" y="6735153"/>
            <a:ext cx="5556739" cy="73025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19458841" y="9055098"/>
            <a:ext cx="5486400" cy="730250"/>
          </a:xfrm>
        </p:spPr>
        <p:txBody>
          <a:bodyPr/>
          <a:lstStyle/>
          <a:p>
            <a:fld id="{82156D5D-153B-4728-8CD5-833B2A6B54E8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667597" y="1989057"/>
            <a:ext cx="3363615" cy="8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03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8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06196" y="-372227"/>
            <a:ext cx="21246637" cy="141378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09"/>
          <p:cNvSpPr/>
          <p:nvPr userDrawn="1"/>
        </p:nvSpPr>
        <p:spPr>
          <a:xfrm>
            <a:off x="-627893" y="-82154"/>
            <a:ext cx="17350154" cy="13880308"/>
          </a:xfrm>
          <a:prstGeom prst="rect">
            <a:avLst/>
          </a:prstGeom>
          <a:solidFill>
            <a:srgbClr val="7896CF">
              <a:alpha val="37000"/>
            </a:srgbClr>
          </a:solidFill>
          <a:ln w="12700">
            <a:miter lim="400000"/>
          </a:ln>
        </p:spPr>
        <p:txBody>
          <a:bodyPr lIns="110709" tIns="110709" rIns="110709" bIns="110709"/>
          <a:lstStyle/>
          <a:p>
            <a:pPr>
              <a:defRPr>
                <a:solidFill>
                  <a:srgbClr val="FED542"/>
                </a:solidFill>
                <a:latin typeface="Adagio_Slab"/>
                <a:ea typeface="Adagio_Slab"/>
                <a:cs typeface="Adagio_Slab"/>
                <a:sym typeface="Adagio_Slab"/>
              </a:defRPr>
            </a:pPr>
            <a:endParaRPr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hape 108"/>
          <p:cNvSpPr>
            <a:spLocks noGrp="1"/>
          </p:cNvSpPr>
          <p:nvPr>
            <p:ph type="body" sz="half" idx="1"/>
          </p:nvPr>
        </p:nvSpPr>
        <p:spPr>
          <a:xfrm>
            <a:off x="17094200" y="4500562"/>
            <a:ext cx="7269165" cy="94456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C3C4C"/>
                </a:solidFill>
              </a:defRPr>
            </a:lvl1pPr>
          </a:lstStyle>
          <a:p>
            <a:pPr lvl="0">
              <a:spcBef>
                <a:spcPts val="500"/>
              </a:spcBef>
            </a:pPr>
            <a:r>
              <a:rPr lang="pl-PL"/>
              <a:t>Kliknij, aby edytować style wzorca tekstu</a:t>
            </a:r>
          </a:p>
          <a:p>
            <a:pPr lvl="1">
              <a:spcBef>
                <a:spcPts val="500"/>
              </a:spcBef>
            </a:pPr>
            <a:r>
              <a:rPr lang="pl-PL"/>
              <a:t>Drugi poziom</a:t>
            </a:r>
          </a:p>
          <a:p>
            <a:pPr lvl="2">
              <a:spcBef>
                <a:spcPts val="500"/>
              </a:spcBef>
            </a:pPr>
            <a:r>
              <a:rPr lang="pl-PL"/>
              <a:t>Trzeci poziom</a:t>
            </a:r>
          </a:p>
          <a:p>
            <a:pPr lvl="3">
              <a:spcBef>
                <a:spcPts val="500"/>
              </a:spcBef>
            </a:pPr>
            <a:r>
              <a:rPr lang="pl-PL"/>
              <a:t>Czwarty poziom</a:t>
            </a:r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650" y="12163424"/>
            <a:ext cx="3363615" cy="8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247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4677" y="-3504802"/>
            <a:ext cx="17856937" cy="174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09"/>
          <p:cNvSpPr/>
          <p:nvPr userDrawn="1"/>
        </p:nvSpPr>
        <p:spPr>
          <a:xfrm>
            <a:off x="-627893" y="-82154"/>
            <a:ext cx="17350154" cy="13880308"/>
          </a:xfrm>
          <a:prstGeom prst="rect">
            <a:avLst/>
          </a:prstGeom>
          <a:solidFill>
            <a:srgbClr val="7896CF">
              <a:alpha val="37000"/>
            </a:srgbClr>
          </a:solidFill>
          <a:ln w="12700">
            <a:miter lim="400000"/>
          </a:ln>
        </p:spPr>
        <p:txBody>
          <a:bodyPr lIns="110709" tIns="110709" rIns="110709" bIns="110709"/>
          <a:lstStyle/>
          <a:p>
            <a:pPr>
              <a:defRPr>
                <a:solidFill>
                  <a:srgbClr val="FED542"/>
                </a:solidFill>
                <a:latin typeface="Adagio_Slab"/>
                <a:ea typeface="Adagio_Slab"/>
                <a:cs typeface="Adagio_Slab"/>
                <a:sym typeface="Adagio_Slab"/>
              </a:defRPr>
            </a:pPr>
            <a:endParaRPr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hape 108"/>
          <p:cNvSpPr>
            <a:spLocks noGrp="1"/>
          </p:cNvSpPr>
          <p:nvPr>
            <p:ph type="body" sz="half" idx="1"/>
          </p:nvPr>
        </p:nvSpPr>
        <p:spPr>
          <a:xfrm>
            <a:off x="17094200" y="4500562"/>
            <a:ext cx="7269165" cy="94456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C3C4C"/>
                </a:solidFill>
              </a:defRPr>
            </a:lvl1pPr>
          </a:lstStyle>
          <a:p>
            <a:pPr lvl="0">
              <a:spcBef>
                <a:spcPts val="500"/>
              </a:spcBef>
            </a:pPr>
            <a:r>
              <a:rPr lang="pl-PL"/>
              <a:t>Kliknij, aby edytować style wzorca tekstu</a:t>
            </a:r>
          </a:p>
          <a:p>
            <a:pPr lvl="1">
              <a:spcBef>
                <a:spcPts val="500"/>
              </a:spcBef>
            </a:pPr>
            <a:r>
              <a:rPr lang="pl-PL"/>
              <a:t>Drugi poziom</a:t>
            </a:r>
          </a:p>
          <a:p>
            <a:pPr lvl="2">
              <a:spcBef>
                <a:spcPts val="500"/>
              </a:spcBef>
            </a:pPr>
            <a:r>
              <a:rPr lang="pl-PL"/>
              <a:t>Trzeci poziom</a:t>
            </a:r>
          </a:p>
          <a:p>
            <a:pPr lvl="3">
              <a:spcBef>
                <a:spcPts val="500"/>
              </a:spcBef>
            </a:pPr>
            <a:r>
              <a:rPr lang="pl-PL"/>
              <a:t>Czwarty poziom</a:t>
            </a: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650" y="12163424"/>
            <a:ext cx="3363615" cy="8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76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4676" y="-934591"/>
            <a:ext cx="17856937" cy="148807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09"/>
          <p:cNvSpPr/>
          <p:nvPr userDrawn="1"/>
        </p:nvSpPr>
        <p:spPr>
          <a:xfrm>
            <a:off x="-627893" y="-82154"/>
            <a:ext cx="17350154" cy="13880308"/>
          </a:xfrm>
          <a:prstGeom prst="rect">
            <a:avLst/>
          </a:prstGeom>
          <a:solidFill>
            <a:srgbClr val="7896CF">
              <a:alpha val="37000"/>
            </a:srgbClr>
          </a:solidFill>
          <a:ln w="12700">
            <a:miter lim="400000"/>
          </a:ln>
        </p:spPr>
        <p:txBody>
          <a:bodyPr lIns="110709" tIns="110709" rIns="110709" bIns="110709"/>
          <a:lstStyle/>
          <a:p>
            <a:pPr>
              <a:defRPr>
                <a:solidFill>
                  <a:srgbClr val="FED542"/>
                </a:solidFill>
                <a:latin typeface="Adagio_Slab"/>
                <a:ea typeface="Adagio_Slab"/>
                <a:cs typeface="Adagio_Slab"/>
                <a:sym typeface="Adagio_Slab"/>
              </a:defRPr>
            </a:pPr>
            <a:endParaRPr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hape 108"/>
          <p:cNvSpPr>
            <a:spLocks noGrp="1"/>
          </p:cNvSpPr>
          <p:nvPr>
            <p:ph type="body" sz="half" idx="1"/>
          </p:nvPr>
        </p:nvSpPr>
        <p:spPr>
          <a:xfrm>
            <a:off x="17094200" y="4500562"/>
            <a:ext cx="7269165" cy="94456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C3C4C"/>
                </a:solidFill>
              </a:defRPr>
            </a:lvl1pPr>
          </a:lstStyle>
          <a:p>
            <a:pPr lvl="0">
              <a:spcBef>
                <a:spcPts val="500"/>
              </a:spcBef>
            </a:pPr>
            <a:r>
              <a:rPr lang="pl-PL"/>
              <a:t>Kliknij, aby edytować style wzorca tekstu</a:t>
            </a:r>
          </a:p>
          <a:p>
            <a:pPr lvl="1">
              <a:spcBef>
                <a:spcPts val="500"/>
              </a:spcBef>
            </a:pPr>
            <a:r>
              <a:rPr lang="pl-PL"/>
              <a:t>Drugi poziom</a:t>
            </a:r>
          </a:p>
          <a:p>
            <a:pPr lvl="2">
              <a:spcBef>
                <a:spcPts val="500"/>
              </a:spcBef>
            </a:pPr>
            <a:r>
              <a:rPr lang="pl-PL"/>
              <a:t>Trzeci poziom</a:t>
            </a:r>
          </a:p>
          <a:p>
            <a:pPr lvl="3">
              <a:spcBef>
                <a:spcPts val="500"/>
              </a:spcBef>
            </a:pPr>
            <a:r>
              <a:rPr lang="pl-PL"/>
              <a:t>Czwarty poziom</a:t>
            </a: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650" y="12163424"/>
            <a:ext cx="3363615" cy="8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304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4676" y="0"/>
            <a:ext cx="17856937" cy="1415108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09"/>
          <p:cNvSpPr/>
          <p:nvPr userDrawn="1"/>
        </p:nvSpPr>
        <p:spPr>
          <a:xfrm>
            <a:off x="-627893" y="-82154"/>
            <a:ext cx="17350154" cy="13880308"/>
          </a:xfrm>
          <a:prstGeom prst="rect">
            <a:avLst/>
          </a:prstGeom>
          <a:solidFill>
            <a:srgbClr val="7896CF">
              <a:alpha val="37000"/>
            </a:srgbClr>
          </a:solidFill>
          <a:ln w="12700">
            <a:miter lim="400000"/>
          </a:ln>
        </p:spPr>
        <p:txBody>
          <a:bodyPr lIns="110709" tIns="110709" rIns="110709" bIns="110709"/>
          <a:lstStyle/>
          <a:p>
            <a:pPr>
              <a:defRPr>
                <a:solidFill>
                  <a:srgbClr val="FED542"/>
                </a:solidFill>
                <a:latin typeface="Adagio_Slab"/>
                <a:ea typeface="Adagio_Slab"/>
                <a:cs typeface="Adagio_Slab"/>
                <a:sym typeface="Adagio_Slab"/>
              </a:defRPr>
            </a:pPr>
            <a:endParaRPr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hape 108"/>
          <p:cNvSpPr>
            <a:spLocks noGrp="1"/>
          </p:cNvSpPr>
          <p:nvPr>
            <p:ph type="body" sz="half" idx="1"/>
          </p:nvPr>
        </p:nvSpPr>
        <p:spPr>
          <a:xfrm>
            <a:off x="17094200" y="4500562"/>
            <a:ext cx="7269165" cy="94456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C3C4C"/>
                </a:solidFill>
              </a:defRPr>
            </a:lvl1pPr>
          </a:lstStyle>
          <a:p>
            <a:pPr lvl="0">
              <a:spcBef>
                <a:spcPts val="500"/>
              </a:spcBef>
            </a:pPr>
            <a:r>
              <a:rPr lang="pl-PL"/>
              <a:t>Kliknij, aby edytować style wzorca tekstu</a:t>
            </a:r>
          </a:p>
          <a:p>
            <a:pPr lvl="1">
              <a:spcBef>
                <a:spcPts val="500"/>
              </a:spcBef>
            </a:pPr>
            <a:r>
              <a:rPr lang="pl-PL"/>
              <a:t>Drugi poziom</a:t>
            </a:r>
          </a:p>
          <a:p>
            <a:pPr lvl="2">
              <a:spcBef>
                <a:spcPts val="500"/>
              </a:spcBef>
            </a:pPr>
            <a:r>
              <a:rPr lang="pl-PL"/>
              <a:t>Trzeci poziom</a:t>
            </a:r>
          </a:p>
          <a:p>
            <a:pPr lvl="3">
              <a:spcBef>
                <a:spcPts val="500"/>
              </a:spcBef>
            </a:pPr>
            <a:r>
              <a:rPr lang="pl-PL"/>
              <a:t>Czwarty poziom</a:t>
            </a: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650" y="12163424"/>
            <a:ext cx="3363615" cy="8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522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8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0"/>
          <a:stretch/>
        </p:blipFill>
        <p:spPr>
          <a:xfrm>
            <a:off x="-2594266" y="-164308"/>
            <a:ext cx="19306385" cy="138803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09"/>
          <p:cNvSpPr/>
          <p:nvPr userDrawn="1"/>
        </p:nvSpPr>
        <p:spPr>
          <a:xfrm>
            <a:off x="-627893" y="-82154"/>
            <a:ext cx="17350154" cy="13880308"/>
          </a:xfrm>
          <a:prstGeom prst="rect">
            <a:avLst/>
          </a:prstGeom>
          <a:solidFill>
            <a:srgbClr val="7896CF">
              <a:alpha val="37000"/>
            </a:srgbClr>
          </a:solidFill>
          <a:ln w="12700">
            <a:miter lim="400000"/>
          </a:ln>
        </p:spPr>
        <p:txBody>
          <a:bodyPr lIns="110709" tIns="110709" rIns="110709" bIns="110709"/>
          <a:lstStyle/>
          <a:p>
            <a:pPr>
              <a:defRPr>
                <a:solidFill>
                  <a:srgbClr val="FED542"/>
                </a:solidFill>
                <a:latin typeface="Adagio_Slab"/>
                <a:ea typeface="Adagio_Slab"/>
                <a:cs typeface="Adagio_Slab"/>
                <a:sym typeface="Adagio_Slab"/>
              </a:defRPr>
            </a:pPr>
            <a:endParaRPr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hape 108"/>
          <p:cNvSpPr>
            <a:spLocks noGrp="1"/>
          </p:cNvSpPr>
          <p:nvPr>
            <p:ph type="body" sz="half" idx="1"/>
          </p:nvPr>
        </p:nvSpPr>
        <p:spPr>
          <a:xfrm>
            <a:off x="17094200" y="4500562"/>
            <a:ext cx="7269165" cy="94456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C3C4C"/>
                </a:solidFill>
              </a:defRPr>
            </a:lvl1pPr>
          </a:lstStyle>
          <a:p>
            <a:pPr lvl="0">
              <a:spcBef>
                <a:spcPts val="500"/>
              </a:spcBef>
            </a:pPr>
            <a:r>
              <a:rPr lang="pl-PL"/>
              <a:t>Kliknij, aby edytować style wzorca tekstu</a:t>
            </a:r>
          </a:p>
          <a:p>
            <a:pPr lvl="1">
              <a:spcBef>
                <a:spcPts val="500"/>
              </a:spcBef>
            </a:pPr>
            <a:r>
              <a:rPr lang="pl-PL"/>
              <a:t>Drugi poziom</a:t>
            </a:r>
          </a:p>
          <a:p>
            <a:pPr lvl="2">
              <a:spcBef>
                <a:spcPts val="500"/>
              </a:spcBef>
            </a:pPr>
            <a:r>
              <a:rPr lang="pl-PL"/>
              <a:t>Trzeci poziom</a:t>
            </a:r>
          </a:p>
          <a:p>
            <a:pPr lvl="3">
              <a:spcBef>
                <a:spcPts val="500"/>
              </a:spcBef>
            </a:pPr>
            <a:r>
              <a:rPr lang="pl-PL"/>
              <a:t>Czwarty poziom</a:t>
            </a: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650" y="12163424"/>
            <a:ext cx="3363615" cy="8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10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16471900" cy="5705474"/>
          </a:xfrm>
        </p:spPr>
        <p:txBody>
          <a:bodyPr anchor="b">
            <a:normAutofit/>
          </a:bodyPr>
          <a:lstStyle>
            <a:lvl1pPr>
              <a:defRPr sz="7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16471900" cy="3000374"/>
          </a:xfrm>
        </p:spPr>
        <p:txBody>
          <a:bodyPr>
            <a:normAutofit/>
          </a:bodyPr>
          <a:lstStyle>
            <a:lvl1pPr marL="0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image1.png">
            <a:extLst>
              <a:ext uri="{FF2B5EF4-FFF2-40B4-BE49-F238E27FC236}">
                <a16:creationId xmlns:a16="http://schemas.microsoft.com/office/drawing/2014/main" id="{69467CBC-8223-41A3-93FF-2766F069F9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650" y="12105730"/>
            <a:ext cx="2444819" cy="817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W-sliwkowy.png">
            <a:extLst>
              <a:ext uri="{FF2B5EF4-FFF2-40B4-BE49-F238E27FC236}">
                <a16:creationId xmlns:a16="http://schemas.microsoft.com/office/drawing/2014/main" id="{0571D06B-31C8-4EF1-B3D2-8B9A7A0F70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84330" y="1070624"/>
            <a:ext cx="5105401" cy="111633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87401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 (wyróżnienie)">
    <p:bg>
      <p:bgPr>
        <a:solidFill>
          <a:srgbClr val="965F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7493000"/>
          </a:xfrm>
        </p:spPr>
        <p:txBody>
          <a:bodyPr/>
          <a:lstStyle>
            <a:lvl1pPr>
              <a:defRPr>
                <a:solidFill>
                  <a:srgbClr val="FED542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21501" y="12149123"/>
            <a:ext cx="3371850" cy="73025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31323" y="12163424"/>
            <a:ext cx="12176369" cy="73025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9" name="image1.png">
            <a:extLst>
              <a:ext uri="{FF2B5EF4-FFF2-40B4-BE49-F238E27FC236}">
                <a16:creationId xmlns:a16="http://schemas.microsoft.com/office/drawing/2014/main" id="{96339F26-B4D3-4B55-A636-4E3CDD1114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650" y="12105730"/>
            <a:ext cx="2444819" cy="817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7.png">
            <a:extLst>
              <a:ext uri="{FF2B5EF4-FFF2-40B4-BE49-F238E27FC236}">
                <a16:creationId xmlns:a16="http://schemas.microsoft.com/office/drawing/2014/main" id="{8F638F12-3CB3-453E-B9E9-400A619287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44824" y="11771094"/>
            <a:ext cx="2819973" cy="148630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50714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9" name="image1.png">
            <a:extLst>
              <a:ext uri="{FF2B5EF4-FFF2-40B4-BE49-F238E27FC236}">
                <a16:creationId xmlns:a16="http://schemas.microsoft.com/office/drawing/2014/main" id="{FF7C235F-24D4-4B0D-AFA3-2DFECA20FE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650" y="12105730"/>
            <a:ext cx="2444819" cy="8170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499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11" name="image1.png">
            <a:extLst>
              <a:ext uri="{FF2B5EF4-FFF2-40B4-BE49-F238E27FC236}">
                <a16:creationId xmlns:a16="http://schemas.microsoft.com/office/drawing/2014/main" id="{69D00A7D-9328-47AE-B2DF-136309EB97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650" y="12105730"/>
            <a:ext cx="2444819" cy="8170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1753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7" name="image1.png">
            <a:extLst>
              <a:ext uri="{FF2B5EF4-FFF2-40B4-BE49-F238E27FC236}">
                <a16:creationId xmlns:a16="http://schemas.microsoft.com/office/drawing/2014/main" id="{62602F59-218D-4BAC-826A-2DEC6366A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650" y="12105730"/>
            <a:ext cx="2444819" cy="81703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" name="Table 93">
            <a:extLst>
              <a:ext uri="{FF2B5EF4-FFF2-40B4-BE49-F238E27FC236}">
                <a16:creationId xmlns:a16="http://schemas.microsoft.com/office/drawing/2014/main" id="{63861C41-A286-4CBE-9EBF-DBE851D12C0E}"/>
              </a:ext>
            </a:extLst>
          </p:cNvPr>
          <p:cNvGraphicFramePr/>
          <p:nvPr userDrawn="1"/>
        </p:nvGraphicFramePr>
        <p:xfrm>
          <a:off x="5338762" y="3657600"/>
          <a:ext cx="13703300" cy="7897810"/>
        </p:xfrm>
        <a:graphic>
          <a:graphicData uri="http://schemas.openxmlformats.org/drawingml/2006/table">
            <a:tbl>
              <a:tblPr firstRow="1"/>
              <a:tblGrid>
                <a:gridCol w="3425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5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5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5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79562"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2800" b="1" dirty="0">
                        <a:solidFill>
                          <a:srgbClr val="3C3C4C"/>
                        </a:solidFill>
                        <a:latin typeface="Adagio_Slab-SemiBold"/>
                        <a:ea typeface="Adagio_Slab-SemiBold"/>
                        <a:cs typeface="Adagio_Slab-SemiBold"/>
                        <a:sym typeface="Adagio_Slab-SemiBold"/>
                      </a:endParaRPr>
                    </a:p>
                  </a:txBody>
                  <a:tcPr marL="0" marR="0" marT="0" marB="0" anchor="ctr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2800" b="1" dirty="0">
                        <a:solidFill>
                          <a:srgbClr val="3C3C4C"/>
                        </a:solidFill>
                        <a:latin typeface="Adagio_Slab-SemiBold"/>
                        <a:ea typeface="Adagio_Slab-SemiBold"/>
                        <a:cs typeface="Adagio_Slab-SemiBold"/>
                        <a:sym typeface="Adagio_Slab-SemiBold"/>
                      </a:endParaRPr>
                    </a:p>
                  </a:txBody>
                  <a:tcPr marL="0" marR="0" marT="0" marB="0" anchor="ctr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2800" b="1" dirty="0">
                        <a:solidFill>
                          <a:srgbClr val="3C3C4C"/>
                        </a:solidFill>
                        <a:latin typeface="Adagio_Slab-SemiBold"/>
                        <a:ea typeface="Adagio_Slab-SemiBold"/>
                        <a:cs typeface="Adagio_Slab-SemiBold"/>
                        <a:sym typeface="Adagio_Slab-SemiBold"/>
                      </a:endParaRPr>
                    </a:p>
                  </a:txBody>
                  <a:tcPr marL="0" marR="0" marT="0" marB="0" anchor="ctr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2800" b="1" dirty="0">
                        <a:solidFill>
                          <a:srgbClr val="3C3C4C"/>
                        </a:solidFill>
                        <a:latin typeface="Adagio_Slab-SemiBold"/>
                        <a:ea typeface="Adagio_Slab-SemiBold"/>
                        <a:cs typeface="Adagio_Slab-SemiBold"/>
                        <a:sym typeface="Adagio_Slab-SemiBold"/>
                      </a:endParaRPr>
                    </a:p>
                  </a:txBody>
                  <a:tcPr marL="0" marR="0" marT="0" marB="0" anchor="ctr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9562"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9562"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9562"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9562"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06487" algn="l">
                        <a:spcBef>
                          <a:spcPts val="0"/>
                        </a:spcBef>
                        <a:tabLst>
                          <a:tab pos="1066800" algn="l"/>
                          <a:tab pos="2146300" algn="l"/>
                          <a:tab pos="3251200" algn="l"/>
                          <a:tab pos="4330700" algn="l"/>
                          <a:tab pos="5410200" algn="l"/>
                          <a:tab pos="6515100" algn="l"/>
                          <a:tab pos="7594600" algn="l"/>
                          <a:tab pos="8661400" algn="l"/>
                          <a:tab pos="9779000" algn="l"/>
                          <a:tab pos="10845800" algn="l"/>
                          <a:tab pos="11950700" algn="l"/>
                          <a:tab pos="13030200" algn="l"/>
                          <a:tab pos="14109700" algn="l"/>
                          <a:tab pos="15214600" algn="l"/>
                          <a:tab pos="16294100" algn="l"/>
                          <a:tab pos="17373600" algn="l"/>
                          <a:tab pos="18478500" algn="l"/>
                          <a:tab pos="19558000" algn="l"/>
                          <a:tab pos="20662900" algn="l"/>
                          <a:tab pos="21742400" algn="l"/>
                        </a:tabLst>
                        <a:defRPr sz="42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25400">
                      <a:solidFill>
                        <a:srgbClr val="FED542"/>
                      </a:solidFill>
                    </a:lnL>
                    <a:lnR w="25400">
                      <a:solidFill>
                        <a:srgbClr val="FED542"/>
                      </a:solidFill>
                    </a:lnR>
                    <a:lnT w="25400">
                      <a:solidFill>
                        <a:srgbClr val="FED542"/>
                      </a:solidFill>
                    </a:lnT>
                    <a:lnB w="25400">
                      <a:solidFill>
                        <a:srgbClr val="FED542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339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7" name="image1.png">
            <a:extLst>
              <a:ext uri="{FF2B5EF4-FFF2-40B4-BE49-F238E27FC236}">
                <a16:creationId xmlns:a16="http://schemas.microsoft.com/office/drawing/2014/main" id="{62602F59-218D-4BAC-826A-2DEC6366A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650" y="12105730"/>
            <a:ext cx="2444819" cy="8170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12476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1971675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7988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785132" y="12163424"/>
            <a:ext cx="33718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3C3C4C"/>
                </a:solidFill>
                <a:latin typeface="Radikal WUT" panose="00000800000000000000" pitchFamily="50" charset="-18"/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670582" y="1102952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pl-PL" sz="6900" kern="1200" smtClean="0">
                <a:solidFill>
                  <a:srgbClr val="3C3C4C"/>
                </a:solidFill>
                <a:latin typeface="Radikal WUT" panose="00000800000000000000" pitchFamily="50" charset="-18"/>
                <a:ea typeface="+mn-ea"/>
                <a:cs typeface="+mn-cs"/>
              </a:defRPr>
            </a:lvl1pPr>
          </a:lstStyle>
          <a:p>
            <a:fld id="{82156D5D-153B-4728-8CD5-833B2A6B54E8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1323" y="12163424"/>
            <a:ext cx="1482578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rgbClr val="D8C2CB"/>
                </a:solidFill>
                <a:latin typeface="Adagio_Slab" panose="00000500000000000000" pitchFamily="50" charset="-18"/>
              </a:defRPr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9698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7000" kern="1200">
          <a:solidFill>
            <a:srgbClr val="3C3C4C"/>
          </a:solidFill>
          <a:latin typeface="Adagio_Slab" panose="00000500000000000000" pitchFamily="50" charset="-18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3500" kern="1200">
          <a:solidFill>
            <a:srgbClr val="965F77"/>
          </a:solidFill>
          <a:latin typeface="Adagio_Slab" panose="00000500000000000000" pitchFamily="50" charset="-18"/>
          <a:ea typeface="+mn-ea"/>
          <a:cs typeface="+mn-cs"/>
        </a:defRPr>
      </a:lvl1pPr>
      <a:lvl2pPr marL="914400" indent="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500" kern="1200">
          <a:solidFill>
            <a:schemeClr val="tx1"/>
          </a:solidFill>
          <a:latin typeface="Adagio_Slab" panose="00000500000000000000" pitchFamily="50" charset="-18"/>
          <a:ea typeface="+mn-ea"/>
          <a:cs typeface="+mn-cs"/>
        </a:defRPr>
      </a:lvl2pPr>
      <a:lvl3pPr marL="1828800" indent="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000" kern="1200">
          <a:solidFill>
            <a:schemeClr val="tx1"/>
          </a:solidFill>
          <a:latin typeface="Adagio_Slab" panose="00000500000000000000" pitchFamily="50" charset="-18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dagio_Slab" panose="00000500000000000000" pitchFamily="50" charset="-18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dagio_Slab" panose="00000500000000000000" pitchFamily="50" charset="-18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1971675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7988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785132" y="12163424"/>
            <a:ext cx="33718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3C3C4C"/>
                </a:solidFill>
                <a:latin typeface="Radikal WUT" panose="00000800000000000000" pitchFamily="50" charset="-18"/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670582" y="1102952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pl-PL" sz="6900" kern="1200" smtClean="0">
                <a:solidFill>
                  <a:srgbClr val="3C3C4C"/>
                </a:solidFill>
                <a:latin typeface="Radikal WUT" panose="00000800000000000000" pitchFamily="50" charset="-18"/>
                <a:ea typeface="+mn-ea"/>
                <a:cs typeface="+mn-cs"/>
              </a:defRPr>
            </a:lvl1pPr>
          </a:lstStyle>
          <a:p>
            <a:fld id="{82156D5D-153B-4728-8CD5-833B2A6B54E8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1323" y="12163424"/>
            <a:ext cx="1482578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rgbClr val="D8C2CB"/>
                </a:solidFill>
                <a:latin typeface="Adagio_Slab" panose="00000500000000000000" pitchFamily="50" charset="-18"/>
              </a:defRPr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85614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1" r:id="rId3"/>
    <p:sldLayoutId id="2147483663" r:id="rId4"/>
    <p:sldLayoutId id="2147483673" r:id="rId5"/>
    <p:sldLayoutId id="2147483664" r:id="rId6"/>
    <p:sldLayoutId id="2147483665" r:id="rId7"/>
    <p:sldLayoutId id="2147483674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7000" kern="1200">
          <a:solidFill>
            <a:srgbClr val="3C3C4C"/>
          </a:solidFill>
          <a:latin typeface="Adagio_Slab" panose="00000500000000000000" pitchFamily="50" charset="-18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3500" kern="1200">
          <a:solidFill>
            <a:srgbClr val="965F77"/>
          </a:solidFill>
          <a:latin typeface="Adagio_Slab" panose="00000500000000000000" pitchFamily="50" charset="-18"/>
          <a:ea typeface="+mn-ea"/>
          <a:cs typeface="+mn-cs"/>
        </a:defRPr>
      </a:lvl1pPr>
      <a:lvl2pPr marL="914400" indent="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500" kern="1200">
          <a:solidFill>
            <a:schemeClr val="tx1"/>
          </a:solidFill>
          <a:latin typeface="Adagio_Slab" panose="00000500000000000000" pitchFamily="50" charset="-18"/>
          <a:ea typeface="+mn-ea"/>
          <a:cs typeface="+mn-cs"/>
        </a:defRPr>
      </a:lvl2pPr>
      <a:lvl3pPr marL="1828800" indent="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000" kern="1200">
          <a:solidFill>
            <a:schemeClr val="tx1"/>
          </a:solidFill>
          <a:latin typeface="Adagio_Slab" panose="00000500000000000000" pitchFamily="50" charset="-18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dagio_Slab" panose="00000500000000000000" pitchFamily="50" charset="-18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dagio_Slab" panose="00000500000000000000" pitchFamily="50" charset="-18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noProof="0" dirty="0" err="1"/>
              <a:t>Feasibility</a:t>
            </a:r>
            <a:r>
              <a:rPr lang="pl-PL" noProof="0" dirty="0"/>
              <a:t> </a:t>
            </a:r>
            <a:r>
              <a:rPr lang="pl-PL" noProof="0" dirty="0" err="1"/>
              <a:t>study</a:t>
            </a:r>
            <a:r>
              <a:rPr lang="pl-PL" noProof="0" dirty="0"/>
              <a:t> of femtoscopic </a:t>
            </a:r>
            <a:r>
              <a:rPr lang="pl-PL" noProof="0" dirty="0" err="1"/>
              <a:t>measurements</a:t>
            </a:r>
            <a:r>
              <a:rPr lang="pl-PL" noProof="0" dirty="0"/>
              <a:t> in CBM</a:t>
            </a:r>
            <a:endParaRPr lang="en-US" noProof="0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Daniel Wielanek</a:t>
            </a:r>
            <a:r>
              <a:rPr lang="pl-PL" noProof="0" dirty="0"/>
              <a:t> for the CBM Collaboration</a:t>
            </a:r>
            <a:endParaRPr lang="en-US" noProof="0" dirty="0"/>
          </a:p>
          <a:p>
            <a:r>
              <a:rPr lang="en-US" sz="2800" noProof="0" dirty="0"/>
              <a:t>Warsaw University of Technology, Faculty of Physics</a:t>
            </a:r>
          </a:p>
          <a:p>
            <a:r>
              <a:rPr lang="en-US" sz="2800" dirty="0"/>
              <a:t>Joint Institute for Nuclear Research, High Energy Physics Laboratory</a:t>
            </a:r>
          </a:p>
        </p:txBody>
      </p:sp>
    </p:spTree>
    <p:extLst>
      <p:ext uri="{BB962C8B-B14F-4D97-AF65-F5344CB8AC3E}">
        <p14:creationId xmlns:p14="http://schemas.microsoft.com/office/powerpoint/2010/main" val="1677657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C64331-5FF9-4D86-B97D-36785A9F9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in CBM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1DACE2E-0715-45DD-A34E-BFF5F4B24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952" y="3381377"/>
            <a:ext cx="10370823" cy="7913201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3F59A82-7948-4E08-B57E-984F61DC4516}"/>
              </a:ext>
            </a:extLst>
          </p:cNvPr>
          <p:cNvSpPr txBox="1"/>
          <p:nvPr/>
        </p:nvSpPr>
        <p:spPr>
          <a:xfrm>
            <a:off x="5552122" y="11097875"/>
            <a:ext cx="121958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/>
              <a:t>Advances in nuclear dynamics 5 , W. Bauer G. d. Westfall</a:t>
            </a:r>
          </a:p>
          <a:p>
            <a:pPr algn="l"/>
            <a:r>
              <a:rPr lang="en-US" dirty="0"/>
              <a:t>THE BOMBARDING ENERGY</a:t>
            </a:r>
          </a:p>
          <a:p>
            <a:pPr algn="l"/>
            <a:r>
              <a:rPr lang="en-US" dirty="0"/>
              <a:t>DEPENDENCE OF 1r INTEFEROMETRY</a:t>
            </a:r>
          </a:p>
          <a:p>
            <a:pPr algn="l"/>
            <a:r>
              <a:rPr lang="en-US" dirty="0"/>
              <a:t>AT THE AGS, M. Lisa et al..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D01A0A8-E2A0-43CF-A975-7CCD40CC1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9227" y="0"/>
            <a:ext cx="8313420" cy="1306180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A08AE86-946D-42F4-9DEB-4284820B37F5}"/>
              </a:ext>
            </a:extLst>
          </p:cNvPr>
          <p:cNvSpPr txBox="1"/>
          <p:nvPr/>
        </p:nvSpPr>
        <p:spPr>
          <a:xfrm>
            <a:off x="11064240" y="12985749"/>
            <a:ext cx="135616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Times New Roman" panose="02020603050405020304" pitchFamily="18" charset="0"/>
              </a:rPr>
              <a:t>Beam energy dependent two-pion interferometry and the freeze-out eccentricity of pions in heavy</a:t>
            </a:r>
          </a:p>
          <a:p>
            <a:pPr algn="l"/>
            <a:r>
              <a:rPr lang="en-US" sz="1800" b="1" i="0" u="none" strike="noStrike" baseline="0" dirty="0">
                <a:latin typeface="Times New Roman" panose="02020603050405020304" pitchFamily="18" charset="0"/>
              </a:rPr>
              <a:t>ion collisions at STAR</a:t>
            </a:r>
            <a:r>
              <a:rPr lang="pl-PL" sz="1800" b="1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en-US" dirty="0"/>
              <a:t>Physical Review C 92</a:t>
            </a:r>
            <a:r>
              <a:rPr lang="pl-PL" dirty="0"/>
              <a:t>, 2014, L. Adamczyk et al..</a:t>
            </a:r>
            <a:endParaRPr lang="en-US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968DDE4-6F89-4EBC-8238-CE536CBB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150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431724-3EAB-41CF-8E17-17A5A0CEF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in CBM – model predictions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243C34C-1827-4AF6-A025-0FDC41443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715904"/>
            <a:ext cx="10031932" cy="6841260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FDDDA96-0889-4C61-94C7-2FB525370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547" y="3707476"/>
            <a:ext cx="10243215" cy="698534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C0F8014-23D4-4A7A-A6C2-4AA5552F9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056" y="5526231"/>
            <a:ext cx="9438099" cy="643629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622D8CD-C807-49C0-8EB6-B1671D8CF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246" y="5526231"/>
            <a:ext cx="9754277" cy="6651914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36B3CCB-EB8E-4B1E-AB40-8C344450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924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424E35-4F01-4057-8C8E-18E4294EE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Femtoscopy in CBM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AAA7CA-436F-4A87-B253-EF54975DD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Problems with CF in experiment: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Identification of particles (type, primary/secondary)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Momentum resolution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 err="1"/>
              <a:t>Two-track</a:t>
            </a:r>
            <a:r>
              <a:rPr lang="en-US" dirty="0"/>
              <a:t> effects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Residual correlations</a:t>
            </a:r>
          </a:p>
          <a:p>
            <a:endParaRPr lang="en-US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E96436D-66C3-4B18-87AC-0A1D0171A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7355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042B3B-CBE1-4F10-B13F-9DFBB0BCC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Femtoscopy in CBM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FEC1B1B-9212-4395-A13D-5BF667FC8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2876855"/>
            <a:ext cx="11414672" cy="778421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291D832-9E7B-4ECA-AC1A-47BFD64AB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611" y="2876855"/>
            <a:ext cx="10866138" cy="741014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2A3B812-30F9-4B07-AF1B-7CCE80667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526" y="4033563"/>
            <a:ext cx="9841863" cy="671164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4ADBDF6-E7D4-4364-BA89-737E397D9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518" y="4148151"/>
            <a:ext cx="9892631" cy="674626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2E87695-7C68-47A8-8151-A9D62A096B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4317853"/>
            <a:ext cx="10549370" cy="7194126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73FFD57-CAF6-427B-A9BE-11E6E220B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487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8362AC-95BF-4FD1-AA65-CA0F51FF3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Femtoscopy in CBM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4E8D5F-ED51-4093-9996-700B18D54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deal with two-particle effects: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Apply the cuts on pure MC model (UrQMD does not have correlations) until flat correlation function will be achieved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 err="1"/>
              <a:t>Two-track</a:t>
            </a:r>
            <a:r>
              <a:rPr lang="en-US" dirty="0"/>
              <a:t> cuts that remove merging/splitting must remove pairs that potentially are merged or splitted but cannot base on q</a:t>
            </a:r>
            <a:r>
              <a:rPr lang="en-US" baseline="-25000" dirty="0"/>
              <a:t>inv</a:t>
            </a:r>
            <a:r>
              <a:rPr lang="en-US" dirty="0"/>
              <a:t> (we don’t want to remove region of correlation peak) example two particle cuts:</a:t>
            </a:r>
          </a:p>
          <a:p>
            <a:pPr marL="1371600" lvl="1" indent="-457200">
              <a:buFont typeface="Arial" panose="020B0604020202020204" pitchFamily="34" charset="0"/>
              <a:buChar char="•"/>
            </a:pPr>
            <a:r>
              <a:rPr lang="en-US" dirty="0"/>
              <a:t>STS exit separation – distance between two trajectories at the end of the STS detector</a:t>
            </a:r>
          </a:p>
          <a:p>
            <a:pPr marL="1371600" lvl="1" indent="-457200">
              <a:buFont typeface="Arial" panose="020B0604020202020204" pitchFamily="34" charset="0"/>
              <a:buChar char="•"/>
            </a:pPr>
            <a:r>
              <a:rPr lang="en-US" dirty="0"/>
              <a:t>N</a:t>
            </a:r>
            <a:r>
              <a:rPr lang="en-US" baseline="-25000" dirty="0"/>
              <a:t>STS</a:t>
            </a:r>
            <a:r>
              <a:rPr lang="en-US" dirty="0"/>
              <a:t> hits it’s less probable that pair with larger number of total hits will be from merging/splitting</a:t>
            </a:r>
          </a:p>
          <a:p>
            <a:pPr marL="1371600" lvl="1" indent="-457200">
              <a:buFont typeface="Arial" panose="020B0604020202020204" pitchFamily="34" charset="0"/>
              <a:buChar char="•"/>
            </a:pPr>
            <a:r>
              <a:rPr lang="en-US" dirty="0"/>
              <a:t>X,Y – position of particle during passing through given STS station (some STS layers overlaps)</a:t>
            </a:r>
          </a:p>
          <a:p>
            <a:pPr marL="1371600" lvl="1" indent="-457200">
              <a:buFont typeface="Arial" panose="020B0604020202020204" pitchFamily="34" charset="0"/>
              <a:buChar char="•"/>
            </a:pPr>
            <a:r>
              <a:rPr lang="en-US" dirty="0" err="1"/>
              <a:t>Δη</a:t>
            </a:r>
            <a:r>
              <a:rPr lang="en-US" dirty="0"/>
              <a:t>*</a:t>
            </a:r>
            <a:r>
              <a:rPr lang="en-US" dirty="0" err="1"/>
              <a:t>Δφ</a:t>
            </a:r>
            <a:r>
              <a:rPr lang="en-US" dirty="0"/>
              <a:t>*  - </a:t>
            </a:r>
            <a:r>
              <a:rPr lang="en-US" dirty="0" err="1"/>
              <a:t>Δη</a:t>
            </a:r>
            <a:r>
              <a:rPr lang="en-US" dirty="0"/>
              <a:t> </a:t>
            </a:r>
            <a:r>
              <a:rPr lang="en-US" dirty="0" err="1"/>
              <a:t>Δφ</a:t>
            </a:r>
            <a:r>
              <a:rPr lang="en-US" dirty="0"/>
              <a:t> between two particles but at given distance from vertex</a:t>
            </a:r>
            <a:endParaRPr lang="pl-PL" dirty="0"/>
          </a:p>
          <a:p>
            <a:pPr marL="1371600" lvl="1" indent="-457200">
              <a:buFont typeface="Arial" panose="020B0604020202020204" pitchFamily="34" charset="0"/>
              <a:buChar char="•"/>
            </a:pPr>
            <a:r>
              <a:rPr lang="en-US" dirty="0"/>
              <a:t>ΔX ΔY – distance between two trajectories at given distance from event vertex</a:t>
            </a:r>
          </a:p>
          <a:p>
            <a:pPr marL="1371600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54B8CB0-6CE9-4152-A0D2-A9CA218D0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776" y="296296"/>
            <a:ext cx="16574984" cy="12689453"/>
          </a:xfrm>
          <a:prstGeom prst="rect">
            <a:avLst/>
          </a:prstGeom>
        </p:spPr>
      </p:pic>
      <p:sp>
        <p:nvSpPr>
          <p:cNvPr id="6" name="Dowolny kształt: kształt 5">
            <a:extLst>
              <a:ext uri="{FF2B5EF4-FFF2-40B4-BE49-F238E27FC236}">
                <a16:creationId xmlns:a16="http://schemas.microsoft.com/office/drawing/2014/main" id="{D968CC0D-D3A0-4B19-BBEF-1B6066125EBB}"/>
              </a:ext>
            </a:extLst>
          </p:cNvPr>
          <p:cNvSpPr/>
          <p:nvPr/>
        </p:nvSpPr>
        <p:spPr>
          <a:xfrm>
            <a:off x="12967715" y="5224018"/>
            <a:ext cx="499615" cy="2437638"/>
          </a:xfrm>
          <a:custGeom>
            <a:avLst/>
            <a:gdLst>
              <a:gd name="connsiteX0" fmla="*/ 0 w 486690"/>
              <a:gd name="connsiteY0" fmla="*/ 1694688 h 1694688"/>
              <a:gd name="connsiteX1" fmla="*/ 445008 w 486690"/>
              <a:gd name="connsiteY1" fmla="*/ 835152 h 1694688"/>
              <a:gd name="connsiteX2" fmla="*/ 451104 w 486690"/>
              <a:gd name="connsiteY2" fmla="*/ 609600 h 1694688"/>
              <a:gd name="connsiteX3" fmla="*/ 298704 w 486690"/>
              <a:gd name="connsiteY3" fmla="*/ 0 h 1694688"/>
              <a:gd name="connsiteX0" fmla="*/ 0 w 483279"/>
              <a:gd name="connsiteY0" fmla="*/ 1694688 h 1694688"/>
              <a:gd name="connsiteX1" fmla="*/ 445008 w 483279"/>
              <a:gd name="connsiteY1" fmla="*/ 835152 h 1694688"/>
              <a:gd name="connsiteX2" fmla="*/ 460248 w 483279"/>
              <a:gd name="connsiteY2" fmla="*/ 709422 h 1694688"/>
              <a:gd name="connsiteX3" fmla="*/ 451104 w 483279"/>
              <a:gd name="connsiteY3" fmla="*/ 609600 h 1694688"/>
              <a:gd name="connsiteX4" fmla="*/ 298704 w 483279"/>
              <a:gd name="connsiteY4" fmla="*/ 0 h 1694688"/>
              <a:gd name="connsiteX0" fmla="*/ 0 w 483279"/>
              <a:gd name="connsiteY0" fmla="*/ 1694688 h 1694688"/>
              <a:gd name="connsiteX1" fmla="*/ 445008 w 483279"/>
              <a:gd name="connsiteY1" fmla="*/ 835152 h 1694688"/>
              <a:gd name="connsiteX2" fmla="*/ 460248 w 483279"/>
              <a:gd name="connsiteY2" fmla="*/ 709422 h 1694688"/>
              <a:gd name="connsiteX3" fmla="*/ 454914 w 483279"/>
              <a:gd name="connsiteY3" fmla="*/ 426720 h 1694688"/>
              <a:gd name="connsiteX4" fmla="*/ 298704 w 483279"/>
              <a:gd name="connsiteY4" fmla="*/ 0 h 1694688"/>
              <a:gd name="connsiteX0" fmla="*/ 0 w 470659"/>
              <a:gd name="connsiteY0" fmla="*/ 1694688 h 1694688"/>
              <a:gd name="connsiteX1" fmla="*/ 311658 w 470659"/>
              <a:gd name="connsiteY1" fmla="*/ 1155192 h 1694688"/>
              <a:gd name="connsiteX2" fmla="*/ 460248 w 470659"/>
              <a:gd name="connsiteY2" fmla="*/ 709422 h 1694688"/>
              <a:gd name="connsiteX3" fmla="*/ 454914 w 470659"/>
              <a:gd name="connsiteY3" fmla="*/ 426720 h 1694688"/>
              <a:gd name="connsiteX4" fmla="*/ 298704 w 470659"/>
              <a:gd name="connsiteY4" fmla="*/ 0 h 1694688"/>
              <a:gd name="connsiteX0" fmla="*/ 0 w 470659"/>
              <a:gd name="connsiteY0" fmla="*/ 1694688 h 1694688"/>
              <a:gd name="connsiteX1" fmla="*/ 311658 w 470659"/>
              <a:gd name="connsiteY1" fmla="*/ 1155192 h 1694688"/>
              <a:gd name="connsiteX2" fmla="*/ 460248 w 470659"/>
              <a:gd name="connsiteY2" fmla="*/ 709422 h 1694688"/>
              <a:gd name="connsiteX3" fmla="*/ 454914 w 470659"/>
              <a:gd name="connsiteY3" fmla="*/ 426720 h 1694688"/>
              <a:gd name="connsiteX4" fmla="*/ 298704 w 470659"/>
              <a:gd name="connsiteY4" fmla="*/ 0 h 1694688"/>
              <a:gd name="connsiteX0" fmla="*/ 0 w 470659"/>
              <a:gd name="connsiteY0" fmla="*/ 1694688 h 1694688"/>
              <a:gd name="connsiteX1" fmla="*/ 311658 w 470659"/>
              <a:gd name="connsiteY1" fmla="*/ 1155192 h 1694688"/>
              <a:gd name="connsiteX2" fmla="*/ 460248 w 470659"/>
              <a:gd name="connsiteY2" fmla="*/ 709422 h 1694688"/>
              <a:gd name="connsiteX3" fmla="*/ 454914 w 470659"/>
              <a:gd name="connsiteY3" fmla="*/ 426720 h 1694688"/>
              <a:gd name="connsiteX4" fmla="*/ 298704 w 470659"/>
              <a:gd name="connsiteY4" fmla="*/ 0 h 1694688"/>
              <a:gd name="connsiteX0" fmla="*/ 28956 w 499615"/>
              <a:gd name="connsiteY0" fmla="*/ 2437638 h 2437638"/>
              <a:gd name="connsiteX1" fmla="*/ 340614 w 499615"/>
              <a:gd name="connsiteY1" fmla="*/ 1898142 h 2437638"/>
              <a:gd name="connsiteX2" fmla="*/ 489204 w 499615"/>
              <a:gd name="connsiteY2" fmla="*/ 1452372 h 2437638"/>
              <a:gd name="connsiteX3" fmla="*/ 483870 w 499615"/>
              <a:gd name="connsiteY3" fmla="*/ 1169670 h 2437638"/>
              <a:gd name="connsiteX4" fmla="*/ 0 w 499615"/>
              <a:gd name="connsiteY4" fmla="*/ 0 h 2437638"/>
              <a:gd name="connsiteX0" fmla="*/ 28956 w 499615"/>
              <a:gd name="connsiteY0" fmla="*/ 2437638 h 2437638"/>
              <a:gd name="connsiteX1" fmla="*/ 340614 w 499615"/>
              <a:gd name="connsiteY1" fmla="*/ 1898142 h 2437638"/>
              <a:gd name="connsiteX2" fmla="*/ 489204 w 499615"/>
              <a:gd name="connsiteY2" fmla="*/ 1452372 h 2437638"/>
              <a:gd name="connsiteX3" fmla="*/ 483870 w 499615"/>
              <a:gd name="connsiteY3" fmla="*/ 1169670 h 2437638"/>
              <a:gd name="connsiteX4" fmla="*/ 0 w 499615"/>
              <a:gd name="connsiteY4" fmla="*/ 0 h 243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615" h="2437638">
                <a:moveTo>
                  <a:pt x="28956" y="2437638"/>
                </a:moveTo>
                <a:cubicBezTo>
                  <a:pt x="213868" y="2098294"/>
                  <a:pt x="241046" y="2096643"/>
                  <a:pt x="340614" y="1898142"/>
                </a:cubicBezTo>
                <a:cubicBezTo>
                  <a:pt x="440182" y="1699641"/>
                  <a:pt x="488188" y="1489964"/>
                  <a:pt x="489204" y="1452372"/>
                </a:cubicBezTo>
                <a:cubicBezTo>
                  <a:pt x="490220" y="1414780"/>
                  <a:pt x="515239" y="1289177"/>
                  <a:pt x="483870" y="1169670"/>
                </a:cubicBezTo>
                <a:cubicBezTo>
                  <a:pt x="459486" y="1030478"/>
                  <a:pt x="109728" y="231394"/>
                  <a:pt x="0" y="0"/>
                </a:cubicBezTo>
              </a:path>
            </a:pathLst>
          </a:cu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5AF620C-A06A-4C42-9389-FA9D20542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3431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6C6C68-ADF6-47C6-B67F-35E52D8A6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Femtoscopy in CBM – negative pions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A603FD1-C146-495E-85DB-FFE4CC4D0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69657" y="2676814"/>
            <a:ext cx="13430250" cy="54483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78809E6-2EBF-463D-A4FD-32F41B3C6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946" y="6480510"/>
            <a:ext cx="9206583" cy="483821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EAF00C1-ACBA-4BE7-AA66-24287F9E4B08}"/>
              </a:ext>
            </a:extLst>
          </p:cNvPr>
          <p:cNvSpPr txBox="1"/>
          <p:nvPr/>
        </p:nvSpPr>
        <p:spPr>
          <a:xfrm>
            <a:off x="1676400" y="3595255"/>
            <a:ext cx="586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Anti-splittng cut – STS exit separation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EADA306-0356-4FE8-AC58-E8AB6BE523C4}"/>
              </a:ext>
            </a:extLst>
          </p:cNvPr>
          <p:cNvSpPr txBox="1"/>
          <p:nvPr/>
        </p:nvSpPr>
        <p:spPr>
          <a:xfrm>
            <a:off x="12365182" y="9795164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Anti merging cut –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Δη*Δφ* cut</a:t>
            </a:r>
            <a:endParaRPr lang="en-US" sz="3200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5F77B12-B05B-480F-817D-4A72716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92135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7098F0-4264-411C-85BC-B2F1276BB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Femtoscopy in CBM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07D0D69-B8BD-4668-AF93-06C7FBD5146B}"/>
              </a:ext>
            </a:extLst>
          </p:cNvPr>
          <p:cNvSpPr txBox="1"/>
          <p:nvPr/>
        </p:nvSpPr>
        <p:spPr>
          <a:xfrm>
            <a:off x="5048596" y="7478765"/>
            <a:ext cx="9741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Normalization</a:t>
            </a:r>
            <a:r>
              <a:rPr lang="pl-PL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CC7CEC5-A3D3-4B13-9FEE-E867C58BCAF6}"/>
              </a:ext>
            </a:extLst>
          </p:cNvPr>
          <p:cNvSpPr txBox="1"/>
          <p:nvPr/>
        </p:nvSpPr>
        <p:spPr>
          <a:xfrm>
            <a:off x="7626820" y="5267685"/>
            <a:ext cx="10948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Fraction of correlated pairs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93997C7-0037-43AC-997E-5726A0A4ABEA}"/>
              </a:ext>
            </a:extLst>
          </p:cNvPr>
          <p:cNvSpPr txBox="1"/>
          <p:nvPr/>
        </p:nvSpPr>
        <p:spPr>
          <a:xfrm>
            <a:off x="8018029" y="7425895"/>
            <a:ext cx="10948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Fraction of pion-pion pairs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737EC0B-A3D7-41D5-B34C-D622B15C43C8}"/>
              </a:ext>
            </a:extLst>
          </p:cNvPr>
          <p:cNvSpPr txBox="1"/>
          <p:nvPr/>
        </p:nvSpPr>
        <p:spPr>
          <a:xfrm>
            <a:off x="14218478" y="7740375"/>
            <a:ext cx="1094895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CF for gaussian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Spherically symmetrical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PRF 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Numerical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map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5FDF23EA-2920-47E2-8B6A-ED20426D319F}"/>
                  </a:ext>
                </a:extLst>
              </p:cNvPr>
              <p:cNvSpPr txBox="1"/>
              <p:nvPr/>
            </p:nvSpPr>
            <p:spPr>
              <a:xfrm>
                <a:off x="-1121845" y="9693092"/>
                <a:ext cx="26627690" cy="908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1747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i="1" noProof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48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m:rPr>
                              <m:sty m:val="p"/>
                            </m:rPr>
                            <a:rPr lang="pl-PL" sz="4800" b="0" i="0" noProof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urit</m:t>
                          </m:r>
                          <m:r>
                            <a:rPr lang="en-US" sz="48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48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4800" i="0" noProof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 lang="pl-PL" sz="4800" b="0" i="0" noProof="0" smtClean="0">
                          <a:solidFill>
                            <a:srgbClr val="EA22EA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pl-PL" sz="4800" b="0" i="0" noProof="0" smtClean="0">
                          <a:solidFill>
                            <a:srgbClr val="EA22EA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pl-PL" sz="4800" b="0" i="0" noProof="0" smtClean="0">
                          <a:solidFill>
                            <a:srgbClr val="EA22EA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l-PL" sz="4800" b="0" i="0" noProof="0" smtClean="0">
                          <a:solidFill>
                            <a:srgbClr val="EA22EA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sSup>
                        <m:sSupPr>
                          <m:ctrlPr>
                            <a:rPr lang="pl-PL" sz="4800" b="0" i="1" noProof="0" smtClean="0">
                              <a:solidFill>
                                <a:srgbClr val="EA22E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sz="4800" b="0" i="1" noProof="0" smtClean="0">
                              <a:solidFill>
                                <a:srgbClr val="EA22EA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l-PL" sz="4800" b="0" i="1" noProof="0" smtClean="0">
                              <a:solidFill>
                                <a:srgbClr val="EA22EA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l-PL" sz="4800" b="0" i="1" noProof="0" smtClean="0">
                              <a:solidFill>
                                <a:srgbClr val="EA22EA"/>
                              </a:solidFill>
                              <a:latin typeface="Cambria Math" panose="02040503050406030204" pitchFamily="18" charset="0"/>
                            </a:rPr>
                            <m:t>𝑞𝐶</m:t>
                          </m:r>
                        </m:sup>
                      </m:sSup>
                      <m:r>
                        <a:rPr lang="pl-PL" sz="4800" b="0" i="0" noProof="0" smtClean="0">
                          <a:solidFill>
                            <a:srgbClr val="EA22EA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800" noProof="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5FDF23EA-2920-47E2-8B6A-ED20426D3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21845" y="9693092"/>
                <a:ext cx="26627690" cy="9087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ole tekstowe 8">
            <a:extLst>
              <a:ext uri="{FF2B5EF4-FFF2-40B4-BE49-F238E27FC236}">
                <a16:creationId xmlns:a16="http://schemas.microsoft.com/office/drawing/2014/main" id="{F0962895-8393-40D3-9F20-06305555AA3C}"/>
              </a:ext>
            </a:extLst>
          </p:cNvPr>
          <p:cNvSpPr txBox="1"/>
          <p:nvPr/>
        </p:nvSpPr>
        <p:spPr>
          <a:xfrm>
            <a:off x="7777104" y="9298947"/>
            <a:ext cx="10948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A22EA"/>
                </a:solidFill>
              </a:rPr>
              <a:t>Impurity</a:t>
            </a:r>
            <a:endParaRPr lang="en-US" b="1" dirty="0">
              <a:solidFill>
                <a:srgbClr val="EA22E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pole tekstowe 15">
                <a:extLst>
                  <a:ext uri="{FF2B5EF4-FFF2-40B4-BE49-F238E27FC236}">
                    <a16:creationId xmlns:a16="http://schemas.microsoft.com/office/drawing/2014/main" id="{D066F1CC-898D-43BE-9AED-1D16610D55D9}"/>
                  </a:ext>
                </a:extLst>
              </p:cNvPr>
              <p:cNvSpPr txBox="1"/>
              <p:nvPr/>
            </p:nvSpPr>
            <p:spPr>
              <a:xfrm>
                <a:off x="3516939" y="5942285"/>
                <a:ext cx="15209116" cy="13818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6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6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sz="60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l-PL" sz="6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𝑝𝑢𝑟𝑖𝑡𝑦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6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6000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000" i="1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6000" i="1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𝑚𝑎𝑝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6000" i="1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000" i="1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sz="6000" i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6000" i="1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  <m:r>
                                <a:rPr lang="en-US" sz="60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16" name="pole tekstowe 15">
                <a:extLst>
                  <a:ext uri="{FF2B5EF4-FFF2-40B4-BE49-F238E27FC236}">
                    <a16:creationId xmlns:a16="http://schemas.microsoft.com/office/drawing/2014/main" id="{D066F1CC-898D-43BE-9AED-1D16610D5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939" y="5942285"/>
                <a:ext cx="15209116" cy="13818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5529BD3-933C-48B4-B558-EC837CCEB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729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DC4444-E6F8-453E-89C1-A44CE7663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Femtoscopy in CBM – negative pions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189EAE-E3AA-4346-B162-EE4286042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381377"/>
            <a:ext cx="6948055" cy="8258173"/>
          </a:xfrm>
        </p:spPr>
        <p:txBody>
          <a:bodyPr/>
          <a:lstStyle/>
          <a:p>
            <a:r>
              <a:rPr lang="en-US" dirty="0"/>
              <a:t>After analysis of 1M </a:t>
            </a:r>
            <a:r>
              <a:rPr lang="pl-PL" dirty="0"/>
              <a:t>central </a:t>
            </a:r>
            <a:r>
              <a:rPr lang="pl-PL" dirty="0" err="1"/>
              <a:t>AuAu</a:t>
            </a:r>
            <a:r>
              <a:rPr lang="pl-PL" dirty="0"/>
              <a:t> </a:t>
            </a:r>
            <a:r>
              <a:rPr lang="en-US" dirty="0"/>
              <a:t>events</a:t>
            </a:r>
          </a:p>
          <a:p>
            <a:r>
              <a:rPr lang="en-US" dirty="0"/>
              <a:t>Systematic uncertainty is estimated to be around 9-10%</a:t>
            </a:r>
          </a:p>
          <a:p>
            <a:r>
              <a:rPr lang="en-US" dirty="0"/>
              <a:t>It’s worth to stress that assumed source (3-dimensional gaussian) is not well described by 1-dimensional gaussian model.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9CA2416-9BDA-4B98-B5D5-A0E54C1F6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339" y="4047366"/>
            <a:ext cx="12735278" cy="6840818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8417B0E-BB1D-4F0D-BACD-4E98E4503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833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F6B441-D428-406B-8C06-5947D0B4C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Femtoscopy in CBM: protons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EF0AB9-00F6-458E-9CC3-9380777E8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596386"/>
            <a:ext cx="21031200" cy="7988300"/>
          </a:xfrm>
        </p:spPr>
        <p:txBody>
          <a:bodyPr/>
          <a:lstStyle/>
          <a:p>
            <a:r>
              <a:rPr lang="pl-PL" dirty="0" err="1"/>
              <a:t>Similar</a:t>
            </a:r>
            <a:r>
              <a:rPr lang="pl-PL" dirty="0"/>
              <a:t> </a:t>
            </a:r>
            <a:r>
              <a:rPr lang="pl-PL" dirty="0" err="1"/>
              <a:t>sample</a:t>
            </a:r>
            <a:r>
              <a:rPr lang="pl-PL" dirty="0"/>
              <a:t> </a:t>
            </a:r>
            <a:r>
              <a:rPr lang="en-US" dirty="0"/>
              <a:t>of data – central UrQMD events, 1M of events. </a:t>
            </a:r>
            <a:r>
              <a:rPr lang="pl-PL" dirty="0" err="1"/>
              <a:t>Track</a:t>
            </a:r>
            <a:r>
              <a:rPr lang="pl-PL" dirty="0"/>
              <a:t> </a:t>
            </a:r>
            <a:r>
              <a:rPr lang="en-US" dirty="0"/>
              <a:t>cuts optimized to select primary </a:t>
            </a:r>
            <a:r>
              <a:rPr lang="pl-PL" dirty="0" err="1"/>
              <a:t>protons</a:t>
            </a:r>
            <a:r>
              <a:rPr lang="en-US" dirty="0"/>
              <a:t>.</a:t>
            </a:r>
          </a:p>
          <a:p>
            <a:r>
              <a:rPr lang="en-US" dirty="0"/>
              <a:t>Input – gaussian source with R=3.5 fm and lambda = 1</a:t>
            </a:r>
            <a:r>
              <a:rPr lang="pl-PL" dirty="0"/>
              <a:t> – radius </a:t>
            </a:r>
            <a:r>
              <a:rPr lang="pl-PL" dirty="0" err="1"/>
              <a:t>taken</a:t>
            </a:r>
            <a:r>
              <a:rPr lang="pl-PL" dirty="0"/>
              <a:t> from </a:t>
            </a:r>
            <a:r>
              <a:rPr lang="pl-PL" dirty="0" err="1"/>
              <a:t>UrQMD</a:t>
            </a:r>
            <a:r>
              <a:rPr lang="pl-PL" dirty="0"/>
              <a:t> model</a:t>
            </a:r>
            <a:r>
              <a:rPr lang="en-US" dirty="0"/>
              <a:t>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ACB82E1-0C9A-47AD-83DC-7382042DD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5651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360BBE-13A2-4A8A-A660-8F6B7BFA7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Femtoscopy of protons</a:t>
            </a:r>
            <a:r>
              <a:rPr lang="pl-PL" dirty="0"/>
              <a:t> (WIP)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ymbol zastępczy zawartości 2">
                <a:extLst>
                  <a:ext uri="{FF2B5EF4-FFF2-40B4-BE49-F238E27FC236}">
                    <a16:creationId xmlns:a16="http://schemas.microsoft.com/office/drawing/2014/main" id="{48441789-11AB-4629-B0AD-EDF7D90A35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Warning: in contrast to </a:t>
                </a:r>
                <a:r>
                  <a:rPr lang="pl-PL" dirty="0" err="1"/>
                  <a:t>mesons</a:t>
                </a:r>
                <a:r>
                  <a:rPr lang="pl-PL" dirty="0"/>
                  <a:t>, in </a:t>
                </a:r>
                <a:r>
                  <a:rPr lang="pl-PL" dirty="0" err="1"/>
                  <a:t>baryon-baryon</a:t>
                </a:r>
                <a:r>
                  <a:rPr lang="en-US" dirty="0"/>
                  <a:t> correlations there are </a:t>
                </a:r>
                <a:r>
                  <a:rPr lang="pl-PL" dirty="0" err="1"/>
                  <a:t>significant</a:t>
                </a:r>
                <a:r>
                  <a:rPr lang="pl-PL" dirty="0"/>
                  <a:t> </a:t>
                </a:r>
                <a:r>
                  <a:rPr lang="en-US" dirty="0"/>
                  <a:t>residua</a:t>
                </a:r>
                <a:r>
                  <a:rPr lang="pl-PL" dirty="0"/>
                  <a:t>l</a:t>
                </a:r>
                <a:r>
                  <a:rPr lang="en-US" dirty="0"/>
                  <a:t> correlations</a:t>
                </a:r>
                <a:r>
                  <a:rPr lang="pl-PL" dirty="0"/>
                  <a:t>. I</a:t>
                </a:r>
                <a:r>
                  <a:rPr lang="en-US" dirty="0"/>
                  <a:t>t means that instead fitting CF by this formula where M is theoretical function for proton prot</a:t>
                </a:r>
                <a:r>
                  <a:rPr lang="pl-PL" dirty="0"/>
                  <a:t>on</a:t>
                </a: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𝑒𝑥𝑝𝑒𝑟𝑖𝑚𝑒𝑛𝑡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should you this equation: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𝑒𝑥𝑝𝑒𝑟𝑖𝑚𝑒𝑛𝑡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𝑝𝑝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𝑝𝑝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ΛΛ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ΛΛ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where the M</a:t>
                </a:r>
                <a:r>
                  <a:rPr lang="en-US" baseline="-25000" dirty="0"/>
                  <a:t>XY</a:t>
                </a:r>
                <a:r>
                  <a:rPr lang="en-US" dirty="0"/>
                  <a:t> is contribution from X and Y baryons that decays in the protons</a:t>
                </a:r>
              </a:p>
            </p:txBody>
          </p:sp>
        </mc:Choice>
        <mc:Fallback>
          <p:sp>
            <p:nvSpPr>
              <p:cNvPr id="3" name="Symbol zastępczy zawartości 2">
                <a:extLst>
                  <a:ext uri="{FF2B5EF4-FFF2-40B4-BE49-F238E27FC236}">
                    <a16:creationId xmlns:a16="http://schemas.microsoft.com/office/drawing/2014/main" id="{48441789-11AB-4629-B0AD-EDF7D90A35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1" t="-1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C2974BA-E7F5-4A41-8558-B2C901161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0544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Outline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</a:t>
            </a:r>
            <a:r>
              <a:rPr lang="en-US" noProof="0" dirty="0"/>
              <a:t>emtoscopy</a:t>
            </a:r>
          </a:p>
          <a:p>
            <a:r>
              <a:rPr lang="en-US" dirty="0"/>
              <a:t>Physics </a:t>
            </a:r>
            <a:r>
              <a:rPr lang="pl-PL" dirty="0" err="1"/>
              <a:t>at</a:t>
            </a:r>
            <a:r>
              <a:rPr lang="en-US" dirty="0"/>
              <a:t> CBM</a:t>
            </a:r>
            <a:endParaRPr lang="pl-PL" dirty="0"/>
          </a:p>
          <a:p>
            <a:r>
              <a:rPr lang="en-US" dirty="0"/>
              <a:t>Perspectives </a:t>
            </a:r>
            <a:r>
              <a:rPr lang="pl-PL" dirty="0"/>
              <a:t>on</a:t>
            </a:r>
            <a:r>
              <a:rPr lang="en-US" dirty="0"/>
              <a:t> pion </a:t>
            </a:r>
            <a:r>
              <a:rPr lang="pl-PL" dirty="0"/>
              <a:t>f</a:t>
            </a:r>
            <a:r>
              <a:rPr lang="en-US" dirty="0" err="1"/>
              <a:t>emtoscopy</a:t>
            </a:r>
            <a:endParaRPr lang="en-US" dirty="0"/>
          </a:p>
          <a:p>
            <a:r>
              <a:rPr lang="en-US" dirty="0"/>
              <a:t>Perspectives </a:t>
            </a:r>
            <a:r>
              <a:rPr lang="pl-PL" dirty="0"/>
              <a:t>on</a:t>
            </a:r>
            <a:r>
              <a:rPr lang="en-US" dirty="0"/>
              <a:t> baryon</a:t>
            </a:r>
            <a:r>
              <a:rPr lang="en-US" noProof="0" dirty="0"/>
              <a:t> femtoscopy</a:t>
            </a:r>
          </a:p>
          <a:p>
            <a:r>
              <a:rPr lang="en-US" noProof="0" dirty="0"/>
              <a:t>Summary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29A4162-FD38-4713-B1FD-A93446126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4911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3B7227-90CB-49A0-97A0-782590C86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Femtoscopy of protons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0B719E-DD74-46FF-B10C-686A64F81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good news – there is no significant contribution from residual correlations in CBM!</a:t>
            </a:r>
          </a:p>
          <a:p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F2C2267-5019-4740-8566-6D2383ED0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048" y="4591050"/>
            <a:ext cx="12417552" cy="8468130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411E4A5-389E-45D6-A5ED-A0DEA93C8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5907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EC6CF8-B515-4269-9A10-DDEC11042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 splitting cut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10819A0-E1F2-4CB0-AA77-8EEE0338F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3165602"/>
            <a:ext cx="10375679" cy="707567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176C589-8147-44C9-B9D8-87A83BA02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511" y="3381376"/>
            <a:ext cx="10375678" cy="7075677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C40C2D7-C24A-4E6F-855B-2817CE5992E6}"/>
              </a:ext>
            </a:extLst>
          </p:cNvPr>
          <p:cNvSpPr txBox="1"/>
          <p:nvPr/>
        </p:nvSpPr>
        <p:spPr>
          <a:xfrm>
            <a:off x="7187184" y="7805927"/>
            <a:ext cx="2487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STS hits &gt;=5</a:t>
            </a:r>
            <a:endParaRPr lang="en-US" sz="28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FF19A8C-CE1B-47CD-9EC7-902BD9597203}"/>
              </a:ext>
            </a:extLst>
          </p:cNvPr>
          <p:cNvSpPr txBox="1"/>
          <p:nvPr/>
        </p:nvSpPr>
        <p:spPr>
          <a:xfrm>
            <a:off x="18476976" y="8352566"/>
            <a:ext cx="2487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STS hits &gt;=8</a:t>
            </a:r>
            <a:endParaRPr lang="en-US" sz="2800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6AEEEB1-9C78-4E39-ACDB-94C1868216B4}"/>
              </a:ext>
            </a:extLst>
          </p:cNvPr>
          <p:cNvSpPr txBox="1"/>
          <p:nvPr/>
        </p:nvSpPr>
        <p:spPr>
          <a:xfrm>
            <a:off x="16861536" y="11466576"/>
            <a:ext cx="5596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STS exit cut = 1 cm</a:t>
            </a:r>
          </a:p>
          <a:p>
            <a:r>
              <a:rPr lang="pl-PL" sz="3200" dirty="0"/>
              <a:t>(for pions it was 0.5 cm)</a:t>
            </a:r>
            <a:endParaRPr lang="en-US" sz="3200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9AE3FDA5-288C-4F65-A47C-D768916FB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4993" y="3067268"/>
            <a:ext cx="12753550" cy="7763965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DC44EB0-264F-49B0-8A0A-67C617C13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21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0705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DE2398-B4A2-4F40-A182-8C1E2396C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Merging – corrected by dividing the denominator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5567E92-E2D4-4761-86D2-054AA31EF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37" y="5411787"/>
            <a:ext cx="12658725" cy="4467225"/>
          </a:xfr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553510AB-99BD-443B-AB81-BB1AB729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22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24414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03AB2F-CD79-4CFB-8982-7F5EBABFA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BE98319-91E8-4B89-9787-A5C588960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NicaFemto + pp-map (no momentum smearing included)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Normalization fixed from range of 0.2-0.3 GeV/c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 err="1"/>
              <a:t>Two</a:t>
            </a:r>
            <a:r>
              <a:rPr lang="pl-PL" dirty="0"/>
              <a:t> step of </a:t>
            </a:r>
            <a:r>
              <a:rPr lang="pl-PL" dirty="0" err="1"/>
              <a:t>fitting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Process is automatized</a:t>
            </a:r>
            <a:r>
              <a:rPr lang="en-US" dirty="0"/>
              <a:t>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1317429-522C-4FF6-B024-04F3F1A6D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787" y="2543556"/>
            <a:ext cx="9759825" cy="661873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0CDEA73-FCFA-463C-B0F1-FDCAB810A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344" y="3155841"/>
            <a:ext cx="9911328" cy="672147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0B18800-EA53-42CC-90F3-F0A4C8C0E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328" y="5554662"/>
            <a:ext cx="9911328" cy="6721475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357416E-1E73-4E06-BA0B-F27CF332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23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4862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8258F7-C398-48F3-84CA-1148FF180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53A356-E20D-4A36-B460-0102B91E0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Obtained radius are smaller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≈ </a:t>
            </a:r>
            <a:r>
              <a:rPr lang="en-US" dirty="0"/>
              <a:t>2.8 instead of 3.5 fm</a:t>
            </a:r>
            <a:r>
              <a:rPr lang="pl-PL" dirty="0"/>
              <a:t>)</a:t>
            </a:r>
            <a:r>
              <a:rPr lang="en-US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Lambdas are </a:t>
            </a:r>
            <a:r>
              <a:rPr lang="pl-PL" dirty="0" err="1"/>
              <a:t>also</a:t>
            </a:r>
            <a:r>
              <a:rPr lang="pl-PL" dirty="0"/>
              <a:t> </a:t>
            </a:r>
            <a:r>
              <a:rPr lang="en-US" dirty="0"/>
              <a:t>smaller (0.85-0.9 instead of 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Relatively small statistical uncertainty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ΔR≈0.3%</a:t>
            </a:r>
            <a:r>
              <a:rPr 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Large systematical uncertainties 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ΔR≈55% - the biggest source of uncertainty – parametrization of „background”</a:t>
            </a:r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60A8029E-D78C-43E4-A4B0-44A1B43BA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601" y="2755138"/>
            <a:ext cx="11093196" cy="7522972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8A03872-A06E-4BAA-8667-931D775E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3226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87D34F-5E3B-4B53-9A75-1C2EB57D5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plans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112583-8DC2-4B5C-9BDC-9B0088A92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CBM seems to be very good detector for pion measurements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Protons correlation – further studies needed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There is no significant contribution of residual correlations into proton-proton HBT at 12 </a:t>
            </a:r>
            <a:r>
              <a:rPr lang="en-US" dirty="0" err="1"/>
              <a:t>GeVA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TODO:</a:t>
            </a:r>
          </a:p>
          <a:p>
            <a:pPr marL="1371600" lvl="1" indent="-457200">
              <a:buFont typeface="Arial" panose="020B0604020202020204" pitchFamily="34" charset="0"/>
              <a:buChar char="•"/>
            </a:pPr>
            <a:r>
              <a:rPr lang="en-US" dirty="0"/>
              <a:t>Study the other correlations (exotic baryons, 3-dimensional </a:t>
            </a:r>
            <a:r>
              <a:rPr lang="en-US" dirty="0" err="1"/>
              <a:t>femtoscopy</a:t>
            </a:r>
            <a:r>
              <a:rPr lang="en-US" dirty="0"/>
              <a:t> etc.) </a:t>
            </a:r>
          </a:p>
          <a:p>
            <a:pPr marL="1371600" lvl="1" indent="-457200">
              <a:buFont typeface="Arial" panose="020B0604020202020204" pitchFamily="34" charset="0"/>
              <a:buChar char="•"/>
            </a:pPr>
            <a:r>
              <a:rPr lang="en-US" dirty="0"/>
              <a:t>Testing model predictions</a:t>
            </a:r>
          </a:p>
          <a:p>
            <a:pPr marL="1371600" lvl="1" indent="-457200">
              <a:buFont typeface="Arial" panose="020B0604020202020204" pitchFamily="34" charset="0"/>
              <a:buChar char="•"/>
            </a:pPr>
            <a:r>
              <a:rPr lang="pl-PL" dirty="0"/>
              <a:t>…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223BEF8-80E1-4911-942F-6F3A1FE0F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56947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3547C5-2187-43C5-87E6-16E3D8FB3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Thank you for your attention</a:t>
            </a:r>
          </a:p>
        </p:txBody>
      </p:sp>
      <p:pic>
        <p:nvPicPr>
          <p:cNvPr id="4" name="cbm_1">
            <a:hlinkClick r:id="" action="ppaction://media"/>
            <a:extLst>
              <a:ext uri="{FF2B5EF4-FFF2-40B4-BE49-F238E27FC236}">
                <a16:creationId xmlns:a16="http://schemas.microsoft.com/office/drawing/2014/main" id="{C1898330-D6B9-4BB6-8D88-EEF17B5F198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91113" y="3651250"/>
            <a:ext cx="14201775" cy="7988300"/>
          </a:xfr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5AFEF40-1EE8-4C54-B737-75F5B19A8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4227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340B11-04FA-4570-838D-604E90338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</a:t>
            </a:r>
            <a:r>
              <a:rPr lang="pl-PL" dirty="0" err="1"/>
              <a:t>interesting</a:t>
            </a:r>
            <a:r>
              <a:rPr lang="pl-PL" dirty="0"/>
              <a:t> part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C706D9-A47D-42EE-9780-7862E133B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1739159-7E33-4753-92DE-8FEA25F1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27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8404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9DBFD4-62CA-48A2-B44D-58484B3CA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D02AE3B-92A2-4B95-B68D-FE4E1FEE8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192" y="3817620"/>
            <a:ext cx="10311616" cy="7031990"/>
          </a:xfr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114CD05-EF1D-4591-AB6D-632F5DF4D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28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35705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8406FD3A-D800-4DE0-AF80-E278CFD8D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5" y="2076450"/>
            <a:ext cx="18268950" cy="95631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883394E-7049-4A2C-9B8C-124C44237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 optimization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9616BE6-14D4-4119-AA7F-0320C0250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476" y="2542286"/>
            <a:ext cx="10712026" cy="7333233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17238E1-BB46-43AC-8FD3-893186A49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9" y="2681986"/>
            <a:ext cx="15260517" cy="7988300"/>
          </a:xfr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47F37D2-A472-41D7-B25E-BCDB8A5BD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29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600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4AAA3F-608A-4A95-8048-8E0297995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Femtoscopy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ymbol zastępczy zawartości 2">
                <a:extLst>
                  <a:ext uri="{FF2B5EF4-FFF2-40B4-BE49-F238E27FC236}">
                    <a16:creationId xmlns:a16="http://schemas.microsoft.com/office/drawing/2014/main" id="{F84EBAA0-EA08-4783-9B53-069674491A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noProof="0" dirty="0"/>
                  <a:t>Technique used to extract information about spatio-temporal structure of event</a:t>
                </a:r>
              </a:p>
              <a:p>
                <a:r>
                  <a:rPr lang="en-US" noProof="0" dirty="0"/>
                  <a:t>Base on two particle correlations</a:t>
                </a:r>
              </a:p>
              <a:p>
                <a:r>
                  <a:rPr lang="en-US" noProof="0" dirty="0"/>
                  <a:t>Correlation function defined as</a:t>
                </a:r>
              </a:p>
              <a:p>
                <a:endParaRPr lang="en-US" noProof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noProof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noProof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noProof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noProof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noProof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noProof="0" dirty="0"/>
              </a:p>
              <a:p>
                <a:r>
                  <a:rPr lang="en-US" sz="3600" dirty="0"/>
                  <a:t>w</a:t>
                </a:r>
                <a:r>
                  <a:rPr lang="en-US" sz="3600" noProof="0" dirty="0"/>
                  <a:t>here </a:t>
                </a:r>
                <a14:m>
                  <m:oMath xmlns:m="http://schemas.openxmlformats.org/officeDocument/2006/math">
                    <m:r>
                      <a:rPr lang="en-US" sz="3600" i="1" noProof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3600" i="1" noProof="0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600" i="1" noProof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600" i="1" noProof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i="1" noProof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600" i="1" noProof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i="1" noProof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600" i="1" noProof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3600" i="1" noProof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3600" i="1" noProof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i="1" noProof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600" i="1" noProof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3600" i="1" noProof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600" i="1" noProof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600" i="1" noProof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i="1" noProof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600" i="1" noProof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i="1" noProof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3600" i="1" noProof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3600" i="1" noProof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3600" i="1" noProof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i="1" noProof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3600" i="1" noProof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3600" i="1" noProof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noProof="0" dirty="0"/>
              </a:p>
              <a:p>
                <a:r>
                  <a:rPr lang="en-US" dirty="0"/>
                  <a:t>CF is calculated usually as a function of:</a:t>
                </a:r>
              </a:p>
              <a:p>
                <a:r>
                  <a:rPr lang="en-US" noProof="0" dirty="0"/>
                  <a:t>	centrality (more central e</a:t>
                </a:r>
                <a:r>
                  <a:rPr lang="en-US" dirty="0"/>
                  <a:t>vents -&gt; larger system -&gt; larger radius)</a:t>
                </a:r>
              </a:p>
              <a:p>
                <a:r>
                  <a:rPr lang="en-US" noProof="0" dirty="0"/>
                  <a:t>	m</a:t>
                </a:r>
                <a:r>
                  <a:rPr lang="en-US" baseline="-25000" noProof="0" dirty="0"/>
                  <a:t>T </a:t>
                </a:r>
                <a:r>
                  <a:rPr lang="pl-PL" noProof="0" dirty="0"/>
                  <a:t> </a:t>
                </a:r>
                <a:r>
                  <a:rPr lang="pl-PL" noProof="0" dirty="0" err="1"/>
                  <a:t>or</a:t>
                </a:r>
                <a:r>
                  <a:rPr lang="pl-PL" noProof="0" dirty="0"/>
                  <a:t> </a:t>
                </a:r>
                <a:r>
                  <a:rPr lang="en-US" noProof="0" dirty="0"/>
                  <a:t>k</a:t>
                </a:r>
                <a:r>
                  <a:rPr lang="en-US" baseline="-25000" noProof="0" dirty="0"/>
                  <a:t>T</a:t>
                </a:r>
                <a:r>
                  <a:rPr lang="en-US" noProof="0" dirty="0"/>
                  <a:t> (average transversal mass/momentum of the pair)</a:t>
                </a:r>
              </a:p>
            </p:txBody>
          </p:sp>
        </mc:Choice>
        <mc:Fallback xmlns="">
          <p:sp>
            <p:nvSpPr>
              <p:cNvPr id="3" name="Symbol zastępczy zawartości 2">
                <a:extLst>
                  <a:ext uri="{FF2B5EF4-FFF2-40B4-BE49-F238E27FC236}">
                    <a16:creationId xmlns:a16="http://schemas.microsoft.com/office/drawing/2014/main" id="{F84EBAA0-EA08-4783-9B53-069674491A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70" t="-1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521BD6D-BFCA-4B0E-A855-67573F45D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1818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5C3CF8-FDC9-4B13-B7AB-35BC9A100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in CBM – model predictions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47A0E04-09CF-41D4-BCA6-854973BFE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0850" y="3381377"/>
            <a:ext cx="11563916" cy="7988300"/>
          </a:xfr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ADE87DF-3F5B-43CA-911F-2483EC4F8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740" y="2414903"/>
            <a:ext cx="15445906" cy="906462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57189749-8388-4D7C-8EDB-2D214B4D7A26}"/>
              </a:ext>
            </a:extLst>
          </p:cNvPr>
          <p:cNvSpPr txBox="1"/>
          <p:nvPr/>
        </p:nvSpPr>
        <p:spPr>
          <a:xfrm>
            <a:off x="14855473" y="11145495"/>
            <a:ext cx="6236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D. Wielanek PhD Thesis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3EABE65-3701-4893-AD38-382AFE5D3FF5}"/>
              </a:ext>
            </a:extLst>
          </p:cNvPr>
          <p:cNvSpPr txBox="1"/>
          <p:nvPr/>
        </p:nvSpPr>
        <p:spPr>
          <a:xfrm>
            <a:off x="5091545" y="10993582"/>
            <a:ext cx="606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Central AuAu events (0-5%) production at midrapidity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E4077E7-C945-4E98-AD5F-4B07A48B4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30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41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6B6787-B950-437B-A9F3-0866650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particle cut monitors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7D353F-6366-4BEF-A7AD-9239F60CD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DB4ADE0-1263-42BE-86D9-B67C37DF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31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98734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3286B2-5769-4CC5-AC6F-4DEF341BB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Femtoscopy in CBM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5661D9-0340-498C-8623-459226563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Pions:</a:t>
            </a:r>
          </a:p>
          <a:p>
            <a:pPr marL="457200" indent="-457200">
              <a:buFontTx/>
              <a:buChar char="-"/>
            </a:pPr>
            <a:r>
              <a:rPr lang="en-US" dirty="0"/>
              <a:t>Selected by m2 from TOF (negative pions chosen because positive one are strongly contaminated by protons)</a:t>
            </a:r>
          </a:p>
          <a:p>
            <a:pPr marL="457200" indent="-457200">
              <a:buFontTx/>
              <a:buChar char="-"/>
            </a:pPr>
            <a:r>
              <a:rPr lang="en-US" dirty="0"/>
              <a:t>DCA used to rejection of secondary pions</a:t>
            </a:r>
          </a:p>
          <a:p>
            <a:pPr marL="457200" indent="-457200">
              <a:buFontTx/>
              <a:buChar char="-"/>
            </a:pPr>
            <a:endParaRPr lang="en-US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2140A60-1B8D-4559-A3FD-7DF366A34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78" y="6101216"/>
            <a:ext cx="12152556" cy="5808207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A44C6AB-8231-4A01-9066-8EDBB61A5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32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8940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68184A-9CE3-453C-AEFE-372C20DD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Strange splitting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0663D5D-54F2-4BF9-A533-6D5271539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775" y="5378450"/>
            <a:ext cx="6648450" cy="4533900"/>
          </a:xfr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8F87CA0-F3C1-44D1-BA86-67326332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33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42078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433862-FF39-45C5-AB68-7737D02CC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ABE116F-5E4D-445B-AC5B-A94E6FA22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87" y="5364162"/>
            <a:ext cx="7210425" cy="4562475"/>
          </a:xfr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5843D13-9BC6-45BE-9D75-625C688E2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34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79410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AA3191-E6DB-48C8-8B25-5AD0118EE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C676872-FC89-49D1-A9A7-F5111317D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950" y="3651250"/>
            <a:ext cx="14832100" cy="7988300"/>
          </a:xfr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2C083A7-FF88-4109-9744-F92345EF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35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9618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6061C3-2B07-48F0-A924-D8A927D59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57C98AF-CF71-4CC2-8E77-C9996D84E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950" y="3651250"/>
            <a:ext cx="14832100" cy="7988300"/>
          </a:xfr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0FA3449-EECA-498D-B6CF-28A65F2E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36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861599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375446-3240-4F6E-9DA8-BAAF0AA12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F191516-A851-4DBA-805B-8BC8B8850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1032921"/>
            <a:ext cx="16249650" cy="11081423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61F243E-E735-4B45-9723-C9B37B2C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37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2655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F10AD3-77FC-41D8-862C-F7A68A6BB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A884B724-1505-41FD-87C2-E6EC9AB51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37" y="3809254"/>
            <a:ext cx="11268075" cy="7684246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2AE9851-FFA6-42D4-AE01-ADFC56E0B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38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317854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29A2DE-E579-4073-90DC-F4C0C0636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8BBD67E-A58D-4BE5-8CBF-BBA03CE77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39</a:t>
            </a:fld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BD700BF-57DC-490A-AD97-D6E05D4D4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3315" y="3749404"/>
            <a:ext cx="12148897" cy="712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5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27E6E1-5718-4ADC-BBE5-2D2D7CDF3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Theoretical shape of the CF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ymbol zastępczy zawartości 2">
                <a:extLst>
                  <a:ext uri="{FF2B5EF4-FFF2-40B4-BE49-F238E27FC236}">
                    <a16:creationId xmlns:a16="http://schemas.microsoft.com/office/drawing/2014/main" id="{DBBC3FD8-0638-4A48-A852-9D0C6B90AE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Let’s consider noninteracting bosons with spin zero, single particle probability of emission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i="1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Probability of pair emission is: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3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3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6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3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36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sSup>
                                    <m:sSupPr>
                                      <m:ctrlPr>
                                        <a:rPr lang="en-US" sz="3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3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3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n-US" sz="3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sz="3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Influence of quantum statistic term: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sz="3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3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sz="3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3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3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r>
                        <m:rPr>
                          <m:sty m:val="p"/>
                        </m:rPr>
                        <a:rPr lang="en-US" sz="3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3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m:rPr>
                          <m:sty m:val="p"/>
                        </m:rPr>
                        <a:rPr lang="en-US" sz="3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3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𝑥𝑞</m:t>
                      </m:r>
                      <m:r>
                        <a:rPr lang="en-US" sz="3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Correlation function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noProof="0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32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noProof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sz="3200" i="1" noProof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 noProof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noProof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 noProof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i="1" noProof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noProof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3200" i="1" noProof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3200" i="1" noProof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3200" i="1" noProof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 noProof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 noProof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3200" i="1" noProof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US" sz="3200" noProof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3200" i="1" noProof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 noProof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 noProof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 noProof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begChr m:val=""/>
                              <m:endChr m:val="|"/>
                              <m:ctrlPr>
                                <a:rPr lang="en-US" sz="3200" i="1" noProof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 noProof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p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 noProof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3200" i="1" noProof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noProof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noProof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 noProof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3200" i="1" noProof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noProof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200" i="1" noProof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sSup>
                            <m:sSupPr>
                              <m:ctrlPr>
                                <a:rPr lang="en-US" sz="3200" i="1" noProof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 noProof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 noProof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200" i="1" noProof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 noProof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z="3200" i="1" noProof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200" i="1" noProof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 noProof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sz="3200" i="1" noProof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  <m:sub/>
                      </m:sSub>
                    </m:oMath>
                  </m:oMathPara>
                </a14:m>
                <a:endParaRPr lang="en-US" noProof="0" dirty="0"/>
              </a:p>
              <a:p>
                <a:endParaRPr lang="en-US" noProof="0" dirty="0"/>
              </a:p>
            </p:txBody>
          </p:sp>
        </mc:Choice>
        <mc:Fallback xmlns="">
          <p:sp>
            <p:nvSpPr>
              <p:cNvPr id="3" name="Symbol zastępczy zawartości 2">
                <a:extLst>
                  <a:ext uri="{FF2B5EF4-FFF2-40B4-BE49-F238E27FC236}">
                    <a16:creationId xmlns:a16="http://schemas.microsoft.com/office/drawing/2014/main" id="{DBBC3FD8-0638-4A48-A852-9D0C6B90AE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1" t="-1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az 3">
            <a:extLst>
              <a:ext uri="{FF2B5EF4-FFF2-40B4-BE49-F238E27FC236}">
                <a16:creationId xmlns:a16="http://schemas.microsoft.com/office/drawing/2014/main" id="{CC202146-C5B9-48A9-89AD-C02F6516E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393" y="3848339"/>
            <a:ext cx="13942332" cy="7594121"/>
          </a:xfrm>
          <a:prstGeom prst="rect">
            <a:avLst/>
          </a:prstGeom>
        </p:spPr>
      </p:pic>
      <p:sp>
        <p:nvSpPr>
          <p:cNvPr id="5" name="Strzałka: w lewo i w prawo 4">
            <a:extLst>
              <a:ext uri="{FF2B5EF4-FFF2-40B4-BE49-F238E27FC236}">
                <a16:creationId xmlns:a16="http://schemas.microsoft.com/office/drawing/2014/main" id="{771DF87F-C8E6-45A0-8CB6-E14E3946B1F1}"/>
              </a:ext>
            </a:extLst>
          </p:cNvPr>
          <p:cNvSpPr/>
          <p:nvPr/>
        </p:nvSpPr>
        <p:spPr>
          <a:xfrm>
            <a:off x="11278377" y="7154684"/>
            <a:ext cx="4818514" cy="53866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8720355B-FFE2-46A8-B9E2-3A7780762DC0}"/>
              </a:ext>
            </a:extLst>
          </p:cNvPr>
          <p:cNvSpPr/>
          <p:nvPr/>
        </p:nvSpPr>
        <p:spPr>
          <a:xfrm>
            <a:off x="12925246" y="6231354"/>
            <a:ext cx="1524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~1/R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35D9919-199E-40A6-92F4-BFFDA31A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9393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5CD1F7-DCCE-4567-B691-FDFE0729A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Femtoscopy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ymbol zastępczy zawartości 2">
                <a:extLst>
                  <a:ext uri="{FF2B5EF4-FFF2-40B4-BE49-F238E27FC236}">
                    <a16:creationId xmlns:a16="http://schemas.microsoft.com/office/drawing/2014/main" id="{6C09F607-1427-47A8-8B0C-CA1EE90C49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Known interactions (</a:t>
                </a:r>
                <a14:m>
                  <m:oMath xmlns:m="http://schemas.openxmlformats.org/officeDocument/2006/math">
                    <m:r>
                      <a:rPr lang="en-US" sz="320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sz="3200" noProof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sz="3200" i="1" noProof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i="1" noProof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noProof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i="1" noProof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i="1" noProof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 noProof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noProof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i="1" noProof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i="1" noProof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 noProof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noProof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i="1" noProof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i="1" noProof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 noProof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noProof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i="1" noProof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3200" i="1" noProof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noProof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d>
                          <m:dPr>
                            <m:begChr m:val=""/>
                            <m:endChr m:val="|"/>
                            <m:ctrlPr>
                              <a:rPr lang="en-US" sz="3200" i="1" noProof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 noProof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p>
                        <m:r>
                          <a:rPr lang="en-US" sz="3200" i="1" noProof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/>
                  <a:t>)e.g. proton-proton:</a:t>
                </a:r>
                <a:endParaRPr lang="en-US" sz="3200" b="0" noProof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noProof="0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32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noProof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sz="3200" i="1" noProof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 noProof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noProof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 noProof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i="1" noProof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noProof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3200" i="1" noProof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3200" i="1" noProof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3200" i="1" noProof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 noProof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 noProof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3200" i="1" noProof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US" sz="3200" noProof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3200" i="1" noProof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 noProof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 noProof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 noProof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begChr m:val=""/>
                              <m:endChr m:val="|"/>
                              <m:ctrlPr>
                                <a:rPr lang="en-US" sz="3200" i="1" noProof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 noProof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p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 noProof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3200" i="1" noProof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noProof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noProof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 noProof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b="0" noProof="0" dirty="0"/>
              </a:p>
              <a:p>
                <a:r>
                  <a:rPr lang="en-US" sz="3200" dirty="0"/>
                  <a:t>Unknown interactions, known/assumed size of the source (</a:t>
                </a:r>
                <a14:m>
                  <m:oMath xmlns:m="http://schemas.openxmlformats.org/officeDocument/2006/math">
                    <m:r>
                      <a:rPr lang="en-US" sz="3200" i="1" noProof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sz="3200" i="1" noProof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 noProof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noProof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 noProof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 noProof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i="1" noProof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noProof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3200" i="1" noProof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3200" i="1" noProof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3200" i="1" noProof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i="1" noProof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noProof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i="1" noProof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i="1" noProof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 noProof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noProof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i="1" noProof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i="1" noProof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200" i="1" noProof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3200" dirty="0"/>
                  <a:t>) e.g. lambda-lambda: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noProof="0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32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noProof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sz="3200" i="1" noProof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 noProof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noProof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 noProof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i="1" noProof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noProof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3200" i="1" noProof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3200" i="1" noProof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3200" i="1" noProof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 noProof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 noProof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 noProof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3200" i="1" noProof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US" sz="3200" noProof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3200" i="1" noProof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 noProof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 noProof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 noProof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begChr m:val=""/>
                              <m:endChr m:val="|"/>
                              <m:ctrlPr>
                                <a:rPr lang="en-US" sz="3200" i="1" noProof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 noProof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p>
                          <m:r>
                            <a:rPr lang="en-US" sz="3200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 noProof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3200" i="1" noProof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noProof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noProof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 noProof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US" sz="3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begChr m:val=""/>
                              <m:endChr m:val="|"/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b="0" noProof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Symbol zastępczy zawartości 2">
                <a:extLst>
                  <a:ext uri="{FF2B5EF4-FFF2-40B4-BE49-F238E27FC236}">
                    <a16:creationId xmlns:a16="http://schemas.microsoft.com/office/drawing/2014/main" id="{6C09F607-1427-47A8-8B0C-CA1EE90C49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5" t="-1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B62F1BE-1307-4790-AFC1-442784C3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7188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E0BC0A-75DE-46D5-8479-FE77CCFCB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Femtoscopy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121BEA-0339-48A7-86D9-375E9B4C5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Femtoscopic measurements are sensitive to dynamics of the source:</a:t>
            </a:r>
          </a:p>
        </p:txBody>
      </p:sp>
      <p:cxnSp>
        <p:nvCxnSpPr>
          <p:cNvPr id="182" name="Łącznik prosty 181">
            <a:extLst>
              <a:ext uri="{FF2B5EF4-FFF2-40B4-BE49-F238E27FC236}">
                <a16:creationId xmlns:a16="http://schemas.microsoft.com/office/drawing/2014/main" id="{A77096DA-6F99-4AC8-A356-0B47ED01AAE3}"/>
              </a:ext>
            </a:extLst>
          </p:cNvPr>
          <p:cNvCxnSpPr>
            <a:cxnSpLocks/>
          </p:cNvCxnSpPr>
          <p:nvPr/>
        </p:nvCxnSpPr>
        <p:spPr>
          <a:xfrm>
            <a:off x="4244791" y="6182579"/>
            <a:ext cx="702616" cy="0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3" name="Łącznik prosty 192">
            <a:extLst>
              <a:ext uri="{FF2B5EF4-FFF2-40B4-BE49-F238E27FC236}">
                <a16:creationId xmlns:a16="http://schemas.microsoft.com/office/drawing/2014/main" id="{9814B4FD-7FB2-45E6-B09E-40D60D13977B}"/>
              </a:ext>
            </a:extLst>
          </p:cNvPr>
          <p:cNvCxnSpPr>
            <a:cxnSpLocks/>
          </p:cNvCxnSpPr>
          <p:nvPr/>
        </p:nvCxnSpPr>
        <p:spPr>
          <a:xfrm flipV="1">
            <a:off x="4244791" y="5479963"/>
            <a:ext cx="0" cy="702616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5" name="Łącznik prosty 194">
            <a:extLst>
              <a:ext uri="{FF2B5EF4-FFF2-40B4-BE49-F238E27FC236}">
                <a16:creationId xmlns:a16="http://schemas.microsoft.com/office/drawing/2014/main" id="{FDA03783-B520-4653-94A6-A768BC63CEF9}"/>
              </a:ext>
            </a:extLst>
          </p:cNvPr>
          <p:cNvCxnSpPr>
            <a:cxnSpLocks/>
          </p:cNvCxnSpPr>
          <p:nvPr/>
        </p:nvCxnSpPr>
        <p:spPr>
          <a:xfrm flipH="1">
            <a:off x="3542175" y="6182579"/>
            <a:ext cx="704591" cy="0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7" name="Łącznik prosty 196">
            <a:extLst>
              <a:ext uri="{FF2B5EF4-FFF2-40B4-BE49-F238E27FC236}">
                <a16:creationId xmlns:a16="http://schemas.microsoft.com/office/drawing/2014/main" id="{8EF9697B-0DFB-4FE4-95D6-02BEE016B525}"/>
              </a:ext>
            </a:extLst>
          </p:cNvPr>
          <p:cNvCxnSpPr>
            <a:cxnSpLocks/>
          </p:cNvCxnSpPr>
          <p:nvPr/>
        </p:nvCxnSpPr>
        <p:spPr>
          <a:xfrm flipH="1">
            <a:off x="4244791" y="6196006"/>
            <a:ext cx="1976" cy="661994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9" name="Łącznik prosty 198">
            <a:extLst>
              <a:ext uri="{FF2B5EF4-FFF2-40B4-BE49-F238E27FC236}">
                <a16:creationId xmlns:a16="http://schemas.microsoft.com/office/drawing/2014/main" id="{3F603EE1-8D02-477D-B5A8-ED5B459F22D3}"/>
              </a:ext>
            </a:extLst>
          </p:cNvPr>
          <p:cNvCxnSpPr>
            <a:cxnSpLocks/>
          </p:cNvCxnSpPr>
          <p:nvPr/>
        </p:nvCxnSpPr>
        <p:spPr>
          <a:xfrm flipV="1">
            <a:off x="4244791" y="5685755"/>
            <a:ext cx="496824" cy="513299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1" name="Łącznik prosty 200">
            <a:extLst>
              <a:ext uri="{FF2B5EF4-FFF2-40B4-BE49-F238E27FC236}">
                <a16:creationId xmlns:a16="http://schemas.microsoft.com/office/drawing/2014/main" id="{2E232E2A-9CB1-4B37-84B3-07D285FB59C9}"/>
              </a:ext>
            </a:extLst>
          </p:cNvPr>
          <p:cNvCxnSpPr>
            <a:cxnSpLocks/>
          </p:cNvCxnSpPr>
          <p:nvPr/>
        </p:nvCxnSpPr>
        <p:spPr>
          <a:xfrm>
            <a:off x="4244790" y="6212481"/>
            <a:ext cx="495837" cy="466922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3" name="Łącznik prosty 202">
            <a:extLst>
              <a:ext uri="{FF2B5EF4-FFF2-40B4-BE49-F238E27FC236}">
                <a16:creationId xmlns:a16="http://schemas.microsoft.com/office/drawing/2014/main" id="{D60C2433-63CA-4663-A557-AF5C730C229F}"/>
              </a:ext>
            </a:extLst>
          </p:cNvPr>
          <p:cNvCxnSpPr>
            <a:cxnSpLocks/>
          </p:cNvCxnSpPr>
          <p:nvPr/>
        </p:nvCxnSpPr>
        <p:spPr>
          <a:xfrm flipH="1">
            <a:off x="3746979" y="6196005"/>
            <a:ext cx="496823" cy="496824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5" name="Łącznik prosty 204">
            <a:extLst>
              <a:ext uri="{FF2B5EF4-FFF2-40B4-BE49-F238E27FC236}">
                <a16:creationId xmlns:a16="http://schemas.microsoft.com/office/drawing/2014/main" id="{5AE0AB76-580D-4006-B41A-DEECDBC0CEA8}"/>
              </a:ext>
            </a:extLst>
          </p:cNvPr>
          <p:cNvCxnSpPr>
            <a:cxnSpLocks/>
          </p:cNvCxnSpPr>
          <p:nvPr/>
        </p:nvCxnSpPr>
        <p:spPr>
          <a:xfrm flipH="1" flipV="1">
            <a:off x="3745005" y="5672328"/>
            <a:ext cx="498797" cy="505101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3" name="Łącznik prosty 222">
            <a:extLst>
              <a:ext uri="{FF2B5EF4-FFF2-40B4-BE49-F238E27FC236}">
                <a16:creationId xmlns:a16="http://schemas.microsoft.com/office/drawing/2014/main" id="{EEA31204-4D4E-45DC-A506-077365D5A009}"/>
              </a:ext>
            </a:extLst>
          </p:cNvPr>
          <p:cNvCxnSpPr>
            <a:cxnSpLocks/>
          </p:cNvCxnSpPr>
          <p:nvPr/>
        </p:nvCxnSpPr>
        <p:spPr>
          <a:xfrm flipV="1">
            <a:off x="4246766" y="7960416"/>
            <a:ext cx="697676" cy="238091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4" name="Łącznik prosty 223">
            <a:extLst>
              <a:ext uri="{FF2B5EF4-FFF2-40B4-BE49-F238E27FC236}">
                <a16:creationId xmlns:a16="http://schemas.microsoft.com/office/drawing/2014/main" id="{B8190533-C1CE-4B9F-9A08-D2D382AA8555}"/>
              </a:ext>
            </a:extLst>
          </p:cNvPr>
          <p:cNvCxnSpPr>
            <a:cxnSpLocks/>
          </p:cNvCxnSpPr>
          <p:nvPr/>
        </p:nvCxnSpPr>
        <p:spPr>
          <a:xfrm flipH="1" flipV="1">
            <a:off x="4241826" y="7257800"/>
            <a:ext cx="4940" cy="951181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5" name="Łącznik prosty 224">
            <a:extLst>
              <a:ext uri="{FF2B5EF4-FFF2-40B4-BE49-F238E27FC236}">
                <a16:creationId xmlns:a16="http://schemas.microsoft.com/office/drawing/2014/main" id="{2F713D69-266D-4F4A-AEA4-780DA540DED3}"/>
              </a:ext>
            </a:extLst>
          </p:cNvPr>
          <p:cNvCxnSpPr>
            <a:cxnSpLocks/>
          </p:cNvCxnSpPr>
          <p:nvPr/>
        </p:nvCxnSpPr>
        <p:spPr>
          <a:xfrm flipH="1" flipV="1">
            <a:off x="3539211" y="7960416"/>
            <a:ext cx="707555" cy="248565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6" name="Łącznik prosty 225">
            <a:extLst>
              <a:ext uri="{FF2B5EF4-FFF2-40B4-BE49-F238E27FC236}">
                <a16:creationId xmlns:a16="http://schemas.microsoft.com/office/drawing/2014/main" id="{9BB3610C-33E1-4825-AE07-DA53B753F453}"/>
              </a:ext>
            </a:extLst>
          </p:cNvPr>
          <p:cNvCxnSpPr>
            <a:cxnSpLocks/>
          </p:cNvCxnSpPr>
          <p:nvPr/>
        </p:nvCxnSpPr>
        <p:spPr>
          <a:xfrm flipH="1">
            <a:off x="4241826" y="8198507"/>
            <a:ext cx="6480" cy="437330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7" name="Łącznik prosty 226">
            <a:extLst>
              <a:ext uri="{FF2B5EF4-FFF2-40B4-BE49-F238E27FC236}">
                <a16:creationId xmlns:a16="http://schemas.microsoft.com/office/drawing/2014/main" id="{72C0B829-E81F-4868-BD1E-E230D3401B25}"/>
              </a:ext>
            </a:extLst>
          </p:cNvPr>
          <p:cNvCxnSpPr>
            <a:cxnSpLocks/>
          </p:cNvCxnSpPr>
          <p:nvPr/>
        </p:nvCxnSpPr>
        <p:spPr>
          <a:xfrm flipV="1">
            <a:off x="4239852" y="7463593"/>
            <a:ext cx="498798" cy="766696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8" name="Łącznik prosty 227">
            <a:extLst>
              <a:ext uri="{FF2B5EF4-FFF2-40B4-BE49-F238E27FC236}">
                <a16:creationId xmlns:a16="http://schemas.microsoft.com/office/drawing/2014/main" id="{AEBECDBE-D19C-41E8-AF34-6207C1E38971}"/>
              </a:ext>
            </a:extLst>
          </p:cNvPr>
          <p:cNvCxnSpPr>
            <a:cxnSpLocks/>
          </p:cNvCxnSpPr>
          <p:nvPr/>
        </p:nvCxnSpPr>
        <p:spPr>
          <a:xfrm>
            <a:off x="4264660" y="8208981"/>
            <a:ext cx="473002" cy="248259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9" name="Łącznik prosty 228">
            <a:extLst>
              <a:ext uri="{FF2B5EF4-FFF2-40B4-BE49-F238E27FC236}">
                <a16:creationId xmlns:a16="http://schemas.microsoft.com/office/drawing/2014/main" id="{92AAEC9A-0A10-44B0-861F-BB107EBB1837}"/>
              </a:ext>
            </a:extLst>
          </p:cNvPr>
          <p:cNvCxnSpPr>
            <a:cxnSpLocks/>
          </p:cNvCxnSpPr>
          <p:nvPr/>
        </p:nvCxnSpPr>
        <p:spPr>
          <a:xfrm flipH="1">
            <a:off x="3744015" y="8198507"/>
            <a:ext cx="501761" cy="272159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0" name="Łącznik prosty 229">
            <a:extLst>
              <a:ext uri="{FF2B5EF4-FFF2-40B4-BE49-F238E27FC236}">
                <a16:creationId xmlns:a16="http://schemas.microsoft.com/office/drawing/2014/main" id="{B3738922-5245-4B9A-B7BC-A56F74860B88}"/>
              </a:ext>
            </a:extLst>
          </p:cNvPr>
          <p:cNvCxnSpPr>
            <a:cxnSpLocks/>
          </p:cNvCxnSpPr>
          <p:nvPr/>
        </p:nvCxnSpPr>
        <p:spPr>
          <a:xfrm flipH="1" flipV="1">
            <a:off x="3742041" y="7450166"/>
            <a:ext cx="497811" cy="808016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0" name="Owal 239">
            <a:extLst>
              <a:ext uri="{FF2B5EF4-FFF2-40B4-BE49-F238E27FC236}">
                <a16:creationId xmlns:a16="http://schemas.microsoft.com/office/drawing/2014/main" id="{D7804EBD-97CA-45D6-A697-A6EFD8F4962C}"/>
              </a:ext>
            </a:extLst>
          </p:cNvPr>
          <p:cNvSpPr/>
          <p:nvPr/>
        </p:nvSpPr>
        <p:spPr>
          <a:xfrm>
            <a:off x="10584996" y="5970338"/>
            <a:ext cx="4785360" cy="468411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2" name="Łącznik prosty 321">
            <a:extLst>
              <a:ext uri="{FF2B5EF4-FFF2-40B4-BE49-F238E27FC236}">
                <a16:creationId xmlns:a16="http://schemas.microsoft.com/office/drawing/2014/main" id="{620F4943-0C48-49E0-B3DF-46AD3DA331A4}"/>
              </a:ext>
            </a:extLst>
          </p:cNvPr>
          <p:cNvCxnSpPr>
            <a:cxnSpLocks/>
          </p:cNvCxnSpPr>
          <p:nvPr/>
        </p:nvCxnSpPr>
        <p:spPr>
          <a:xfrm flipV="1">
            <a:off x="14476870" y="6893161"/>
            <a:ext cx="872753" cy="187215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3" name="Łącznik prosty 322">
            <a:extLst>
              <a:ext uri="{FF2B5EF4-FFF2-40B4-BE49-F238E27FC236}">
                <a16:creationId xmlns:a16="http://schemas.microsoft.com/office/drawing/2014/main" id="{FEB7C78E-154A-4646-B2D4-92F05B248D75}"/>
              </a:ext>
            </a:extLst>
          </p:cNvPr>
          <p:cNvCxnSpPr>
            <a:cxnSpLocks/>
          </p:cNvCxnSpPr>
          <p:nvPr/>
        </p:nvCxnSpPr>
        <p:spPr>
          <a:xfrm flipV="1">
            <a:off x="14476870" y="6190545"/>
            <a:ext cx="170137" cy="889831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4" name="Łącznik prosty 323">
            <a:extLst>
              <a:ext uri="{FF2B5EF4-FFF2-40B4-BE49-F238E27FC236}">
                <a16:creationId xmlns:a16="http://schemas.microsoft.com/office/drawing/2014/main" id="{949F75D5-60E3-46EA-8C59-053F26F0E625}"/>
              </a:ext>
            </a:extLst>
          </p:cNvPr>
          <p:cNvCxnSpPr>
            <a:cxnSpLocks/>
          </p:cNvCxnSpPr>
          <p:nvPr/>
        </p:nvCxnSpPr>
        <p:spPr>
          <a:xfrm flipH="1" flipV="1">
            <a:off x="13944392" y="6893161"/>
            <a:ext cx="532478" cy="187215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5" name="Łącznik prosty 324">
            <a:extLst>
              <a:ext uri="{FF2B5EF4-FFF2-40B4-BE49-F238E27FC236}">
                <a16:creationId xmlns:a16="http://schemas.microsoft.com/office/drawing/2014/main" id="{E061BCF6-D7D9-4108-9383-526164AB4609}"/>
              </a:ext>
            </a:extLst>
          </p:cNvPr>
          <p:cNvCxnSpPr>
            <a:cxnSpLocks/>
          </p:cNvCxnSpPr>
          <p:nvPr/>
        </p:nvCxnSpPr>
        <p:spPr>
          <a:xfrm>
            <a:off x="14445078" y="7080376"/>
            <a:ext cx="201929" cy="488206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6" name="Łącznik prosty 325">
            <a:extLst>
              <a:ext uri="{FF2B5EF4-FFF2-40B4-BE49-F238E27FC236}">
                <a16:creationId xmlns:a16="http://schemas.microsoft.com/office/drawing/2014/main" id="{5B1E185C-2A44-4BF1-8658-F0A933968BFA}"/>
              </a:ext>
            </a:extLst>
          </p:cNvPr>
          <p:cNvCxnSpPr>
            <a:cxnSpLocks/>
          </p:cNvCxnSpPr>
          <p:nvPr/>
        </p:nvCxnSpPr>
        <p:spPr>
          <a:xfrm flipV="1">
            <a:off x="14456992" y="6396338"/>
            <a:ext cx="686839" cy="684038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7" name="Łącznik prosty 326">
            <a:extLst>
              <a:ext uri="{FF2B5EF4-FFF2-40B4-BE49-F238E27FC236}">
                <a16:creationId xmlns:a16="http://schemas.microsoft.com/office/drawing/2014/main" id="{1722E1F3-5835-4FC7-82AA-07F6B6AC2823}"/>
              </a:ext>
            </a:extLst>
          </p:cNvPr>
          <p:cNvCxnSpPr>
            <a:cxnSpLocks/>
          </p:cNvCxnSpPr>
          <p:nvPr/>
        </p:nvCxnSpPr>
        <p:spPr>
          <a:xfrm>
            <a:off x="14476870" y="7098954"/>
            <a:ext cx="665973" cy="291031"/>
          </a:xfrm>
          <a:prstGeom prst="line">
            <a:avLst/>
          </a:prstGeom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8" name="Łącznik prosty 327">
            <a:extLst>
              <a:ext uri="{FF2B5EF4-FFF2-40B4-BE49-F238E27FC236}">
                <a16:creationId xmlns:a16="http://schemas.microsoft.com/office/drawing/2014/main" id="{64B3E14A-9394-4768-A772-55077790626A}"/>
              </a:ext>
            </a:extLst>
          </p:cNvPr>
          <p:cNvCxnSpPr>
            <a:cxnSpLocks/>
          </p:cNvCxnSpPr>
          <p:nvPr/>
        </p:nvCxnSpPr>
        <p:spPr>
          <a:xfrm flipH="1">
            <a:off x="14149195" y="6906587"/>
            <a:ext cx="496823" cy="496824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9" name="Łącznik prosty 328">
            <a:extLst>
              <a:ext uri="{FF2B5EF4-FFF2-40B4-BE49-F238E27FC236}">
                <a16:creationId xmlns:a16="http://schemas.microsoft.com/office/drawing/2014/main" id="{B1C8FEC4-1C50-4ABB-B067-4533BA44B298}"/>
              </a:ext>
            </a:extLst>
          </p:cNvPr>
          <p:cNvCxnSpPr>
            <a:cxnSpLocks/>
          </p:cNvCxnSpPr>
          <p:nvPr/>
        </p:nvCxnSpPr>
        <p:spPr>
          <a:xfrm flipH="1" flipV="1">
            <a:off x="14147222" y="6382911"/>
            <a:ext cx="307796" cy="697465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0" name="Łącznik prosty 329">
            <a:extLst>
              <a:ext uri="{FF2B5EF4-FFF2-40B4-BE49-F238E27FC236}">
                <a16:creationId xmlns:a16="http://schemas.microsoft.com/office/drawing/2014/main" id="{494A74A7-C094-476A-8794-097A550704AF}"/>
              </a:ext>
            </a:extLst>
          </p:cNvPr>
          <p:cNvCxnSpPr>
            <a:cxnSpLocks/>
          </p:cNvCxnSpPr>
          <p:nvPr/>
        </p:nvCxnSpPr>
        <p:spPr>
          <a:xfrm flipV="1">
            <a:off x="12921552" y="6126465"/>
            <a:ext cx="681337" cy="233295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1" name="Łącznik prosty 330">
            <a:extLst>
              <a:ext uri="{FF2B5EF4-FFF2-40B4-BE49-F238E27FC236}">
                <a16:creationId xmlns:a16="http://schemas.microsoft.com/office/drawing/2014/main" id="{E6C4F8E8-9516-4110-A947-67E64911816C}"/>
              </a:ext>
            </a:extLst>
          </p:cNvPr>
          <p:cNvCxnSpPr>
            <a:cxnSpLocks/>
          </p:cNvCxnSpPr>
          <p:nvPr/>
        </p:nvCxnSpPr>
        <p:spPr>
          <a:xfrm flipH="1" flipV="1">
            <a:off x="12900273" y="5423849"/>
            <a:ext cx="21279" cy="972489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2" name="Łącznik prosty 331">
            <a:extLst>
              <a:ext uri="{FF2B5EF4-FFF2-40B4-BE49-F238E27FC236}">
                <a16:creationId xmlns:a16="http://schemas.microsoft.com/office/drawing/2014/main" id="{867DB35E-73AE-4B81-AD03-85DEB5507469}"/>
              </a:ext>
            </a:extLst>
          </p:cNvPr>
          <p:cNvCxnSpPr>
            <a:cxnSpLocks/>
          </p:cNvCxnSpPr>
          <p:nvPr/>
        </p:nvCxnSpPr>
        <p:spPr>
          <a:xfrm flipH="1" flipV="1">
            <a:off x="12197658" y="6126465"/>
            <a:ext cx="723894" cy="233295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3" name="Łącznik prosty 332">
            <a:extLst>
              <a:ext uri="{FF2B5EF4-FFF2-40B4-BE49-F238E27FC236}">
                <a16:creationId xmlns:a16="http://schemas.microsoft.com/office/drawing/2014/main" id="{0C57A362-5C25-4CB3-9651-0278C5C99099}"/>
              </a:ext>
            </a:extLst>
          </p:cNvPr>
          <p:cNvCxnSpPr>
            <a:cxnSpLocks/>
          </p:cNvCxnSpPr>
          <p:nvPr/>
        </p:nvCxnSpPr>
        <p:spPr>
          <a:xfrm flipH="1">
            <a:off x="12900273" y="6370060"/>
            <a:ext cx="8416" cy="431826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4" name="Łącznik prosty 333">
            <a:extLst>
              <a:ext uri="{FF2B5EF4-FFF2-40B4-BE49-F238E27FC236}">
                <a16:creationId xmlns:a16="http://schemas.microsoft.com/office/drawing/2014/main" id="{0DEFDF08-E4B7-4332-9148-5AAF762E4739}"/>
              </a:ext>
            </a:extLst>
          </p:cNvPr>
          <p:cNvCxnSpPr>
            <a:cxnSpLocks/>
          </p:cNvCxnSpPr>
          <p:nvPr/>
        </p:nvCxnSpPr>
        <p:spPr>
          <a:xfrm flipV="1">
            <a:off x="12897803" y="5629642"/>
            <a:ext cx="499294" cy="740418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5" name="Łącznik prosty 334">
            <a:extLst>
              <a:ext uri="{FF2B5EF4-FFF2-40B4-BE49-F238E27FC236}">
                <a16:creationId xmlns:a16="http://schemas.microsoft.com/office/drawing/2014/main" id="{A15949EB-124B-4C5C-8C9F-2217AD2FEA79}"/>
              </a:ext>
            </a:extLst>
          </p:cNvPr>
          <p:cNvCxnSpPr>
            <a:cxnSpLocks/>
          </p:cNvCxnSpPr>
          <p:nvPr/>
        </p:nvCxnSpPr>
        <p:spPr>
          <a:xfrm>
            <a:off x="12921552" y="6370060"/>
            <a:ext cx="474557" cy="253229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6" name="Łącznik prosty 335">
            <a:extLst>
              <a:ext uri="{FF2B5EF4-FFF2-40B4-BE49-F238E27FC236}">
                <a16:creationId xmlns:a16="http://schemas.microsoft.com/office/drawing/2014/main" id="{E1ECD236-D424-455F-87D2-C473F6088A69}"/>
              </a:ext>
            </a:extLst>
          </p:cNvPr>
          <p:cNvCxnSpPr>
            <a:cxnSpLocks/>
          </p:cNvCxnSpPr>
          <p:nvPr/>
        </p:nvCxnSpPr>
        <p:spPr>
          <a:xfrm flipH="1">
            <a:off x="12402462" y="6370061"/>
            <a:ext cx="495341" cy="266654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7" name="Łącznik prosty 336">
            <a:extLst>
              <a:ext uri="{FF2B5EF4-FFF2-40B4-BE49-F238E27FC236}">
                <a16:creationId xmlns:a16="http://schemas.microsoft.com/office/drawing/2014/main" id="{C9669C68-290E-4393-A74A-E205F78D87FE}"/>
              </a:ext>
            </a:extLst>
          </p:cNvPr>
          <p:cNvCxnSpPr>
            <a:cxnSpLocks/>
          </p:cNvCxnSpPr>
          <p:nvPr/>
        </p:nvCxnSpPr>
        <p:spPr>
          <a:xfrm flipH="1" flipV="1">
            <a:off x="12400488" y="5616215"/>
            <a:ext cx="521064" cy="780123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2" name="Łącznik prosty 361">
            <a:extLst>
              <a:ext uri="{FF2B5EF4-FFF2-40B4-BE49-F238E27FC236}">
                <a16:creationId xmlns:a16="http://schemas.microsoft.com/office/drawing/2014/main" id="{6D7E111B-D557-44AE-ACC4-7E3613261999}"/>
              </a:ext>
            </a:extLst>
          </p:cNvPr>
          <p:cNvCxnSpPr>
            <a:cxnSpLocks/>
          </p:cNvCxnSpPr>
          <p:nvPr/>
        </p:nvCxnSpPr>
        <p:spPr>
          <a:xfrm>
            <a:off x="12921553" y="9557469"/>
            <a:ext cx="706568" cy="249936"/>
          </a:xfrm>
          <a:prstGeom prst="line">
            <a:avLst/>
          </a:prstGeom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3" name="Łącznik prosty 362">
            <a:extLst>
              <a:ext uri="{FF2B5EF4-FFF2-40B4-BE49-F238E27FC236}">
                <a16:creationId xmlns:a16="http://schemas.microsoft.com/office/drawing/2014/main" id="{D6B79404-BBC8-4642-B6A3-10E6AB6E20ED}"/>
              </a:ext>
            </a:extLst>
          </p:cNvPr>
          <p:cNvCxnSpPr>
            <a:cxnSpLocks/>
          </p:cNvCxnSpPr>
          <p:nvPr/>
        </p:nvCxnSpPr>
        <p:spPr>
          <a:xfrm flipV="1">
            <a:off x="12921553" y="9104789"/>
            <a:ext cx="3952" cy="500683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4" name="Łącznik prosty 363">
            <a:extLst>
              <a:ext uri="{FF2B5EF4-FFF2-40B4-BE49-F238E27FC236}">
                <a16:creationId xmlns:a16="http://schemas.microsoft.com/office/drawing/2014/main" id="{A113B88F-9311-42DA-ABB9-6EE8C19F84AE}"/>
              </a:ext>
            </a:extLst>
          </p:cNvPr>
          <p:cNvCxnSpPr>
            <a:cxnSpLocks/>
          </p:cNvCxnSpPr>
          <p:nvPr/>
        </p:nvCxnSpPr>
        <p:spPr>
          <a:xfrm flipH="1">
            <a:off x="12222890" y="9557469"/>
            <a:ext cx="655017" cy="249936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5" name="Łącznik prosty 364">
            <a:extLst>
              <a:ext uri="{FF2B5EF4-FFF2-40B4-BE49-F238E27FC236}">
                <a16:creationId xmlns:a16="http://schemas.microsoft.com/office/drawing/2014/main" id="{276A2164-7919-4842-9DCF-81DA90AF7801}"/>
              </a:ext>
            </a:extLst>
          </p:cNvPr>
          <p:cNvCxnSpPr>
            <a:cxnSpLocks/>
          </p:cNvCxnSpPr>
          <p:nvPr/>
        </p:nvCxnSpPr>
        <p:spPr>
          <a:xfrm>
            <a:off x="12921552" y="9577406"/>
            <a:ext cx="3953" cy="905420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6" name="Łącznik prosty 365">
            <a:extLst>
              <a:ext uri="{FF2B5EF4-FFF2-40B4-BE49-F238E27FC236}">
                <a16:creationId xmlns:a16="http://schemas.microsoft.com/office/drawing/2014/main" id="{507E3B3D-D5DB-480B-972F-55FE0F8A47D9}"/>
              </a:ext>
            </a:extLst>
          </p:cNvPr>
          <p:cNvCxnSpPr>
            <a:cxnSpLocks/>
          </p:cNvCxnSpPr>
          <p:nvPr/>
        </p:nvCxnSpPr>
        <p:spPr>
          <a:xfrm flipV="1">
            <a:off x="12921553" y="9310582"/>
            <a:ext cx="500776" cy="246887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7" name="Łącznik prosty 366">
            <a:extLst>
              <a:ext uri="{FF2B5EF4-FFF2-40B4-BE49-F238E27FC236}">
                <a16:creationId xmlns:a16="http://schemas.microsoft.com/office/drawing/2014/main" id="{BB358252-0AB2-49D0-84AB-59A2BD9C977F}"/>
              </a:ext>
            </a:extLst>
          </p:cNvPr>
          <p:cNvCxnSpPr>
            <a:cxnSpLocks/>
          </p:cNvCxnSpPr>
          <p:nvPr/>
        </p:nvCxnSpPr>
        <p:spPr>
          <a:xfrm>
            <a:off x="12923527" y="9533907"/>
            <a:ext cx="497814" cy="770322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8" name="Łącznik prosty 367">
            <a:extLst>
              <a:ext uri="{FF2B5EF4-FFF2-40B4-BE49-F238E27FC236}">
                <a16:creationId xmlns:a16="http://schemas.microsoft.com/office/drawing/2014/main" id="{23568692-5FFD-49E7-A9A5-3A987AEB6027}"/>
              </a:ext>
            </a:extLst>
          </p:cNvPr>
          <p:cNvCxnSpPr>
            <a:cxnSpLocks/>
          </p:cNvCxnSpPr>
          <p:nvPr/>
        </p:nvCxnSpPr>
        <p:spPr>
          <a:xfrm flipH="1">
            <a:off x="12427694" y="9537532"/>
            <a:ext cx="496821" cy="780123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9" name="Łącznik prosty 368">
            <a:extLst>
              <a:ext uri="{FF2B5EF4-FFF2-40B4-BE49-F238E27FC236}">
                <a16:creationId xmlns:a16="http://schemas.microsoft.com/office/drawing/2014/main" id="{4DF14DF5-29C8-4416-B8B6-09E1A6B40C23}"/>
              </a:ext>
            </a:extLst>
          </p:cNvPr>
          <p:cNvCxnSpPr>
            <a:cxnSpLocks/>
          </p:cNvCxnSpPr>
          <p:nvPr/>
        </p:nvCxnSpPr>
        <p:spPr>
          <a:xfrm flipH="1" flipV="1">
            <a:off x="12425720" y="9297155"/>
            <a:ext cx="452187" cy="264413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0" name="Owal 369">
            <a:extLst>
              <a:ext uri="{FF2B5EF4-FFF2-40B4-BE49-F238E27FC236}">
                <a16:creationId xmlns:a16="http://schemas.microsoft.com/office/drawing/2014/main" id="{AB938652-C77A-4B46-AE00-17E2EB971C2B}"/>
              </a:ext>
            </a:extLst>
          </p:cNvPr>
          <p:cNvSpPr/>
          <p:nvPr/>
        </p:nvSpPr>
        <p:spPr>
          <a:xfrm>
            <a:off x="16607790" y="6078658"/>
            <a:ext cx="4785360" cy="468411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1" name="Łącznik prosty 370">
            <a:extLst>
              <a:ext uri="{FF2B5EF4-FFF2-40B4-BE49-F238E27FC236}">
                <a16:creationId xmlns:a16="http://schemas.microsoft.com/office/drawing/2014/main" id="{56613077-4C77-4DE2-8B1C-78DBFBB58A39}"/>
              </a:ext>
            </a:extLst>
          </p:cNvPr>
          <p:cNvCxnSpPr>
            <a:cxnSpLocks/>
          </p:cNvCxnSpPr>
          <p:nvPr/>
        </p:nvCxnSpPr>
        <p:spPr>
          <a:xfrm flipV="1">
            <a:off x="20499664" y="7001481"/>
            <a:ext cx="872753" cy="187215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2" name="Łącznik prosty 371">
            <a:extLst>
              <a:ext uri="{FF2B5EF4-FFF2-40B4-BE49-F238E27FC236}">
                <a16:creationId xmlns:a16="http://schemas.microsoft.com/office/drawing/2014/main" id="{E7BC9266-6214-4FF1-9ED0-116826B20C3F}"/>
              </a:ext>
            </a:extLst>
          </p:cNvPr>
          <p:cNvCxnSpPr>
            <a:cxnSpLocks/>
          </p:cNvCxnSpPr>
          <p:nvPr/>
        </p:nvCxnSpPr>
        <p:spPr>
          <a:xfrm flipV="1">
            <a:off x="20499664" y="6298865"/>
            <a:ext cx="170137" cy="889831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3" name="Łącznik prosty 372">
            <a:extLst>
              <a:ext uri="{FF2B5EF4-FFF2-40B4-BE49-F238E27FC236}">
                <a16:creationId xmlns:a16="http://schemas.microsoft.com/office/drawing/2014/main" id="{A1E0C375-9366-45FF-B2DA-19333387403A}"/>
              </a:ext>
            </a:extLst>
          </p:cNvPr>
          <p:cNvCxnSpPr>
            <a:cxnSpLocks/>
          </p:cNvCxnSpPr>
          <p:nvPr/>
        </p:nvCxnSpPr>
        <p:spPr>
          <a:xfrm flipH="1" flipV="1">
            <a:off x="19967186" y="7001481"/>
            <a:ext cx="532478" cy="187215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4" name="Łącznik prosty 373">
            <a:extLst>
              <a:ext uri="{FF2B5EF4-FFF2-40B4-BE49-F238E27FC236}">
                <a16:creationId xmlns:a16="http://schemas.microsoft.com/office/drawing/2014/main" id="{D694E294-1661-4BCD-A267-BB206705BB43}"/>
              </a:ext>
            </a:extLst>
          </p:cNvPr>
          <p:cNvCxnSpPr>
            <a:cxnSpLocks/>
          </p:cNvCxnSpPr>
          <p:nvPr/>
        </p:nvCxnSpPr>
        <p:spPr>
          <a:xfrm>
            <a:off x="20467872" y="7188696"/>
            <a:ext cx="201929" cy="488206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5" name="Łącznik prosty 374">
            <a:extLst>
              <a:ext uri="{FF2B5EF4-FFF2-40B4-BE49-F238E27FC236}">
                <a16:creationId xmlns:a16="http://schemas.microsoft.com/office/drawing/2014/main" id="{8E56784F-9FD5-4535-8C7C-6DFD018D3194}"/>
              </a:ext>
            </a:extLst>
          </p:cNvPr>
          <p:cNvCxnSpPr>
            <a:cxnSpLocks/>
          </p:cNvCxnSpPr>
          <p:nvPr/>
        </p:nvCxnSpPr>
        <p:spPr>
          <a:xfrm flipV="1">
            <a:off x="20479786" y="6504658"/>
            <a:ext cx="686839" cy="684038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6" name="Łącznik prosty 375">
            <a:extLst>
              <a:ext uri="{FF2B5EF4-FFF2-40B4-BE49-F238E27FC236}">
                <a16:creationId xmlns:a16="http://schemas.microsoft.com/office/drawing/2014/main" id="{1A8E04F1-4B2D-4333-9FFB-22B3E5E60EAD}"/>
              </a:ext>
            </a:extLst>
          </p:cNvPr>
          <p:cNvCxnSpPr>
            <a:cxnSpLocks/>
          </p:cNvCxnSpPr>
          <p:nvPr/>
        </p:nvCxnSpPr>
        <p:spPr>
          <a:xfrm>
            <a:off x="20499664" y="7207274"/>
            <a:ext cx="665973" cy="291031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7" name="Łącznik prosty 376">
            <a:extLst>
              <a:ext uri="{FF2B5EF4-FFF2-40B4-BE49-F238E27FC236}">
                <a16:creationId xmlns:a16="http://schemas.microsoft.com/office/drawing/2014/main" id="{0836B29B-226A-4022-A754-CAB2F3832649}"/>
              </a:ext>
            </a:extLst>
          </p:cNvPr>
          <p:cNvCxnSpPr>
            <a:cxnSpLocks/>
          </p:cNvCxnSpPr>
          <p:nvPr/>
        </p:nvCxnSpPr>
        <p:spPr>
          <a:xfrm flipH="1">
            <a:off x="20171990" y="7183952"/>
            <a:ext cx="325700" cy="327779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8" name="Łącznik prosty 377">
            <a:extLst>
              <a:ext uri="{FF2B5EF4-FFF2-40B4-BE49-F238E27FC236}">
                <a16:creationId xmlns:a16="http://schemas.microsoft.com/office/drawing/2014/main" id="{AE68FE1E-BA0F-4134-A3EE-A723C2E6C71A}"/>
              </a:ext>
            </a:extLst>
          </p:cNvPr>
          <p:cNvCxnSpPr>
            <a:cxnSpLocks/>
          </p:cNvCxnSpPr>
          <p:nvPr/>
        </p:nvCxnSpPr>
        <p:spPr>
          <a:xfrm flipH="1" flipV="1">
            <a:off x="20170016" y="6491231"/>
            <a:ext cx="307796" cy="697465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9" name="Łącznik prosty 378">
            <a:extLst>
              <a:ext uri="{FF2B5EF4-FFF2-40B4-BE49-F238E27FC236}">
                <a16:creationId xmlns:a16="http://schemas.microsoft.com/office/drawing/2014/main" id="{508DA4C8-4CF1-4C94-BA64-3FD1DD7E08BA}"/>
              </a:ext>
            </a:extLst>
          </p:cNvPr>
          <p:cNvCxnSpPr>
            <a:cxnSpLocks/>
          </p:cNvCxnSpPr>
          <p:nvPr/>
        </p:nvCxnSpPr>
        <p:spPr>
          <a:xfrm flipV="1">
            <a:off x="18944346" y="6234785"/>
            <a:ext cx="681337" cy="233295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0" name="Łącznik prosty 379">
            <a:extLst>
              <a:ext uri="{FF2B5EF4-FFF2-40B4-BE49-F238E27FC236}">
                <a16:creationId xmlns:a16="http://schemas.microsoft.com/office/drawing/2014/main" id="{60D0D124-D828-46E5-B512-FA7DF5069C85}"/>
              </a:ext>
            </a:extLst>
          </p:cNvPr>
          <p:cNvCxnSpPr>
            <a:cxnSpLocks/>
          </p:cNvCxnSpPr>
          <p:nvPr/>
        </p:nvCxnSpPr>
        <p:spPr>
          <a:xfrm flipH="1" flipV="1">
            <a:off x="18923067" y="5532169"/>
            <a:ext cx="21279" cy="972489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1" name="Łącznik prosty 380">
            <a:extLst>
              <a:ext uri="{FF2B5EF4-FFF2-40B4-BE49-F238E27FC236}">
                <a16:creationId xmlns:a16="http://schemas.microsoft.com/office/drawing/2014/main" id="{EA7C0FF7-426C-4118-B184-E619AC90B1AA}"/>
              </a:ext>
            </a:extLst>
          </p:cNvPr>
          <p:cNvCxnSpPr>
            <a:cxnSpLocks/>
          </p:cNvCxnSpPr>
          <p:nvPr/>
        </p:nvCxnSpPr>
        <p:spPr>
          <a:xfrm flipH="1" flipV="1">
            <a:off x="18220452" y="6234785"/>
            <a:ext cx="723894" cy="233295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2" name="Łącznik prosty 381">
            <a:extLst>
              <a:ext uri="{FF2B5EF4-FFF2-40B4-BE49-F238E27FC236}">
                <a16:creationId xmlns:a16="http://schemas.microsoft.com/office/drawing/2014/main" id="{15245EC9-9A6B-4FE7-B5FD-622D5B83201D}"/>
              </a:ext>
            </a:extLst>
          </p:cNvPr>
          <p:cNvCxnSpPr>
            <a:cxnSpLocks/>
          </p:cNvCxnSpPr>
          <p:nvPr/>
        </p:nvCxnSpPr>
        <p:spPr>
          <a:xfrm flipH="1">
            <a:off x="18923067" y="6478380"/>
            <a:ext cx="8416" cy="431826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3" name="Łącznik prosty 382">
            <a:extLst>
              <a:ext uri="{FF2B5EF4-FFF2-40B4-BE49-F238E27FC236}">
                <a16:creationId xmlns:a16="http://schemas.microsoft.com/office/drawing/2014/main" id="{ED8C95D9-1707-426A-A09C-1DD64C88C634}"/>
              </a:ext>
            </a:extLst>
          </p:cNvPr>
          <p:cNvCxnSpPr>
            <a:cxnSpLocks/>
          </p:cNvCxnSpPr>
          <p:nvPr/>
        </p:nvCxnSpPr>
        <p:spPr>
          <a:xfrm flipV="1">
            <a:off x="18920597" y="5737962"/>
            <a:ext cx="499294" cy="740418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4" name="Łącznik prosty 383">
            <a:extLst>
              <a:ext uri="{FF2B5EF4-FFF2-40B4-BE49-F238E27FC236}">
                <a16:creationId xmlns:a16="http://schemas.microsoft.com/office/drawing/2014/main" id="{537E1AFE-50AB-4A50-93D1-3C99A97EEDD3}"/>
              </a:ext>
            </a:extLst>
          </p:cNvPr>
          <p:cNvCxnSpPr>
            <a:cxnSpLocks/>
          </p:cNvCxnSpPr>
          <p:nvPr/>
        </p:nvCxnSpPr>
        <p:spPr>
          <a:xfrm>
            <a:off x="18944346" y="6478380"/>
            <a:ext cx="474557" cy="253229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5" name="Łącznik prosty 384">
            <a:extLst>
              <a:ext uri="{FF2B5EF4-FFF2-40B4-BE49-F238E27FC236}">
                <a16:creationId xmlns:a16="http://schemas.microsoft.com/office/drawing/2014/main" id="{4EDFAFF8-3BF0-40A9-AF08-F7FE0E28096B}"/>
              </a:ext>
            </a:extLst>
          </p:cNvPr>
          <p:cNvCxnSpPr>
            <a:cxnSpLocks/>
          </p:cNvCxnSpPr>
          <p:nvPr/>
        </p:nvCxnSpPr>
        <p:spPr>
          <a:xfrm flipH="1">
            <a:off x="18425256" y="6478381"/>
            <a:ext cx="495341" cy="266654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6" name="Łącznik prosty 385">
            <a:extLst>
              <a:ext uri="{FF2B5EF4-FFF2-40B4-BE49-F238E27FC236}">
                <a16:creationId xmlns:a16="http://schemas.microsoft.com/office/drawing/2014/main" id="{D7EDB6CF-CF53-4059-87D7-CEA21D76DA75}"/>
              </a:ext>
            </a:extLst>
          </p:cNvPr>
          <p:cNvCxnSpPr>
            <a:cxnSpLocks/>
          </p:cNvCxnSpPr>
          <p:nvPr/>
        </p:nvCxnSpPr>
        <p:spPr>
          <a:xfrm flipH="1" flipV="1">
            <a:off x="18423282" y="5724535"/>
            <a:ext cx="521064" cy="780123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7" name="Łącznik prosty 386">
            <a:extLst>
              <a:ext uri="{FF2B5EF4-FFF2-40B4-BE49-F238E27FC236}">
                <a16:creationId xmlns:a16="http://schemas.microsoft.com/office/drawing/2014/main" id="{8576F8A5-E26A-4B95-B1F4-90DEBD5F7851}"/>
              </a:ext>
            </a:extLst>
          </p:cNvPr>
          <p:cNvCxnSpPr>
            <a:cxnSpLocks/>
          </p:cNvCxnSpPr>
          <p:nvPr/>
        </p:nvCxnSpPr>
        <p:spPr>
          <a:xfrm>
            <a:off x="18944347" y="9665789"/>
            <a:ext cx="706568" cy="249936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8" name="Łącznik prosty 387">
            <a:extLst>
              <a:ext uri="{FF2B5EF4-FFF2-40B4-BE49-F238E27FC236}">
                <a16:creationId xmlns:a16="http://schemas.microsoft.com/office/drawing/2014/main" id="{7FE4845F-1178-4D10-9718-D42C397977CC}"/>
              </a:ext>
            </a:extLst>
          </p:cNvPr>
          <p:cNvCxnSpPr>
            <a:cxnSpLocks/>
          </p:cNvCxnSpPr>
          <p:nvPr/>
        </p:nvCxnSpPr>
        <p:spPr>
          <a:xfrm flipV="1">
            <a:off x="18944347" y="9213109"/>
            <a:ext cx="3952" cy="500683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9" name="Łącznik prosty 388">
            <a:extLst>
              <a:ext uri="{FF2B5EF4-FFF2-40B4-BE49-F238E27FC236}">
                <a16:creationId xmlns:a16="http://schemas.microsoft.com/office/drawing/2014/main" id="{0DA3D97D-8992-4175-807E-D204D8CB696F}"/>
              </a:ext>
            </a:extLst>
          </p:cNvPr>
          <p:cNvCxnSpPr>
            <a:cxnSpLocks/>
          </p:cNvCxnSpPr>
          <p:nvPr/>
        </p:nvCxnSpPr>
        <p:spPr>
          <a:xfrm flipH="1">
            <a:off x="18245684" y="9665789"/>
            <a:ext cx="655017" cy="249936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0" name="Łącznik prosty 389">
            <a:extLst>
              <a:ext uri="{FF2B5EF4-FFF2-40B4-BE49-F238E27FC236}">
                <a16:creationId xmlns:a16="http://schemas.microsoft.com/office/drawing/2014/main" id="{E6D02527-9B09-4076-86B2-DB627082D6CC}"/>
              </a:ext>
            </a:extLst>
          </p:cNvPr>
          <p:cNvCxnSpPr>
            <a:cxnSpLocks/>
          </p:cNvCxnSpPr>
          <p:nvPr/>
        </p:nvCxnSpPr>
        <p:spPr>
          <a:xfrm>
            <a:off x="18944346" y="9685726"/>
            <a:ext cx="3953" cy="905420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1" name="Łącznik prosty 390">
            <a:extLst>
              <a:ext uri="{FF2B5EF4-FFF2-40B4-BE49-F238E27FC236}">
                <a16:creationId xmlns:a16="http://schemas.microsoft.com/office/drawing/2014/main" id="{DB9DE983-BF90-4951-9756-5D9C07513732}"/>
              </a:ext>
            </a:extLst>
          </p:cNvPr>
          <p:cNvCxnSpPr>
            <a:cxnSpLocks/>
          </p:cNvCxnSpPr>
          <p:nvPr/>
        </p:nvCxnSpPr>
        <p:spPr>
          <a:xfrm flipV="1">
            <a:off x="18944347" y="9418902"/>
            <a:ext cx="500776" cy="246887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2" name="Łącznik prosty 391">
            <a:extLst>
              <a:ext uri="{FF2B5EF4-FFF2-40B4-BE49-F238E27FC236}">
                <a16:creationId xmlns:a16="http://schemas.microsoft.com/office/drawing/2014/main" id="{B6878E15-9582-4550-B4E3-2F12D8915912}"/>
              </a:ext>
            </a:extLst>
          </p:cNvPr>
          <p:cNvCxnSpPr>
            <a:cxnSpLocks/>
          </p:cNvCxnSpPr>
          <p:nvPr/>
        </p:nvCxnSpPr>
        <p:spPr>
          <a:xfrm>
            <a:off x="18946321" y="9642227"/>
            <a:ext cx="497814" cy="770322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3" name="Łącznik prosty 392">
            <a:extLst>
              <a:ext uri="{FF2B5EF4-FFF2-40B4-BE49-F238E27FC236}">
                <a16:creationId xmlns:a16="http://schemas.microsoft.com/office/drawing/2014/main" id="{4428A57B-B948-4D5C-B361-C255C08B8944}"/>
              </a:ext>
            </a:extLst>
          </p:cNvPr>
          <p:cNvCxnSpPr>
            <a:cxnSpLocks/>
          </p:cNvCxnSpPr>
          <p:nvPr/>
        </p:nvCxnSpPr>
        <p:spPr>
          <a:xfrm flipH="1">
            <a:off x="18450488" y="9645852"/>
            <a:ext cx="496821" cy="780123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4" name="Łącznik prosty 393">
            <a:extLst>
              <a:ext uri="{FF2B5EF4-FFF2-40B4-BE49-F238E27FC236}">
                <a16:creationId xmlns:a16="http://schemas.microsoft.com/office/drawing/2014/main" id="{101B1F7E-E4AC-4B40-832C-0090E0312015}"/>
              </a:ext>
            </a:extLst>
          </p:cNvPr>
          <p:cNvCxnSpPr>
            <a:cxnSpLocks/>
          </p:cNvCxnSpPr>
          <p:nvPr/>
        </p:nvCxnSpPr>
        <p:spPr>
          <a:xfrm flipH="1" flipV="1">
            <a:off x="18448514" y="9405475"/>
            <a:ext cx="452187" cy="264413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5" name="Owal 394">
            <a:extLst>
              <a:ext uri="{FF2B5EF4-FFF2-40B4-BE49-F238E27FC236}">
                <a16:creationId xmlns:a16="http://schemas.microsoft.com/office/drawing/2014/main" id="{A3B495A5-A2B6-4D35-9274-BA44F5CB62B5}"/>
              </a:ext>
            </a:extLst>
          </p:cNvPr>
          <p:cNvSpPr/>
          <p:nvPr/>
        </p:nvSpPr>
        <p:spPr>
          <a:xfrm>
            <a:off x="11361685" y="6229298"/>
            <a:ext cx="3329381" cy="3329381"/>
          </a:xfrm>
          <a:prstGeom prst="ellipse">
            <a:avLst/>
          </a:prstGeom>
          <a:solidFill>
            <a:srgbClr val="00B050">
              <a:alpha val="56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6" name="Owal 395">
            <a:extLst>
              <a:ext uri="{FF2B5EF4-FFF2-40B4-BE49-F238E27FC236}">
                <a16:creationId xmlns:a16="http://schemas.microsoft.com/office/drawing/2014/main" id="{F0428F37-5141-41B3-A4CA-3FCAE38016E1}"/>
              </a:ext>
            </a:extLst>
          </p:cNvPr>
          <p:cNvSpPr/>
          <p:nvPr/>
        </p:nvSpPr>
        <p:spPr>
          <a:xfrm>
            <a:off x="18856246" y="5980885"/>
            <a:ext cx="1700761" cy="1700761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7" name="pole tekstowe 396">
            <a:extLst>
              <a:ext uri="{FF2B5EF4-FFF2-40B4-BE49-F238E27FC236}">
                <a16:creationId xmlns:a16="http://schemas.microsoft.com/office/drawing/2014/main" id="{86CBC598-A191-48CC-81D0-B16E79BA7C3B}"/>
              </a:ext>
            </a:extLst>
          </p:cNvPr>
          <p:cNvSpPr txBox="1"/>
          <p:nvPr/>
        </p:nvSpPr>
        <p:spPr>
          <a:xfrm>
            <a:off x="10447285" y="11381006"/>
            <a:ext cx="5037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/>
              <a:t>Small k</a:t>
            </a:r>
            <a:r>
              <a:rPr lang="pl-PL" sz="3600" baseline="-25000" dirty="0"/>
              <a:t>T</a:t>
            </a:r>
            <a:r>
              <a:rPr lang="pl-PL" sz="3600" dirty="0"/>
              <a:t>/m</a:t>
            </a:r>
            <a:r>
              <a:rPr lang="pl-PL" sz="3600" baseline="-25000" dirty="0"/>
              <a:t>T</a:t>
            </a:r>
            <a:endParaRPr lang="en-US" sz="3600" baseline="-25000" dirty="0"/>
          </a:p>
        </p:txBody>
      </p:sp>
      <p:sp>
        <p:nvSpPr>
          <p:cNvPr id="398" name="pole tekstowe 397">
            <a:extLst>
              <a:ext uri="{FF2B5EF4-FFF2-40B4-BE49-F238E27FC236}">
                <a16:creationId xmlns:a16="http://schemas.microsoft.com/office/drawing/2014/main" id="{4CD707BE-3A17-4BA1-810D-AE281A597330}"/>
              </a:ext>
            </a:extLst>
          </p:cNvPr>
          <p:cNvSpPr txBox="1"/>
          <p:nvPr/>
        </p:nvSpPr>
        <p:spPr>
          <a:xfrm>
            <a:off x="16900085" y="11259600"/>
            <a:ext cx="5037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Large</a:t>
            </a:r>
            <a:r>
              <a:rPr lang="pl-PL" sz="3600" dirty="0"/>
              <a:t> k</a:t>
            </a:r>
            <a:r>
              <a:rPr lang="pl-PL" sz="3600" baseline="-25000" dirty="0"/>
              <a:t>T</a:t>
            </a:r>
            <a:r>
              <a:rPr lang="pl-PL" sz="3600" dirty="0"/>
              <a:t>/m</a:t>
            </a:r>
            <a:r>
              <a:rPr lang="pl-PL" sz="3600" baseline="-25000" dirty="0"/>
              <a:t>T</a:t>
            </a:r>
            <a:endParaRPr lang="en-US" sz="3600" baseline="-25000" dirty="0"/>
          </a:p>
        </p:txBody>
      </p:sp>
      <p:sp>
        <p:nvSpPr>
          <p:cNvPr id="399" name="Znak mnożenia 398">
            <a:extLst>
              <a:ext uri="{FF2B5EF4-FFF2-40B4-BE49-F238E27FC236}">
                <a16:creationId xmlns:a16="http://schemas.microsoft.com/office/drawing/2014/main" id="{3FACFED3-1B2C-42C0-82C3-BEB3F7610170}"/>
              </a:ext>
            </a:extLst>
          </p:cNvPr>
          <p:cNvSpPr/>
          <p:nvPr/>
        </p:nvSpPr>
        <p:spPr>
          <a:xfrm>
            <a:off x="18022815" y="8688134"/>
            <a:ext cx="1955309" cy="1955309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0" name="pole tekstowe 399">
            <a:extLst>
              <a:ext uri="{FF2B5EF4-FFF2-40B4-BE49-F238E27FC236}">
                <a16:creationId xmlns:a16="http://schemas.microsoft.com/office/drawing/2014/main" id="{1409E69B-3E34-493E-9BF9-F2BAB5622C0F}"/>
              </a:ext>
            </a:extLst>
          </p:cNvPr>
          <p:cNvSpPr txBox="1"/>
          <p:nvPr/>
        </p:nvSpPr>
        <p:spPr>
          <a:xfrm>
            <a:off x="5143500" y="5942404"/>
            <a:ext cx="3766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/>
              <a:t>Lack of </a:t>
            </a:r>
            <a:r>
              <a:rPr lang="en-US" sz="3600" dirty="0"/>
              <a:t>collectivity</a:t>
            </a:r>
          </a:p>
        </p:txBody>
      </p:sp>
      <p:sp>
        <p:nvSpPr>
          <p:cNvPr id="401" name="pole tekstowe 400">
            <a:extLst>
              <a:ext uri="{FF2B5EF4-FFF2-40B4-BE49-F238E27FC236}">
                <a16:creationId xmlns:a16="http://schemas.microsoft.com/office/drawing/2014/main" id="{00420BBC-26D2-4FC1-88D1-81AA35BD2970}"/>
              </a:ext>
            </a:extLst>
          </p:cNvPr>
          <p:cNvSpPr txBox="1"/>
          <p:nvPr/>
        </p:nvSpPr>
        <p:spPr>
          <a:xfrm>
            <a:off x="5286714" y="7495740"/>
            <a:ext cx="3766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Collectivity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EA0AB1E-C12B-4F58-8816-E47B44CDB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672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" grpId="0" animBg="1"/>
      <p:bldP spid="396" grpId="0" animBg="1"/>
      <p:bldP spid="3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E2B992-08E7-41C4-A469-00C67002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in CBM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EB65E88-878D-4EAE-BFA1-E9054ECF9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48" y="2903220"/>
            <a:ext cx="12666134" cy="8549640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2A2A1B1-FE4A-4B57-8847-4C8A44A30501}"/>
              </a:ext>
            </a:extLst>
          </p:cNvPr>
          <p:cNvSpPr txBox="1"/>
          <p:nvPr/>
        </p:nvSpPr>
        <p:spPr>
          <a:xfrm>
            <a:off x="9197340" y="12062419"/>
            <a:ext cx="121958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Introductory lectures on lattice QCD at nonzero baryon num</a:t>
            </a:r>
            <a:r>
              <a:rPr lang="pl-PL" dirty="0"/>
              <a:t>b</a:t>
            </a:r>
            <a:r>
              <a:rPr lang="en-US" dirty="0"/>
              <a:t>er</a:t>
            </a:r>
            <a:r>
              <a:rPr lang="pl-PL" dirty="0"/>
              <a:t>, </a:t>
            </a:r>
            <a:r>
              <a:rPr lang="en-US" dirty="0"/>
              <a:t>December 2015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Journal of Physics Conference Series 706(2)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E05D605-4F2F-4828-899E-66047B944CE2}"/>
              </a:ext>
            </a:extLst>
          </p:cNvPr>
          <p:cNvSpPr txBox="1"/>
          <p:nvPr/>
        </p:nvSpPr>
        <p:spPr>
          <a:xfrm>
            <a:off x="19293840" y="3543300"/>
            <a:ext cx="28117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More info:</a:t>
            </a:r>
          </a:p>
          <a:p>
            <a:r>
              <a:rPr lang="pl-PL" sz="3200" dirty="0"/>
              <a:t>See P. Senger talk at 14:00</a:t>
            </a:r>
            <a:endParaRPr lang="en-US" sz="3200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8F431899-14B0-4696-8017-903F2B423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2918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C95C4E-4505-4F36-95C0-2354E2523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in CBM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E8DCA88-F7DD-4FBA-B167-C4E299190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2465214"/>
            <a:ext cx="13853160" cy="10522436"/>
          </a:xfr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2F33659-8EB8-45E3-87F7-D9E29F20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8033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49CB15-8F4E-4C56-B244-25038584A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in CBM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DC0DDBB-DB76-41DF-BDA1-AC7184B8C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061" y="3100095"/>
            <a:ext cx="10697586" cy="8646427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77348C8-BE39-4D33-991B-5F765FB4C523}"/>
              </a:ext>
            </a:extLst>
          </p:cNvPr>
          <p:cNvSpPr txBox="1"/>
          <p:nvPr/>
        </p:nvSpPr>
        <p:spPr>
          <a:xfrm>
            <a:off x="12192000" y="12019057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Nuclear Instruments and Methods in Physics Research Section A: Accelerators, Spectrometers, Detectors and Associated Equipment</a:t>
            </a:r>
            <a:r>
              <a:rPr lang="pl-PL" b="1" dirty="0"/>
              <a:t>, 2017</a:t>
            </a:r>
            <a:endParaRPr lang="en-US" b="1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19DC4D8-741C-4705-B704-BCDB06CB9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D5D-153B-4728-8CD5-833B2A6B54E8}" type="slidenum">
              <a:rPr lang="pl-PL" smtClean="0"/>
              <a:pPr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4189827"/>
      </p:ext>
    </p:extLst>
  </p:cSld>
  <p:clrMapOvr>
    <a:masterClrMapping/>
  </p:clrMapOvr>
</p:sld>
</file>

<file path=ppt/theme/theme1.xml><?xml version="1.0" encoding="utf-8"?>
<a:theme xmlns:a="http://schemas.openxmlformats.org/drawingml/2006/main" name="PL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2" id="{94F92D57-CD8F-416B-A713-E4C3F1BDFFA4}" vid="{63691215-E3B8-43AE-B1FA-700B5FF5FF43}"/>
    </a:ext>
  </a:extLst>
</a:theme>
</file>

<file path=ppt/theme/theme2.xml><?xml version="1.0" encoding="utf-8"?>
<a:theme xmlns:a="http://schemas.openxmlformats.org/drawingml/2006/main" name="EN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2" id="{94F92D57-CD8F-416B-A713-E4C3F1BDFFA4}" vid="{D698335F-65D1-4355-82AB-3C571F95F43E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PW_WF_16-9</Template>
  <TotalTime>1086</TotalTime>
  <Words>1161</Words>
  <Application>Microsoft Office PowerPoint</Application>
  <PresentationFormat>Niestandardowy</PresentationFormat>
  <Paragraphs>177</Paragraphs>
  <Slides>39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39</vt:i4>
      </vt:variant>
    </vt:vector>
  </HeadingPairs>
  <TitlesOfParts>
    <vt:vector size="49" baseType="lpstr">
      <vt:lpstr>Adagio_Slab</vt:lpstr>
      <vt:lpstr>Adagio_Slab-SemiBold</vt:lpstr>
      <vt:lpstr>Arial</vt:lpstr>
      <vt:lpstr>Calibri</vt:lpstr>
      <vt:lpstr>Cambria Math</vt:lpstr>
      <vt:lpstr>Helvetica</vt:lpstr>
      <vt:lpstr>Radikal WUT</vt:lpstr>
      <vt:lpstr>Times New Roman</vt:lpstr>
      <vt:lpstr>PL</vt:lpstr>
      <vt:lpstr>EN</vt:lpstr>
      <vt:lpstr>Feasibility study of femtoscopic measurements in CBM</vt:lpstr>
      <vt:lpstr>Outline</vt:lpstr>
      <vt:lpstr>Femtoscopy</vt:lpstr>
      <vt:lpstr>Theoretical shape of the CF</vt:lpstr>
      <vt:lpstr>Femtoscopy</vt:lpstr>
      <vt:lpstr>Femtoscopy</vt:lpstr>
      <vt:lpstr>Physics in CBM</vt:lpstr>
      <vt:lpstr>Physics in CBM</vt:lpstr>
      <vt:lpstr>Physics in CBM</vt:lpstr>
      <vt:lpstr>Physics in CBM</vt:lpstr>
      <vt:lpstr>Physics in CBM – model predictions</vt:lpstr>
      <vt:lpstr>Femtoscopy in CBM</vt:lpstr>
      <vt:lpstr>Femtoscopy in CBM</vt:lpstr>
      <vt:lpstr>Femtoscopy in CBM</vt:lpstr>
      <vt:lpstr>Femtoscopy in CBM – negative pions</vt:lpstr>
      <vt:lpstr>Femtoscopy in CBM</vt:lpstr>
      <vt:lpstr>Femtoscopy in CBM – negative pions</vt:lpstr>
      <vt:lpstr>Femtoscopy in CBM: protons</vt:lpstr>
      <vt:lpstr>Femtoscopy of protons (WIP)</vt:lpstr>
      <vt:lpstr>Femtoscopy of protons</vt:lpstr>
      <vt:lpstr>Anti splitting cut</vt:lpstr>
      <vt:lpstr>Merging – corrected by dividing the denominator</vt:lpstr>
      <vt:lpstr>Fitting</vt:lpstr>
      <vt:lpstr>Results</vt:lpstr>
      <vt:lpstr>Summary &amp; plans</vt:lpstr>
      <vt:lpstr>Thank you for your attention</vt:lpstr>
      <vt:lpstr>The interesting part </vt:lpstr>
      <vt:lpstr>Prezentacja programu PowerPoint</vt:lpstr>
      <vt:lpstr>Cut optimization</vt:lpstr>
      <vt:lpstr>Physics in CBM – model predictions</vt:lpstr>
      <vt:lpstr>Two particle cut monitors</vt:lpstr>
      <vt:lpstr>Femtoscopy in CBM</vt:lpstr>
      <vt:lpstr>Strange splitting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Daniel Wielanek</dc:creator>
  <cp:lastModifiedBy>Daniel Wielanek</cp:lastModifiedBy>
  <cp:revision>46</cp:revision>
  <dcterms:created xsi:type="dcterms:W3CDTF">2020-11-19T15:09:45Z</dcterms:created>
  <dcterms:modified xsi:type="dcterms:W3CDTF">2021-12-03T13:50:31Z</dcterms:modified>
</cp:coreProperties>
</file>