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4" r:id="rId6"/>
    <p:sldId id="270" r:id="rId7"/>
    <p:sldId id="265" r:id="rId8"/>
    <p:sldId id="266" r:id="rId9"/>
    <p:sldId id="267" r:id="rId10"/>
    <p:sldId id="268" r:id="rId11"/>
    <p:sldId id="269" r:id="rId12"/>
    <p:sldId id="271" r:id="rId13"/>
    <p:sldId id="274" r:id="rId14"/>
    <p:sldId id="275" r:id="rId15"/>
    <p:sldId id="276" r:id="rId16"/>
    <p:sldId id="277" r:id="rId17"/>
    <p:sldId id="283" r:id="rId18"/>
    <p:sldId id="284" r:id="rId19"/>
    <p:sldId id="285" r:id="rId20"/>
    <p:sldId id="278" r:id="rId21"/>
    <p:sldId id="279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695" autoAdjust="0"/>
  </p:normalViewPr>
  <p:slideViewPr>
    <p:cSldViewPr snapToGrid="0">
      <p:cViewPr varScale="1">
        <p:scale>
          <a:sx n="142" d="100"/>
          <a:sy n="142" d="100"/>
        </p:scale>
        <p:origin x="22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MRPC\noise_test_2020.10.14\noi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MRPC\noise_test_2020.10.14\noi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MRPC\noise_test_2020.10.14\noi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MRPC\noise_test_2020.10.14\nois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rgbClr val="FF0000"/>
                </a:solidFill>
              </a:rPr>
              <a:t>Average Noise rate for each strip</a:t>
            </a:r>
            <a:endParaRPr lang="zh-CN" altLang="en-US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2278592"/>
        <c:axId val="202279152"/>
      </c:barChart>
      <c:catAx>
        <c:axId val="20227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strip</a:t>
                </a:r>
                <a:r>
                  <a:rPr lang="en-US" altLang="zh-CN" baseline="0"/>
                  <a:t> number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2279152"/>
        <c:crosses val="autoZero"/>
        <c:auto val="1"/>
        <c:lblAlgn val="ctr"/>
        <c:lblOffset val="100"/>
        <c:noMultiLvlLbl val="0"/>
      </c:catAx>
      <c:valAx>
        <c:axId val="20227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Noise Rate</a:t>
                </a:r>
                <a:r>
                  <a:rPr lang="zh-CN" altLang="en-US"/>
                  <a:t>（</a:t>
                </a:r>
                <a:r>
                  <a:rPr lang="en-US" altLang="zh-CN"/>
                  <a:t>Hz/strip)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227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rgbClr val="FF0000"/>
                </a:solidFill>
              </a:rPr>
              <a:t>Average Noise rate for each strip</a:t>
            </a:r>
            <a:endParaRPr lang="zh-CN" altLang="en-US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2281392"/>
        <c:axId val="202281952"/>
      </c:barChart>
      <c:catAx>
        <c:axId val="20228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strip</a:t>
                </a:r>
                <a:r>
                  <a:rPr lang="en-US" altLang="zh-CN" baseline="0"/>
                  <a:t> number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2281952"/>
        <c:crosses val="autoZero"/>
        <c:auto val="1"/>
        <c:lblAlgn val="ctr"/>
        <c:lblOffset val="100"/>
        <c:noMultiLvlLbl val="0"/>
      </c:catAx>
      <c:valAx>
        <c:axId val="20228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Noise Rate</a:t>
                </a:r>
                <a:r>
                  <a:rPr lang="zh-CN" altLang="en-US"/>
                  <a:t>（</a:t>
                </a:r>
                <a:r>
                  <a:rPr lang="en-US" altLang="zh-CN"/>
                  <a:t>Hz/strip)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228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rgbClr val="FF0000"/>
                </a:solidFill>
              </a:rPr>
              <a:t>Average Noise rate for each strip</a:t>
            </a:r>
            <a:endParaRPr lang="zh-CN" altLang="en-US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阈值!$F$2:$F$33</c:f>
              <c:numCache>
                <c:formatCode>General</c:formatCode>
                <c:ptCount val="32"/>
                <c:pt idx="0">
                  <c:v>27.880705394190901</c:v>
                </c:pt>
                <c:pt idx="1">
                  <c:v>21.966804979253101</c:v>
                </c:pt>
                <c:pt idx="2">
                  <c:v>21.2199170124481</c:v>
                </c:pt>
                <c:pt idx="3">
                  <c:v>20.541493775933599</c:v>
                </c:pt>
                <c:pt idx="4">
                  <c:v>22.518672199170101</c:v>
                </c:pt>
                <c:pt idx="5">
                  <c:v>23.5819502074689</c:v>
                </c:pt>
                <c:pt idx="6">
                  <c:v>22.966804979253112</c:v>
                </c:pt>
                <c:pt idx="7">
                  <c:v>22.54149377593361</c:v>
                </c:pt>
                <c:pt idx="8">
                  <c:v>20.8402489626556</c:v>
                </c:pt>
                <c:pt idx="9">
                  <c:v>21.478215767634854</c:v>
                </c:pt>
                <c:pt idx="10">
                  <c:v>19.564315352697093</c:v>
                </c:pt>
                <c:pt idx="11">
                  <c:v>22.54149377593361</c:v>
                </c:pt>
                <c:pt idx="12">
                  <c:v>21.690871369294605</c:v>
                </c:pt>
                <c:pt idx="13">
                  <c:v>21.0300829875519</c:v>
                </c:pt>
                <c:pt idx="14">
                  <c:v>22.754149377593361</c:v>
                </c:pt>
                <c:pt idx="15">
                  <c:v>22.328838174273859</c:v>
                </c:pt>
                <c:pt idx="16">
                  <c:v>18.288381742738586</c:v>
                </c:pt>
                <c:pt idx="17">
                  <c:v>23.604771784232366</c:v>
                </c:pt>
                <c:pt idx="18">
                  <c:v>19.564315352697093</c:v>
                </c:pt>
                <c:pt idx="19">
                  <c:v>18.713692946058089</c:v>
                </c:pt>
                <c:pt idx="20">
                  <c:v>20.414937759336098</c:v>
                </c:pt>
                <c:pt idx="21">
                  <c:v>15.098547717842322</c:v>
                </c:pt>
                <c:pt idx="22">
                  <c:v>18.713692946058089</c:v>
                </c:pt>
                <c:pt idx="23">
                  <c:v>16.374481327800829</c:v>
                </c:pt>
                <c:pt idx="24">
                  <c:v>17.6099585062241</c:v>
                </c:pt>
                <c:pt idx="25">
                  <c:v>14.035269709543567</c:v>
                </c:pt>
                <c:pt idx="26">
                  <c:v>15.908713692946099</c:v>
                </c:pt>
                <c:pt idx="27">
                  <c:v>14.4201244813278</c:v>
                </c:pt>
                <c:pt idx="28">
                  <c:v>14.144190871369201</c:v>
                </c:pt>
                <c:pt idx="29">
                  <c:v>13.822614107883817</c:v>
                </c:pt>
                <c:pt idx="30">
                  <c:v>15.311203319502074</c:v>
                </c:pt>
                <c:pt idx="31">
                  <c:v>19.989626556016599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DF-4CC1-8728-4AEB33441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9443504"/>
        <c:axId val="139435664"/>
      </c:barChart>
      <c:catAx>
        <c:axId val="13944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strip</a:t>
                </a:r>
                <a:r>
                  <a:rPr lang="en-US" altLang="zh-CN" baseline="0"/>
                  <a:t> number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435664"/>
        <c:crosses val="autoZero"/>
        <c:auto val="1"/>
        <c:lblAlgn val="ctr"/>
        <c:lblOffset val="100"/>
        <c:noMultiLvlLbl val="0"/>
      </c:catAx>
      <c:valAx>
        <c:axId val="1394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Noise Rate</a:t>
                </a:r>
                <a:r>
                  <a:rPr lang="zh-CN" altLang="en-US"/>
                  <a:t>（</a:t>
                </a:r>
                <a:r>
                  <a:rPr lang="en-US" altLang="zh-CN"/>
                  <a:t>Hz/strip)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44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>
                <a:solidFill>
                  <a:srgbClr val="FF0000"/>
                </a:solidFill>
              </a:rPr>
              <a:t>Average Noise rate for each strip</a:t>
            </a:r>
            <a:endParaRPr lang="zh-CN" altLang="en-US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734912"/>
        <c:axId val="203735472"/>
      </c:barChart>
      <c:catAx>
        <c:axId val="203734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strip</a:t>
                </a:r>
                <a:r>
                  <a:rPr lang="en-US" altLang="zh-CN" baseline="0"/>
                  <a:t> number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3735472"/>
        <c:crosses val="autoZero"/>
        <c:auto val="1"/>
        <c:lblAlgn val="ctr"/>
        <c:lblOffset val="100"/>
        <c:noMultiLvlLbl val="0"/>
      </c:catAx>
      <c:valAx>
        <c:axId val="20373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Noise Rate</a:t>
                </a:r>
                <a:r>
                  <a:rPr lang="zh-CN" altLang="en-US"/>
                  <a:t>（</a:t>
                </a:r>
                <a:r>
                  <a:rPr lang="en-US" altLang="zh-CN"/>
                  <a:t>Hz/strip)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37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0.21811</cdr:x>
      <cdr:y>0</cdr:y>
    </cdr:from>
    <cdr:to>
      <cdr:x>0.81753</cdr:x>
      <cdr:y>0.8905</cdr:y>
    </cdr:to>
    <cdr:pic>
      <cdr:nvPicPr>
        <cdr:cNvPr id="2" name="Grafik 1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83135" y="0"/>
          <a:ext cx="3251566" cy="244282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A9A7-93C7-4C6E-A6A6-DFF2746FF2FC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E032-3C3A-41B6-B34C-B20ECE20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29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A230B-DF40-4D68-B1CE-DEACCA12A4A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9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A230B-DF40-4D68-B1CE-DEACCA12A4A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28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16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8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9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98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99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2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3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88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3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7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8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4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1.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影响</a:t>
                </a:r>
                <a:r>
                  <a:rPr lang="en-US" altLang="zh-CN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MRPC</a:t>
                </a:r>
                <a:r>
                  <a:rPr lang="zh-CN" altLang="en-US" sz="700" dirty="0" smtClean="0">
                    <a:solidFill>
                      <a:srgbClr val="0000FF"/>
                    </a:solidFill>
                    <a:latin typeface="+mj-ea"/>
                    <a:ea typeface="+mj-ea"/>
                  </a:rPr>
                  <a:t>计数率能力的主要因素是气隙中的工作电压</a:t>
                </a:r>
                <a:r>
                  <a:rPr lang="en-US" altLang="zh-CN" sz="7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V</a:t>
                </a:r>
                <a:r>
                  <a:rPr lang="en-US" altLang="zh-CN" sz="700" baseline="-25000" dirty="0" err="1" smtClean="0">
                    <a:solidFill>
                      <a:srgbClr val="0000FF"/>
                    </a:solidFill>
                    <a:latin typeface="+mj-ea"/>
                    <a:ea typeface="+mj-ea"/>
                  </a:rPr>
                  <a:t>eff</a:t>
                </a:r>
                <a:r>
                  <a:rPr lang="zh-CN" altLang="en-US" sz="1000" dirty="0" smtClean="0">
                    <a:solidFill>
                      <a:srgbClr val="0000FF"/>
                    </a:solidFill>
                    <a:latin typeface="+mn-lt"/>
                  </a:rPr>
                  <a:t>：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+mn-lt"/>
                  </a:rPr>
                  <a:t>𝑉_𝑒𝑓𝑓=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_𝑎𝑝𝑝𝑙−𝐼𝑅=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_𝑎𝑝𝑝𝑙−</a:t>
                </a:r>
                <a:r>
                  <a:rPr lang="el-GR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zh-CN" altLang="el-GR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altLang="zh-CN" sz="1200" b="0" i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𝑑&lt;𝑄&gt;</a:t>
                </a:r>
                <a:endParaRPr lang="zh-CN" altLang="en-US" sz="1200" baseline="-25000" dirty="0" smtClean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decrease capacitance ,increase</a:t>
                </a:r>
                <a:r>
                  <a:rPr lang="en-US" altLang="zh-CN" sz="12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the impedance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so that the input impedance matching with the front-end electronics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52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A230B-DF40-4D68-B1CE-DEACCA12A4A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6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A230B-DF40-4D68-B1CE-DEACCA12A4A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0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E2F3-9AA8-41C8-9D64-56048A468621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7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6A9F-CA7A-428E-A512-C95F7B2C1B72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DDA7-AC23-4E51-85C9-5DC2DC478DEB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7A1-61DF-42DA-B18B-F103E72B529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E4D0-A91E-4FDF-A5C3-B1646067DDA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0D4B-A1EC-454E-9331-E6A07E1AB5D7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B491-6315-45FF-B379-817D0278DA66}" type="datetime1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5F3-CF4B-4BF8-8E34-141C71285910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8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40BD-56F4-4097-98F3-7E8B82BB1288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2C70-DC50-4D43-B470-C3099CAEDE10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5E93-72BC-4350-BB10-C62A1BE2DEBF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D032-EDC2-4644-B9A3-B7127C155504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546E-2AB1-42E2-A7A8-0C9191B9D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tmp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11" Type="http://schemas.openxmlformats.org/officeDocument/2006/relationships/image" Target="../media/image1.png"/><Relationship Id="rId5" Type="http://schemas.openxmlformats.org/officeDocument/2006/relationships/package" Target="../embeddings/Microsoft_Visio___111111111111111111111111111111111.vsdx"/><Relationship Id="rId10" Type="http://schemas.openxmlformats.org/officeDocument/2006/relationships/image" Target="../media/image2.tmp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jpeg"/><Relationship Id="rId10" Type="http://schemas.openxmlformats.org/officeDocument/2006/relationships/image" Target="../media/image47.png"/><Relationship Id="rId4" Type="http://schemas.openxmlformats.org/officeDocument/2006/relationships/image" Target="../media/image2.tmp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jpeg"/><Relationship Id="rId4" Type="http://schemas.openxmlformats.org/officeDocument/2006/relationships/image" Target="../media/image2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55.jpeg"/><Relationship Id="rId5" Type="http://schemas.openxmlformats.org/officeDocument/2006/relationships/image" Target="../media/image2.tmp"/><Relationship Id="rId10" Type="http://schemas.openxmlformats.org/officeDocument/2006/relationships/image" Target="../media/image54.jpeg"/><Relationship Id="rId4" Type="http://schemas.openxmlformats.org/officeDocument/2006/relationships/image" Target="../media/image1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58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openxmlformats.org/officeDocument/2006/relationships/image" Target="../media/image62.jpe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tmp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tm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tmp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1797248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Aging studies and resulting design change considerations for </a:t>
            </a:r>
            <a:r>
              <a:rPr lang="en-US" sz="4400" dirty="0" smtClean="0"/>
              <a:t>MRPC3/4</a:t>
            </a:r>
            <a:endParaRPr 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0315" y="4784140"/>
            <a:ext cx="6858000" cy="972921"/>
          </a:xfrm>
        </p:spPr>
        <p:txBody>
          <a:bodyPr>
            <a:normAutofit/>
          </a:bodyPr>
          <a:lstStyle/>
          <a:p>
            <a:r>
              <a:rPr lang="en-US" dirty="0" err="1" smtClean="0"/>
              <a:t>Yongjie</a:t>
            </a:r>
            <a:r>
              <a:rPr lang="en-US" dirty="0" smtClean="0"/>
              <a:t> Sun</a:t>
            </a:r>
          </a:p>
          <a:p>
            <a:r>
              <a:rPr lang="en-US" dirty="0" smtClean="0"/>
              <a:t>USTC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E8A-4B61-45F8-8EEA-594B12D244AF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1" y="328423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002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55" y="54050"/>
            <a:ext cx="1479992" cy="1283755"/>
          </a:xfrm>
          <a:prstGeom prst="rect">
            <a:avLst/>
          </a:prstGeom>
        </p:spPr>
      </p:pic>
      <p:sp>
        <p:nvSpPr>
          <p:cNvPr id="11" name="标题 11"/>
          <p:cNvSpPr txBox="1">
            <a:spLocks/>
          </p:cNvSpPr>
          <p:nvPr/>
        </p:nvSpPr>
        <p:spPr bwMode="auto">
          <a:xfrm>
            <a:off x="1965961" y="300274"/>
            <a:ext cx="5924321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de-DE" altLang="en-US" sz="32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of counter structure</a:t>
            </a:r>
            <a:endParaRPr lang="en-US" altLang="zh-CN" sz="3200" b="1" dirty="0">
              <a:solidFill>
                <a:srgbClr val="0000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A82B1-F203-459E-86B8-F88795F7AAED}" type="datetime1">
              <a:rPr lang="en-US" altLang="zh-CN" smtClean="0">
                <a:ea typeface="宋体" charset="-122"/>
              </a:rPr>
              <a:t>11/23/2021</a:t>
            </a:fld>
            <a:endParaRPr lang="zh-CN" altLang="en-US">
              <a:ea typeface="宋体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ea typeface="宋体" charset="-122"/>
              </a:rPr>
              <a:t>MRPC design change review meeting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defRPr/>
              </a:pPr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/>
          </p:nvPr>
        </p:nvGraphicFramePr>
        <p:xfrm>
          <a:off x="3428574" y="1600200"/>
          <a:ext cx="54244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r="16824"/>
          <a:stretch/>
        </p:blipFill>
        <p:spPr>
          <a:xfrm>
            <a:off x="5652027" y="1600215"/>
            <a:ext cx="2983980" cy="44004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2" y="3307468"/>
            <a:ext cx="4408315" cy="2783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2235" y="1504147"/>
            <a:ext cx="5359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de-DE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 distance between HV pad and first strip:</a:t>
            </a:r>
          </a:p>
          <a:p>
            <a:pPr>
              <a:buSzPct val="45000"/>
            </a:pPr>
            <a:r>
              <a:rPr lang="de-DE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de-DE" alt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mm→6 mm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de-DE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 distance between glass edge and last strip:</a:t>
            </a:r>
          </a:p>
          <a:p>
            <a:pPr>
              <a:buSzPct val="45000"/>
            </a:pPr>
            <a:r>
              <a:rPr lang="de-DE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de-DE" alt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mm→18 mm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de-DE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Change dimension of HV pad :</a:t>
            </a:r>
          </a:p>
          <a:p>
            <a:pPr>
              <a:buSzPct val="45000"/>
            </a:pPr>
            <a:r>
              <a:rPr lang="de-DE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de-DE" alt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mm x 30 mm→8 mm x 15 mm</a:t>
            </a:r>
          </a:p>
        </p:txBody>
      </p:sp>
    </p:spTree>
    <p:extLst>
      <p:ext uri="{BB962C8B-B14F-4D97-AF65-F5344CB8AC3E}">
        <p14:creationId xmlns:p14="http://schemas.microsoft.com/office/powerpoint/2010/main" val="11526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0"/>
    </mc:Choice>
    <mc:Fallback xmlns="">
      <p:transition spd="slow" advTm="359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1"/>
          <p:cNvSpPr txBox="1">
            <a:spLocks/>
          </p:cNvSpPr>
          <p:nvPr/>
        </p:nvSpPr>
        <p:spPr bwMode="auto">
          <a:xfrm>
            <a:off x="1759991" y="302100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Noise test results for new MRPC3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550FD1-3A5F-49B7-86E3-B3D3E6613ADE}" type="datetime1">
              <a:rPr lang="en-US" altLang="zh-CN" smtClean="0">
                <a:ea typeface="宋体" charset="-122"/>
              </a:rPr>
              <a:t>11/23/2021</a:t>
            </a:fld>
            <a:endParaRPr lang="zh-CN" altLang="en-US">
              <a:ea typeface="宋体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ea typeface="宋体" charset="-122"/>
              </a:rPr>
              <a:t>MRPC design change review meeting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defRPr/>
              </a:pPr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/>
          </p:nvPr>
        </p:nvGraphicFramePr>
        <p:xfrm>
          <a:off x="3428574" y="1600200"/>
          <a:ext cx="54244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56189"/>
              </p:ext>
            </p:extLst>
          </p:nvPr>
        </p:nvGraphicFramePr>
        <p:xfrm>
          <a:off x="535896" y="2059495"/>
          <a:ext cx="5270440" cy="296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矩形 4"/>
          <p:cNvSpPr/>
          <p:nvPr/>
        </p:nvSpPr>
        <p:spPr>
          <a:xfrm>
            <a:off x="5806341" y="2337952"/>
            <a:ext cx="3226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Test results show edge effect and HV pad shape are related to noise.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方正舒体" panose="02010601030101010101" pitchFamily="2" charset="-122"/>
              <a:cs typeface="Times New Roman" panose="02020603050405020304" pitchFamily="18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The noise counting rates on two-side strips are reduced</a:t>
            </a:r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00274"/>
            <a:ext cx="674557" cy="848819"/>
          </a:xfrm>
          <a:prstGeom prst="rect">
            <a:avLst/>
          </a:prstGeom>
        </p:spPr>
      </p:pic>
      <p:pic>
        <p:nvPicPr>
          <p:cNvPr id="16" name="Grafik 6" descr="Bildschirmausschnit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1" y="328423"/>
            <a:ext cx="1369451" cy="8057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0"/>
    </mc:Choice>
    <mc:Fallback xmlns="">
      <p:transition spd="slow" advTm="359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1"/>
          <p:cNvSpPr txBox="1">
            <a:spLocks/>
          </p:cNvSpPr>
          <p:nvPr/>
        </p:nvSpPr>
        <p:spPr bwMode="auto">
          <a:xfrm>
            <a:off x="1398687" y="306878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MRPC4 cosmic ray test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13C3A6-9851-408C-B6F2-3CA6A4684F07}" type="datetime1">
              <a:rPr lang="en-US" altLang="zh-CN" smtClean="0">
                <a:ea typeface="宋体" charset="-122"/>
              </a:rPr>
              <a:t>11/23/2021</a:t>
            </a:fld>
            <a:endParaRPr lang="zh-CN" altLang="en-US">
              <a:ea typeface="宋体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ea typeface="宋体" charset="-122"/>
              </a:rPr>
              <a:t>MRPC design change review meeting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defRPr/>
              </a:pPr>
              <a:t>12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5975" y="3104771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platform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59582"/>
              </p:ext>
            </p:extLst>
          </p:nvPr>
        </p:nvGraphicFramePr>
        <p:xfrm>
          <a:off x="628654" y="1126056"/>
          <a:ext cx="4410075" cy="195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5" imgW="6238990" imgH="2343060" progId="Visio.Drawing.15">
                  <p:embed/>
                </p:oleObj>
              </mc:Choice>
              <mc:Fallback>
                <p:oleObj name="Visio" r:id="rId5" imgW="6238990" imgH="2343060" progId="Visio.Drawing.15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4" y="1126056"/>
                        <a:ext cx="4410075" cy="1958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4" y="3523130"/>
            <a:ext cx="2519772" cy="25862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45" y="3457281"/>
            <a:ext cx="2511309" cy="2652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722621" y="5288838"/>
                <a:ext cx="337470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95.64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74.15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621" y="5288838"/>
                <a:ext cx="3374706" cy="335413"/>
              </a:xfrm>
              <a:prstGeom prst="rect">
                <a:avLst/>
              </a:prstGeom>
              <a:blipFill>
                <a:blip r:embed="rId9"/>
                <a:stretch>
                  <a:fillRect l="-542" r="-1989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8" name="Grafik 6" descr="Bildschirmausschnit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47" y="1245683"/>
            <a:ext cx="2589109" cy="21041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84235" y="3449931"/>
            <a:ext cx="3026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working current is low and stable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3.6nA@6000V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0"/>
    </mc:Choice>
    <mc:Fallback xmlns="">
      <p:transition spd="slow" advTm="359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08" y="3554716"/>
            <a:ext cx="3558242" cy="2595023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" y="314612"/>
            <a:ext cx="1369451" cy="805720"/>
          </a:xfrm>
          <a:prstGeom prst="rect">
            <a:avLst/>
          </a:prstGeom>
        </p:spPr>
      </p:pic>
      <p:sp>
        <p:nvSpPr>
          <p:cNvPr id="11" name="标题 11"/>
          <p:cNvSpPr txBox="1">
            <a:spLocks/>
          </p:cNvSpPr>
          <p:nvPr/>
        </p:nvSpPr>
        <p:spPr bwMode="auto">
          <a:xfrm>
            <a:off x="1524319" y="378250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</a:rPr>
              <a:t>Gas aging &amp; pollution </a:t>
            </a:r>
            <a:endParaRPr lang="en-US" altLang="zh-CN" sz="3200" b="1" dirty="0">
              <a:solidFill>
                <a:srgbClr val="0000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50BE5B-47F2-44E8-915F-F7133DCBD13F}" type="datetime1">
              <a:rPr lang="en-US" altLang="zh-CN" smtClean="0">
                <a:ea typeface="宋体" charset="-122"/>
              </a:rPr>
              <a:t>11/23/2021</a:t>
            </a:fld>
            <a:endParaRPr lang="zh-CN" altLang="en-US">
              <a:ea typeface="宋体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ea typeface="宋体" charset="-122"/>
              </a:rPr>
              <a:t>MRPC design change review meeting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defRPr/>
              </a:pPr>
              <a:t>13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182132"/>
              </p:ext>
            </p:extLst>
          </p:nvPr>
        </p:nvGraphicFramePr>
        <p:xfrm>
          <a:off x="3977779" y="1271137"/>
          <a:ext cx="54244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46294" y="2092191"/>
            <a:ext cx="453593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pollution effect observed at RHIC-STAR MTD</a:t>
            </a:r>
          </a:p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pollution effect observed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mCBM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high rate (about 5 – 10 kHz/cm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pollution effect was reproduced at IRSAM (Bucharest) with high gamma flux</a:t>
            </a:r>
          </a:p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test at Beijing confirmed the gas pollution effect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5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802982" y="6135198"/>
            <a:ext cx="323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smtClean="0">
                <a:solidFill>
                  <a:srgbClr val="FF0000"/>
                </a:solidFill>
              </a:rPr>
              <a:t>From CBM </a:t>
            </a:r>
            <a:r>
              <a:rPr lang="de-DE" altLang="zh-CN" dirty="0">
                <a:solidFill>
                  <a:srgbClr val="FF0000"/>
                </a:solidFill>
              </a:rPr>
              <a:t>Progress Report 2020</a:t>
            </a:r>
          </a:p>
        </p:txBody>
      </p:sp>
    </p:spTree>
    <p:extLst>
      <p:ext uri="{BB962C8B-B14F-4D97-AF65-F5344CB8AC3E}">
        <p14:creationId xmlns:p14="http://schemas.microsoft.com/office/powerpoint/2010/main" val="40276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0"/>
    </mc:Choice>
    <mc:Fallback xmlns="">
      <p:transition spd="slow" advTm="3593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" y="347287"/>
            <a:ext cx="1369451" cy="805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45" y="3424245"/>
            <a:ext cx="9525" cy="9525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346295" y="2425282"/>
            <a:ext cx="4438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buFont typeface="Wingdings" panose="05000000000000000000" pitchFamily="2" charset="2"/>
              <a:buChar char="u"/>
            </a:pPr>
            <a:r>
              <a:rPr lang="en-US" altLang="zh-CN" sz="2400" dirty="0"/>
              <a:t>Obvious tracks caused by fish line</a:t>
            </a:r>
          </a:p>
          <a:p>
            <a:pPr marL="342882" indent="-342882">
              <a:buFont typeface="Wingdings" panose="05000000000000000000" pitchFamily="2" charset="2"/>
              <a:buChar char="u"/>
            </a:pPr>
            <a:r>
              <a:rPr lang="en-US" altLang="zh-CN" sz="2400" dirty="0"/>
              <a:t>Can’t be erased by alcohol</a:t>
            </a:r>
          </a:p>
          <a:p>
            <a:pPr marL="342882" indent="-342882">
              <a:buFont typeface="Wingdings" panose="05000000000000000000" pitchFamily="2" charset="2"/>
              <a:buChar char="u"/>
            </a:pPr>
            <a:endParaRPr lang="en-US" altLang="zh-CN" sz="20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2F2D06-9863-4144-BEBA-24B68D0D1985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4788025" y="1484800"/>
            <a:ext cx="4248472" cy="4495711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6300192" y="1685010"/>
            <a:ext cx="432048" cy="35442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077378" y="507532"/>
            <a:ext cx="5806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+mj-lt"/>
              </a:rPr>
              <a:t>Inspection on returned MRPC3b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0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" y="347287"/>
            <a:ext cx="1369451" cy="805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45" y="3424245"/>
            <a:ext cx="9525" cy="9525"/>
          </a:xfrm>
          <a:prstGeom prst="rect">
            <a:avLst/>
          </a:prstGeom>
        </p:spPr>
      </p:pic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9CC34-7ED7-4468-B34C-50338F1560AD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93" y="1899048"/>
            <a:ext cx="90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24106" y="507532"/>
            <a:ext cx="556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+mj-lt"/>
              </a:rPr>
              <a:t>Inspection on returned MRPC3b </a:t>
            </a:r>
          </a:p>
        </p:txBody>
      </p:sp>
      <p:pic>
        <p:nvPicPr>
          <p:cNvPr id="13" name="Picture 2" descr="http://nano.ustc.edu.cn/statics/js/ueditor/php/upload1/20210106/160990174947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2" y="1450436"/>
            <a:ext cx="2683048" cy="24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962814" y="3923977"/>
            <a:ext cx="157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SEM test stand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9" t="27299" r="22827" b="32802"/>
          <a:stretch/>
        </p:blipFill>
        <p:spPr>
          <a:xfrm>
            <a:off x="6070238" y="1328830"/>
            <a:ext cx="2836935" cy="25444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7" t="25788" r="34711" b="26393"/>
          <a:stretch/>
        </p:blipFill>
        <p:spPr>
          <a:xfrm>
            <a:off x="3480547" y="1344242"/>
            <a:ext cx="2348408" cy="252905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30855" y="13585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Side 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79483" y="1344237"/>
            <a:ext cx="114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Side B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438"/>
            <a:ext cx="3419952" cy="11241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60393" y="4793191"/>
            <a:ext cx="5416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Stains were found within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microns of the fish line</a:t>
            </a:r>
          </a:p>
        </p:txBody>
      </p:sp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3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45" y="3424245"/>
            <a:ext cx="9525" cy="9525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715FE-1570-40C5-BF89-A6687B828D99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93" y="1899048"/>
            <a:ext cx="90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85755" y="504411"/>
            <a:ext cx="4895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Inspection on returned MRPC3b </a:t>
            </a:r>
          </a:p>
        </p:txBody>
      </p:sp>
      <p:pic>
        <p:nvPicPr>
          <p:cNvPr id="21" name="Picture 10" descr="TemplateImage"/>
          <p:cNvPicPr/>
          <p:nvPr/>
        </p:nvPicPr>
        <p:blipFill rotWithShape="1">
          <a:blip r:embed="rId4" cstate="print"/>
          <a:srcRect l="16884" t="7491" r="18007" b="460"/>
          <a:stretch/>
        </p:blipFill>
        <p:spPr>
          <a:xfrm>
            <a:off x="423563" y="1406412"/>
            <a:ext cx="3029033" cy="2256955"/>
          </a:xfrm>
          <a:prstGeom prst="rect">
            <a:avLst/>
          </a:prstGeom>
        </p:spPr>
      </p:pic>
      <p:pic>
        <p:nvPicPr>
          <p:cNvPr id="22" name="Picture 10" descr="TemplateImage"/>
          <p:cNvPicPr/>
          <p:nvPr/>
        </p:nvPicPr>
        <p:blipFill rotWithShape="1">
          <a:blip r:embed="rId5" cstate="print"/>
          <a:srcRect l="16880" t="7849" r="16805"/>
          <a:stretch/>
        </p:blipFill>
        <p:spPr>
          <a:xfrm>
            <a:off x="478666" y="3625314"/>
            <a:ext cx="3029033" cy="23195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858175" y="1373196"/>
            <a:ext cx="151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Unused fishing line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858175" y="3665614"/>
            <a:ext cx="151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Used fishing line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70122" y="1503764"/>
            <a:ext cx="53663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in the gas and glass are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shifted </a:t>
            </a:r>
          </a:p>
          <a:p>
            <a:pPr marL="342882" indent="-34288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fish line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glass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fish line</a:t>
            </a:r>
          </a:p>
          <a:p>
            <a:pPr marL="342882" indent="-34288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movements of elements in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stained areas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much more than other areas</a:t>
            </a:r>
          </a:p>
          <a:p>
            <a:pPr marL="342882" indent="-34288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gas pollution effect may be much more obvious around the fishing line</a:t>
            </a:r>
          </a:p>
          <a:p>
            <a:pPr marL="342882" indent="-34288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8" name="Grafik 6" descr="Bildschirmausschnit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1" y="319798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" y="268674"/>
            <a:ext cx="674557" cy="8488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27"/>
            <a:ext cx="1152128" cy="1175665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2578973" y="494750"/>
            <a:ext cx="526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Design of semi-sealed MRPC4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/>
          <a:stretch/>
        </p:blipFill>
        <p:spPr>
          <a:xfrm>
            <a:off x="135788" y="1731896"/>
            <a:ext cx="4906028" cy="21769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77640" y="5946015"/>
            <a:ext cx="67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Blockers and gas guider are fixed by nylon screws and signal pins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" b="33463"/>
          <a:stretch/>
        </p:blipFill>
        <p:spPr>
          <a:xfrm>
            <a:off x="5225103" y="1688841"/>
            <a:ext cx="1821194" cy="2268730"/>
          </a:xfrm>
          <a:prstGeom prst="rect">
            <a:avLst/>
          </a:prstGeom>
        </p:spPr>
      </p:pic>
      <p:cxnSp>
        <p:nvCxnSpPr>
          <p:cNvPr id="32" name="直接箭头连接符 31"/>
          <p:cNvCxnSpPr>
            <a:stCxn id="31" idx="1"/>
          </p:cNvCxnSpPr>
          <p:nvPr/>
        </p:nvCxnSpPr>
        <p:spPr>
          <a:xfrm flipH="1">
            <a:off x="4108883" y="2823206"/>
            <a:ext cx="1116220" cy="95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704769" y="2633857"/>
            <a:ext cx="72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Φ3</a:t>
            </a:r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r="31142"/>
          <a:stretch/>
        </p:blipFill>
        <p:spPr>
          <a:xfrm>
            <a:off x="7075657" y="1746861"/>
            <a:ext cx="1532992" cy="2150041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695649" y="3595411"/>
            <a:ext cx="126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Inwall</a:t>
            </a:r>
            <a:r>
              <a:rPr lang="en-US" altLang="zh-CN" dirty="0">
                <a:solidFill>
                  <a:srgbClr val="FF0000"/>
                </a:solidFill>
              </a:rPr>
              <a:t> of gas guider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0" name="直接箭头连接符 39"/>
          <p:cNvCxnSpPr>
            <a:endCxn id="2" idx="6"/>
          </p:cNvCxnSpPr>
          <p:nvPr/>
        </p:nvCxnSpPr>
        <p:spPr>
          <a:xfrm flipV="1">
            <a:off x="7277615" y="3645912"/>
            <a:ext cx="505592" cy="38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191586" y="4041687"/>
            <a:ext cx="207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Balance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tube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50104" y="1688841"/>
            <a:ext cx="11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Outlets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7556411" y="1848310"/>
            <a:ext cx="246324" cy="412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 rot="6574079">
            <a:off x="7120712" y="2597338"/>
            <a:ext cx="1992241" cy="21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38579" y="4562809"/>
            <a:ext cx="3078071" cy="12003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sizes are placed at different distances to balance the flow of each outlets 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7788" r="2720" b="4391"/>
          <a:stretch/>
        </p:blipFill>
        <p:spPr>
          <a:xfrm>
            <a:off x="2929742" y="4309964"/>
            <a:ext cx="2358279" cy="117498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865" r="4061" b="6656"/>
          <a:stretch/>
        </p:blipFill>
        <p:spPr>
          <a:xfrm>
            <a:off x="327722" y="4129984"/>
            <a:ext cx="2340288" cy="12107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6264" y="5284898"/>
            <a:ext cx="111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Blocker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08369" y="5261349"/>
            <a:ext cx="171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Gas guider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21D9-CF05-4989-B773-3BC86DE4585E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358126" y="3717561"/>
            <a:ext cx="444385" cy="80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3890349" y="3070656"/>
            <a:ext cx="112668" cy="165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83570" y="3443327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67994" y="3231714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034977" y="3036625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203859" y="2851675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19469" y="2607159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585036" y="2416504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784334" y="2185359"/>
            <a:ext cx="2689412" cy="8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1" y="319798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" y="268674"/>
            <a:ext cx="674557" cy="8488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27"/>
            <a:ext cx="1152128" cy="1175665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24" name="TextBox 11"/>
          <p:cNvSpPr txBox="1"/>
          <p:nvPr/>
        </p:nvSpPr>
        <p:spPr>
          <a:xfrm>
            <a:off x="2813771" y="461048"/>
            <a:ext cx="478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Simulation of gas guider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4381805" y="3575811"/>
            <a:ext cx="44769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gas flow is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ccm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serial numbers are arranged from one end to the other</a:t>
            </a: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flow is more even after optimization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2" y="3172485"/>
            <a:ext cx="4093256" cy="3221987"/>
          </a:xfrm>
          <a:prstGeom prst="rect">
            <a:avLst/>
          </a:prstGeom>
        </p:spPr>
      </p:pic>
      <p:sp>
        <p:nvSpPr>
          <p:cNvPr id="10" name="灯片编号占位符 11"/>
          <p:cNvSpPr txBox="1">
            <a:spLocks/>
          </p:cNvSpPr>
          <p:nvPr/>
        </p:nvSpPr>
        <p:spPr>
          <a:xfrm>
            <a:off x="7086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2D04582-41AC-4A13-9FCA-C231B8EF8B35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8493" r="2890" b="30198"/>
          <a:stretch/>
        </p:blipFill>
        <p:spPr>
          <a:xfrm>
            <a:off x="325314" y="1611541"/>
            <a:ext cx="8053755" cy="65080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5314" y="2526154"/>
            <a:ext cx="811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use of balance tubes, gas path of the gas guider is optimized to make gas flow more even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606D-9511-4A62-84D4-49998026B4E5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6" r="37825" b="14709"/>
          <a:stretch/>
        </p:blipFill>
        <p:spPr>
          <a:xfrm rot="5400000">
            <a:off x="1206892" y="709206"/>
            <a:ext cx="1248482" cy="2669167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1" y="319798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" y="268674"/>
            <a:ext cx="674557" cy="8488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27"/>
            <a:ext cx="1152128" cy="1175665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24" name="TextBox 11"/>
          <p:cNvSpPr txBox="1"/>
          <p:nvPr/>
        </p:nvSpPr>
        <p:spPr>
          <a:xfrm>
            <a:off x="2253082" y="461048"/>
            <a:ext cx="534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Assembling of MRPC4 (ongoing)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31531" r="7501" b="36405"/>
          <a:stretch/>
        </p:blipFill>
        <p:spPr>
          <a:xfrm>
            <a:off x="3878022" y="1425060"/>
            <a:ext cx="5151977" cy="124297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885767" y="2158682"/>
            <a:ext cx="171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Gas guider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78820" y="2264007"/>
            <a:ext cx="111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Blocker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2C1-95DA-49C2-A764-138A9983FC38}" type="datetime1">
              <a:rPr lang="en-US" smtClean="0"/>
              <a:t>11/23/2021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29223" r="11827" b="13448"/>
          <a:stretch/>
        </p:blipFill>
        <p:spPr>
          <a:xfrm>
            <a:off x="719429" y="2881925"/>
            <a:ext cx="2277415" cy="167079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19429" y="2889730"/>
            <a:ext cx="227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Install the blockers of lower stack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12904" r="2946" b="19309"/>
          <a:stretch/>
        </p:blipFill>
        <p:spPr>
          <a:xfrm>
            <a:off x="3419169" y="2886962"/>
            <a:ext cx="2494420" cy="166576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422873" y="2881491"/>
            <a:ext cx="249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Install the lower stack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4" y="2896454"/>
            <a:ext cx="2345417" cy="165626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335913" y="2897058"/>
            <a:ext cx="234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Install the blockers of upper stack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9" y="4672591"/>
            <a:ext cx="2322030" cy="174084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22413" y="4680846"/>
            <a:ext cx="230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Clean guider with blowing dust gun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69" y="4672590"/>
            <a:ext cx="2494420" cy="173454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428769" y="4672589"/>
            <a:ext cx="234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5.Install the gas guider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4" y="4672590"/>
            <a:ext cx="2345416" cy="173454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346243" y="4674731"/>
            <a:ext cx="230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The semi-sealed MRPC4</a:t>
            </a:r>
          </a:p>
        </p:txBody>
      </p:sp>
    </p:spTree>
    <p:extLst>
      <p:ext uri="{BB962C8B-B14F-4D97-AF65-F5344CB8AC3E}">
        <p14:creationId xmlns:p14="http://schemas.microsoft.com/office/powerpoint/2010/main" val="993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ea typeface="华文细黑" pitchFamily="2" charset="-122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3DF9-FA82-4023-A0AD-C0E3BB6C5673}" type="datetime1">
              <a:rPr lang="en-US" altLang="zh-CN" smtClean="0"/>
              <a:t>11/23/2021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582-41AC-4A13-9FCA-C231B8EF8B3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8" y="319799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" y="2686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45" y="3424245"/>
            <a:ext cx="9525" cy="95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37"/>
            <a:ext cx="1152128" cy="1175665"/>
          </a:xfrm>
          <a:prstGeom prst="rect">
            <a:avLst/>
          </a:prstGeom>
        </p:spPr>
      </p:pic>
      <p:sp>
        <p:nvSpPr>
          <p:cNvPr id="25" name="标题 11"/>
          <p:cNvSpPr txBox="1">
            <a:spLocks/>
          </p:cNvSpPr>
          <p:nvPr/>
        </p:nvSpPr>
        <p:spPr bwMode="auto">
          <a:xfrm>
            <a:off x="1619672" y="387494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ea typeface="微软雅黑" panose="020B0503020204020204" pitchFamily="34" charset="-122"/>
              </a:rPr>
              <a:t>CBM-TOF</a:t>
            </a:r>
          </a:p>
        </p:txBody>
      </p:sp>
      <p:pic>
        <p:nvPicPr>
          <p:cNvPr id="23" name="Picture 10" descr="https://lh4.googleusercontent.com/3g6kqNwLU6GxEyw_4g_rVgqDyx9TF0AG5N7viSzCI97ju9k8Dq3ShpdJ20k_bVkQIk0nTIHW7jZyJCcD_b04kevcAu4DNh-sqWudtzdk-xgYwqYnS0e6ljh_AFWq3x-FpQUFJZgn4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1" y="1568822"/>
            <a:ext cx="4486447" cy="43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48860" y="1550107"/>
                <a:ext cx="4193079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7651" indent="-447651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Hadron identification at CBM is provided by measuring the momentum and the time of flight of the respective particles.</a:t>
                </a:r>
              </a:p>
              <a:p>
                <a:pPr marL="447651" indent="-447651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lvl="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0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CBM-TOF Requirements</a:t>
                </a:r>
              </a:p>
              <a:p>
                <a:pPr marL="447651" indent="-447651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Full system time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~ 80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ps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47651" indent="-447651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Efficiency&gt; 95 %</a:t>
                </a:r>
              </a:p>
              <a:p>
                <a:pPr marL="447651" indent="-447651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Rate capability  &lt; 150 kHz/cm</a:t>
                </a:r>
                <a:r>
                  <a:rPr lang="en-US" altLang="zh-CN" sz="20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</a:p>
              <a:p>
                <a:pPr marL="447651" indent="-447651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low rate region of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ToF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-wall will consists of MRPC3 and MRPC4</a:t>
                </a:r>
                <a:endParaRPr lang="zh-CN" alt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60" y="1550107"/>
                <a:ext cx="4193079" cy="4462760"/>
              </a:xfrm>
              <a:prstGeom prst="rect">
                <a:avLst/>
              </a:prstGeom>
              <a:blipFill rotWithShape="0">
                <a:blip r:embed="rId8"/>
                <a:stretch>
                  <a:fillRect l="-1453" t="-683" b="-1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17"/>
          <p:cNvSpPr txBox="1"/>
          <p:nvPr/>
        </p:nvSpPr>
        <p:spPr>
          <a:xfrm>
            <a:off x="1028176" y="1343938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FF0000"/>
                </a:solidFill>
              </a:rPr>
              <a:t>TOF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350964" y="1624098"/>
            <a:ext cx="1137717" cy="6760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5"/>
    </mc:Choice>
    <mc:Fallback xmlns="">
      <p:transition spd="slow" advTm="500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20" y="1515333"/>
            <a:ext cx="2786196" cy="178572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23" y="3800513"/>
            <a:ext cx="2787708" cy="17906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9" y="1508609"/>
            <a:ext cx="2780625" cy="178572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1C0B0-DBA0-4CC6-AB65-A581DBB0F784}" type="datetime1">
              <a:rPr lang="en-US" altLang="zh-CN" smtClean="0"/>
              <a:t>11/23/2021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7" y="1899042"/>
            <a:ext cx="90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06234" y="457760"/>
            <a:ext cx="4843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+mj-lt"/>
              </a:rPr>
              <a:t>Electrostatic field simulation</a:t>
            </a:r>
          </a:p>
        </p:txBody>
      </p:sp>
      <p:sp>
        <p:nvSpPr>
          <p:cNvPr id="11" name="椭圆 10"/>
          <p:cNvSpPr/>
          <p:nvPr/>
        </p:nvSpPr>
        <p:spPr>
          <a:xfrm>
            <a:off x="1192802" y="2983173"/>
            <a:ext cx="670743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863546" y="2651464"/>
            <a:ext cx="1293049" cy="419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902959" y="1473568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around the fish line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times higher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06615" y="229646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Fish line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85328" y="1175587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electrode</a:t>
            </a:r>
          </a:p>
        </p:txBody>
      </p:sp>
      <p:cxnSp>
        <p:nvCxnSpPr>
          <p:cNvPr id="21" name="直接箭头连接符 20"/>
          <p:cNvCxnSpPr>
            <a:stCxn id="18" idx="1"/>
          </p:cNvCxnSpPr>
          <p:nvPr/>
        </p:nvCxnSpPr>
        <p:spPr>
          <a:xfrm flipH="1">
            <a:off x="944037" y="1360253"/>
            <a:ext cx="541290" cy="177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886361" y="1544919"/>
            <a:ext cx="1107965" cy="1696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749747" y="1392512"/>
            <a:ext cx="3394253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exchange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region may be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noise rate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of the high field</a:t>
            </a:r>
          </a:p>
          <a:p>
            <a:pPr marL="342891" indent="-34289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lead to serious gas pollution problems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9" y="3800513"/>
            <a:ext cx="2810468" cy="1800970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1278852" y="5256913"/>
            <a:ext cx="670743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1724674" y="4918027"/>
            <a:ext cx="3031516" cy="404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3831898" y="4112120"/>
            <a:ext cx="193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silicon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grease that covers the fishing line</a:t>
            </a:r>
          </a:p>
        </p:txBody>
      </p:sp>
      <p:sp>
        <p:nvSpPr>
          <p:cNvPr id="42" name="矩形 41"/>
          <p:cNvSpPr/>
          <p:nvPr/>
        </p:nvSpPr>
        <p:spPr>
          <a:xfrm>
            <a:off x="5780244" y="3618139"/>
            <a:ext cx="324406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reduce the effect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 silicon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grease on the fishing line</a:t>
            </a:r>
          </a:p>
          <a:p>
            <a:pPr marL="342891" indent="-34289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in the fishing line contact area decreases</a:t>
            </a:r>
          </a:p>
          <a:p>
            <a:pPr marL="342891" indent="-34289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gas will enter the contact area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gas aging effect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pic>
        <p:nvPicPr>
          <p:cNvPr id="27" name="图片 26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8" name="Grafik 6" descr="Bildschirmausschnit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40" y="3424240"/>
            <a:ext cx="9525" cy="9525"/>
          </a:xfrm>
          <a:prstGeom prst="rect">
            <a:avLst/>
          </a:prstGeom>
        </p:spPr>
      </p:pic>
      <p:sp>
        <p:nvSpPr>
          <p:cNvPr id="29" name="日期占位符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AB538-65CB-4913-9FC2-8CB29CCB30A3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31" name="页脚占位符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82094" y="582267"/>
            <a:ext cx="5486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j-lt"/>
              </a:rPr>
              <a:t>MRPCs with Silicone grease coated fish line</a:t>
            </a:r>
          </a:p>
        </p:txBody>
      </p:sp>
      <p:sp>
        <p:nvSpPr>
          <p:cNvPr id="9" name="矩形 8"/>
          <p:cNvSpPr/>
          <p:nvPr/>
        </p:nvSpPr>
        <p:spPr>
          <a:xfrm>
            <a:off x="511854" y="1353708"/>
            <a:ext cx="5089394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Silicone grease: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waterproof grease made by combining a silicone oil with a thickener.</a:t>
            </a:r>
          </a:p>
          <a:p>
            <a:pPr marL="342891" indent="-342891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insulation</a:t>
            </a:r>
          </a:p>
          <a:p>
            <a:pPr marL="342891" indent="-342891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volatility,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to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evaporate</a:t>
            </a:r>
          </a:p>
          <a:p>
            <a:pPr marL="342891" indent="-342891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stability</a:t>
            </a:r>
          </a:p>
        </p:txBody>
      </p:sp>
      <p:pic>
        <p:nvPicPr>
          <p:cNvPr id="5124" name="Picture 4" descr="https://bkimg.cdn.bcebos.com/pic/f9198618367adab49e85162589d4b31c8701e47b?x-bce-process=image/watermark,image_d2F0ZXIvYmFpa2U5Mg==,g_7,xp_5,yp_5/format,f_au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24630" r="10562" b="11045"/>
          <a:stretch/>
        </p:blipFill>
        <p:spPr bwMode="auto">
          <a:xfrm>
            <a:off x="5601248" y="1301079"/>
            <a:ext cx="2543695" cy="21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1" t="46056" r="26423" b="19800"/>
          <a:stretch/>
        </p:blipFill>
        <p:spPr>
          <a:xfrm>
            <a:off x="20145" y="3446858"/>
            <a:ext cx="2665906" cy="266590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66480" y="5680562"/>
            <a:ext cx="16794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Regular fish line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683573" y="5453748"/>
            <a:ext cx="657387" cy="210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60190" y="3839202"/>
            <a:ext cx="209910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Silicone grease coated fish line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9032" r="10144"/>
          <a:stretch/>
        </p:blipFill>
        <p:spPr>
          <a:xfrm rot="5400000">
            <a:off x="3217285" y="3745484"/>
            <a:ext cx="2148867" cy="25647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46643" y="4013662"/>
            <a:ext cx="2768707" cy="2090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a MRPC prototype</a:t>
            </a:r>
          </a:p>
          <a:p>
            <a:pPr marL="342891" indent="-34289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1x3 gaps</a:t>
            </a:r>
          </a:p>
          <a:p>
            <a:pPr marL="342891" indent="-34289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width 0.23mm</a:t>
            </a:r>
          </a:p>
          <a:p>
            <a:pPr marL="342891" indent="-34289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readout strips</a:t>
            </a:r>
          </a:p>
          <a:p>
            <a:pPr marL="342891" indent="-34289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Strip: 20mm x 7mm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9" name="Grafik 6" descr="Bildschirmausschnit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40" y="3424240"/>
            <a:ext cx="9525" cy="9525"/>
          </a:xfrm>
          <a:prstGeom prst="rect">
            <a:avLst/>
          </a:prstGeom>
        </p:spPr>
      </p:pic>
      <p:sp>
        <p:nvSpPr>
          <p:cNvPr id="29" name="日期占位符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66CB74-D512-4AB7-8EA2-651C90A38128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31" name="页脚占位符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25452" y="515650"/>
            <a:ext cx="635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j-lt"/>
              </a:rPr>
              <a:t>MRPCs with Silicone grease coated fish line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1" y="1125519"/>
            <a:ext cx="3104872" cy="22458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65066" y="1509107"/>
            <a:ext cx="5212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efficiency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~84%@110kV/cm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reasonable for a 3 gas-gaps detector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40 days high voltage test, the leak current goes up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@110kV/cm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0" t="20014" r="16550"/>
          <a:stretch/>
        </p:blipFill>
        <p:spPr>
          <a:xfrm>
            <a:off x="944481" y="3506850"/>
            <a:ext cx="2350773" cy="227561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907827" y="3733975"/>
            <a:ext cx="212040" cy="153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67221" y="5777683"/>
            <a:ext cx="339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grease flowed and spread to about 2 mm width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02080" y="3760561"/>
            <a:ext cx="136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Grease trace</a:t>
            </a:r>
          </a:p>
        </p:txBody>
      </p:sp>
      <p:sp>
        <p:nvSpPr>
          <p:cNvPr id="26" name="矩形 25"/>
          <p:cNvSpPr/>
          <p:nvPr/>
        </p:nvSpPr>
        <p:spPr>
          <a:xfrm>
            <a:off x="3752915" y="3970030"/>
            <a:ext cx="5283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use less silicon grease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other rectangular materials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2mm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400mm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0.204mm Teflon tape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ordered to be used as spacer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8" name="Grafik 6" descr="Bildschirmausschnit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5453"/>
            <a:ext cx="8200796" cy="4611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design, test and operation of MRPC3/4 </a:t>
            </a:r>
            <a:r>
              <a:rPr lang="en-US" dirty="0"/>
              <a:t>show very </a:t>
            </a:r>
            <a:r>
              <a:rPr lang="en-US" dirty="0" smtClean="0"/>
              <a:t>reliable results.</a:t>
            </a:r>
          </a:p>
          <a:p>
            <a:r>
              <a:rPr lang="en-US" dirty="0" smtClean="0"/>
              <a:t>All the required performances have been achieved. </a:t>
            </a:r>
          </a:p>
          <a:p>
            <a:pPr marL="269875" indent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Time resolution, efficiency, granularity, rate capability, noise rate, impedance matching, … </a:t>
            </a:r>
          </a:p>
          <a:p>
            <a:r>
              <a:rPr lang="en-US" dirty="0" smtClean="0"/>
              <a:t>The aging effect may relate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gas changing rate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electrical field around fishing line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gas-guide structure is under construction and to be test soon.</a:t>
            </a:r>
          </a:p>
          <a:p>
            <a:pPr lvl="1"/>
            <a:r>
              <a:rPr lang="en-US" dirty="0"/>
              <a:t>The rectangular </a:t>
            </a:r>
            <a:r>
              <a:rPr lang="en-US" dirty="0" smtClean="0"/>
              <a:t>spacer will be applied in MRPC4.  </a:t>
            </a:r>
          </a:p>
          <a:p>
            <a:pPr lvl="1"/>
            <a:r>
              <a:rPr lang="en-US" altLang="zh-CN" dirty="0" smtClean="0"/>
              <a:t>The grease/oil treating mothed need a much longer time scale...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7A1-61DF-42DA-B18B-F103E72B529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MRPC design change review meeting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46E-2AB1-42E2-A7A8-0C9191B9D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68323"/>
                <a:ext cx="4258816" cy="393504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resolution in the order  of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50ps.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Efficiency better than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Occupancy smaller than 5%.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rate capability about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𝑘𝐻𝑧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Impedance matching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high rate. </a:t>
                </a:r>
              </a:p>
              <a:p>
                <a:pPr marL="0" indent="0">
                  <a:buNone/>
                </a:pPr>
                <a:endParaRPr lang="en-US" altLang="zh-CN" sz="2000" dirty="0">
                  <a:ea typeface="华文细黑" pitchFamily="2" charset="-122"/>
                </a:endParaRPr>
              </a:p>
            </p:txBody>
          </p:sp>
        </mc:Choice>
        <mc:Fallback xmlns="">
          <p:sp>
            <p:nvSpPr>
              <p:cNvPr id="13" name="内容占位符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68323"/>
                <a:ext cx="4258816" cy="3935048"/>
              </a:xfrm>
              <a:blipFill>
                <a:blip r:embed="rId4"/>
                <a:stretch>
                  <a:fillRect l="-1288" t="-1705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E2DD-4E91-42A0-BB11-B582D48B9F7A}" type="datetime1">
              <a:rPr lang="en-US" altLang="zh-CN" smtClean="0"/>
              <a:t>11/23/2021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582-41AC-4A13-9FCA-C231B8EF8B3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241" y="3424241"/>
            <a:ext cx="9525" cy="9525"/>
          </a:xfrm>
          <a:prstGeom prst="rect">
            <a:avLst/>
          </a:prstGeom>
        </p:spPr>
      </p:pic>
      <p:sp>
        <p:nvSpPr>
          <p:cNvPr id="10" name="内容占位符 12"/>
          <p:cNvSpPr txBox="1">
            <a:spLocks/>
          </p:cNvSpPr>
          <p:nvPr/>
        </p:nvSpPr>
        <p:spPr bwMode="auto">
          <a:xfrm>
            <a:off x="457200" y="1473946"/>
            <a:ext cx="8686800" cy="58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the region A, the MRPC requirements: 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95" y="2168328"/>
            <a:ext cx="3942792" cy="32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33"/>
            <a:ext cx="1152128" cy="1175665"/>
          </a:xfrm>
          <a:prstGeom prst="rect">
            <a:avLst/>
          </a:prstGeom>
        </p:spPr>
      </p:pic>
      <p:sp>
        <p:nvSpPr>
          <p:cNvPr id="17" name="标题 11"/>
          <p:cNvSpPr txBox="1">
            <a:spLocks/>
          </p:cNvSpPr>
          <p:nvPr/>
        </p:nvSpPr>
        <p:spPr bwMode="auto">
          <a:xfrm>
            <a:off x="1619672" y="387494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</a:rPr>
              <a:t>Requirements</a:t>
            </a: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10"/>
          <a:srcRect l="35829" r="32821"/>
          <a:stretch/>
        </p:blipFill>
        <p:spPr bwMode="auto">
          <a:xfrm>
            <a:off x="1146696" y="4360867"/>
            <a:ext cx="3141219" cy="174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178525" y="236920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zh-CN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6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1113"/>
    </mc:Choice>
    <mc:Fallback xmlns="">
      <p:transition spd="slow" advTm="411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50A2-4EDE-499F-A9C7-2B3F2CE3D56D}" type="datetime1">
              <a:rPr lang="en-US" altLang="zh-CN" smtClean="0"/>
              <a:t>11/23/2021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582-41AC-4A13-9FCA-C231B8EF8B3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41" y="3424241"/>
            <a:ext cx="9525" cy="9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33"/>
            <a:ext cx="1152128" cy="1175665"/>
          </a:xfrm>
          <a:prstGeom prst="rect">
            <a:avLst/>
          </a:prstGeom>
        </p:spPr>
      </p:pic>
      <p:sp>
        <p:nvSpPr>
          <p:cNvPr id="17" name="标题 11"/>
          <p:cNvSpPr txBox="1">
            <a:spLocks/>
          </p:cNvSpPr>
          <p:nvPr/>
        </p:nvSpPr>
        <p:spPr bwMode="auto">
          <a:xfrm>
            <a:off x="1619672" y="387494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MRPC3 and MRPC4 structure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6" y="1728482"/>
            <a:ext cx="2537299" cy="21779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6" y="4339556"/>
            <a:ext cx="2891827" cy="1583703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82819"/>
              </p:ext>
            </p:extLst>
          </p:nvPr>
        </p:nvGraphicFramePr>
        <p:xfrm>
          <a:off x="3428806" y="1469008"/>
          <a:ext cx="5207203" cy="3338671"/>
        </p:xfrm>
        <a:graphic>
          <a:graphicData uri="http://schemas.openxmlformats.org/drawingml/2006/table">
            <a:tbl>
              <a:tblPr/>
              <a:tblGrid>
                <a:gridCol w="581269">
                  <a:extLst>
                    <a:ext uri="{9D8B030D-6E8A-4147-A177-3AD203B41FA5}">
                      <a16:colId xmlns:a16="http://schemas.microsoft.com/office/drawing/2014/main" xmlns="" val="4186877790"/>
                    </a:ext>
                  </a:extLst>
                </a:gridCol>
                <a:gridCol w="1550051">
                  <a:extLst>
                    <a:ext uri="{9D8B030D-6E8A-4147-A177-3AD203B41FA5}">
                      <a16:colId xmlns:a16="http://schemas.microsoft.com/office/drawing/2014/main" xmlns="" val="225039523"/>
                    </a:ext>
                  </a:extLst>
                </a:gridCol>
                <a:gridCol w="1550051">
                  <a:extLst>
                    <a:ext uri="{9D8B030D-6E8A-4147-A177-3AD203B41FA5}">
                      <a16:colId xmlns:a16="http://schemas.microsoft.com/office/drawing/2014/main" xmlns="" val="3076127954"/>
                    </a:ext>
                  </a:extLst>
                </a:gridCol>
                <a:gridCol w="1525832">
                  <a:extLst>
                    <a:ext uri="{9D8B030D-6E8A-4147-A177-3AD203B41FA5}">
                      <a16:colId xmlns:a16="http://schemas.microsoft.com/office/drawing/2014/main" xmlns="" val="1598310748"/>
                    </a:ext>
                  </a:extLst>
                </a:gridCol>
              </a:tblGrid>
              <a:tr h="23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MRPC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MRPC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0403672"/>
                  </a:ext>
                </a:extLst>
              </a:tr>
              <a:tr h="2994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Double-stack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334811"/>
                  </a:ext>
                </a:extLst>
              </a:tr>
              <a:tr h="2384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Glass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ultra-thin float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780835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x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 0.23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x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 0.23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446668"/>
                  </a:ext>
                </a:extLst>
              </a:tr>
              <a:tr h="2384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Size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0.230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535446"/>
                  </a:ext>
                </a:extLst>
              </a:tr>
              <a:tr h="23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x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4301971"/>
                  </a:ext>
                </a:extLst>
              </a:tr>
              <a:tr h="4673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Readout strips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(0.7 cm + 0.3 cm) x 32 ,double-end strip readout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0825387"/>
                  </a:ext>
                </a:extLst>
              </a:tr>
              <a:tr h="2384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Impedance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Ω  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differential signal to PADI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4792438"/>
                  </a:ext>
                </a:extLst>
              </a:tr>
              <a:tr h="4564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Active 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 mm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270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 mm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540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521181"/>
                  </a:ext>
                </a:extLst>
              </a:tr>
              <a:tr h="4564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Detector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×324 mm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× 588 mm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832467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12128" y="4257532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MRPC4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1" name="Picture 2" descr="图片2af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88" y="4892341"/>
            <a:ext cx="2880679" cy="12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/>
          <a:srcRect b="54763"/>
          <a:stretch/>
        </p:blipFill>
        <p:spPr>
          <a:xfrm>
            <a:off x="6235886" y="4892340"/>
            <a:ext cx="2400123" cy="12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13"/>
    </mc:Choice>
    <mc:Fallback xmlns="">
      <p:transition spd="slow" advTm="411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3667" y="2410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CBM/STAR endcap TOF Upgrade</a:t>
            </a:r>
            <a:endParaRPr lang="zh-CN" altLang="en-US" sz="3200" b="1" dirty="0">
              <a:solidFill>
                <a:srgbClr val="0000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17CA-6295-40F5-8190-8FA899E693F6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33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61" y="1501739"/>
            <a:ext cx="4619179" cy="4409216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481497" y="3487848"/>
            <a:ext cx="4218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MRPC3b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former name of MRPC3) for CBM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modules ( =72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+8 MRPCs) from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USTC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3 layers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6912 channels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Sector counting matches the TPC sectors</a:t>
            </a:r>
          </a:p>
          <a:p>
            <a:pPr fontAlgn="base"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724128" y="169638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" y="1473688"/>
            <a:ext cx="3298219" cy="2120283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1523810" y="2858428"/>
            <a:ext cx="3799107" cy="714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1523811" y="3816672"/>
            <a:ext cx="5029396" cy="1490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5" name="Grafik 6" descr="Bildschirmausschni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MRPC3b cosmic Test</a:t>
            </a:r>
            <a:endParaRPr lang="zh-CN" altLang="en-US" sz="3200" b="1" dirty="0">
              <a:solidFill>
                <a:srgbClr val="0000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751-8C3A-4DFC-954A-64C7FF441B43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33"/>
            <a:ext cx="1152128" cy="1175665"/>
          </a:xfrm>
          <a:prstGeom prst="rect">
            <a:avLst/>
          </a:prstGeom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5663859" y="1820783"/>
            <a:ext cx="3372637" cy="165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± 6000V as the work voltage.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Freon + 5% C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-347.2 mV as the work threshold</a:t>
            </a: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12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156" y="3826955"/>
            <a:ext cx="1992139" cy="19227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21" y="1166304"/>
            <a:ext cx="2595138" cy="25170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10" y="3826955"/>
            <a:ext cx="1993117" cy="18896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295" y="3826955"/>
            <a:ext cx="1992218" cy="19226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5063" y="5888039"/>
            <a:ext cx="863893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MRPC3b: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resolution, noise rate and efficiency  requirements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3" y="1157585"/>
            <a:ext cx="2558271" cy="24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41" y="3424241"/>
            <a:ext cx="9525" cy="9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33"/>
            <a:ext cx="1152128" cy="1175665"/>
          </a:xfrm>
          <a:prstGeom prst="rect">
            <a:avLst/>
          </a:prstGeom>
        </p:spPr>
      </p:pic>
      <p:sp>
        <p:nvSpPr>
          <p:cNvPr id="17" name="标题 11"/>
          <p:cNvSpPr txBox="1">
            <a:spLocks/>
          </p:cNvSpPr>
          <p:nvPr/>
        </p:nvSpPr>
        <p:spPr bwMode="auto">
          <a:xfrm>
            <a:off x="1619672" y="387494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MRPC3b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8664" y="1268767"/>
            <a:ext cx="4601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For MRPC3b:</a:t>
            </a:r>
          </a:p>
          <a:p>
            <a:r>
              <a:rPr lang="en-US" altLang="zh-CN" sz="2000" dirty="0"/>
              <a:t>Basically, main goals achieved. </a:t>
            </a:r>
          </a:p>
          <a:p>
            <a:r>
              <a:rPr lang="en-US" altLang="zh-CN" sz="2000" dirty="0">
                <a:sym typeface="Wingdings" panose="05000000000000000000" pitchFamily="2" charset="2"/>
              </a:rPr>
              <a:t> </a:t>
            </a:r>
            <a:r>
              <a:rPr lang="en-US" altLang="zh-CN" sz="2000" dirty="0"/>
              <a:t>Still, some improvements needed: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</a:rPr>
              <a:t>Weak high voltage connection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</a:rPr>
              <a:t>High noise rate on edge strips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6" y="1412781"/>
            <a:ext cx="2937884" cy="308732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567244" y="4828065"/>
            <a:ext cx="445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HV point of initial MRPC3b design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HV connection point, the copper edge to the glass edge 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mm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made before the production.  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2" y="3666808"/>
            <a:ext cx="4067743" cy="2657927"/>
          </a:xfrm>
          <a:prstGeom prst="rect">
            <a:avLst/>
          </a:prstGeom>
        </p:spPr>
      </p:pic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40B-1621-4579-9A7E-198AFF58B94D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33" name="页脚占位符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13"/>
    </mc:Choice>
    <mc:Fallback xmlns="">
      <p:transition spd="slow" advTm="411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IMG_5628.JPG"/>
          <p:cNvPicPr>
            <a:picLocks noChangeAspect="1"/>
          </p:cNvPicPr>
          <p:nvPr/>
        </p:nvPicPr>
        <p:blipFill rotWithShape="1">
          <a:blip r:embed="rId3" cstate="print"/>
          <a:srcRect b="19654"/>
          <a:stretch/>
        </p:blipFill>
        <p:spPr>
          <a:xfrm>
            <a:off x="6399230" y="3336645"/>
            <a:ext cx="2744771" cy="1656184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41" y="3424241"/>
            <a:ext cx="9525" cy="9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sp>
        <p:nvSpPr>
          <p:cNvPr id="25" name="标题 11"/>
          <p:cNvSpPr txBox="1">
            <a:spLocks/>
          </p:cNvSpPr>
          <p:nvPr/>
        </p:nvSpPr>
        <p:spPr bwMode="auto">
          <a:xfrm>
            <a:off x="1619672" y="387494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01" y="1301244"/>
            <a:ext cx="2790800" cy="23042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7355" y="1360135"/>
            <a:ext cx="51596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HV connection</a:t>
            </a:r>
          </a:p>
          <a:p>
            <a:pPr marL="285744" indent="-285744"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the outer glass by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HV input edge in the latest MRPC3b version.</a:t>
            </a:r>
          </a:p>
          <a:p>
            <a:pPr marL="285744" indent="-285744"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total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mm distance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stronger HV protection than before.</a:t>
            </a:r>
          </a:p>
          <a:p>
            <a:pPr marL="285744" indent="-285744"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7349" y="3087541"/>
            <a:ext cx="48245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noise rate</a:t>
            </a:r>
          </a:p>
          <a:p>
            <a:pPr marL="285744" indent="-285744"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with CST software</a:t>
            </a:r>
          </a:p>
          <a:p>
            <a:pPr marL="285744" indent="-285744"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HV pad shapes (long/short rectangle + round), distances between HV pad and nearest strip, have been simulated.</a:t>
            </a:r>
          </a:p>
          <a:p>
            <a:pPr marL="285744" indent="-285744"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MRPC prototypes been built and tested according to the simulation results.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7524" y="4043009"/>
            <a:ext cx="1343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Test MRPC </a:t>
            </a:r>
            <a:endParaRPr lang="zh-CN" altLang="en-US" sz="2000" dirty="0"/>
          </a:p>
        </p:txBody>
      </p:sp>
      <p:pic>
        <p:nvPicPr>
          <p:cNvPr id="28" name="图片 27" descr="KB6{9FH01WBK102S9FA9{U0.png"/>
          <p:cNvPicPr>
            <a:picLocks noChangeAspect="1"/>
          </p:cNvPicPr>
          <p:nvPr/>
        </p:nvPicPr>
        <p:blipFill>
          <a:blip r:embed="rId9" cstate="print"/>
          <a:srcRect l="2778" r="16667" b="3118"/>
          <a:stretch>
            <a:fillRect/>
          </a:stretch>
        </p:blipFill>
        <p:spPr>
          <a:xfrm rot="16200000">
            <a:off x="5359465" y="4276607"/>
            <a:ext cx="1747835" cy="2539993"/>
          </a:xfrm>
          <a:prstGeom prst="rect">
            <a:avLst/>
          </a:prstGeom>
        </p:spPr>
      </p:pic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06F7-B9C8-4797-B8A4-3EABD44D87D9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319799"/>
            <a:ext cx="1369451" cy="80572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268674"/>
            <a:ext cx="674557" cy="848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41" y="3424241"/>
            <a:ext cx="9525" cy="9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035"/>
            <a:ext cx="1152128" cy="1175665"/>
          </a:xfrm>
          <a:prstGeom prst="rect">
            <a:avLst/>
          </a:prstGeom>
        </p:spPr>
      </p:pic>
      <p:sp>
        <p:nvSpPr>
          <p:cNvPr id="25" name="标题 11"/>
          <p:cNvSpPr txBox="1">
            <a:spLocks/>
          </p:cNvSpPr>
          <p:nvPr/>
        </p:nvSpPr>
        <p:spPr bwMode="auto">
          <a:xfrm>
            <a:off x="1619672" y="387494"/>
            <a:ext cx="6264696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 results</a:t>
            </a:r>
          </a:p>
        </p:txBody>
      </p:sp>
      <p:pic>
        <p:nvPicPr>
          <p:cNvPr id="15" name="内容占位符 6" descr="O6II3`LQ%_X3X1%ON`KBK(A.png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11123"/>
          <a:stretch/>
        </p:blipFill>
        <p:spPr>
          <a:xfrm>
            <a:off x="611571" y="2893704"/>
            <a:ext cx="6676975" cy="3365104"/>
          </a:xfrm>
        </p:spPr>
      </p:pic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639F-50B8-45C1-8AFA-D8B0C067FA46}" type="datetime1">
              <a:rPr lang="en-US" altLang="zh-CN" smtClean="0"/>
              <a:t>11/23/2021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MRPC design change review meeting</a:t>
            </a:r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6" name="TextBox 11"/>
          <p:cNvSpPr txBox="1"/>
          <p:nvPr/>
        </p:nvSpPr>
        <p:spPr>
          <a:xfrm>
            <a:off x="187484" y="1340775"/>
            <a:ext cx="8759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 prototypes configurations: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S6</a:t>
            </a:r>
            <a:r>
              <a:rPr lang="en-US" altLang="zh-CN" dirty="0"/>
              <a:t>: HV pad 8 mm x 15 mm, HV to closest(8</a:t>
            </a:r>
            <a:r>
              <a:rPr lang="en-US" altLang="zh-CN" baseline="30000" dirty="0"/>
              <a:t>th</a:t>
            </a:r>
            <a:r>
              <a:rPr lang="en-US" altLang="zh-CN" dirty="0"/>
              <a:t>) strip 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en-US" altLang="zh-CN" dirty="0"/>
              <a:t> mm, Edge distance 25 mm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R4</a:t>
            </a:r>
            <a:r>
              <a:rPr lang="en-US" altLang="zh-CN" dirty="0"/>
              <a:t>: HV pad 4 mm x 30 mm, HV to closest(8</a:t>
            </a:r>
            <a:r>
              <a:rPr lang="en-US" altLang="zh-CN" baseline="30000" dirty="0"/>
              <a:t>th</a:t>
            </a:r>
            <a:r>
              <a:rPr lang="en-US" altLang="zh-CN" dirty="0"/>
              <a:t>)strip 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en-US" altLang="zh-CN" dirty="0"/>
              <a:t> mm, Edge distance 31 mm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R8</a:t>
            </a:r>
            <a:r>
              <a:rPr lang="en-US" altLang="zh-CN" dirty="0"/>
              <a:t>: HV pad 4 mm x 30 mm, HV to closest(8</a:t>
            </a:r>
            <a:r>
              <a:rPr lang="en-US" altLang="zh-CN" baseline="30000" dirty="0"/>
              <a:t>th</a:t>
            </a:r>
            <a:r>
              <a:rPr lang="en-US" altLang="zh-CN" dirty="0"/>
              <a:t>)strip 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en-US" altLang="zh-CN" dirty="0"/>
              <a:t> mm, Edge distance 27 mm</a:t>
            </a:r>
          </a:p>
          <a:p>
            <a:r>
              <a:rPr lang="en-US" altLang="zh-CN" dirty="0"/>
              <a:t>         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358124" y="4327587"/>
            <a:ext cx="165618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90811" y="6003748"/>
            <a:ext cx="110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Chamber_strip</a:t>
            </a:r>
            <a:endParaRPr lang="zh-CN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43558" y="2520521"/>
            <a:ext cx="90649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Current: HV pad 4 mm x 30 mm, HV to closest(8</a:t>
            </a:r>
            <a:r>
              <a:rPr lang="en-US" altLang="zh-CN" baseline="30000" dirty="0">
                <a:solidFill>
                  <a:srgbClr val="0000FF"/>
                </a:solidFill>
              </a:rPr>
              <a:t>th</a:t>
            </a:r>
            <a:r>
              <a:rPr lang="en-US" altLang="zh-CN" dirty="0">
                <a:solidFill>
                  <a:srgbClr val="0000FF"/>
                </a:solidFill>
              </a:rPr>
              <a:t>)strip 2 mm, Edge distance 5 mm</a:t>
            </a:r>
          </a:p>
        </p:txBody>
      </p:sp>
    </p:spTree>
    <p:extLst>
      <p:ext uri="{BB962C8B-B14F-4D97-AF65-F5344CB8AC3E}">
        <p14:creationId xmlns:p14="http://schemas.microsoft.com/office/powerpoint/2010/main" val="45283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1393</Words>
  <Application>Microsoft Office PowerPoint</Application>
  <PresentationFormat>全屏显示(4:3)</PresentationFormat>
  <Paragraphs>290</Paragraphs>
  <Slides>23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等线</vt:lpstr>
      <vt:lpstr>等线 Light</vt:lpstr>
      <vt:lpstr>方正舒体</vt:lpstr>
      <vt:lpstr>华文细黑</vt:lpstr>
      <vt:lpstr>SimSun</vt:lpstr>
      <vt:lpstr>SimSun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Visio</vt:lpstr>
      <vt:lpstr>Aging studies and resulting design change considerations for MRPC3/4</vt:lpstr>
      <vt:lpstr>PowerPoint 演示文稿</vt:lpstr>
      <vt:lpstr>PowerPoint 演示文稿</vt:lpstr>
      <vt:lpstr>PowerPoint 演示文稿</vt:lpstr>
      <vt:lpstr>CBM/STAR endcap TOF Upgrade</vt:lpstr>
      <vt:lpstr>MRPC3b cosmic Test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孙 勇杰</cp:lastModifiedBy>
  <cp:revision>30</cp:revision>
  <dcterms:created xsi:type="dcterms:W3CDTF">2021-11-19T09:45:16Z</dcterms:created>
  <dcterms:modified xsi:type="dcterms:W3CDTF">2021-11-23T03:30:44Z</dcterms:modified>
</cp:coreProperties>
</file>