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72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ECC75-2C10-47EC-B981-4E747063200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0E84C-7F19-4EA1-AEA1-5106881E3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55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3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9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5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0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5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3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6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5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D9C51-4917-4E91-95F6-24642F91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0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change considerations for input protection of the CBM TOF </a:t>
            </a:r>
            <a:r>
              <a:rPr lang="en-US" dirty="0" smtClean="0"/>
              <a:t>FEE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Jochen </a:t>
            </a:r>
            <a:r>
              <a:rPr lang="de-DE" dirty="0"/>
              <a:t>Frühauf </a:t>
            </a:r>
            <a:endParaRPr lang="de-DE" dirty="0" smtClean="0"/>
          </a:p>
          <a:p>
            <a:r>
              <a:rPr lang="de-DE" dirty="0" smtClean="0"/>
              <a:t>GSI </a:t>
            </a:r>
            <a:r>
              <a:rPr lang="de-DE" dirty="0" err="1"/>
              <a:t>Helmholtzzentrum</a:t>
            </a:r>
            <a:r>
              <a:rPr lang="de-DE" dirty="0"/>
              <a:t> für Schwerionenforschung GmbH(GSI</a:t>
            </a:r>
            <a:r>
              <a:rPr lang="de-DE" dirty="0" smtClean="0"/>
              <a:t>)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7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4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72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 smtClean="0"/>
              <a:t>TOT Measurements: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Example of a good PCB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01417" y="6429845"/>
            <a:ext cx="2482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+615mV (has no entries)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771" y="198678"/>
            <a:ext cx="6211090" cy="32632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822" y="3444496"/>
            <a:ext cx="6345381" cy="3148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52" y="4233979"/>
            <a:ext cx="4365247" cy="228674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233875" y="1059910"/>
            <a:ext cx="319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615mV and -200mV (</a:t>
            </a:r>
            <a:r>
              <a:rPr lang="en-US" dirty="0" err="1" smtClean="0"/>
              <a:t>pos</a:t>
            </a:r>
            <a:r>
              <a:rPr lang="en-US" dirty="0" smtClean="0"/>
              <a:t> input)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07671" y="4284904"/>
            <a:ext cx="320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615mV and -200mV (</a:t>
            </a:r>
            <a:r>
              <a:rPr lang="en-US" dirty="0" err="1" smtClean="0"/>
              <a:t>neg</a:t>
            </a:r>
            <a:r>
              <a:rPr lang="en-US" dirty="0" smtClean="0"/>
              <a:t> input)</a:t>
            </a:r>
          </a:p>
        </p:txBody>
      </p:sp>
      <p:grpSp>
        <p:nvGrpSpPr>
          <p:cNvPr id="128" name="Gruppieren 127"/>
          <p:cNvGrpSpPr/>
          <p:nvPr/>
        </p:nvGrpSpPr>
        <p:grpSpPr>
          <a:xfrm>
            <a:off x="471752" y="1589788"/>
            <a:ext cx="3106726" cy="2339521"/>
            <a:chOff x="1640681" y="1639073"/>
            <a:chExt cx="3106726" cy="2339521"/>
          </a:xfrm>
        </p:grpSpPr>
        <p:sp>
          <p:nvSpPr>
            <p:cNvPr id="3" name="Gleichschenkliges Dreieck 2"/>
            <p:cNvSpPr/>
            <p:nvPr/>
          </p:nvSpPr>
          <p:spPr>
            <a:xfrm rot="5400000">
              <a:off x="3223408" y="2426899"/>
              <a:ext cx="888274" cy="75764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r Verbinder 7"/>
            <p:cNvCxnSpPr/>
            <p:nvPr/>
          </p:nvCxnSpPr>
          <p:spPr>
            <a:xfrm flipH="1" flipV="1">
              <a:off x="1942012" y="2560158"/>
              <a:ext cx="900834" cy="1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H="1" flipV="1">
              <a:off x="1942015" y="3039293"/>
              <a:ext cx="908440" cy="108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>
              <a:stCxn id="3" idx="0"/>
            </p:cNvCxnSpPr>
            <p:nvPr/>
          </p:nvCxnSpPr>
          <p:spPr>
            <a:xfrm flipV="1">
              <a:off x="4046368" y="2801368"/>
              <a:ext cx="701039" cy="43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hteck 15"/>
            <p:cNvSpPr/>
            <p:nvPr/>
          </p:nvSpPr>
          <p:spPr>
            <a:xfrm>
              <a:off x="2465764" y="1942731"/>
              <a:ext cx="121920" cy="391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2" name="Gerader Verbinder 21"/>
            <p:cNvCxnSpPr/>
            <p:nvPr/>
          </p:nvCxnSpPr>
          <p:spPr>
            <a:xfrm>
              <a:off x="2842846" y="2376267"/>
              <a:ext cx="0" cy="34951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>
              <a:off x="2916868" y="2380637"/>
              <a:ext cx="0" cy="34951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2913795" y="2559570"/>
              <a:ext cx="37804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/>
            <p:cNvCxnSpPr/>
            <p:nvPr/>
          </p:nvCxnSpPr>
          <p:spPr>
            <a:xfrm>
              <a:off x="2842848" y="2866810"/>
              <a:ext cx="0" cy="34951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/>
            <p:cNvCxnSpPr/>
            <p:nvPr/>
          </p:nvCxnSpPr>
          <p:spPr>
            <a:xfrm>
              <a:off x="2916870" y="2871180"/>
              <a:ext cx="0" cy="34951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>
              <a:off x="2913797" y="3050113"/>
              <a:ext cx="37804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>
              <a:off x="3348038" y="3045938"/>
              <a:ext cx="76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3352797" y="2550620"/>
              <a:ext cx="76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 flipH="1">
              <a:off x="3390895" y="2507753"/>
              <a:ext cx="4759" cy="983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Gleichschenkliges Dreieck 45"/>
            <p:cNvSpPr/>
            <p:nvPr/>
          </p:nvSpPr>
          <p:spPr>
            <a:xfrm>
              <a:off x="1942012" y="2074767"/>
              <a:ext cx="138113" cy="11943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Gleichschenkliges Dreieck 46"/>
            <p:cNvSpPr/>
            <p:nvPr/>
          </p:nvSpPr>
          <p:spPr>
            <a:xfrm flipV="1">
              <a:off x="2203345" y="2083073"/>
              <a:ext cx="131737" cy="112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9" name="Gerader Verbinder 48"/>
            <p:cNvCxnSpPr/>
            <p:nvPr/>
          </p:nvCxnSpPr>
          <p:spPr>
            <a:xfrm>
              <a:off x="1946774" y="2067123"/>
              <a:ext cx="138113" cy="208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/>
            <p:cNvCxnSpPr/>
            <p:nvPr/>
          </p:nvCxnSpPr>
          <p:spPr>
            <a:xfrm>
              <a:off x="2201568" y="2202856"/>
              <a:ext cx="138113" cy="208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r Verbinder 55"/>
            <p:cNvCxnSpPr>
              <a:stCxn id="46" idx="0"/>
            </p:cNvCxnSpPr>
            <p:nvPr/>
          </p:nvCxnSpPr>
          <p:spPr>
            <a:xfrm flipV="1">
              <a:off x="2011069" y="1955943"/>
              <a:ext cx="4926" cy="118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/>
            <p:cNvCxnSpPr/>
            <p:nvPr/>
          </p:nvCxnSpPr>
          <p:spPr>
            <a:xfrm>
              <a:off x="2015995" y="1960262"/>
              <a:ext cx="257175" cy="23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r Verbinder 59"/>
            <p:cNvCxnSpPr>
              <a:endCxn id="47" idx="3"/>
            </p:cNvCxnSpPr>
            <p:nvPr/>
          </p:nvCxnSpPr>
          <p:spPr>
            <a:xfrm flipH="1">
              <a:off x="2269214" y="1957136"/>
              <a:ext cx="3956" cy="1259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/>
            <p:cNvCxnSpPr/>
            <p:nvPr/>
          </p:nvCxnSpPr>
          <p:spPr>
            <a:xfrm flipV="1">
              <a:off x="2006143" y="2195386"/>
              <a:ext cx="4926" cy="118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/>
            <p:cNvCxnSpPr/>
            <p:nvPr/>
          </p:nvCxnSpPr>
          <p:spPr>
            <a:xfrm>
              <a:off x="2006143" y="2314980"/>
              <a:ext cx="262101" cy="37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r Verbinder 64"/>
            <p:cNvCxnSpPr/>
            <p:nvPr/>
          </p:nvCxnSpPr>
          <p:spPr>
            <a:xfrm flipH="1">
              <a:off x="2265863" y="2199284"/>
              <a:ext cx="3956" cy="1259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r Verbinder 66"/>
            <p:cNvCxnSpPr/>
            <p:nvPr/>
          </p:nvCxnSpPr>
          <p:spPr>
            <a:xfrm flipH="1">
              <a:off x="2135982" y="2320947"/>
              <a:ext cx="1293" cy="2386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r Verbinder 69"/>
            <p:cNvCxnSpPr>
              <a:stCxn id="16" idx="2"/>
            </p:cNvCxnSpPr>
            <p:nvPr/>
          </p:nvCxnSpPr>
          <p:spPr>
            <a:xfrm flipH="1">
              <a:off x="2520869" y="2334617"/>
              <a:ext cx="5855" cy="2297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r Verbinder 76"/>
            <p:cNvCxnSpPr>
              <a:stCxn id="16" idx="0"/>
            </p:cNvCxnSpPr>
            <p:nvPr/>
          </p:nvCxnSpPr>
          <p:spPr>
            <a:xfrm flipH="1" flipV="1">
              <a:off x="2520869" y="1735931"/>
              <a:ext cx="5855" cy="20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r Verbinder 78"/>
            <p:cNvCxnSpPr/>
            <p:nvPr/>
          </p:nvCxnSpPr>
          <p:spPr>
            <a:xfrm flipV="1">
              <a:off x="2135982" y="1740174"/>
              <a:ext cx="0" cy="2224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hteck 81"/>
            <p:cNvSpPr/>
            <p:nvPr/>
          </p:nvSpPr>
          <p:spPr>
            <a:xfrm>
              <a:off x="2458764" y="3253426"/>
              <a:ext cx="121920" cy="391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Gleichschenkliges Dreieck 82"/>
            <p:cNvSpPr/>
            <p:nvPr/>
          </p:nvSpPr>
          <p:spPr>
            <a:xfrm>
              <a:off x="1935012" y="3385462"/>
              <a:ext cx="138113" cy="11943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Gleichschenkliges Dreieck 83"/>
            <p:cNvSpPr/>
            <p:nvPr/>
          </p:nvSpPr>
          <p:spPr>
            <a:xfrm flipV="1">
              <a:off x="2196345" y="3393768"/>
              <a:ext cx="131737" cy="112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5" name="Gerader Verbinder 84"/>
            <p:cNvCxnSpPr/>
            <p:nvPr/>
          </p:nvCxnSpPr>
          <p:spPr>
            <a:xfrm>
              <a:off x="1939774" y="3377818"/>
              <a:ext cx="138113" cy="208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/>
            <p:cNvCxnSpPr/>
            <p:nvPr/>
          </p:nvCxnSpPr>
          <p:spPr>
            <a:xfrm>
              <a:off x="2194568" y="3513551"/>
              <a:ext cx="138113" cy="208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/>
            <p:cNvCxnSpPr>
              <a:stCxn id="83" idx="0"/>
            </p:cNvCxnSpPr>
            <p:nvPr/>
          </p:nvCxnSpPr>
          <p:spPr>
            <a:xfrm flipV="1">
              <a:off x="2004069" y="3266638"/>
              <a:ext cx="4926" cy="118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/>
            <p:cNvCxnSpPr/>
            <p:nvPr/>
          </p:nvCxnSpPr>
          <p:spPr>
            <a:xfrm>
              <a:off x="2008995" y="3270957"/>
              <a:ext cx="257175" cy="23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/>
            <p:cNvCxnSpPr>
              <a:endCxn id="84" idx="3"/>
            </p:cNvCxnSpPr>
            <p:nvPr/>
          </p:nvCxnSpPr>
          <p:spPr>
            <a:xfrm flipH="1">
              <a:off x="2262214" y="3267831"/>
              <a:ext cx="3956" cy="1259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r Verbinder 89"/>
            <p:cNvCxnSpPr/>
            <p:nvPr/>
          </p:nvCxnSpPr>
          <p:spPr>
            <a:xfrm flipV="1">
              <a:off x="1999143" y="3506081"/>
              <a:ext cx="4926" cy="118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r Verbinder 90"/>
            <p:cNvCxnSpPr/>
            <p:nvPr/>
          </p:nvCxnSpPr>
          <p:spPr>
            <a:xfrm>
              <a:off x="1999143" y="3625675"/>
              <a:ext cx="262101" cy="37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r Verbinder 91"/>
            <p:cNvCxnSpPr/>
            <p:nvPr/>
          </p:nvCxnSpPr>
          <p:spPr>
            <a:xfrm flipH="1">
              <a:off x="2258863" y="3509979"/>
              <a:ext cx="3956" cy="1259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r Verbinder 92"/>
            <p:cNvCxnSpPr/>
            <p:nvPr/>
          </p:nvCxnSpPr>
          <p:spPr>
            <a:xfrm flipH="1">
              <a:off x="2128982" y="3631642"/>
              <a:ext cx="1293" cy="2386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r Verbinder 93"/>
            <p:cNvCxnSpPr>
              <a:stCxn id="82" idx="2"/>
            </p:cNvCxnSpPr>
            <p:nvPr/>
          </p:nvCxnSpPr>
          <p:spPr>
            <a:xfrm flipH="1">
              <a:off x="2513869" y="3645312"/>
              <a:ext cx="5855" cy="2297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r Verbinder 94"/>
            <p:cNvCxnSpPr>
              <a:stCxn id="82" idx="0"/>
            </p:cNvCxnSpPr>
            <p:nvPr/>
          </p:nvCxnSpPr>
          <p:spPr>
            <a:xfrm flipH="1" flipV="1">
              <a:off x="2513869" y="3046626"/>
              <a:ext cx="5855" cy="20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r Verbinder 95"/>
            <p:cNvCxnSpPr/>
            <p:nvPr/>
          </p:nvCxnSpPr>
          <p:spPr>
            <a:xfrm flipV="1">
              <a:off x="2128982" y="3050869"/>
              <a:ext cx="0" cy="2224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Freihandform 98"/>
            <p:cNvSpPr/>
            <p:nvPr/>
          </p:nvSpPr>
          <p:spPr>
            <a:xfrm>
              <a:off x="1640681" y="2331242"/>
              <a:ext cx="214313" cy="232386"/>
            </a:xfrm>
            <a:custGeom>
              <a:avLst/>
              <a:gdLst>
                <a:gd name="connsiteX0" fmla="*/ 0 w 214313"/>
                <a:gd name="connsiteY0" fmla="*/ 226221 h 232386"/>
                <a:gd name="connsiteX1" fmla="*/ 69057 w 214313"/>
                <a:gd name="connsiteY1" fmla="*/ 226221 h 232386"/>
                <a:gd name="connsiteX2" fmla="*/ 85725 w 214313"/>
                <a:gd name="connsiteY2" fmla="*/ 207171 h 232386"/>
                <a:gd name="connsiteX3" fmla="*/ 126207 w 214313"/>
                <a:gd name="connsiteY3" fmla="*/ 2 h 232386"/>
                <a:gd name="connsiteX4" fmla="*/ 164307 w 214313"/>
                <a:gd name="connsiteY4" fmla="*/ 211933 h 232386"/>
                <a:gd name="connsiteX5" fmla="*/ 178594 w 214313"/>
                <a:gd name="connsiteY5" fmla="*/ 226221 h 232386"/>
                <a:gd name="connsiteX6" fmla="*/ 214313 w 214313"/>
                <a:gd name="connsiteY6" fmla="*/ 230983 h 232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313" h="232386">
                  <a:moveTo>
                    <a:pt x="0" y="226221"/>
                  </a:moveTo>
                  <a:cubicBezTo>
                    <a:pt x="27385" y="227808"/>
                    <a:pt x="54770" y="229396"/>
                    <a:pt x="69057" y="226221"/>
                  </a:cubicBezTo>
                  <a:cubicBezTo>
                    <a:pt x="83344" y="223046"/>
                    <a:pt x="76200" y="244874"/>
                    <a:pt x="85725" y="207171"/>
                  </a:cubicBezTo>
                  <a:cubicBezTo>
                    <a:pt x="95250" y="169468"/>
                    <a:pt x="113110" y="-792"/>
                    <a:pt x="126207" y="2"/>
                  </a:cubicBezTo>
                  <a:cubicBezTo>
                    <a:pt x="139304" y="796"/>
                    <a:pt x="155576" y="174230"/>
                    <a:pt x="164307" y="211933"/>
                  </a:cubicBezTo>
                  <a:cubicBezTo>
                    <a:pt x="173038" y="249636"/>
                    <a:pt x="170260" y="223046"/>
                    <a:pt x="178594" y="226221"/>
                  </a:cubicBezTo>
                  <a:cubicBezTo>
                    <a:pt x="186928" y="229396"/>
                    <a:pt x="200620" y="230189"/>
                    <a:pt x="214313" y="230983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Freihandform 99"/>
            <p:cNvSpPr/>
            <p:nvPr/>
          </p:nvSpPr>
          <p:spPr>
            <a:xfrm rot="10800000">
              <a:off x="1662361" y="3025813"/>
              <a:ext cx="214313" cy="232386"/>
            </a:xfrm>
            <a:custGeom>
              <a:avLst/>
              <a:gdLst>
                <a:gd name="connsiteX0" fmla="*/ 0 w 214313"/>
                <a:gd name="connsiteY0" fmla="*/ 226221 h 232386"/>
                <a:gd name="connsiteX1" fmla="*/ 69057 w 214313"/>
                <a:gd name="connsiteY1" fmla="*/ 226221 h 232386"/>
                <a:gd name="connsiteX2" fmla="*/ 85725 w 214313"/>
                <a:gd name="connsiteY2" fmla="*/ 207171 h 232386"/>
                <a:gd name="connsiteX3" fmla="*/ 126207 w 214313"/>
                <a:gd name="connsiteY3" fmla="*/ 2 h 232386"/>
                <a:gd name="connsiteX4" fmla="*/ 164307 w 214313"/>
                <a:gd name="connsiteY4" fmla="*/ 211933 h 232386"/>
                <a:gd name="connsiteX5" fmla="*/ 178594 w 214313"/>
                <a:gd name="connsiteY5" fmla="*/ 226221 h 232386"/>
                <a:gd name="connsiteX6" fmla="*/ 214313 w 214313"/>
                <a:gd name="connsiteY6" fmla="*/ 230983 h 232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313" h="232386">
                  <a:moveTo>
                    <a:pt x="0" y="226221"/>
                  </a:moveTo>
                  <a:cubicBezTo>
                    <a:pt x="27385" y="227808"/>
                    <a:pt x="54770" y="229396"/>
                    <a:pt x="69057" y="226221"/>
                  </a:cubicBezTo>
                  <a:cubicBezTo>
                    <a:pt x="83344" y="223046"/>
                    <a:pt x="76200" y="244874"/>
                    <a:pt x="85725" y="207171"/>
                  </a:cubicBezTo>
                  <a:cubicBezTo>
                    <a:pt x="95250" y="169468"/>
                    <a:pt x="113110" y="-792"/>
                    <a:pt x="126207" y="2"/>
                  </a:cubicBezTo>
                  <a:cubicBezTo>
                    <a:pt x="139304" y="796"/>
                    <a:pt x="155576" y="174230"/>
                    <a:pt x="164307" y="211933"/>
                  </a:cubicBezTo>
                  <a:cubicBezTo>
                    <a:pt x="173038" y="249636"/>
                    <a:pt x="170260" y="223046"/>
                    <a:pt x="178594" y="226221"/>
                  </a:cubicBezTo>
                  <a:cubicBezTo>
                    <a:pt x="186928" y="229396"/>
                    <a:pt x="200620" y="230189"/>
                    <a:pt x="214313" y="230983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Textfeld 100"/>
            <p:cNvSpPr txBox="1"/>
            <p:nvPr/>
          </p:nvSpPr>
          <p:spPr>
            <a:xfrm>
              <a:off x="2592612" y="1824143"/>
              <a:ext cx="5004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50 </a:t>
              </a:r>
              <a:r>
                <a:rPr lang="de-DE" sz="1200" dirty="0" smtClean="0">
                  <a:sym typeface="Symbol" panose="05050102010706020507" pitchFamily="18" charset="2"/>
                </a:rPr>
                <a:t></a:t>
              </a:r>
              <a:endParaRPr lang="de-DE" sz="1200" dirty="0"/>
            </a:p>
          </p:txBody>
        </p:sp>
        <p:sp>
          <p:nvSpPr>
            <p:cNvPr id="102" name="Textfeld 101"/>
            <p:cNvSpPr txBox="1"/>
            <p:nvPr/>
          </p:nvSpPr>
          <p:spPr>
            <a:xfrm>
              <a:off x="2534912" y="3445773"/>
              <a:ext cx="5004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50 </a:t>
              </a:r>
              <a:r>
                <a:rPr lang="de-DE" sz="1200" dirty="0" smtClean="0">
                  <a:sym typeface="Symbol" panose="05050102010706020507" pitchFamily="18" charset="2"/>
                </a:rPr>
                <a:t></a:t>
              </a:r>
              <a:endParaRPr lang="de-DE" sz="1200" dirty="0"/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2654376" y="3186739"/>
              <a:ext cx="5635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2.2 </a:t>
              </a:r>
              <a:r>
                <a:rPr lang="de-DE" sz="1200" dirty="0" err="1" smtClean="0"/>
                <a:t>nF</a:t>
              </a:r>
              <a:endParaRPr lang="de-DE" sz="1200" dirty="0"/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2640095" y="2134161"/>
              <a:ext cx="5635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2.2 </a:t>
              </a:r>
              <a:r>
                <a:rPr lang="de-DE" sz="1200" dirty="0" err="1" smtClean="0"/>
                <a:t>nF</a:t>
              </a:r>
              <a:endParaRPr lang="de-DE" sz="1200" dirty="0"/>
            </a:p>
          </p:txBody>
        </p:sp>
        <p:grpSp>
          <p:nvGrpSpPr>
            <p:cNvPr id="119" name="Gruppieren 118"/>
            <p:cNvGrpSpPr/>
            <p:nvPr/>
          </p:nvGrpSpPr>
          <p:grpSpPr>
            <a:xfrm>
              <a:off x="2041950" y="1639073"/>
              <a:ext cx="185738" cy="96858"/>
              <a:chOff x="2041950" y="1639073"/>
              <a:chExt cx="185738" cy="96858"/>
            </a:xfrm>
          </p:grpSpPr>
          <p:cxnSp>
            <p:nvCxnSpPr>
              <p:cNvPr id="106" name="Gerader Verbinder 105"/>
              <p:cNvCxnSpPr/>
              <p:nvPr/>
            </p:nvCxnSpPr>
            <p:spPr>
              <a:xfrm>
                <a:off x="2041950" y="1735931"/>
                <a:ext cx="185738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Gerader Verbinder 106"/>
              <p:cNvCxnSpPr/>
              <p:nvPr/>
            </p:nvCxnSpPr>
            <p:spPr>
              <a:xfrm>
                <a:off x="2080125" y="1687440"/>
                <a:ext cx="114443" cy="199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Gerader Verbinder 109"/>
              <p:cNvCxnSpPr/>
              <p:nvPr/>
            </p:nvCxnSpPr>
            <p:spPr>
              <a:xfrm>
                <a:off x="2119195" y="1639073"/>
                <a:ext cx="25387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Gerader Verbinder 111"/>
            <p:cNvCxnSpPr/>
            <p:nvPr/>
          </p:nvCxnSpPr>
          <p:spPr>
            <a:xfrm>
              <a:off x="2428000" y="1742840"/>
              <a:ext cx="18573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r Verbinder 112"/>
            <p:cNvCxnSpPr/>
            <p:nvPr/>
          </p:nvCxnSpPr>
          <p:spPr>
            <a:xfrm>
              <a:off x="2466175" y="1694349"/>
              <a:ext cx="114443" cy="199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Gerader Verbinder 113"/>
            <p:cNvCxnSpPr/>
            <p:nvPr/>
          </p:nvCxnSpPr>
          <p:spPr>
            <a:xfrm>
              <a:off x="2505245" y="1645982"/>
              <a:ext cx="25387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Gerader Verbinder 114"/>
            <p:cNvCxnSpPr/>
            <p:nvPr/>
          </p:nvCxnSpPr>
          <p:spPr>
            <a:xfrm flipH="1" flipV="1">
              <a:off x="3688951" y="2396831"/>
              <a:ext cx="5855" cy="20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Gerader Verbinder 115"/>
            <p:cNvCxnSpPr/>
            <p:nvPr/>
          </p:nvCxnSpPr>
          <p:spPr>
            <a:xfrm>
              <a:off x="3596082" y="2403740"/>
              <a:ext cx="18573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r Verbinder 116"/>
            <p:cNvCxnSpPr/>
            <p:nvPr/>
          </p:nvCxnSpPr>
          <p:spPr>
            <a:xfrm>
              <a:off x="3634257" y="2355249"/>
              <a:ext cx="114443" cy="199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Gerader Verbinder 117"/>
            <p:cNvCxnSpPr/>
            <p:nvPr/>
          </p:nvCxnSpPr>
          <p:spPr>
            <a:xfrm>
              <a:off x="3673327" y="2306882"/>
              <a:ext cx="25387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0" name="Gruppieren 119"/>
            <p:cNvGrpSpPr/>
            <p:nvPr/>
          </p:nvGrpSpPr>
          <p:grpSpPr>
            <a:xfrm rot="10800000">
              <a:off x="2036113" y="3881736"/>
              <a:ext cx="185738" cy="96858"/>
              <a:chOff x="2041950" y="1639073"/>
              <a:chExt cx="185738" cy="96858"/>
            </a:xfrm>
          </p:grpSpPr>
          <p:cxnSp>
            <p:nvCxnSpPr>
              <p:cNvPr id="121" name="Gerader Verbinder 120"/>
              <p:cNvCxnSpPr/>
              <p:nvPr/>
            </p:nvCxnSpPr>
            <p:spPr>
              <a:xfrm>
                <a:off x="2041950" y="1735931"/>
                <a:ext cx="185738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Gerader Verbinder 121"/>
              <p:cNvCxnSpPr/>
              <p:nvPr/>
            </p:nvCxnSpPr>
            <p:spPr>
              <a:xfrm>
                <a:off x="2080125" y="1687440"/>
                <a:ext cx="114443" cy="199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Gerader Verbinder 122"/>
              <p:cNvCxnSpPr/>
              <p:nvPr/>
            </p:nvCxnSpPr>
            <p:spPr>
              <a:xfrm>
                <a:off x="2119195" y="1639073"/>
                <a:ext cx="25387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uppieren 123"/>
            <p:cNvGrpSpPr/>
            <p:nvPr/>
          </p:nvGrpSpPr>
          <p:grpSpPr>
            <a:xfrm rot="10800000">
              <a:off x="2421000" y="3876851"/>
              <a:ext cx="185738" cy="96858"/>
              <a:chOff x="2041950" y="1639073"/>
              <a:chExt cx="185738" cy="96858"/>
            </a:xfrm>
          </p:grpSpPr>
          <p:cxnSp>
            <p:nvCxnSpPr>
              <p:cNvPr id="125" name="Gerader Verbinder 124"/>
              <p:cNvCxnSpPr/>
              <p:nvPr/>
            </p:nvCxnSpPr>
            <p:spPr>
              <a:xfrm>
                <a:off x="2041950" y="1735931"/>
                <a:ext cx="185738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Gerader Verbinder 125"/>
              <p:cNvCxnSpPr/>
              <p:nvPr/>
            </p:nvCxnSpPr>
            <p:spPr>
              <a:xfrm>
                <a:off x="2080125" y="1687440"/>
                <a:ext cx="114443" cy="199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Gerader Verbinder 126"/>
              <p:cNvCxnSpPr/>
              <p:nvPr/>
            </p:nvCxnSpPr>
            <p:spPr>
              <a:xfrm>
                <a:off x="2119195" y="1639073"/>
                <a:ext cx="25387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1" name="Freihandform 130"/>
          <p:cNvSpPr/>
          <p:nvPr/>
        </p:nvSpPr>
        <p:spPr>
          <a:xfrm>
            <a:off x="4191465" y="2442290"/>
            <a:ext cx="1371820" cy="658210"/>
          </a:xfrm>
          <a:custGeom>
            <a:avLst/>
            <a:gdLst>
              <a:gd name="connsiteX0" fmla="*/ 0 w 1371820"/>
              <a:gd name="connsiteY0" fmla="*/ 656518 h 658210"/>
              <a:gd name="connsiteX1" fmla="*/ 298939 w 1371820"/>
              <a:gd name="connsiteY1" fmla="*/ 656518 h 658210"/>
              <a:gd name="connsiteX2" fmla="*/ 351693 w 1371820"/>
              <a:gd name="connsiteY2" fmla="*/ 638933 h 658210"/>
              <a:gd name="connsiteX3" fmla="*/ 392724 w 1371820"/>
              <a:gd name="connsiteY3" fmla="*/ 609626 h 658210"/>
              <a:gd name="connsiteX4" fmla="*/ 433754 w 1371820"/>
              <a:gd name="connsiteY4" fmla="*/ 533426 h 658210"/>
              <a:gd name="connsiteX5" fmla="*/ 492370 w 1371820"/>
              <a:gd name="connsiteY5" fmla="*/ 26 h 658210"/>
              <a:gd name="connsiteX6" fmla="*/ 902677 w 1371820"/>
              <a:gd name="connsiteY6" fmla="*/ 556872 h 658210"/>
              <a:gd name="connsiteX7" fmla="*/ 1307124 w 1371820"/>
              <a:gd name="connsiteY7" fmla="*/ 633072 h 658210"/>
              <a:gd name="connsiteX8" fmla="*/ 1365739 w 1371820"/>
              <a:gd name="connsiteY8" fmla="*/ 627210 h 65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820" h="658210">
                <a:moveTo>
                  <a:pt x="0" y="656518"/>
                </a:moveTo>
                <a:cubicBezTo>
                  <a:pt x="120162" y="657983"/>
                  <a:pt x="240324" y="659449"/>
                  <a:pt x="298939" y="656518"/>
                </a:cubicBezTo>
                <a:cubicBezTo>
                  <a:pt x="357555" y="653587"/>
                  <a:pt x="336062" y="646748"/>
                  <a:pt x="351693" y="638933"/>
                </a:cubicBezTo>
                <a:cubicBezTo>
                  <a:pt x="367324" y="631118"/>
                  <a:pt x="379047" y="627211"/>
                  <a:pt x="392724" y="609626"/>
                </a:cubicBezTo>
                <a:cubicBezTo>
                  <a:pt x="406401" y="592041"/>
                  <a:pt x="417146" y="635026"/>
                  <a:pt x="433754" y="533426"/>
                </a:cubicBezTo>
                <a:cubicBezTo>
                  <a:pt x="450362" y="431826"/>
                  <a:pt x="414216" y="-3882"/>
                  <a:pt x="492370" y="26"/>
                </a:cubicBezTo>
                <a:cubicBezTo>
                  <a:pt x="570524" y="3934"/>
                  <a:pt x="766885" y="451364"/>
                  <a:pt x="902677" y="556872"/>
                </a:cubicBezTo>
                <a:cubicBezTo>
                  <a:pt x="1038469" y="662380"/>
                  <a:pt x="1229947" y="621349"/>
                  <a:pt x="1307124" y="633072"/>
                </a:cubicBezTo>
                <a:cubicBezTo>
                  <a:pt x="1384301" y="644795"/>
                  <a:pt x="1375020" y="636002"/>
                  <a:pt x="1365739" y="62721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3" name="Gerader Verbinder 132"/>
          <p:cNvCxnSpPr/>
          <p:nvPr/>
        </p:nvCxnSpPr>
        <p:spPr>
          <a:xfrm>
            <a:off x="4191465" y="2706881"/>
            <a:ext cx="13718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feld 133"/>
          <p:cNvSpPr txBox="1"/>
          <p:nvPr/>
        </p:nvSpPr>
        <p:spPr>
          <a:xfrm>
            <a:off x="3711197" y="2554346"/>
            <a:ext cx="677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0 mV</a:t>
            </a:r>
            <a:endParaRPr lang="de-DE" sz="1200" dirty="0"/>
          </a:p>
        </p:txBody>
      </p:sp>
      <p:sp>
        <p:nvSpPr>
          <p:cNvPr id="135" name="Textfeld 134"/>
          <p:cNvSpPr txBox="1"/>
          <p:nvPr/>
        </p:nvSpPr>
        <p:spPr>
          <a:xfrm>
            <a:off x="3657211" y="2769343"/>
            <a:ext cx="73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-200 mV</a:t>
            </a:r>
            <a:endParaRPr lang="de-DE" sz="1200" dirty="0"/>
          </a:p>
        </p:txBody>
      </p:sp>
      <p:cxnSp>
        <p:nvCxnSpPr>
          <p:cNvPr id="137" name="Gerade Verbindung mit Pfeil 136"/>
          <p:cNvCxnSpPr>
            <a:stCxn id="134" idx="3"/>
          </p:cNvCxnSpPr>
          <p:nvPr/>
        </p:nvCxnSpPr>
        <p:spPr>
          <a:xfrm>
            <a:off x="4388581" y="2692846"/>
            <a:ext cx="0" cy="4076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mit Pfeil 138"/>
          <p:cNvCxnSpPr/>
          <p:nvPr/>
        </p:nvCxnSpPr>
        <p:spPr>
          <a:xfrm flipH="1">
            <a:off x="6672943" y="1365544"/>
            <a:ext cx="914400" cy="1229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 Verbindung mit Pfeil 140"/>
          <p:cNvCxnSpPr/>
          <p:nvPr/>
        </p:nvCxnSpPr>
        <p:spPr>
          <a:xfrm flipH="1">
            <a:off x="8043840" y="1442178"/>
            <a:ext cx="617370" cy="919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mit Pfeil 143"/>
          <p:cNvCxnSpPr/>
          <p:nvPr/>
        </p:nvCxnSpPr>
        <p:spPr>
          <a:xfrm flipH="1">
            <a:off x="6858000" y="4654236"/>
            <a:ext cx="729343" cy="1136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mit Pfeil 145"/>
          <p:cNvCxnSpPr/>
          <p:nvPr/>
        </p:nvCxnSpPr>
        <p:spPr>
          <a:xfrm flipH="1">
            <a:off x="8043840" y="4654236"/>
            <a:ext cx="730046" cy="843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Picture 9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5018314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TOT Measurements:</a:t>
            </a:r>
            <a:br>
              <a:rPr lang="en-US" dirty="0" smtClean="0"/>
            </a:br>
            <a:r>
              <a:rPr lang="en-US" dirty="0" smtClean="0"/>
              <a:t>example of PADI PCB #2 right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31671" y="3253615"/>
            <a:ext cx="3289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+615mV (should have no entries)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515" y="201781"/>
            <a:ext cx="6187834" cy="32365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515" y="3564453"/>
            <a:ext cx="6335485" cy="32935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816786" y="853332"/>
            <a:ext cx="319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615mV and -200mV (</a:t>
            </a:r>
            <a:r>
              <a:rPr lang="en-US" dirty="0" err="1" smtClean="0"/>
              <a:t>pos</a:t>
            </a:r>
            <a:r>
              <a:rPr lang="en-US" dirty="0" smtClean="0"/>
              <a:t> input)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16786" y="4084424"/>
            <a:ext cx="320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615mV and -200mV (</a:t>
            </a:r>
            <a:r>
              <a:rPr lang="en-US" dirty="0" err="1" smtClean="0"/>
              <a:t>neg</a:t>
            </a:r>
            <a:r>
              <a:rPr lang="en-US" dirty="0" smtClean="0"/>
              <a:t> input)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27" y="3887946"/>
            <a:ext cx="5125559" cy="2646560"/>
          </a:xfrm>
          <a:prstGeom prst="rect">
            <a:avLst/>
          </a:prstGeom>
        </p:spPr>
      </p:pic>
      <p:cxnSp>
        <p:nvCxnSpPr>
          <p:cNvPr id="16" name="Gerader Verbinder 15"/>
          <p:cNvCxnSpPr/>
          <p:nvPr/>
        </p:nvCxnSpPr>
        <p:spPr>
          <a:xfrm flipV="1">
            <a:off x="7640933" y="1709891"/>
            <a:ext cx="10886" cy="1415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V="1">
            <a:off x="8890970" y="1733339"/>
            <a:ext cx="10886" cy="1415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V="1">
            <a:off x="10106047" y="1706262"/>
            <a:ext cx="10886" cy="1415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673804" y="1546996"/>
            <a:ext cx="8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7937921" y="1560601"/>
            <a:ext cx="8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9202472" y="1548972"/>
            <a:ext cx="8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Chip 3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0396863" y="1560601"/>
            <a:ext cx="8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Chip 4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6555836" y="1916328"/>
            <a:ext cx="53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Ch1</a:t>
            </a:r>
            <a:endParaRPr lang="de-DE" sz="1050" dirty="0"/>
          </a:p>
        </p:txBody>
      </p:sp>
      <p:cxnSp>
        <p:nvCxnSpPr>
          <p:cNvPr id="24" name="Gerade Verbindung mit Pfeil 23"/>
          <p:cNvCxnSpPr/>
          <p:nvPr/>
        </p:nvCxnSpPr>
        <p:spPr>
          <a:xfrm flipH="1">
            <a:off x="6528136" y="2327812"/>
            <a:ext cx="123896" cy="183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7707190" y="1843395"/>
            <a:ext cx="53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Ch1</a:t>
            </a:r>
            <a:endParaRPr lang="de-DE" sz="1050" dirty="0"/>
          </a:p>
        </p:txBody>
      </p:sp>
      <p:cxnSp>
        <p:nvCxnSpPr>
          <p:cNvPr id="26" name="Gerade Verbindung mit Pfeil 25"/>
          <p:cNvCxnSpPr/>
          <p:nvPr/>
        </p:nvCxnSpPr>
        <p:spPr>
          <a:xfrm flipH="1">
            <a:off x="7701262" y="2037164"/>
            <a:ext cx="123896" cy="183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8968531" y="1718942"/>
            <a:ext cx="53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Ch1</a:t>
            </a:r>
            <a:endParaRPr lang="de-DE" sz="1050" dirty="0"/>
          </a:p>
        </p:txBody>
      </p:sp>
      <p:cxnSp>
        <p:nvCxnSpPr>
          <p:cNvPr id="28" name="Gerade Verbindung mit Pfeil 27"/>
          <p:cNvCxnSpPr/>
          <p:nvPr/>
        </p:nvCxnSpPr>
        <p:spPr>
          <a:xfrm flipH="1">
            <a:off x="8962603" y="1912711"/>
            <a:ext cx="123896" cy="183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10180894" y="1732210"/>
            <a:ext cx="53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Ch1</a:t>
            </a:r>
            <a:endParaRPr lang="de-DE" sz="1050" dirty="0"/>
          </a:p>
        </p:txBody>
      </p:sp>
      <p:cxnSp>
        <p:nvCxnSpPr>
          <p:cNvPr id="30" name="Gerade Verbindung mit Pfeil 29"/>
          <p:cNvCxnSpPr/>
          <p:nvPr/>
        </p:nvCxnSpPr>
        <p:spPr>
          <a:xfrm flipH="1">
            <a:off x="10174966" y="1925979"/>
            <a:ext cx="123896" cy="183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Schematics of Simulation</a:t>
            </a:r>
            <a:endParaRPr lang="en-US" dirty="0"/>
          </a:p>
        </p:txBody>
      </p:sp>
      <p:pic>
        <p:nvPicPr>
          <p:cNvPr id="2050" name="Picture 2" descr="ST-BrR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13" y="1333000"/>
            <a:ext cx="6948487" cy="53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7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77552"/>
              </p:ext>
            </p:extLst>
          </p:nvPr>
        </p:nvGraphicFramePr>
        <p:xfrm>
          <a:off x="1076325" y="2107887"/>
          <a:ext cx="9334499" cy="3831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7950">
                  <a:extLst>
                    <a:ext uri="{9D8B030D-6E8A-4147-A177-3AD203B41FA5}">
                      <a16:colId xmlns:a16="http://schemas.microsoft.com/office/drawing/2014/main" val="61945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1939974177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38901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697849312"/>
                    </a:ext>
                  </a:extLst>
                </a:gridCol>
                <a:gridCol w="2257424">
                  <a:extLst>
                    <a:ext uri="{9D8B030D-6E8A-4147-A177-3AD203B41FA5}">
                      <a16:colId xmlns:a16="http://schemas.microsoft.com/office/drawing/2014/main" val="318959744"/>
                    </a:ext>
                  </a:extLst>
                </a:gridCol>
              </a:tblGrid>
              <a:tr h="380206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connection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V1A,V1B (V)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I1A, I1B (A)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V3A,V3B (V)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</a:rPr>
                        <a:t>I3A, I3B</a:t>
                      </a:r>
                      <a:r>
                        <a:rPr lang="ro-RO" sz="1200" dirty="0" smtClean="0">
                          <a:effectLst/>
                        </a:rPr>
                        <a:t>, </a:t>
                      </a:r>
                      <a:r>
                        <a:rPr lang="ro-RO" sz="1200" dirty="0">
                          <a:effectLst/>
                        </a:rPr>
                        <a:t>(A)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extLst>
                  <a:ext uri="{0D108BD9-81ED-4DB2-BD59-A6C34878D82A}">
                    <a16:rowId xmlns:a16="http://schemas.microsoft.com/office/drawing/2014/main" val="770206397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PADI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+/- 400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+35 / -8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extLst>
                  <a:ext uri="{0D108BD9-81ED-4DB2-BD59-A6C34878D82A}">
                    <a16:rowId xmlns:a16="http://schemas.microsoft.com/office/drawing/2014/main" val="3020965072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PADI+ESD113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+4 /-1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+/- 1.3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extLst>
                  <a:ext uri="{0D108BD9-81ED-4DB2-BD59-A6C34878D82A}">
                    <a16:rowId xmlns:a16="http://schemas.microsoft.com/office/drawing/2014/main" val="813790272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PADI+ESD113+CM1124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+/- 0.6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+2m/-0.5m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extLst>
                  <a:ext uri="{0D108BD9-81ED-4DB2-BD59-A6C34878D82A}">
                    <a16:rowId xmlns:a16="http://schemas.microsoft.com/office/drawing/2014/main" val="687666573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PADI+CM1224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+/- 300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+/- 0.6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+2m/-0.5m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extLst>
                  <a:ext uri="{0D108BD9-81ED-4DB2-BD59-A6C34878D82A}">
                    <a16:rowId xmlns:a16="http://schemas.microsoft.com/office/drawing/2014/main" val="3922283709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PADI+CM1224mod.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+/- 300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+/- 0.6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+2m/-8m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extLst>
                  <a:ext uri="{0D108BD9-81ED-4DB2-BD59-A6C34878D82A}">
                    <a16:rowId xmlns:a16="http://schemas.microsoft.com/office/drawing/2014/main" val="1295240615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</a:rPr>
                        <a:t>PADI+CM1224mod.+ESD113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+/- 0.6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</a:rPr>
                        <a:t>+3m/-4m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29" marR="48229" marT="0" marB="0"/>
                </a:tc>
                <a:extLst>
                  <a:ext uri="{0D108BD9-81ED-4DB2-BD59-A6C34878D82A}">
                    <a16:rowId xmlns:a16="http://schemas.microsoft.com/office/drawing/2014/main" val="3997031377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3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PADI damage @ STAR Experiment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PADI damage @ STAR Experiment</a:t>
            </a:r>
          </a:p>
          <a:p>
            <a:r>
              <a:rPr lang="en-US" dirty="0" smtClean="0"/>
              <a:t>Simulation</a:t>
            </a:r>
          </a:p>
          <a:p>
            <a:r>
              <a:rPr lang="en-US" dirty="0" smtClean="0"/>
              <a:t>Outlook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3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irst PADI damage @ STAR 2019/2020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additional ESD protection diodes on FEE</a:t>
            </a:r>
          </a:p>
          <a:p>
            <a:r>
              <a:rPr lang="en-US" dirty="0" smtClean="0"/>
              <a:t>we lost a substantial amount of PADI channels (50%)</a:t>
            </a:r>
          </a:p>
          <a:p>
            <a:r>
              <a:rPr lang="en-US" dirty="0" smtClean="0"/>
              <a:t>this was the first time we observed such an issue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1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89111" cy="1325563"/>
          </a:xfrm>
        </p:spPr>
        <p:txBody>
          <a:bodyPr/>
          <a:lstStyle/>
          <a:p>
            <a:r>
              <a:rPr lang="en-US" dirty="0" smtClean="0"/>
              <a:t>First ESD Protection: </a:t>
            </a:r>
            <a:r>
              <a:rPr lang="en-US" b="1" dirty="0" smtClean="0"/>
              <a:t>ESD113-B1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placed before coupling C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188" y="2503343"/>
            <a:ext cx="5089884" cy="317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22" y="2715235"/>
            <a:ext cx="3780284" cy="296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estructive </a:t>
            </a:r>
            <a:r>
              <a:rPr lang="en-US" dirty="0"/>
              <a:t>T</a:t>
            </a:r>
            <a:r>
              <a:rPr lang="en-US" dirty="0" smtClean="0"/>
              <a:t>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pulses with an adjustable output voltage up to 400V and pulse-width between 25ns and 100ns were injected</a:t>
            </a:r>
          </a:p>
          <a:p>
            <a:r>
              <a:rPr lang="en-US" dirty="0" smtClean="0"/>
              <a:t>analogue and digital output of PADI were checked </a:t>
            </a:r>
          </a:p>
          <a:p>
            <a:pPr lvl="1"/>
            <a:r>
              <a:rPr lang="en-US" dirty="0" smtClean="0"/>
              <a:t>PADI with ESD protection can handle 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400V / 25ns /10KHz  (~800nC)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400V / </a:t>
            </a:r>
            <a:r>
              <a:rPr lang="en-US" dirty="0" smtClean="0">
                <a:solidFill>
                  <a:srgbClr val="00B050"/>
                </a:solidFill>
              </a:rPr>
              <a:t>100ns </a:t>
            </a:r>
            <a:r>
              <a:rPr lang="en-US" dirty="0">
                <a:solidFill>
                  <a:srgbClr val="00B050"/>
                </a:solidFill>
              </a:rPr>
              <a:t>/</a:t>
            </a:r>
            <a:r>
              <a:rPr lang="en-US" dirty="0" smtClean="0">
                <a:solidFill>
                  <a:srgbClr val="00B050"/>
                </a:solidFill>
              </a:rPr>
              <a:t>1Hz     (~3,2uC)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400V / 100ns /</a:t>
            </a:r>
            <a:r>
              <a:rPr lang="en-US" dirty="0" smtClean="0">
                <a:solidFill>
                  <a:srgbClr val="FF0000"/>
                </a:solidFill>
              </a:rPr>
              <a:t>10Hz =&gt; damaged</a:t>
            </a:r>
          </a:p>
          <a:p>
            <a:pPr lvl="1"/>
            <a:r>
              <a:rPr lang="en-US" dirty="0"/>
              <a:t>PADI </a:t>
            </a:r>
            <a:r>
              <a:rPr lang="en-US" dirty="0" smtClean="0"/>
              <a:t>without </a:t>
            </a:r>
            <a:r>
              <a:rPr lang="en-US" dirty="0"/>
              <a:t>ESD </a:t>
            </a:r>
            <a:r>
              <a:rPr lang="en-US" dirty="0" smtClean="0"/>
              <a:t>protection can </a:t>
            </a:r>
            <a:r>
              <a:rPr lang="en-US" dirty="0"/>
              <a:t>handle 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40V </a:t>
            </a:r>
            <a:r>
              <a:rPr lang="en-US" dirty="0">
                <a:solidFill>
                  <a:srgbClr val="00B050"/>
                </a:solidFill>
              </a:rPr>
              <a:t>/ </a:t>
            </a:r>
            <a:r>
              <a:rPr lang="en-US" dirty="0" smtClean="0">
                <a:solidFill>
                  <a:srgbClr val="00B050"/>
                </a:solidFill>
              </a:rPr>
              <a:t>25ns </a:t>
            </a:r>
            <a:r>
              <a:rPr lang="en-US" dirty="0">
                <a:solidFill>
                  <a:srgbClr val="00B050"/>
                </a:solidFill>
              </a:rPr>
              <a:t>/</a:t>
            </a:r>
            <a:r>
              <a:rPr lang="en-US" dirty="0" smtClean="0">
                <a:solidFill>
                  <a:srgbClr val="00B050"/>
                </a:solidFill>
              </a:rPr>
              <a:t>1Hz </a:t>
            </a:r>
            <a:r>
              <a:rPr lang="en-US" dirty="0">
                <a:solidFill>
                  <a:srgbClr val="00B050"/>
                </a:solidFill>
              </a:rPr>
              <a:t>(~</a:t>
            </a:r>
            <a:r>
              <a:rPr lang="en-US" dirty="0" smtClean="0">
                <a:solidFill>
                  <a:srgbClr val="00B050"/>
                </a:solidFill>
              </a:rPr>
              <a:t>80nC)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63V </a:t>
            </a:r>
            <a:r>
              <a:rPr lang="en-US" dirty="0">
                <a:solidFill>
                  <a:srgbClr val="FF0000"/>
                </a:solidFill>
              </a:rPr>
              <a:t>/ 25ns </a:t>
            </a:r>
            <a:r>
              <a:rPr lang="en-US" dirty="0" smtClean="0">
                <a:solidFill>
                  <a:srgbClr val="FF0000"/>
                </a:solidFill>
              </a:rPr>
              <a:t>/ a few pulses</a:t>
            </a:r>
            <a:r>
              <a:rPr lang="en-US" dirty="0">
                <a:solidFill>
                  <a:srgbClr val="FF0000"/>
                </a:solidFill>
              </a:rPr>
              <a:t>=&gt; </a:t>
            </a:r>
            <a:r>
              <a:rPr lang="en-US" dirty="0" smtClean="0">
                <a:solidFill>
                  <a:srgbClr val="FF0000"/>
                </a:solidFill>
              </a:rPr>
              <a:t>damaged (126nC)</a:t>
            </a:r>
          </a:p>
          <a:p>
            <a:pPr marL="914400" lvl="2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since only 50% of the FEE channels were damaged, we assumed the injected charge was just on the threshold level </a:t>
            </a:r>
          </a:p>
          <a:p>
            <a:r>
              <a:rPr lang="en-US" dirty="0" smtClean="0"/>
              <a:t>we </a:t>
            </a:r>
            <a:r>
              <a:rPr lang="en-US" dirty="0" smtClean="0">
                <a:solidFill>
                  <a:srgbClr val="FF0000"/>
                </a:solidFill>
              </a:rPr>
              <a:t>suspected</a:t>
            </a:r>
            <a:r>
              <a:rPr lang="en-US" dirty="0" smtClean="0"/>
              <a:t> our new protection scheme is sufficient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0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PADI damage @ STAR 2020/2021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the new protection no complete losses of PADI channels </a:t>
            </a:r>
            <a:r>
              <a:rPr lang="en-US"/>
              <a:t>were </a:t>
            </a:r>
            <a:r>
              <a:rPr lang="en-US" smtClean="0"/>
              <a:t>observed</a:t>
            </a:r>
          </a:p>
          <a:p>
            <a:r>
              <a:rPr lang="en-US" smtClean="0"/>
              <a:t>an </a:t>
            </a:r>
            <a:r>
              <a:rPr lang="en-US" dirty="0"/>
              <a:t>unexplained loss of efficiency was detected during the data </a:t>
            </a:r>
            <a:r>
              <a:rPr lang="en-US" dirty="0" smtClean="0"/>
              <a:t>inspection</a:t>
            </a:r>
            <a:endParaRPr lang="en-US" dirty="0" smtClean="0"/>
          </a:p>
          <a:p>
            <a:r>
              <a:rPr lang="en-US" dirty="0" smtClean="0"/>
              <a:t>the result of further investigation:</a:t>
            </a:r>
          </a:p>
          <a:p>
            <a:pPr lvl="1"/>
            <a:r>
              <a:rPr lang="en-US" dirty="0" smtClean="0"/>
              <a:t>positive side of PADI has a </a:t>
            </a:r>
            <a:r>
              <a:rPr lang="en-US" dirty="0"/>
              <a:t>low </a:t>
            </a:r>
            <a:r>
              <a:rPr lang="en-US" dirty="0" smtClean="0"/>
              <a:t>impedance to GND</a:t>
            </a:r>
          </a:p>
          <a:p>
            <a:pPr lvl="1"/>
            <a:r>
              <a:rPr lang="en-US" dirty="0" smtClean="0"/>
              <a:t>high threshold value is applied due to leakage current inside the ASIC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ESD protection was presumably not sufficient enough 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11/23/2021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PADI_INPUT-PRO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134" y="3372129"/>
            <a:ext cx="4274971" cy="2429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3798"/>
            <a:ext cx="10515600" cy="48418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the internal ESD Protection Diodes of PADI a maximum current of        </a:t>
            </a:r>
            <a:r>
              <a:rPr lang="en-US" dirty="0" smtClean="0">
                <a:solidFill>
                  <a:srgbClr val="FF0000"/>
                </a:solidFill>
              </a:rPr>
              <a:t>+/-1.26A </a:t>
            </a:r>
            <a:r>
              <a:rPr lang="en-US" dirty="0" smtClean="0"/>
              <a:t>was evaluated.</a:t>
            </a:r>
          </a:p>
          <a:p>
            <a:r>
              <a:rPr lang="en-US" dirty="0" smtClean="0"/>
              <a:t>we (Dr. Mircea Ciobanu) simulated the input current for different type of input protection schema: </a:t>
            </a:r>
          </a:p>
          <a:p>
            <a:pPr lvl="1"/>
            <a:r>
              <a:rPr lang="en-US" dirty="0" smtClean="0"/>
              <a:t>no protection / PADI + ESD113 / PADI + CM1224</a:t>
            </a:r>
          </a:p>
          <a:p>
            <a:r>
              <a:rPr lang="de-DE" dirty="0" smtClean="0"/>
              <a:t>in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FEE</a:t>
            </a:r>
            <a:r>
              <a:rPr lang="ro-RO" dirty="0" smtClean="0"/>
              <a:t> </a:t>
            </a:r>
            <a:r>
              <a:rPr lang="ro-RO" dirty="0"/>
              <a:t>is connected to </a:t>
            </a:r>
            <a:r>
              <a:rPr lang="de-DE" dirty="0" smtClean="0"/>
              <a:t>a </a:t>
            </a:r>
            <a:r>
              <a:rPr lang="ro-RO" dirty="0" smtClean="0"/>
              <a:t>8kV-IEC generator</a:t>
            </a: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 err="1"/>
              <a:t>s</a:t>
            </a:r>
            <a:r>
              <a:rPr lang="de-DE" dirty="0" err="1" smtClean="0"/>
              <a:t>imulation</a:t>
            </a:r>
            <a:r>
              <a:rPr lang="de-DE" dirty="0" smtClean="0"/>
              <a:t> </a:t>
            </a:r>
            <a:r>
              <a:rPr lang="de-DE" dirty="0" err="1" smtClean="0"/>
              <a:t>indicates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solution</a:t>
            </a:r>
            <a:r>
              <a:rPr lang="de-DE" dirty="0" smtClean="0"/>
              <a:t> (PADI + CM1224)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improvment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endParaRPr lang="de-DE" dirty="0" smtClean="0"/>
          </a:p>
          <a:p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15155"/>
              </p:ext>
            </p:extLst>
          </p:nvPr>
        </p:nvGraphicFramePr>
        <p:xfrm>
          <a:off x="2150183" y="4210049"/>
          <a:ext cx="38862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181900941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val="259996451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 smtClean="0">
                          <a:effectLst/>
                        </a:rPr>
                        <a:t>protection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I </a:t>
                      </a:r>
                      <a:r>
                        <a:rPr lang="en-US" sz="2000" u="none" strike="noStrike" dirty="0" smtClean="0">
                          <a:effectLst/>
                        </a:rPr>
                        <a:t>@ PADI Input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979285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</a:rPr>
                        <a:t>PADI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+/- </a:t>
                      </a:r>
                      <a:r>
                        <a:rPr lang="en-US" sz="2000" u="none" strike="noStrike" dirty="0" smtClean="0">
                          <a:effectLst/>
                        </a:rPr>
                        <a:t>26A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65629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</a:rPr>
                        <a:t>PADI + ESD113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+/- </a:t>
                      </a:r>
                      <a:r>
                        <a:rPr lang="en-US" sz="2000" u="none" strike="noStrike" dirty="0" smtClean="0">
                          <a:effectLst/>
                        </a:rPr>
                        <a:t>1.3A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567823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</a:rPr>
                        <a:t>PADI + CM1224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+</a:t>
                      </a:r>
                      <a:r>
                        <a:rPr lang="en-US" sz="2000" u="none" strike="noStrike" dirty="0" smtClean="0">
                          <a:effectLst/>
                        </a:rPr>
                        <a:t>2mA /-0.5mA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2891937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6096000" y="5418902"/>
            <a:ext cx="241935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CM1224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en-US" dirty="0"/>
              <a:t>a</a:t>
            </a:r>
            <a:r>
              <a:rPr lang="en-US" dirty="0" smtClean="0"/>
              <a:t>pproved by other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literature search has revealed that the same protection mechanism was selected for </a:t>
            </a:r>
          </a:p>
          <a:p>
            <a:pPr lvl="1"/>
            <a:r>
              <a:rPr lang="en-US" sz="2800" dirty="0" smtClean="0"/>
              <a:t>the NINO FEE @ STAR (MRPC)</a:t>
            </a:r>
          </a:p>
          <a:p>
            <a:pPr lvl="1"/>
            <a:r>
              <a:rPr lang="en-US" sz="2800" dirty="0" smtClean="0"/>
              <a:t>the SAMPA FEE @ ALICE (TPC)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Jochen Frühauf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0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PCBs available soon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PCBs with new protection schema available </a:t>
            </a:r>
            <a:r>
              <a:rPr lang="en-US" dirty="0"/>
              <a:t>soon</a:t>
            </a:r>
            <a:endParaRPr lang="en-US" dirty="0" smtClean="0"/>
          </a:p>
          <a:p>
            <a:pPr lvl="1"/>
            <a:r>
              <a:rPr lang="en-US" dirty="0" smtClean="0"/>
              <a:t>components are already delivered</a:t>
            </a:r>
          </a:p>
          <a:p>
            <a:pPr lvl="1"/>
            <a:r>
              <a:rPr lang="en-US" dirty="0" smtClean="0"/>
              <a:t>PCB will arrive within the next week</a:t>
            </a:r>
          </a:p>
          <a:p>
            <a:pPr lvl="1"/>
            <a:r>
              <a:rPr lang="en-US" dirty="0" smtClean="0"/>
              <a:t>equipping planned for December (latest January)</a:t>
            </a:r>
          </a:p>
          <a:p>
            <a:r>
              <a:rPr lang="en-US" dirty="0" smtClean="0"/>
              <a:t>Test:</a:t>
            </a:r>
          </a:p>
          <a:p>
            <a:pPr lvl="1"/>
            <a:r>
              <a:rPr lang="en-US" dirty="0" smtClean="0"/>
              <a:t>performance tests @ laboratory Dec 21/ Jan 22</a:t>
            </a:r>
          </a:p>
          <a:p>
            <a:pPr lvl="2"/>
            <a:r>
              <a:rPr lang="en-US" dirty="0" smtClean="0"/>
              <a:t>destruction test with 400V </a:t>
            </a:r>
            <a:r>
              <a:rPr lang="en-US" dirty="0" err="1" smtClean="0"/>
              <a:t>pulser</a:t>
            </a:r>
            <a:endParaRPr lang="en-US" dirty="0" smtClean="0"/>
          </a:p>
          <a:p>
            <a:pPr lvl="2"/>
            <a:r>
              <a:rPr lang="en-US" dirty="0" smtClean="0"/>
              <a:t>destruction test with “ESD Pistol”</a:t>
            </a:r>
          </a:p>
          <a:p>
            <a:pPr lvl="1"/>
            <a:r>
              <a:rPr lang="en-US" dirty="0"/>
              <a:t>performance tests @ </a:t>
            </a:r>
            <a:r>
              <a:rPr lang="en-US" dirty="0" err="1" smtClean="0"/>
              <a:t>mCBM</a:t>
            </a:r>
            <a:r>
              <a:rPr lang="en-US" dirty="0" smtClean="0"/>
              <a:t> Feb / Mar 22</a:t>
            </a:r>
          </a:p>
          <a:p>
            <a:r>
              <a:rPr lang="en-US" dirty="0" smtClean="0"/>
              <a:t>preparation for preproduction of ~20000 Channel launched Nov. 21 </a:t>
            </a:r>
          </a:p>
          <a:p>
            <a:pPr lvl="1"/>
            <a:r>
              <a:rPr lang="en-US" dirty="0" smtClean="0"/>
              <a:t>includes the possibility for STAR upgrade late summer 2022</a:t>
            </a:r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273" y="0"/>
            <a:ext cx="173172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Jochen </a:t>
            </a:r>
            <a:r>
              <a:rPr lang="en-US" dirty="0" err="1" smtClean="0"/>
              <a:t>Frühauf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9C51-4917-4E91-95F6-24642F9158E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4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716</Words>
  <Application>Microsoft Office PowerPoint</Application>
  <PresentationFormat>Widescreen</PresentationFormat>
  <Paragraphs>180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Office Theme</vt:lpstr>
      <vt:lpstr>Design change considerations for input protection of the CBM TOF FEE</vt:lpstr>
      <vt:lpstr>Outline</vt:lpstr>
      <vt:lpstr>First PADI damage @ STAR 2019/2020</vt:lpstr>
      <vt:lpstr>First ESD Protection: ESD113-B1</vt:lpstr>
      <vt:lpstr>Destructive Test</vt:lpstr>
      <vt:lpstr>Second PADI damage @ STAR 2020/2021</vt:lpstr>
      <vt:lpstr>Simulation</vt:lpstr>
      <vt:lpstr>CM1224 is approved by other groups</vt:lpstr>
      <vt:lpstr>New PCBs available soon</vt:lpstr>
      <vt:lpstr>Thank You</vt:lpstr>
      <vt:lpstr>Backup</vt:lpstr>
      <vt:lpstr>TOT Measurements: Example of a good PCB</vt:lpstr>
      <vt:lpstr>TOT Measurements: example of PADI PCB #2 right</vt:lpstr>
      <vt:lpstr>Schematics of Simulation</vt:lpstr>
      <vt:lpstr>Simulation Results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Fruehauf, Jochen</dc:creator>
  <cp:lastModifiedBy>Fruehauf, Jochen</cp:lastModifiedBy>
  <cp:revision>23</cp:revision>
  <dcterms:created xsi:type="dcterms:W3CDTF">2021-11-19T11:12:24Z</dcterms:created>
  <dcterms:modified xsi:type="dcterms:W3CDTF">2021-11-22T17:16:27Z</dcterms:modified>
</cp:coreProperties>
</file>