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69" r:id="rId3"/>
    <p:sldId id="302" r:id="rId4"/>
    <p:sldId id="308" r:id="rId5"/>
    <p:sldId id="309" r:id="rId6"/>
    <p:sldId id="310" r:id="rId7"/>
    <p:sldId id="283" r:id="rId8"/>
    <p:sldId id="307" r:id="rId9"/>
    <p:sldId id="301" r:id="rId10"/>
    <p:sldId id="298" r:id="rId11"/>
    <p:sldId id="284" r:id="rId12"/>
    <p:sldId id="285" r:id="rId13"/>
    <p:sldId id="286" r:id="rId14"/>
    <p:sldId id="300" r:id="rId15"/>
    <p:sldId id="287" r:id="rId16"/>
    <p:sldId id="311" r:id="rId17"/>
    <p:sldId id="312" r:id="rId18"/>
    <p:sldId id="313" r:id="rId19"/>
    <p:sldId id="305" r:id="rId20"/>
    <p:sldId id="294" r:id="rId21"/>
    <p:sldId id="314" r:id="rId22"/>
    <p:sldId id="272" r:id="rId23"/>
    <p:sldId id="260" r:id="rId24"/>
    <p:sldId id="303" r:id="rId25"/>
    <p:sldId id="289" r:id="rId26"/>
    <p:sldId id="297" r:id="rId27"/>
    <p:sldId id="291" r:id="rId28"/>
    <p:sldId id="277" r:id="rId29"/>
    <p:sldId id="296" r:id="rId30"/>
    <p:sldId id="276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ppner-pc\AppData\Roaming\Microsoft\Excel\Book1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PADI</a:t>
            </a:r>
            <a:r>
              <a:rPr lang="de-DE" baseline="0"/>
              <a:t> board #2R of module 23-3</a:t>
            </a:r>
            <a:endParaRPr lang="de-DE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3358092738407698"/>
          <c:y val="0.12541666666666668"/>
          <c:w val="0.83153018372703424"/>
          <c:h val="0.6436800087489063"/>
        </c:manualLayout>
      </c:layout>
      <c:scatterChart>
        <c:scatterStyle val="lineMarker"/>
        <c:varyColors val="0"/>
        <c:ser>
          <c:idx val="0"/>
          <c:order val="0"/>
          <c:tx>
            <c:v>positive input to GRD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Sheet1!$I$8:$I$42</c:f>
              <c:numCache>
                <c:formatCode>General</c:formatCode>
                <c:ptCount val="3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7">
                  <c:v>25</c:v>
                </c:pt>
                <c:pt idx="28">
                  <c:v>26</c:v>
                </c:pt>
                <c:pt idx="29">
                  <c:v>27</c:v>
                </c:pt>
                <c:pt idx="30">
                  <c:v>28</c:v>
                </c:pt>
                <c:pt idx="31">
                  <c:v>29</c:v>
                </c:pt>
                <c:pt idx="32">
                  <c:v>30</c:v>
                </c:pt>
                <c:pt idx="33">
                  <c:v>31</c:v>
                </c:pt>
                <c:pt idx="34">
                  <c:v>32</c:v>
                </c:pt>
              </c:numCache>
            </c:numRef>
          </c:xVal>
          <c:yVal>
            <c:numRef>
              <c:f>Sheet1!$J$8:$J$42</c:f>
              <c:numCache>
                <c:formatCode>General</c:formatCode>
                <c:ptCount val="35"/>
                <c:pt idx="0">
                  <c:v>325</c:v>
                </c:pt>
                <c:pt idx="1">
                  <c:v>325</c:v>
                </c:pt>
                <c:pt idx="2">
                  <c:v>324</c:v>
                </c:pt>
                <c:pt idx="3">
                  <c:v>324</c:v>
                </c:pt>
                <c:pt idx="4">
                  <c:v>323</c:v>
                </c:pt>
                <c:pt idx="5">
                  <c:v>324</c:v>
                </c:pt>
                <c:pt idx="6">
                  <c:v>324</c:v>
                </c:pt>
                <c:pt idx="7">
                  <c:v>324</c:v>
                </c:pt>
                <c:pt idx="9">
                  <c:v>324</c:v>
                </c:pt>
                <c:pt idx="10">
                  <c:v>324</c:v>
                </c:pt>
                <c:pt idx="11">
                  <c:v>323</c:v>
                </c:pt>
                <c:pt idx="12">
                  <c:v>324</c:v>
                </c:pt>
                <c:pt idx="13">
                  <c:v>324</c:v>
                </c:pt>
                <c:pt idx="14">
                  <c:v>324</c:v>
                </c:pt>
                <c:pt idx="15">
                  <c:v>324</c:v>
                </c:pt>
                <c:pt idx="16">
                  <c:v>323</c:v>
                </c:pt>
                <c:pt idx="18">
                  <c:v>323</c:v>
                </c:pt>
                <c:pt idx="19">
                  <c:v>323</c:v>
                </c:pt>
                <c:pt idx="20">
                  <c:v>323</c:v>
                </c:pt>
                <c:pt idx="21">
                  <c:v>323</c:v>
                </c:pt>
                <c:pt idx="22">
                  <c:v>323</c:v>
                </c:pt>
                <c:pt idx="23">
                  <c:v>323</c:v>
                </c:pt>
                <c:pt idx="24">
                  <c:v>324</c:v>
                </c:pt>
                <c:pt idx="25">
                  <c:v>322</c:v>
                </c:pt>
                <c:pt idx="27">
                  <c:v>322</c:v>
                </c:pt>
                <c:pt idx="28">
                  <c:v>322</c:v>
                </c:pt>
                <c:pt idx="29">
                  <c:v>322</c:v>
                </c:pt>
                <c:pt idx="30">
                  <c:v>323</c:v>
                </c:pt>
                <c:pt idx="31">
                  <c:v>323</c:v>
                </c:pt>
                <c:pt idx="32">
                  <c:v>322</c:v>
                </c:pt>
                <c:pt idx="33">
                  <c:v>322</c:v>
                </c:pt>
                <c:pt idx="34">
                  <c:v>322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F6-439A-BF2C-1E5109DA70C2}"/>
            </c:ext>
          </c:extLst>
        </c:ser>
        <c:ser>
          <c:idx val="1"/>
          <c:order val="1"/>
          <c:tx>
            <c:v>negative input to GRD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Sheet1!$I$8:$I$42</c:f>
              <c:numCache>
                <c:formatCode>General</c:formatCode>
                <c:ptCount val="3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7">
                  <c:v>25</c:v>
                </c:pt>
                <c:pt idx="28">
                  <c:v>26</c:v>
                </c:pt>
                <c:pt idx="29">
                  <c:v>27</c:v>
                </c:pt>
                <c:pt idx="30">
                  <c:v>28</c:v>
                </c:pt>
                <c:pt idx="31">
                  <c:v>29</c:v>
                </c:pt>
                <c:pt idx="32">
                  <c:v>30</c:v>
                </c:pt>
                <c:pt idx="33">
                  <c:v>31</c:v>
                </c:pt>
                <c:pt idx="34">
                  <c:v>32</c:v>
                </c:pt>
              </c:numCache>
            </c:numRef>
          </c:xVal>
          <c:yVal>
            <c:numRef>
              <c:f>Sheet1!$K$8:$K$42</c:f>
              <c:numCache>
                <c:formatCode>General</c:formatCode>
                <c:ptCount val="35"/>
                <c:pt idx="0">
                  <c:v>0.16300000000000001</c:v>
                </c:pt>
                <c:pt idx="1">
                  <c:v>0.152</c:v>
                </c:pt>
                <c:pt idx="2">
                  <c:v>0.18</c:v>
                </c:pt>
                <c:pt idx="3">
                  <c:v>0.14299999999999999</c:v>
                </c:pt>
                <c:pt idx="4">
                  <c:v>0.17100000000000001</c:v>
                </c:pt>
                <c:pt idx="5">
                  <c:v>0.50600000000000001</c:v>
                </c:pt>
                <c:pt idx="6">
                  <c:v>0.17499999999999999</c:v>
                </c:pt>
                <c:pt idx="7">
                  <c:v>0.14000000000000001</c:v>
                </c:pt>
                <c:pt idx="9">
                  <c:v>324</c:v>
                </c:pt>
                <c:pt idx="10">
                  <c:v>0.187</c:v>
                </c:pt>
                <c:pt idx="11">
                  <c:v>0.16700000000000001</c:v>
                </c:pt>
                <c:pt idx="12">
                  <c:v>0.112</c:v>
                </c:pt>
                <c:pt idx="13">
                  <c:v>0.20399999999999999</c:v>
                </c:pt>
                <c:pt idx="14">
                  <c:v>0.35</c:v>
                </c:pt>
                <c:pt idx="15">
                  <c:v>0.20100000000000001</c:v>
                </c:pt>
                <c:pt idx="16">
                  <c:v>0.5</c:v>
                </c:pt>
                <c:pt idx="18">
                  <c:v>323</c:v>
                </c:pt>
                <c:pt idx="19">
                  <c:v>0.16200000000000001</c:v>
                </c:pt>
                <c:pt idx="20">
                  <c:v>0.191</c:v>
                </c:pt>
                <c:pt idx="21">
                  <c:v>0.216</c:v>
                </c:pt>
                <c:pt idx="22">
                  <c:v>0.20599999999999999</c:v>
                </c:pt>
                <c:pt idx="23">
                  <c:v>0.98</c:v>
                </c:pt>
                <c:pt idx="24">
                  <c:v>0.22700000000000001</c:v>
                </c:pt>
                <c:pt idx="25">
                  <c:v>0.42</c:v>
                </c:pt>
                <c:pt idx="27">
                  <c:v>322</c:v>
                </c:pt>
                <c:pt idx="28">
                  <c:v>0.217</c:v>
                </c:pt>
                <c:pt idx="29">
                  <c:v>0.216</c:v>
                </c:pt>
                <c:pt idx="30">
                  <c:v>0.16400000000000001</c:v>
                </c:pt>
                <c:pt idx="31">
                  <c:v>0.23699999999999999</c:v>
                </c:pt>
                <c:pt idx="32">
                  <c:v>0.248</c:v>
                </c:pt>
                <c:pt idx="33">
                  <c:v>0.4</c:v>
                </c:pt>
                <c:pt idx="34">
                  <c:v>322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F6-439A-BF2C-1E5109DA70C2}"/>
            </c:ext>
          </c:extLst>
        </c:ser>
        <c:ser>
          <c:idx val="2"/>
          <c:order val="2"/>
          <c:tx>
            <c:v>output to GND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Sheet1!$I$8:$I$42</c:f>
              <c:numCache>
                <c:formatCode>General</c:formatCode>
                <c:ptCount val="3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7">
                  <c:v>25</c:v>
                </c:pt>
                <c:pt idx="28">
                  <c:v>26</c:v>
                </c:pt>
                <c:pt idx="29">
                  <c:v>27</c:v>
                </c:pt>
                <c:pt idx="30">
                  <c:v>28</c:v>
                </c:pt>
                <c:pt idx="31">
                  <c:v>29</c:v>
                </c:pt>
                <c:pt idx="32">
                  <c:v>30</c:v>
                </c:pt>
                <c:pt idx="33">
                  <c:v>31</c:v>
                </c:pt>
                <c:pt idx="34">
                  <c:v>32</c:v>
                </c:pt>
              </c:numCache>
            </c:numRef>
          </c:xVal>
          <c:yVal>
            <c:numRef>
              <c:f>Sheet1!$M$8:$M$42</c:f>
              <c:numCache>
                <c:formatCode>General</c:formatCode>
                <c:ptCount val="35"/>
                <c:pt idx="0">
                  <c:v>1.34</c:v>
                </c:pt>
                <c:pt idx="1">
                  <c:v>1.36</c:v>
                </c:pt>
                <c:pt idx="2">
                  <c:v>1.3879999999999999</c:v>
                </c:pt>
                <c:pt idx="3">
                  <c:v>1.35</c:v>
                </c:pt>
                <c:pt idx="4">
                  <c:v>1.38</c:v>
                </c:pt>
                <c:pt idx="5">
                  <c:v>1.821</c:v>
                </c:pt>
                <c:pt idx="6">
                  <c:v>1.37</c:v>
                </c:pt>
                <c:pt idx="7">
                  <c:v>1.34</c:v>
                </c:pt>
                <c:pt idx="10">
                  <c:v>1.4</c:v>
                </c:pt>
                <c:pt idx="11">
                  <c:v>1.38</c:v>
                </c:pt>
                <c:pt idx="12">
                  <c:v>1.32</c:v>
                </c:pt>
                <c:pt idx="13">
                  <c:v>1.42</c:v>
                </c:pt>
                <c:pt idx="14">
                  <c:v>1.57</c:v>
                </c:pt>
                <c:pt idx="15">
                  <c:v>1.4</c:v>
                </c:pt>
                <c:pt idx="16">
                  <c:v>1.79</c:v>
                </c:pt>
                <c:pt idx="19">
                  <c:v>1.39</c:v>
                </c:pt>
                <c:pt idx="20">
                  <c:v>1.42</c:v>
                </c:pt>
                <c:pt idx="21">
                  <c:v>1.45</c:v>
                </c:pt>
                <c:pt idx="22">
                  <c:v>1.44</c:v>
                </c:pt>
                <c:pt idx="23">
                  <c:v>2.21</c:v>
                </c:pt>
                <c:pt idx="24">
                  <c:v>1.46</c:v>
                </c:pt>
                <c:pt idx="25">
                  <c:v>1.67</c:v>
                </c:pt>
                <c:pt idx="28">
                  <c:v>1.44</c:v>
                </c:pt>
                <c:pt idx="29">
                  <c:v>1.45</c:v>
                </c:pt>
                <c:pt idx="30">
                  <c:v>1.39</c:v>
                </c:pt>
                <c:pt idx="31">
                  <c:v>1.47</c:v>
                </c:pt>
                <c:pt idx="32">
                  <c:v>1.48</c:v>
                </c:pt>
                <c:pt idx="33">
                  <c:v>1.64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EF6-439A-BF2C-1E5109DA7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0387136"/>
        <c:axId val="1520388800"/>
      </c:scatterChart>
      <c:valAx>
        <c:axId val="1520387136"/>
        <c:scaling>
          <c:orientation val="minMax"/>
          <c:max val="3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PADI</a:t>
                </a:r>
                <a:r>
                  <a:rPr lang="de-DE" baseline="0"/>
                  <a:t> board channel</a:t>
                </a:r>
                <a:endParaRPr lang="de-DE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20388800"/>
        <c:crossesAt val="0.1"/>
        <c:crossBetween val="midCat"/>
        <c:majorUnit val="8"/>
      </c:valAx>
      <c:valAx>
        <c:axId val="152038880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Resistance</a:t>
                </a:r>
                <a:r>
                  <a:rPr lang="de-DE" baseline="0"/>
                  <a:t> / kOhm</a:t>
                </a:r>
                <a:endParaRPr lang="de-DE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20387136"/>
        <c:crossesAt val="0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30664916885391"/>
          <c:y val="0.37557815689705448"/>
          <c:w val="0.80671981627296585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8955F-C8CB-4DD6-A31C-D9735F6780CF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24B26-371A-43FB-A1CD-5972A5BF2A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54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23F1-544F-40F4-AFD7-34DE93ECC000}" type="datetime1">
              <a:rPr lang="de-DE" smtClean="0"/>
              <a:t>22.11.2021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93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0ED1-7B38-42E1-8EF2-3EEE257E22EE}" type="datetime1">
              <a:rPr lang="de-DE" smtClean="0"/>
              <a:t>22.11.2021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15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23AE-E7E4-4CD4-B6F8-5B53A9A09C45}" type="datetime1">
              <a:rPr lang="de-DE" smtClean="0"/>
              <a:t>22.11.2021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35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ED47-7585-4BCB-884D-02B4B16139C0}" type="datetime1">
              <a:rPr lang="de-DE" smtClean="0"/>
              <a:t>22.11.2021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63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47C2-C544-4668-B80D-399699FBF267}" type="datetime1">
              <a:rPr lang="de-DE" smtClean="0"/>
              <a:t>22.11.2021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45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377-6F20-4920-BA63-0DB62153140D}" type="datetime1">
              <a:rPr lang="de-DE" smtClean="0"/>
              <a:t>22.11.2021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56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605B-103B-4AD6-8FDE-662CE39E0339}" type="datetime1">
              <a:rPr lang="de-DE" smtClean="0"/>
              <a:t>22.11.2021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96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79B6-0B3C-4EE2-BACD-8CF76DCDC6B7}" type="datetime1">
              <a:rPr lang="de-DE" smtClean="0"/>
              <a:t>22.11.2021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63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A234-6381-4254-8EA8-510B978998D0}" type="datetime1">
              <a:rPr lang="de-DE" smtClean="0"/>
              <a:t>22.11.2021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26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5B0E-EBDE-48D1-9243-39637FED44E7}" type="datetime1">
              <a:rPr lang="de-DE" smtClean="0"/>
              <a:t>22.11.2021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72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287EB-7E7C-45CC-AEDB-0C7EAD54082D}" type="datetime1">
              <a:rPr lang="de-DE" smtClean="0"/>
              <a:t>22.11.2021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92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1D90C-AD33-48C1-A69C-80A2889AFA92}" type="datetime1">
              <a:rPr lang="de-DE" smtClean="0"/>
              <a:t>22.11.2021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6F64-45AA-4A32-9BC0-2BC318E9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61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png"/><Relationship Id="rId7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emf"/><Relationship Id="rId4" Type="http://schemas.openxmlformats.org/officeDocument/2006/relationships/image" Target="../media/image20.jpeg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2.png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2.png"/><Relationship Id="rId7" Type="http://schemas.openxmlformats.org/officeDocument/2006/relationships/image" Target="../media/image5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11" Type="http://schemas.openxmlformats.org/officeDocument/2006/relationships/image" Target="../media/image58.emf"/><Relationship Id="rId5" Type="http://schemas.openxmlformats.org/officeDocument/2006/relationships/image" Target="../media/image53.emf"/><Relationship Id="rId10" Type="http://schemas.openxmlformats.org/officeDocument/2006/relationships/image" Target="../media/image19.png"/><Relationship Id="rId4" Type="http://schemas.openxmlformats.org/officeDocument/2006/relationships/image" Target="../media/image52.emf"/><Relationship Id="rId9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6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9.emf"/><Relationship Id="rId10" Type="http://schemas.openxmlformats.org/officeDocument/2006/relationships/image" Target="../media/image63.jpeg"/><Relationship Id="rId4" Type="http://schemas.openxmlformats.org/officeDocument/2006/relationships/image" Target="../media/image52.emf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2.png"/><Relationship Id="rId7" Type="http://schemas.openxmlformats.org/officeDocument/2006/relationships/image" Target="../media/image6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emf"/><Relationship Id="rId11" Type="http://schemas.openxmlformats.org/officeDocument/2006/relationships/image" Target="../media/image70.png"/><Relationship Id="rId5" Type="http://schemas.openxmlformats.org/officeDocument/2006/relationships/image" Target="../media/image65.emf"/><Relationship Id="rId10" Type="http://schemas.openxmlformats.org/officeDocument/2006/relationships/image" Target="../media/image19.png"/><Relationship Id="rId4" Type="http://schemas.openxmlformats.org/officeDocument/2006/relationships/image" Target="../media/image64.emf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2.png"/><Relationship Id="rId7" Type="http://schemas.openxmlformats.org/officeDocument/2006/relationships/image" Target="../media/image8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8.emf"/><Relationship Id="rId3" Type="http://schemas.openxmlformats.org/officeDocument/2006/relationships/image" Target="../media/image2.png"/><Relationship Id="rId7" Type="http://schemas.openxmlformats.org/officeDocument/2006/relationships/image" Target="../media/image54.emf"/><Relationship Id="rId12" Type="http://schemas.openxmlformats.org/officeDocument/2006/relationships/image" Target="../media/image6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11" Type="http://schemas.openxmlformats.org/officeDocument/2006/relationships/image" Target="../media/image66.emf"/><Relationship Id="rId5" Type="http://schemas.openxmlformats.org/officeDocument/2006/relationships/image" Target="../media/image64.emf"/><Relationship Id="rId10" Type="http://schemas.openxmlformats.org/officeDocument/2006/relationships/image" Target="../media/image65.emf"/><Relationship Id="rId4" Type="http://schemas.openxmlformats.org/officeDocument/2006/relationships/image" Target="../media/image52.emf"/><Relationship Id="rId9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2.png"/><Relationship Id="rId7" Type="http://schemas.openxmlformats.org/officeDocument/2006/relationships/image" Target="../media/image8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10" Type="http://schemas.openxmlformats.org/officeDocument/2006/relationships/image" Target="../media/image88.png"/><Relationship Id="rId4" Type="http://schemas.openxmlformats.org/officeDocument/2006/relationships/image" Target="../media/image82.emf"/><Relationship Id="rId9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96.emf"/><Relationship Id="rId3" Type="http://schemas.openxmlformats.org/officeDocument/2006/relationships/image" Target="../media/image2.png"/><Relationship Id="rId7" Type="http://schemas.openxmlformats.org/officeDocument/2006/relationships/image" Target="../media/image91.emf"/><Relationship Id="rId12" Type="http://schemas.openxmlformats.org/officeDocument/2006/relationships/image" Target="../media/image9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emf"/><Relationship Id="rId11" Type="http://schemas.openxmlformats.org/officeDocument/2006/relationships/image" Target="../media/image94.emf"/><Relationship Id="rId5" Type="http://schemas.openxmlformats.org/officeDocument/2006/relationships/image" Target="../media/image66.emf"/><Relationship Id="rId15" Type="http://schemas.openxmlformats.org/officeDocument/2006/relationships/image" Target="../media/image97.emf"/><Relationship Id="rId10" Type="http://schemas.openxmlformats.org/officeDocument/2006/relationships/image" Target="../media/image65.emf"/><Relationship Id="rId4" Type="http://schemas.openxmlformats.org/officeDocument/2006/relationships/image" Target="../media/image89.emf"/><Relationship Id="rId9" Type="http://schemas.openxmlformats.org/officeDocument/2006/relationships/image" Target="../media/image93.emf"/><Relationship Id="rId1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3" Type="http://schemas.openxmlformats.org/officeDocument/2006/relationships/image" Target="../media/image2.png"/><Relationship Id="rId7" Type="http://schemas.openxmlformats.org/officeDocument/2006/relationships/image" Target="../media/image102.png"/><Relationship Id="rId12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emf"/><Relationship Id="rId5" Type="http://schemas.openxmlformats.org/officeDocument/2006/relationships/image" Target="../media/image21.png"/><Relationship Id="rId10" Type="http://schemas.openxmlformats.org/officeDocument/2006/relationships/image" Target="../media/image105.png"/><Relationship Id="rId4" Type="http://schemas.openxmlformats.org/officeDocument/2006/relationships/image" Target="../media/image20.jpeg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chart" Target="../charts/chart1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emf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endParaRPr lang="de-DE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7199" y="116840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MRPC design review meeting</a:t>
            </a:r>
            <a:endParaRPr lang="de-DE" sz="32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14474" y="2067016"/>
            <a:ext cx="9163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Introduction to this meeting, to CBM TOF and observed aging effects</a:t>
            </a:r>
            <a:endParaRPr lang="de-DE" sz="3200" b="1" u="sng" dirty="0"/>
          </a:p>
        </p:txBody>
      </p:sp>
      <p:sp>
        <p:nvSpPr>
          <p:cNvPr id="9" name="Textfeld 8"/>
          <p:cNvSpPr txBox="1"/>
          <p:nvPr/>
        </p:nvSpPr>
        <p:spPr>
          <a:xfrm>
            <a:off x="0" y="3714749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Ingo </a:t>
            </a:r>
            <a:r>
              <a:rPr lang="de-DE" sz="2800" b="1" dirty="0" err="1" smtClean="0"/>
              <a:t>Deppner</a:t>
            </a:r>
            <a:endParaRPr lang="de-DE" sz="2800" b="1" dirty="0" smtClean="0"/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Physikalisches Institut, Heidelberg University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 smtClean="0"/>
              <a:t>23.11.2021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eTOF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status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4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5" y="1581008"/>
            <a:ext cx="3601521" cy="480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168912" y="1002191"/>
            <a:ext cx="58564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zh-CN" sz="1800" b="1" dirty="0" err="1" smtClean="0"/>
              <a:t>eTOF</a:t>
            </a:r>
            <a:r>
              <a:rPr lang="en-US" altLang="zh-CN" sz="1800" b="1" dirty="0" smtClean="0"/>
              <a:t> successfully operated in RUN 19/20/21 (BES II)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05" y="5495866"/>
            <a:ext cx="1090430" cy="937003"/>
          </a:xfrm>
          <a:prstGeom prst="rect">
            <a:avLst/>
          </a:prstGeom>
        </p:spPr>
      </p:pic>
      <p:sp>
        <p:nvSpPr>
          <p:cNvPr id="32" name="Text Box 2102"/>
          <p:cNvSpPr txBox="1">
            <a:spLocks noChangeArrowheads="1"/>
          </p:cNvSpPr>
          <p:nvPr/>
        </p:nvSpPr>
        <p:spPr bwMode="auto">
          <a:xfrm>
            <a:off x="0" y="6490039"/>
            <a:ext cx="1918675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 err="1" smtClean="0">
                <a:solidFill>
                  <a:srgbClr val="FF0000"/>
                </a:solidFill>
              </a:rPr>
              <a:t>arXiv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: 1609.05102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The STAR Detector Upgrades for the BES-II and at Forward Rapid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37" y="1564381"/>
            <a:ext cx="3253924" cy="16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flipV="1">
            <a:off x="2324100" y="2210681"/>
            <a:ext cx="2065020" cy="180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10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6119" y="1002191"/>
            <a:ext cx="2606691" cy="252478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722" y="1144082"/>
            <a:ext cx="2501795" cy="2389835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6970736" y="865997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Matching efficiency with TPC</a:t>
            </a:r>
            <a:endParaRPr lang="en-US" dirty="0"/>
          </a:p>
        </p:txBody>
      </p:sp>
      <p:sp>
        <p:nvSpPr>
          <p:cNvPr id="36" name="Textfeld 35"/>
          <p:cNvSpPr txBox="1"/>
          <p:nvPr/>
        </p:nvSpPr>
        <p:spPr>
          <a:xfrm>
            <a:off x="10384394" y="857629"/>
            <a:ext cx="103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eTOF</a:t>
            </a:r>
            <a:r>
              <a:rPr lang="en-US" dirty="0" smtClean="0"/>
              <a:t> PID </a:t>
            </a:r>
            <a:endParaRPr lang="en-US" dirty="0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6028" y="3580926"/>
            <a:ext cx="2616230" cy="2445281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7172" y="3539340"/>
            <a:ext cx="2304828" cy="2481323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10206037" y="5241697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Matching efficiency with TPC dropped by 15%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6915150" y="3466258"/>
            <a:ext cx="533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Observation: FEE damages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0483066" y="4109944"/>
            <a:ext cx="156998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TSU counter</a:t>
            </a:r>
          </a:p>
          <a:p>
            <a:endParaRPr lang="en-US" sz="11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USTC counter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126579" y="5372041"/>
            <a:ext cx="223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Damaged channels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7356605" y="4619625"/>
            <a:ext cx="6221" cy="752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7458075" y="4925552"/>
            <a:ext cx="101207" cy="446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8035754" y="5162455"/>
            <a:ext cx="18389" cy="209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flipV="1">
            <a:off x="8405836" y="5040736"/>
            <a:ext cx="44071" cy="331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 flipV="1">
            <a:off x="8597446" y="5241697"/>
            <a:ext cx="87051" cy="130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6863383" y="6012985"/>
            <a:ext cx="465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Damage on 30% of PADI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A change of protection diodes </a:t>
            </a:r>
            <a:r>
              <a:rPr lang="en-US" altLang="zh-CN" dirty="0" smtClean="0">
                <a:cs typeface="Calibri" panose="020F0502020204030204" pitchFamily="34" charset="0"/>
              </a:rPr>
              <a:t>foreseen</a:t>
            </a:r>
            <a:endParaRPr lang="en-US" altLang="zh-CN" dirty="0" smtClean="0">
              <a:cs typeface="Calibri" panose="020F0502020204030204" pitchFamily="34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44" y="3575872"/>
            <a:ext cx="3742323" cy="28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mCBM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@ SIS18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077" y="986616"/>
            <a:ext cx="6198308" cy="3375181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" y="1215811"/>
            <a:ext cx="5951465" cy="396764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" y="1213351"/>
            <a:ext cx="721674" cy="721674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11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00900" y="844019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mTOF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8749285" y="106758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mTRD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9701785" y="2041275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mMuCH</a:t>
            </a:r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10522322" y="3014967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mSTS</a:t>
            </a:r>
            <a:endParaRPr lang="de-DE" dirty="0"/>
          </a:p>
        </p:txBody>
      </p:sp>
      <p:sp>
        <p:nvSpPr>
          <p:cNvPr id="35" name="Textfeld 34"/>
          <p:cNvSpPr txBox="1"/>
          <p:nvPr/>
        </p:nvSpPr>
        <p:spPr>
          <a:xfrm>
            <a:off x="7109914" y="3363205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mPSD</a:t>
            </a:r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6566989" y="169304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mRICH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10048241" y="1306043"/>
            <a:ext cx="158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</a:t>
            </a:r>
            <a:r>
              <a:rPr lang="en-US" dirty="0" err="1" smtClean="0"/>
              <a:t>Pb</a:t>
            </a:r>
            <a:r>
              <a:rPr lang="en-US" dirty="0" smtClean="0"/>
              <a:t> on Au collision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1028701" y="790584"/>
            <a:ext cx="487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FAIR Phase 0: </a:t>
            </a:r>
            <a:r>
              <a:rPr lang="de-DE" sz="2400" b="1" dirty="0" err="1" smtClean="0"/>
              <a:t>mCBM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setup</a:t>
            </a:r>
            <a:r>
              <a:rPr lang="de-DE" sz="2400" b="1" dirty="0" smtClean="0"/>
              <a:t> @ SIS18 </a:t>
            </a:r>
            <a:endParaRPr lang="de-DE" sz="2400" b="1" dirty="0"/>
          </a:p>
        </p:txBody>
      </p:sp>
      <p:sp>
        <p:nvSpPr>
          <p:cNvPr id="38" name="Textfeld 37"/>
          <p:cNvSpPr txBox="1"/>
          <p:nvPr/>
        </p:nvSpPr>
        <p:spPr>
          <a:xfrm>
            <a:off x="131805" y="5347375"/>
            <a:ext cx="679945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 smtClean="0"/>
              <a:t>mCBM</a:t>
            </a:r>
            <a:r>
              <a:rPr lang="en-US" dirty="0" smtClean="0"/>
              <a:t> is a full system test setup installed at SIS18/GSI dedicated for high rate detector and readout test including free streaming data acquisition and online event selection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Charged particle fluxes of up to 30 kHz/cm</a:t>
            </a:r>
            <a:r>
              <a:rPr lang="en-US" baseline="30000" dirty="0" smtClean="0"/>
              <a:t>2 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0178035" y="3841815"/>
            <a:ext cx="171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Target </a:t>
            </a:r>
            <a:r>
              <a:rPr lang="de-DE" dirty="0" err="1" smtClean="0"/>
              <a:t>chamber</a:t>
            </a:r>
            <a:endParaRPr lang="de-DE" dirty="0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22" y="889645"/>
            <a:ext cx="647969" cy="6479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911" y="4190053"/>
            <a:ext cx="3098412" cy="263259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840" y="4493847"/>
            <a:ext cx="704258" cy="208346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931258" y="4162690"/>
            <a:ext cx="368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Simulation: </a:t>
            </a:r>
            <a:r>
              <a:rPr lang="en-US" dirty="0" err="1" smtClean="0"/>
              <a:t>Au+Au</a:t>
            </a:r>
            <a:r>
              <a:rPr lang="en-US" dirty="0" smtClean="0"/>
              <a:t> @ 1.24 GeV </a:t>
            </a:r>
            <a:r>
              <a:rPr lang="en-US" dirty="0" err="1" smtClean="0"/>
              <a:t>mbias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8483600" y="4709160"/>
            <a:ext cx="528320" cy="155956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9451641" y="4709160"/>
            <a:ext cx="498932" cy="155956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9096100" y="823202"/>
            <a:ext cx="1193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N. Herrmann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941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Test setup in 2021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13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8132384" y="5773479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Beam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9" name="Bogen 78"/>
          <p:cNvSpPr/>
          <p:nvPr/>
        </p:nvSpPr>
        <p:spPr>
          <a:xfrm rot="16916241">
            <a:off x="7022688" y="5606640"/>
            <a:ext cx="889823" cy="278368"/>
          </a:xfrm>
          <a:prstGeom prst="arc">
            <a:avLst>
              <a:gd name="adj1" fmla="val 10837598"/>
              <a:gd name="adj2" fmla="val 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Textfeld 79"/>
          <p:cNvSpPr txBox="1"/>
          <p:nvPr/>
        </p:nvSpPr>
        <p:spPr>
          <a:xfrm rot="17013690">
            <a:off x="3211168" y="5300830"/>
            <a:ext cx="1179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M4_5</a:t>
            </a:r>
          </a:p>
          <a:p>
            <a:pPr algn="r"/>
            <a:endParaRPr lang="de-DE" sz="500" b="1" dirty="0" smtClean="0"/>
          </a:p>
          <a:p>
            <a:pPr algn="r"/>
            <a:r>
              <a:rPr lang="de-DE" sz="1400" b="1" dirty="0" smtClean="0"/>
              <a:t>911</a:t>
            </a:r>
          </a:p>
          <a:p>
            <a:pPr algn="r"/>
            <a:r>
              <a:rPr lang="de-DE" sz="1400" b="1" dirty="0" smtClean="0"/>
              <a:t>910</a:t>
            </a:r>
          </a:p>
          <a:p>
            <a:pPr algn="r"/>
            <a:r>
              <a:rPr lang="de-DE" sz="1400" b="1" dirty="0" smtClean="0"/>
              <a:t>(</a:t>
            </a:r>
            <a:r>
              <a:rPr lang="de-DE" sz="1400" b="1" dirty="0" err="1" smtClean="0"/>
              <a:t>sealed</a:t>
            </a:r>
            <a:r>
              <a:rPr lang="de-DE" sz="1400" b="1" dirty="0" smtClean="0"/>
              <a:t>) 901</a:t>
            </a:r>
          </a:p>
          <a:p>
            <a:pPr algn="r"/>
            <a:r>
              <a:rPr lang="de-DE" sz="1400" b="1" dirty="0" smtClean="0"/>
              <a:t>900</a:t>
            </a:r>
          </a:p>
          <a:p>
            <a:pPr algn="r"/>
            <a:endParaRPr lang="de-DE" sz="700" b="1" dirty="0" smtClean="0"/>
          </a:p>
          <a:p>
            <a:pPr algn="r"/>
            <a:r>
              <a:rPr lang="de-DE" sz="1400" b="1" dirty="0" smtClean="0"/>
              <a:t>M4_3</a:t>
            </a:r>
            <a:endParaRPr lang="de-DE" sz="1400" b="1" dirty="0"/>
          </a:p>
        </p:txBody>
      </p:sp>
      <p:sp>
        <p:nvSpPr>
          <p:cNvPr id="81" name="Textfeld 80"/>
          <p:cNvSpPr txBox="1"/>
          <p:nvPr/>
        </p:nvSpPr>
        <p:spPr>
          <a:xfrm>
            <a:off x="10646743" y="5834866"/>
            <a:ext cx="130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Target Au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10977084" y="6209904"/>
            <a:ext cx="11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/>
              <a:t>Diamond T0</a:t>
            </a:r>
          </a:p>
        </p:txBody>
      </p:sp>
      <p:cxnSp>
        <p:nvCxnSpPr>
          <p:cNvPr id="83" name="Gerader Verbinder 82"/>
          <p:cNvCxnSpPr/>
          <p:nvPr/>
        </p:nvCxnSpPr>
        <p:spPr>
          <a:xfrm>
            <a:off x="11556858" y="6102875"/>
            <a:ext cx="10151" cy="172346"/>
          </a:xfrm>
          <a:prstGeom prst="line">
            <a:avLst/>
          </a:prstGeom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11951679" y="6097298"/>
            <a:ext cx="10151" cy="172346"/>
          </a:xfrm>
          <a:prstGeom prst="lin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Grafik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84254">
            <a:off x="1709822" y="2711631"/>
            <a:ext cx="6057900" cy="2752725"/>
          </a:xfrm>
          <a:prstGeom prst="rect">
            <a:avLst/>
          </a:prstGeom>
        </p:spPr>
      </p:pic>
      <p:cxnSp>
        <p:nvCxnSpPr>
          <p:cNvPr id="86" name="Gerade Verbindung mit Pfeil 85"/>
          <p:cNvCxnSpPr/>
          <p:nvPr/>
        </p:nvCxnSpPr>
        <p:spPr>
          <a:xfrm flipH="1" flipV="1">
            <a:off x="2093495" y="6169075"/>
            <a:ext cx="9946106" cy="237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/>
          <p:cNvCxnSpPr/>
          <p:nvPr/>
        </p:nvCxnSpPr>
        <p:spPr>
          <a:xfrm>
            <a:off x="3343275" y="4434584"/>
            <a:ext cx="8248650" cy="17488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/>
          <p:cNvCxnSpPr>
            <a:endCxn id="82" idx="0"/>
          </p:cNvCxnSpPr>
          <p:nvPr/>
        </p:nvCxnSpPr>
        <p:spPr>
          <a:xfrm>
            <a:off x="3556676" y="2667889"/>
            <a:ext cx="8010333" cy="354201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/>
        </p:nvSpPr>
        <p:spPr>
          <a:xfrm>
            <a:off x="7296163" y="5588813"/>
            <a:ext cx="54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12</a:t>
            </a:r>
            <a:r>
              <a:rPr lang="de-DE" dirty="0" smtClean="0">
                <a:sym typeface="Symbol" panose="05050102010706020507" pitchFamily="18" charset="2"/>
              </a:rPr>
              <a:t></a:t>
            </a:r>
            <a:endParaRPr lang="de-DE" dirty="0"/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1120" y="1574393"/>
            <a:ext cx="4065649" cy="3049237"/>
          </a:xfrm>
          <a:prstGeom prst="rect">
            <a:avLst/>
          </a:prstGeom>
        </p:spPr>
      </p:pic>
      <p:cxnSp>
        <p:nvCxnSpPr>
          <p:cNvPr id="91" name="Gerade Verbindung mit Pfeil 90"/>
          <p:cNvCxnSpPr/>
          <p:nvPr/>
        </p:nvCxnSpPr>
        <p:spPr>
          <a:xfrm flipH="1" flipV="1">
            <a:off x="7991480" y="3230725"/>
            <a:ext cx="2071385" cy="33077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 flipH="1" flipV="1">
            <a:off x="8067680" y="3382949"/>
            <a:ext cx="1973599" cy="38661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 flipH="1" flipV="1">
            <a:off x="8423945" y="3675538"/>
            <a:ext cx="1726568" cy="33629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/>
          <p:cNvCxnSpPr/>
          <p:nvPr/>
        </p:nvCxnSpPr>
        <p:spPr>
          <a:xfrm flipH="1" flipV="1">
            <a:off x="8577334" y="3979082"/>
            <a:ext cx="1462022" cy="26142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/>
          <p:nvPr/>
        </p:nvCxnSpPr>
        <p:spPr>
          <a:xfrm flipH="1" flipV="1">
            <a:off x="9350030" y="4513453"/>
            <a:ext cx="689326" cy="2044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 flipH="1" flipV="1">
            <a:off x="8642261" y="4712956"/>
            <a:ext cx="1415535" cy="26665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/>
          <p:cNvCxnSpPr/>
          <p:nvPr/>
        </p:nvCxnSpPr>
        <p:spPr>
          <a:xfrm flipH="1" flipV="1">
            <a:off x="8497812" y="4887999"/>
            <a:ext cx="1565053" cy="27494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 flipH="1" flipV="1">
            <a:off x="7696204" y="2826076"/>
            <a:ext cx="2366661" cy="47076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feld 98"/>
          <p:cNvSpPr txBox="1"/>
          <p:nvPr/>
        </p:nvSpPr>
        <p:spPr>
          <a:xfrm>
            <a:off x="5474038" y="3303164"/>
            <a:ext cx="2613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Triple stack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Double stack+</a:t>
            </a:r>
            <a:br>
              <a:rPr lang="en-US" sz="1600" dirty="0" smtClean="0"/>
            </a:br>
            <a:r>
              <a:rPr lang="en-US" sz="1600" dirty="0" smtClean="0"/>
              <a:t>test counter</a:t>
            </a:r>
          </a:p>
        </p:txBody>
      </p:sp>
      <p:pic>
        <p:nvPicPr>
          <p:cNvPr id="100" name="Grafik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95" y="951468"/>
            <a:ext cx="2239449" cy="1260442"/>
          </a:xfrm>
          <a:prstGeom prst="rect">
            <a:avLst/>
          </a:prstGeom>
        </p:spPr>
      </p:pic>
      <p:sp>
        <p:nvSpPr>
          <p:cNvPr id="101" name="Textfeld 100"/>
          <p:cNvSpPr txBox="1"/>
          <p:nvPr/>
        </p:nvSpPr>
        <p:spPr>
          <a:xfrm>
            <a:off x="6681841" y="1862015"/>
            <a:ext cx="202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guided MRPC3</a:t>
            </a:r>
            <a:endParaRPr lang="en-US" dirty="0"/>
          </a:p>
        </p:txBody>
      </p:sp>
      <p:sp>
        <p:nvSpPr>
          <p:cNvPr id="102" name="Bogen 101"/>
          <p:cNvSpPr/>
          <p:nvPr/>
        </p:nvSpPr>
        <p:spPr>
          <a:xfrm rot="16916241">
            <a:off x="8963023" y="5601288"/>
            <a:ext cx="889823" cy="278368"/>
          </a:xfrm>
          <a:prstGeom prst="arc">
            <a:avLst>
              <a:gd name="adj1" fmla="val 10837598"/>
              <a:gd name="adj2" fmla="val 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Textfeld 102"/>
          <p:cNvSpPr txBox="1"/>
          <p:nvPr/>
        </p:nvSpPr>
        <p:spPr>
          <a:xfrm>
            <a:off x="9349701" y="5368775"/>
            <a:ext cx="54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25</a:t>
            </a:r>
            <a:r>
              <a:rPr lang="de-DE" dirty="0" smtClean="0">
                <a:sym typeface="Symbol" panose="05050102010706020507" pitchFamily="18" charset="2"/>
              </a:rPr>
              <a:t></a:t>
            </a:r>
            <a:endParaRPr lang="de-DE" dirty="0"/>
          </a:p>
        </p:txBody>
      </p:sp>
      <p:pic>
        <p:nvPicPr>
          <p:cNvPr id="104" name="Grafik 10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5871" y="1451844"/>
            <a:ext cx="2685601" cy="2014201"/>
          </a:xfrm>
          <a:prstGeom prst="rect">
            <a:avLst/>
          </a:prstGeom>
        </p:spPr>
      </p:pic>
      <p:sp>
        <p:nvSpPr>
          <p:cNvPr id="105" name="Textfeld 104"/>
          <p:cNvSpPr txBox="1"/>
          <p:nvPr/>
        </p:nvSpPr>
        <p:spPr>
          <a:xfrm>
            <a:off x="10197414" y="806854"/>
            <a:ext cx="200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Sealed</a:t>
            </a:r>
            <a:r>
              <a:rPr lang="de-DE" dirty="0" smtClean="0"/>
              <a:t> MRPC2</a:t>
            </a:r>
            <a:endParaRPr lang="de-DE" dirty="0"/>
          </a:p>
        </p:txBody>
      </p:sp>
      <p:sp>
        <p:nvSpPr>
          <p:cNvPr id="106" name="Textfeld 105"/>
          <p:cNvSpPr txBox="1"/>
          <p:nvPr/>
        </p:nvSpPr>
        <p:spPr>
          <a:xfrm>
            <a:off x="11114926" y="3046453"/>
            <a:ext cx="101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Gas inlet of sealed MRPC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10039356" y="3168481"/>
            <a:ext cx="23442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M4_5</a:t>
            </a:r>
          </a:p>
          <a:p>
            <a:endParaRPr lang="de-DE" sz="500" b="1" dirty="0" smtClean="0"/>
          </a:p>
          <a:p>
            <a:r>
              <a:rPr lang="de-DE" sz="1400" b="1" dirty="0" smtClean="0"/>
              <a:t>MRPC3,  911 </a:t>
            </a:r>
            <a:r>
              <a:rPr lang="de-DE" sz="1400" b="1" dirty="0"/>
              <a:t>(USTC, </a:t>
            </a:r>
            <a:r>
              <a:rPr lang="de-DE" sz="1400" b="1" dirty="0" err="1"/>
              <a:t>float</a:t>
            </a:r>
            <a:r>
              <a:rPr lang="de-DE" sz="1400" b="1" dirty="0" smtClean="0"/>
              <a:t>)</a:t>
            </a:r>
          </a:p>
          <a:p>
            <a:r>
              <a:rPr lang="de-DE" sz="1400" b="1" dirty="0"/>
              <a:t>MRPC3, </a:t>
            </a:r>
            <a:r>
              <a:rPr lang="de-DE" sz="1400" b="1" dirty="0" smtClean="0"/>
              <a:t>910 (USTC, </a:t>
            </a:r>
            <a:r>
              <a:rPr lang="de-DE" sz="1400" b="1" dirty="0" err="1" smtClean="0"/>
              <a:t>float</a:t>
            </a:r>
            <a:r>
              <a:rPr lang="de-DE" sz="1400" b="1" dirty="0" smtClean="0"/>
              <a:t>)</a:t>
            </a:r>
          </a:p>
          <a:p>
            <a:r>
              <a:rPr lang="de-DE" sz="1400" b="1" dirty="0" smtClean="0"/>
              <a:t>MRPC2, 901 </a:t>
            </a:r>
            <a:r>
              <a:rPr lang="de-DE" sz="1400" b="1" dirty="0"/>
              <a:t>(</a:t>
            </a:r>
            <a:r>
              <a:rPr lang="de-DE" sz="1400" b="1" dirty="0" err="1"/>
              <a:t>sealed</a:t>
            </a:r>
            <a:r>
              <a:rPr lang="de-DE" sz="1400" b="1" dirty="0" smtClean="0"/>
              <a:t>)</a:t>
            </a:r>
            <a:r>
              <a:rPr lang="de-DE" sz="1400" b="1" dirty="0"/>
              <a:t> (TSU)</a:t>
            </a:r>
            <a:r>
              <a:rPr lang="de-DE" sz="1400" b="1" dirty="0" smtClean="0"/>
              <a:t> </a:t>
            </a:r>
          </a:p>
          <a:p>
            <a:r>
              <a:rPr lang="de-DE" sz="1400" b="1" dirty="0" smtClean="0"/>
              <a:t>MRPC2, 900 </a:t>
            </a:r>
            <a:r>
              <a:rPr lang="de-DE" sz="1400" b="1" dirty="0"/>
              <a:t>(TSU)</a:t>
            </a:r>
            <a:endParaRPr lang="de-DE" sz="1400" b="1" dirty="0" smtClean="0"/>
          </a:p>
          <a:p>
            <a:endParaRPr lang="de-DE" sz="700" b="1" dirty="0" smtClean="0"/>
          </a:p>
          <a:p>
            <a:r>
              <a:rPr lang="de-DE" sz="1400" b="1" dirty="0" smtClean="0"/>
              <a:t>M4_3</a:t>
            </a:r>
          </a:p>
          <a:p>
            <a:endParaRPr lang="de-DE" sz="1400" b="1" dirty="0" smtClean="0"/>
          </a:p>
          <a:p>
            <a:r>
              <a:rPr lang="de-DE" sz="1400" b="1" dirty="0" smtClean="0"/>
              <a:t>MRPC1, 600 </a:t>
            </a:r>
            <a:r>
              <a:rPr lang="de-DE" sz="1400" b="1" dirty="0"/>
              <a:t>(</a:t>
            </a:r>
            <a:r>
              <a:rPr lang="de-DE" sz="1400" b="1" dirty="0" err="1"/>
              <a:t>Buc</a:t>
            </a:r>
            <a:r>
              <a:rPr lang="de-DE" sz="1400" b="1" dirty="0"/>
              <a:t>.)</a:t>
            </a:r>
            <a:endParaRPr lang="de-DE" sz="1400" b="1" dirty="0" smtClean="0"/>
          </a:p>
          <a:p>
            <a:r>
              <a:rPr lang="de-DE" sz="1400" b="1" dirty="0" smtClean="0"/>
              <a:t>MRPC1, 601 </a:t>
            </a:r>
            <a:r>
              <a:rPr lang="de-DE" sz="1400" b="1" dirty="0"/>
              <a:t>(</a:t>
            </a:r>
            <a:r>
              <a:rPr lang="de-DE" sz="1400" b="1" dirty="0" err="1"/>
              <a:t>Buc</a:t>
            </a:r>
            <a:r>
              <a:rPr lang="de-DE" sz="1400" b="1" dirty="0"/>
              <a:t>.)</a:t>
            </a:r>
          </a:p>
        </p:txBody>
      </p:sp>
      <p:sp>
        <p:nvSpPr>
          <p:cNvPr id="108" name="Rechteck 107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12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pic>
        <p:nvPicPr>
          <p:cNvPr id="110" name="Grafik 10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2429" y="1356717"/>
            <a:ext cx="3482881" cy="2612160"/>
          </a:xfrm>
          <a:prstGeom prst="rect">
            <a:avLst/>
          </a:prstGeom>
        </p:spPr>
      </p:pic>
      <p:sp>
        <p:nvSpPr>
          <p:cNvPr id="111" name="Textfeld 110"/>
          <p:cNvSpPr txBox="1"/>
          <p:nvPr/>
        </p:nvSpPr>
        <p:spPr>
          <a:xfrm>
            <a:off x="543065" y="822914"/>
            <a:ext cx="184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M6_1 Module</a:t>
            </a:r>
            <a:endParaRPr lang="de-DE" dirty="0"/>
          </a:p>
        </p:txBody>
      </p:sp>
      <p:cxnSp>
        <p:nvCxnSpPr>
          <p:cNvPr id="112" name="Gerade Verbindung mit Pfeil 111"/>
          <p:cNvCxnSpPr/>
          <p:nvPr/>
        </p:nvCxnSpPr>
        <p:spPr>
          <a:xfrm>
            <a:off x="371702" y="3135691"/>
            <a:ext cx="176348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112"/>
          <p:cNvSpPr txBox="1"/>
          <p:nvPr/>
        </p:nvSpPr>
        <p:spPr>
          <a:xfrm>
            <a:off x="870784" y="3088918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55 cm</a:t>
            </a:r>
            <a:endParaRPr lang="de-DE" dirty="0"/>
          </a:p>
        </p:txBody>
      </p:sp>
      <p:sp>
        <p:nvSpPr>
          <p:cNvPr id="116" name="Textfeld 115"/>
          <p:cNvSpPr txBox="1"/>
          <p:nvPr/>
        </p:nvSpPr>
        <p:spPr>
          <a:xfrm>
            <a:off x="109248" y="4340857"/>
            <a:ext cx="268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inner wall FEE tested</a:t>
            </a:r>
            <a:endParaRPr lang="en-US" dirty="0"/>
          </a:p>
        </p:txBody>
      </p:sp>
      <p:pic>
        <p:nvPicPr>
          <p:cNvPr id="11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" y="4614421"/>
            <a:ext cx="1707881" cy="915147"/>
          </a:xfrm>
          <a:prstGeom prst="rect">
            <a:avLst/>
          </a:prstGeom>
        </p:spPr>
      </p:pic>
      <p:pic>
        <p:nvPicPr>
          <p:cNvPr id="1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1" y="5492632"/>
            <a:ext cx="1733361" cy="130002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2475" y="2352675"/>
            <a:ext cx="134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MRPC4</a:t>
            </a:r>
            <a:endParaRPr lang="de-DE" b="1" dirty="0"/>
          </a:p>
        </p:txBody>
      </p:sp>
      <p:sp>
        <p:nvSpPr>
          <p:cNvPr id="26" name="Textfeld 25"/>
          <p:cNvSpPr txBox="1"/>
          <p:nvPr/>
        </p:nvSpPr>
        <p:spPr>
          <a:xfrm>
            <a:off x="4080945" y="6363792"/>
            <a:ext cx="176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Destructive test</a:t>
            </a:r>
            <a:endParaRPr lang="en-US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3556676" y="6517681"/>
            <a:ext cx="524269" cy="30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1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HV c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urrent 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example of 14 – 15 March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86" y="882109"/>
            <a:ext cx="11327627" cy="5975954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H="1">
            <a:off x="1558835" y="3573786"/>
            <a:ext cx="9501051" cy="17418"/>
          </a:xfrm>
          <a:prstGeom prst="straightConnector1">
            <a:avLst/>
          </a:prstGeom>
          <a:ln w="1905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1589309" y="4254148"/>
            <a:ext cx="9501051" cy="17418"/>
          </a:xfrm>
          <a:prstGeom prst="straightConnector1">
            <a:avLst/>
          </a:prstGeom>
          <a:ln w="1905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1558835" y="5826002"/>
            <a:ext cx="36703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428875" y="3246084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mTOF</a:t>
            </a:r>
            <a:r>
              <a:rPr lang="en-US" dirty="0" smtClean="0">
                <a:solidFill>
                  <a:srgbClr val="7030A0"/>
                </a:solidFill>
              </a:rPr>
              <a:t> M4_4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428875" y="3902234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B07A"/>
                </a:solidFill>
              </a:rPr>
              <a:t>mTOF</a:t>
            </a:r>
            <a:r>
              <a:rPr lang="en-US" dirty="0" smtClean="0">
                <a:solidFill>
                  <a:srgbClr val="00B07A"/>
                </a:solidFill>
              </a:rPr>
              <a:t> M4_5</a:t>
            </a:r>
            <a:endParaRPr lang="en-US" dirty="0">
              <a:solidFill>
                <a:srgbClr val="00B07A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320018" y="55111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09AD0"/>
                </a:solidFill>
              </a:rPr>
              <a:t>911</a:t>
            </a:r>
            <a:endParaRPr lang="en-US" dirty="0">
              <a:solidFill>
                <a:srgbClr val="209AD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727246" y="4423345"/>
            <a:ext cx="5245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3(4) different intensities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2-3 times CBM conditions at highest 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5 times </a:t>
            </a:r>
            <a:r>
              <a:rPr lang="en-US" sz="2000" dirty="0"/>
              <a:t>CBM conditions </a:t>
            </a:r>
            <a:r>
              <a:rPr lang="en-US" sz="2000" dirty="0" smtClean="0"/>
              <a:t>for float glass counter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Test counter reached max current of the power supply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957559" y="2605604"/>
            <a:ext cx="165946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15 kHz/cm</a:t>
            </a:r>
            <a:r>
              <a:rPr lang="de-DE" baseline="30000" dirty="0" smtClean="0">
                <a:solidFill>
                  <a:srgbClr val="FF0000"/>
                </a:solidFill>
              </a:rPr>
              <a:t>2</a:t>
            </a:r>
            <a:endParaRPr lang="de-DE" baseline="30000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442164" y="4604922"/>
            <a:ext cx="165946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0.5 kHz/cm</a:t>
            </a:r>
            <a:r>
              <a:rPr lang="de-DE" baseline="30000" dirty="0" smtClean="0">
                <a:solidFill>
                  <a:srgbClr val="FF0000"/>
                </a:solidFill>
              </a:rPr>
              <a:t>2</a:t>
            </a:r>
            <a:endParaRPr lang="de-DE" baseline="300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903730" y="4277080"/>
            <a:ext cx="165946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2.5 kHz/cm</a:t>
            </a:r>
            <a:r>
              <a:rPr lang="de-DE" baseline="30000" dirty="0" smtClean="0">
                <a:solidFill>
                  <a:srgbClr val="FF0000"/>
                </a:solidFill>
              </a:rPr>
              <a:t>2</a:t>
            </a:r>
            <a:endParaRPr lang="de-DE" baseline="30000" dirty="0">
              <a:solidFill>
                <a:srgbClr val="FF0000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3961493" y="5044417"/>
            <a:ext cx="78619" cy="11442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4774365" y="4658080"/>
            <a:ext cx="177726" cy="10250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5343056" y="1921234"/>
            <a:ext cx="440282" cy="1139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5727246" y="1739573"/>
            <a:ext cx="165946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2</a:t>
            </a:r>
            <a:r>
              <a:rPr lang="de-DE" dirty="0" smtClean="0">
                <a:solidFill>
                  <a:srgbClr val="FF0000"/>
                </a:solidFill>
              </a:rPr>
              <a:t>5 kHz/cm</a:t>
            </a:r>
            <a:r>
              <a:rPr lang="de-DE" baseline="30000" dirty="0" smtClean="0">
                <a:solidFill>
                  <a:srgbClr val="FF0000"/>
                </a:solidFill>
              </a:rPr>
              <a:t>2</a:t>
            </a:r>
            <a:endParaRPr lang="de-DE" baseline="30000" dirty="0">
              <a:solidFill>
                <a:srgbClr val="FF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178646" y="4310234"/>
            <a:ext cx="68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MVD+STS</a:t>
            </a:r>
            <a:endParaRPr lang="de-DE" dirty="0"/>
          </a:p>
        </p:txBody>
      </p:sp>
      <p:cxnSp>
        <p:nvCxnSpPr>
          <p:cNvPr id="27" name="Gerade Verbindung mit Pfeil 26"/>
          <p:cNvCxnSpPr/>
          <p:nvPr/>
        </p:nvCxnSpPr>
        <p:spPr>
          <a:xfrm flipH="1">
            <a:off x="1888051" y="4707170"/>
            <a:ext cx="290595" cy="1683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1122444" y="5681638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100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13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mCBM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beam time results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6" y="870140"/>
            <a:ext cx="4907622" cy="290727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08" y="1858767"/>
            <a:ext cx="2220938" cy="13468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495" y="1125057"/>
            <a:ext cx="2374719" cy="1419718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1282587" y="1566968"/>
            <a:ext cx="260460" cy="477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3924608" y="1461392"/>
            <a:ext cx="674477" cy="1070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396" y="3961498"/>
            <a:ext cx="3543377" cy="244020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008" y="3740785"/>
            <a:ext cx="3357553" cy="135759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5536" y="1088587"/>
            <a:ext cx="4882123" cy="2887187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 flipH="1" flipV="1">
            <a:off x="7416802" y="2237455"/>
            <a:ext cx="3890857" cy="2691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1723626" y="3133959"/>
            <a:ext cx="2445919" cy="809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/>
          <p:cNvGrpSpPr/>
          <p:nvPr/>
        </p:nvGrpSpPr>
        <p:grpSpPr>
          <a:xfrm>
            <a:off x="590549" y="5181601"/>
            <a:ext cx="3443175" cy="1623133"/>
            <a:chOff x="3758644" y="5063067"/>
            <a:chExt cx="3265930" cy="1623133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4451" y="5063067"/>
              <a:ext cx="2854316" cy="1435600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17574" y="5071534"/>
              <a:ext cx="207000" cy="1299800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58644" y="5407800"/>
              <a:ext cx="232875" cy="627267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06584" y="6498667"/>
              <a:ext cx="517500" cy="187533"/>
            </a:xfrm>
            <a:prstGeom prst="rect">
              <a:avLst/>
            </a:prstGeom>
          </p:spPr>
        </p:pic>
      </p:grpSp>
      <p:cxnSp>
        <p:nvCxnSpPr>
          <p:cNvPr id="26" name="Gerader Verbinder 25"/>
          <p:cNvCxnSpPr/>
          <p:nvPr/>
        </p:nvCxnSpPr>
        <p:spPr>
          <a:xfrm flipH="1">
            <a:off x="1521880" y="4800600"/>
            <a:ext cx="42334" cy="165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flipH="1">
            <a:off x="3459623" y="4800600"/>
            <a:ext cx="42334" cy="165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231094" y="3975774"/>
            <a:ext cx="106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Run 1459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2308725" y="5780115"/>
            <a:ext cx="106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Run 1459</a:t>
            </a:r>
            <a:endParaRPr lang="de-DE" dirty="0"/>
          </a:p>
        </p:txBody>
      </p:sp>
      <p:cxnSp>
        <p:nvCxnSpPr>
          <p:cNvPr id="32" name="Gerader Verbinder 31"/>
          <p:cNvCxnSpPr/>
          <p:nvPr/>
        </p:nvCxnSpPr>
        <p:spPr>
          <a:xfrm>
            <a:off x="1190817" y="5441619"/>
            <a:ext cx="2497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836062" y="1122897"/>
            <a:ext cx="322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MRPC3 (thin float glass counter)</a:t>
            </a:r>
            <a:endParaRPr lang="en-US" dirty="0"/>
          </a:p>
        </p:txBody>
      </p:sp>
      <p:sp>
        <p:nvSpPr>
          <p:cNvPr id="34" name="Rechteck 33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14</a:t>
            </a:r>
            <a:endParaRPr lang="de-DE" sz="1600" dirty="0" smtClean="0">
              <a:latin typeface="Arial Rounded MT Bold" panose="020F0704030504030204" pitchFamily="34" charset="0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11209471" y="4928983"/>
            <a:ext cx="522514" cy="169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4432995" y="4065007"/>
            <a:ext cx="46358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Data loss issues </a:t>
            </a:r>
            <a:r>
              <a:rPr lang="en-US" dirty="0" smtClean="0"/>
              <a:t>(faced during beam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Bandwidth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Get4 dropouts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 slice losses</a:t>
            </a:r>
          </a:p>
          <a:p>
            <a:r>
              <a:rPr lang="en-US" u="sng" dirty="0" smtClean="0"/>
              <a:t>Next steps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analysis ongoing (much more to come)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losses have to be solved prior to 2022 beam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detector test at </a:t>
            </a:r>
            <a:r>
              <a:rPr lang="en-US" dirty="0" err="1" smtClean="0"/>
              <a:t>mCBM</a:t>
            </a:r>
            <a:r>
              <a:rPr lang="en-US" dirty="0" smtClean="0"/>
              <a:t> required</a:t>
            </a:r>
          </a:p>
        </p:txBody>
      </p:sp>
      <p:sp>
        <p:nvSpPr>
          <p:cNvPr id="37" name="Pfeil nach rechts 36"/>
          <p:cNvSpPr/>
          <p:nvPr/>
        </p:nvSpPr>
        <p:spPr>
          <a:xfrm flipH="1">
            <a:off x="3400994" y="2532544"/>
            <a:ext cx="286324" cy="160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 nach rechts 37"/>
          <p:cNvSpPr/>
          <p:nvPr/>
        </p:nvSpPr>
        <p:spPr>
          <a:xfrm flipH="1">
            <a:off x="3753750" y="2981138"/>
            <a:ext cx="286324" cy="160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7253236" y="1276726"/>
            <a:ext cx="322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MRPC3 (thin float glass counter)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Counter dark rates 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565"/>
            <a:ext cx="4140000" cy="198526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2" y="3303231"/>
            <a:ext cx="4136712" cy="2023018"/>
          </a:xfrm>
          <a:prstGeom prst="rect">
            <a:avLst/>
          </a:prstGeom>
        </p:spPr>
      </p:pic>
      <p:cxnSp>
        <p:nvCxnSpPr>
          <p:cNvPr id="12" name="Gerader Verbinder 11"/>
          <p:cNvCxnSpPr/>
          <p:nvPr/>
        </p:nvCxnSpPr>
        <p:spPr>
          <a:xfrm flipH="1">
            <a:off x="784029" y="2872152"/>
            <a:ext cx="1456224" cy="710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2251682" y="1431251"/>
            <a:ext cx="0" cy="1453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V="1">
            <a:off x="2412791" y="1418181"/>
            <a:ext cx="0" cy="1453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2412791" y="2866369"/>
            <a:ext cx="1606925" cy="715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92612" y="953971"/>
            <a:ext cx="3213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Dark rates measured in </a:t>
            </a:r>
            <a:r>
              <a:rPr lang="en-US" sz="2000" dirty="0" smtClean="0">
                <a:solidFill>
                  <a:srgbClr val="FF0000"/>
                </a:solidFill>
              </a:rPr>
              <a:t>2020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993747" y="3782143"/>
            <a:ext cx="2686050" cy="19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583853" y="3775333"/>
            <a:ext cx="157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About</a:t>
            </a:r>
            <a:r>
              <a:rPr lang="de-DE" dirty="0" smtClean="0"/>
              <a:t> 1.5 h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562" y="1054359"/>
            <a:ext cx="7551064" cy="4774843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819052" y="5798162"/>
            <a:ext cx="161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Date - Time</a:t>
            </a:r>
            <a:endParaRPr lang="de-DE" sz="2400" dirty="0"/>
          </a:p>
        </p:txBody>
      </p:sp>
      <p:sp>
        <p:nvSpPr>
          <p:cNvPr id="20" name="Textfeld 19"/>
          <p:cNvSpPr txBox="1"/>
          <p:nvPr/>
        </p:nvSpPr>
        <p:spPr>
          <a:xfrm rot="16200000">
            <a:off x="3024832" y="3210947"/>
            <a:ext cx="273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Dark rate [Hz/cm</a:t>
            </a:r>
            <a:r>
              <a:rPr lang="de-DE" sz="2400" baseline="30000" dirty="0" smtClean="0"/>
              <a:t>2</a:t>
            </a:r>
            <a:r>
              <a:rPr lang="de-DE" sz="2400" dirty="0" smtClean="0"/>
              <a:t>]</a:t>
            </a:r>
            <a:endParaRPr lang="de-DE" sz="24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6150" y="4144665"/>
            <a:ext cx="3251830" cy="113012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3982" y="5735368"/>
            <a:ext cx="7719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Gas pollution effect, observed in 2020, could be reproduced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Dark rate goes in saturation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Position (=&gt; rate) ordering observed</a:t>
            </a:r>
            <a:endParaRPr lang="en-US" sz="2000" dirty="0"/>
          </a:p>
        </p:txBody>
      </p:sp>
      <p:sp>
        <p:nvSpPr>
          <p:cNvPr id="23" name="Rechteck 22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15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9367934" y="5062008"/>
            <a:ext cx="457200" cy="209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9604285" y="4953951"/>
            <a:ext cx="457200" cy="209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9896021" y="4430577"/>
            <a:ext cx="1703795" cy="3939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Nach unten gekrümmter Pfeil 7"/>
          <p:cNvSpPr/>
          <p:nvPr/>
        </p:nvSpPr>
        <p:spPr>
          <a:xfrm rot="10800000">
            <a:off x="7036525" y="5216447"/>
            <a:ext cx="2567757" cy="5783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Nach oben gekrümmter Pfeil 8"/>
          <p:cNvSpPr/>
          <p:nvPr/>
        </p:nvSpPr>
        <p:spPr>
          <a:xfrm rot="11187888">
            <a:off x="7575095" y="4513188"/>
            <a:ext cx="2346278" cy="358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27" name="Gerader Verbinder 26"/>
          <p:cNvCxnSpPr/>
          <p:nvPr/>
        </p:nvCxnSpPr>
        <p:spPr>
          <a:xfrm flipV="1">
            <a:off x="6710471" y="2952206"/>
            <a:ext cx="21255" cy="2476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H="1" flipV="1">
            <a:off x="7454796" y="2261198"/>
            <a:ext cx="8086" cy="3041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H="1" flipV="1">
            <a:off x="7763638" y="2285230"/>
            <a:ext cx="8086" cy="3041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Nach rechts gekrümmter Pfeil 31"/>
          <p:cNvSpPr/>
          <p:nvPr/>
        </p:nvSpPr>
        <p:spPr>
          <a:xfrm rot="10129076">
            <a:off x="10772332" y="3563927"/>
            <a:ext cx="339634" cy="10423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29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Gas aging &amp; pollution 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258" y="1196750"/>
            <a:ext cx="2465378" cy="12285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947" y="2384189"/>
            <a:ext cx="2521121" cy="1896176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7364855" y="1863888"/>
            <a:ext cx="282147" cy="1472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730" y="2440345"/>
            <a:ext cx="2348250" cy="1773287"/>
          </a:xfrm>
          <a:prstGeom prst="rect">
            <a:avLst/>
          </a:prstGeom>
        </p:spPr>
      </p:pic>
      <p:sp>
        <p:nvSpPr>
          <p:cNvPr id="14" name="Nach rechts gekrümmter Pfeil 13"/>
          <p:cNvSpPr/>
          <p:nvPr/>
        </p:nvSpPr>
        <p:spPr>
          <a:xfrm rot="12456346">
            <a:off x="6590621" y="1745716"/>
            <a:ext cx="358452" cy="1699739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35029" y="3508396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Aging test in Bucharest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35029" y="834103"/>
            <a:ext cx="334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Observations @ </a:t>
            </a:r>
            <a:r>
              <a:rPr lang="en-US" dirty="0" err="1" smtClean="0">
                <a:solidFill>
                  <a:srgbClr val="FF0000"/>
                </a:solidFill>
              </a:rPr>
              <a:t>mCBM</a:t>
            </a:r>
            <a:r>
              <a:rPr lang="en-US" dirty="0" smtClean="0">
                <a:solidFill>
                  <a:srgbClr val="FF0000"/>
                </a:solidFill>
              </a:rPr>
              <a:t> 2020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863" y="2059614"/>
            <a:ext cx="2877758" cy="215131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8154" y="1201575"/>
            <a:ext cx="428845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Gas pollution effect observed at </a:t>
            </a:r>
            <a:r>
              <a:rPr lang="en-US" dirty="0" err="1" smtClean="0"/>
              <a:t>mCBM</a:t>
            </a:r>
            <a:r>
              <a:rPr lang="en-US" dirty="0" smtClean="0"/>
              <a:t> at high rate (about 5 – 10 kHz/cm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Gas pollution effect was reproduced at IRSAM (Bucharest) with high gamma flux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X-Ray test at Beijing confirmed the gas pollution effect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The effect was minimized by sealing the MRPC 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361" y="4645081"/>
            <a:ext cx="2380500" cy="21922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8320" y="4645081"/>
            <a:ext cx="2846250" cy="2159867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117" y="889646"/>
            <a:ext cx="721674" cy="721674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16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5078443" y="4366916"/>
            <a:ext cx="306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See CBM Progress Report 2020</a:t>
            </a:r>
            <a:endParaRPr lang="de-DE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466" y="4596664"/>
            <a:ext cx="3700125" cy="17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Gas aging &amp; pollution 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5" y="2045823"/>
            <a:ext cx="3882425" cy="193467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93572" y="953216"/>
            <a:ext cx="399077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Observations: rapid increase of dark rate </a:t>
            </a:r>
          </a:p>
          <a:p>
            <a:endParaRPr lang="en-US" sz="1100" dirty="0">
              <a:solidFill>
                <a:srgbClr val="FF0000"/>
              </a:solidFill>
            </a:endParaRPr>
          </a:p>
          <a:p>
            <a:r>
              <a:rPr lang="en-US" dirty="0" smtClean="0"/>
              <a:t>Observed first @ </a:t>
            </a:r>
            <a:r>
              <a:rPr lang="en-US" dirty="0" err="1" smtClean="0"/>
              <a:t>mCBM</a:t>
            </a:r>
            <a:r>
              <a:rPr lang="en-US" dirty="0" smtClean="0"/>
              <a:t> 2020</a:t>
            </a:r>
          </a:p>
          <a:p>
            <a:r>
              <a:rPr lang="en-US" dirty="0" smtClean="0"/>
              <a:t>Confirmed @ </a:t>
            </a:r>
            <a:r>
              <a:rPr lang="en-US" dirty="0" err="1" smtClean="0"/>
              <a:t>mCBM</a:t>
            </a:r>
            <a:r>
              <a:rPr lang="en-US" dirty="0" smtClean="0"/>
              <a:t> 2021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69973" y="3812275"/>
            <a:ext cx="525577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Mitigation strategy: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MRPC with clever gas management required (1 sealing and/or 2) forced gas flow through gaps)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parallel fishing lines </a:t>
            </a:r>
            <a:r>
              <a:rPr lang="en-US" dirty="0" smtClean="0"/>
              <a:t>proposed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</a:rPr>
              <a:t>=&gt; new R&amp;D round and beam tests required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New prototypes </a:t>
            </a:r>
            <a:r>
              <a:rPr lang="en-US" dirty="0" smtClean="0"/>
              <a:t>from the entire MRPC family will </a:t>
            </a:r>
            <a:r>
              <a:rPr lang="en-US" dirty="0"/>
              <a:t>be tested at </a:t>
            </a:r>
            <a:r>
              <a:rPr lang="en-US" dirty="0" err="1" smtClean="0"/>
              <a:t>mCBM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First prototypes are being tested in cosmic test</a:t>
            </a:r>
            <a:endParaRPr lang="en-US" dirty="0"/>
          </a:p>
        </p:txBody>
      </p:sp>
      <p:sp>
        <p:nvSpPr>
          <p:cNvPr id="52" name="Rechteck 51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17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302" y="1293564"/>
            <a:ext cx="5149126" cy="1771867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117" y="889646"/>
            <a:ext cx="721674" cy="72167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412" y="1389628"/>
            <a:ext cx="2639250" cy="1409734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FBB10FB5-A900-4A83-9B5D-B6862BC1EE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6" b="19390"/>
          <a:stretch/>
        </p:blipFill>
        <p:spPr>
          <a:xfrm>
            <a:off x="7759144" y="3659939"/>
            <a:ext cx="1983569" cy="2203390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877E535-353C-473D-A425-5D8ED006D434}"/>
              </a:ext>
            </a:extLst>
          </p:cNvPr>
          <p:cNvGrpSpPr/>
          <p:nvPr/>
        </p:nvGrpSpPr>
        <p:grpSpPr>
          <a:xfrm>
            <a:off x="10098508" y="3558753"/>
            <a:ext cx="1930902" cy="2526842"/>
            <a:chOff x="3981347" y="4355587"/>
            <a:chExt cx="1930902" cy="2526842"/>
          </a:xfrm>
        </p:grpSpPr>
        <p:pic>
          <p:nvPicPr>
            <p:cNvPr id="48" name="图片 13">
              <a:extLst>
                <a:ext uri="{FF2B5EF4-FFF2-40B4-BE49-F238E27FC236}">
                  <a16:creationId xmlns:a16="http://schemas.microsoft.com/office/drawing/2014/main" id="{8ACA23D0-751A-4A23-A750-81E6F3B72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347" y="4555406"/>
              <a:ext cx="1930902" cy="2104757"/>
            </a:xfrm>
            <a:prstGeom prst="rect">
              <a:avLst/>
            </a:prstGeom>
          </p:spPr>
        </p:pic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340E55B8-E9ED-42C9-B2D6-F9A5B6690589}"/>
                </a:ext>
              </a:extLst>
            </p:cNvPr>
            <p:cNvSpPr/>
            <p:nvPr/>
          </p:nvSpPr>
          <p:spPr>
            <a:xfrm>
              <a:off x="4231398" y="4736387"/>
              <a:ext cx="1406517" cy="17562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D765E7E0-E778-4D2E-B729-2A0D20A3D46E}"/>
                </a:ext>
              </a:extLst>
            </p:cNvPr>
            <p:cNvCxnSpPr/>
            <p:nvPr/>
          </p:nvCxnSpPr>
          <p:spPr>
            <a:xfrm>
              <a:off x="4263571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F278186B-AE28-44F1-81C2-341197575E81}"/>
                </a:ext>
              </a:extLst>
            </p:cNvPr>
            <p:cNvCxnSpPr/>
            <p:nvPr/>
          </p:nvCxnSpPr>
          <p:spPr>
            <a:xfrm>
              <a:off x="4542971" y="4697012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6E0D3729-E797-4FEC-8E6C-1173B81BCFF5}"/>
                </a:ext>
              </a:extLst>
            </p:cNvPr>
            <p:cNvCxnSpPr/>
            <p:nvPr/>
          </p:nvCxnSpPr>
          <p:spPr>
            <a:xfrm>
              <a:off x="4775199" y="4687570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35DB14DE-F327-4E27-A224-486323B4B122}"/>
                </a:ext>
              </a:extLst>
            </p:cNvPr>
            <p:cNvCxnSpPr/>
            <p:nvPr/>
          </p:nvCxnSpPr>
          <p:spPr>
            <a:xfrm>
              <a:off x="5087257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4819CDCB-D847-490A-90BD-2100D4F67BA6}"/>
                </a:ext>
              </a:extLst>
            </p:cNvPr>
            <p:cNvCxnSpPr/>
            <p:nvPr/>
          </p:nvCxnSpPr>
          <p:spPr>
            <a:xfrm>
              <a:off x="5323114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99CD7AC-2DFC-45E9-8A93-83BDED82E56F}"/>
                </a:ext>
              </a:extLst>
            </p:cNvPr>
            <p:cNvCxnSpPr/>
            <p:nvPr/>
          </p:nvCxnSpPr>
          <p:spPr>
            <a:xfrm>
              <a:off x="5598885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feil nach unten 64">
              <a:extLst>
                <a:ext uri="{FF2B5EF4-FFF2-40B4-BE49-F238E27FC236}">
                  <a16:creationId xmlns:a16="http://schemas.microsoft.com/office/drawing/2014/main" id="{E1792683-6A3E-47DA-AB77-7504D7D943F4}"/>
                </a:ext>
              </a:extLst>
            </p:cNvPr>
            <p:cNvSpPr/>
            <p:nvPr/>
          </p:nvSpPr>
          <p:spPr>
            <a:xfrm flipV="1">
              <a:off x="4917291" y="43846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66" name="Pfeil nach unten 65">
              <a:extLst>
                <a:ext uri="{FF2B5EF4-FFF2-40B4-BE49-F238E27FC236}">
                  <a16:creationId xmlns:a16="http://schemas.microsoft.com/office/drawing/2014/main" id="{D85768E0-CBE2-4CFC-868E-A618B9EAF2D7}"/>
                </a:ext>
              </a:extLst>
            </p:cNvPr>
            <p:cNvSpPr/>
            <p:nvPr/>
          </p:nvSpPr>
          <p:spPr>
            <a:xfrm flipV="1">
              <a:off x="4899462" y="5449633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67" name="Pfeil nach unten 66">
              <a:extLst>
                <a:ext uri="{FF2B5EF4-FFF2-40B4-BE49-F238E27FC236}">
                  <a16:creationId xmlns:a16="http://schemas.microsoft.com/office/drawing/2014/main" id="{2CDE990D-1E0D-41E0-BD99-219FE41697ED}"/>
                </a:ext>
              </a:extLst>
            </p:cNvPr>
            <p:cNvSpPr/>
            <p:nvPr/>
          </p:nvSpPr>
          <p:spPr>
            <a:xfrm flipV="1">
              <a:off x="5175679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68" name="Pfeil nach unten 67">
              <a:extLst>
                <a:ext uri="{FF2B5EF4-FFF2-40B4-BE49-F238E27FC236}">
                  <a16:creationId xmlns:a16="http://schemas.microsoft.com/office/drawing/2014/main" id="{92E35E33-D895-43CA-AB6C-344ACC20CD37}"/>
                </a:ext>
              </a:extLst>
            </p:cNvPr>
            <p:cNvSpPr/>
            <p:nvPr/>
          </p:nvSpPr>
          <p:spPr>
            <a:xfrm flipV="1">
              <a:off x="54221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69" name="Pfeil nach unten 68">
              <a:extLst>
                <a:ext uri="{FF2B5EF4-FFF2-40B4-BE49-F238E27FC236}">
                  <a16:creationId xmlns:a16="http://schemas.microsoft.com/office/drawing/2014/main" id="{026D41AB-34B4-49C8-9A7B-B3B6E3D66E50}"/>
                </a:ext>
              </a:extLst>
            </p:cNvPr>
            <p:cNvSpPr/>
            <p:nvPr/>
          </p:nvSpPr>
          <p:spPr>
            <a:xfrm flipV="1">
              <a:off x="4636851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70" name="Pfeil nach unten 69">
              <a:extLst>
                <a:ext uri="{FF2B5EF4-FFF2-40B4-BE49-F238E27FC236}">
                  <a16:creationId xmlns:a16="http://schemas.microsoft.com/office/drawing/2014/main" id="{FE9B7F2A-B2C2-46F1-AD52-3AA6E300BEC6}"/>
                </a:ext>
              </a:extLst>
            </p:cNvPr>
            <p:cNvSpPr/>
            <p:nvPr/>
          </p:nvSpPr>
          <p:spPr>
            <a:xfrm flipV="1">
              <a:off x="43600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71" name="Textfeld 45">
              <a:extLst>
                <a:ext uri="{FF2B5EF4-FFF2-40B4-BE49-F238E27FC236}">
                  <a16:creationId xmlns:a16="http://schemas.microsoft.com/office/drawing/2014/main" id="{7A4202E4-6EB5-448B-B8B3-3A11202FDD4D}"/>
                </a:ext>
              </a:extLst>
            </p:cNvPr>
            <p:cNvSpPr txBox="1"/>
            <p:nvPr/>
          </p:nvSpPr>
          <p:spPr>
            <a:xfrm>
              <a:off x="4464913" y="5009368"/>
              <a:ext cx="1094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Gas flow</a:t>
              </a:r>
            </a:p>
          </p:txBody>
        </p:sp>
        <p:sp>
          <p:nvSpPr>
            <p:cNvPr id="72" name="Pfeil nach unten 71">
              <a:extLst>
                <a:ext uri="{FF2B5EF4-FFF2-40B4-BE49-F238E27FC236}">
                  <a16:creationId xmlns:a16="http://schemas.microsoft.com/office/drawing/2014/main" id="{9DA66A57-D037-41FC-AE49-D942B371C980}"/>
                </a:ext>
              </a:extLst>
            </p:cNvPr>
            <p:cNvSpPr/>
            <p:nvPr/>
          </p:nvSpPr>
          <p:spPr>
            <a:xfrm flipV="1">
              <a:off x="4901670" y="66188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73" name="Textfeld 47">
              <a:extLst>
                <a:ext uri="{FF2B5EF4-FFF2-40B4-BE49-F238E27FC236}">
                  <a16:creationId xmlns:a16="http://schemas.microsoft.com/office/drawing/2014/main" id="{0E6E4B63-EBD0-45D2-8072-C2C23F08BF76}"/>
                </a:ext>
              </a:extLst>
            </p:cNvPr>
            <p:cNvSpPr txBox="1"/>
            <p:nvPr/>
          </p:nvSpPr>
          <p:spPr>
            <a:xfrm>
              <a:off x="4961890" y="6605430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inlet</a:t>
              </a:r>
            </a:p>
          </p:txBody>
        </p:sp>
        <p:sp>
          <p:nvSpPr>
            <p:cNvPr id="74" name="Textfeld 48">
              <a:extLst>
                <a:ext uri="{FF2B5EF4-FFF2-40B4-BE49-F238E27FC236}">
                  <a16:creationId xmlns:a16="http://schemas.microsoft.com/office/drawing/2014/main" id="{C0CBC64A-3B29-4FE9-AF52-407C26FF6EAF}"/>
                </a:ext>
              </a:extLst>
            </p:cNvPr>
            <p:cNvSpPr txBox="1"/>
            <p:nvPr/>
          </p:nvSpPr>
          <p:spPr>
            <a:xfrm>
              <a:off x="4998778" y="4355587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outlet</a:t>
              </a:r>
            </a:p>
          </p:txBody>
        </p:sp>
      </p:grpSp>
      <p:sp>
        <p:nvSpPr>
          <p:cNvPr id="37" name="箭头: 左右 31">
            <a:extLst>
              <a:ext uri="{FF2B5EF4-FFF2-40B4-BE49-F238E27FC236}">
                <a16:creationId xmlns:a16="http://schemas.microsoft.com/office/drawing/2014/main" id="{14E152FC-0271-45D1-AAA0-3ED362D178C4}"/>
              </a:ext>
            </a:extLst>
          </p:cNvPr>
          <p:cNvSpPr/>
          <p:nvPr/>
        </p:nvSpPr>
        <p:spPr>
          <a:xfrm>
            <a:off x="9588375" y="4624372"/>
            <a:ext cx="679285" cy="373152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38" name="直接连接符 33">
            <a:extLst>
              <a:ext uri="{FF2B5EF4-FFF2-40B4-BE49-F238E27FC236}">
                <a16:creationId xmlns:a16="http://schemas.microsoft.com/office/drawing/2014/main" id="{F9BE785E-30A3-4BFE-8EDA-560C3BCC86DA}"/>
              </a:ext>
            </a:extLst>
          </p:cNvPr>
          <p:cNvCxnSpPr/>
          <p:nvPr/>
        </p:nvCxnSpPr>
        <p:spPr>
          <a:xfrm>
            <a:off x="8132729" y="3900177"/>
            <a:ext cx="177800" cy="17015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4">
            <a:extLst>
              <a:ext uri="{FF2B5EF4-FFF2-40B4-BE49-F238E27FC236}">
                <a16:creationId xmlns:a16="http://schemas.microsoft.com/office/drawing/2014/main" id="{4DEC4C1F-9ABF-4D79-9DFD-7489ED3955D7}"/>
              </a:ext>
            </a:extLst>
          </p:cNvPr>
          <p:cNvCxnSpPr>
            <a:cxnSpLocks/>
          </p:cNvCxnSpPr>
          <p:nvPr/>
        </p:nvCxnSpPr>
        <p:spPr>
          <a:xfrm>
            <a:off x="8395535" y="3890736"/>
            <a:ext cx="197218" cy="17109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6">
            <a:extLst>
              <a:ext uri="{FF2B5EF4-FFF2-40B4-BE49-F238E27FC236}">
                <a16:creationId xmlns:a16="http://schemas.microsoft.com/office/drawing/2014/main" id="{1670A45F-1F9A-45BC-A896-3BA931C1851E}"/>
              </a:ext>
            </a:extLst>
          </p:cNvPr>
          <p:cNvCxnSpPr>
            <a:cxnSpLocks/>
          </p:cNvCxnSpPr>
          <p:nvPr/>
        </p:nvCxnSpPr>
        <p:spPr>
          <a:xfrm>
            <a:off x="8648529" y="3890735"/>
            <a:ext cx="235686" cy="16966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38">
            <a:extLst>
              <a:ext uri="{FF2B5EF4-FFF2-40B4-BE49-F238E27FC236}">
                <a16:creationId xmlns:a16="http://schemas.microsoft.com/office/drawing/2014/main" id="{F606F8D0-4965-4A05-B2E4-18DBAD4A1E57}"/>
              </a:ext>
            </a:extLst>
          </p:cNvPr>
          <p:cNvCxnSpPr>
            <a:cxnSpLocks/>
          </p:cNvCxnSpPr>
          <p:nvPr/>
        </p:nvCxnSpPr>
        <p:spPr>
          <a:xfrm>
            <a:off x="8903539" y="3864958"/>
            <a:ext cx="291146" cy="17295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0">
            <a:extLst>
              <a:ext uri="{FF2B5EF4-FFF2-40B4-BE49-F238E27FC236}">
                <a16:creationId xmlns:a16="http://schemas.microsoft.com/office/drawing/2014/main" id="{B520EE71-3A67-4042-BC56-8B160D21A750}"/>
              </a:ext>
            </a:extLst>
          </p:cNvPr>
          <p:cNvCxnSpPr>
            <a:cxnSpLocks/>
          </p:cNvCxnSpPr>
          <p:nvPr/>
        </p:nvCxnSpPr>
        <p:spPr>
          <a:xfrm>
            <a:off x="9163614" y="3864958"/>
            <a:ext cx="322213" cy="17224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45A7CAC0-EBFD-4B57-915A-D48E3BC4F361}"/>
              </a:ext>
            </a:extLst>
          </p:cNvPr>
          <p:cNvCxnSpPr>
            <a:cxnSpLocks/>
          </p:cNvCxnSpPr>
          <p:nvPr/>
        </p:nvCxnSpPr>
        <p:spPr>
          <a:xfrm>
            <a:off x="8846329" y="3864958"/>
            <a:ext cx="113805" cy="17224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6">
            <a:extLst>
              <a:ext uri="{FF2B5EF4-FFF2-40B4-BE49-F238E27FC236}">
                <a16:creationId xmlns:a16="http://schemas.microsoft.com/office/drawing/2014/main" id="{F9E170DE-207C-4DFB-8D17-19E1747D8103}"/>
              </a:ext>
            </a:extLst>
          </p:cNvPr>
          <p:cNvCxnSpPr>
            <a:cxnSpLocks/>
          </p:cNvCxnSpPr>
          <p:nvPr/>
        </p:nvCxnSpPr>
        <p:spPr>
          <a:xfrm>
            <a:off x="8329853" y="3890735"/>
            <a:ext cx="41908" cy="17109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50">
            <a:extLst>
              <a:ext uri="{FF2B5EF4-FFF2-40B4-BE49-F238E27FC236}">
                <a16:creationId xmlns:a16="http://schemas.microsoft.com/office/drawing/2014/main" id="{752AC97B-9652-4B9C-8C74-5CD69696F285}"/>
              </a:ext>
            </a:extLst>
          </p:cNvPr>
          <p:cNvCxnSpPr>
            <a:cxnSpLocks/>
          </p:cNvCxnSpPr>
          <p:nvPr/>
        </p:nvCxnSpPr>
        <p:spPr>
          <a:xfrm>
            <a:off x="9104380" y="3864958"/>
            <a:ext cx="148650" cy="1722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52">
            <a:extLst>
              <a:ext uri="{FF2B5EF4-FFF2-40B4-BE49-F238E27FC236}">
                <a16:creationId xmlns:a16="http://schemas.microsoft.com/office/drawing/2014/main" id="{885C6CDB-58FF-4A7A-B1E0-E4AF3DB4DE54}"/>
              </a:ext>
            </a:extLst>
          </p:cNvPr>
          <p:cNvCxnSpPr>
            <a:cxnSpLocks/>
          </p:cNvCxnSpPr>
          <p:nvPr/>
        </p:nvCxnSpPr>
        <p:spPr>
          <a:xfrm>
            <a:off x="9414924" y="3852258"/>
            <a:ext cx="139322" cy="17351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54">
            <a:extLst>
              <a:ext uri="{FF2B5EF4-FFF2-40B4-BE49-F238E27FC236}">
                <a16:creationId xmlns:a16="http://schemas.microsoft.com/office/drawing/2014/main" id="{ECDE8521-EBC8-40A2-B352-BED22E432449}"/>
              </a:ext>
            </a:extLst>
          </p:cNvPr>
          <p:cNvSpPr txBox="1"/>
          <p:nvPr/>
        </p:nvSpPr>
        <p:spPr>
          <a:xfrm>
            <a:off x="10051103" y="3256410"/>
            <a:ext cx="16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Expected ‘ideal’</a:t>
            </a:r>
            <a:endParaRPr lang="zh-CN" altLang="en-US" dirty="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38" y="3939553"/>
            <a:ext cx="2492411" cy="1402818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847410" y="3558753"/>
            <a:ext cx="1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MRPC3/4</a:t>
            </a:r>
            <a:endParaRPr lang="de-DE" dirty="0"/>
          </a:p>
        </p:txBody>
      </p:sp>
      <p:sp>
        <p:nvSpPr>
          <p:cNvPr id="76" name="Textfeld 75"/>
          <p:cNvSpPr txBox="1"/>
          <p:nvPr/>
        </p:nvSpPr>
        <p:spPr>
          <a:xfrm>
            <a:off x="8302048" y="3277719"/>
            <a:ext cx="123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MRPC2</a:t>
            </a:r>
            <a:endParaRPr lang="de-DE" dirty="0"/>
          </a:p>
        </p:txBody>
      </p:sp>
      <p:sp>
        <p:nvSpPr>
          <p:cNvPr id="77" name="Textfeld 76"/>
          <p:cNvSpPr txBox="1"/>
          <p:nvPr/>
        </p:nvSpPr>
        <p:spPr>
          <a:xfrm>
            <a:off x="5359906" y="2817488"/>
            <a:ext cx="123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MRPC1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3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Gas aging &amp; pollution 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" y="1609238"/>
            <a:ext cx="3519817" cy="176483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89635" y="3501108"/>
            <a:ext cx="47938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Traces of </a:t>
            </a:r>
            <a:r>
              <a:rPr lang="en-US" dirty="0" err="1" smtClean="0"/>
              <a:t>NaF</a:t>
            </a:r>
            <a:r>
              <a:rPr lang="en-US" dirty="0" smtClean="0"/>
              <a:t> was found on the glass surface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Electrical field simulations performed</a:t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b="1" dirty="0" smtClean="0"/>
              <a:t>Mitigation strategy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Search </a:t>
            </a:r>
            <a:r>
              <a:rPr lang="en-US" dirty="0"/>
              <a:t>for </a:t>
            </a:r>
            <a:r>
              <a:rPr lang="en-US" dirty="0" smtClean="0"/>
              <a:t>rectangular spacers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Increase gas flow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</a:rPr>
              <a:t>=&gt; new R&amp;D round and beam tests </a:t>
            </a:r>
            <a:r>
              <a:rPr lang="en-US" b="1" dirty="0" smtClean="0">
                <a:solidFill>
                  <a:srgbClr val="FF0000"/>
                </a:solidFill>
              </a:rPr>
              <a:t>required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New prototypes will be tested at </a:t>
            </a:r>
            <a:r>
              <a:rPr lang="en-US" dirty="0" err="1" smtClean="0"/>
              <a:t>mCBM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Counter PRR shifted to 5/22 after </a:t>
            </a:r>
            <a:r>
              <a:rPr lang="en-US" dirty="0" err="1" smtClean="0"/>
              <a:t>mCBM</a:t>
            </a:r>
            <a:r>
              <a:rPr lang="en-US" dirty="0" smtClean="0"/>
              <a:t> test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008" y="1285085"/>
            <a:ext cx="4971427" cy="2216023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146" y="1307441"/>
            <a:ext cx="2512472" cy="1883747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235" y="1306392"/>
            <a:ext cx="997243" cy="1270667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18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793687" y="1064983"/>
            <a:ext cx="295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Observations: continuous increase in dark rate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9004936" y="3931627"/>
            <a:ext cx="2972751" cy="2173258"/>
            <a:chOff x="9004936" y="4569108"/>
            <a:chExt cx="2972751" cy="2173258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04936" y="4701038"/>
              <a:ext cx="2972751" cy="2041328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10221467" y="5397767"/>
              <a:ext cx="847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spacer</a:t>
              </a:r>
              <a:endParaRPr lang="en-US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9939423" y="6352762"/>
              <a:ext cx="1366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glass plate</a:t>
              </a:r>
              <a:endParaRPr lang="en-US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0004533" y="4569108"/>
              <a:ext cx="1366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glass plate</a:t>
              </a:r>
              <a:endParaRPr lang="en-US" dirty="0"/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5082" y="1285085"/>
            <a:ext cx="2849809" cy="2136135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117" y="889646"/>
            <a:ext cx="721674" cy="721674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3279" y="4078063"/>
            <a:ext cx="3553267" cy="2006550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>
            <a:off x="5223279" y="2401556"/>
            <a:ext cx="1760325" cy="2728062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9280766" y="3683793"/>
            <a:ext cx="27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Electrical field simulations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6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uppieren 214"/>
          <p:cNvGrpSpPr/>
          <p:nvPr/>
        </p:nvGrpSpPr>
        <p:grpSpPr>
          <a:xfrm>
            <a:off x="4209349" y="1116030"/>
            <a:ext cx="7982651" cy="5741970"/>
            <a:chOff x="4209350" y="1116030"/>
            <a:chExt cx="7982650" cy="5741970"/>
          </a:xfrm>
        </p:grpSpPr>
        <p:grpSp>
          <p:nvGrpSpPr>
            <p:cNvPr id="216" name="Group 10"/>
            <p:cNvGrpSpPr>
              <a:grpSpLocks/>
            </p:cNvGrpSpPr>
            <p:nvPr/>
          </p:nvGrpSpPr>
          <p:grpSpPr bwMode="auto">
            <a:xfrm>
              <a:off x="8667815" y="2149820"/>
              <a:ext cx="360363" cy="3603625"/>
              <a:chOff x="3032" y="1242"/>
              <a:chExt cx="227" cy="2270"/>
            </a:xfrm>
          </p:grpSpPr>
          <p:sp>
            <p:nvSpPr>
              <p:cNvPr id="416" name="Rectangle 11"/>
              <p:cNvSpPr>
                <a:spLocks noChangeArrowheads="1"/>
              </p:cNvSpPr>
              <p:nvPr/>
            </p:nvSpPr>
            <p:spPr bwMode="auto">
              <a:xfrm>
                <a:off x="3032" y="124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7" name="Rectangle 12"/>
              <p:cNvSpPr>
                <a:spLocks noChangeArrowheads="1"/>
              </p:cNvSpPr>
              <p:nvPr/>
            </p:nvSpPr>
            <p:spPr bwMode="auto">
              <a:xfrm>
                <a:off x="3032" y="1469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8" name="Rectangle 13"/>
              <p:cNvSpPr>
                <a:spLocks noChangeArrowheads="1"/>
              </p:cNvSpPr>
              <p:nvPr/>
            </p:nvSpPr>
            <p:spPr bwMode="auto">
              <a:xfrm>
                <a:off x="3032" y="169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9" name="Rectangle 14"/>
              <p:cNvSpPr>
                <a:spLocks noChangeArrowheads="1"/>
              </p:cNvSpPr>
              <p:nvPr/>
            </p:nvSpPr>
            <p:spPr bwMode="auto">
              <a:xfrm>
                <a:off x="3032" y="1923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0" name="Rectangle 15"/>
              <p:cNvSpPr>
                <a:spLocks noChangeArrowheads="1"/>
              </p:cNvSpPr>
              <p:nvPr/>
            </p:nvSpPr>
            <p:spPr bwMode="auto">
              <a:xfrm>
                <a:off x="3032" y="2150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1" name="Rectangle 16"/>
              <p:cNvSpPr>
                <a:spLocks noChangeArrowheads="1"/>
              </p:cNvSpPr>
              <p:nvPr/>
            </p:nvSpPr>
            <p:spPr bwMode="auto">
              <a:xfrm>
                <a:off x="3032" y="2378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2" name="Rectangle 17"/>
              <p:cNvSpPr>
                <a:spLocks noChangeArrowheads="1"/>
              </p:cNvSpPr>
              <p:nvPr/>
            </p:nvSpPr>
            <p:spPr bwMode="auto">
              <a:xfrm>
                <a:off x="3032" y="260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3" name="Rectangle 18"/>
              <p:cNvSpPr>
                <a:spLocks noChangeArrowheads="1"/>
              </p:cNvSpPr>
              <p:nvPr/>
            </p:nvSpPr>
            <p:spPr bwMode="auto">
              <a:xfrm>
                <a:off x="3032" y="283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" name="Rectangle 19"/>
              <p:cNvSpPr>
                <a:spLocks noChangeArrowheads="1"/>
              </p:cNvSpPr>
              <p:nvPr/>
            </p:nvSpPr>
            <p:spPr bwMode="auto">
              <a:xfrm>
                <a:off x="3032" y="3059"/>
                <a:ext cx="226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" name="Rectangle 20"/>
              <p:cNvSpPr>
                <a:spLocks noChangeArrowheads="1"/>
              </p:cNvSpPr>
              <p:nvPr/>
            </p:nvSpPr>
            <p:spPr bwMode="auto">
              <a:xfrm>
                <a:off x="3032" y="3285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7" name="Group 21"/>
            <p:cNvGrpSpPr>
              <a:grpSpLocks/>
            </p:cNvGrpSpPr>
            <p:nvPr/>
          </p:nvGrpSpPr>
          <p:grpSpPr bwMode="auto">
            <a:xfrm>
              <a:off x="9347265" y="2149820"/>
              <a:ext cx="360363" cy="3603625"/>
              <a:chOff x="3032" y="1242"/>
              <a:chExt cx="227" cy="2270"/>
            </a:xfrm>
          </p:grpSpPr>
          <p:sp>
            <p:nvSpPr>
              <p:cNvPr id="406" name="Rectangle 22"/>
              <p:cNvSpPr>
                <a:spLocks noChangeArrowheads="1"/>
              </p:cNvSpPr>
              <p:nvPr/>
            </p:nvSpPr>
            <p:spPr bwMode="auto">
              <a:xfrm>
                <a:off x="3032" y="124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7" name="Rectangle 23"/>
              <p:cNvSpPr>
                <a:spLocks noChangeArrowheads="1"/>
              </p:cNvSpPr>
              <p:nvPr/>
            </p:nvSpPr>
            <p:spPr bwMode="auto">
              <a:xfrm>
                <a:off x="3032" y="1469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8" name="Rectangle 24"/>
              <p:cNvSpPr>
                <a:spLocks noChangeArrowheads="1"/>
              </p:cNvSpPr>
              <p:nvPr/>
            </p:nvSpPr>
            <p:spPr bwMode="auto">
              <a:xfrm>
                <a:off x="3032" y="169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9" name="Rectangle 25"/>
              <p:cNvSpPr>
                <a:spLocks noChangeArrowheads="1"/>
              </p:cNvSpPr>
              <p:nvPr/>
            </p:nvSpPr>
            <p:spPr bwMode="auto">
              <a:xfrm>
                <a:off x="3032" y="1923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0" name="Rectangle 26"/>
              <p:cNvSpPr>
                <a:spLocks noChangeArrowheads="1"/>
              </p:cNvSpPr>
              <p:nvPr/>
            </p:nvSpPr>
            <p:spPr bwMode="auto">
              <a:xfrm>
                <a:off x="3032" y="2150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1" name="Rectangle 27"/>
              <p:cNvSpPr>
                <a:spLocks noChangeArrowheads="1"/>
              </p:cNvSpPr>
              <p:nvPr/>
            </p:nvSpPr>
            <p:spPr bwMode="auto">
              <a:xfrm>
                <a:off x="3032" y="2378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2" name="Rectangle 28"/>
              <p:cNvSpPr>
                <a:spLocks noChangeArrowheads="1"/>
              </p:cNvSpPr>
              <p:nvPr/>
            </p:nvSpPr>
            <p:spPr bwMode="auto">
              <a:xfrm>
                <a:off x="3032" y="260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3" name="Rectangle 29"/>
              <p:cNvSpPr>
                <a:spLocks noChangeArrowheads="1"/>
              </p:cNvSpPr>
              <p:nvPr/>
            </p:nvSpPr>
            <p:spPr bwMode="auto">
              <a:xfrm>
                <a:off x="3032" y="283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4" name="Rectangle 30"/>
              <p:cNvSpPr>
                <a:spLocks noChangeArrowheads="1"/>
              </p:cNvSpPr>
              <p:nvPr/>
            </p:nvSpPr>
            <p:spPr bwMode="auto">
              <a:xfrm>
                <a:off x="3032" y="3059"/>
                <a:ext cx="226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5" name="Rectangle 31"/>
              <p:cNvSpPr>
                <a:spLocks noChangeArrowheads="1"/>
              </p:cNvSpPr>
              <p:nvPr/>
            </p:nvSpPr>
            <p:spPr bwMode="auto">
              <a:xfrm>
                <a:off x="3032" y="3285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" name="Group 32"/>
            <p:cNvGrpSpPr>
              <a:grpSpLocks/>
            </p:cNvGrpSpPr>
            <p:nvPr/>
          </p:nvGrpSpPr>
          <p:grpSpPr bwMode="auto">
            <a:xfrm>
              <a:off x="10017190" y="2149820"/>
              <a:ext cx="360363" cy="3603625"/>
              <a:chOff x="3032" y="1242"/>
              <a:chExt cx="227" cy="2270"/>
            </a:xfrm>
          </p:grpSpPr>
          <p:sp>
            <p:nvSpPr>
              <p:cNvPr id="396" name="Rectangle 33"/>
              <p:cNvSpPr>
                <a:spLocks noChangeArrowheads="1"/>
              </p:cNvSpPr>
              <p:nvPr/>
            </p:nvSpPr>
            <p:spPr bwMode="auto">
              <a:xfrm>
                <a:off x="3032" y="124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7" name="Rectangle 34"/>
              <p:cNvSpPr>
                <a:spLocks noChangeArrowheads="1"/>
              </p:cNvSpPr>
              <p:nvPr/>
            </p:nvSpPr>
            <p:spPr bwMode="auto">
              <a:xfrm>
                <a:off x="3032" y="1469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8" name="Rectangle 35"/>
              <p:cNvSpPr>
                <a:spLocks noChangeArrowheads="1"/>
              </p:cNvSpPr>
              <p:nvPr/>
            </p:nvSpPr>
            <p:spPr bwMode="auto">
              <a:xfrm>
                <a:off x="3032" y="169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9" name="Rectangle 36"/>
              <p:cNvSpPr>
                <a:spLocks noChangeArrowheads="1"/>
              </p:cNvSpPr>
              <p:nvPr/>
            </p:nvSpPr>
            <p:spPr bwMode="auto">
              <a:xfrm>
                <a:off x="3032" y="1923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0" name="Rectangle 37"/>
              <p:cNvSpPr>
                <a:spLocks noChangeArrowheads="1"/>
              </p:cNvSpPr>
              <p:nvPr/>
            </p:nvSpPr>
            <p:spPr bwMode="auto">
              <a:xfrm>
                <a:off x="3032" y="2150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1" name="Rectangle 38"/>
              <p:cNvSpPr>
                <a:spLocks noChangeArrowheads="1"/>
              </p:cNvSpPr>
              <p:nvPr/>
            </p:nvSpPr>
            <p:spPr bwMode="auto">
              <a:xfrm>
                <a:off x="3032" y="2378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2" name="Rectangle 39"/>
              <p:cNvSpPr>
                <a:spLocks noChangeArrowheads="1"/>
              </p:cNvSpPr>
              <p:nvPr/>
            </p:nvSpPr>
            <p:spPr bwMode="auto">
              <a:xfrm>
                <a:off x="3032" y="260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3" name="Rectangle 40"/>
              <p:cNvSpPr>
                <a:spLocks noChangeArrowheads="1"/>
              </p:cNvSpPr>
              <p:nvPr/>
            </p:nvSpPr>
            <p:spPr bwMode="auto">
              <a:xfrm>
                <a:off x="3032" y="283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4" name="Rectangle 41"/>
              <p:cNvSpPr>
                <a:spLocks noChangeArrowheads="1"/>
              </p:cNvSpPr>
              <p:nvPr/>
            </p:nvSpPr>
            <p:spPr bwMode="auto">
              <a:xfrm>
                <a:off x="3032" y="3059"/>
                <a:ext cx="226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5" name="Rectangle 42"/>
              <p:cNvSpPr>
                <a:spLocks noChangeArrowheads="1"/>
              </p:cNvSpPr>
              <p:nvPr/>
            </p:nvSpPr>
            <p:spPr bwMode="auto">
              <a:xfrm>
                <a:off x="3032" y="3285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9" name="Group 43"/>
            <p:cNvGrpSpPr>
              <a:grpSpLocks/>
            </p:cNvGrpSpPr>
            <p:nvPr/>
          </p:nvGrpSpPr>
          <p:grpSpPr bwMode="auto">
            <a:xfrm>
              <a:off x="11274490" y="2167282"/>
              <a:ext cx="360363" cy="3603625"/>
              <a:chOff x="3032" y="1242"/>
              <a:chExt cx="227" cy="2270"/>
            </a:xfrm>
          </p:grpSpPr>
          <p:sp>
            <p:nvSpPr>
              <p:cNvPr id="386" name="Rectangle 44"/>
              <p:cNvSpPr>
                <a:spLocks noChangeArrowheads="1"/>
              </p:cNvSpPr>
              <p:nvPr/>
            </p:nvSpPr>
            <p:spPr bwMode="auto">
              <a:xfrm>
                <a:off x="3032" y="124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7" name="Rectangle 45"/>
              <p:cNvSpPr>
                <a:spLocks noChangeArrowheads="1"/>
              </p:cNvSpPr>
              <p:nvPr/>
            </p:nvSpPr>
            <p:spPr bwMode="auto">
              <a:xfrm>
                <a:off x="3032" y="1469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8" name="Rectangle 46"/>
              <p:cNvSpPr>
                <a:spLocks noChangeArrowheads="1"/>
              </p:cNvSpPr>
              <p:nvPr/>
            </p:nvSpPr>
            <p:spPr bwMode="auto">
              <a:xfrm>
                <a:off x="3032" y="169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9" name="Rectangle 47"/>
              <p:cNvSpPr>
                <a:spLocks noChangeArrowheads="1"/>
              </p:cNvSpPr>
              <p:nvPr/>
            </p:nvSpPr>
            <p:spPr bwMode="auto">
              <a:xfrm>
                <a:off x="3032" y="1923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0" name="Rectangle 48"/>
              <p:cNvSpPr>
                <a:spLocks noChangeArrowheads="1"/>
              </p:cNvSpPr>
              <p:nvPr/>
            </p:nvSpPr>
            <p:spPr bwMode="auto">
              <a:xfrm>
                <a:off x="3032" y="2150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1" name="Rectangle 49"/>
              <p:cNvSpPr>
                <a:spLocks noChangeArrowheads="1"/>
              </p:cNvSpPr>
              <p:nvPr/>
            </p:nvSpPr>
            <p:spPr bwMode="auto">
              <a:xfrm>
                <a:off x="3032" y="2378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2" name="Rectangle 50"/>
              <p:cNvSpPr>
                <a:spLocks noChangeArrowheads="1"/>
              </p:cNvSpPr>
              <p:nvPr/>
            </p:nvSpPr>
            <p:spPr bwMode="auto">
              <a:xfrm>
                <a:off x="3032" y="2606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3" name="Rectangle 51"/>
              <p:cNvSpPr>
                <a:spLocks noChangeArrowheads="1"/>
              </p:cNvSpPr>
              <p:nvPr/>
            </p:nvSpPr>
            <p:spPr bwMode="auto">
              <a:xfrm>
                <a:off x="3032" y="2832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4" name="Rectangle 52"/>
              <p:cNvSpPr>
                <a:spLocks noChangeArrowheads="1"/>
              </p:cNvSpPr>
              <p:nvPr/>
            </p:nvSpPr>
            <p:spPr bwMode="auto">
              <a:xfrm>
                <a:off x="3032" y="3059"/>
                <a:ext cx="226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5" name="Rectangle 53"/>
              <p:cNvSpPr>
                <a:spLocks noChangeArrowheads="1"/>
              </p:cNvSpPr>
              <p:nvPr/>
            </p:nvSpPr>
            <p:spPr bwMode="auto">
              <a:xfrm>
                <a:off x="3032" y="3285"/>
                <a:ext cx="227" cy="22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20" name="Rectangle 59"/>
            <p:cNvSpPr>
              <a:spLocks noChangeArrowheads="1"/>
            </p:cNvSpPr>
            <p:nvPr/>
          </p:nvSpPr>
          <p:spPr bwMode="auto">
            <a:xfrm>
              <a:off x="8669403" y="2018057"/>
              <a:ext cx="3135312" cy="114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" name="Line 60"/>
            <p:cNvSpPr>
              <a:spLocks noChangeShapeType="1"/>
            </p:cNvSpPr>
            <p:nvPr/>
          </p:nvSpPr>
          <p:spPr bwMode="auto">
            <a:xfrm>
              <a:off x="9112315" y="2129182"/>
              <a:ext cx="0" cy="33321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2" name="Line 61"/>
            <p:cNvSpPr>
              <a:spLocks noChangeShapeType="1"/>
            </p:cNvSpPr>
            <p:nvPr/>
          </p:nvSpPr>
          <p:spPr bwMode="auto">
            <a:xfrm>
              <a:off x="9798115" y="2129182"/>
              <a:ext cx="0" cy="33337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3" name="Line 62"/>
            <p:cNvSpPr>
              <a:spLocks noChangeShapeType="1"/>
            </p:cNvSpPr>
            <p:nvPr/>
          </p:nvSpPr>
          <p:spPr bwMode="auto">
            <a:xfrm>
              <a:off x="10464865" y="2129182"/>
              <a:ext cx="0" cy="33353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4" name="Line 63"/>
            <p:cNvSpPr>
              <a:spLocks noChangeShapeType="1"/>
            </p:cNvSpPr>
            <p:nvPr/>
          </p:nvSpPr>
          <p:spPr bwMode="auto">
            <a:xfrm>
              <a:off x="11722165" y="2138707"/>
              <a:ext cx="0" cy="3343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5" name="Line 64"/>
            <p:cNvSpPr>
              <a:spLocks noChangeShapeType="1"/>
            </p:cNvSpPr>
            <p:nvPr/>
          </p:nvSpPr>
          <p:spPr bwMode="auto">
            <a:xfrm flipH="1">
              <a:off x="9031353" y="2214907"/>
              <a:ext cx="714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6" name="Line 65"/>
            <p:cNvSpPr>
              <a:spLocks noChangeShapeType="1"/>
            </p:cNvSpPr>
            <p:nvPr/>
          </p:nvSpPr>
          <p:spPr bwMode="auto">
            <a:xfrm>
              <a:off x="9026590" y="25911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7" name="Line 66"/>
            <p:cNvSpPr>
              <a:spLocks noChangeShapeType="1"/>
            </p:cNvSpPr>
            <p:nvPr/>
          </p:nvSpPr>
          <p:spPr bwMode="auto">
            <a:xfrm>
              <a:off x="9707628" y="221490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8" name="Line 67"/>
            <p:cNvSpPr>
              <a:spLocks noChangeShapeType="1"/>
            </p:cNvSpPr>
            <p:nvPr/>
          </p:nvSpPr>
          <p:spPr bwMode="auto">
            <a:xfrm>
              <a:off x="9707628" y="258162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9" name="Line 68"/>
            <p:cNvSpPr>
              <a:spLocks noChangeShapeType="1"/>
            </p:cNvSpPr>
            <p:nvPr/>
          </p:nvSpPr>
          <p:spPr bwMode="auto">
            <a:xfrm>
              <a:off x="10379140" y="22101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0" name="Line 69"/>
            <p:cNvSpPr>
              <a:spLocks noChangeShapeType="1"/>
            </p:cNvSpPr>
            <p:nvPr/>
          </p:nvSpPr>
          <p:spPr bwMode="auto">
            <a:xfrm>
              <a:off x="10379140" y="257685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1" name="Line 70"/>
            <p:cNvSpPr>
              <a:spLocks noChangeShapeType="1"/>
            </p:cNvSpPr>
            <p:nvPr/>
          </p:nvSpPr>
          <p:spPr bwMode="auto">
            <a:xfrm>
              <a:off x="9026590" y="293880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2" name="Line 71"/>
            <p:cNvSpPr>
              <a:spLocks noChangeShapeType="1"/>
            </p:cNvSpPr>
            <p:nvPr/>
          </p:nvSpPr>
          <p:spPr bwMode="auto">
            <a:xfrm>
              <a:off x="9026590" y="328647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3" name="Line 72"/>
            <p:cNvSpPr>
              <a:spLocks noChangeShapeType="1"/>
            </p:cNvSpPr>
            <p:nvPr/>
          </p:nvSpPr>
          <p:spPr bwMode="auto">
            <a:xfrm>
              <a:off x="9712390" y="2929282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4" name="Line 73"/>
            <p:cNvSpPr>
              <a:spLocks noChangeShapeType="1"/>
            </p:cNvSpPr>
            <p:nvPr/>
          </p:nvSpPr>
          <p:spPr bwMode="auto">
            <a:xfrm>
              <a:off x="10379140" y="29340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" name="Line 74"/>
            <p:cNvSpPr>
              <a:spLocks noChangeShapeType="1"/>
            </p:cNvSpPr>
            <p:nvPr/>
          </p:nvSpPr>
          <p:spPr bwMode="auto">
            <a:xfrm>
              <a:off x="11631678" y="223395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6" name="Line 75"/>
            <p:cNvSpPr>
              <a:spLocks noChangeShapeType="1"/>
            </p:cNvSpPr>
            <p:nvPr/>
          </p:nvSpPr>
          <p:spPr bwMode="auto">
            <a:xfrm flipH="1">
              <a:off x="9712390" y="3295995"/>
              <a:ext cx="714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7" name="Line 76"/>
            <p:cNvSpPr>
              <a:spLocks noChangeShapeType="1"/>
            </p:cNvSpPr>
            <p:nvPr/>
          </p:nvSpPr>
          <p:spPr bwMode="auto">
            <a:xfrm>
              <a:off x="9707628" y="3672232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8" name="Line 77"/>
            <p:cNvSpPr>
              <a:spLocks noChangeShapeType="1"/>
            </p:cNvSpPr>
            <p:nvPr/>
          </p:nvSpPr>
          <p:spPr bwMode="auto">
            <a:xfrm>
              <a:off x="9707628" y="401989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9" name="Line 78"/>
            <p:cNvSpPr>
              <a:spLocks noChangeShapeType="1"/>
            </p:cNvSpPr>
            <p:nvPr/>
          </p:nvSpPr>
          <p:spPr bwMode="auto">
            <a:xfrm>
              <a:off x="9707628" y="436755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0" name="Line 79"/>
            <p:cNvSpPr>
              <a:spLocks noChangeShapeType="1"/>
            </p:cNvSpPr>
            <p:nvPr/>
          </p:nvSpPr>
          <p:spPr bwMode="auto">
            <a:xfrm flipH="1">
              <a:off x="10379140" y="3291232"/>
              <a:ext cx="714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1" name="Line 80"/>
            <p:cNvSpPr>
              <a:spLocks noChangeShapeType="1"/>
            </p:cNvSpPr>
            <p:nvPr/>
          </p:nvSpPr>
          <p:spPr bwMode="auto">
            <a:xfrm>
              <a:off x="10374378" y="366747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2" name="Line 81"/>
            <p:cNvSpPr>
              <a:spLocks noChangeShapeType="1"/>
            </p:cNvSpPr>
            <p:nvPr/>
          </p:nvSpPr>
          <p:spPr bwMode="auto">
            <a:xfrm>
              <a:off x="10374378" y="4015132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3" name="Line 82"/>
            <p:cNvSpPr>
              <a:spLocks noChangeShapeType="1"/>
            </p:cNvSpPr>
            <p:nvPr/>
          </p:nvSpPr>
          <p:spPr bwMode="auto">
            <a:xfrm>
              <a:off x="10374378" y="436279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4" name="Line 83"/>
            <p:cNvSpPr>
              <a:spLocks noChangeShapeType="1"/>
            </p:cNvSpPr>
            <p:nvPr/>
          </p:nvSpPr>
          <p:spPr bwMode="auto">
            <a:xfrm flipH="1">
              <a:off x="11636440" y="2595907"/>
              <a:ext cx="714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5" name="Line 84"/>
            <p:cNvSpPr>
              <a:spLocks noChangeShapeType="1"/>
            </p:cNvSpPr>
            <p:nvPr/>
          </p:nvSpPr>
          <p:spPr bwMode="auto">
            <a:xfrm>
              <a:off x="11631678" y="29721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6" name="Line 85"/>
            <p:cNvSpPr>
              <a:spLocks noChangeShapeType="1"/>
            </p:cNvSpPr>
            <p:nvPr/>
          </p:nvSpPr>
          <p:spPr bwMode="auto">
            <a:xfrm>
              <a:off x="11631678" y="331980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7" name="Line 86"/>
            <p:cNvSpPr>
              <a:spLocks noChangeShapeType="1"/>
            </p:cNvSpPr>
            <p:nvPr/>
          </p:nvSpPr>
          <p:spPr bwMode="auto">
            <a:xfrm>
              <a:off x="11631678" y="366747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8" name="Line 87"/>
            <p:cNvSpPr>
              <a:spLocks noChangeShapeType="1"/>
            </p:cNvSpPr>
            <p:nvPr/>
          </p:nvSpPr>
          <p:spPr bwMode="auto">
            <a:xfrm flipH="1">
              <a:off x="9026590" y="3653182"/>
              <a:ext cx="714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9" name="Line 88"/>
            <p:cNvSpPr>
              <a:spLocks noChangeShapeType="1"/>
            </p:cNvSpPr>
            <p:nvPr/>
          </p:nvSpPr>
          <p:spPr bwMode="auto">
            <a:xfrm>
              <a:off x="9021828" y="402942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0" name="Line 89"/>
            <p:cNvSpPr>
              <a:spLocks noChangeShapeType="1"/>
            </p:cNvSpPr>
            <p:nvPr/>
          </p:nvSpPr>
          <p:spPr bwMode="auto">
            <a:xfrm>
              <a:off x="9021828" y="4377082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1" name="Line 90"/>
            <p:cNvSpPr>
              <a:spLocks noChangeShapeType="1"/>
            </p:cNvSpPr>
            <p:nvPr/>
          </p:nvSpPr>
          <p:spPr bwMode="auto">
            <a:xfrm>
              <a:off x="9021828" y="47247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2" name="Line 91"/>
            <p:cNvSpPr>
              <a:spLocks noChangeShapeType="1"/>
            </p:cNvSpPr>
            <p:nvPr/>
          </p:nvSpPr>
          <p:spPr bwMode="auto">
            <a:xfrm>
              <a:off x="9031353" y="51057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3" name="Line 92"/>
            <p:cNvSpPr>
              <a:spLocks noChangeShapeType="1"/>
            </p:cNvSpPr>
            <p:nvPr/>
          </p:nvSpPr>
          <p:spPr bwMode="auto">
            <a:xfrm>
              <a:off x="9031353" y="545340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4" name="Line 93"/>
            <p:cNvSpPr>
              <a:spLocks noChangeShapeType="1"/>
            </p:cNvSpPr>
            <p:nvPr/>
          </p:nvSpPr>
          <p:spPr bwMode="auto">
            <a:xfrm>
              <a:off x="9707628" y="472950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5" name="Line 94"/>
            <p:cNvSpPr>
              <a:spLocks noChangeShapeType="1"/>
            </p:cNvSpPr>
            <p:nvPr/>
          </p:nvSpPr>
          <p:spPr bwMode="auto">
            <a:xfrm>
              <a:off x="9717153" y="511050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6" name="Line 95"/>
            <p:cNvSpPr>
              <a:spLocks noChangeShapeType="1"/>
            </p:cNvSpPr>
            <p:nvPr/>
          </p:nvSpPr>
          <p:spPr bwMode="auto">
            <a:xfrm>
              <a:off x="9717153" y="545817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7" name="Line 96"/>
            <p:cNvSpPr>
              <a:spLocks noChangeShapeType="1"/>
            </p:cNvSpPr>
            <p:nvPr/>
          </p:nvSpPr>
          <p:spPr bwMode="auto">
            <a:xfrm>
              <a:off x="10374378" y="47247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8" name="Line 97"/>
            <p:cNvSpPr>
              <a:spLocks noChangeShapeType="1"/>
            </p:cNvSpPr>
            <p:nvPr/>
          </p:nvSpPr>
          <p:spPr bwMode="auto">
            <a:xfrm>
              <a:off x="10383903" y="5105745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9" name="Line 98"/>
            <p:cNvSpPr>
              <a:spLocks noChangeShapeType="1"/>
            </p:cNvSpPr>
            <p:nvPr/>
          </p:nvSpPr>
          <p:spPr bwMode="auto">
            <a:xfrm>
              <a:off x="10383903" y="5453407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0" name="Line 99"/>
            <p:cNvSpPr>
              <a:spLocks noChangeShapeType="1"/>
            </p:cNvSpPr>
            <p:nvPr/>
          </p:nvSpPr>
          <p:spPr bwMode="auto">
            <a:xfrm>
              <a:off x="11631678" y="402942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1" name="Line 100"/>
            <p:cNvSpPr>
              <a:spLocks noChangeShapeType="1"/>
            </p:cNvSpPr>
            <p:nvPr/>
          </p:nvSpPr>
          <p:spPr bwMode="auto">
            <a:xfrm>
              <a:off x="11641203" y="441042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2" name="Line 101"/>
            <p:cNvSpPr>
              <a:spLocks noChangeShapeType="1"/>
            </p:cNvSpPr>
            <p:nvPr/>
          </p:nvSpPr>
          <p:spPr bwMode="auto">
            <a:xfrm>
              <a:off x="11641203" y="4758082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3" name="Line 102"/>
            <p:cNvSpPr>
              <a:spLocks noChangeShapeType="1"/>
            </p:cNvSpPr>
            <p:nvPr/>
          </p:nvSpPr>
          <p:spPr bwMode="auto">
            <a:xfrm>
              <a:off x="11631678" y="509622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4" name="Line 103"/>
            <p:cNvSpPr>
              <a:spLocks noChangeShapeType="1"/>
            </p:cNvSpPr>
            <p:nvPr/>
          </p:nvSpPr>
          <p:spPr bwMode="auto">
            <a:xfrm>
              <a:off x="11641203" y="5477220"/>
              <a:ext cx="76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5" name="Rectangle 105"/>
            <p:cNvSpPr>
              <a:spLocks noChangeArrowheads="1"/>
            </p:cNvSpPr>
            <p:nvPr/>
          </p:nvSpPr>
          <p:spPr bwMode="auto">
            <a:xfrm>
              <a:off x="8659878" y="5794720"/>
              <a:ext cx="3154362" cy="1143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" name="Line 106"/>
            <p:cNvSpPr>
              <a:spLocks noChangeShapeType="1"/>
            </p:cNvSpPr>
            <p:nvPr/>
          </p:nvSpPr>
          <p:spPr bwMode="auto">
            <a:xfrm>
              <a:off x="9198040" y="2443507"/>
              <a:ext cx="0" cy="3381375"/>
            </a:xfrm>
            <a:prstGeom prst="line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7" name="Line 107"/>
            <p:cNvSpPr>
              <a:spLocks noChangeShapeType="1"/>
            </p:cNvSpPr>
            <p:nvPr/>
          </p:nvSpPr>
          <p:spPr bwMode="auto">
            <a:xfrm>
              <a:off x="9893365" y="2443507"/>
              <a:ext cx="0" cy="3371850"/>
            </a:xfrm>
            <a:prstGeom prst="line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8" name="Line 108"/>
            <p:cNvSpPr>
              <a:spLocks noChangeShapeType="1"/>
            </p:cNvSpPr>
            <p:nvPr/>
          </p:nvSpPr>
          <p:spPr bwMode="auto">
            <a:xfrm>
              <a:off x="10555353" y="2453032"/>
              <a:ext cx="0" cy="3367088"/>
            </a:xfrm>
            <a:prstGeom prst="line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9" name="Line 109"/>
            <p:cNvSpPr>
              <a:spLocks noChangeShapeType="1"/>
            </p:cNvSpPr>
            <p:nvPr/>
          </p:nvSpPr>
          <p:spPr bwMode="auto">
            <a:xfrm>
              <a:off x="11803128" y="2457795"/>
              <a:ext cx="0" cy="3362325"/>
            </a:xfrm>
            <a:prstGeom prst="line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0" name="Line 110"/>
            <p:cNvSpPr>
              <a:spLocks noChangeShapeType="1"/>
            </p:cNvSpPr>
            <p:nvPr/>
          </p:nvSpPr>
          <p:spPr bwMode="auto">
            <a:xfrm>
              <a:off x="9026590" y="5677245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1" name="Line 111"/>
            <p:cNvSpPr>
              <a:spLocks noChangeShapeType="1"/>
            </p:cNvSpPr>
            <p:nvPr/>
          </p:nvSpPr>
          <p:spPr bwMode="auto">
            <a:xfrm>
              <a:off x="9021828" y="5329582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2" name="Line 112"/>
            <p:cNvSpPr>
              <a:spLocks noChangeShapeType="1"/>
            </p:cNvSpPr>
            <p:nvPr/>
          </p:nvSpPr>
          <p:spPr bwMode="auto">
            <a:xfrm>
              <a:off x="9026590" y="4948582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3" name="Line 113"/>
            <p:cNvSpPr>
              <a:spLocks noChangeShapeType="1"/>
            </p:cNvSpPr>
            <p:nvPr/>
          </p:nvSpPr>
          <p:spPr bwMode="auto">
            <a:xfrm>
              <a:off x="9021828" y="4600920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4" name="Line 114"/>
            <p:cNvSpPr>
              <a:spLocks noChangeShapeType="1"/>
            </p:cNvSpPr>
            <p:nvPr/>
          </p:nvSpPr>
          <p:spPr bwMode="auto">
            <a:xfrm>
              <a:off x="9721915" y="5672482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5" name="Line 115"/>
            <p:cNvSpPr>
              <a:spLocks noChangeShapeType="1"/>
            </p:cNvSpPr>
            <p:nvPr/>
          </p:nvSpPr>
          <p:spPr bwMode="auto">
            <a:xfrm>
              <a:off x="9717153" y="5324820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6" name="Line 116"/>
            <p:cNvSpPr>
              <a:spLocks noChangeShapeType="1"/>
            </p:cNvSpPr>
            <p:nvPr/>
          </p:nvSpPr>
          <p:spPr bwMode="auto">
            <a:xfrm>
              <a:off x="9721915" y="494382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" name="Line 117"/>
            <p:cNvSpPr>
              <a:spLocks noChangeShapeType="1"/>
            </p:cNvSpPr>
            <p:nvPr/>
          </p:nvSpPr>
          <p:spPr bwMode="auto">
            <a:xfrm>
              <a:off x="9717153" y="4596157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" name="Line 118"/>
            <p:cNvSpPr>
              <a:spLocks noChangeShapeType="1"/>
            </p:cNvSpPr>
            <p:nvPr/>
          </p:nvSpPr>
          <p:spPr bwMode="auto">
            <a:xfrm>
              <a:off x="10393428" y="5672482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9" name="Line 119"/>
            <p:cNvSpPr>
              <a:spLocks noChangeShapeType="1"/>
            </p:cNvSpPr>
            <p:nvPr/>
          </p:nvSpPr>
          <p:spPr bwMode="auto">
            <a:xfrm>
              <a:off x="10388665" y="5324820"/>
              <a:ext cx="176213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0" name="Line 120"/>
            <p:cNvSpPr>
              <a:spLocks noChangeShapeType="1"/>
            </p:cNvSpPr>
            <p:nvPr/>
          </p:nvSpPr>
          <p:spPr bwMode="auto">
            <a:xfrm>
              <a:off x="10393428" y="494382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1" name="Line 121"/>
            <p:cNvSpPr>
              <a:spLocks noChangeShapeType="1"/>
            </p:cNvSpPr>
            <p:nvPr/>
          </p:nvSpPr>
          <p:spPr bwMode="auto">
            <a:xfrm>
              <a:off x="10388665" y="4596157"/>
              <a:ext cx="176213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2" name="Line 122"/>
            <p:cNvSpPr>
              <a:spLocks noChangeShapeType="1"/>
            </p:cNvSpPr>
            <p:nvPr/>
          </p:nvSpPr>
          <p:spPr bwMode="auto">
            <a:xfrm>
              <a:off x="11636440" y="5696295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3" name="Line 123"/>
            <p:cNvSpPr>
              <a:spLocks noChangeShapeType="1"/>
            </p:cNvSpPr>
            <p:nvPr/>
          </p:nvSpPr>
          <p:spPr bwMode="auto">
            <a:xfrm>
              <a:off x="11631678" y="5348632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4" name="Line 124"/>
            <p:cNvSpPr>
              <a:spLocks noChangeShapeType="1"/>
            </p:cNvSpPr>
            <p:nvPr/>
          </p:nvSpPr>
          <p:spPr bwMode="auto">
            <a:xfrm>
              <a:off x="11636440" y="4967632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5" name="Line 125"/>
            <p:cNvSpPr>
              <a:spLocks noChangeShapeType="1"/>
            </p:cNvSpPr>
            <p:nvPr/>
          </p:nvSpPr>
          <p:spPr bwMode="auto">
            <a:xfrm>
              <a:off x="11631678" y="4619970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6" name="Line 126"/>
            <p:cNvSpPr>
              <a:spLocks noChangeShapeType="1"/>
            </p:cNvSpPr>
            <p:nvPr/>
          </p:nvSpPr>
          <p:spPr bwMode="auto">
            <a:xfrm>
              <a:off x="9026590" y="4243732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7" name="Line 127"/>
            <p:cNvSpPr>
              <a:spLocks noChangeShapeType="1"/>
            </p:cNvSpPr>
            <p:nvPr/>
          </p:nvSpPr>
          <p:spPr bwMode="auto">
            <a:xfrm>
              <a:off x="9021828" y="3896070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8" name="Line 128"/>
            <p:cNvSpPr>
              <a:spLocks noChangeShapeType="1"/>
            </p:cNvSpPr>
            <p:nvPr/>
          </p:nvSpPr>
          <p:spPr bwMode="auto">
            <a:xfrm>
              <a:off x="9026590" y="351507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9" name="Line 129"/>
            <p:cNvSpPr>
              <a:spLocks noChangeShapeType="1"/>
            </p:cNvSpPr>
            <p:nvPr/>
          </p:nvSpPr>
          <p:spPr bwMode="auto">
            <a:xfrm>
              <a:off x="9021828" y="3167407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0" name="Line 130"/>
            <p:cNvSpPr>
              <a:spLocks noChangeShapeType="1"/>
            </p:cNvSpPr>
            <p:nvPr/>
          </p:nvSpPr>
          <p:spPr bwMode="auto">
            <a:xfrm>
              <a:off x="9712390" y="4234207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1" name="Line 131"/>
            <p:cNvSpPr>
              <a:spLocks noChangeShapeType="1"/>
            </p:cNvSpPr>
            <p:nvPr/>
          </p:nvSpPr>
          <p:spPr bwMode="auto">
            <a:xfrm>
              <a:off x="9707628" y="3886545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2" name="Line 132"/>
            <p:cNvSpPr>
              <a:spLocks noChangeShapeType="1"/>
            </p:cNvSpPr>
            <p:nvPr/>
          </p:nvSpPr>
          <p:spPr bwMode="auto">
            <a:xfrm>
              <a:off x="9712390" y="3505545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3" name="Line 133"/>
            <p:cNvSpPr>
              <a:spLocks noChangeShapeType="1"/>
            </p:cNvSpPr>
            <p:nvPr/>
          </p:nvSpPr>
          <p:spPr bwMode="auto">
            <a:xfrm>
              <a:off x="9707628" y="3157882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4" name="Line 134"/>
            <p:cNvSpPr>
              <a:spLocks noChangeShapeType="1"/>
            </p:cNvSpPr>
            <p:nvPr/>
          </p:nvSpPr>
          <p:spPr bwMode="auto">
            <a:xfrm>
              <a:off x="10388665" y="4229445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5" name="Line 135"/>
            <p:cNvSpPr>
              <a:spLocks noChangeShapeType="1"/>
            </p:cNvSpPr>
            <p:nvPr/>
          </p:nvSpPr>
          <p:spPr bwMode="auto">
            <a:xfrm>
              <a:off x="10383903" y="3881782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6" name="Line 136"/>
            <p:cNvSpPr>
              <a:spLocks noChangeShapeType="1"/>
            </p:cNvSpPr>
            <p:nvPr/>
          </p:nvSpPr>
          <p:spPr bwMode="auto">
            <a:xfrm>
              <a:off x="10388665" y="3500782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7" name="Line 137"/>
            <p:cNvSpPr>
              <a:spLocks noChangeShapeType="1"/>
            </p:cNvSpPr>
            <p:nvPr/>
          </p:nvSpPr>
          <p:spPr bwMode="auto">
            <a:xfrm>
              <a:off x="10383903" y="3153120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8" name="Line 138"/>
            <p:cNvSpPr>
              <a:spLocks noChangeShapeType="1"/>
            </p:cNvSpPr>
            <p:nvPr/>
          </p:nvSpPr>
          <p:spPr bwMode="auto">
            <a:xfrm>
              <a:off x="11636440" y="4243732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9" name="Line 139"/>
            <p:cNvSpPr>
              <a:spLocks noChangeShapeType="1"/>
            </p:cNvSpPr>
            <p:nvPr/>
          </p:nvSpPr>
          <p:spPr bwMode="auto">
            <a:xfrm>
              <a:off x="11631678" y="3896070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0" name="Line 140"/>
            <p:cNvSpPr>
              <a:spLocks noChangeShapeType="1"/>
            </p:cNvSpPr>
            <p:nvPr/>
          </p:nvSpPr>
          <p:spPr bwMode="auto">
            <a:xfrm>
              <a:off x="11636440" y="351507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1" name="Line 141"/>
            <p:cNvSpPr>
              <a:spLocks noChangeShapeType="1"/>
            </p:cNvSpPr>
            <p:nvPr/>
          </p:nvSpPr>
          <p:spPr bwMode="auto">
            <a:xfrm>
              <a:off x="11631678" y="3167407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2" name="Line 142"/>
            <p:cNvSpPr>
              <a:spLocks noChangeShapeType="1"/>
            </p:cNvSpPr>
            <p:nvPr/>
          </p:nvSpPr>
          <p:spPr bwMode="auto">
            <a:xfrm>
              <a:off x="9026590" y="279117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3" name="Line 143"/>
            <p:cNvSpPr>
              <a:spLocks noChangeShapeType="1"/>
            </p:cNvSpPr>
            <p:nvPr/>
          </p:nvSpPr>
          <p:spPr bwMode="auto">
            <a:xfrm>
              <a:off x="9021828" y="2443507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4" name="Line 144"/>
            <p:cNvSpPr>
              <a:spLocks noChangeShapeType="1"/>
            </p:cNvSpPr>
            <p:nvPr/>
          </p:nvSpPr>
          <p:spPr bwMode="auto">
            <a:xfrm>
              <a:off x="9717153" y="279117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5" name="Line 145"/>
            <p:cNvSpPr>
              <a:spLocks noChangeShapeType="1"/>
            </p:cNvSpPr>
            <p:nvPr/>
          </p:nvSpPr>
          <p:spPr bwMode="auto">
            <a:xfrm>
              <a:off x="9712390" y="2443507"/>
              <a:ext cx="176213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6" name="Line 146"/>
            <p:cNvSpPr>
              <a:spLocks noChangeShapeType="1"/>
            </p:cNvSpPr>
            <p:nvPr/>
          </p:nvSpPr>
          <p:spPr bwMode="auto">
            <a:xfrm>
              <a:off x="10383903" y="279117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" name="Line 147"/>
            <p:cNvSpPr>
              <a:spLocks noChangeShapeType="1"/>
            </p:cNvSpPr>
            <p:nvPr/>
          </p:nvSpPr>
          <p:spPr bwMode="auto">
            <a:xfrm>
              <a:off x="10379140" y="2443507"/>
              <a:ext cx="176213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" name="Line 148"/>
            <p:cNvSpPr>
              <a:spLocks noChangeShapeType="1"/>
            </p:cNvSpPr>
            <p:nvPr/>
          </p:nvSpPr>
          <p:spPr bwMode="auto">
            <a:xfrm>
              <a:off x="11636440" y="2810220"/>
              <a:ext cx="171450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9" name="Line 149"/>
            <p:cNvSpPr>
              <a:spLocks noChangeShapeType="1"/>
            </p:cNvSpPr>
            <p:nvPr/>
          </p:nvSpPr>
          <p:spPr bwMode="auto">
            <a:xfrm>
              <a:off x="11631678" y="2462557"/>
              <a:ext cx="176212" cy="0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0" name="Line 152"/>
            <p:cNvSpPr>
              <a:spLocks noChangeShapeType="1"/>
            </p:cNvSpPr>
            <p:nvPr/>
          </p:nvSpPr>
          <p:spPr bwMode="auto">
            <a:xfrm flipH="1">
              <a:off x="10207690" y="5910607"/>
              <a:ext cx="19050" cy="171450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1" name="Line 153"/>
            <p:cNvSpPr>
              <a:spLocks noChangeShapeType="1"/>
            </p:cNvSpPr>
            <p:nvPr/>
          </p:nvSpPr>
          <p:spPr bwMode="auto">
            <a:xfrm flipH="1">
              <a:off x="7762940" y="6082057"/>
              <a:ext cx="2454275" cy="0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2" name="Line 154"/>
            <p:cNvSpPr>
              <a:spLocks noChangeShapeType="1"/>
            </p:cNvSpPr>
            <p:nvPr/>
          </p:nvSpPr>
          <p:spPr bwMode="auto">
            <a:xfrm flipV="1">
              <a:off x="7762940" y="5710582"/>
              <a:ext cx="0" cy="371475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13" name="Group 175"/>
            <p:cNvGrpSpPr>
              <a:grpSpLocks/>
            </p:cNvGrpSpPr>
            <p:nvPr/>
          </p:nvGrpSpPr>
          <p:grpSpPr bwMode="auto">
            <a:xfrm>
              <a:off x="7483540" y="5148607"/>
              <a:ext cx="558800" cy="542925"/>
              <a:chOff x="2724" y="2982"/>
              <a:chExt cx="352" cy="342"/>
            </a:xfrm>
          </p:grpSpPr>
          <p:sp>
            <p:nvSpPr>
              <p:cNvPr id="382" name="Oval 151"/>
              <p:cNvSpPr>
                <a:spLocks noChangeArrowheads="1"/>
              </p:cNvSpPr>
              <p:nvPr/>
            </p:nvSpPr>
            <p:spPr bwMode="auto">
              <a:xfrm>
                <a:off x="2724" y="2982"/>
                <a:ext cx="352" cy="342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3" name="Line 155"/>
              <p:cNvSpPr>
                <a:spLocks noChangeShapeType="1"/>
              </p:cNvSpPr>
              <p:nvPr/>
            </p:nvSpPr>
            <p:spPr bwMode="auto">
              <a:xfrm flipH="1">
                <a:off x="2754" y="2994"/>
                <a:ext cx="146" cy="2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4" name="Line 156"/>
              <p:cNvSpPr>
                <a:spLocks noChangeShapeType="1"/>
              </p:cNvSpPr>
              <p:nvPr/>
            </p:nvSpPr>
            <p:spPr bwMode="auto">
              <a:xfrm>
                <a:off x="2900" y="3000"/>
                <a:ext cx="154" cy="23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5" name="Line 157"/>
              <p:cNvSpPr>
                <a:spLocks noChangeShapeType="1"/>
              </p:cNvSpPr>
              <p:nvPr/>
            </p:nvSpPr>
            <p:spPr bwMode="auto">
              <a:xfrm flipH="1">
                <a:off x="2753" y="3234"/>
                <a:ext cx="29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14" name="Line 159"/>
            <p:cNvSpPr>
              <a:spLocks noChangeShapeType="1"/>
            </p:cNvSpPr>
            <p:nvPr/>
          </p:nvSpPr>
          <p:spPr bwMode="auto">
            <a:xfrm flipV="1">
              <a:off x="7762940" y="3910357"/>
              <a:ext cx="3175" cy="409575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15" name="Group 188"/>
            <p:cNvGrpSpPr>
              <a:grpSpLocks/>
            </p:cNvGrpSpPr>
            <p:nvPr/>
          </p:nvGrpSpPr>
          <p:grpSpPr bwMode="auto">
            <a:xfrm>
              <a:off x="7262878" y="3195982"/>
              <a:ext cx="1001712" cy="695325"/>
              <a:chOff x="2585" y="2274"/>
              <a:chExt cx="631" cy="438"/>
            </a:xfrm>
          </p:grpSpPr>
          <p:sp>
            <p:nvSpPr>
              <p:cNvPr id="380" name="Rectangle 158"/>
              <p:cNvSpPr>
                <a:spLocks noChangeArrowheads="1"/>
              </p:cNvSpPr>
              <p:nvPr/>
            </p:nvSpPr>
            <p:spPr bwMode="auto">
              <a:xfrm>
                <a:off x="2586" y="2274"/>
                <a:ext cx="630" cy="438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1" name="Line 160"/>
              <p:cNvSpPr>
                <a:spLocks noChangeShapeType="1"/>
              </p:cNvSpPr>
              <p:nvPr/>
            </p:nvSpPr>
            <p:spPr bwMode="auto">
              <a:xfrm flipV="1">
                <a:off x="2585" y="2280"/>
                <a:ext cx="630" cy="4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16" name="Line 161"/>
            <p:cNvSpPr>
              <a:spLocks noChangeShapeType="1"/>
            </p:cNvSpPr>
            <p:nvPr/>
          </p:nvSpPr>
          <p:spPr bwMode="auto">
            <a:xfrm flipV="1">
              <a:off x="7762940" y="2116482"/>
              <a:ext cx="0" cy="10699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7" name="Line 162"/>
            <p:cNvSpPr>
              <a:spLocks noChangeShapeType="1"/>
            </p:cNvSpPr>
            <p:nvPr/>
          </p:nvSpPr>
          <p:spPr bwMode="auto">
            <a:xfrm>
              <a:off x="7999478" y="1849782"/>
              <a:ext cx="2360612" cy="3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8" name="Line 163"/>
            <p:cNvSpPr>
              <a:spLocks noChangeShapeType="1"/>
            </p:cNvSpPr>
            <p:nvPr/>
          </p:nvSpPr>
          <p:spPr bwMode="auto">
            <a:xfrm>
              <a:off x="10341040" y="1862482"/>
              <a:ext cx="0" cy="1619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19" name="Group 176"/>
            <p:cNvGrpSpPr>
              <a:grpSpLocks/>
            </p:cNvGrpSpPr>
            <p:nvPr/>
          </p:nvGrpSpPr>
          <p:grpSpPr bwMode="auto">
            <a:xfrm>
              <a:off x="7516878" y="1735482"/>
              <a:ext cx="485775" cy="377825"/>
              <a:chOff x="2745" y="994"/>
              <a:chExt cx="306" cy="238"/>
            </a:xfrm>
          </p:grpSpPr>
          <p:sp>
            <p:nvSpPr>
              <p:cNvPr id="370" name="Oval 164"/>
              <p:cNvSpPr>
                <a:spLocks noChangeArrowheads="1"/>
              </p:cNvSpPr>
              <p:nvPr/>
            </p:nvSpPr>
            <p:spPr bwMode="auto">
              <a:xfrm>
                <a:off x="2872" y="104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1" name="Line 165"/>
              <p:cNvSpPr>
                <a:spLocks noChangeShapeType="1"/>
              </p:cNvSpPr>
              <p:nvPr/>
            </p:nvSpPr>
            <p:spPr bwMode="auto">
              <a:xfrm flipH="1">
                <a:off x="2825" y="1096"/>
                <a:ext cx="54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2" name="Line 166"/>
              <p:cNvSpPr>
                <a:spLocks noChangeShapeType="1"/>
              </p:cNvSpPr>
              <p:nvPr/>
            </p:nvSpPr>
            <p:spPr bwMode="auto">
              <a:xfrm>
                <a:off x="2919" y="1095"/>
                <a:ext cx="53" cy="1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3" name="Line 167"/>
              <p:cNvSpPr>
                <a:spLocks noChangeShapeType="1"/>
              </p:cNvSpPr>
              <p:nvPr/>
            </p:nvSpPr>
            <p:spPr bwMode="auto">
              <a:xfrm flipV="1">
                <a:off x="2822" y="1230"/>
                <a:ext cx="1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4" name="Line 168"/>
              <p:cNvSpPr>
                <a:spLocks noChangeShapeType="1"/>
              </p:cNvSpPr>
              <p:nvPr/>
            </p:nvSpPr>
            <p:spPr bwMode="auto">
              <a:xfrm flipV="1">
                <a:off x="2927" y="994"/>
                <a:ext cx="123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5" name="Line 169"/>
              <p:cNvSpPr>
                <a:spLocks noChangeShapeType="1"/>
              </p:cNvSpPr>
              <p:nvPr/>
            </p:nvSpPr>
            <p:spPr bwMode="auto">
              <a:xfrm>
                <a:off x="2928" y="1082"/>
                <a:ext cx="123" cy="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6" name="Line 170"/>
              <p:cNvSpPr>
                <a:spLocks noChangeShapeType="1"/>
              </p:cNvSpPr>
              <p:nvPr/>
            </p:nvSpPr>
            <p:spPr bwMode="auto">
              <a:xfrm flipH="1" flipV="1">
                <a:off x="3050" y="995"/>
                <a:ext cx="1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" name="Line 171"/>
              <p:cNvSpPr>
                <a:spLocks noChangeShapeType="1"/>
              </p:cNvSpPr>
              <p:nvPr/>
            </p:nvSpPr>
            <p:spPr bwMode="auto">
              <a:xfrm flipH="1" flipV="1">
                <a:off x="2745" y="999"/>
                <a:ext cx="128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8" name="Line 172"/>
              <p:cNvSpPr>
                <a:spLocks noChangeShapeType="1"/>
              </p:cNvSpPr>
              <p:nvPr/>
            </p:nvSpPr>
            <p:spPr bwMode="auto">
              <a:xfrm flipH="1">
                <a:off x="2748" y="1080"/>
                <a:ext cx="122" cy="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9" name="Line 173"/>
              <p:cNvSpPr>
                <a:spLocks noChangeShapeType="1"/>
              </p:cNvSpPr>
              <p:nvPr/>
            </p:nvSpPr>
            <p:spPr bwMode="auto">
              <a:xfrm flipV="1">
                <a:off x="2748" y="1002"/>
                <a:ext cx="0" cy="1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20" name="Line 174"/>
            <p:cNvSpPr>
              <a:spLocks noChangeShapeType="1"/>
            </p:cNvSpPr>
            <p:nvPr/>
          </p:nvSpPr>
          <p:spPr bwMode="auto">
            <a:xfrm flipH="1">
              <a:off x="6526278" y="1833907"/>
              <a:ext cx="99536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21" name="Group 177"/>
            <p:cNvGrpSpPr>
              <a:grpSpLocks/>
            </p:cNvGrpSpPr>
            <p:nvPr/>
          </p:nvGrpSpPr>
          <p:grpSpPr bwMode="auto">
            <a:xfrm rot="5400000">
              <a:off x="7435915" y="4364382"/>
              <a:ext cx="485775" cy="377825"/>
              <a:chOff x="2745" y="994"/>
              <a:chExt cx="306" cy="238"/>
            </a:xfrm>
          </p:grpSpPr>
          <p:sp>
            <p:nvSpPr>
              <p:cNvPr id="360" name="Oval 178"/>
              <p:cNvSpPr>
                <a:spLocks noChangeArrowheads="1"/>
              </p:cNvSpPr>
              <p:nvPr/>
            </p:nvSpPr>
            <p:spPr bwMode="auto">
              <a:xfrm>
                <a:off x="2872" y="104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1" name="Line 179"/>
              <p:cNvSpPr>
                <a:spLocks noChangeShapeType="1"/>
              </p:cNvSpPr>
              <p:nvPr/>
            </p:nvSpPr>
            <p:spPr bwMode="auto">
              <a:xfrm flipH="1">
                <a:off x="2825" y="1096"/>
                <a:ext cx="54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2" name="Line 180"/>
              <p:cNvSpPr>
                <a:spLocks noChangeShapeType="1"/>
              </p:cNvSpPr>
              <p:nvPr/>
            </p:nvSpPr>
            <p:spPr bwMode="auto">
              <a:xfrm>
                <a:off x="2919" y="1095"/>
                <a:ext cx="53" cy="1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3" name="Line 181"/>
              <p:cNvSpPr>
                <a:spLocks noChangeShapeType="1"/>
              </p:cNvSpPr>
              <p:nvPr/>
            </p:nvSpPr>
            <p:spPr bwMode="auto">
              <a:xfrm flipV="1">
                <a:off x="2822" y="1230"/>
                <a:ext cx="1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4" name="Line 182"/>
              <p:cNvSpPr>
                <a:spLocks noChangeShapeType="1"/>
              </p:cNvSpPr>
              <p:nvPr/>
            </p:nvSpPr>
            <p:spPr bwMode="auto">
              <a:xfrm flipV="1">
                <a:off x="2927" y="994"/>
                <a:ext cx="123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5" name="Line 183"/>
              <p:cNvSpPr>
                <a:spLocks noChangeShapeType="1"/>
              </p:cNvSpPr>
              <p:nvPr/>
            </p:nvSpPr>
            <p:spPr bwMode="auto">
              <a:xfrm>
                <a:off x="2928" y="1082"/>
                <a:ext cx="123" cy="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6" name="Line 184"/>
              <p:cNvSpPr>
                <a:spLocks noChangeShapeType="1"/>
              </p:cNvSpPr>
              <p:nvPr/>
            </p:nvSpPr>
            <p:spPr bwMode="auto">
              <a:xfrm flipH="1" flipV="1">
                <a:off x="3050" y="995"/>
                <a:ext cx="1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7" name="Line 185"/>
              <p:cNvSpPr>
                <a:spLocks noChangeShapeType="1"/>
              </p:cNvSpPr>
              <p:nvPr/>
            </p:nvSpPr>
            <p:spPr bwMode="auto">
              <a:xfrm flipH="1" flipV="1">
                <a:off x="2745" y="999"/>
                <a:ext cx="128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8" name="Line 186"/>
              <p:cNvSpPr>
                <a:spLocks noChangeShapeType="1"/>
              </p:cNvSpPr>
              <p:nvPr/>
            </p:nvSpPr>
            <p:spPr bwMode="auto">
              <a:xfrm flipH="1">
                <a:off x="2748" y="1080"/>
                <a:ext cx="122" cy="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9" name="Line 187"/>
              <p:cNvSpPr>
                <a:spLocks noChangeShapeType="1"/>
              </p:cNvSpPr>
              <p:nvPr/>
            </p:nvSpPr>
            <p:spPr bwMode="auto">
              <a:xfrm flipV="1">
                <a:off x="2748" y="1002"/>
                <a:ext cx="0" cy="1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22" name="Line 189"/>
            <p:cNvSpPr>
              <a:spLocks noChangeShapeType="1"/>
            </p:cNvSpPr>
            <p:nvPr/>
          </p:nvSpPr>
          <p:spPr bwMode="auto">
            <a:xfrm flipV="1">
              <a:off x="7743890" y="4805707"/>
              <a:ext cx="3175" cy="333375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3" name="Line 193"/>
            <p:cNvSpPr>
              <a:spLocks noChangeShapeType="1"/>
            </p:cNvSpPr>
            <p:nvPr/>
          </p:nvSpPr>
          <p:spPr bwMode="auto">
            <a:xfrm>
              <a:off x="6731065" y="1824382"/>
              <a:ext cx="36195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4" name="Line 194"/>
            <p:cNvSpPr>
              <a:spLocks noChangeShapeType="1"/>
            </p:cNvSpPr>
            <p:nvPr/>
          </p:nvSpPr>
          <p:spPr bwMode="auto">
            <a:xfrm flipH="1">
              <a:off x="6500878" y="4545357"/>
              <a:ext cx="995362" cy="0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5" name="Line 195"/>
            <p:cNvSpPr>
              <a:spLocks noChangeShapeType="1"/>
            </p:cNvSpPr>
            <p:nvPr/>
          </p:nvSpPr>
          <p:spPr bwMode="auto">
            <a:xfrm flipH="1">
              <a:off x="6835840" y="4548532"/>
              <a:ext cx="285750" cy="0"/>
            </a:xfrm>
            <a:prstGeom prst="line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6" name="Text Box 196"/>
            <p:cNvSpPr txBox="1">
              <a:spLocks noChangeArrowheads="1"/>
            </p:cNvSpPr>
            <p:nvPr/>
          </p:nvSpPr>
          <p:spPr bwMode="auto">
            <a:xfrm>
              <a:off x="4398235" y="1592198"/>
              <a:ext cx="1609724" cy="701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2000" dirty="0" err="1">
                  <a:latin typeface="Arial" charset="0"/>
                </a:rPr>
                <a:t>fresh</a:t>
              </a:r>
              <a:r>
                <a:rPr lang="de-DE" altLang="en-US" sz="2000" dirty="0">
                  <a:latin typeface="Arial" charset="0"/>
                </a:rPr>
                <a:t> </a:t>
              </a:r>
              <a:r>
                <a:rPr lang="de-DE" altLang="en-US" sz="2000" dirty="0" err="1">
                  <a:latin typeface="Arial" charset="0"/>
                </a:rPr>
                <a:t>counter</a:t>
              </a:r>
              <a:r>
                <a:rPr lang="de-DE" altLang="en-US" sz="2000" dirty="0">
                  <a:latin typeface="Arial" charset="0"/>
                </a:rPr>
                <a:t> gas</a:t>
              </a:r>
            </a:p>
          </p:txBody>
        </p:sp>
        <p:grpSp>
          <p:nvGrpSpPr>
            <p:cNvPr id="327" name="Group 197"/>
            <p:cNvGrpSpPr>
              <a:grpSpLocks/>
            </p:cNvGrpSpPr>
            <p:nvPr/>
          </p:nvGrpSpPr>
          <p:grpSpPr bwMode="auto">
            <a:xfrm>
              <a:off x="6040503" y="1725957"/>
              <a:ext cx="485775" cy="377825"/>
              <a:chOff x="2745" y="994"/>
              <a:chExt cx="306" cy="238"/>
            </a:xfrm>
          </p:grpSpPr>
          <p:sp>
            <p:nvSpPr>
              <p:cNvPr id="350" name="Oval 198"/>
              <p:cNvSpPr>
                <a:spLocks noChangeArrowheads="1"/>
              </p:cNvSpPr>
              <p:nvPr/>
            </p:nvSpPr>
            <p:spPr bwMode="auto">
              <a:xfrm>
                <a:off x="2872" y="104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1" name="Line 199"/>
              <p:cNvSpPr>
                <a:spLocks noChangeShapeType="1"/>
              </p:cNvSpPr>
              <p:nvPr/>
            </p:nvSpPr>
            <p:spPr bwMode="auto">
              <a:xfrm flipH="1">
                <a:off x="2825" y="1096"/>
                <a:ext cx="54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2" name="Line 200"/>
              <p:cNvSpPr>
                <a:spLocks noChangeShapeType="1"/>
              </p:cNvSpPr>
              <p:nvPr/>
            </p:nvSpPr>
            <p:spPr bwMode="auto">
              <a:xfrm>
                <a:off x="2919" y="1095"/>
                <a:ext cx="53" cy="1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3" name="Line 201"/>
              <p:cNvSpPr>
                <a:spLocks noChangeShapeType="1"/>
              </p:cNvSpPr>
              <p:nvPr/>
            </p:nvSpPr>
            <p:spPr bwMode="auto">
              <a:xfrm flipV="1">
                <a:off x="2822" y="1230"/>
                <a:ext cx="1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4" name="Line 202"/>
              <p:cNvSpPr>
                <a:spLocks noChangeShapeType="1"/>
              </p:cNvSpPr>
              <p:nvPr/>
            </p:nvSpPr>
            <p:spPr bwMode="auto">
              <a:xfrm flipV="1">
                <a:off x="2927" y="994"/>
                <a:ext cx="123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5" name="Line 203"/>
              <p:cNvSpPr>
                <a:spLocks noChangeShapeType="1"/>
              </p:cNvSpPr>
              <p:nvPr/>
            </p:nvSpPr>
            <p:spPr bwMode="auto">
              <a:xfrm>
                <a:off x="2928" y="1082"/>
                <a:ext cx="123" cy="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6" name="Line 204"/>
              <p:cNvSpPr>
                <a:spLocks noChangeShapeType="1"/>
              </p:cNvSpPr>
              <p:nvPr/>
            </p:nvSpPr>
            <p:spPr bwMode="auto">
              <a:xfrm flipH="1" flipV="1">
                <a:off x="3050" y="995"/>
                <a:ext cx="1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7" name="Line 205"/>
              <p:cNvSpPr>
                <a:spLocks noChangeShapeType="1"/>
              </p:cNvSpPr>
              <p:nvPr/>
            </p:nvSpPr>
            <p:spPr bwMode="auto">
              <a:xfrm flipH="1" flipV="1">
                <a:off x="2745" y="999"/>
                <a:ext cx="128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" name="Line 206"/>
              <p:cNvSpPr>
                <a:spLocks noChangeShapeType="1"/>
              </p:cNvSpPr>
              <p:nvPr/>
            </p:nvSpPr>
            <p:spPr bwMode="auto">
              <a:xfrm flipH="1">
                <a:off x="2748" y="1080"/>
                <a:ext cx="122" cy="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9" name="Line 207"/>
              <p:cNvSpPr>
                <a:spLocks noChangeShapeType="1"/>
              </p:cNvSpPr>
              <p:nvPr/>
            </p:nvSpPr>
            <p:spPr bwMode="auto">
              <a:xfrm flipV="1">
                <a:off x="2748" y="1002"/>
                <a:ext cx="0" cy="1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28" name="Line 208"/>
            <p:cNvSpPr>
              <a:spLocks noChangeShapeType="1"/>
            </p:cNvSpPr>
            <p:nvPr/>
          </p:nvSpPr>
          <p:spPr bwMode="auto">
            <a:xfrm>
              <a:off x="5559490" y="1814857"/>
              <a:ext cx="36195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9" name="Line 209"/>
            <p:cNvSpPr>
              <a:spLocks noChangeShapeType="1"/>
            </p:cNvSpPr>
            <p:nvPr/>
          </p:nvSpPr>
          <p:spPr bwMode="auto">
            <a:xfrm flipH="1">
              <a:off x="5292790" y="1824382"/>
              <a:ext cx="792162" cy="31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0" name="Line 210"/>
            <p:cNvSpPr>
              <a:spLocks noChangeShapeType="1"/>
            </p:cNvSpPr>
            <p:nvPr/>
          </p:nvSpPr>
          <p:spPr bwMode="auto">
            <a:xfrm>
              <a:off x="6292915" y="2100607"/>
              <a:ext cx="0" cy="571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1" name="Line 211"/>
            <p:cNvSpPr>
              <a:spLocks noChangeShapeType="1"/>
            </p:cNvSpPr>
            <p:nvPr/>
          </p:nvSpPr>
          <p:spPr bwMode="auto">
            <a:xfrm flipV="1">
              <a:off x="6296090" y="2338732"/>
              <a:ext cx="0" cy="133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2" name="Text Box 212"/>
            <p:cNvSpPr txBox="1">
              <a:spLocks noChangeArrowheads="1"/>
            </p:cNvSpPr>
            <p:nvPr/>
          </p:nvSpPr>
          <p:spPr bwMode="auto">
            <a:xfrm>
              <a:off x="6315140" y="2319682"/>
              <a:ext cx="5429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2000">
                  <a:latin typeface="Arial" charset="0"/>
                </a:rPr>
                <a:t>N</a:t>
              </a:r>
              <a:r>
                <a:rPr lang="de-DE" altLang="en-US" sz="2000" baseline="-25000">
                  <a:latin typeface="Arial" charset="0"/>
                </a:rPr>
                <a:t>2 </a:t>
              </a:r>
              <a:endParaRPr lang="de-DE" altLang="en-US" sz="2000">
                <a:latin typeface="Arial" charset="0"/>
              </a:endParaRPr>
            </a:p>
          </p:txBody>
        </p:sp>
        <p:sp>
          <p:nvSpPr>
            <p:cNvPr id="333" name="Text Box 214"/>
            <p:cNvSpPr txBox="1">
              <a:spLocks noChangeArrowheads="1"/>
            </p:cNvSpPr>
            <p:nvPr/>
          </p:nvSpPr>
          <p:spPr bwMode="auto">
            <a:xfrm>
              <a:off x="7180674" y="5657392"/>
              <a:ext cx="1893542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2000" dirty="0">
                  <a:latin typeface="Arial" charset="0"/>
                </a:rPr>
                <a:t>circulation pump;</a:t>
              </a:r>
              <a:br>
                <a:rPr lang="de-DE" altLang="en-US" sz="2000" dirty="0">
                  <a:latin typeface="Arial" charset="0"/>
                </a:rPr>
              </a:br>
              <a:r>
                <a:rPr lang="de-DE" altLang="en-US" sz="1600" dirty="0" smtClean="0">
                  <a:solidFill>
                    <a:srgbClr val="FF0000"/>
                  </a:solidFill>
                  <a:latin typeface="Arial" charset="0"/>
                </a:rPr>
                <a:t>? </a:t>
              </a:r>
              <a:r>
                <a:rPr lang="de-DE" altLang="en-US" sz="1600" b="1" dirty="0" smtClean="0">
                  <a:solidFill>
                    <a:srgbClr val="FF0000"/>
                  </a:solidFill>
                  <a:latin typeface="Arial" charset="0"/>
                </a:rPr>
                <a:t>l/min</a:t>
              </a:r>
              <a:endParaRPr lang="de-DE" alt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34" name="Text Box 215"/>
            <p:cNvSpPr txBox="1">
              <a:spLocks noChangeArrowheads="1"/>
            </p:cNvSpPr>
            <p:nvPr/>
          </p:nvSpPr>
          <p:spPr bwMode="auto">
            <a:xfrm>
              <a:off x="7064078" y="2812152"/>
              <a:ext cx="8099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2000" dirty="0" err="1">
                  <a:latin typeface="Arial" charset="0"/>
                </a:rPr>
                <a:t>filter</a:t>
              </a:r>
              <a:endParaRPr lang="de-DE" altLang="en-US" sz="1600" b="1" dirty="0">
                <a:latin typeface="Arial" charset="0"/>
              </a:endParaRPr>
            </a:p>
          </p:txBody>
        </p:sp>
        <p:sp>
          <p:nvSpPr>
            <p:cNvPr id="335" name="Text Box 216"/>
            <p:cNvSpPr txBox="1">
              <a:spLocks noChangeArrowheads="1"/>
            </p:cNvSpPr>
            <p:nvPr/>
          </p:nvSpPr>
          <p:spPr bwMode="auto">
            <a:xfrm>
              <a:off x="5275472" y="4150863"/>
              <a:ext cx="14319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2000" dirty="0">
                  <a:latin typeface="Arial" charset="0"/>
                </a:rPr>
                <a:t>recycling station</a:t>
              </a:r>
            </a:p>
          </p:txBody>
        </p:sp>
        <p:sp>
          <p:nvSpPr>
            <p:cNvPr id="336" name="Text Box 217"/>
            <p:cNvSpPr txBox="1">
              <a:spLocks noChangeArrowheads="1"/>
            </p:cNvSpPr>
            <p:nvPr/>
          </p:nvSpPr>
          <p:spPr bwMode="auto">
            <a:xfrm>
              <a:off x="8709564" y="3156296"/>
              <a:ext cx="2927350" cy="141269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en-US" sz="1800" dirty="0">
                  <a:latin typeface="Arial" charset="0"/>
                </a:rPr>
                <a:t>gas flow in one modul</a:t>
              </a:r>
              <a:br>
                <a:rPr lang="de-DE" altLang="en-US" sz="1800" dirty="0">
                  <a:latin typeface="Arial" charset="0"/>
                </a:rPr>
              </a:br>
              <a:r>
                <a:rPr lang="de-DE" altLang="en-US" sz="1400" dirty="0">
                  <a:latin typeface="Arial" charset="0"/>
                </a:rPr>
                <a:t>purge mode	200 ml/min</a:t>
              </a:r>
            </a:p>
            <a:p>
              <a:pPr algn="l">
                <a:lnSpc>
                  <a:spcPct val="20000"/>
                </a:lnSpc>
                <a:spcBef>
                  <a:spcPct val="50000"/>
                </a:spcBef>
              </a:pPr>
              <a:r>
                <a:rPr lang="de-DE" altLang="en-US" sz="1400" dirty="0">
                  <a:latin typeface="Arial" charset="0"/>
                </a:rPr>
                <a:t>cycling mode	   </a:t>
              </a:r>
              <a:r>
                <a:rPr lang="de-DE" altLang="en-US" sz="1400" dirty="0" smtClean="0">
                  <a:latin typeface="Arial" charset="0"/>
                </a:rPr>
                <a:t> ?  l/min</a:t>
              </a:r>
              <a:endParaRPr lang="de-DE" altLang="en-US" sz="1400" dirty="0">
                <a:latin typeface="Arial" charset="0"/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r>
                <a:rPr lang="de-DE" altLang="en-US" sz="1800" dirty="0">
                  <a:latin typeface="Arial" charset="0"/>
                </a:rPr>
                <a:t>gas flow in all moduls</a:t>
              </a:r>
              <a:br>
                <a:rPr lang="de-DE" altLang="en-US" sz="1800" dirty="0">
                  <a:latin typeface="Arial" charset="0"/>
                </a:rPr>
              </a:br>
              <a:r>
                <a:rPr lang="de-DE" altLang="en-US" sz="1400" dirty="0">
                  <a:latin typeface="Arial" charset="0"/>
                </a:rPr>
                <a:t>purge mode	</a:t>
              </a:r>
              <a:r>
                <a:rPr lang="de-DE" altLang="en-US" sz="1400" dirty="0" smtClean="0">
                  <a:latin typeface="Arial" charset="0"/>
                </a:rPr>
                <a:t>46 </a:t>
              </a:r>
              <a:r>
                <a:rPr lang="de-DE" altLang="en-US" sz="1400" dirty="0">
                  <a:latin typeface="Arial" charset="0"/>
                </a:rPr>
                <a:t>l/min</a:t>
              </a:r>
              <a:br>
                <a:rPr lang="de-DE" altLang="en-US" sz="1400" dirty="0">
                  <a:latin typeface="Arial" charset="0"/>
                </a:rPr>
              </a:br>
              <a:r>
                <a:rPr lang="de-DE" altLang="en-US" sz="1400" dirty="0" err="1">
                  <a:latin typeface="Arial" charset="0"/>
                </a:rPr>
                <a:t>cycling</a:t>
              </a:r>
              <a:r>
                <a:rPr lang="de-DE" altLang="en-US" sz="1400" dirty="0">
                  <a:latin typeface="Arial" charset="0"/>
                </a:rPr>
                <a:t> </a:t>
              </a:r>
              <a:r>
                <a:rPr lang="de-DE" altLang="en-US" sz="1400" dirty="0" err="1" smtClean="0">
                  <a:latin typeface="Arial" charset="0"/>
                </a:rPr>
                <a:t>mode</a:t>
              </a:r>
              <a:r>
                <a:rPr lang="de-DE" altLang="en-US" sz="1400" dirty="0" smtClean="0">
                  <a:latin typeface="Arial" charset="0"/>
                </a:rPr>
                <a:t>                  ? l/min</a:t>
              </a:r>
              <a:endParaRPr lang="de-DE" altLang="en-US" sz="1400" dirty="0">
                <a:latin typeface="Arial" charset="0"/>
              </a:endParaRPr>
            </a:p>
          </p:txBody>
        </p:sp>
        <p:sp>
          <p:nvSpPr>
            <p:cNvPr id="337" name="Text Box 218"/>
            <p:cNvSpPr txBox="1">
              <a:spLocks noChangeArrowheads="1"/>
            </p:cNvSpPr>
            <p:nvPr/>
          </p:nvSpPr>
          <p:spPr bwMode="auto">
            <a:xfrm>
              <a:off x="8847202" y="1116030"/>
              <a:ext cx="2776538" cy="646331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altLang="en-US" sz="1800" b="1" dirty="0" smtClean="0">
                  <a:solidFill>
                    <a:srgbClr val="FF0000"/>
                  </a:solidFill>
                  <a:latin typeface="Arial" charset="0"/>
                </a:rPr>
                <a:t>230 modules</a:t>
              </a:r>
              <a:br>
                <a:rPr lang="de-DE" altLang="en-US" sz="1800" b="1" dirty="0" smtClean="0">
                  <a:solidFill>
                    <a:srgbClr val="FF0000"/>
                  </a:solidFill>
                  <a:latin typeface="Arial" charset="0"/>
                </a:rPr>
              </a:br>
              <a:r>
                <a:rPr lang="de-DE" altLang="en-US" b="1" dirty="0" smtClean="0">
                  <a:solidFill>
                    <a:srgbClr val="FF0000"/>
                  </a:solidFill>
                  <a:latin typeface="Arial" charset="0"/>
                </a:rPr>
                <a:t>Total gas volume 25 m</a:t>
              </a:r>
              <a:r>
                <a:rPr lang="de-DE" altLang="en-US" b="1" baseline="30000" dirty="0" smtClean="0">
                  <a:solidFill>
                    <a:srgbClr val="FF0000"/>
                  </a:solidFill>
                  <a:latin typeface="Arial" charset="0"/>
                </a:rPr>
                <a:t>3</a:t>
              </a:r>
              <a:endParaRPr lang="de-DE" altLang="en-US" sz="1800" b="1" baseline="30000" dirty="0">
                <a:latin typeface="Arial" charset="0"/>
              </a:endParaRPr>
            </a:p>
          </p:txBody>
        </p:sp>
        <p:sp>
          <p:nvSpPr>
            <p:cNvPr id="338" name="Rectangle 158"/>
            <p:cNvSpPr>
              <a:spLocks noChangeArrowheads="1"/>
            </p:cNvSpPr>
            <p:nvPr/>
          </p:nvSpPr>
          <p:spPr bwMode="auto">
            <a:xfrm>
              <a:off x="5204712" y="4119907"/>
              <a:ext cx="1307278" cy="772319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9" name="Line 161"/>
            <p:cNvSpPr>
              <a:spLocks noChangeShapeType="1"/>
            </p:cNvSpPr>
            <p:nvPr/>
          </p:nvSpPr>
          <p:spPr bwMode="auto">
            <a:xfrm flipV="1">
              <a:off x="5812036" y="1833907"/>
              <a:ext cx="14154" cy="2286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0" name="Line 208"/>
            <p:cNvSpPr>
              <a:spLocks noChangeShapeType="1"/>
            </p:cNvSpPr>
            <p:nvPr/>
          </p:nvSpPr>
          <p:spPr bwMode="auto">
            <a:xfrm flipV="1">
              <a:off x="5816665" y="2576857"/>
              <a:ext cx="0" cy="4000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1" name="Line 194"/>
            <p:cNvSpPr>
              <a:spLocks noChangeShapeType="1"/>
            </p:cNvSpPr>
            <p:nvPr/>
          </p:nvSpPr>
          <p:spPr bwMode="auto">
            <a:xfrm flipH="1">
              <a:off x="4209350" y="4523133"/>
              <a:ext cx="995362" cy="0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2" name="Line 195"/>
            <p:cNvSpPr>
              <a:spLocks noChangeShapeType="1"/>
            </p:cNvSpPr>
            <p:nvPr/>
          </p:nvSpPr>
          <p:spPr bwMode="auto">
            <a:xfrm flipH="1">
              <a:off x="4544312" y="4516783"/>
              <a:ext cx="285750" cy="0"/>
            </a:xfrm>
            <a:prstGeom prst="line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43" name="Gruppieren 342"/>
            <p:cNvGrpSpPr/>
            <p:nvPr/>
          </p:nvGrpSpPr>
          <p:grpSpPr>
            <a:xfrm>
              <a:off x="4301614" y="2677214"/>
              <a:ext cx="2865466" cy="4089118"/>
              <a:chOff x="9035823" y="1752957"/>
              <a:chExt cx="3367610" cy="4435990"/>
            </a:xfrm>
          </p:grpSpPr>
          <p:pic>
            <p:nvPicPr>
              <p:cNvPr id="347" name="Grafik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5823" y="2049595"/>
                <a:ext cx="3114967" cy="3447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" name="Textfeld 347"/>
              <p:cNvSpPr txBox="1"/>
              <p:nvPr/>
            </p:nvSpPr>
            <p:spPr>
              <a:xfrm>
                <a:off x="10180340" y="5487789"/>
                <a:ext cx="1866900" cy="70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Roberto </a:t>
                </a:r>
                <a:r>
                  <a:rPr lang="de-DE" dirty="0" err="1" smtClean="0"/>
                  <a:t>Guida</a:t>
                </a:r>
                <a:r>
                  <a:rPr lang="de-DE" dirty="0" smtClean="0"/>
                  <a:t> (CERN)</a:t>
                </a:r>
                <a:endParaRPr lang="de-DE" dirty="0"/>
              </a:p>
            </p:txBody>
          </p:sp>
          <p:sp>
            <p:nvSpPr>
              <p:cNvPr id="349" name="Textfeld 348"/>
              <p:cNvSpPr txBox="1"/>
              <p:nvPr/>
            </p:nvSpPr>
            <p:spPr>
              <a:xfrm>
                <a:off x="9783214" y="1752957"/>
                <a:ext cx="2620219" cy="400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Recuperation system</a:t>
                </a:r>
                <a:endParaRPr lang="en-US" dirty="0"/>
              </a:p>
            </p:txBody>
          </p:sp>
        </p:grpSp>
        <p:sp>
          <p:nvSpPr>
            <p:cNvPr id="344" name="Rechteck 343"/>
            <p:cNvSpPr/>
            <p:nvPr/>
          </p:nvSpPr>
          <p:spPr>
            <a:xfrm>
              <a:off x="11763375" y="6460633"/>
              <a:ext cx="428625" cy="397367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latin typeface="Arial Rounded MT Bold" panose="020F0704030504030204" pitchFamily="34" charset="0"/>
                </a:rPr>
                <a:t>19</a:t>
              </a:r>
              <a:endParaRPr lang="de-DE" sz="1600" dirty="0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214" name="Textfeld 213"/>
          <p:cNvSpPr txBox="1"/>
          <p:nvPr/>
        </p:nvSpPr>
        <p:spPr>
          <a:xfrm>
            <a:off x="2213" y="1008794"/>
            <a:ext cx="435913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Stay with R134a </a:t>
            </a:r>
            <a:br>
              <a:rPr lang="en-US" dirty="0" smtClean="0"/>
            </a:br>
            <a:r>
              <a:rPr lang="en-US" dirty="0" smtClean="0"/>
              <a:t>(enhanced F-ion production for HFO in high rate environment)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Abandon </a:t>
            </a:r>
            <a:r>
              <a:rPr lang="en-US" dirty="0" err="1" smtClean="0"/>
              <a:t>iso-Butan</a:t>
            </a:r>
            <a:r>
              <a:rPr lang="en-US" dirty="0" smtClean="0"/>
              <a:t> (Aging)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Reduce fraction of SF</a:t>
            </a:r>
            <a:r>
              <a:rPr lang="en-US" baseline="-25000" dirty="0" smtClean="0"/>
              <a:t>6</a:t>
            </a:r>
            <a:r>
              <a:rPr lang="en-US" dirty="0" smtClean="0"/>
              <a:t> to 2.5% (reduction of GWP, difficult to recycle)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Increase the flow rate </a:t>
            </a:r>
            <a:r>
              <a:rPr lang="en-US" dirty="0" smtClean="0"/>
              <a:t>(gas </a:t>
            </a:r>
            <a:r>
              <a:rPr lang="en-US" dirty="0" smtClean="0"/>
              <a:t>exchange in gaps within </a:t>
            </a:r>
            <a:r>
              <a:rPr lang="en-US" dirty="0"/>
              <a:t>?</a:t>
            </a:r>
            <a:r>
              <a:rPr lang="en-US" dirty="0" smtClean="0"/>
              <a:t> 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 smtClean="0"/>
              <a:t>clever</a:t>
            </a:r>
            <a:r>
              <a:rPr lang="en-US" dirty="0" smtClean="0"/>
              <a:t> </a:t>
            </a:r>
            <a:r>
              <a:rPr lang="en-US" dirty="0" smtClean="0"/>
              <a:t>gas management on MRPC (sealing, forced gas flow through the gaps)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Go for a recuperation system (reuse of gas, cost reduction, GWP reduction)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Recuperation system has to be </a:t>
            </a:r>
            <a:r>
              <a:rPr lang="en-US" dirty="0" smtClean="0"/>
              <a:t>developed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grpSp>
        <p:nvGrpSpPr>
          <p:cNvPr id="345" name="Gruppieren 344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346" name="Rechteck 34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426" name="Picture 3" descr="CBM-Logo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7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8" name="Titel 1"/>
          <p:cNvSpPr txBox="1">
            <a:spLocks/>
          </p:cNvSpPr>
          <p:nvPr/>
        </p:nvSpPr>
        <p:spPr>
          <a:xfrm>
            <a:off x="623423" y="57168"/>
            <a:ext cx="10134222" cy="740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Conclusions 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for the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TOF gas system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de-DE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Outline</a:t>
            </a:r>
            <a:endParaRPr lang="de-DE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5986" y="976637"/>
            <a:ext cx="84539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A few introductory words 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Introduction to CBM TOF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TOF FAIR Phase 0 program</a:t>
            </a:r>
            <a:br>
              <a:rPr lang="en-US" sz="2400" dirty="0" smtClean="0"/>
            </a:br>
            <a:r>
              <a:rPr lang="en-US" sz="2400" dirty="0" smtClean="0">
                <a:sym typeface="Symbol" panose="05050102010706020507" pitchFamily="18" charset="2"/>
              </a:rPr>
              <a:t></a:t>
            </a:r>
            <a:r>
              <a:rPr lang="en-US" sz="2400" dirty="0" smtClean="0"/>
              <a:t> </a:t>
            </a:r>
            <a:r>
              <a:rPr lang="en-US" sz="2400" dirty="0" err="1" smtClean="0"/>
              <a:t>eTOF</a:t>
            </a:r>
            <a:r>
              <a:rPr lang="en-US" sz="2400" dirty="0" smtClean="0"/>
              <a:t> </a:t>
            </a:r>
            <a:r>
              <a:rPr lang="en-US" sz="2400" dirty="0" smtClean="0"/>
              <a:t>at </a:t>
            </a:r>
            <a:r>
              <a:rPr lang="en-US" sz="2400" dirty="0" smtClean="0"/>
              <a:t>STAR/BNL</a:t>
            </a:r>
            <a:br>
              <a:rPr lang="en-US" sz="2400" dirty="0" smtClean="0"/>
            </a:br>
            <a:r>
              <a:rPr lang="en-US" sz="2400" dirty="0" smtClean="0">
                <a:sym typeface="Symbol" panose="05050102010706020507" pitchFamily="18" charset="2"/>
              </a:rPr>
              <a:t></a:t>
            </a:r>
            <a:r>
              <a:rPr lang="en-US" sz="2400" dirty="0" smtClean="0"/>
              <a:t> </a:t>
            </a:r>
            <a:r>
              <a:rPr lang="en-US" sz="2400" dirty="0" err="1" smtClean="0"/>
              <a:t>mTOF</a:t>
            </a:r>
            <a:r>
              <a:rPr lang="en-US" sz="2400" dirty="0" smtClean="0"/>
              <a:t> at </a:t>
            </a:r>
            <a:r>
              <a:rPr lang="en-US" sz="2400" dirty="0" err="1" smtClean="0"/>
              <a:t>mCBM</a:t>
            </a:r>
            <a:r>
              <a:rPr lang="en-US" sz="2400" dirty="0" smtClean="0"/>
              <a:t> at SIS18/GSI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          - Beam </a:t>
            </a:r>
            <a:r>
              <a:rPr lang="en-US" sz="2400" dirty="0"/>
              <a:t>test </a:t>
            </a:r>
            <a:r>
              <a:rPr lang="en-US" sz="2400" dirty="0" smtClean="0"/>
              <a:t>results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           - Aging </a:t>
            </a:r>
            <a:r>
              <a:rPr lang="en-US" sz="2400" dirty="0"/>
              <a:t>of </a:t>
            </a:r>
            <a:r>
              <a:rPr lang="en-US" sz="2400" dirty="0" smtClean="0"/>
              <a:t>MRPC gas and </a:t>
            </a:r>
            <a:r>
              <a:rPr lang="en-US" sz="2400" dirty="0" smtClean="0"/>
              <a:t>implications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STOP HERE -&gt; See other presentations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Conclusions </a:t>
            </a:r>
            <a:r>
              <a:rPr lang="en-US" sz="2400" dirty="0" smtClean="0"/>
              <a:t>for </a:t>
            </a:r>
            <a:r>
              <a:rPr lang="en-US" sz="2400" dirty="0" smtClean="0"/>
              <a:t>the CBM TOF gas </a:t>
            </a:r>
            <a:r>
              <a:rPr lang="en-US" sz="2400" dirty="0" smtClean="0"/>
              <a:t>system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Summary and time line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983" y="1186392"/>
            <a:ext cx="4654591" cy="50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1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Conclusion and Time line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11711" y="1005038"/>
            <a:ext cx="116897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rate </a:t>
            </a:r>
            <a:r>
              <a:rPr lang="en-US" sz="2400" dirty="0" smtClean="0"/>
              <a:t>(</a:t>
            </a:r>
            <a:r>
              <a:rPr lang="en-US" sz="2400" dirty="0" err="1" smtClean="0"/>
              <a:t>mCBM</a:t>
            </a:r>
            <a:r>
              <a:rPr lang="en-US" sz="2400" dirty="0" smtClean="0"/>
              <a:t>) and long term stability (</a:t>
            </a:r>
            <a:r>
              <a:rPr lang="en-US" sz="2400" dirty="0" err="1" smtClean="0"/>
              <a:t>eTOF</a:t>
            </a:r>
            <a:r>
              <a:rPr lang="en-US" sz="2400" dirty="0" smtClean="0"/>
              <a:t>) test </a:t>
            </a:r>
            <a:r>
              <a:rPr lang="en-US" sz="2400" dirty="0"/>
              <a:t>performed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float glass counter performed beyond </a:t>
            </a:r>
            <a:r>
              <a:rPr lang="en-US" sz="2400" dirty="0" smtClean="0"/>
              <a:t>specs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Damage on </a:t>
            </a:r>
            <a:r>
              <a:rPr lang="en-US" sz="2400" dirty="0" err="1"/>
              <a:t>preampl</a:t>
            </a:r>
            <a:r>
              <a:rPr lang="en-US" sz="2400" dirty="0"/>
              <a:t>. observed at STAR, could not be reproduced with highest intensity beam and </a:t>
            </a:r>
            <a:r>
              <a:rPr lang="en-US" sz="2400" dirty="0" err="1"/>
              <a:t>distructive</a:t>
            </a:r>
            <a:r>
              <a:rPr lang="en-US" sz="2400" dirty="0"/>
              <a:t> test at </a:t>
            </a:r>
            <a:r>
              <a:rPr lang="en-US" sz="2400" dirty="0" err="1"/>
              <a:t>mCBM</a:t>
            </a:r>
            <a:r>
              <a:rPr lang="en-US" sz="2400" dirty="0"/>
              <a:t>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MRPC aging and gas pollution effects at high rates observed </a:t>
            </a:r>
            <a:br>
              <a:rPr lang="en-US" sz="2400" dirty="0" smtClean="0"/>
            </a:br>
            <a:r>
              <a:rPr lang="en-US" sz="2400" dirty="0" smtClean="0"/>
              <a:t>- mitigation strategies</a:t>
            </a:r>
            <a:r>
              <a:rPr lang="en-US" sz="2400" dirty="0"/>
              <a:t> </a:t>
            </a:r>
            <a:r>
              <a:rPr lang="en-US" sz="2400" dirty="0" smtClean="0"/>
              <a:t>developed =&gt; more R&amp;D </a:t>
            </a:r>
            <a:r>
              <a:rPr lang="en-US" sz="2400" dirty="0"/>
              <a:t>required =&gt; </a:t>
            </a:r>
            <a:r>
              <a:rPr lang="en-US" sz="2400" dirty="0" smtClean="0"/>
              <a:t>one more beam test </a:t>
            </a:r>
            <a:r>
              <a:rPr lang="en-US" sz="2400" dirty="0" smtClean="0"/>
              <a:t>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Sealed and gas guided </a:t>
            </a:r>
            <a:r>
              <a:rPr lang="en-US" sz="2400" dirty="0" smtClean="0"/>
              <a:t>MRPC designs presented – Recommendations highly welcome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Conclusions for the TOF gas system discussed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Preparation for the upcoming beam time ongoing (</a:t>
            </a:r>
            <a:r>
              <a:rPr lang="en-US" sz="2400" dirty="0" smtClean="0"/>
              <a:t>counter development)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Layout </a:t>
            </a:r>
            <a:r>
              <a:rPr lang="en-US" sz="2400" dirty="0" smtClean="0"/>
              <a:t>of </a:t>
            </a:r>
            <a:r>
              <a:rPr lang="en-US" sz="2400" dirty="0"/>
              <a:t>gas system </a:t>
            </a:r>
            <a:r>
              <a:rPr lang="en-US" sz="2400" dirty="0" smtClean="0"/>
              <a:t>with recuperation </a:t>
            </a:r>
            <a:r>
              <a:rPr lang="en-US" sz="2400" dirty="0" smtClean="0"/>
              <a:t>drafted (First discussions</a:t>
            </a:r>
            <a:r>
              <a:rPr lang="en-US" sz="2400" dirty="0" smtClean="0"/>
              <a:t> with ICSI/RO</a:t>
            </a:r>
            <a:r>
              <a:rPr lang="en-US" sz="2400" dirty="0" smtClean="0"/>
              <a:t>)</a:t>
            </a:r>
            <a:endParaRPr lang="en-US" sz="2400" dirty="0" smtClean="0"/>
          </a:p>
        </p:txBody>
      </p:sp>
      <p:sp>
        <p:nvSpPr>
          <p:cNvPr id="10" name="Rechteck 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20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Conclusion and Time line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11711" y="1005038"/>
            <a:ext cx="1168978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u="sng" dirty="0" smtClean="0"/>
              <a:t>Time </a:t>
            </a:r>
            <a:r>
              <a:rPr lang="en-US" sz="3200" u="sng" dirty="0" smtClean="0"/>
              <a:t>line and major milestones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/>
              <a:t>MRPC design review meeting: 23.11.2021 (today)</a:t>
            </a:r>
          </a:p>
          <a:p>
            <a:r>
              <a:rPr lang="en-US" sz="2800" dirty="0" smtClean="0"/>
              <a:t>    ASIC and Electronics </a:t>
            </a:r>
            <a:r>
              <a:rPr lang="en-US" sz="2800" dirty="0" smtClean="0"/>
              <a:t>PRRs: </a:t>
            </a:r>
            <a:r>
              <a:rPr lang="en-US" sz="2800" dirty="0" smtClean="0"/>
              <a:t>Q4/2021</a:t>
            </a:r>
            <a:endParaRPr lang="en-US" sz="2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err="1" smtClean="0"/>
              <a:t>mCBM</a:t>
            </a:r>
            <a:r>
              <a:rPr lang="en-US" sz="2800" dirty="0" smtClean="0"/>
              <a:t> beam time: 02/22 – 04/22</a:t>
            </a:r>
          </a:p>
          <a:p>
            <a:r>
              <a:rPr lang="en-US" sz="2800" dirty="0" smtClean="0"/>
              <a:t>    Counter PRR Q2/2022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/>
              <a:t>Counter </a:t>
            </a:r>
            <a:r>
              <a:rPr lang="en-US" sz="2800" dirty="0" smtClean="0"/>
              <a:t>production start: Q3/2022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/>
              <a:t>Module production start: Q4/2022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/>
              <a:t>TOF ready for beam: end of 2024</a:t>
            </a:r>
          </a:p>
          <a:p>
            <a:endParaRPr lang="en-US" sz="2400" dirty="0"/>
          </a:p>
        </p:txBody>
      </p:sp>
      <p:sp>
        <p:nvSpPr>
          <p:cNvPr id="10" name="Rechteck 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21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028" y="2762250"/>
            <a:ext cx="5412347" cy="341129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15" y="2257152"/>
            <a:ext cx="223838" cy="28986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65" y="3095352"/>
            <a:ext cx="223838" cy="2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Thank you for your attention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Picture 38" descr="Bmbf_log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731" y="1780125"/>
            <a:ext cx="29591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623423" y="1689100"/>
            <a:ext cx="3810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54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solidFill>
                  <a:srgbClr val="00297A"/>
                </a:solidFill>
                <a:latin typeface="Arial" pitchFamily="34" charset="0"/>
              </a:rPr>
              <a:t>Contributing institutions: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Tsinghua 	Beijing,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NIPNE 	Bucharest,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GSI 	Darmstadt</a:t>
            </a:r>
            <a:r>
              <a:rPr lang="en-US" altLang="en-US" sz="1800" dirty="0" smtClean="0">
                <a:solidFill>
                  <a:srgbClr val="00297A"/>
                </a:solidFill>
                <a:latin typeface="Arial" pitchFamily="34" charset="0"/>
              </a:rPr>
              <a:t>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297A"/>
                </a:solidFill>
                <a:latin typeface="Arial" pitchFamily="34" charset="0"/>
              </a:rPr>
              <a:t>TU 	Darmstadt,</a:t>
            </a:r>
            <a:endParaRPr lang="en-US" altLang="en-US" sz="1800" dirty="0">
              <a:solidFill>
                <a:srgbClr val="00297A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USTC 	Hefei,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PI 	Heidelberg</a:t>
            </a:r>
            <a:r>
              <a:rPr lang="en-US" altLang="en-US" sz="1800" dirty="0" smtClean="0">
                <a:solidFill>
                  <a:srgbClr val="00297A"/>
                </a:solidFill>
                <a:latin typeface="Arial" pitchFamily="34" charset="0"/>
              </a:rPr>
              <a:t>,</a:t>
            </a:r>
            <a:endParaRPr lang="en-US" altLang="en-US" sz="1800" dirty="0">
              <a:solidFill>
                <a:srgbClr val="00297A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ITEP 	Moscow,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HZDR 	Rossendorf,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>
                <a:solidFill>
                  <a:srgbClr val="00297A"/>
                </a:solidFill>
                <a:latin typeface="Arial" pitchFamily="34" charset="0"/>
              </a:rPr>
              <a:t>CCNU	Wuhan</a:t>
            </a:r>
            <a:r>
              <a:rPr lang="de-DE" altLang="en-US" sz="1800" dirty="0" smtClean="0">
                <a:solidFill>
                  <a:srgbClr val="00297A"/>
                </a:solidFill>
                <a:latin typeface="Arial" pitchFamily="34" charset="0"/>
              </a:rPr>
              <a:t>,</a:t>
            </a:r>
            <a:endParaRPr lang="en-US" altLang="en-US" sz="1800" dirty="0">
              <a:solidFill>
                <a:srgbClr val="00297A"/>
              </a:solidFill>
              <a:latin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25" y="1736439"/>
            <a:ext cx="1786950" cy="140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30" y="3491958"/>
            <a:ext cx="1718219" cy="1718219"/>
          </a:xfrm>
          <a:prstGeom prst="rect">
            <a:avLst/>
          </a:prstGeom>
        </p:spPr>
      </p:pic>
      <p:pic>
        <p:nvPicPr>
          <p:cNvPr id="12" name="Picture 4" descr="FAIR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06" y="3678026"/>
            <a:ext cx="2512505" cy="174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Alternative gas search in CBM TOF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886200" y="911732"/>
            <a:ext cx="4127097" cy="2741855"/>
            <a:chOff x="788764" y="1619482"/>
            <a:chExt cx="4792169" cy="3153234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5CC2CF8C-AB47-BE44-9C48-88E992942D9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88764" y="1619482"/>
              <a:ext cx="4792169" cy="3153234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6BC6DD2-38EC-C94B-A914-C13A1F4F2800}"/>
                </a:ext>
              </a:extLst>
            </p:cNvPr>
            <p:cNvSpPr txBox="1"/>
            <p:nvPr/>
          </p:nvSpPr>
          <p:spPr>
            <a:xfrm>
              <a:off x="3017175" y="2333987"/>
              <a:ext cx="2289673" cy="1029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5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(a) Pure </a:t>
              </a:r>
              <a:r>
                <a:rPr lang="en-US" altLang="zh-CN" sz="105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HFO </a:t>
              </a:r>
              <a:br>
                <a:rPr lang="en-US" altLang="zh-CN" sz="105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</a:br>
              <a:r>
                <a:rPr lang="en-US" altLang="zh-CN" sz="1050" b="1" dirty="0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(</a:t>
              </a:r>
              <a:r>
                <a:rPr lang="en-US" altLang="zh-CN" sz="105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b) HFO/i-C</a:t>
              </a:r>
              <a:r>
                <a:rPr lang="en-US" altLang="zh-CN" sz="1050" b="1" baseline="-25000" dirty="0">
                  <a:solidFill>
                    <a:srgbClr val="0000FF"/>
                  </a:solidFill>
                  <a:latin typeface="Cambria" panose="02040503050406030204" pitchFamily="18" charset="0"/>
                </a:rPr>
                <a:t>4</a:t>
              </a:r>
              <a:r>
                <a:rPr lang="en-US" altLang="zh-CN" sz="105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H</a:t>
              </a:r>
              <a:r>
                <a:rPr lang="en-US" altLang="zh-CN" sz="1050" b="1" baseline="-25000" dirty="0">
                  <a:solidFill>
                    <a:srgbClr val="0000FF"/>
                  </a:solidFill>
                  <a:latin typeface="Cambria" panose="02040503050406030204" pitchFamily="18" charset="0"/>
                </a:rPr>
                <a:t>10</a:t>
              </a:r>
              <a:r>
                <a:rPr lang="en-US" altLang="zh-CN" sz="105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/SF</a:t>
              </a:r>
              <a:r>
                <a:rPr lang="en-US" altLang="zh-CN" sz="1050" b="1" baseline="-25000" dirty="0">
                  <a:solidFill>
                    <a:srgbClr val="0000FF"/>
                  </a:solidFill>
                  <a:latin typeface="Cambria" panose="02040503050406030204" pitchFamily="18" charset="0"/>
                </a:rPr>
                <a:t>6</a:t>
              </a:r>
              <a:r>
                <a:rPr lang="en-US" altLang="zh-CN" sz="1050" b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1050" b="1" dirty="0" smtClean="0">
                  <a:solidFill>
                    <a:srgbClr val="0000FF"/>
                  </a:solidFill>
                  <a:latin typeface="Cambria" panose="02040503050406030204" pitchFamily="18" charset="0"/>
                </a:rPr>
                <a:t>90/5/5 </a:t>
              </a:r>
              <a:r>
                <a:rPr lang="en-US" altLang="zh-CN" sz="1050" b="1" dirty="0" smtClean="0">
                  <a:solidFill>
                    <a:schemeClr val="accent1"/>
                  </a:solidFill>
                  <a:latin typeface="Cambria" panose="02040503050406030204" pitchFamily="18" charset="0"/>
                </a:rPr>
                <a:t/>
              </a:r>
              <a:br>
                <a:rPr lang="en-US" altLang="zh-CN" sz="1050" b="1" dirty="0" smtClean="0">
                  <a:solidFill>
                    <a:schemeClr val="accent1"/>
                  </a:solidFill>
                  <a:latin typeface="Cambria" panose="02040503050406030204" pitchFamily="18" charset="0"/>
                </a:rPr>
              </a:br>
              <a:r>
                <a:rPr lang="zh-CN" altLang="en-US" sz="1050" b="1" dirty="0" smtClean="0">
                  <a:solidFill>
                    <a:schemeClr val="accent1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1050" b="1" dirty="0">
                  <a:solidFill>
                    <a:srgbClr val="10DFDD"/>
                  </a:solidFill>
                  <a:latin typeface="Cambria" panose="02040503050406030204" pitchFamily="18" charset="0"/>
                </a:rPr>
                <a:t>(c) HFO/SF</a:t>
              </a:r>
              <a:r>
                <a:rPr lang="en-US" altLang="zh-CN" sz="1050" b="1" baseline="-25000" dirty="0">
                  <a:solidFill>
                    <a:srgbClr val="10DFDD"/>
                  </a:solidFill>
                  <a:latin typeface="Cambria" panose="02040503050406030204" pitchFamily="18" charset="0"/>
                </a:rPr>
                <a:t>6</a:t>
              </a:r>
              <a:r>
                <a:rPr lang="en-US" altLang="zh-CN" sz="1050" b="1" dirty="0">
                  <a:solidFill>
                    <a:srgbClr val="10DFDD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1050" b="1" dirty="0" smtClean="0">
                  <a:solidFill>
                    <a:srgbClr val="10DFDD"/>
                  </a:solidFill>
                  <a:latin typeface="Cambria" panose="02040503050406030204" pitchFamily="18" charset="0"/>
                </a:rPr>
                <a:t>95/5</a:t>
              </a:r>
              <a:r>
                <a:rPr lang="de-DE" altLang="zh-CN" sz="1050" b="1" dirty="0" smtClean="0">
                  <a:solidFill>
                    <a:srgbClr val="10DFDD"/>
                  </a:solidFill>
                  <a:latin typeface="Cambria" panose="02040503050406030204" pitchFamily="18" charset="0"/>
                </a:rPr>
                <a:t/>
              </a:r>
              <a:br>
                <a:rPr lang="de-DE" altLang="zh-CN" sz="1050" b="1" dirty="0" smtClean="0">
                  <a:solidFill>
                    <a:srgbClr val="10DFDD"/>
                  </a:solidFill>
                  <a:latin typeface="Cambria" panose="02040503050406030204" pitchFamily="18" charset="0"/>
                </a:rPr>
              </a:br>
              <a:r>
                <a:rPr lang="en-US" altLang="zh-CN" sz="1050" b="1" dirty="0" smtClean="0">
                  <a:solidFill>
                    <a:srgbClr val="EC02FE"/>
                  </a:solidFill>
                  <a:latin typeface="Cambria" panose="02040503050406030204" pitchFamily="18" charset="0"/>
                </a:rPr>
                <a:t>(</a:t>
              </a:r>
              <a:r>
                <a:rPr lang="en-US" altLang="zh-CN" sz="1050" b="1" dirty="0">
                  <a:solidFill>
                    <a:srgbClr val="EC02FE"/>
                  </a:solidFill>
                  <a:latin typeface="Cambria" panose="02040503050406030204" pitchFamily="18" charset="0"/>
                </a:rPr>
                <a:t>d) HFO/i-C</a:t>
              </a:r>
              <a:r>
                <a:rPr lang="en-US" altLang="zh-CN" sz="1050" b="1" baseline="-25000" dirty="0">
                  <a:solidFill>
                    <a:srgbClr val="EC02FE"/>
                  </a:solidFill>
                  <a:latin typeface="Cambria" panose="02040503050406030204" pitchFamily="18" charset="0"/>
                </a:rPr>
                <a:t>4</a:t>
              </a:r>
              <a:r>
                <a:rPr lang="en-US" altLang="zh-CN" sz="1050" b="1" dirty="0">
                  <a:solidFill>
                    <a:srgbClr val="EC02FE"/>
                  </a:solidFill>
                  <a:latin typeface="Cambria" panose="02040503050406030204" pitchFamily="18" charset="0"/>
                </a:rPr>
                <a:t>H</a:t>
              </a:r>
              <a:r>
                <a:rPr lang="en-US" altLang="zh-CN" sz="1050" b="1" baseline="-25000" dirty="0">
                  <a:solidFill>
                    <a:srgbClr val="EC02FE"/>
                  </a:solidFill>
                  <a:latin typeface="Cambria" panose="02040503050406030204" pitchFamily="18" charset="0"/>
                </a:rPr>
                <a:t>10</a:t>
              </a:r>
              <a:r>
                <a:rPr lang="en-US" altLang="zh-CN" sz="1050" b="1" dirty="0">
                  <a:solidFill>
                    <a:srgbClr val="EC02FE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1050" b="1" dirty="0" smtClean="0">
                  <a:solidFill>
                    <a:srgbClr val="EC02FE"/>
                  </a:solidFill>
                  <a:latin typeface="Cambria" panose="02040503050406030204" pitchFamily="18" charset="0"/>
                </a:rPr>
                <a:t>97/3</a:t>
              </a:r>
              <a:br>
                <a:rPr lang="en-US" altLang="zh-CN" sz="1050" b="1" dirty="0" smtClean="0">
                  <a:solidFill>
                    <a:srgbClr val="EC02FE"/>
                  </a:solidFill>
                  <a:latin typeface="Cambria" panose="02040503050406030204" pitchFamily="18" charset="0"/>
                </a:rPr>
              </a:br>
              <a:r>
                <a:rPr lang="zh-CN" altLang="en-US" sz="1050" b="1" dirty="0" smtClean="0">
                  <a:solidFill>
                    <a:srgbClr val="EC02FE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1050" b="1" dirty="0">
                  <a:solidFill>
                    <a:srgbClr val="1BE40C"/>
                  </a:solidFill>
                  <a:latin typeface="Cambria" panose="02040503050406030204" pitchFamily="18" charset="0"/>
                </a:rPr>
                <a:t>(e) HFO/i-C</a:t>
              </a:r>
              <a:r>
                <a:rPr lang="en-US" altLang="zh-CN" sz="1050" b="1" baseline="-25000" dirty="0">
                  <a:solidFill>
                    <a:srgbClr val="1BE40C"/>
                  </a:solidFill>
                  <a:latin typeface="Cambria" panose="02040503050406030204" pitchFamily="18" charset="0"/>
                </a:rPr>
                <a:t>4</a:t>
              </a:r>
              <a:r>
                <a:rPr lang="en-US" altLang="zh-CN" sz="1050" b="1" dirty="0">
                  <a:solidFill>
                    <a:srgbClr val="1BE40C"/>
                  </a:solidFill>
                  <a:latin typeface="Cambria" panose="02040503050406030204" pitchFamily="18" charset="0"/>
                </a:rPr>
                <a:t>H</a:t>
              </a:r>
              <a:r>
                <a:rPr lang="en-US" altLang="zh-CN" sz="1050" b="1" baseline="-25000" dirty="0">
                  <a:solidFill>
                    <a:srgbClr val="1BE40C"/>
                  </a:solidFill>
                  <a:latin typeface="Cambria" panose="02040503050406030204" pitchFamily="18" charset="0"/>
                </a:rPr>
                <a:t>10</a:t>
              </a:r>
              <a:r>
                <a:rPr lang="en-US" altLang="zh-CN" sz="1050" b="1" dirty="0">
                  <a:solidFill>
                    <a:srgbClr val="1BE40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1050" b="1" dirty="0" smtClean="0">
                  <a:solidFill>
                    <a:srgbClr val="1BE40C"/>
                  </a:solidFill>
                  <a:latin typeface="Cambria" panose="02040503050406030204" pitchFamily="18" charset="0"/>
                </a:rPr>
                <a:t>95/5</a:t>
              </a:r>
              <a:endParaRPr lang="en-US" altLang="zh-CN" sz="1050" b="1" dirty="0">
                <a:solidFill>
                  <a:srgbClr val="1BE40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70C75DDE-DF1F-5F48-A174-5CF4326E9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776" y="3804106"/>
            <a:ext cx="3861139" cy="284993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230" y="1824538"/>
            <a:ext cx="2966523" cy="31185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050" y="2191087"/>
            <a:ext cx="3905250" cy="282267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0967594" y="1769844"/>
            <a:ext cx="120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(RPC2020)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050" y="5366318"/>
            <a:ext cx="3994043" cy="84462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3799" y="1094808"/>
            <a:ext cx="3652223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Alternative gas mixtures were investigated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Time resolutions in the order of 80 </a:t>
            </a:r>
            <a:r>
              <a:rPr lang="en-US" dirty="0" err="1"/>
              <a:t>ps</a:t>
            </a:r>
            <a:r>
              <a:rPr lang="en-US" dirty="0"/>
              <a:t> to 100 </a:t>
            </a:r>
            <a:r>
              <a:rPr lang="en-US" dirty="0" err="1"/>
              <a:t>ps</a:t>
            </a:r>
            <a:r>
              <a:rPr lang="en-US" dirty="0"/>
              <a:t> were </a:t>
            </a:r>
            <a:r>
              <a:rPr lang="en-US" dirty="0" smtClean="0"/>
              <a:t>obtained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Gas mixtures with HFO fulfil our TOF requirements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Working point is shifted by about 2000 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Measurements of the eff. Townsend coefficient show no major difference for gas mixtures with more than 2 % SF</a:t>
            </a:r>
            <a:r>
              <a:rPr lang="en-US" baseline="-25000" dirty="0" smtClean="0"/>
              <a:t>6</a:t>
            </a:r>
            <a:r>
              <a:rPr lang="en-US" dirty="0" smtClean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The instability of HFO in comparison to R134a is counterproductive in a high rate environment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4414925" y="3886200"/>
            <a:ext cx="139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Xingming</a:t>
            </a:r>
            <a:r>
              <a:rPr lang="en-US" sz="1600" dirty="0" smtClean="0"/>
              <a:t> </a:t>
            </a:r>
            <a:r>
              <a:rPr lang="en-US" sz="1600" dirty="0"/>
              <a:t>at 16:35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4300114" y="2282659"/>
            <a:ext cx="139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Wang </a:t>
            </a:r>
            <a:r>
              <a:rPr lang="de-DE" sz="1400" dirty="0" err="1" smtClean="0"/>
              <a:t>Botan</a:t>
            </a:r>
            <a:r>
              <a:rPr lang="de-DE" sz="1400" dirty="0" smtClean="0"/>
              <a:t>, Wang Yi </a:t>
            </a:r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</a:t>
            </a:r>
            <a:r>
              <a:rPr lang="de-DE" sz="1600" dirty="0">
                <a:latin typeface="Arial Rounded MT Bold" panose="020F07040305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946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Gas aging &amp; pollution 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311" y="909893"/>
            <a:ext cx="3882425" cy="19346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5678"/>
            <a:ext cx="3519817" cy="176483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169" y="2751797"/>
            <a:ext cx="2521121" cy="1896176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7533252" y="1840723"/>
            <a:ext cx="375154" cy="1972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409" y="2798735"/>
            <a:ext cx="2348250" cy="1773287"/>
          </a:xfrm>
          <a:prstGeom prst="rect">
            <a:avLst/>
          </a:prstGeom>
        </p:spPr>
      </p:pic>
      <p:sp>
        <p:nvSpPr>
          <p:cNvPr id="14" name="Nach rechts gekrümmter Pfeil 13"/>
          <p:cNvSpPr/>
          <p:nvPr/>
        </p:nvSpPr>
        <p:spPr>
          <a:xfrm rot="12179883">
            <a:off x="6670646" y="1937782"/>
            <a:ext cx="457455" cy="1741967"/>
          </a:xfrm>
          <a:prstGeom prst="curvedRightArrow">
            <a:avLst>
              <a:gd name="adj1" fmla="val 21396"/>
              <a:gd name="adj2" fmla="val 55206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405085" y="3618689"/>
            <a:ext cx="23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Aging test in Bucharest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616736" y="1088987"/>
            <a:ext cx="320946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Observations: rapid increase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of dark rate </a:t>
            </a:r>
          </a:p>
          <a:p>
            <a:endParaRPr lang="en-US" sz="1100" dirty="0">
              <a:solidFill>
                <a:srgbClr val="FF0000"/>
              </a:solidFill>
            </a:endParaRPr>
          </a:p>
          <a:p>
            <a:r>
              <a:rPr lang="en-US" dirty="0" smtClean="0"/>
              <a:t>Observed first @ </a:t>
            </a:r>
            <a:r>
              <a:rPr lang="en-US" dirty="0" err="1" smtClean="0"/>
              <a:t>mCBM</a:t>
            </a:r>
            <a:r>
              <a:rPr lang="en-US" dirty="0" smtClean="0"/>
              <a:t> 2020</a:t>
            </a:r>
          </a:p>
          <a:p>
            <a:r>
              <a:rPr lang="en-US" dirty="0" smtClean="0"/>
              <a:t>Confirmed @ </a:t>
            </a:r>
            <a:r>
              <a:rPr lang="en-US" dirty="0" err="1" smtClean="0"/>
              <a:t>mCBM</a:t>
            </a:r>
            <a:r>
              <a:rPr lang="en-US" dirty="0" smtClean="0"/>
              <a:t> 2021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148304" y="1056708"/>
            <a:ext cx="441435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Gas pollution effect observed at </a:t>
            </a:r>
            <a:r>
              <a:rPr lang="en-US" dirty="0" err="1" smtClean="0"/>
              <a:t>mCBM</a:t>
            </a:r>
            <a:r>
              <a:rPr lang="en-US" dirty="0" smtClean="0"/>
              <a:t> at high rate (about 5 – 10 kHz/cm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Gas pollution effect was reproduced at IRSAM (Bucharest) with high gamma flux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X-Ray test at Beijing confirmed the gas pollution effect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The effect was minimized by sealing the MRPC =&gt; </a:t>
            </a:r>
            <a:r>
              <a:rPr lang="en-US" dirty="0" smtClean="0">
                <a:solidFill>
                  <a:srgbClr val="FF0000"/>
                </a:solidFill>
              </a:rPr>
              <a:t>See </a:t>
            </a:r>
            <a:r>
              <a:rPr lang="en-US" dirty="0" err="1" smtClean="0">
                <a:solidFill>
                  <a:srgbClr val="FF0000"/>
                </a:solidFill>
              </a:rPr>
              <a:t>Botans</a:t>
            </a:r>
            <a:r>
              <a:rPr lang="en-US" dirty="0" smtClean="0">
                <a:solidFill>
                  <a:srgbClr val="FF0000"/>
                </a:solidFill>
              </a:rPr>
              <a:t> talk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MRPC with clever gas management required (forced gas flow through gaps)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</a:rPr>
              <a:t>=&gt; new R&amp;D </a:t>
            </a:r>
            <a:r>
              <a:rPr lang="en-US" b="1" dirty="0" smtClean="0">
                <a:solidFill>
                  <a:srgbClr val="FF0000"/>
                </a:solidFill>
              </a:rPr>
              <a:t>round and beam tests required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117" y="889646"/>
            <a:ext cx="721674" cy="721674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5196921" y="3888831"/>
            <a:ext cx="306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See CBM Progress Report 2020</a:t>
            </a:r>
            <a:endParaRPr lang="de-DE" dirty="0"/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2747" y="2792474"/>
            <a:ext cx="2437476" cy="1822175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1770" y="4649037"/>
            <a:ext cx="4971427" cy="2216023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1770" y="4723881"/>
            <a:ext cx="2512472" cy="1883747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2859" y="4722832"/>
            <a:ext cx="997243" cy="127066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4936" y="4722832"/>
            <a:ext cx="2972751" cy="2041328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13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953657" y="4557521"/>
            <a:ext cx="295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Observations: continuous increase in dark rate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7533252" y="3148917"/>
            <a:ext cx="2959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See Marianas </a:t>
            </a: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alk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221467" y="5397767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spacer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>
            <a:off x="9939423" y="6352762"/>
            <a:ext cx="136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glass plate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10004533" y="4569108"/>
            <a:ext cx="136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glass 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Gas aging &amp; pollution </a:t>
            </a:r>
            <a:endParaRPr lang="de-DE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031067" y="1298472"/>
            <a:ext cx="9160933" cy="5162161"/>
            <a:chOff x="121298" y="1037262"/>
            <a:chExt cx="11616612" cy="573437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298" y="1037262"/>
              <a:ext cx="11616612" cy="573437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07476" y="2652245"/>
              <a:ext cx="1585201" cy="1201297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8896" y="2652245"/>
              <a:ext cx="1619852" cy="1201297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697544" y="6117221"/>
              <a:ext cx="1595159" cy="307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Mihai </a:t>
              </a:r>
              <a:r>
                <a:rPr lang="de-DE" sz="1200" dirty="0" err="1" smtClean="0"/>
                <a:t>Petrovici</a:t>
              </a:r>
              <a:r>
                <a:rPr lang="de-DE" sz="1200" dirty="0" smtClean="0"/>
                <a:t> </a:t>
              </a:r>
              <a:endParaRPr lang="de-DE" sz="12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390113" y="6005462"/>
              <a:ext cx="1531871" cy="296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Mihai </a:t>
              </a:r>
              <a:r>
                <a:rPr lang="de-DE" sz="1200" dirty="0" err="1" smtClean="0"/>
                <a:t>Petrovici</a:t>
              </a:r>
              <a:r>
                <a:rPr lang="de-DE" sz="1200" dirty="0" smtClean="0"/>
                <a:t> </a:t>
              </a:r>
              <a:endParaRPr lang="de-DE" sz="1200" dirty="0"/>
            </a:p>
          </p:txBody>
        </p:sp>
        <p:cxnSp>
          <p:nvCxnSpPr>
            <p:cNvPr id="13" name="Gerader Verbinder 12"/>
            <p:cNvCxnSpPr/>
            <p:nvPr/>
          </p:nvCxnSpPr>
          <p:spPr>
            <a:xfrm>
              <a:off x="585323" y="2124075"/>
              <a:ext cx="5386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>
              <a:off x="6300323" y="2343150"/>
              <a:ext cx="5386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/>
            <p:cNvSpPr/>
            <p:nvPr/>
          </p:nvSpPr>
          <p:spPr>
            <a:xfrm>
              <a:off x="2943225" y="1940191"/>
              <a:ext cx="457200" cy="6410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8724900" y="1940191"/>
              <a:ext cx="457200" cy="6410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8" name="Gerader Verbinder 17"/>
            <p:cNvCxnSpPr/>
            <p:nvPr/>
          </p:nvCxnSpPr>
          <p:spPr>
            <a:xfrm>
              <a:off x="585323" y="2343150"/>
              <a:ext cx="5386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>
              <a:off x="6300323" y="2809875"/>
              <a:ext cx="5386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6393236" y="5718196"/>
              <a:ext cx="2331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Aging test in Bucharest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697545" y="5820795"/>
              <a:ext cx="2331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Aging test in Bucharest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19" y="1490360"/>
              <a:ext cx="3071487" cy="454707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5718" y="1485484"/>
              <a:ext cx="3071487" cy="454707"/>
            </a:xfrm>
            <a:prstGeom prst="rect">
              <a:avLst/>
            </a:prstGeom>
          </p:spPr>
        </p:pic>
        <p:sp>
          <p:nvSpPr>
            <p:cNvPr id="25" name="Ellipse 24"/>
            <p:cNvSpPr/>
            <p:nvPr/>
          </p:nvSpPr>
          <p:spPr>
            <a:xfrm>
              <a:off x="4480130" y="4381304"/>
              <a:ext cx="457200" cy="6410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0238943" y="3853542"/>
              <a:ext cx="457200" cy="6410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75" y="911732"/>
            <a:ext cx="2887345" cy="223084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22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6005" y="2082835"/>
            <a:ext cx="1444266" cy="128859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9935" y="2074371"/>
            <a:ext cx="1335801" cy="1604816"/>
          </a:xfrm>
          <a:prstGeom prst="rect">
            <a:avLst/>
          </a:prstGeom>
        </p:spPr>
      </p:pic>
      <p:cxnSp>
        <p:nvCxnSpPr>
          <p:cNvPr id="30" name="Gerader Verbinder 29"/>
          <p:cNvCxnSpPr/>
          <p:nvPr/>
        </p:nvCxnSpPr>
        <p:spPr>
          <a:xfrm>
            <a:off x="7795397" y="2749630"/>
            <a:ext cx="9004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7782431" y="3490886"/>
            <a:ext cx="9004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3427277" y="2892619"/>
            <a:ext cx="9004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3447164" y="2476963"/>
            <a:ext cx="9004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18209" y="3593276"/>
            <a:ext cx="26856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Aging test performed at IRASM (360 </a:t>
            </a:r>
            <a:r>
              <a:rPr lang="en-US" altLang="zh-CN" dirty="0" err="1" smtClean="0">
                <a:cs typeface="Calibri" panose="020F0502020204030204" pitchFamily="34" charset="0"/>
              </a:rPr>
              <a:t>kCi</a:t>
            </a:r>
            <a:r>
              <a:rPr lang="en-US" altLang="zh-CN" dirty="0" smtClean="0"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Glass </a:t>
            </a:r>
            <a:r>
              <a:rPr lang="en-US" altLang="zh-CN" dirty="0">
                <a:cs typeface="Calibri" panose="020F0502020204030204" pitchFamily="34" charset="0"/>
              </a:rPr>
              <a:t>inspections performed with various methods (</a:t>
            </a:r>
            <a:r>
              <a:rPr lang="en-US" altLang="zh-CN" b="1" dirty="0">
                <a:cs typeface="Calibri" panose="020F0502020204030204" pitchFamily="34" charset="0"/>
              </a:rPr>
              <a:t>SEM, XPS, </a:t>
            </a:r>
            <a:r>
              <a:rPr lang="en-US" altLang="zh-CN" b="1" dirty="0" smtClean="0">
                <a:cs typeface="Calibri" panose="020F0502020204030204" pitchFamily="34" charset="0"/>
              </a:rPr>
              <a:t>AFM RBS</a:t>
            </a:r>
            <a:r>
              <a:rPr lang="en-US" altLang="zh-CN" b="1" dirty="0">
                <a:cs typeface="Calibri" panose="020F0502020204030204" pitchFamily="34" charset="0"/>
              </a:rPr>
              <a:t>, non-RBS,  THz-TDS</a:t>
            </a:r>
            <a:r>
              <a:rPr lang="en-US" altLang="zh-CN" dirty="0" smtClean="0"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  <a:cs typeface="Calibri" panose="020F0502020204030204" pitchFamily="34" charset="0"/>
              </a:rPr>
              <a:t>Glass resistivity remains unchanged</a:t>
            </a:r>
            <a:endParaRPr lang="en-US" altLang="zh-CN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6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Inspection of low resistivity glass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32" y="2156883"/>
            <a:ext cx="4313745" cy="323426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660" y="2156883"/>
            <a:ext cx="5810740" cy="435665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673" y="2308735"/>
            <a:ext cx="2394015" cy="17949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663863"/>
            <a:ext cx="3388878" cy="4678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818" y="1653951"/>
            <a:ext cx="3489659" cy="45131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7" y="6553166"/>
            <a:ext cx="5200876" cy="310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8427" y="4021952"/>
            <a:ext cx="4125423" cy="18389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0972" y="1308937"/>
            <a:ext cx="5899501" cy="3298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1625" y="2633235"/>
            <a:ext cx="2773313" cy="13034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32" y="3503806"/>
            <a:ext cx="1417605" cy="234286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5673" y="4307479"/>
            <a:ext cx="1416873" cy="180535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36" y="863273"/>
            <a:ext cx="1382956" cy="2236980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23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429500" y="832539"/>
            <a:ext cx="474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F. </a:t>
            </a:r>
            <a:r>
              <a:rPr lang="de-DE" dirty="0" err="1" smtClean="0"/>
              <a:t>Carnesecchi</a:t>
            </a:r>
            <a:r>
              <a:rPr lang="de-DE" dirty="0" smtClean="0"/>
              <a:t> et al. NIMA A 908 (2018) 285-290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3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Inspection of float glass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92" y="1585589"/>
            <a:ext cx="7579011" cy="402131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367" y="5615449"/>
            <a:ext cx="3719352" cy="116820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312" y="4019550"/>
            <a:ext cx="1958706" cy="251335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908935" y="2916602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 </a:t>
            </a:r>
            <a:r>
              <a:rPr lang="de-DE" dirty="0" smtClean="0">
                <a:sym typeface="Symbol" panose="05050102010706020507" pitchFamily="18" charset="2"/>
              </a:rPr>
              <a:t>m</a:t>
            </a:r>
            <a:endParaRPr lang="de-DE" dirty="0"/>
          </a:p>
        </p:txBody>
      </p:sp>
      <p:cxnSp>
        <p:nvCxnSpPr>
          <p:cNvPr id="14" name="Gerader Verbinder 13"/>
          <p:cNvCxnSpPr/>
          <p:nvPr/>
        </p:nvCxnSpPr>
        <p:spPr>
          <a:xfrm>
            <a:off x="2908935" y="2854541"/>
            <a:ext cx="0" cy="650659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008" y="1026241"/>
            <a:ext cx="3859656" cy="217957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676138" y="2916602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28 </a:t>
            </a:r>
            <a:r>
              <a:rPr lang="de-DE" dirty="0" smtClean="0">
                <a:sym typeface="Symbol" panose="05050102010706020507" pitchFamily="18" charset="2"/>
              </a:rPr>
              <a:t>m</a:t>
            </a:r>
            <a:endParaRPr lang="de-DE" dirty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4676138" y="2400300"/>
            <a:ext cx="0" cy="161925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8858683" y="3603023"/>
            <a:ext cx="200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Unused float glass 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24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0" y="6496099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Yongjie</a:t>
            </a:r>
            <a:r>
              <a:rPr lang="de-DE" dirty="0" smtClean="0"/>
              <a:t> Sun, </a:t>
            </a:r>
            <a:r>
              <a:rPr lang="de-DE" dirty="0" err="1" smtClean="0"/>
              <a:t>Kaiyang</a:t>
            </a:r>
            <a:r>
              <a:rPr lang="de-DE" dirty="0" smtClean="0"/>
              <a:t> Wang, </a:t>
            </a:r>
            <a:r>
              <a:rPr lang="de-DE" dirty="0" err="1" smtClean="0"/>
              <a:t>Xinjian</a:t>
            </a:r>
            <a:r>
              <a:rPr lang="de-DE" dirty="0" smtClean="0"/>
              <a:t> Wang </a:t>
            </a:r>
            <a:endParaRPr lang="de-DE" dirty="0"/>
          </a:p>
        </p:txBody>
      </p:sp>
      <p:sp>
        <p:nvSpPr>
          <p:cNvPr id="24" name="Nach unten gekrümmter Pfeil 23"/>
          <p:cNvSpPr/>
          <p:nvPr/>
        </p:nvSpPr>
        <p:spPr>
          <a:xfrm>
            <a:off x="5495288" y="1760619"/>
            <a:ext cx="3695700" cy="444261"/>
          </a:xfrm>
          <a:prstGeom prst="curvedDownArrow">
            <a:avLst>
              <a:gd name="adj1" fmla="val 20453"/>
              <a:gd name="adj2" fmla="val 50000"/>
              <a:gd name="adj3" fmla="val 99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eTOF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introduction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4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5" y="1581008"/>
            <a:ext cx="3601521" cy="480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168912" y="1002191"/>
            <a:ext cx="58564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zh-CN" sz="1800" b="1" dirty="0" err="1" smtClean="0"/>
              <a:t>eTOF</a:t>
            </a:r>
            <a:r>
              <a:rPr lang="en-US" altLang="zh-CN" sz="1800" b="1" dirty="0" smtClean="0"/>
              <a:t> successfully operated in RUN 19/20/21 (BES II)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378" y="5516040"/>
            <a:ext cx="1090430" cy="93700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34744" y="3165922"/>
            <a:ext cx="194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Fixed target mode </a:t>
            </a:r>
            <a:endParaRPr lang="en-US" dirty="0"/>
          </a:p>
        </p:txBody>
      </p:sp>
      <p:sp>
        <p:nvSpPr>
          <p:cNvPr id="32" name="Text Box 2102"/>
          <p:cNvSpPr txBox="1">
            <a:spLocks noChangeArrowheads="1"/>
          </p:cNvSpPr>
          <p:nvPr/>
        </p:nvSpPr>
        <p:spPr bwMode="auto">
          <a:xfrm>
            <a:off x="0" y="6490039"/>
            <a:ext cx="1918675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 err="1" smtClean="0">
                <a:solidFill>
                  <a:srgbClr val="FF0000"/>
                </a:solidFill>
              </a:rPr>
              <a:t>arXiv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: 1609.05102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7149" y="954605"/>
            <a:ext cx="4395987" cy="32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19479" y="4516606"/>
            <a:ext cx="1975511" cy="186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65582" y="4516606"/>
            <a:ext cx="1931780" cy="188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536366" y="5705317"/>
            <a:ext cx="236770" cy="2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02610" y="5692699"/>
            <a:ext cx="254063" cy="30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5700" y="3141850"/>
            <a:ext cx="842962" cy="501059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11247932" y="3099226"/>
            <a:ext cx="101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Gold target</a:t>
            </a:r>
            <a:endParaRPr lang="en-US" sz="1200" b="1" dirty="0"/>
          </a:p>
        </p:txBody>
      </p:sp>
      <p:pic>
        <p:nvPicPr>
          <p:cNvPr id="1028" name="Picture 4" descr="The STAR Detector Upgrades for the BES-II and at Forward Rapidit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39" y="1440123"/>
            <a:ext cx="3203010" cy="16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flipV="1">
            <a:off x="2324100" y="2047875"/>
            <a:ext cx="2924175" cy="342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/>
          <p:cNvGrpSpPr/>
          <p:nvPr/>
        </p:nvGrpSpPr>
        <p:grpSpPr>
          <a:xfrm>
            <a:off x="5410201" y="4242725"/>
            <a:ext cx="6781800" cy="2247313"/>
            <a:chOff x="5629275" y="4404651"/>
            <a:chExt cx="6562725" cy="2164204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29275" y="4404651"/>
              <a:ext cx="6562725" cy="2116274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5629275" y="4404651"/>
              <a:ext cx="2173500" cy="2164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Rechteck 18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25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687550"/>
              </p:ext>
            </p:extLst>
          </p:nvPr>
        </p:nvGraphicFramePr>
        <p:xfrm>
          <a:off x="5764052" y="4723161"/>
          <a:ext cx="1752602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034">
                  <a:extLst>
                    <a:ext uri="{9D8B030D-6E8A-4147-A177-3AD203B41FA5}">
                      <a16:colId xmlns:a16="http://schemas.microsoft.com/office/drawing/2014/main" val="2604618657"/>
                    </a:ext>
                  </a:extLst>
                </a:gridCol>
                <a:gridCol w="690540">
                  <a:extLst>
                    <a:ext uri="{9D8B030D-6E8A-4147-A177-3AD203B41FA5}">
                      <a16:colId xmlns:a16="http://schemas.microsoft.com/office/drawing/2014/main" val="1869390803"/>
                    </a:ext>
                  </a:extLst>
                </a:gridCol>
                <a:gridCol w="528028">
                  <a:extLst>
                    <a:ext uri="{9D8B030D-6E8A-4147-A177-3AD203B41FA5}">
                      <a16:colId xmlns:a16="http://schemas.microsoft.com/office/drawing/2014/main" val="3353482702"/>
                    </a:ext>
                  </a:extLst>
                </a:gridCol>
              </a:tblGrid>
              <a:tr h="335670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ym typeface="Symbol" panose="05050102010706020507" pitchFamily="18" charset="2"/>
                        </a:rPr>
                        <a:t></a:t>
                      </a:r>
                      <a:r>
                        <a:rPr lang="de-DE" sz="1100" dirty="0" err="1" smtClean="0"/>
                        <a:t>s</a:t>
                      </a:r>
                      <a:r>
                        <a:rPr lang="de-DE" sz="1100" baseline="-25000" dirty="0" err="1" smtClean="0"/>
                        <a:t>NN</a:t>
                      </a:r>
                      <a:r>
                        <a:rPr lang="de-DE" sz="1100" dirty="0" smtClean="0"/>
                        <a:t> /</a:t>
                      </a:r>
                      <a:r>
                        <a:rPr lang="de-DE" sz="1100" dirty="0" err="1" smtClean="0"/>
                        <a:t>GeV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#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coll</a:t>
                      </a:r>
                      <a:r>
                        <a:rPr lang="de-DE" sz="1100" baseline="0" dirty="0" smtClean="0"/>
                        <a:t>. Events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Year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039192"/>
                  </a:ext>
                </a:extLst>
              </a:tr>
              <a:tr h="20379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7.7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100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2021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703269"/>
                  </a:ext>
                </a:extLst>
              </a:tr>
              <a:tr h="20379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9.1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150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938110"/>
                  </a:ext>
                </a:extLst>
              </a:tr>
              <a:tr h="20379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11.5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230</a:t>
                      </a:r>
                      <a:r>
                        <a:rPr lang="de-DE" sz="1100" baseline="0" dirty="0" smtClean="0"/>
                        <a:t>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027"/>
                  </a:ext>
                </a:extLst>
              </a:tr>
              <a:tr h="20379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14.6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320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2019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452672"/>
                  </a:ext>
                </a:extLst>
              </a:tr>
              <a:tr h="20379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19.6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580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2019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93247"/>
                  </a:ext>
                </a:extLst>
              </a:tr>
            </a:tbl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5893929" y="4356868"/>
            <a:ext cx="164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Collider mode </a:t>
            </a:r>
            <a:endParaRPr lang="en-US" dirty="0"/>
          </a:p>
        </p:txBody>
      </p:sp>
      <p:graphicFrame>
        <p:nvGraphicFramePr>
          <p:cNvPr id="21" name="Tabel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873163"/>
              </p:ext>
            </p:extLst>
          </p:nvPr>
        </p:nvGraphicFramePr>
        <p:xfrm>
          <a:off x="3887982" y="3533917"/>
          <a:ext cx="1752602" cy="3262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034">
                  <a:extLst>
                    <a:ext uri="{9D8B030D-6E8A-4147-A177-3AD203B41FA5}">
                      <a16:colId xmlns:a16="http://schemas.microsoft.com/office/drawing/2014/main" val="2604618657"/>
                    </a:ext>
                  </a:extLst>
                </a:gridCol>
                <a:gridCol w="690540">
                  <a:extLst>
                    <a:ext uri="{9D8B030D-6E8A-4147-A177-3AD203B41FA5}">
                      <a16:colId xmlns:a16="http://schemas.microsoft.com/office/drawing/2014/main" val="1869390803"/>
                    </a:ext>
                  </a:extLst>
                </a:gridCol>
                <a:gridCol w="528028">
                  <a:extLst>
                    <a:ext uri="{9D8B030D-6E8A-4147-A177-3AD203B41FA5}">
                      <a16:colId xmlns:a16="http://schemas.microsoft.com/office/drawing/2014/main" val="3353482702"/>
                    </a:ext>
                  </a:extLst>
                </a:gridCol>
              </a:tblGrid>
              <a:tr h="423334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>
                          <a:sym typeface="Symbol" panose="05050102010706020507" pitchFamily="18" charset="2"/>
                        </a:rPr>
                        <a:t></a:t>
                      </a:r>
                      <a:r>
                        <a:rPr lang="de-DE" sz="1100" dirty="0" err="1" smtClean="0"/>
                        <a:t>s</a:t>
                      </a:r>
                      <a:r>
                        <a:rPr lang="de-DE" sz="1100" baseline="-25000" dirty="0" err="1" smtClean="0"/>
                        <a:t>NN</a:t>
                      </a:r>
                      <a:r>
                        <a:rPr lang="de-DE" sz="1100" dirty="0" smtClean="0"/>
                        <a:t> /</a:t>
                      </a:r>
                      <a:r>
                        <a:rPr lang="de-DE" sz="1100" dirty="0" err="1" smtClean="0"/>
                        <a:t>GeV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#</a:t>
                      </a:r>
                      <a:r>
                        <a:rPr lang="de-DE" sz="1100" baseline="0" dirty="0" smtClean="0"/>
                        <a:t> </a:t>
                      </a:r>
                      <a:r>
                        <a:rPr lang="de-DE" sz="1100" baseline="0" dirty="0" err="1" smtClean="0"/>
                        <a:t>coll</a:t>
                      </a:r>
                      <a:r>
                        <a:rPr lang="de-DE" sz="1100" baseline="0" dirty="0" smtClean="0"/>
                        <a:t>. Events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Year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039192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3.0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 B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258417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3.5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100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985656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3.9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50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703269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4.5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100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938110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5.2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100</a:t>
                      </a:r>
                      <a:r>
                        <a:rPr lang="de-DE" sz="1100" baseline="0" dirty="0" smtClean="0"/>
                        <a:t>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027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6.2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100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452672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7.7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50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2020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93247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9.2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306990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11.5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068942"/>
                  </a:ext>
                </a:extLst>
              </a:tr>
              <a:tr h="283567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smtClean="0"/>
                        <a:t>13.7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50 M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212619"/>
                  </a:ext>
                </a:extLst>
              </a:tr>
            </a:tbl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9529675" y="6359233"/>
            <a:ext cx="1945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Fixed target mode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11604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eTOF</a:t>
            </a:r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status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5" name="Grafik 24"/>
          <p:cNvPicPr/>
          <p:nvPr/>
        </p:nvPicPr>
        <p:blipFill>
          <a:blip r:embed="rId4"/>
          <a:stretch/>
        </p:blipFill>
        <p:spPr>
          <a:xfrm>
            <a:off x="126489" y="3115885"/>
            <a:ext cx="3807336" cy="2960057"/>
          </a:xfrm>
          <a:prstGeom prst="rect">
            <a:avLst/>
          </a:prstGeom>
          <a:ln>
            <a:noFill/>
          </a:ln>
        </p:spPr>
      </p:pic>
      <p:sp>
        <p:nvSpPr>
          <p:cNvPr id="26" name="Textfeld 25"/>
          <p:cNvSpPr txBox="1"/>
          <p:nvPr/>
        </p:nvSpPr>
        <p:spPr>
          <a:xfrm>
            <a:off x="826203" y="3116713"/>
            <a:ext cx="136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239574" y="1186108"/>
            <a:ext cx="58564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+mn-lt"/>
                <a:cs typeface="Arial" panose="020B0604020202020204" pitchFamily="34" charset="0"/>
              </a:rPr>
              <a:t>System 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synchronization on the level of 35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ps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</a:t>
            </a:r>
            <a:endParaRPr lang="en-US" altLang="zh-CN" sz="18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zh-CN" sz="1800" dirty="0"/>
              <a:t>System time resolution better than 85 </a:t>
            </a:r>
            <a:r>
              <a:rPr lang="en-US" altLang="zh-CN" sz="1800" dirty="0" err="1"/>
              <a:t>ps</a:t>
            </a:r>
            <a:r>
              <a:rPr lang="en-US" altLang="zh-CN" sz="18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zh-CN" sz="1800" dirty="0"/>
              <a:t>PID capability </a:t>
            </a:r>
            <a:r>
              <a:rPr lang="en-US" altLang="zh-CN" sz="1800" dirty="0" smtClean="0"/>
              <a:t>demonstrated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zh-CN" sz="1800" dirty="0" smtClean="0"/>
              <a:t>Physics analysis started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484" y="2424536"/>
            <a:ext cx="3958242" cy="383386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0" y="2677278"/>
            <a:ext cx="3717427" cy="355106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0440809" y="2885052"/>
            <a:ext cx="10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rgbClr val="FFFF00"/>
                </a:solidFill>
              </a:rPr>
              <a:t>Fixed Target </a:t>
            </a:r>
            <a:r>
              <a:rPr lang="de-DE" sz="1200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s = </a:t>
            </a:r>
            <a:r>
              <a:rPr lang="de-DE" sz="1200" b="1" dirty="0" smtClean="0">
                <a:solidFill>
                  <a:srgbClr val="FFFF00"/>
                </a:solidFill>
              </a:rPr>
              <a:t>7.7 </a:t>
            </a:r>
            <a:r>
              <a:rPr lang="de-DE" sz="1200" b="1" dirty="0" err="1" smtClean="0">
                <a:solidFill>
                  <a:srgbClr val="FFFF00"/>
                </a:solidFill>
              </a:rPr>
              <a:t>GeV</a:t>
            </a:r>
            <a:r>
              <a:rPr lang="de-DE" sz="1200" b="1" dirty="0" smtClean="0">
                <a:solidFill>
                  <a:srgbClr val="FFFF00"/>
                </a:solidFill>
              </a:rPr>
              <a:t>  </a:t>
            </a:r>
            <a:endParaRPr lang="de-DE" sz="1200" b="1" dirty="0">
              <a:solidFill>
                <a:srgbClr val="FFFF0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26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001252" y="2444910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Matching efficiency with TPC</a:t>
            </a:r>
            <a:endParaRPr lang="en-US" dirty="0"/>
          </a:p>
        </p:txBody>
      </p:sp>
      <p:sp>
        <p:nvSpPr>
          <p:cNvPr id="35" name="Textfeld 34"/>
          <p:cNvSpPr txBox="1"/>
          <p:nvPr/>
        </p:nvSpPr>
        <p:spPr>
          <a:xfrm>
            <a:off x="1292929" y="2746554"/>
            <a:ext cx="204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Timing resolution</a:t>
            </a:r>
            <a:endParaRPr lang="en-US" dirty="0"/>
          </a:p>
        </p:txBody>
      </p:sp>
      <p:sp>
        <p:nvSpPr>
          <p:cNvPr id="36" name="Textfeld 35"/>
          <p:cNvSpPr txBox="1"/>
          <p:nvPr/>
        </p:nvSpPr>
        <p:spPr>
          <a:xfrm>
            <a:off x="9705634" y="2387759"/>
            <a:ext cx="147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eTOF</a:t>
            </a:r>
            <a:r>
              <a:rPr lang="en-US" dirty="0" smtClean="0"/>
              <a:t> PID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Introduction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086600" y="911732"/>
            <a:ext cx="46767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Reviewers: </a:t>
            </a:r>
          </a:p>
          <a:p>
            <a:r>
              <a:rPr lang="en-US" dirty="0" smtClean="0"/>
              <a:t>     - Marcello </a:t>
            </a:r>
            <a:r>
              <a:rPr lang="en-US" dirty="0" err="1" smtClean="0"/>
              <a:t>Abbrescia</a:t>
            </a:r>
            <a:r>
              <a:rPr lang="en-US" dirty="0" smtClean="0"/>
              <a:t>, CMS</a:t>
            </a:r>
            <a:r>
              <a:rPr lang="en-US" dirty="0"/>
              <a:t> </a:t>
            </a:r>
            <a:r>
              <a:rPr lang="en-US" dirty="0" smtClean="0"/>
              <a:t>and EEE (Bari) </a:t>
            </a:r>
          </a:p>
          <a:p>
            <a:r>
              <a:rPr lang="en-US" dirty="0" smtClean="0"/>
              <a:t>     - Paulo Fonte, HADES (Coimbra)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do we expect from the reviewers?</a:t>
            </a:r>
          </a:p>
          <a:p>
            <a:r>
              <a:rPr lang="en-US" dirty="0"/>
              <a:t> </a:t>
            </a:r>
            <a:r>
              <a:rPr lang="en-US" dirty="0" smtClean="0"/>
              <a:t>    - Recommendations regarding R&amp;D effort, </a:t>
            </a:r>
            <a:br>
              <a:rPr lang="en-US" dirty="0" smtClean="0"/>
            </a:br>
            <a:r>
              <a:rPr lang="en-US" dirty="0" smtClean="0"/>
              <a:t>        new MRPC designs, project time line</a:t>
            </a:r>
          </a:p>
          <a:p>
            <a:endParaRPr lang="en-US" dirty="0" smtClean="0"/>
          </a:p>
        </p:txBody>
      </p:sp>
      <p:sp>
        <p:nvSpPr>
          <p:cNvPr id="20" name="Rechteck 1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Arial Rounded MT Bold" panose="020F0704030504030204" pitchFamily="34" charset="0"/>
              </a:rPr>
              <a:t>3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6" y="911733"/>
            <a:ext cx="6667500" cy="551427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259" y="2208627"/>
            <a:ext cx="5203059" cy="207186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259" y="4677858"/>
            <a:ext cx="5147882" cy="62072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740218" y="4340173"/>
            <a:ext cx="542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Joint </a:t>
            </a:r>
            <a:r>
              <a:rPr lang="en-US" dirty="0"/>
              <a:t>FAIR ECE </a:t>
            </a:r>
            <a:r>
              <a:rPr lang="en-US" dirty="0" smtClean="0"/>
              <a:t>15 </a:t>
            </a:r>
            <a:r>
              <a:rPr lang="en-US" dirty="0"/>
              <a:t>and ECSG </a:t>
            </a:r>
            <a:r>
              <a:rPr lang="en-US" dirty="0" smtClean="0"/>
              <a:t>06 </a:t>
            </a:r>
            <a:r>
              <a:rPr lang="en-US" dirty="0" smtClean="0"/>
              <a:t>meeting (03.11.2021) 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6685753" y="1873567"/>
            <a:ext cx="542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Joint </a:t>
            </a:r>
            <a:r>
              <a:rPr lang="en-US" dirty="0"/>
              <a:t>FAIR ECE </a:t>
            </a:r>
            <a:r>
              <a:rPr lang="en-US" dirty="0" smtClean="0"/>
              <a:t>14 </a:t>
            </a:r>
            <a:r>
              <a:rPr lang="en-US" dirty="0"/>
              <a:t>and ECSG </a:t>
            </a:r>
            <a:r>
              <a:rPr lang="en-US" dirty="0" smtClean="0"/>
              <a:t>05 meeting (</a:t>
            </a:r>
            <a:r>
              <a:rPr lang="de-DE" dirty="0" smtClean="0"/>
              <a:t>31.05.2021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FEE: PADI damages at BNL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815030" y="943027"/>
            <a:ext cx="6386656" cy="3236500"/>
            <a:chOff x="5856515" y="201781"/>
            <a:chExt cx="6386656" cy="32365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515" y="201781"/>
              <a:ext cx="6187834" cy="3236500"/>
            </a:xfrm>
            <a:prstGeom prst="rect">
              <a:avLst/>
            </a:prstGeom>
          </p:spPr>
        </p:pic>
        <p:sp>
          <p:nvSpPr>
            <p:cNvPr id="10" name="TextBox 13"/>
            <p:cNvSpPr txBox="1"/>
            <p:nvPr/>
          </p:nvSpPr>
          <p:spPr>
            <a:xfrm>
              <a:off x="11321124" y="2414430"/>
              <a:ext cx="9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r>
                <a:rPr lang="en-US" dirty="0" smtClean="0"/>
                <a:t>615mV</a:t>
              </a:r>
            </a:p>
          </p:txBody>
        </p:sp>
        <p:cxnSp>
          <p:nvCxnSpPr>
            <p:cNvPr id="11" name="Gerader Verbinder 10"/>
            <p:cNvCxnSpPr/>
            <p:nvPr/>
          </p:nvCxnSpPr>
          <p:spPr>
            <a:xfrm flipV="1">
              <a:off x="7640933" y="1709891"/>
              <a:ext cx="10886" cy="141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 flipV="1">
              <a:off x="8890970" y="1733339"/>
              <a:ext cx="10886" cy="141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 flipV="1">
              <a:off x="10106047" y="1706262"/>
              <a:ext cx="10886" cy="1415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6673804" y="1546996"/>
              <a:ext cx="858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Chip 1</a:t>
              </a:r>
              <a:endParaRPr lang="de-DE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937921" y="1560601"/>
              <a:ext cx="858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Chip 2</a:t>
              </a:r>
              <a:endParaRPr lang="de-DE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9202472" y="1548972"/>
              <a:ext cx="858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Chip 3</a:t>
              </a:r>
              <a:endParaRPr lang="de-DE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0396863" y="1560601"/>
              <a:ext cx="858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Chip 4</a:t>
              </a:r>
              <a:endParaRPr lang="de-DE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555836" y="1916328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smtClean="0"/>
                <a:t>Ch1</a:t>
              </a:r>
              <a:endParaRPr lang="de-DE" sz="1050" dirty="0"/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 flipH="1">
              <a:off x="6528136" y="2327812"/>
              <a:ext cx="123896" cy="183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7707190" y="1843395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smtClean="0"/>
                <a:t>Ch1</a:t>
              </a:r>
              <a:endParaRPr lang="de-DE" sz="1050" dirty="0"/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 flipH="1">
              <a:off x="7701262" y="2037164"/>
              <a:ext cx="123896" cy="183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8968531" y="1718942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smtClean="0"/>
                <a:t>Ch1</a:t>
              </a:r>
              <a:endParaRPr lang="de-DE" sz="1050" dirty="0"/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flipH="1">
              <a:off x="8962603" y="1912711"/>
              <a:ext cx="123896" cy="183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10180894" y="1732210"/>
              <a:ext cx="533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smtClean="0"/>
                <a:t>Ch1</a:t>
              </a:r>
              <a:endParaRPr lang="de-DE" sz="1050" dirty="0"/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 flipH="1">
              <a:off x="10174966" y="1925979"/>
              <a:ext cx="123896" cy="183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Diagramm 25" title="sdfsf"/>
          <p:cNvGraphicFramePr>
            <a:graphicFrameLocks/>
          </p:cNvGraphicFramePr>
          <p:nvPr>
            <p:extLst/>
          </p:nvPr>
        </p:nvGraphicFramePr>
        <p:xfrm>
          <a:off x="4849718" y="40897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" y="1004287"/>
            <a:ext cx="3254126" cy="304149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913" y="962701"/>
            <a:ext cx="2866798" cy="3086326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9544037" y="4891342"/>
            <a:ext cx="2733675" cy="1558697"/>
            <a:chOff x="9039225" y="222477"/>
            <a:chExt cx="2733675" cy="1558697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9039225" y="222477"/>
              <a:ext cx="2733675" cy="1558697"/>
              <a:chOff x="1640681" y="1639073"/>
              <a:chExt cx="3106726" cy="2339521"/>
            </a:xfrm>
          </p:grpSpPr>
          <p:sp>
            <p:nvSpPr>
              <p:cNvPr id="35" name="Gleichschenkliges Dreieck 34"/>
              <p:cNvSpPr/>
              <p:nvPr/>
            </p:nvSpPr>
            <p:spPr>
              <a:xfrm rot="5400000">
                <a:off x="3223408" y="2426899"/>
                <a:ext cx="888274" cy="75764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6" name="Gerader Verbinder 35"/>
              <p:cNvCxnSpPr/>
              <p:nvPr/>
            </p:nvCxnSpPr>
            <p:spPr>
              <a:xfrm flipH="1" flipV="1">
                <a:off x="1942012" y="2560158"/>
                <a:ext cx="900834" cy="1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>
              <a:xfrm flipH="1" flipV="1">
                <a:off x="1942015" y="3039293"/>
                <a:ext cx="908440" cy="108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>
                <a:stCxn id="35" idx="0"/>
              </p:cNvCxnSpPr>
              <p:nvPr/>
            </p:nvCxnSpPr>
            <p:spPr>
              <a:xfrm flipV="1">
                <a:off x="4046368" y="2801368"/>
                <a:ext cx="701039" cy="43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hteck 38"/>
              <p:cNvSpPr/>
              <p:nvPr/>
            </p:nvSpPr>
            <p:spPr>
              <a:xfrm>
                <a:off x="2465764" y="1942731"/>
                <a:ext cx="121920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0" name="Gerader Verbinder 39"/>
              <p:cNvCxnSpPr/>
              <p:nvPr/>
            </p:nvCxnSpPr>
            <p:spPr>
              <a:xfrm>
                <a:off x="2842846" y="2376267"/>
                <a:ext cx="0" cy="3495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/>
              <p:cNvCxnSpPr/>
              <p:nvPr/>
            </p:nvCxnSpPr>
            <p:spPr>
              <a:xfrm>
                <a:off x="2916868" y="2380637"/>
                <a:ext cx="0" cy="3495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>
              <a:xfrm>
                <a:off x="2913795" y="2559570"/>
                <a:ext cx="37804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>
              <a:xfrm>
                <a:off x="2842848" y="2866810"/>
                <a:ext cx="0" cy="3495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>
              <a:xfrm>
                <a:off x="2916870" y="2871180"/>
                <a:ext cx="0" cy="3495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>
              <a:xfrm>
                <a:off x="2913797" y="3050113"/>
                <a:ext cx="37804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>
              <a:xfrm>
                <a:off x="3348038" y="3045938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>
              <a:xfrm>
                <a:off x="3352797" y="255062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>
              <a:xfrm flipH="1">
                <a:off x="3390895" y="2507753"/>
                <a:ext cx="4759" cy="983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Gleichschenkliges Dreieck 48"/>
              <p:cNvSpPr/>
              <p:nvPr/>
            </p:nvSpPr>
            <p:spPr>
              <a:xfrm>
                <a:off x="1942012" y="2074767"/>
                <a:ext cx="138113" cy="11943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Gleichschenkliges Dreieck 49"/>
              <p:cNvSpPr/>
              <p:nvPr/>
            </p:nvSpPr>
            <p:spPr>
              <a:xfrm flipV="1">
                <a:off x="2203345" y="2083073"/>
                <a:ext cx="131737" cy="11219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1" name="Gerader Verbinder 50"/>
              <p:cNvCxnSpPr/>
              <p:nvPr/>
            </p:nvCxnSpPr>
            <p:spPr>
              <a:xfrm>
                <a:off x="1946774" y="2067123"/>
                <a:ext cx="138113" cy="2086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>
              <a:xfrm>
                <a:off x="2201568" y="2202856"/>
                <a:ext cx="138113" cy="2086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>
                <a:stCxn id="49" idx="0"/>
              </p:cNvCxnSpPr>
              <p:nvPr/>
            </p:nvCxnSpPr>
            <p:spPr>
              <a:xfrm flipV="1">
                <a:off x="2011069" y="1955943"/>
                <a:ext cx="4926" cy="1188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/>
              <p:cNvCxnSpPr/>
              <p:nvPr/>
            </p:nvCxnSpPr>
            <p:spPr>
              <a:xfrm>
                <a:off x="2015995" y="1960262"/>
                <a:ext cx="257175" cy="2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/>
              <p:cNvCxnSpPr>
                <a:endCxn id="50" idx="3"/>
              </p:cNvCxnSpPr>
              <p:nvPr/>
            </p:nvCxnSpPr>
            <p:spPr>
              <a:xfrm flipH="1">
                <a:off x="2269214" y="1957136"/>
                <a:ext cx="3956" cy="1259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/>
              <p:cNvCxnSpPr/>
              <p:nvPr/>
            </p:nvCxnSpPr>
            <p:spPr>
              <a:xfrm flipV="1">
                <a:off x="2006143" y="2195386"/>
                <a:ext cx="4926" cy="1188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r Verbinder 56"/>
              <p:cNvCxnSpPr/>
              <p:nvPr/>
            </p:nvCxnSpPr>
            <p:spPr>
              <a:xfrm>
                <a:off x="2006143" y="2314980"/>
                <a:ext cx="262101" cy="37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r Verbinder 57"/>
              <p:cNvCxnSpPr/>
              <p:nvPr/>
            </p:nvCxnSpPr>
            <p:spPr>
              <a:xfrm flipH="1">
                <a:off x="2265863" y="2199284"/>
                <a:ext cx="3956" cy="1259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/>
              <p:cNvCxnSpPr/>
              <p:nvPr/>
            </p:nvCxnSpPr>
            <p:spPr>
              <a:xfrm flipH="1">
                <a:off x="2135982" y="2320947"/>
                <a:ext cx="1293" cy="238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/>
              <p:cNvCxnSpPr>
                <a:stCxn id="39" idx="2"/>
              </p:cNvCxnSpPr>
              <p:nvPr/>
            </p:nvCxnSpPr>
            <p:spPr>
              <a:xfrm flipH="1">
                <a:off x="2520869" y="2334617"/>
                <a:ext cx="5855" cy="2297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/>
              <p:cNvCxnSpPr>
                <a:stCxn id="39" idx="0"/>
              </p:cNvCxnSpPr>
              <p:nvPr/>
            </p:nvCxnSpPr>
            <p:spPr>
              <a:xfrm flipH="1" flipV="1">
                <a:off x="2520869" y="1735931"/>
                <a:ext cx="5855" cy="206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/>
              <p:cNvCxnSpPr/>
              <p:nvPr/>
            </p:nvCxnSpPr>
            <p:spPr>
              <a:xfrm flipV="1">
                <a:off x="2135982" y="1740174"/>
                <a:ext cx="0" cy="222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hteck 62"/>
              <p:cNvSpPr/>
              <p:nvPr/>
            </p:nvSpPr>
            <p:spPr>
              <a:xfrm>
                <a:off x="2458764" y="3253426"/>
                <a:ext cx="121920" cy="3918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Gleichschenkliges Dreieck 63"/>
              <p:cNvSpPr/>
              <p:nvPr/>
            </p:nvSpPr>
            <p:spPr>
              <a:xfrm>
                <a:off x="1935012" y="3385462"/>
                <a:ext cx="138113" cy="11943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Gleichschenkliges Dreieck 64"/>
              <p:cNvSpPr/>
              <p:nvPr/>
            </p:nvSpPr>
            <p:spPr>
              <a:xfrm flipV="1">
                <a:off x="2196345" y="3393768"/>
                <a:ext cx="131737" cy="11219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66" name="Gerader Verbinder 65"/>
              <p:cNvCxnSpPr/>
              <p:nvPr/>
            </p:nvCxnSpPr>
            <p:spPr>
              <a:xfrm>
                <a:off x="1939774" y="3377818"/>
                <a:ext cx="138113" cy="2086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>
                <a:off x="2194568" y="3513551"/>
                <a:ext cx="138113" cy="2086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/>
              <p:cNvCxnSpPr>
                <a:stCxn id="64" idx="0"/>
              </p:cNvCxnSpPr>
              <p:nvPr/>
            </p:nvCxnSpPr>
            <p:spPr>
              <a:xfrm flipV="1">
                <a:off x="2004069" y="3266638"/>
                <a:ext cx="4926" cy="1188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>
                <a:off x="2008995" y="3270957"/>
                <a:ext cx="257175" cy="238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/>
              <p:cNvCxnSpPr>
                <a:endCxn id="65" idx="3"/>
              </p:cNvCxnSpPr>
              <p:nvPr/>
            </p:nvCxnSpPr>
            <p:spPr>
              <a:xfrm flipH="1">
                <a:off x="2262214" y="3267831"/>
                <a:ext cx="3956" cy="1259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/>
              <p:cNvCxnSpPr/>
              <p:nvPr/>
            </p:nvCxnSpPr>
            <p:spPr>
              <a:xfrm flipV="1">
                <a:off x="1999143" y="3506081"/>
                <a:ext cx="4926" cy="1188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/>
              <p:cNvCxnSpPr/>
              <p:nvPr/>
            </p:nvCxnSpPr>
            <p:spPr>
              <a:xfrm>
                <a:off x="1999143" y="3625675"/>
                <a:ext cx="262101" cy="37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/>
              <p:cNvCxnSpPr/>
              <p:nvPr/>
            </p:nvCxnSpPr>
            <p:spPr>
              <a:xfrm flipH="1">
                <a:off x="2258863" y="3509979"/>
                <a:ext cx="3956" cy="1259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/>
              <p:cNvCxnSpPr/>
              <p:nvPr/>
            </p:nvCxnSpPr>
            <p:spPr>
              <a:xfrm flipH="1">
                <a:off x="2128982" y="3631642"/>
                <a:ext cx="1293" cy="238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/>
              <p:cNvCxnSpPr>
                <a:stCxn id="63" idx="2"/>
              </p:cNvCxnSpPr>
              <p:nvPr/>
            </p:nvCxnSpPr>
            <p:spPr>
              <a:xfrm flipH="1">
                <a:off x="2513869" y="3645312"/>
                <a:ext cx="5855" cy="2297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/>
              <p:cNvCxnSpPr>
                <a:stCxn id="63" idx="0"/>
              </p:cNvCxnSpPr>
              <p:nvPr/>
            </p:nvCxnSpPr>
            <p:spPr>
              <a:xfrm flipH="1" flipV="1">
                <a:off x="2513869" y="3046626"/>
                <a:ext cx="5855" cy="206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r Verbinder 76"/>
              <p:cNvCxnSpPr/>
              <p:nvPr/>
            </p:nvCxnSpPr>
            <p:spPr>
              <a:xfrm flipV="1">
                <a:off x="2128982" y="3050869"/>
                <a:ext cx="0" cy="2224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Freihandform 77"/>
              <p:cNvSpPr/>
              <p:nvPr/>
            </p:nvSpPr>
            <p:spPr>
              <a:xfrm>
                <a:off x="1640681" y="2331242"/>
                <a:ext cx="214313" cy="232386"/>
              </a:xfrm>
              <a:custGeom>
                <a:avLst/>
                <a:gdLst>
                  <a:gd name="connsiteX0" fmla="*/ 0 w 214313"/>
                  <a:gd name="connsiteY0" fmla="*/ 226221 h 232386"/>
                  <a:gd name="connsiteX1" fmla="*/ 69057 w 214313"/>
                  <a:gd name="connsiteY1" fmla="*/ 226221 h 232386"/>
                  <a:gd name="connsiteX2" fmla="*/ 85725 w 214313"/>
                  <a:gd name="connsiteY2" fmla="*/ 207171 h 232386"/>
                  <a:gd name="connsiteX3" fmla="*/ 126207 w 214313"/>
                  <a:gd name="connsiteY3" fmla="*/ 2 h 232386"/>
                  <a:gd name="connsiteX4" fmla="*/ 164307 w 214313"/>
                  <a:gd name="connsiteY4" fmla="*/ 211933 h 232386"/>
                  <a:gd name="connsiteX5" fmla="*/ 178594 w 214313"/>
                  <a:gd name="connsiteY5" fmla="*/ 226221 h 232386"/>
                  <a:gd name="connsiteX6" fmla="*/ 214313 w 214313"/>
                  <a:gd name="connsiteY6" fmla="*/ 230983 h 23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313" h="232386">
                    <a:moveTo>
                      <a:pt x="0" y="226221"/>
                    </a:moveTo>
                    <a:cubicBezTo>
                      <a:pt x="27385" y="227808"/>
                      <a:pt x="54770" y="229396"/>
                      <a:pt x="69057" y="226221"/>
                    </a:cubicBezTo>
                    <a:cubicBezTo>
                      <a:pt x="83344" y="223046"/>
                      <a:pt x="76200" y="244874"/>
                      <a:pt x="85725" y="207171"/>
                    </a:cubicBezTo>
                    <a:cubicBezTo>
                      <a:pt x="95250" y="169468"/>
                      <a:pt x="113110" y="-792"/>
                      <a:pt x="126207" y="2"/>
                    </a:cubicBezTo>
                    <a:cubicBezTo>
                      <a:pt x="139304" y="796"/>
                      <a:pt x="155576" y="174230"/>
                      <a:pt x="164307" y="211933"/>
                    </a:cubicBezTo>
                    <a:cubicBezTo>
                      <a:pt x="173038" y="249636"/>
                      <a:pt x="170260" y="223046"/>
                      <a:pt x="178594" y="226221"/>
                    </a:cubicBezTo>
                    <a:cubicBezTo>
                      <a:pt x="186928" y="229396"/>
                      <a:pt x="200620" y="230189"/>
                      <a:pt x="214313" y="2309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Freihandform 78"/>
              <p:cNvSpPr/>
              <p:nvPr/>
            </p:nvSpPr>
            <p:spPr>
              <a:xfrm rot="10800000">
                <a:off x="1662361" y="3025813"/>
                <a:ext cx="214313" cy="232386"/>
              </a:xfrm>
              <a:custGeom>
                <a:avLst/>
                <a:gdLst>
                  <a:gd name="connsiteX0" fmla="*/ 0 w 214313"/>
                  <a:gd name="connsiteY0" fmla="*/ 226221 h 232386"/>
                  <a:gd name="connsiteX1" fmla="*/ 69057 w 214313"/>
                  <a:gd name="connsiteY1" fmla="*/ 226221 h 232386"/>
                  <a:gd name="connsiteX2" fmla="*/ 85725 w 214313"/>
                  <a:gd name="connsiteY2" fmla="*/ 207171 h 232386"/>
                  <a:gd name="connsiteX3" fmla="*/ 126207 w 214313"/>
                  <a:gd name="connsiteY3" fmla="*/ 2 h 232386"/>
                  <a:gd name="connsiteX4" fmla="*/ 164307 w 214313"/>
                  <a:gd name="connsiteY4" fmla="*/ 211933 h 232386"/>
                  <a:gd name="connsiteX5" fmla="*/ 178594 w 214313"/>
                  <a:gd name="connsiteY5" fmla="*/ 226221 h 232386"/>
                  <a:gd name="connsiteX6" fmla="*/ 214313 w 214313"/>
                  <a:gd name="connsiteY6" fmla="*/ 230983 h 23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313" h="232386">
                    <a:moveTo>
                      <a:pt x="0" y="226221"/>
                    </a:moveTo>
                    <a:cubicBezTo>
                      <a:pt x="27385" y="227808"/>
                      <a:pt x="54770" y="229396"/>
                      <a:pt x="69057" y="226221"/>
                    </a:cubicBezTo>
                    <a:cubicBezTo>
                      <a:pt x="83344" y="223046"/>
                      <a:pt x="76200" y="244874"/>
                      <a:pt x="85725" y="207171"/>
                    </a:cubicBezTo>
                    <a:cubicBezTo>
                      <a:pt x="95250" y="169468"/>
                      <a:pt x="113110" y="-792"/>
                      <a:pt x="126207" y="2"/>
                    </a:cubicBezTo>
                    <a:cubicBezTo>
                      <a:pt x="139304" y="796"/>
                      <a:pt x="155576" y="174230"/>
                      <a:pt x="164307" y="211933"/>
                    </a:cubicBezTo>
                    <a:cubicBezTo>
                      <a:pt x="173038" y="249636"/>
                      <a:pt x="170260" y="223046"/>
                      <a:pt x="178594" y="226221"/>
                    </a:cubicBezTo>
                    <a:cubicBezTo>
                      <a:pt x="186928" y="229396"/>
                      <a:pt x="200620" y="230189"/>
                      <a:pt x="214313" y="2309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2529975" y="1655642"/>
                <a:ext cx="690083" cy="490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/>
                  <a:t>50 </a:t>
                </a:r>
                <a:r>
                  <a:rPr lang="de-DE" sz="1200" dirty="0" smtClean="0">
                    <a:sym typeface="Symbol" panose="05050102010706020507" pitchFamily="18" charset="2"/>
                  </a:rPr>
                  <a:t></a:t>
                </a:r>
                <a:endParaRPr lang="de-DE" sz="1200" dirty="0"/>
              </a:p>
            </p:txBody>
          </p:sp>
          <p:sp>
            <p:nvSpPr>
              <p:cNvPr id="81" name="Textfeld 80"/>
              <p:cNvSpPr txBox="1"/>
              <p:nvPr/>
            </p:nvSpPr>
            <p:spPr>
              <a:xfrm>
                <a:off x="2534912" y="3517253"/>
                <a:ext cx="753810" cy="41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/>
                  <a:t>50 </a:t>
                </a:r>
                <a:r>
                  <a:rPr lang="de-DE" sz="1200" dirty="0" smtClean="0">
                    <a:sym typeface="Symbol" panose="05050102010706020507" pitchFamily="18" charset="2"/>
                  </a:rPr>
                  <a:t></a:t>
                </a:r>
                <a:endParaRPr lang="de-DE" sz="1200" dirty="0"/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2654376" y="3186738"/>
                <a:ext cx="774621" cy="41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/>
                  <a:t>2.2 </a:t>
                </a:r>
                <a:r>
                  <a:rPr lang="de-DE" sz="1200" dirty="0" err="1" smtClean="0"/>
                  <a:t>nF</a:t>
                </a:r>
                <a:endParaRPr lang="de-DE" sz="1200" dirty="0"/>
              </a:p>
            </p:txBody>
          </p:sp>
          <p:sp>
            <p:nvSpPr>
              <p:cNvPr id="83" name="Textfeld 82"/>
              <p:cNvSpPr txBox="1"/>
              <p:nvPr/>
            </p:nvSpPr>
            <p:spPr>
              <a:xfrm>
                <a:off x="2640094" y="1965660"/>
                <a:ext cx="781607" cy="490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/>
                  <a:t>2.2 </a:t>
                </a:r>
                <a:r>
                  <a:rPr lang="de-DE" sz="1200" dirty="0" err="1" smtClean="0"/>
                  <a:t>nF</a:t>
                </a:r>
                <a:endParaRPr lang="de-DE" sz="1200" dirty="0"/>
              </a:p>
            </p:txBody>
          </p:sp>
          <p:grpSp>
            <p:nvGrpSpPr>
              <p:cNvPr id="84" name="Gruppieren 83"/>
              <p:cNvGrpSpPr/>
              <p:nvPr/>
            </p:nvGrpSpPr>
            <p:grpSpPr>
              <a:xfrm>
                <a:off x="2041950" y="1639073"/>
                <a:ext cx="185738" cy="96858"/>
                <a:chOff x="2041950" y="1639073"/>
                <a:chExt cx="185738" cy="96858"/>
              </a:xfrm>
            </p:grpSpPr>
            <p:cxnSp>
              <p:nvCxnSpPr>
                <p:cNvPr id="100" name="Gerader Verbinder 99"/>
                <p:cNvCxnSpPr/>
                <p:nvPr/>
              </p:nvCxnSpPr>
              <p:spPr>
                <a:xfrm>
                  <a:off x="2041950" y="1735931"/>
                  <a:ext cx="18573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Gerader Verbinder 100"/>
                <p:cNvCxnSpPr/>
                <p:nvPr/>
              </p:nvCxnSpPr>
              <p:spPr>
                <a:xfrm>
                  <a:off x="2080125" y="1687440"/>
                  <a:ext cx="114443" cy="199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Gerader Verbinder 101"/>
                <p:cNvCxnSpPr/>
                <p:nvPr/>
              </p:nvCxnSpPr>
              <p:spPr>
                <a:xfrm>
                  <a:off x="2119195" y="1639073"/>
                  <a:ext cx="2538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Gerader Verbinder 84"/>
              <p:cNvCxnSpPr/>
              <p:nvPr/>
            </p:nvCxnSpPr>
            <p:spPr>
              <a:xfrm>
                <a:off x="2428000" y="1742840"/>
                <a:ext cx="18573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/>
              <p:cNvCxnSpPr/>
              <p:nvPr/>
            </p:nvCxnSpPr>
            <p:spPr>
              <a:xfrm>
                <a:off x="2466175" y="1694349"/>
                <a:ext cx="114443" cy="199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/>
              <p:cNvCxnSpPr/>
              <p:nvPr/>
            </p:nvCxnSpPr>
            <p:spPr>
              <a:xfrm>
                <a:off x="2505245" y="1645982"/>
                <a:ext cx="25387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/>
              <p:cNvCxnSpPr/>
              <p:nvPr/>
            </p:nvCxnSpPr>
            <p:spPr>
              <a:xfrm flipH="1" flipV="1">
                <a:off x="3688951" y="2396831"/>
                <a:ext cx="5855" cy="206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/>
              <p:cNvCxnSpPr/>
              <p:nvPr/>
            </p:nvCxnSpPr>
            <p:spPr>
              <a:xfrm>
                <a:off x="3596082" y="2403740"/>
                <a:ext cx="18573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r Verbinder 89"/>
              <p:cNvCxnSpPr/>
              <p:nvPr/>
            </p:nvCxnSpPr>
            <p:spPr>
              <a:xfrm>
                <a:off x="3634257" y="2355249"/>
                <a:ext cx="114443" cy="199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r Verbinder 90"/>
              <p:cNvCxnSpPr/>
              <p:nvPr/>
            </p:nvCxnSpPr>
            <p:spPr>
              <a:xfrm>
                <a:off x="3673327" y="2306882"/>
                <a:ext cx="25387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uppieren 91"/>
              <p:cNvGrpSpPr/>
              <p:nvPr/>
            </p:nvGrpSpPr>
            <p:grpSpPr>
              <a:xfrm rot="10800000">
                <a:off x="2036113" y="3881736"/>
                <a:ext cx="185738" cy="96858"/>
                <a:chOff x="2041950" y="1639073"/>
                <a:chExt cx="185738" cy="96858"/>
              </a:xfrm>
            </p:grpSpPr>
            <p:cxnSp>
              <p:nvCxnSpPr>
                <p:cNvPr id="97" name="Gerader Verbinder 96"/>
                <p:cNvCxnSpPr/>
                <p:nvPr/>
              </p:nvCxnSpPr>
              <p:spPr>
                <a:xfrm>
                  <a:off x="2041950" y="1735931"/>
                  <a:ext cx="18573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r Verbinder 97"/>
                <p:cNvCxnSpPr/>
                <p:nvPr/>
              </p:nvCxnSpPr>
              <p:spPr>
                <a:xfrm>
                  <a:off x="2080125" y="1687440"/>
                  <a:ext cx="114443" cy="199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Gerader Verbinder 98"/>
                <p:cNvCxnSpPr/>
                <p:nvPr/>
              </p:nvCxnSpPr>
              <p:spPr>
                <a:xfrm>
                  <a:off x="2119195" y="1639073"/>
                  <a:ext cx="2538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uppieren 92"/>
              <p:cNvGrpSpPr/>
              <p:nvPr/>
            </p:nvGrpSpPr>
            <p:grpSpPr>
              <a:xfrm rot="10800000">
                <a:off x="2421000" y="3876851"/>
                <a:ext cx="185738" cy="96858"/>
                <a:chOff x="2041950" y="1639073"/>
                <a:chExt cx="185738" cy="96858"/>
              </a:xfrm>
            </p:grpSpPr>
            <p:cxnSp>
              <p:nvCxnSpPr>
                <p:cNvPr id="94" name="Gerader Verbinder 93"/>
                <p:cNvCxnSpPr/>
                <p:nvPr/>
              </p:nvCxnSpPr>
              <p:spPr>
                <a:xfrm>
                  <a:off x="2041950" y="1735931"/>
                  <a:ext cx="18573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r Verbinder 94"/>
                <p:cNvCxnSpPr/>
                <p:nvPr/>
              </p:nvCxnSpPr>
              <p:spPr>
                <a:xfrm>
                  <a:off x="2080125" y="1687440"/>
                  <a:ext cx="114443" cy="199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Gerader Verbinder 95"/>
                <p:cNvCxnSpPr/>
                <p:nvPr/>
              </p:nvCxnSpPr>
              <p:spPr>
                <a:xfrm>
                  <a:off x="2119195" y="1639073"/>
                  <a:ext cx="2538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Textfeld 31"/>
            <p:cNvSpPr txBox="1"/>
            <p:nvPr/>
          </p:nvSpPr>
          <p:spPr>
            <a:xfrm>
              <a:off x="10200897" y="640771"/>
              <a:ext cx="576943" cy="38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ym typeface="Symbol" panose="05050102010706020507" pitchFamily="18" charset="2"/>
                </a:rPr>
                <a:t></a:t>
              </a:r>
              <a:endParaRPr lang="de-DE" dirty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0200897" y="967345"/>
              <a:ext cx="576943" cy="38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ym typeface="Symbol" panose="05050102010706020507" pitchFamily="18" charset="2"/>
                </a:rPr>
                <a:t></a:t>
              </a:r>
              <a:endParaRPr lang="de-DE" dirty="0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11191091" y="805133"/>
              <a:ext cx="576943" cy="38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ym typeface="Symbol" panose="05050102010706020507" pitchFamily="18" charset="2"/>
                </a:rPr>
                <a:t></a:t>
              </a:r>
              <a:endParaRPr lang="de-DE" dirty="0"/>
            </a:p>
          </p:txBody>
        </p:sp>
      </p:grpSp>
      <p:sp>
        <p:nvSpPr>
          <p:cNvPr id="106" name="Textfeld 105"/>
          <p:cNvSpPr txBox="1"/>
          <p:nvPr/>
        </p:nvSpPr>
        <p:spPr>
          <a:xfrm>
            <a:off x="3657343" y="2648695"/>
            <a:ext cx="2232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Matching efficiency with TPC dropped by 15%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641017" y="3201661"/>
            <a:ext cx="223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Damaged channels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8" name="Gerade Verbindung mit Pfeil 107"/>
          <p:cNvCxnSpPr/>
          <p:nvPr/>
        </p:nvCxnSpPr>
        <p:spPr>
          <a:xfrm flipH="1" flipV="1">
            <a:off x="623001" y="2519469"/>
            <a:ext cx="134292" cy="59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flipH="1" flipV="1">
            <a:off x="757293" y="2321152"/>
            <a:ext cx="131537" cy="789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109"/>
          <p:cNvCxnSpPr/>
          <p:nvPr/>
        </p:nvCxnSpPr>
        <p:spPr>
          <a:xfrm flipH="1" flipV="1">
            <a:off x="958456" y="2775519"/>
            <a:ext cx="60762" cy="303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/>
          <p:nvPr/>
        </p:nvCxnSpPr>
        <p:spPr>
          <a:xfrm flipV="1">
            <a:off x="1631211" y="3035950"/>
            <a:ext cx="120119" cy="110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 flipV="1">
            <a:off x="1972426" y="2648695"/>
            <a:ext cx="139678" cy="566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mit Pfeil 112"/>
          <p:cNvCxnSpPr/>
          <p:nvPr/>
        </p:nvCxnSpPr>
        <p:spPr>
          <a:xfrm flipV="1">
            <a:off x="2267739" y="2994801"/>
            <a:ext cx="131537" cy="193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hteck 113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27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115" name="Textfeld 114"/>
          <p:cNvSpPr txBox="1"/>
          <p:nvPr/>
        </p:nvSpPr>
        <p:spPr>
          <a:xfrm>
            <a:off x="1883522" y="1232412"/>
            <a:ext cx="263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Observation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6" name="Textfeld 115"/>
          <p:cNvSpPr txBox="1"/>
          <p:nvPr/>
        </p:nvSpPr>
        <p:spPr>
          <a:xfrm>
            <a:off x="6673441" y="1681434"/>
            <a:ext cx="373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Threshold setting for individual channels not possible after damage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7" name="TextBox 13"/>
          <p:cNvSpPr txBox="1"/>
          <p:nvPr/>
        </p:nvSpPr>
        <p:spPr>
          <a:xfrm>
            <a:off x="11229133" y="2757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-200mV</a:t>
            </a:r>
          </a:p>
        </p:txBody>
      </p:sp>
      <p:sp>
        <p:nvSpPr>
          <p:cNvPr id="118" name="TextBox 13"/>
          <p:cNvSpPr txBox="1"/>
          <p:nvPr/>
        </p:nvSpPr>
        <p:spPr>
          <a:xfrm>
            <a:off x="11107345" y="2501114"/>
            <a:ext cx="10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</a:t>
            </a:r>
          </a:p>
        </p:txBody>
      </p:sp>
      <p:sp>
        <p:nvSpPr>
          <p:cNvPr id="119" name="Textfeld 118"/>
          <p:cNvSpPr txBox="1"/>
          <p:nvPr/>
        </p:nvSpPr>
        <p:spPr>
          <a:xfrm>
            <a:off x="5441231" y="4708706"/>
            <a:ext cx="393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egative input resistors lose nom. value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62893" y="4315935"/>
            <a:ext cx="46572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Damage on 30% of PADI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Reason for damage not fully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Characteristic of damage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Damage could not be provoked in </a:t>
            </a:r>
            <a:r>
              <a:rPr lang="en-US" altLang="zh-CN" dirty="0" err="1" smtClean="0">
                <a:cs typeface="Calibri" panose="020F0502020204030204" pitchFamily="34" charset="0"/>
              </a:rPr>
              <a:t>mCBM</a:t>
            </a:r>
            <a:endParaRPr lang="en-US" altLang="zh-CN" dirty="0" smtClean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A change of protection diodes foreseen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cs typeface="Calibri" panose="020F0502020204030204" pitchFamily="34" charset="0"/>
              </a:rPr>
              <a:t>Not a likely risk for CBM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cs typeface="Calibri" panose="020F0502020204030204" pitchFamily="34" charset="0"/>
            </a:endParaRPr>
          </a:p>
        </p:txBody>
      </p:sp>
      <p:sp>
        <p:nvSpPr>
          <p:cNvPr id="121" name="Textfeld 120"/>
          <p:cNvSpPr txBox="1"/>
          <p:nvPr/>
        </p:nvSpPr>
        <p:spPr>
          <a:xfrm>
            <a:off x="9605691" y="4224627"/>
            <a:ext cx="192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Protection diodes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2" name="Ellipse 121"/>
          <p:cNvSpPr/>
          <p:nvPr/>
        </p:nvSpPr>
        <p:spPr>
          <a:xfrm>
            <a:off x="9780002" y="4763523"/>
            <a:ext cx="429118" cy="902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3" name="Gerade Verbindung mit Pfeil 122"/>
          <p:cNvCxnSpPr/>
          <p:nvPr/>
        </p:nvCxnSpPr>
        <p:spPr>
          <a:xfrm flipH="1">
            <a:off x="9962932" y="4527891"/>
            <a:ext cx="76205" cy="2493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4234543" y="1686209"/>
            <a:ext cx="1617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TSU counter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USTC counter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4" name="Textfeld 123"/>
          <p:cNvSpPr txBox="1"/>
          <p:nvPr/>
        </p:nvSpPr>
        <p:spPr>
          <a:xfrm>
            <a:off x="6945517" y="1140184"/>
            <a:ext cx="263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Observation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Introduction CBM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60897" y="945255"/>
            <a:ext cx="5247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Compressed </a:t>
            </a:r>
            <a:r>
              <a:rPr lang="de-DE" sz="2000" b="1" dirty="0" err="1" smtClean="0"/>
              <a:t>Baryonic</a:t>
            </a:r>
            <a:r>
              <a:rPr lang="de-DE" sz="2000" b="1" dirty="0" smtClean="0"/>
              <a:t> Matter (CBM) Experiment</a:t>
            </a:r>
            <a:endParaRPr lang="de-DE" sz="2000" b="1" dirty="0"/>
          </a:p>
        </p:txBody>
      </p:sp>
      <p:pic>
        <p:nvPicPr>
          <p:cNvPr id="1034" name="Picture 10" descr="https://lh4.googleusercontent.com/3g6kqNwLU6GxEyw_4g_rVgqDyx9TF0AG5N7viSzCI97ju9k8Dq3ShpdJ20k_bVkQIk0nTIHW7jZyJCcD_b04kevcAu4DNh-sqWudtzdk-xgYwqYnS0e6ljh_AFWq3x-FpQUFJZgn4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7" y="1877056"/>
            <a:ext cx="6480232" cy="48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656100" y="1581781"/>
            <a:ext cx="61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TOF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961116" y="1365811"/>
            <a:ext cx="23812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MVD</a:t>
            </a:r>
            <a:r>
              <a:rPr lang="en-US" sz="1100" dirty="0" smtClean="0"/>
              <a:t>: Micro Vertex Detector*</a:t>
            </a:r>
            <a:endParaRPr lang="en-US" sz="1100" b="0" dirty="0" smtClean="0">
              <a:effectLst/>
            </a:endParaRPr>
          </a:p>
          <a:p>
            <a:r>
              <a:rPr lang="en-US" sz="1100" b="1" dirty="0" smtClean="0"/>
              <a:t>STS: </a:t>
            </a:r>
            <a:r>
              <a:rPr lang="en-US" sz="1100" dirty="0" smtClean="0"/>
              <a:t>Silicon Tracking System*</a:t>
            </a:r>
            <a:endParaRPr lang="en-US" sz="1100" b="0" dirty="0" smtClean="0">
              <a:effectLst/>
            </a:endParaRPr>
          </a:p>
          <a:p>
            <a:r>
              <a:rPr lang="en-US" sz="1100" dirty="0" smtClean="0"/>
              <a:t>* inside magnetic field</a:t>
            </a:r>
            <a:endParaRPr lang="en-US" sz="1100" b="0" dirty="0" smtClean="0">
              <a:effectLst/>
            </a:endParaRPr>
          </a:p>
          <a:p>
            <a:r>
              <a:rPr lang="en-US" sz="1100" b="1" dirty="0" err="1" smtClean="0"/>
              <a:t>MuCh</a:t>
            </a:r>
            <a:r>
              <a:rPr lang="en-US" sz="1100" b="1" dirty="0" smtClean="0"/>
              <a:t> or RICH</a:t>
            </a:r>
            <a:endParaRPr lang="en-US" sz="1100" b="0" dirty="0" smtClean="0">
              <a:effectLst/>
            </a:endParaRPr>
          </a:p>
          <a:p>
            <a:r>
              <a:rPr lang="en-US" sz="1100" dirty="0" smtClean="0"/>
              <a:t>Muon Chamber System /</a:t>
            </a:r>
            <a:endParaRPr lang="en-US" sz="1100" b="0" dirty="0" smtClean="0">
              <a:effectLst/>
            </a:endParaRPr>
          </a:p>
          <a:p>
            <a:r>
              <a:rPr lang="en-US" sz="1100" dirty="0" smtClean="0"/>
              <a:t>Ring Imaging Cherenkov Detector</a:t>
            </a:r>
            <a:endParaRPr lang="en-US" sz="1100" b="0" dirty="0" smtClean="0">
              <a:effectLst/>
            </a:endParaRPr>
          </a:p>
          <a:p>
            <a:r>
              <a:rPr lang="en-US" sz="1100" b="1" dirty="0" smtClean="0"/>
              <a:t>     TRD: </a:t>
            </a:r>
            <a:r>
              <a:rPr lang="en-US" sz="1100" dirty="0" smtClean="0"/>
              <a:t>Transition Radiation Detector</a:t>
            </a:r>
            <a:endParaRPr lang="en-US" sz="1100" b="0" dirty="0" smtClean="0">
              <a:effectLst/>
            </a:endParaRPr>
          </a:p>
          <a:p>
            <a:r>
              <a:rPr lang="en-US" sz="1100" b="1" dirty="0" smtClean="0"/>
              <a:t>              </a:t>
            </a:r>
            <a:r>
              <a:rPr lang="en-US" sz="1100" b="1" dirty="0" err="1" smtClean="0"/>
              <a:t>ToF</a:t>
            </a:r>
            <a:r>
              <a:rPr lang="en-US" sz="1100" b="1" dirty="0" smtClean="0"/>
              <a:t>: </a:t>
            </a:r>
            <a:r>
              <a:rPr lang="en-US" sz="1100" dirty="0" smtClean="0"/>
              <a:t>Time-of-Flight Detector</a:t>
            </a:r>
            <a:endParaRPr lang="en-US" sz="1100" b="0" dirty="0" smtClean="0">
              <a:effectLst/>
            </a:endParaRPr>
          </a:p>
          <a:p>
            <a:r>
              <a:rPr lang="en-US" sz="1100" b="1" dirty="0" smtClean="0"/>
              <a:t>                     PSD: </a:t>
            </a:r>
            <a:r>
              <a:rPr lang="en-US" sz="1100" dirty="0" smtClean="0"/>
              <a:t>Projectile Spectator  </a:t>
            </a:r>
            <a:br>
              <a:rPr lang="en-US" sz="1100" dirty="0" smtClean="0"/>
            </a:br>
            <a:r>
              <a:rPr lang="en-US" sz="1100" dirty="0" smtClean="0"/>
              <a:t>                               Detector</a:t>
            </a:r>
            <a:endParaRPr lang="en-US" sz="1100" b="0" dirty="0" smtClean="0">
              <a:effectLst/>
            </a:endParaRPr>
          </a:p>
          <a:p>
            <a:r>
              <a:rPr lang="en-US" sz="1100" dirty="0" smtClean="0"/>
              <a:t/>
            </a:r>
            <a:br>
              <a:rPr lang="en-US" sz="1100" dirty="0" smtClean="0"/>
            </a:br>
            <a:endParaRPr lang="en-US" sz="11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2765602" y="2517449"/>
            <a:ext cx="61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TRD</a:t>
            </a:r>
            <a:endParaRPr lang="de-DE" b="1" dirty="0"/>
          </a:p>
        </p:txBody>
      </p:sp>
      <p:sp>
        <p:nvSpPr>
          <p:cNvPr id="26" name="Textfeld 25"/>
          <p:cNvSpPr txBox="1"/>
          <p:nvPr/>
        </p:nvSpPr>
        <p:spPr>
          <a:xfrm>
            <a:off x="1391650" y="2571336"/>
            <a:ext cx="80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MuCH</a:t>
            </a:r>
            <a:endParaRPr lang="de-DE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0" y="3791995"/>
            <a:ext cx="725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MVD + </a:t>
            </a:r>
            <a:br>
              <a:rPr lang="de-DE" b="1" dirty="0" smtClean="0"/>
            </a:br>
            <a:r>
              <a:rPr lang="de-DE" b="1" dirty="0" smtClean="0"/>
              <a:t>STS</a:t>
            </a:r>
            <a:endParaRPr lang="de-DE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362773" y="2963914"/>
            <a:ext cx="95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Dipole magnet</a:t>
            </a:r>
            <a:endParaRPr lang="en-US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6202362" y="3509915"/>
            <a:ext cx="61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PSD</a:t>
            </a:r>
            <a:endParaRPr lang="de-DE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1998664" y="4648750"/>
            <a:ext cx="67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RICH</a:t>
            </a:r>
            <a:endParaRPr lang="de-DE" b="1" dirty="0"/>
          </a:p>
        </p:txBody>
      </p:sp>
      <p:pic>
        <p:nvPicPr>
          <p:cNvPr id="21" name="Picture 2" descr="https://lh4.googleusercontent.com/Ztc3rVRRAJ6_cdCG5nQrtYoqJREEftEr-S0NEPs0YnCnaA5GY2LnS1uLOI2jaA1jqbn-CiFtO_NMr4OGMWWIoGPIDcw4kBAVTu7lJxjDdDml8WyWa2GZPZFa4RBRieucT9lKfIubw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280" y="1092052"/>
            <a:ext cx="4744045" cy="344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7561737" y="4648750"/>
            <a:ext cx="43053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Tracking acceptance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2.5</a:t>
            </a:r>
            <a:r>
              <a:rPr lang="de-DE" sz="16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 &lt; </a:t>
            </a:r>
            <a:r>
              <a:rPr lang="el-GR" sz="1600" dirty="0">
                <a:solidFill>
                  <a:srgbClr val="000000"/>
                </a:solidFill>
                <a:latin typeface="Verdana" panose="020B0604030504040204" pitchFamily="34" charset="0"/>
              </a:rPr>
              <a:t>θ</a:t>
            </a:r>
            <a:r>
              <a:rPr lang="de-DE" sz="16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Lab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  &lt; 25</a:t>
            </a:r>
            <a:r>
              <a:rPr lang="de-DE" sz="16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</a:rPr>
              <a:t>Peak </a:t>
            </a:r>
            <a:r>
              <a:rPr lang="de-DE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  <a:r>
              <a:rPr lang="de-DE" sz="1600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int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is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</a:rPr>
              <a:t> 10 MHz </a:t>
            </a:r>
            <a:r>
              <a:rPr lang="de-DE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for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Au+Au</a:t>
            </a:r>
            <a:endParaRPr lang="de-DE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Fast &amp; radiation hard detectors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Free-streaming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DAQ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4D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tracking (space, time)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Online event selection and reconstruction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Data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</a:rPr>
              <a:t>rate: 1 TB/sec</a:t>
            </a:r>
          </a:p>
        </p:txBody>
      </p:sp>
      <p:sp>
        <p:nvSpPr>
          <p:cNvPr id="3" name="Rechteck 2"/>
          <p:cNvSpPr/>
          <p:nvPr/>
        </p:nvSpPr>
        <p:spPr>
          <a:xfrm>
            <a:off x="8305456" y="840915"/>
            <a:ext cx="2933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CBM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Collaboration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, EPJA 53 3 (2017) 60</a:t>
            </a:r>
            <a:endParaRPr lang="de-DE" sz="1100" dirty="0"/>
          </a:p>
          <a:p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T.Galatyuk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, NPA982 (2019), update (2021)</a:t>
            </a:r>
            <a:endParaRPr lang="de-DE" sz="1100" dirty="0"/>
          </a:p>
          <a:p>
            <a:r>
              <a:rPr lang="de-DE" sz="1100" dirty="0"/>
              <a:t/>
            </a:r>
            <a:br>
              <a:rPr lang="de-DE" sz="1100" dirty="0"/>
            </a:br>
            <a:endParaRPr lang="de-DE" sz="1100" dirty="0"/>
          </a:p>
        </p:txBody>
      </p:sp>
      <p:sp>
        <p:nvSpPr>
          <p:cNvPr id="20" name="Rechteck 1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4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195079" y="1316151"/>
            <a:ext cx="1162394" cy="5316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 Box 2120"/>
          <p:cNvSpPr txBox="1">
            <a:spLocks noChangeArrowheads="1"/>
          </p:cNvSpPr>
          <p:nvPr/>
        </p:nvSpPr>
        <p:spPr bwMode="auto">
          <a:xfrm>
            <a:off x="135409" y="1468756"/>
            <a:ext cx="2939755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rgbClr val="FF0000"/>
                </a:solidFill>
              </a:rPr>
              <a:t>Charged hadron identification is provided by Time</a:t>
            </a:r>
            <a:r>
              <a:rPr lang="de-DE" altLang="en-US" sz="1600" b="1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of</a:t>
            </a:r>
            <a:r>
              <a:rPr lang="de-DE" altLang="en-US" sz="1600" b="1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Flight (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T</a:t>
            </a:r>
            <a:r>
              <a:rPr lang="de-DE" altLang="en-US" sz="1600" b="1" dirty="0">
                <a:solidFill>
                  <a:srgbClr val="FF0000"/>
                </a:solidFill>
              </a:rPr>
              <a:t>O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F</a:t>
            </a:r>
            <a:r>
              <a:rPr lang="en-US" altLang="en-US" sz="1600" b="1" dirty="0">
                <a:solidFill>
                  <a:srgbClr val="FF0000"/>
                </a:solidFill>
              </a:rPr>
              <a:t>) measurement</a:t>
            </a:r>
          </a:p>
        </p:txBody>
      </p:sp>
    </p:spTree>
    <p:extLst>
      <p:ext uri="{BB962C8B-B14F-4D97-AF65-F5344CB8AC3E}">
        <p14:creationId xmlns:p14="http://schemas.microsoft.com/office/powerpoint/2010/main" val="29245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Introduction CBM TOF 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 Box 2085"/>
          <p:cNvSpPr txBox="1">
            <a:spLocks noChangeArrowheads="1"/>
          </p:cNvSpPr>
          <p:nvPr/>
        </p:nvSpPr>
        <p:spPr bwMode="auto">
          <a:xfrm>
            <a:off x="7492744" y="2577968"/>
            <a:ext cx="453319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1600" b="1" u="sng" dirty="0" smtClean="0">
                <a:latin typeface="Arial" pitchFamily="34" charset="0"/>
              </a:rPr>
              <a:t>CBM-TOF Requirements</a:t>
            </a:r>
            <a:endParaRPr lang="en-US" altLang="en-US" sz="1400" b="1" dirty="0" smtClean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latin typeface="Arial" pitchFamily="34" charset="0"/>
              </a:rPr>
              <a:t> </a:t>
            </a:r>
            <a:r>
              <a:rPr lang="en-US" altLang="en-US" b="1" dirty="0" smtClean="0">
                <a:latin typeface="Arial" pitchFamily="34" charset="0"/>
              </a:rPr>
              <a:t>Full </a:t>
            </a:r>
            <a:r>
              <a:rPr lang="en-US" altLang="en-US" b="1" dirty="0">
                <a:latin typeface="Arial" pitchFamily="34" charset="0"/>
              </a:rPr>
              <a:t>system time resolution </a:t>
            </a:r>
            <a:r>
              <a:rPr lang="en-US" altLang="en-US" b="1" dirty="0" err="1">
                <a:latin typeface="Symbol" pitchFamily="18" charset="2"/>
              </a:rPr>
              <a:t>s</a:t>
            </a:r>
            <a:r>
              <a:rPr lang="en-US" altLang="en-US" b="1" baseline="-25000" dirty="0" err="1">
                <a:latin typeface="Arial" pitchFamily="34" charset="0"/>
              </a:rPr>
              <a:t>T</a:t>
            </a:r>
            <a:r>
              <a:rPr lang="en-US" altLang="en-US" b="1" dirty="0">
                <a:latin typeface="Arial" pitchFamily="34" charset="0"/>
              </a:rPr>
              <a:t> ~ 80 </a:t>
            </a:r>
            <a:r>
              <a:rPr lang="en-US" altLang="en-US" b="1" dirty="0" err="1">
                <a:latin typeface="Arial" pitchFamily="34" charset="0"/>
              </a:rPr>
              <a:t>ps</a:t>
            </a:r>
            <a:endParaRPr lang="en-US" altLang="en-US" b="1" dirty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latin typeface="Arial" pitchFamily="34" charset="0"/>
              </a:rPr>
              <a:t> Rate capability </a:t>
            </a:r>
            <a:r>
              <a:rPr lang="en-US" altLang="en-US" b="1" dirty="0"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b="1" dirty="0" smtClean="0">
                <a:latin typeface="Arial" pitchFamily="34" charset="0"/>
                <a:sym typeface="Symbol" pitchFamily="18" charset="2"/>
              </a:rPr>
              <a:t>150</a:t>
            </a:r>
            <a:r>
              <a:rPr lang="en-US" altLang="en-US" b="1" dirty="0" smtClean="0">
                <a:latin typeface="Arial" pitchFamily="34" charset="0"/>
              </a:rPr>
              <a:t> </a:t>
            </a:r>
            <a:r>
              <a:rPr lang="en-US" altLang="en-US" b="1" dirty="0">
                <a:latin typeface="Arial" pitchFamily="34" charset="0"/>
              </a:rPr>
              <a:t>kHz/cm</a:t>
            </a:r>
            <a:r>
              <a:rPr lang="en-US" altLang="en-US" b="1" baseline="30000" dirty="0">
                <a:latin typeface="Arial" pitchFamily="34" charset="0"/>
              </a:rPr>
              <a:t>2</a:t>
            </a:r>
            <a:endParaRPr lang="en-US" altLang="en-US" b="1" dirty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latin typeface="Arial" pitchFamily="34" charset="0"/>
              </a:rPr>
              <a:t> Polar angular range 2.5° – 25</a:t>
            </a:r>
            <a:r>
              <a:rPr lang="en-US" altLang="en-US" b="1" dirty="0" smtClean="0">
                <a:latin typeface="Arial" pitchFamily="34" charset="0"/>
              </a:rPr>
              <a:t>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latin typeface="Arial" pitchFamily="34" charset="0"/>
              </a:rPr>
              <a:t> </a:t>
            </a:r>
            <a:r>
              <a:rPr lang="en-US" altLang="en-US" b="1" dirty="0" smtClean="0">
                <a:latin typeface="Arial" pitchFamily="34" charset="0"/>
              </a:rPr>
              <a:t>Active area of 120 m</a:t>
            </a:r>
            <a:r>
              <a:rPr lang="en-US" altLang="en-US" b="1" baseline="30000" dirty="0" smtClean="0">
                <a:latin typeface="Arial" pitchFamily="34" charset="0"/>
              </a:rPr>
              <a:t>2</a:t>
            </a:r>
            <a:endParaRPr lang="en-US" altLang="en-US" b="1" baseline="30000" dirty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latin typeface="Arial" pitchFamily="34" charset="0"/>
              </a:rPr>
              <a:t> Occupancy &lt; 5 % </a:t>
            </a:r>
            <a:endParaRPr lang="en-US" altLang="en-US" b="1" dirty="0" smtClean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 smtClean="0"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b="1" dirty="0" smtClean="0">
                <a:latin typeface="Arial" pitchFamily="34" charset="0"/>
              </a:rPr>
              <a:t>    (~100.000 </a:t>
            </a:r>
            <a:r>
              <a:rPr lang="en-US" altLang="en-US" b="1" dirty="0">
                <a:latin typeface="Arial" pitchFamily="34" charset="0"/>
              </a:rPr>
              <a:t>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latin typeface="Arial" pitchFamily="34" charset="0"/>
              </a:rPr>
              <a:t> Free streaming data </a:t>
            </a:r>
            <a:r>
              <a:rPr lang="en-US" altLang="en-US" b="1" dirty="0" smtClean="0">
                <a:latin typeface="Arial" pitchFamily="34" charset="0"/>
              </a:rPr>
              <a:t>acquisition</a:t>
            </a:r>
            <a:endParaRPr lang="en-US" altLang="en-US" b="1" dirty="0">
              <a:latin typeface="Arial" pitchFamily="34" charset="0"/>
            </a:endParaRPr>
          </a:p>
        </p:txBody>
      </p:sp>
      <p:sp>
        <p:nvSpPr>
          <p:cNvPr id="18" name="Text Box 2120"/>
          <p:cNvSpPr txBox="1">
            <a:spLocks noChangeArrowheads="1"/>
          </p:cNvSpPr>
          <p:nvPr/>
        </p:nvSpPr>
        <p:spPr bwMode="auto">
          <a:xfrm>
            <a:off x="7893316" y="1298159"/>
            <a:ext cx="4132618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b="1" dirty="0" smtClean="0">
                <a:solidFill>
                  <a:srgbClr val="FF0000"/>
                </a:solidFill>
              </a:rPr>
              <a:t>Multi-gap Resistive Plate Chambers (MRPC) are the most suitable TOF detectors fulfilling our requirements 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5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3" y="1913176"/>
            <a:ext cx="6436657" cy="346872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12021" y="1493237"/>
            <a:ext cx="6124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FLUKA simulation: Au + Au collisions at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kin</a:t>
            </a:r>
            <a:r>
              <a:rPr lang="en-US" sz="1600" dirty="0" smtClean="0"/>
              <a:t> = 11 </a:t>
            </a:r>
            <a:r>
              <a:rPr lang="en-US" sz="1600" dirty="0" err="1" smtClean="0"/>
              <a:t>AGeV</a:t>
            </a:r>
            <a:r>
              <a:rPr lang="en-US" sz="1600" dirty="0" smtClean="0"/>
              <a:t>,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interactions  </a:t>
            </a:r>
            <a:endParaRPr lang="en-US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5589277" y="5294121"/>
            <a:ext cx="101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 [cm]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24261" y="1970772"/>
            <a:ext cx="956005" cy="33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Y [cm]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74205" y="5296350"/>
            <a:ext cx="1364136" cy="2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/>
              <a:t>Anna Senger</a:t>
            </a:r>
            <a:endParaRPr lang="de-DE" sz="10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804194" y="1669036"/>
            <a:ext cx="119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Flux</a:t>
            </a:r>
            <a:r>
              <a:rPr lang="de-DE" dirty="0" smtClean="0"/>
              <a:t>  [Hz/cm</a:t>
            </a:r>
            <a:r>
              <a:rPr lang="de-DE" baseline="30000" dirty="0" smtClean="0"/>
              <a:t>2</a:t>
            </a:r>
            <a:r>
              <a:rPr lang="de-DE" dirty="0" smtClean="0"/>
              <a:t>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4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87" y="1765526"/>
            <a:ext cx="6172200" cy="4371975"/>
          </a:xfrm>
          <a:prstGeom prst="rect">
            <a:avLst/>
          </a:prstGeom>
        </p:spPr>
      </p:pic>
      <p:sp>
        <p:nvSpPr>
          <p:cNvPr id="15" name="Rectangle 1"/>
          <p:cNvSpPr/>
          <p:nvPr/>
        </p:nvSpPr>
        <p:spPr bwMode="auto">
          <a:xfrm>
            <a:off x="4101397" y="3762306"/>
            <a:ext cx="485844" cy="36643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2"/>
          <p:cNvSpPr/>
          <p:nvPr/>
        </p:nvSpPr>
        <p:spPr bwMode="auto">
          <a:xfrm>
            <a:off x="4292732" y="3876705"/>
            <a:ext cx="123058" cy="12760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65" y="1220547"/>
            <a:ext cx="1503654" cy="9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2025089" y="835669"/>
            <a:ext cx="234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resistivity glass</a:t>
            </a:r>
          </a:p>
        </p:txBody>
      </p:sp>
      <p:cxnSp>
        <p:nvCxnSpPr>
          <p:cNvPr id="33" name="Gerade Verbindung mit Pfeil 32"/>
          <p:cNvCxnSpPr/>
          <p:nvPr/>
        </p:nvCxnSpPr>
        <p:spPr bwMode="auto">
          <a:xfrm>
            <a:off x="3295492" y="2152406"/>
            <a:ext cx="199259" cy="844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itel 1"/>
          <p:cNvSpPr txBox="1">
            <a:spLocks/>
          </p:cNvSpPr>
          <p:nvPr/>
        </p:nvSpPr>
        <p:spPr>
          <a:xfrm>
            <a:off x="623423" y="57168"/>
            <a:ext cx="10134222" cy="740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Introduction CBM TOF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6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9319917" y="3406909"/>
            <a:ext cx="282893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thin float glass,</a:t>
            </a:r>
            <a:br>
              <a:rPr lang="en-US" altLang="en-US" sz="1600" b="1" dirty="0" smtClean="0">
                <a:latin typeface="Arial" charset="0"/>
                <a:cs typeface="Arial" charset="0"/>
              </a:rPr>
            </a:b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  10</a:t>
            </a:r>
            <a:r>
              <a:rPr lang="en-US" altLang="en-US" sz="1600" b="1" baseline="30000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12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  cm</a:t>
            </a:r>
            <a:endParaRPr lang="en-US" altLang="en-US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low resistivity glass, </a:t>
            </a:r>
            <a:br>
              <a:rPr lang="en-US" altLang="en-US" sz="1600" b="1" dirty="0" smtClean="0">
                <a:latin typeface="Arial" charset="0"/>
                <a:cs typeface="Arial" charset="0"/>
              </a:rPr>
            </a:b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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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10</a:t>
            </a:r>
            <a:r>
              <a:rPr lang="en-US" altLang="en-US" sz="1600" b="1" baseline="30000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10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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cm</a:t>
            </a:r>
            <a:endParaRPr lang="en-US" altLang="en-US" sz="16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latin typeface="Arial" charset="0"/>
                <a:cs typeface="Arial" charset="0"/>
              </a:rPr>
              <a:t>c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eramic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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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10</a:t>
            </a:r>
            <a:r>
              <a:rPr lang="en-US" altLang="en-US" sz="1600" b="1" baseline="30000" dirty="0">
                <a:latin typeface="Arial" charset="0"/>
                <a:cs typeface="Arial" charset="0"/>
                <a:sym typeface="Symbol" panose="05050102010706020507" pitchFamily="18" charset="2"/>
              </a:rPr>
              <a:t>9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 cm</a:t>
            </a:r>
            <a:endParaRPr lang="en-US" altLang="en-US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600" b="1" dirty="0">
              <a:latin typeface="Arial" charset="0"/>
              <a:cs typeface="Arial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9338204" y="3477641"/>
            <a:ext cx="195263" cy="253999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 type="stealth" w="sm" len="lg"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9319917" y="4078078"/>
            <a:ext cx="195263" cy="25399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 type="stealth" w="sm" len="lg"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9323112" y="4668265"/>
            <a:ext cx="195263" cy="253999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 type="stealth" w="sm" len="lg"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1249487" y="6584458"/>
            <a:ext cx="6172200" cy="0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033985" y="6215126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13.5 m</a:t>
            </a:r>
            <a:endParaRPr lang="de-DE" dirty="0"/>
          </a:p>
        </p:txBody>
      </p:sp>
      <p:cxnSp>
        <p:nvCxnSpPr>
          <p:cNvPr id="46" name="Gerade Verbindung mit Pfeil 45"/>
          <p:cNvCxnSpPr/>
          <p:nvPr/>
        </p:nvCxnSpPr>
        <p:spPr>
          <a:xfrm flipH="1" flipV="1">
            <a:off x="680111" y="1765526"/>
            <a:ext cx="1" cy="4368118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16200000">
            <a:off x="-261410" y="3375949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8.75 m</a:t>
            </a:r>
            <a:endParaRPr lang="de-DE" dirty="0"/>
          </a:p>
        </p:txBody>
      </p:sp>
      <p:cxnSp>
        <p:nvCxnSpPr>
          <p:cNvPr id="51" name="Gerade Verbindung mit Pfeil 50"/>
          <p:cNvCxnSpPr/>
          <p:nvPr/>
        </p:nvCxnSpPr>
        <p:spPr bwMode="auto">
          <a:xfrm flipH="1">
            <a:off x="4486275" y="1705449"/>
            <a:ext cx="542926" cy="2171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2" name="Picture 4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2" t="20830" r="21025" b="21478"/>
          <a:stretch/>
        </p:blipFill>
        <p:spPr bwMode="auto">
          <a:xfrm>
            <a:off x="4704927" y="997061"/>
            <a:ext cx="1388397" cy="116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feld 53"/>
          <p:cNvSpPr txBox="1"/>
          <p:nvPr/>
        </p:nvSpPr>
        <p:spPr>
          <a:xfrm>
            <a:off x="4836670" y="1494037"/>
            <a:ext cx="115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Ceramics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9141026" y="5455747"/>
            <a:ext cx="2450899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Active area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/>
            </a:r>
            <a:b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 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118 m</a:t>
            </a:r>
            <a:r>
              <a:rPr lang="en-US" altLang="en-US" sz="18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endParaRPr lang="en-US" altLang="en-US" sz="18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9220194" y="1186103"/>
            <a:ext cx="259080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Full size </a:t>
            </a:r>
            <a:r>
              <a:rPr lang="en-US" altLang="en-US" sz="1600" b="1" dirty="0">
                <a:latin typeface="Arial" charset="0"/>
                <a:cs typeface="Arial" charset="0"/>
              </a:rPr>
              <a:t>counter 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with close to final design for </a:t>
            </a:r>
            <a:r>
              <a:rPr lang="en-US" altLang="en-US" sz="1600" b="1" dirty="0">
                <a:latin typeface="Arial" charset="0"/>
                <a:cs typeface="Arial" charset="0"/>
              </a:rPr>
              <a:t>all 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regions build and tested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M4 and M6 full size modules constructed and installed at </a:t>
            </a:r>
            <a:r>
              <a:rPr lang="en-US" altLang="en-US" sz="1600" b="1" dirty="0" err="1" smtClean="0">
                <a:latin typeface="Arial" charset="0"/>
                <a:cs typeface="Arial" charset="0"/>
              </a:rPr>
              <a:t>mCBM</a:t>
            </a:r>
            <a:endParaRPr lang="en-US" altLang="en-US" sz="1600" b="1" dirty="0">
              <a:latin typeface="Arial" charset="0"/>
              <a:cs typeface="Arial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87" y="1765526"/>
            <a:ext cx="6172200" cy="4371975"/>
          </a:xfrm>
          <a:prstGeom prst="rect">
            <a:avLst/>
          </a:prstGeom>
        </p:spPr>
      </p:pic>
      <p:sp>
        <p:nvSpPr>
          <p:cNvPr id="15" name="Rectangle 1"/>
          <p:cNvSpPr/>
          <p:nvPr/>
        </p:nvSpPr>
        <p:spPr bwMode="auto">
          <a:xfrm>
            <a:off x="4101397" y="3762306"/>
            <a:ext cx="485844" cy="36643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2"/>
          <p:cNvSpPr/>
          <p:nvPr/>
        </p:nvSpPr>
        <p:spPr bwMode="auto">
          <a:xfrm>
            <a:off x="4292732" y="3876705"/>
            <a:ext cx="123058" cy="12760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 Box 54"/>
          <p:cNvSpPr txBox="1">
            <a:spLocks noChangeArrowheads="1"/>
          </p:cNvSpPr>
          <p:nvPr/>
        </p:nvSpPr>
        <p:spPr bwMode="auto">
          <a:xfrm>
            <a:off x="9360101" y="5076851"/>
            <a:ext cx="2450899" cy="92333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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230 + 20* modules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/>
            </a:r>
            <a:b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 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1400 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MRPCs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/>
            </a:r>
            <a:b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 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90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3320" y="4749803"/>
            <a:ext cx="2167465" cy="162559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447617" y="4145506"/>
            <a:ext cx="177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M6 Module (HD)</a:t>
            </a:r>
          </a:p>
          <a:p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65" y="1220547"/>
            <a:ext cx="1503654" cy="9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2025089" y="835669"/>
            <a:ext cx="234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resistivity glass</a:t>
            </a:r>
          </a:p>
        </p:txBody>
      </p:sp>
      <p:cxnSp>
        <p:nvCxnSpPr>
          <p:cNvPr id="23" name="Gerade Verbindung mit Pfeil 22"/>
          <p:cNvCxnSpPr/>
          <p:nvPr/>
        </p:nvCxnSpPr>
        <p:spPr bwMode="auto">
          <a:xfrm flipH="1">
            <a:off x="6807575" y="5044063"/>
            <a:ext cx="614641" cy="1036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2161" y="1225105"/>
            <a:ext cx="942310" cy="2787706"/>
          </a:xfrm>
          <a:prstGeom prst="rect">
            <a:avLst/>
          </a:prstGeom>
        </p:spPr>
      </p:pic>
      <p:pic>
        <p:nvPicPr>
          <p:cNvPr id="28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1" y="1038143"/>
            <a:ext cx="1509712" cy="1654745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36569" y="2681206"/>
            <a:ext cx="12547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MRPC2 (Tsinghua)</a:t>
            </a:r>
          </a:p>
        </p:txBody>
      </p:sp>
      <p:pic>
        <p:nvPicPr>
          <p:cNvPr id="30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361" y="5324238"/>
            <a:ext cx="1865948" cy="1399461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36569" y="4621248"/>
            <a:ext cx="12547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MRPC3/4 (USTC)</a:t>
            </a:r>
          </a:p>
        </p:txBody>
      </p:sp>
      <p:cxnSp>
        <p:nvCxnSpPr>
          <p:cNvPr id="33" name="Gerade Verbindung mit Pfeil 32"/>
          <p:cNvCxnSpPr/>
          <p:nvPr/>
        </p:nvCxnSpPr>
        <p:spPr bwMode="auto">
          <a:xfrm>
            <a:off x="3295492" y="2152406"/>
            <a:ext cx="199259" cy="844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mit Pfeil 35"/>
          <p:cNvCxnSpPr/>
          <p:nvPr/>
        </p:nvCxnSpPr>
        <p:spPr bwMode="auto">
          <a:xfrm flipH="1">
            <a:off x="4512921" y="3004371"/>
            <a:ext cx="3670506" cy="19178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mit Pfeil 37"/>
          <p:cNvCxnSpPr/>
          <p:nvPr/>
        </p:nvCxnSpPr>
        <p:spPr bwMode="auto">
          <a:xfrm flipV="1">
            <a:off x="1681168" y="5785903"/>
            <a:ext cx="1209853" cy="2380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feld 42"/>
          <p:cNvSpPr txBox="1"/>
          <p:nvPr/>
        </p:nvSpPr>
        <p:spPr>
          <a:xfrm>
            <a:off x="5119415" y="6129036"/>
            <a:ext cx="222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MRPC1a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1b (NIPNE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Bucharest)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27010" y="894124"/>
            <a:ext cx="180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M4 Module (HD)</a:t>
            </a:r>
            <a:endParaRPr lang="en-US" dirty="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6106" y="5610875"/>
            <a:ext cx="1947108" cy="1161462"/>
          </a:xfrm>
          <a:prstGeom prst="rect">
            <a:avLst/>
          </a:prstGeom>
        </p:spPr>
      </p:pic>
      <p:cxnSp>
        <p:nvCxnSpPr>
          <p:cNvPr id="44" name="Gerade Verbindung mit Pfeil 43"/>
          <p:cNvCxnSpPr/>
          <p:nvPr/>
        </p:nvCxnSpPr>
        <p:spPr bwMode="auto">
          <a:xfrm flipV="1">
            <a:off x="3621515" y="4478870"/>
            <a:ext cx="145632" cy="15450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31" y="1072193"/>
            <a:ext cx="1763395" cy="90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Gerade Verbindung mit Pfeil 20"/>
          <p:cNvCxnSpPr/>
          <p:nvPr/>
        </p:nvCxnSpPr>
        <p:spPr bwMode="auto">
          <a:xfrm>
            <a:off x="1304678" y="2152406"/>
            <a:ext cx="1587517" cy="9880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mit Pfeil 52"/>
          <p:cNvCxnSpPr/>
          <p:nvPr/>
        </p:nvCxnSpPr>
        <p:spPr bwMode="auto">
          <a:xfrm flipH="1">
            <a:off x="4512921" y="1765526"/>
            <a:ext cx="269022" cy="2053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feld 55"/>
          <p:cNvSpPr txBox="1"/>
          <p:nvPr/>
        </p:nvSpPr>
        <p:spPr>
          <a:xfrm>
            <a:off x="6222789" y="917258"/>
            <a:ext cx="1100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BFTC* (ITEP Moscow)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9022252" y="6112382"/>
            <a:ext cx="3126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BFTC* - Beam Fragmentation T0 Counter</a:t>
            </a:r>
          </a:p>
        </p:txBody>
      </p:sp>
      <p:sp>
        <p:nvSpPr>
          <p:cNvPr id="35" name="Titel 1"/>
          <p:cNvSpPr txBox="1">
            <a:spLocks/>
          </p:cNvSpPr>
          <p:nvPr/>
        </p:nvSpPr>
        <p:spPr>
          <a:xfrm>
            <a:off x="623423" y="57168"/>
            <a:ext cx="10134222" cy="740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Introduction CBM TOF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7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9319917" y="3406909"/>
            <a:ext cx="282893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thin float glass,</a:t>
            </a:r>
            <a:br>
              <a:rPr lang="en-US" altLang="en-US" sz="1600" b="1" dirty="0" smtClean="0">
                <a:latin typeface="Arial" charset="0"/>
                <a:cs typeface="Arial" charset="0"/>
              </a:rPr>
            </a:b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  10</a:t>
            </a:r>
            <a:r>
              <a:rPr lang="en-US" altLang="en-US" sz="1600" b="1" baseline="30000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12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  cm</a:t>
            </a:r>
            <a:endParaRPr lang="en-US" altLang="en-US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Arial" charset="0"/>
                <a:cs typeface="Arial" charset="0"/>
              </a:rPr>
              <a:t>low resistivity glass, </a:t>
            </a:r>
            <a:br>
              <a:rPr lang="en-US" altLang="en-US" sz="1600" b="1" dirty="0" smtClean="0">
                <a:latin typeface="Arial" charset="0"/>
                <a:cs typeface="Arial" charset="0"/>
              </a:rPr>
            </a:b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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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10</a:t>
            </a:r>
            <a:r>
              <a:rPr lang="en-US" altLang="en-US" sz="1600" b="1" baseline="30000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10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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cm</a:t>
            </a:r>
            <a:endParaRPr lang="en-US" altLang="en-US" sz="1600" b="1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latin typeface="Arial" charset="0"/>
                <a:cs typeface="Arial" charset="0"/>
              </a:rPr>
              <a:t>c</a:t>
            </a:r>
            <a:r>
              <a:rPr lang="en-US" altLang="en-US" sz="1600" b="1" dirty="0" smtClean="0">
                <a:latin typeface="Arial" charset="0"/>
                <a:cs typeface="Arial" charset="0"/>
              </a:rPr>
              <a:t>eramic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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 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10</a:t>
            </a:r>
            <a:r>
              <a:rPr lang="en-US" altLang="en-US" sz="1600" b="1" baseline="30000" dirty="0">
                <a:latin typeface="Arial" charset="0"/>
                <a:cs typeface="Arial" charset="0"/>
                <a:sym typeface="Symbol" panose="05050102010706020507" pitchFamily="18" charset="2"/>
              </a:rPr>
              <a:t>9</a:t>
            </a:r>
            <a:r>
              <a:rPr lang="en-US" altLang="en-US" sz="1600" b="1" dirty="0" smtClean="0">
                <a:latin typeface="Arial" charset="0"/>
                <a:cs typeface="Arial" charset="0"/>
                <a:sym typeface="Symbol" panose="05050102010706020507" pitchFamily="18" charset="2"/>
              </a:rPr>
              <a:t> </a:t>
            </a:r>
            <a:r>
              <a:rPr lang="en-US" altLang="en-US" sz="1600" b="1" dirty="0">
                <a:latin typeface="Arial" charset="0"/>
                <a:cs typeface="Arial" charset="0"/>
                <a:sym typeface="Symbol" panose="05050102010706020507" pitchFamily="18" charset="2"/>
              </a:rPr>
              <a:t> cm</a:t>
            </a:r>
            <a:endParaRPr lang="en-US" altLang="en-US" sz="16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600" b="1" dirty="0">
              <a:latin typeface="Arial" charset="0"/>
              <a:cs typeface="Arial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9338204" y="3477641"/>
            <a:ext cx="195263" cy="253999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 type="stealth" w="sm" len="lg"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9319917" y="4078078"/>
            <a:ext cx="195263" cy="25399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 type="stealth" w="sm" len="lg"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9323112" y="4668265"/>
            <a:ext cx="195263" cy="253999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 type="stealth" w="sm" len="lg"/>
          </a:ln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3577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CBM TOF MRPC key parameters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8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382869"/>
              </p:ext>
            </p:extLst>
          </p:nvPr>
        </p:nvGraphicFramePr>
        <p:xfrm>
          <a:off x="444136" y="1617979"/>
          <a:ext cx="1142564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1">
                  <a:extLst>
                    <a:ext uri="{9D8B030D-6E8A-4147-A177-3AD203B41FA5}">
                      <a16:colId xmlns:a16="http://schemas.microsoft.com/office/drawing/2014/main" val="617216115"/>
                    </a:ext>
                  </a:extLst>
                </a:gridCol>
                <a:gridCol w="1454331">
                  <a:extLst>
                    <a:ext uri="{9D8B030D-6E8A-4147-A177-3AD203B41FA5}">
                      <a16:colId xmlns:a16="http://schemas.microsoft.com/office/drawing/2014/main" val="3002094447"/>
                    </a:ext>
                  </a:extLst>
                </a:gridCol>
                <a:gridCol w="1576252">
                  <a:extLst>
                    <a:ext uri="{9D8B030D-6E8A-4147-A177-3AD203B41FA5}">
                      <a16:colId xmlns:a16="http://schemas.microsoft.com/office/drawing/2014/main" val="2884326665"/>
                    </a:ext>
                  </a:extLst>
                </a:gridCol>
                <a:gridCol w="1558834">
                  <a:extLst>
                    <a:ext uri="{9D8B030D-6E8A-4147-A177-3AD203B41FA5}">
                      <a16:colId xmlns:a16="http://schemas.microsoft.com/office/drawing/2014/main" val="1011650843"/>
                    </a:ext>
                  </a:extLst>
                </a:gridCol>
                <a:gridCol w="1611086">
                  <a:extLst>
                    <a:ext uri="{9D8B030D-6E8A-4147-A177-3AD203B41FA5}">
                      <a16:colId xmlns:a16="http://schemas.microsoft.com/office/drawing/2014/main" val="2791340808"/>
                    </a:ext>
                  </a:extLst>
                </a:gridCol>
                <a:gridCol w="1724297">
                  <a:extLst>
                    <a:ext uri="{9D8B030D-6E8A-4147-A177-3AD203B41FA5}">
                      <a16:colId xmlns:a16="http://schemas.microsoft.com/office/drawing/2014/main" val="1559030701"/>
                    </a:ext>
                  </a:extLst>
                </a:gridCol>
                <a:gridCol w="1733007">
                  <a:extLst>
                    <a:ext uri="{9D8B030D-6E8A-4147-A177-3AD203B41FA5}">
                      <a16:colId xmlns:a16="http://schemas.microsoft.com/office/drawing/2014/main" val="3705804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MRPC1a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MRPC1b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MRPC1c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MRPC2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MRPC3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MRPC4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319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# Gaps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 x 5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 x 5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2 x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2 x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2 x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2 x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3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Gap size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250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230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230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554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Glass type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Low res.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Low 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Low 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Low 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Float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Float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84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Glass thickness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700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700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700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700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230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230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noProof="0" dirty="0" smtClean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253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MRPC size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30 cm x 6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30 cm x 10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30 cm x 20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32 cm x 27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32 cm x 27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32 cm x 53 cm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290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# Strips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32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510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Strip</a:t>
                      </a:r>
                      <a:r>
                        <a:rPr lang="en-US" baseline="0" noProof="0" dirty="0" smtClean="0"/>
                        <a:t> length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6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27 cm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27 cm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53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7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Pitch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0.90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0.90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0.90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1.0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1.0 cm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1.0 cm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536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Impedance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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100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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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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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50 </a:t>
                      </a:r>
                      <a:r>
                        <a:rPr lang="en-US" noProof="0" dirty="0" smtClean="0">
                          <a:sym typeface="Symbol" panose="05050102010706020507" pitchFamily="18" charset="2"/>
                        </a:rPr>
                        <a:t>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079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noProof="0" dirty="0" smtClean="0"/>
                        <a:t>Developed at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IFIN-HH</a:t>
                      </a:r>
                      <a:r>
                        <a:rPr lang="en-US" baseline="0" noProof="0" dirty="0" smtClean="0"/>
                        <a:t> (RO)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IFIN-HH</a:t>
                      </a:r>
                      <a:r>
                        <a:rPr lang="en-US" baseline="0" noProof="0" dirty="0" smtClean="0"/>
                        <a:t> (RO)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IFIN-HH</a:t>
                      </a:r>
                      <a:r>
                        <a:rPr lang="en-US" baseline="0" noProof="0" dirty="0" smtClean="0"/>
                        <a:t> (RO)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noProof="0" dirty="0" smtClean="0"/>
                        <a:t>Tsinghua (CH)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noProof="0" dirty="0" smtClean="0"/>
                        <a:t>USTC (CH)</a:t>
                      </a:r>
                      <a:endParaRPr lang="en-US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noProof="0" dirty="0" smtClean="0"/>
                        <a:t>USTC (CH)</a:t>
                      </a:r>
                      <a:endParaRPr lang="en-US" noProof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982236"/>
                  </a:ext>
                </a:extLst>
              </a:tr>
            </a:tbl>
          </a:graphicData>
        </a:graphic>
      </p:graphicFrame>
      <p:sp>
        <p:nvSpPr>
          <p:cNvPr id="11" name="Text Box 2085"/>
          <p:cNvSpPr txBox="1">
            <a:spLocks noChangeArrowheads="1"/>
          </p:cNvSpPr>
          <p:nvPr/>
        </p:nvSpPr>
        <p:spPr bwMode="auto">
          <a:xfrm>
            <a:off x="311711" y="5698488"/>
            <a:ext cx="649047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endParaRPr lang="en-US" altLang="en-US" sz="1400" b="1" dirty="0" smtClean="0"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 Initially 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planed gas mixture: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pitchFamily="34" charset="0"/>
              </a:rPr>
              <a:t>Tetrafluorethane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/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pitchFamily="34" charset="0"/>
              </a:rPr>
              <a:t>iso-Butan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/SF</a:t>
            </a:r>
            <a:r>
              <a:rPr lang="en-US" altLang="en-US" sz="1400" b="1" baseline="-25000" dirty="0" smtClean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: 90%/5%/5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%</a:t>
            </a:r>
          </a:p>
          <a:p>
            <a:pPr>
              <a:buFont typeface="Wingdings" pitchFamily="2" charset="2"/>
              <a:buChar char="Ø"/>
            </a:pPr>
            <a:r>
              <a:rPr lang="en-US" altLang="en-US" sz="1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Currently </a:t>
            </a:r>
            <a:r>
              <a:rPr lang="en-US" altLang="en-US" sz="1400" b="1" dirty="0">
                <a:solidFill>
                  <a:srgbClr val="FF0000"/>
                </a:solidFill>
                <a:latin typeface="Arial" pitchFamily="34" charset="0"/>
              </a:rPr>
              <a:t>planed gas mixture: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pitchFamily="34" charset="0"/>
              </a:rPr>
              <a:t>Tetrafluorethane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/SF</a:t>
            </a:r>
            <a:r>
              <a:rPr lang="en-US" altLang="en-US" sz="1400" b="1" baseline="-25000" dirty="0" smtClean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altLang="en-US" sz="1400" b="1" dirty="0">
                <a:solidFill>
                  <a:srgbClr val="FF0000"/>
                </a:solidFill>
                <a:latin typeface="Arial" pitchFamily="34" charset="0"/>
              </a:rPr>
              <a:t>: 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pitchFamily="34" charset="0"/>
              </a:rPr>
              <a:t>97.5%/2.5</a:t>
            </a:r>
            <a:r>
              <a:rPr lang="en-US" altLang="en-US" sz="1400" b="1" dirty="0">
                <a:solidFill>
                  <a:srgbClr val="FF0000"/>
                </a:solidFill>
                <a:latin typeface="Arial" pitchFamily="34" charset="0"/>
              </a:rPr>
              <a:t>%</a:t>
            </a:r>
          </a:p>
          <a:p>
            <a:pPr algn="l">
              <a:buFont typeface="Wingdings" pitchFamily="2" charset="2"/>
              <a:buChar char="Ø"/>
            </a:pPr>
            <a:endParaRPr lang="en-US" altLang="en-US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1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0"/>
            <a:ext cx="12192000" cy="854567"/>
            <a:chOff x="0" y="2212482"/>
            <a:chExt cx="12192000" cy="854567"/>
          </a:xfrm>
        </p:grpSpPr>
        <p:sp>
          <p:nvSpPr>
            <p:cNvPr id="6" name="Rechteck 5"/>
            <p:cNvSpPr/>
            <p:nvPr/>
          </p:nvSpPr>
          <p:spPr>
            <a:xfrm>
              <a:off x="1" y="2212483"/>
              <a:ext cx="12191999" cy="854565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pic>
          <p:nvPicPr>
            <p:cNvPr id="5" name="Picture 3" descr="CBM-Logo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2484"/>
              <a:ext cx="623423" cy="85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645" y="2212482"/>
              <a:ext cx="1434355" cy="85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423" y="57168"/>
            <a:ext cx="10134222" cy="74022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FAIR phase 0</a:t>
            </a:r>
            <a:endParaRPr lang="en-US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2028200" y="2197986"/>
            <a:ext cx="89827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FAIR Phase 0 programs of CBM-TOF</a:t>
            </a:r>
            <a:br>
              <a:rPr lang="en-US" sz="2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project at STAR@BNL (6912 channels)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long term stability test and physics results purpose</a:t>
            </a: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project at mCBM@SIS18 (1600 channels)</a:t>
            </a:r>
            <a:b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high rate and system integration test purpose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726" y="937270"/>
            <a:ext cx="969016" cy="96901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1763375" y="6460633"/>
            <a:ext cx="428625" cy="397367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Arial Rounded MT Bold" panose="020F0704030504030204" pitchFamily="34" charset="0"/>
              </a:rPr>
              <a:t>9</a:t>
            </a:r>
            <a:endParaRPr lang="de-DE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7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1875</Words>
  <Application>Microsoft Office PowerPoint</Application>
  <PresentationFormat>Breitbild</PresentationFormat>
  <Paragraphs>560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Cambria</vt:lpstr>
      <vt:lpstr>等线</vt:lpstr>
      <vt:lpstr>Symbol</vt:lpstr>
      <vt:lpstr>Times New Roman</vt:lpstr>
      <vt:lpstr>Verdana</vt:lpstr>
      <vt:lpstr>Wingdings</vt:lpstr>
      <vt:lpstr>Office</vt:lpstr>
      <vt:lpstr>PowerPoint-Präsentation</vt:lpstr>
      <vt:lpstr>Outline</vt:lpstr>
      <vt:lpstr>Introduction</vt:lpstr>
      <vt:lpstr>Introduction CBM</vt:lpstr>
      <vt:lpstr>Introduction CBM TOF </vt:lpstr>
      <vt:lpstr>PowerPoint-Präsentation</vt:lpstr>
      <vt:lpstr>PowerPoint-Präsentation</vt:lpstr>
      <vt:lpstr>CBM TOF MRPC key parameters</vt:lpstr>
      <vt:lpstr>FAIR phase 0</vt:lpstr>
      <vt:lpstr>eTOF status</vt:lpstr>
      <vt:lpstr>mCBM @ SIS18</vt:lpstr>
      <vt:lpstr>Test setup in 2021</vt:lpstr>
      <vt:lpstr>HV current example of 14 – 15 March</vt:lpstr>
      <vt:lpstr>mCBM beam time results</vt:lpstr>
      <vt:lpstr>Counter dark rates </vt:lpstr>
      <vt:lpstr>Gas aging &amp; pollution </vt:lpstr>
      <vt:lpstr>Gas aging &amp; pollution </vt:lpstr>
      <vt:lpstr>Gas aging &amp; pollution </vt:lpstr>
      <vt:lpstr>PowerPoint-Präsentation</vt:lpstr>
      <vt:lpstr>Conclusion and Time line</vt:lpstr>
      <vt:lpstr>Conclusion and Time line</vt:lpstr>
      <vt:lpstr>Thank you for your attention</vt:lpstr>
      <vt:lpstr>Alternative gas search in CBM TOF</vt:lpstr>
      <vt:lpstr>Gas aging &amp; pollution </vt:lpstr>
      <vt:lpstr>Gas aging &amp; pollution </vt:lpstr>
      <vt:lpstr>Inspection of low resistivity glass</vt:lpstr>
      <vt:lpstr>Inspection of float glass</vt:lpstr>
      <vt:lpstr>eTOF introduction</vt:lpstr>
      <vt:lpstr>eTOF status</vt:lpstr>
      <vt:lpstr>FEE: PADI damages at BNL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deppner-pc</dc:creator>
  <cp:lastModifiedBy>deppner-pc</cp:lastModifiedBy>
  <cp:revision>207</cp:revision>
  <dcterms:created xsi:type="dcterms:W3CDTF">2021-04-20T11:44:11Z</dcterms:created>
  <dcterms:modified xsi:type="dcterms:W3CDTF">2021-11-23T06:14:40Z</dcterms:modified>
</cp:coreProperties>
</file>