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59" r:id="rId5"/>
    <p:sldId id="262" r:id="rId6"/>
    <p:sldId id="264" r:id="rId7"/>
    <p:sldId id="263" r:id="rId8"/>
    <p:sldId id="258" r:id="rId9"/>
    <p:sldId id="260" r:id="rId10"/>
    <p:sldId id="266" r:id="rId11"/>
    <p:sldId id="267" r:id="rId12"/>
    <p:sldId id="268" r:id="rId13"/>
    <p:sldId id="271" r:id="rId14"/>
    <p:sldId id="270" r:id="rId15"/>
    <p:sldId id="261" r:id="rId1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3979" autoAdjust="0"/>
  </p:normalViewPr>
  <p:slideViewPr>
    <p:cSldViewPr snapToGrid="0" snapToObjects="1"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Alarm: erweiterter Status hat sich geändert.</a:t>
            </a:r>
          </a:p>
          <a:p>
            <a:endParaRPr lang="de-DE" dirty="0" smtClean="0"/>
          </a:p>
          <a:p>
            <a:r>
              <a:rPr lang="de-DE" dirty="0" smtClean="0"/>
              <a:t>wird Hierarchisch</a:t>
            </a:r>
            <a:r>
              <a:rPr lang="de-DE" baseline="0" dirty="0" smtClean="0"/>
              <a:t> zusammengefasst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02F0-3828-43FC-B084-5EBF3271E87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42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Gesamtstatus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Beschleuniger-Abschnitts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angezeigt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Möglichkeit</a:t>
            </a:r>
            <a:r>
              <a:rPr lang="en-US" baseline="0" dirty="0" smtClean="0"/>
              <a:t>, Details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sehen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Unterschied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MASP: </a:t>
            </a:r>
            <a:r>
              <a:rPr lang="en-US" baseline="0" dirty="0" err="1" smtClean="0"/>
              <a:t>mehr</a:t>
            </a:r>
            <a:r>
              <a:rPr lang="en-US" baseline="0" dirty="0" smtClean="0"/>
              <a:t> Status-</a:t>
            </a:r>
            <a:r>
              <a:rPr lang="en-US" baseline="0" dirty="0" err="1" smtClean="0"/>
              <a:t>Informationen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angezeigt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Granularität</a:t>
            </a:r>
            <a:r>
              <a:rPr lang="en-US" baseline="0" dirty="0" smtClean="0"/>
              <a:t> in der Severity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Historie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abrufbar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02F0-3828-43FC-B084-5EBF3271E87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20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6E10-30A4-40C3-A0AC-52150021940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1C6A-2C0A-40EE-862D-64E5FED790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Accelerator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Beam Modes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Petra Schütt, OP-Schulung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79" y="927520"/>
            <a:ext cx="3065197" cy="36782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7FA2-108E-4C51-A3B9-3759AEC313DC}" type="slidenum">
              <a:rPr lang="de-DE" smtClean="0"/>
              <a:t>10</a:t>
            </a:fld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PETRA Alarm </a:t>
            </a:r>
            <a:r>
              <a:rPr lang="en-US" dirty="0" smtClean="0"/>
              <a:t>System (</a:t>
            </a:r>
            <a:r>
              <a:rPr lang="de-DE" dirty="0" smtClean="0"/>
              <a:t>R</a:t>
            </a:r>
            <a:r>
              <a:rPr lang="de-DE" dirty="0"/>
              <a:t>. Bacher, </a:t>
            </a:r>
            <a:r>
              <a:rPr lang="de-DE" dirty="0" smtClean="0"/>
              <a:t>DESY)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96275" y="4914900"/>
            <a:ext cx="847725" cy="273050"/>
          </a:xfrm>
        </p:spPr>
        <p:txBody>
          <a:bodyPr/>
          <a:lstStyle/>
          <a:p>
            <a:r>
              <a:rPr lang="de-DE" dirty="0" smtClean="0"/>
              <a:t>R. Bacher, DESY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430516" y="1335478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Hierarchical system</a:t>
            </a:r>
          </a:p>
          <a:p>
            <a:endParaRPr lang="en-US" sz="135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Local alarm servers (device server level): alarm pre-processing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Central alar</a:t>
            </a:r>
            <a:r>
              <a:rPr lang="en-US" sz="1500" dirty="0"/>
              <a:t>m</a:t>
            </a:r>
            <a:r>
              <a:rPr lang="en-US" sz="1500" dirty="0"/>
              <a:t> server (middle-layer level): final alarm processing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Common alarm API / Common alarm data 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A</a:t>
            </a:r>
            <a:r>
              <a:rPr lang="en-US" sz="1500" dirty="0"/>
              <a:t>larms can contain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Alarms can be disabled (temporarily, permanently)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38454" y="3381840"/>
            <a:ext cx="1782198" cy="5400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8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67" y="969196"/>
            <a:ext cx="5650133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7FA2-108E-4C51-A3B9-3759AEC313DC}" type="slidenum">
              <a:rPr lang="de-DE" smtClean="0"/>
              <a:t>11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PETRA Alarm System (</a:t>
            </a:r>
            <a:r>
              <a:rPr lang="de-DE" dirty="0"/>
              <a:t>R. Bacher, DESY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4294967295"/>
          </p:nvPr>
        </p:nvSpPr>
        <p:spPr>
          <a:xfrm>
            <a:off x="8296275" y="4914900"/>
            <a:ext cx="847725" cy="273050"/>
          </a:xfrm>
        </p:spPr>
        <p:txBody>
          <a:bodyPr/>
          <a:lstStyle/>
          <a:p>
            <a:r>
              <a:rPr lang="de-DE" smtClean="0"/>
              <a:t>R. Bacher, DESY</a:t>
            </a:r>
            <a:endParaRPr lang="de-DE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4294967295"/>
          </p:nvPr>
        </p:nvSpPr>
        <p:spPr>
          <a:xfrm>
            <a:off x="6007100" y="4921250"/>
            <a:ext cx="3136900" cy="266700"/>
          </a:xfrm>
        </p:spPr>
        <p:txBody>
          <a:bodyPr/>
          <a:lstStyle/>
          <a:p>
            <a:r>
              <a:rPr lang="en-US" smtClean="0"/>
              <a:t>GSI Workshop on Failure Tracking</a:t>
            </a:r>
            <a:endParaRPr lang="de-DE"/>
          </a:p>
        </p:txBody>
      </p:sp>
      <p:sp>
        <p:nvSpPr>
          <p:cNvPr id="29" name="TextBox 28"/>
          <p:cNvSpPr txBox="1"/>
          <p:nvPr/>
        </p:nvSpPr>
        <p:spPr>
          <a:xfrm>
            <a:off x="6184232" y="1136416"/>
            <a:ext cx="109601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</a:rPr>
              <a:t>Switch between archive and live modus</a:t>
            </a:r>
            <a:endParaRPr lang="en-US" sz="1350" b="1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875285" y="1492758"/>
            <a:ext cx="2249618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248854" y="1850326"/>
            <a:ext cx="6858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TextBox 48"/>
          <p:cNvSpPr txBox="1"/>
          <p:nvPr/>
        </p:nvSpPr>
        <p:spPr>
          <a:xfrm>
            <a:off x="6184232" y="2743201"/>
            <a:ext cx="197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Note: Painstaking procedure to ensure the validity of the alarm information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PETRA Automated Operation </a:t>
            </a:r>
            <a:r>
              <a:rPr lang="en-US" dirty="0" smtClean="0"/>
              <a:t>Statistics </a:t>
            </a:r>
            <a:r>
              <a:rPr lang="en-US" dirty="0"/>
              <a:t>(</a:t>
            </a:r>
            <a:r>
              <a:rPr lang="de-DE" dirty="0"/>
              <a:t>R. Bacher, DESY)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5"/>
            <a:ext cx="2772406" cy="3677689"/>
          </a:xfrm>
        </p:spPr>
        <p:txBody>
          <a:bodyPr/>
          <a:lstStyle/>
          <a:p>
            <a:r>
              <a:rPr lang="en-US" altLang="en-US" b="1" dirty="0">
                <a:solidFill>
                  <a:srgbClr val="00B0F0"/>
                </a:solidFill>
              </a:rPr>
              <a:t>Use the Alarm System and the Operation State History to deduce and assign blame for non-availability</a:t>
            </a:r>
            <a:endParaRPr lang="en-US" altLang="en-US" sz="2400" b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06" y="898847"/>
            <a:ext cx="5449827" cy="38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3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 or Beam Mode </a:t>
            </a:r>
          </a:p>
          <a:p>
            <a:pPr lvl="1"/>
            <a:r>
              <a:rPr lang="en-US" dirty="0" err="1" smtClean="0"/>
              <a:t>Soll-Zustand</a:t>
            </a:r>
            <a:endParaRPr lang="en-US" dirty="0" smtClean="0"/>
          </a:p>
          <a:p>
            <a:pPr lvl="1"/>
            <a:r>
              <a:rPr lang="en-US" dirty="0" err="1" smtClean="0"/>
              <a:t>Vereinbarung</a:t>
            </a:r>
            <a:r>
              <a:rPr lang="en-US" dirty="0" smtClean="0"/>
              <a:t>, </a:t>
            </a:r>
            <a:r>
              <a:rPr lang="en-US" dirty="0" err="1" smtClean="0"/>
              <a:t>Planung</a:t>
            </a:r>
            <a:endParaRPr lang="en-US" dirty="0" smtClean="0"/>
          </a:p>
          <a:p>
            <a:pPr lvl="1"/>
            <a:r>
              <a:rPr lang="en-US" dirty="0" err="1" smtClean="0"/>
              <a:t>Regeln</a:t>
            </a:r>
            <a:r>
              <a:rPr lang="en-US" dirty="0" smtClean="0"/>
              <a:t> </a:t>
            </a:r>
            <a:r>
              <a:rPr lang="en-US" dirty="0" err="1" smtClean="0"/>
              <a:t>sollen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das </a:t>
            </a:r>
            <a:r>
              <a:rPr lang="en-US" dirty="0" err="1" smtClean="0"/>
              <a:t>Kontrollsystem</a:t>
            </a:r>
            <a:r>
              <a:rPr lang="en-US" dirty="0" smtClean="0"/>
              <a:t> </a:t>
            </a:r>
            <a:r>
              <a:rPr lang="en-US" dirty="0" err="1" smtClean="0"/>
              <a:t>durchgesetzt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Accelerator or BPC Actual State (Status)</a:t>
            </a:r>
          </a:p>
          <a:p>
            <a:pPr lvl="1"/>
            <a:r>
              <a:rPr lang="en-US" dirty="0" err="1" smtClean="0"/>
              <a:t>gemessener</a:t>
            </a:r>
            <a:r>
              <a:rPr lang="en-US" dirty="0" smtClean="0"/>
              <a:t> </a:t>
            </a:r>
            <a:r>
              <a:rPr lang="en-US" dirty="0" err="1" smtClean="0"/>
              <a:t>Ist-Zustand</a:t>
            </a:r>
            <a:endParaRPr lang="en-US" dirty="0" smtClean="0"/>
          </a:p>
          <a:p>
            <a:pPr lvl="1"/>
            <a:r>
              <a:rPr lang="en-US" dirty="0" smtClean="0"/>
              <a:t>Basis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Maschinenschutz</a:t>
            </a:r>
            <a:r>
              <a:rPr lang="en-US" dirty="0" smtClean="0"/>
              <a:t> und </a:t>
            </a:r>
            <a:r>
              <a:rPr lang="en-US" dirty="0" err="1" smtClean="0"/>
              <a:t>Personenschutz</a:t>
            </a:r>
            <a:endParaRPr lang="en-US" dirty="0" smtClean="0"/>
          </a:p>
          <a:p>
            <a:pPr lvl="1"/>
            <a:r>
              <a:rPr lang="en-US" dirty="0" err="1" smtClean="0"/>
              <a:t>hierarchisch</a:t>
            </a:r>
            <a:r>
              <a:rPr lang="en-US" dirty="0" smtClean="0"/>
              <a:t> </a:t>
            </a:r>
            <a:r>
              <a:rPr lang="en-US" dirty="0" err="1" smtClean="0"/>
              <a:t>zusammengesetzt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Gerätestatus</a:t>
            </a:r>
            <a:r>
              <a:rPr lang="en-US" dirty="0" smtClean="0"/>
              <a:t> und </a:t>
            </a:r>
            <a:r>
              <a:rPr lang="en-US" dirty="0" err="1" smtClean="0"/>
              <a:t>gemessenen</a:t>
            </a:r>
            <a:r>
              <a:rPr lang="en-US" dirty="0" smtClean="0"/>
              <a:t> </a:t>
            </a:r>
            <a:r>
              <a:rPr lang="en-US" dirty="0" err="1" smtClean="0"/>
              <a:t>Strahlparametern</a:t>
            </a:r>
            <a:endParaRPr lang="en-US" dirty="0" smtClean="0"/>
          </a:p>
          <a:p>
            <a:r>
              <a:rPr lang="en-US" dirty="0" smtClean="0"/>
              <a:t>Alarm</a:t>
            </a:r>
          </a:p>
          <a:p>
            <a:pPr lvl="1"/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Änderung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Status </a:t>
            </a:r>
            <a:r>
              <a:rPr lang="en-US" dirty="0" err="1" smtClean="0"/>
              <a:t>löst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Alarm </a:t>
            </a:r>
            <a:r>
              <a:rPr lang="en-US" dirty="0" err="1" smtClean="0"/>
              <a:t>aus</a:t>
            </a:r>
            <a:endParaRPr lang="en-US" dirty="0" smtClean="0"/>
          </a:p>
          <a:p>
            <a:pPr lvl="1"/>
            <a:r>
              <a:rPr lang="en-US" dirty="0" err="1" smtClean="0"/>
              <a:t>Alarme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Zeitstempel</a:t>
            </a:r>
            <a:r>
              <a:rPr lang="en-US" dirty="0" smtClean="0"/>
              <a:t> </a:t>
            </a:r>
            <a:r>
              <a:rPr lang="en-US" dirty="0" err="1" smtClean="0"/>
              <a:t>archiviert</a:t>
            </a:r>
            <a:endParaRPr lang="en-US" dirty="0" smtClean="0"/>
          </a:p>
          <a:p>
            <a:pPr lvl="1"/>
            <a:r>
              <a:rPr lang="en-US" dirty="0" err="1" smtClean="0"/>
              <a:t>eine</a:t>
            </a:r>
            <a:r>
              <a:rPr lang="en-US" dirty="0" smtClean="0"/>
              <a:t> GUI hat (</a:t>
            </a:r>
            <a:r>
              <a:rPr lang="en-US" dirty="0" err="1" smtClean="0"/>
              <a:t>mindestens</a:t>
            </a:r>
            <a:r>
              <a:rPr lang="en-US" dirty="0" smtClean="0"/>
              <a:t>) </a:t>
            </a:r>
            <a:r>
              <a:rPr lang="en-US" dirty="0" err="1" smtClean="0"/>
              <a:t>Filtermöglichkeiten</a:t>
            </a:r>
            <a:r>
              <a:rPr lang="en-US" dirty="0" smtClean="0"/>
              <a:t> pro BPC, pro </a:t>
            </a:r>
            <a:r>
              <a:rPr lang="en-US" dirty="0" err="1" smtClean="0"/>
              <a:t>Gerätegruppe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09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7860" y="1298121"/>
            <a:ext cx="85597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Vielen Dank für die Aufmerksamkeit!</a:t>
            </a:r>
          </a:p>
          <a:p>
            <a:pPr algn="ctr"/>
            <a:r>
              <a:rPr lang="de-DE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Fragen?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41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96" y="-14620"/>
            <a:ext cx="6886408" cy="5172740"/>
          </a:xfrm>
        </p:spPr>
      </p:pic>
    </p:spTree>
    <p:extLst>
      <p:ext uri="{BB962C8B-B14F-4D97-AF65-F5344CB8AC3E}">
        <p14:creationId xmlns:p14="http://schemas.microsoft.com/office/powerpoint/2010/main" val="19895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61" y="1087438"/>
            <a:ext cx="4910377" cy="3678237"/>
          </a:xfr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Common Specification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communicate the </a:t>
            </a:r>
            <a:r>
              <a:rPr lang="en-US" b="1" dirty="0"/>
              <a:t>intended accelerator operation</a:t>
            </a:r>
            <a:r>
              <a:rPr lang="en-US" dirty="0"/>
              <a:t> to the experiments and wider </a:t>
            </a:r>
            <a:r>
              <a:rPr lang="en-US" dirty="0" smtClean="0"/>
              <a:t>FAIR community</a:t>
            </a:r>
            <a:r>
              <a:rPr lang="en-US" dirty="0"/>
              <a:t>,</a:t>
            </a:r>
          </a:p>
          <a:p>
            <a:r>
              <a:rPr lang="en-US" dirty="0" smtClean="0"/>
              <a:t>to </a:t>
            </a:r>
            <a:r>
              <a:rPr lang="en-US" dirty="0"/>
              <a:t>condition the various control </a:t>
            </a:r>
            <a:r>
              <a:rPr lang="en-US" b="1" dirty="0"/>
              <a:t>sub-system responses</a:t>
            </a:r>
            <a:r>
              <a:rPr lang="en-US" dirty="0"/>
              <a:t> (e.g. archiving, interlock and </a:t>
            </a:r>
            <a:r>
              <a:rPr lang="en-US" dirty="0" smtClean="0"/>
              <a:t>fast beam-abort </a:t>
            </a:r>
            <a:r>
              <a:rPr lang="en-US" dirty="0"/>
              <a:t>systems, management of critical settings, etc.), and</a:t>
            </a:r>
          </a:p>
          <a:p>
            <a:r>
              <a:rPr lang="en-US" dirty="0" smtClean="0"/>
              <a:t>to </a:t>
            </a:r>
            <a:r>
              <a:rPr lang="en-US" dirty="0"/>
              <a:t>derive the </a:t>
            </a:r>
            <a:r>
              <a:rPr lang="en-US" dirty="0" smtClean="0"/>
              <a:t>base-line </a:t>
            </a:r>
            <a:r>
              <a:rPr lang="en-US" dirty="0"/>
              <a:t>and minimum subdivision of further machine-, beam-, or </a:t>
            </a:r>
            <a:r>
              <a:rPr lang="en-US" dirty="0" smtClean="0"/>
              <a:t>experiment </a:t>
            </a:r>
            <a:r>
              <a:rPr lang="en-US" b="1" dirty="0" smtClean="0"/>
              <a:t>availability </a:t>
            </a:r>
            <a:r>
              <a:rPr lang="en-US" b="1" dirty="0"/>
              <a:t>analyses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Purpose of formal Accelerator and Beam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dirty="0"/>
              <a:t>(Machine) Modes</a:t>
            </a:r>
          </a:p>
          <a:p>
            <a:pPr lvl="1"/>
            <a:r>
              <a:rPr lang="en-US" dirty="0" smtClean="0"/>
              <a:t>intended use of accelerator outside </a:t>
            </a:r>
            <a:r>
              <a:rPr lang="en-US" dirty="0"/>
              <a:t>of beam operation</a:t>
            </a:r>
          </a:p>
          <a:p>
            <a:pPr lvl="1"/>
            <a:r>
              <a:rPr lang="en-US" dirty="0" smtClean="0"/>
              <a:t>defined </a:t>
            </a:r>
            <a:r>
              <a:rPr lang="en-US" dirty="0"/>
              <a:t>per accelerator/transfer-line segment</a:t>
            </a:r>
          </a:p>
          <a:p>
            <a:r>
              <a:rPr lang="en-US" dirty="0" smtClean="0"/>
              <a:t>Beam </a:t>
            </a:r>
            <a:r>
              <a:rPr lang="en-US" dirty="0"/>
              <a:t>Modes</a:t>
            </a:r>
          </a:p>
          <a:p>
            <a:pPr lvl="1"/>
            <a:r>
              <a:rPr lang="en-US" dirty="0" smtClean="0"/>
              <a:t>covering </a:t>
            </a:r>
            <a:r>
              <a:rPr lang="en-US" dirty="0"/>
              <a:t>rule sets during beam operation</a:t>
            </a:r>
          </a:p>
          <a:p>
            <a:pPr lvl="1"/>
            <a:r>
              <a:rPr lang="en-US" dirty="0" smtClean="0"/>
              <a:t>defined </a:t>
            </a:r>
            <a:r>
              <a:rPr lang="en-US" dirty="0"/>
              <a:t>per </a:t>
            </a:r>
            <a:r>
              <a:rPr lang="en-US" strike="sngStrike" dirty="0"/>
              <a:t>accelerator/transfer-line segment and</a:t>
            </a:r>
            <a:r>
              <a:rPr lang="en-US" dirty="0"/>
              <a:t> </a:t>
            </a:r>
            <a:r>
              <a:rPr lang="en-US" dirty="0" smtClean="0"/>
              <a:t>beam-production-chain</a:t>
            </a:r>
          </a:p>
          <a:p>
            <a:pPr lvl="1"/>
            <a:endParaRPr lang="en-US" dirty="0"/>
          </a:p>
          <a:p>
            <a:r>
              <a:rPr lang="en-US" dirty="0" smtClean="0"/>
              <a:t>Actual State of Accelerator / Beam Production Chain</a:t>
            </a:r>
          </a:p>
          <a:p>
            <a:pPr lvl="1"/>
            <a:r>
              <a:rPr lang="en-US" dirty="0" smtClean="0"/>
              <a:t>combination of device status and beam mode</a:t>
            </a:r>
          </a:p>
          <a:p>
            <a:pPr lvl="1"/>
            <a:r>
              <a:rPr lang="en-US" dirty="0" smtClean="0"/>
              <a:t>e.g. interlock </a:t>
            </a:r>
            <a:r>
              <a:rPr lang="en-US" dirty="0" smtClean="0">
                <a:sym typeface="Wingdings" panose="05000000000000000000" pitchFamily="2" charset="2"/>
              </a:rPr>
              <a:t> no further execution of BPC with beam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e.g. power on/off, remote/local, ...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hierarchical combination of devices – groups – particle transfer – beam line -- BPC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 smtClean="0"/>
              <a:t>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FAIR Accelerator Modes</a:t>
            </a:r>
            <a:endParaRPr lang="en-US" dirty="0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16" y="771512"/>
            <a:ext cx="6456287" cy="4403519"/>
          </a:xfrm>
        </p:spPr>
      </p:pic>
    </p:spTree>
    <p:extLst>
      <p:ext uri="{BB962C8B-B14F-4D97-AF65-F5344CB8AC3E}">
        <p14:creationId xmlns:p14="http://schemas.microsoft.com/office/powerpoint/2010/main" val="12658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Betriebsphasen</a:t>
            </a:r>
            <a:r>
              <a:rPr lang="en-US" dirty="0" smtClean="0"/>
              <a:t> (Reimann, 2021)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520266"/>
              </p:ext>
            </p:extLst>
          </p:nvPr>
        </p:nvGraphicFramePr>
        <p:xfrm>
          <a:off x="457199" y="929783"/>
          <a:ext cx="8505497" cy="3955445"/>
        </p:xfrm>
        <a:graphic>
          <a:graphicData uri="http://schemas.openxmlformats.org/drawingml/2006/table">
            <a:tbl>
              <a:tblPr/>
              <a:tblGrid>
                <a:gridCol w="1638675">
                  <a:extLst>
                    <a:ext uri="{9D8B030D-6E8A-4147-A177-3AD203B41FA5}">
                      <a16:colId xmlns:a16="http://schemas.microsoft.com/office/drawing/2014/main" val="2965207933"/>
                    </a:ext>
                  </a:extLst>
                </a:gridCol>
                <a:gridCol w="2452436">
                  <a:extLst>
                    <a:ext uri="{9D8B030D-6E8A-4147-A177-3AD203B41FA5}">
                      <a16:colId xmlns:a16="http://schemas.microsoft.com/office/drawing/2014/main" val="1554919577"/>
                    </a:ext>
                  </a:extLst>
                </a:gridCol>
                <a:gridCol w="4414386">
                  <a:extLst>
                    <a:ext uri="{9D8B030D-6E8A-4147-A177-3AD203B41FA5}">
                      <a16:colId xmlns:a16="http://schemas.microsoft.com/office/drawing/2014/main" val="2280758620"/>
                    </a:ext>
                  </a:extLst>
                </a:gridCol>
              </a:tblGrid>
              <a:tr h="892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Voraussetzung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Charakterisierung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528501"/>
                  </a:ext>
                </a:extLst>
              </a:tr>
              <a:tr h="2900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Bake-Out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Kühlwasser, Strom, Magnete ohne Leistung, Heizvorbereitung abgeschlossen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Ausheizperiode für einen bestimmten Beschleunigerabschnitt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944099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Dry-Run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Inbetriebnahme w/o beam abgeschlossen, Kontrollsystem + Timing in stabilem Zustand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Kompletter Testlauf der Maschine / Sektion / Gesamtanlage ohne Strahl aber mit Leistung, Dauertest, selbe Bedinungen wie im Strahlbetrieb, Tunnelzugang aber bei Bedarf möglich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440354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Dry-Run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Arbeiten am Kontrollsystem abgeschlossen, Software ready, Timing ready, Zustandsumschaltung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 wird ohne Leistung gefahren, nur Front-End, Shutdownarbeiten können weitergehen, Tests im Beam-Mode 1 obwohl Bereiche auf KB, Spezieller sicherer Zustand, Test von Strahldiagnose möglich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057865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 w/o beam = HW commissioning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Arbeiten im Tunnel abgeschlossen, alle Arbeitsanträge erloschen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Geräteinbetriebnahme durch die Fachgruppen anhand der Vorgaben der MKs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644800"/>
                  </a:ext>
                </a:extLst>
              </a:tr>
              <a:tr h="2621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 with beam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Zustandsumschaltung auf Strahlzeit, Rückmeldung Betriebsbereitschaft durch MKs an Betriebsleitung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Strahlinbetriebnahme mit Pilotstrahl, von allen Quellen bis zu allen Targets, Test der Strahldiagnose mit Strahl, beheben von gefundenen Fehlern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789751"/>
                  </a:ext>
                </a:extLst>
              </a:tr>
              <a:tr h="172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Physics Run</a:t>
                      </a:r>
                    </a:p>
                  </a:txBody>
                  <a:tcPr marL="2789" marR="2789" marT="27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 with beam abgeschlossen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G-PAC Strahlzeit, koordiniert vom Strahlzeitkoordinator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263546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Engineering-Run</a:t>
                      </a:r>
                    </a:p>
                  </a:txBody>
                  <a:tcPr marL="2789" marR="2789" marT="27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similar to Physics Run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 Physics-Run, nur Fokus auf Inbetriebnahme technischer Neuerungen und Betriebsmoden, entspricht FAIR-Inbetriebnahme Stage B, nach Pilot-Beam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226670"/>
                  </a:ext>
                </a:extLst>
              </a:tr>
              <a:tr h="172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Beam-Studies</a:t>
                      </a:r>
                    </a:p>
                  </a:txBody>
                  <a:tcPr marL="2789" marR="2789" marT="27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similar to Physics Run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Ähnlich  Eng. Run, Maschinenexperimente nach Planung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91522"/>
                  </a:ext>
                </a:extLst>
              </a:tr>
              <a:tr h="17568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Operator Training</a:t>
                      </a:r>
                    </a:p>
                  </a:txBody>
                  <a:tcPr marL="2789" marR="2789" marT="27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similar to Physics Run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Maschinen sind in der Hoheit der Betriebsabteilung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484414"/>
                  </a:ext>
                </a:extLst>
              </a:tr>
              <a:tr h="3457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RF conditioning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Arbeiten an den betroffenen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Cavities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abgeschlossen, Sender betriebsbereit, Software betriebsbereit, Tunnel geschlossen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HF-Konditionierung durch HF-Abteilung mit Unterstützung HKR, kein Strahl in der Maschine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043486"/>
                  </a:ext>
                </a:extLst>
              </a:tr>
              <a:tr h="4322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Device-Testblock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vordefinierten Zustand herstellen, Geräte zuschalten, Bereiche sichern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Ausgewählte Gerätetests ohne Strahl (einzeln oder mehrere), §88 könnte auch hier rein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81445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Shutdown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Zustandsumschaltung -&gt; Shutdown, Freischaltungen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Wartungsarbeiten und Installationen im Tunnel und den Versorgungsbereichen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728802"/>
                  </a:ext>
                </a:extLst>
              </a:tr>
              <a:tr h="3457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 Checkout = Integration-Test = Dry-Run?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 w/o beam abgeschlossen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Phasenübergang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zw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Commissioning without beam und beam commissioning,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Intensiver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Maschinen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-Performance Test und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Maschinenrundgänge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Automatisierte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Tests</a:t>
                      </a:r>
                    </a:p>
                  </a:txBody>
                  <a:tcPr marL="2789" marR="2789" marT="2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28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8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FAIR Beam Modes</a:t>
            </a:r>
            <a:endParaRPr lang="en-US" dirty="0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1" y="811872"/>
            <a:ext cx="7050277" cy="4331628"/>
          </a:xfrm>
        </p:spPr>
      </p:pic>
    </p:spTree>
    <p:extLst>
      <p:ext uri="{BB962C8B-B14F-4D97-AF65-F5344CB8AC3E}">
        <p14:creationId xmlns:p14="http://schemas.microsoft.com/office/powerpoint/2010/main" val="35524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Proposal Ralph </a:t>
            </a:r>
            <a:r>
              <a:rPr lang="en-US" b="0" dirty="0" err="1" smtClean="0"/>
              <a:t>Steinhagen</a:t>
            </a:r>
            <a:r>
              <a:rPr lang="en-US" b="0" dirty="0" smtClean="0"/>
              <a:t> 2015: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FAIR Beam Modes – State Diagram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778" y="1087438"/>
            <a:ext cx="6323544" cy="36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/>
              <a:t>Presence Flag (BPF)</a:t>
            </a:r>
          </a:p>
          <a:p>
            <a:pPr lvl="1"/>
            <a:r>
              <a:rPr lang="en-US" dirty="0" smtClean="0"/>
              <a:t>indicates </a:t>
            </a:r>
            <a:r>
              <a:rPr lang="en-US" dirty="0"/>
              <a:t>that settings have been validated with Setup- (Pilot-) or Physics-Beam</a:t>
            </a:r>
          </a:p>
          <a:p>
            <a:pPr lvl="1"/>
            <a:r>
              <a:rPr lang="en-US" dirty="0" smtClean="0"/>
              <a:t>prevents </a:t>
            </a:r>
            <a:r>
              <a:rPr lang="en-US" dirty="0"/>
              <a:t>high-intensity injections into an 'empty' machine with new untested magnetic </a:t>
            </a:r>
            <a:r>
              <a:rPr lang="en-US" dirty="0" smtClean="0"/>
              <a:t>settings or </a:t>
            </a:r>
            <a:r>
              <a:rPr lang="en-US" dirty="0"/>
              <a:t>modified machine conditions</a:t>
            </a:r>
          </a:p>
          <a:p>
            <a:r>
              <a:rPr lang="en-US" dirty="0" smtClean="0"/>
              <a:t>Setup </a:t>
            </a:r>
            <a:r>
              <a:rPr lang="en-US" dirty="0"/>
              <a:t>Beam Flag (SBF)</a:t>
            </a:r>
          </a:p>
          <a:p>
            <a:pPr lvl="1"/>
            <a:r>
              <a:rPr lang="en-US" dirty="0" smtClean="0"/>
              <a:t>Indicates </a:t>
            </a:r>
            <a:r>
              <a:rPr lang="en-US" dirty="0"/>
              <a:t>beam used to setup beam production chain (typ. low-intensity)</a:t>
            </a:r>
          </a:p>
          <a:p>
            <a:pPr lvl="1"/>
            <a:r>
              <a:rPr lang="en-US" dirty="0" smtClean="0"/>
              <a:t>SBF </a:t>
            </a:r>
            <a:r>
              <a:rPr lang="en-US" dirty="0"/>
              <a:t>provides flexibility of masking interlocks during setup periods</a:t>
            </a:r>
          </a:p>
          <a:p>
            <a:r>
              <a:rPr lang="en-US" dirty="0" smtClean="0"/>
              <a:t>Injection </a:t>
            </a:r>
            <a:r>
              <a:rPr lang="en-US" dirty="0"/>
              <a:t>&amp; Extraction Permit (</a:t>
            </a:r>
            <a:r>
              <a:rPr lang="en-US" dirty="0" smtClean="0"/>
              <a:t>Machine Protection </a:t>
            </a:r>
            <a:r>
              <a:rPr lang="en-US" dirty="0"/>
              <a:t>interlock states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Movable-Device-Permit</a:t>
            </a:r>
          </a:p>
          <a:p>
            <a:pPr lvl="1"/>
            <a:r>
              <a:rPr lang="en-US" dirty="0"/>
              <a:t>'TRUE' if all beam modes for a given ring or transfer-line are in 'NO-BEAM', 'PILOT</a:t>
            </a:r>
            <a:r>
              <a:rPr lang="en-US" dirty="0" smtClean="0"/>
              <a:t>', 'POST-MORTEM</a:t>
            </a:r>
            <a:r>
              <a:rPr lang="en-US" dirty="0"/>
              <a:t>' or 'RECOVERY', and 'FALSE' otherwise.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Main Actual States</a:t>
            </a:r>
          </a:p>
        </p:txBody>
      </p:sp>
    </p:spTree>
    <p:extLst>
      <p:ext uri="{BB962C8B-B14F-4D97-AF65-F5344CB8AC3E}">
        <p14:creationId xmlns:p14="http://schemas.microsoft.com/office/powerpoint/2010/main" val="7662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847</Words>
  <Application>Microsoft Office PowerPoint</Application>
  <PresentationFormat>Bildschirmpräsentation (16:9)</PresentationFormat>
  <Paragraphs>119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fair-gsi-folienmaster_2017_onering</vt:lpstr>
      <vt:lpstr>Accelerator- and Beam Modes</vt:lpstr>
      <vt:lpstr>PowerPoint-Präsentation</vt:lpstr>
      <vt:lpstr>PowerPoint-Präsentation</vt:lpstr>
      <vt:lpstr>PowerPoint-Präsentation</vt:lpstr>
      <vt:lpstr>FAIR Accelerator Modes</vt:lpstr>
      <vt:lpstr>Betriebsphasen (Reimann, 2021)</vt:lpstr>
      <vt:lpstr>FAIR Beam Modes</vt:lpstr>
      <vt:lpstr>Proposal Ralph Steinhagen 2015: FAIR Beam Modes – State Diagram</vt:lpstr>
      <vt:lpstr>PowerPoint-Präsentation</vt:lpstr>
      <vt:lpstr>PowerPoint-Präsentation</vt:lpstr>
      <vt:lpstr>PowerPoint-Präsentation</vt:lpstr>
      <vt:lpstr>PETRA Automated Operation Statistics (R. Bacher, DESY)</vt:lpstr>
      <vt:lpstr>Summary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Schuett, Petra Dr.</dc:creator>
  <cp:lastModifiedBy>Schuett, Petra Dr.</cp:lastModifiedBy>
  <cp:revision>20</cp:revision>
  <dcterms:created xsi:type="dcterms:W3CDTF">2021-06-14T09:15:39Z</dcterms:created>
  <dcterms:modified xsi:type="dcterms:W3CDTF">2021-11-11T11:32:30Z</dcterms:modified>
</cp:coreProperties>
</file>