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298" r:id="rId4"/>
    <p:sldId id="261" r:id="rId5"/>
    <p:sldId id="259" r:id="rId6"/>
    <p:sldId id="260" r:id="rId7"/>
    <p:sldId id="258" r:id="rId8"/>
    <p:sldId id="263" r:id="rId9"/>
    <p:sldId id="299" r:id="rId10"/>
    <p:sldId id="300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55" autoAdjust="0"/>
  </p:normalViewPr>
  <p:slideViewPr>
    <p:cSldViewPr snapToGrid="0" snapToObjects="1">
      <p:cViewPr varScale="1">
        <p:scale>
          <a:sx n="157" d="100"/>
          <a:sy n="157" d="100"/>
        </p:scale>
        <p:origin x="496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Availability 08.02.2021 – 05.06.2021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9F-4FBF-9FE0-0EF8F56B5D7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9F-4FBF-9FE0-0EF8F56B5D7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9F-4FBF-9FE0-0EF8F56B5D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Tabelle1!$B$3:$D$3</c:f>
              <c:strCache>
                <c:ptCount val="3"/>
                <c:pt idx="0">
                  <c:v>Beam on Target</c:v>
                </c:pt>
                <c:pt idx="1">
                  <c:v>Interruption</c:v>
                </c:pt>
                <c:pt idx="2">
                  <c:v>Setup</c:v>
                </c:pt>
              </c:strCache>
            </c:strRef>
          </c:cat>
          <c:val>
            <c:numRef>
              <c:f>Tabelle1!$B$4:$D$4</c:f>
              <c:numCache>
                <c:formatCode>General</c:formatCode>
                <c:ptCount val="3"/>
                <c:pt idx="0">
                  <c:v>7075.22</c:v>
                </c:pt>
                <c:pt idx="1">
                  <c:v>1183.18</c:v>
                </c:pt>
                <c:pt idx="2">
                  <c:v>1090.73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9F-4FBF-9FE0-0EF8F56B5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09.11.21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4A53779-EFF7-734C-AF29-38FD2B4F27C4}" type="datetime1">
              <a:rPr lang="de-DE" smtClean="0"/>
              <a:t>09.11.21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 / Welcome Day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6765A5D-0960-964B-9D88-5407E52485A5}" type="datetime1">
              <a:rPr lang="de-DE" smtClean="0"/>
              <a:t>09.11.21</a:t>
            </a:fld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 / Welcome Day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094BD816-372F-4F4F-AB8A-077DEC8837D1}" type="datetime1">
              <a:rPr lang="de-DE" smtClean="0"/>
              <a:t>09.11.21</a:t>
            </a:fld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 / Welcome Day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75733AB9-B2EF-484F-9EB4-DADAC1C30434}" type="datetime1">
              <a:rPr lang="de-DE" smtClean="0"/>
              <a:t>09.11.21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 / Welcome Day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462631" cy="584900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Strahlzeit 2021 - Rückblick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Stephan Reimann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075B3-FAEE-4646-A03D-F216C892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Eure Rückmeldungen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FAA5EF-C36C-BF4D-9413-7966F5E94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Organisatorisch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Zu viele Strahleinstellungen am Wochenende oder Nacht oder beides</a:t>
            </a:r>
          </a:p>
          <a:p>
            <a:pPr marL="0" indent="0">
              <a:buNone/>
            </a:pPr>
            <a:r>
              <a:rPr lang="de-DE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Rufbereitschaften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Unangemessener Kommunikationsstil FRS-Experten und MRBs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Rufbereitschaften nicht erreichbar oder unfreundlich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Mittagssitzung: Verspätete oder gar keine Einträge im OLOG</a:t>
            </a:r>
          </a:p>
          <a:p>
            <a:pPr marL="0" indent="0">
              <a:buNone/>
            </a:pPr>
            <a:r>
              <a:rPr lang="de-DE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Unser Bier</a:t>
            </a:r>
          </a:p>
          <a:p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Schichtkolleg:innen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, die sich zurückziehen und/oder nicht beteiligen</a:t>
            </a:r>
          </a:p>
          <a:p>
            <a:pPr marL="0" indent="0">
              <a:buNone/>
            </a:pPr>
            <a:r>
              <a:rPr lang="de-DE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Turbo-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Paramodi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hat ein Turboloch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Usability der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Scheduling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-App, Ventilsteuerung,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Spektrumanalyser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Begrenzung der Anzahl der Pattern am SIS18</a:t>
            </a: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6E0DA6-5CE3-E140-BC47-22D2273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5E0F7F-C0C8-9649-8B5F-E8064C8D31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A53779-EFF7-734C-AF29-38FD2B4F27C4}" type="datetime1">
              <a:rPr lang="de-DE" smtClean="0"/>
              <a:t>09.11.21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FE0CB4-BA43-2549-869A-D5F5981D6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Welcome Day</a:t>
            </a:r>
            <a:endParaRPr lang="de-DE" dirty="0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1460E8C3-C20D-2646-9378-1E3EFB9C45B7}"/>
              </a:ext>
            </a:extLst>
          </p:cNvPr>
          <p:cNvSpPr/>
          <p:nvPr/>
        </p:nvSpPr>
        <p:spPr>
          <a:xfrm>
            <a:off x="6433168" y="1327094"/>
            <a:ext cx="356050" cy="46124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322F0C0E-3D6C-1246-A7B3-B581482D27A1}"/>
              </a:ext>
            </a:extLst>
          </p:cNvPr>
          <p:cNvSpPr/>
          <p:nvPr/>
        </p:nvSpPr>
        <p:spPr>
          <a:xfrm>
            <a:off x="6433168" y="1943095"/>
            <a:ext cx="356050" cy="1075234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D93FF491-D35F-1C40-A952-547C08F92B5E}"/>
              </a:ext>
            </a:extLst>
          </p:cNvPr>
          <p:cNvSpPr/>
          <p:nvPr/>
        </p:nvSpPr>
        <p:spPr>
          <a:xfrm>
            <a:off x="6433168" y="3173084"/>
            <a:ext cx="356050" cy="306491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F5A7C0CD-E67E-3042-9721-246D4A7BAA12}"/>
              </a:ext>
            </a:extLst>
          </p:cNvPr>
          <p:cNvSpPr/>
          <p:nvPr/>
        </p:nvSpPr>
        <p:spPr>
          <a:xfrm>
            <a:off x="6433168" y="3634330"/>
            <a:ext cx="356050" cy="929578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8DC376-041A-1046-ADB8-D96362AF2FEF}"/>
              </a:ext>
            </a:extLst>
          </p:cNvPr>
          <p:cNvSpPr txBox="1"/>
          <p:nvPr/>
        </p:nvSpPr>
        <p:spPr>
          <a:xfrm>
            <a:off x="6908577" y="1183185"/>
            <a:ext cx="1983813" cy="73866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wird 2022 verbessert</a:t>
            </a:r>
          </a:p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und ab 2023 abgeschafft</a:t>
            </a:r>
          </a:p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SZP D. Severin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2BC709A-8D37-E642-94E8-A283EF72AC16}"/>
              </a:ext>
            </a:extLst>
          </p:cNvPr>
          <p:cNvSpPr txBox="1"/>
          <p:nvPr/>
        </p:nvSpPr>
        <p:spPr>
          <a:xfrm>
            <a:off x="6914269" y="2219102"/>
            <a:ext cx="2132700" cy="73866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Anforderungen werden </a:t>
            </a:r>
          </a:p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noch einmal kommuniziert</a:t>
            </a:r>
          </a:p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Rollenverständnis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8E1CE35-1B6B-EC4E-A75D-B421A2A117FA}"/>
              </a:ext>
            </a:extLst>
          </p:cNvPr>
          <p:cNvSpPr txBox="1"/>
          <p:nvPr/>
        </p:nvSpPr>
        <p:spPr>
          <a:xfrm>
            <a:off x="6916743" y="3171798"/>
            <a:ext cx="169354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Rollenverständnis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7DC409F-D1AB-244C-AA5B-74FEB383931F}"/>
              </a:ext>
            </a:extLst>
          </p:cNvPr>
          <p:cNvSpPr txBox="1"/>
          <p:nvPr/>
        </p:nvSpPr>
        <p:spPr>
          <a:xfrm>
            <a:off x="6914269" y="3729787"/>
            <a:ext cx="1930208" cy="73866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teilweise hinzunehmen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Product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Owner-ship</a:t>
            </a:r>
            <a:b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ernst nehmen</a:t>
            </a:r>
          </a:p>
        </p:txBody>
      </p:sp>
    </p:spTree>
    <p:extLst>
      <p:ext uri="{BB962C8B-B14F-4D97-AF65-F5344CB8AC3E}">
        <p14:creationId xmlns:p14="http://schemas.microsoft.com/office/powerpoint/2010/main" val="332597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F97F9-67C9-C642-9982-5ABCFAA2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157F1B-B14F-274E-9F31-E69FC343E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Strahlzeitplan 2021 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Rahmenbedingungen und Schwierigkeiten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Personaleinsatz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Resultate und Performance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Erkenntnisse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9FFA93-6DEF-014D-A455-491ED215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829B47-1916-F44E-A3B6-E40DB6FE8A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A53779-EFF7-734C-AF29-38FD2B4F27C4}" type="datetime1">
              <a:rPr lang="de-DE" smtClean="0"/>
              <a:t>09.11.21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0E744C-9638-644B-9810-71436EFA3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Welcome Day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67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8163F-0410-0D42-BA07-55FF2656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DDFF95-1F39-C648-98A2-3BAA1A1B9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2100E7-03C2-8B42-AEDD-FA4BD39B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E31224-9E2B-E444-B87D-F90C44D41E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A53779-EFF7-734C-AF29-38FD2B4F27C4}" type="datetime1">
              <a:rPr lang="de-DE" smtClean="0"/>
              <a:t>09.11.21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7D4FB9-E4CB-7A44-BF81-055BC2771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Welcome Day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E1BCFCA-BB3B-2F4D-98F3-CB8FE95C4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74"/>
            <a:ext cx="9144000" cy="47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1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FAIR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0 – Strahlzeit 2021 – Generelle Anmerkungen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Randbedingungen (2. </a:t>
            </a:r>
            <a:r>
              <a:rPr lang="de-DE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-Strahlzeit)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HKR Sicherheitsmaßnahmen (Masken, Desinfektion, Abstand, keine Besucher)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Viele Fachkräfte im Homeoffice, schwer erreichbar, veraltete Telefonnummern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Sehr ambitionierter und enorm dicht gepackter Strahlzeitplan (3-4 Strahlbetrieb)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Keine Pause für das Schichtteam – Einige aus dem Team waren 6 Monate in Rotation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Die Koordinationswege waren gestört – manchmal lief es nicht optimal</a:t>
            </a:r>
          </a:p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(Das beste Tool war: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morning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briefing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Unter diesen Rahmenbedingungen haben wir eine erfolgreiche Strahlzeit abgeliefert.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Wirklich alle haben ihr Bestes gegeben – und teilweise durchweg am Limit gearbeitet.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Diese Motivation darf nicht überbeansprucht werden!  Anpassungen 2022</a:t>
            </a:r>
            <a:endParaRPr lang="de-D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Rufbereitschaftseinsätze sind um 50% gestiegen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2020: </a:t>
            </a:r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Summe der Arbeitszeit aller RB-Einsätze: 433h in 84 Tagen (10.02. – 04.05.)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5,16h pro Tag</a:t>
            </a:r>
            <a:endParaRPr lang="de-DE" dirty="0"/>
          </a:p>
          <a:p>
            <a:endParaRPr lang="de-DE" dirty="0"/>
          </a:p>
          <a:p>
            <a:r>
              <a:rPr lang="de-DE" dirty="0"/>
              <a:t>2021: </a:t>
            </a:r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Summe der Arbeitszeit aller RB-Einsätze: 1090h in 139 Tagen (08.02. – 27.06.)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7,84h pro Tag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66572" y="4686650"/>
            <a:ext cx="1853392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statistics by. A. Bloch-</a:t>
            </a:r>
            <a:r>
              <a:rPr lang="en-US" sz="1050" dirty="0" err="1"/>
              <a:t>Späth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3889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Wöchentliche Verfügbarkeit 08.02. – 04.06.2021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44"/>
            <a:ext cx="7449738" cy="3973194"/>
          </a:xfrm>
        </p:spPr>
      </p:pic>
      <p:sp>
        <p:nvSpPr>
          <p:cNvPr id="5" name="Textfeld 4"/>
          <p:cNvSpPr txBox="1"/>
          <p:nvPr/>
        </p:nvSpPr>
        <p:spPr>
          <a:xfrm>
            <a:off x="7228050" y="1454332"/>
            <a:ext cx="1890261" cy="216982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average parallel </a:t>
            </a:r>
          </a:p>
          <a:p>
            <a:pPr algn="l"/>
            <a:r>
              <a:rPr lang="en-US" dirty="0"/>
              <a:t>factor (APF)</a:t>
            </a:r>
          </a:p>
          <a:p>
            <a:pPr algn="l"/>
            <a:endParaRPr lang="en-US" dirty="0"/>
          </a:p>
          <a:p>
            <a:pPr algn="l"/>
            <a:r>
              <a:rPr lang="en-US" sz="1400" dirty="0"/>
              <a:t>APF = 3.3</a:t>
            </a:r>
          </a:p>
          <a:p>
            <a:pPr algn="l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(lower after 21.06.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2.9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2020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APF = 2.3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66572" y="4686650"/>
            <a:ext cx="2292615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statistics by. O. Geithner &amp; M. Klich</a:t>
            </a:r>
          </a:p>
        </p:txBody>
      </p:sp>
    </p:spTree>
    <p:extLst>
      <p:ext uri="{BB962C8B-B14F-4D97-AF65-F5344CB8AC3E}">
        <p14:creationId xmlns:p14="http://schemas.microsoft.com/office/powerpoint/2010/main" val="322126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Generelle Betriebsstatistik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317500" y="1087438"/>
          <a:ext cx="3331391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80974729-A169-B64A-8B61-E60C94C2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697" y="1017770"/>
            <a:ext cx="2599850" cy="22390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9D9DD13-BFC7-FE4A-9D7A-C9E6670DB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806" y="2553574"/>
            <a:ext cx="2730114" cy="208147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402286" y="1663337"/>
            <a:ext cx="6527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93480" y="3724158"/>
            <a:ext cx="6527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866572" y="4686650"/>
            <a:ext cx="2292615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statistics by. O. Geithner &amp; M. Klich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56823" y="3212376"/>
            <a:ext cx="6527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13" name="Textfeld 12"/>
          <p:cNvSpPr txBox="1"/>
          <p:nvPr/>
        </p:nvSpPr>
        <p:spPr>
          <a:xfrm rot="20318266">
            <a:off x="6304963" y="1517098"/>
            <a:ext cx="1915909" cy="769441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EASY</a:t>
            </a:r>
            <a:endParaRPr lang="en-US" sz="2800" dirty="0">
              <a:solidFill>
                <a:srgbClr val="FF0000"/>
              </a:solidFill>
            </a:endParaRPr>
          </a:p>
          <a:p>
            <a:pPr algn="l"/>
            <a:r>
              <a:rPr lang="en-US" sz="800" dirty="0">
                <a:solidFill>
                  <a:srgbClr val="FF0000"/>
                </a:solidFill>
              </a:rPr>
              <a:t>7 weeks, no ESR, no </a:t>
            </a:r>
            <a:r>
              <a:rPr lang="en-US" sz="800" dirty="0" err="1">
                <a:solidFill>
                  <a:srgbClr val="FF0000"/>
                </a:solidFill>
              </a:rPr>
              <a:t>Cryring</a:t>
            </a:r>
            <a:r>
              <a:rPr lang="en-US" sz="800" dirty="0">
                <a:solidFill>
                  <a:srgbClr val="FF0000"/>
                </a:solidFill>
              </a:rPr>
              <a:t>, no FRS</a:t>
            </a:r>
            <a:endParaRPr lang="en-US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Strahlzeit 2021 – Fortschritte an den GSI Beschleunigeranlagen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187" y="986827"/>
            <a:ext cx="3873445" cy="273059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nominal intensities UNILAC</a:t>
            </a:r>
          </a:p>
          <a:p>
            <a:pPr marL="0" indent="0">
              <a:buNone/>
            </a:pPr>
            <a:endParaRPr lang="en-US" sz="300" dirty="0"/>
          </a:p>
          <a:p>
            <a:r>
              <a:rPr lang="en-US" sz="1200" dirty="0"/>
              <a:t>Ca + </a:t>
            </a:r>
            <a:r>
              <a:rPr lang="en-US" sz="1200" dirty="0" err="1"/>
              <a:t>Ti</a:t>
            </a:r>
            <a:r>
              <a:rPr lang="en-US" sz="1200" dirty="0"/>
              <a:t> (high duty cycle)	0.6 </a:t>
            </a:r>
            <a:r>
              <a:rPr lang="en-US" sz="1200" dirty="0">
                <a:sym typeface="Wingdings" panose="05000000000000000000" pitchFamily="2" charset="2"/>
              </a:rPr>
              <a:t> 0.8</a:t>
            </a:r>
            <a:r>
              <a:rPr lang="en-US" sz="1200" dirty="0"/>
              <a:t> </a:t>
            </a:r>
            <a:r>
              <a:rPr lang="en-US" sz="1200" dirty="0" err="1"/>
              <a:t>pµA</a:t>
            </a:r>
            <a:endParaRPr lang="en-US" sz="1200" dirty="0"/>
          </a:p>
          <a:p>
            <a:pPr marL="0" indent="0">
              <a:buNone/>
            </a:pPr>
            <a:r>
              <a:rPr lang="en-US" sz="1600" dirty="0"/>
              <a:t>nominal intensities SIS18 flattop</a:t>
            </a:r>
          </a:p>
          <a:p>
            <a:pPr marL="0" indent="0">
              <a:buNone/>
            </a:pPr>
            <a:endParaRPr lang="en-US" sz="300" dirty="0"/>
          </a:p>
          <a:p>
            <a:r>
              <a:rPr lang="en-US" sz="1200" dirty="0"/>
              <a:t>197Au (high charge state)	1.5E9 </a:t>
            </a:r>
            <a:r>
              <a:rPr lang="en-US" sz="1200" dirty="0">
                <a:sym typeface="Wingdings" panose="05000000000000000000" pitchFamily="2" charset="2"/>
              </a:rPr>
              <a:t> 2E9</a:t>
            </a:r>
          </a:p>
          <a:p>
            <a:r>
              <a:rPr lang="en-US" sz="1200" dirty="0">
                <a:sym typeface="Wingdings" panose="05000000000000000000" pitchFamily="2" charset="2"/>
              </a:rPr>
              <a:t>208Pb (high charge state) 5E8  2E9</a:t>
            </a:r>
          </a:p>
          <a:p>
            <a:r>
              <a:rPr lang="en-US" sz="1200" dirty="0">
                <a:sym typeface="Wingdings" panose="05000000000000000000" pitchFamily="2" charset="2"/>
              </a:rPr>
              <a:t>107Ag (high charge state) 1E9  2E9</a:t>
            </a:r>
          </a:p>
          <a:p>
            <a:r>
              <a:rPr lang="en-US" sz="1200" dirty="0">
                <a:sym typeface="Wingdings" panose="05000000000000000000" pitchFamily="2" charset="2"/>
              </a:rPr>
              <a:t>124Xe (high charge state) 2E9  3E9</a:t>
            </a:r>
          </a:p>
          <a:p>
            <a:pPr marL="0" lvl="0" indent="0">
              <a:buNone/>
            </a:pPr>
            <a:r>
              <a:rPr lang="en-US" sz="1600" dirty="0"/>
              <a:t>nominal intensities </a:t>
            </a:r>
            <a:r>
              <a:rPr lang="en-US" sz="1600" dirty="0" err="1"/>
              <a:t>Cryring@ESR</a:t>
            </a:r>
            <a:endParaRPr lang="en-US" sz="1600" dirty="0"/>
          </a:p>
          <a:p>
            <a:pPr marL="0" lvl="0" indent="0">
              <a:buNone/>
            </a:pPr>
            <a:endParaRPr lang="en-US" sz="300" dirty="0"/>
          </a:p>
          <a:p>
            <a:pPr lvl="0"/>
            <a:r>
              <a:rPr lang="en-US" sz="1200" dirty="0"/>
              <a:t>238U: 1E6; 208Pb: 5E6; 107Ag: 5E6 (per cycle)</a:t>
            </a:r>
          </a:p>
          <a:p>
            <a:pPr lvl="0"/>
            <a:r>
              <a:rPr lang="en-US" sz="1200" dirty="0">
                <a:sym typeface="Wingdings" panose="05000000000000000000" pitchFamily="2" charset="2"/>
              </a:rPr>
              <a:t>C: 2E6; Mg: 2E6 (local source)</a:t>
            </a:r>
          </a:p>
          <a:p>
            <a:endParaRPr lang="en-US" sz="12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093436" y="986828"/>
            <a:ext cx="4960029" cy="39491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neue Betriebsmoden (oder wiederhergestellt)</a:t>
            </a:r>
            <a:endParaRPr lang="de-DE" sz="3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200" dirty="0"/>
              <a:t>Quellenstabilität verbessert </a:t>
            </a:r>
            <a:r>
              <a:rPr lang="de-DE" sz="1200" dirty="0">
                <a:sym typeface="Wingdings" panose="05000000000000000000" pitchFamily="2" charset="2"/>
              </a:rPr>
              <a:t></a:t>
            </a:r>
            <a:r>
              <a:rPr lang="de-DE" sz="1200" dirty="0"/>
              <a:t> längere Lebenszeit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dirty="0"/>
              <a:t>Parallelbetrieb mit 4-Quellen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dirty="0"/>
              <a:t>Parallelbetrieb mit Protonen und Kohlenstoff aus einer Quelle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dirty="0"/>
              <a:t>SIS18 Kaminfunktion für alle Chains implementiert </a:t>
            </a:r>
            <a:r>
              <a:rPr lang="de-DE" sz="1200" dirty="0">
                <a:sym typeface="Wingdings" pitchFamily="2" charset="2"/>
              </a:rPr>
              <a:t> bessere Parallelperformance</a:t>
            </a:r>
            <a:endParaRPr lang="de-DE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200" dirty="0"/>
              <a:t>SIS18 Septum </a:t>
            </a:r>
            <a:r>
              <a:rPr lang="de-DE" sz="1200" dirty="0">
                <a:sym typeface="Wingdings" panose="05000000000000000000" pitchFamily="2" charset="2"/>
              </a:rPr>
              <a:t></a:t>
            </a:r>
            <a:r>
              <a:rPr lang="de-DE" sz="1200" dirty="0"/>
              <a:t> Netzgerät </a:t>
            </a:r>
            <a:r>
              <a:rPr lang="de-DE" sz="1200" dirty="0" err="1"/>
              <a:t>getausch</a:t>
            </a:r>
            <a:r>
              <a:rPr lang="de-DE" sz="1200" dirty="0"/>
              <a:t>, nominaler Winkel kann nun erreicht werden </a:t>
            </a:r>
            <a:r>
              <a:rPr lang="de-DE" sz="1200" dirty="0">
                <a:sym typeface="Wingdings" panose="05000000000000000000" pitchFamily="2" charset="2"/>
              </a:rPr>
              <a:t> weniger Extraktionsverluste bei hohen </a:t>
            </a:r>
            <a:r>
              <a:rPr lang="de-DE" sz="1200" dirty="0" err="1">
                <a:sym typeface="Wingdings" panose="05000000000000000000" pitchFamily="2" charset="2"/>
              </a:rPr>
              <a:t>BRho</a:t>
            </a:r>
            <a:endParaRPr lang="de-DE" sz="1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dirty="0">
                <a:sym typeface="Wingdings" panose="05000000000000000000" pitchFamily="2" charset="2"/>
              </a:rPr>
              <a:t>Das neue SIS18-HF-System erlaubt nun Routinebetrieb mit kleinen </a:t>
            </a:r>
            <a:r>
              <a:rPr lang="de-DE" sz="1200" dirty="0" err="1">
                <a:sym typeface="Wingdings" panose="05000000000000000000" pitchFamily="2" charset="2"/>
              </a:rPr>
              <a:t>INjektionsenergien</a:t>
            </a:r>
            <a:endParaRPr lang="de-DE" sz="1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dirty="0">
                <a:sym typeface="Wingdings" panose="05000000000000000000" pitchFamily="2" charset="2"/>
              </a:rPr>
              <a:t>HEST Optiken verbessert  schnellere Einstellung, bessere Transmission (e.g. SIS18-HTD, ESR-</a:t>
            </a:r>
            <a:r>
              <a:rPr lang="de-DE" sz="1200" dirty="0" err="1">
                <a:sym typeface="Wingdings" panose="05000000000000000000" pitchFamily="2" charset="2"/>
              </a:rPr>
              <a:t>Cryring</a:t>
            </a:r>
            <a:r>
              <a:rPr lang="de-DE" sz="1200" dirty="0"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dirty="0"/>
              <a:t>Neuer Strahlweg SIS18-FRS-HTM in Betrieb genommen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dirty="0"/>
              <a:t>ESR </a:t>
            </a:r>
            <a:r>
              <a:rPr lang="de-DE" sz="1200" dirty="0" err="1"/>
              <a:t>bunch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bucket</a:t>
            </a:r>
            <a:r>
              <a:rPr lang="de-DE" sz="1200" dirty="0"/>
              <a:t> </a:t>
            </a:r>
            <a:r>
              <a:rPr lang="de-DE" sz="1200" dirty="0" err="1"/>
              <a:t>transfer</a:t>
            </a:r>
            <a:r>
              <a:rPr lang="de-DE" sz="1200" dirty="0"/>
              <a:t> in Betrieb genommen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dirty="0"/>
              <a:t>CRYRING@ESR: Abbremsen und schnelle Extraktion</a:t>
            </a:r>
          </a:p>
          <a:p>
            <a:pPr>
              <a:buFontTx/>
              <a:buChar char="-"/>
            </a:pPr>
            <a:endParaRPr lang="de-DE" sz="1400" dirty="0"/>
          </a:p>
          <a:p>
            <a:pPr marL="0" indent="0">
              <a:buFont typeface="Wingdings" charset="2"/>
              <a:buNone/>
            </a:pPr>
            <a:endParaRPr lang="de-DE" sz="1400" dirty="0"/>
          </a:p>
          <a:p>
            <a:pPr marL="0" indent="0">
              <a:buFont typeface="Wingdings" charset="2"/>
              <a:buNone/>
            </a:pPr>
            <a:endParaRPr lang="de-DE" sz="14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28187" y="3839273"/>
            <a:ext cx="3873445" cy="1096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sz="1600" dirty="0"/>
              <a:t>Wichtige Errungenschaften</a:t>
            </a:r>
          </a:p>
          <a:p>
            <a:pPr marL="0" indent="0">
              <a:buFont typeface="Wingdings" charset="2"/>
              <a:buNone/>
            </a:pPr>
            <a:endParaRPr lang="de-DE" sz="300" dirty="0"/>
          </a:p>
          <a:p>
            <a:r>
              <a:rPr lang="de-DE" sz="1200" dirty="0"/>
              <a:t>erstmalig: </a:t>
            </a:r>
            <a:r>
              <a:rPr lang="de-DE" sz="1200" dirty="0" err="1"/>
              <a:t>full</a:t>
            </a:r>
            <a:r>
              <a:rPr lang="de-DE" sz="1200" dirty="0"/>
              <a:t> </a:t>
            </a:r>
            <a:r>
              <a:rPr lang="de-DE" sz="1200" dirty="0" err="1"/>
              <a:t>chain</a:t>
            </a:r>
            <a:r>
              <a:rPr lang="de-DE" sz="1200" dirty="0"/>
              <a:t> user-operation UNILAC-SIS18-ESR-Cryring – </a:t>
            </a:r>
            <a:r>
              <a:rPr lang="de-DE" sz="1200" dirty="0" err="1"/>
              <a:t>Ag</a:t>
            </a:r>
            <a:r>
              <a:rPr lang="de-DE" sz="1200" dirty="0"/>
              <a:t>, </a:t>
            </a:r>
            <a:r>
              <a:rPr lang="de-DE" sz="1200" dirty="0" err="1"/>
              <a:t>Pb</a:t>
            </a:r>
            <a:r>
              <a:rPr lang="de-DE" sz="1200" dirty="0"/>
              <a:t>, U </a:t>
            </a:r>
          </a:p>
          <a:p>
            <a:r>
              <a:rPr lang="de-DE" sz="1200" dirty="0"/>
              <a:t>Nutzerbetrieb mit Uran, nach 5 Jahren Pause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204045" y="4935937"/>
            <a:ext cx="1939955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* to be confirmed in the machine meeting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29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0AE43-BE50-C648-B3E0-A70D921C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Fazit: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C2F846-DB19-984A-9C23-9F79D8CAC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1. Die Strahlzeit 2021 war wohl die anspruchsvollste Strahlzeit, die an der GSI jemals stattgefunden hat. 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2. Es war aber auch die effektivste Strahlzeit, die an der GSI jemals stattgefunden hat. </a:t>
            </a:r>
            <a:r>
              <a:rPr lang="de-DE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Wir haben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Ihr habt gezeigt, was in der GSI möglich ist. 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3. Wir werden das dennoch so nicht wiederholen.*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400" dirty="0">
                <a:latin typeface="Calibri" panose="020F0502020204030204" pitchFamily="34" charset="0"/>
                <a:cs typeface="Calibri" panose="020F0502020204030204" pitchFamily="34" charset="0"/>
              </a:rPr>
              <a:t>*nächstes Jahr wird auch anspruchsvoll, aber es gibt mehr Pausen, die Planung wird stabiler sein und der Strahlzeitplan enthält alle Informationen ... möglichst aktuell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3FD86-731D-E04C-BA15-242C7EFE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AB3F95-DC7D-6D4F-B2B6-59DE6CD074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A53779-EFF7-734C-AF29-38FD2B4F27C4}" type="datetime1">
              <a:rPr lang="de-DE" smtClean="0"/>
              <a:t>09.11.21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8E2ABA-F298-5D4E-B058-58D9A5ACE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Welcome Day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3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697</Words>
  <Application>Microsoft Macintosh PowerPoint</Application>
  <PresentationFormat>Bildschirmpräsentation (16:9)</PresentationFormat>
  <Paragraphs>121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fair-gsi-folienmaster_2017_onering</vt:lpstr>
      <vt:lpstr>Strahlzeit 2021 - Rückblick</vt:lpstr>
      <vt:lpstr>Inhalt</vt:lpstr>
      <vt:lpstr>PowerPoint-Präsentation</vt:lpstr>
      <vt:lpstr>FAIR phase 0 – Strahlzeit 2021 – Generelle Anmerkungen</vt:lpstr>
      <vt:lpstr>Rufbereitschaftseinsätze sind um 50% gestiegen</vt:lpstr>
      <vt:lpstr>Wöchentliche Verfügbarkeit 08.02. – 04.06.2021</vt:lpstr>
      <vt:lpstr>Generelle Betriebsstatistik</vt:lpstr>
      <vt:lpstr>Strahlzeit 2021 – Fortschritte an den GSI Beschleunigeranlagen</vt:lpstr>
      <vt:lpstr>Fazit:</vt:lpstr>
      <vt:lpstr>Eure Rückmeldungen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Phase 0 Beam Time 2021</dc:title>
  <dc:creator>Reimann, Stephan</dc:creator>
  <cp:lastModifiedBy>Stephan Reimann</cp:lastModifiedBy>
  <cp:revision>78</cp:revision>
  <dcterms:created xsi:type="dcterms:W3CDTF">2021-06-28T13:19:14Z</dcterms:created>
  <dcterms:modified xsi:type="dcterms:W3CDTF">2021-11-09T19:30:46Z</dcterms:modified>
</cp:coreProperties>
</file>