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5" r:id="rId2"/>
    <p:sldId id="265" r:id="rId3"/>
    <p:sldId id="329" r:id="rId4"/>
    <p:sldId id="348" r:id="rId5"/>
    <p:sldId id="359" r:id="rId6"/>
    <p:sldId id="358" r:id="rId7"/>
    <p:sldId id="355" r:id="rId8"/>
    <p:sldId id="278" r:id="rId9"/>
    <p:sldId id="379" r:id="rId10"/>
    <p:sldId id="354" r:id="rId11"/>
    <p:sldId id="373" r:id="rId12"/>
    <p:sldId id="361" r:id="rId13"/>
    <p:sldId id="371" r:id="rId14"/>
    <p:sldId id="375" r:id="rId15"/>
    <p:sldId id="370" r:id="rId16"/>
    <p:sldId id="311" r:id="rId17"/>
    <p:sldId id="376" r:id="rId18"/>
    <p:sldId id="381" r:id="rId19"/>
    <p:sldId id="364" r:id="rId20"/>
    <p:sldId id="380" r:id="rId21"/>
    <p:sldId id="382" r:id="rId22"/>
    <p:sldId id="353" r:id="rId23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3F070"/>
    <a:srgbClr val="FF9900"/>
    <a:srgbClr val="FDBB63"/>
    <a:srgbClr val="333333"/>
    <a:srgbClr val="7DE382"/>
    <a:srgbClr val="66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91" autoAdjust="0"/>
  </p:normalViewPr>
  <p:slideViewPr>
    <p:cSldViewPr snapToGrid="0" snapToObjects="1"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-6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04.10.2021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04.10.2021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758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 smtClean="0"/>
              <a:t>2020/07/10</a:t>
            </a:r>
            <a:endParaRPr lang="en-GB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60611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 smtClean="0"/>
              <a:t>2020/07/10</a:t>
            </a:r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 smtClean="0"/>
              <a:t>2020/07/10</a:t>
            </a:r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 smtClean="0"/>
              <a:t>2020/07/10</a:t>
            </a:r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76" y="2552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5769" y="2706255"/>
            <a:ext cx="7125819" cy="1934180"/>
          </a:xfrm>
        </p:spPr>
        <p:txBody>
          <a:bodyPr/>
          <a:lstStyle/>
          <a:p>
            <a:r>
              <a:rPr lang="en-US" dirty="0" smtClean="0"/>
              <a:t>Overview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dirty="0" smtClean="0"/>
              <a:t>Personnel Access System –</a:t>
            </a:r>
            <a:br>
              <a:rPr lang="en-US" dirty="0" smtClean="0"/>
            </a:br>
            <a:r>
              <a:rPr lang="en-US" dirty="0" smtClean="0"/>
              <a:t>PAS for FAIR</a:t>
            </a:r>
            <a:endParaRPr lang="en-US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58279" y="4825891"/>
            <a:ext cx="6400800" cy="938295"/>
          </a:xfrm>
        </p:spPr>
        <p:txBody>
          <a:bodyPr>
            <a:normAutofit/>
          </a:bodyPr>
          <a:lstStyle/>
          <a:p>
            <a:r>
              <a:rPr lang="de-DE" sz="1700" dirty="0" smtClean="0"/>
              <a:t>Dennis Gaßmann</a:t>
            </a:r>
          </a:p>
        </p:txBody>
      </p:sp>
    </p:spTree>
    <p:extLst>
      <p:ext uri="{BB962C8B-B14F-4D97-AF65-F5344CB8AC3E}">
        <p14:creationId xmlns:p14="http://schemas.microsoft.com/office/powerpoint/2010/main" val="6441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7854" y="1191491"/>
            <a:ext cx="8663709" cy="5532582"/>
          </a:xfrm>
        </p:spPr>
        <p:txBody>
          <a:bodyPr>
            <a:normAutofit/>
          </a:bodyPr>
          <a:lstStyle/>
          <a:p>
            <a:r>
              <a:rPr lang="en-US" sz="1800" dirty="0"/>
              <a:t>Entries and exits of NE-Areas are possible through </a:t>
            </a:r>
            <a:r>
              <a:rPr lang="en-US" sz="1800" b="1" dirty="0"/>
              <a:t>six standard-door types</a:t>
            </a:r>
            <a:r>
              <a:rPr lang="en-US" sz="1800" dirty="0"/>
              <a:t>.</a:t>
            </a:r>
          </a:p>
          <a:p>
            <a:r>
              <a:rPr lang="en-US" sz="1800" dirty="0"/>
              <a:t>All door types are equipped with </a:t>
            </a:r>
            <a:r>
              <a:rPr lang="en-US" sz="1800" b="1" dirty="0"/>
              <a:t>safety switches </a:t>
            </a:r>
            <a:r>
              <a:rPr lang="en-US" sz="1800" dirty="0"/>
              <a:t>which will </a:t>
            </a:r>
            <a:r>
              <a:rPr lang="en-US" sz="1800" b="1" dirty="0"/>
              <a:t>stop beam operation</a:t>
            </a:r>
            <a:r>
              <a:rPr lang="en-US" sz="1800" dirty="0"/>
              <a:t> immediately </a:t>
            </a:r>
            <a:r>
              <a:rPr lang="en-US" sz="1800" b="1" dirty="0"/>
              <a:t>in case of </a:t>
            </a:r>
            <a:r>
              <a:rPr lang="en-US" sz="1800" dirty="0"/>
              <a:t>an</a:t>
            </a:r>
            <a:r>
              <a:rPr lang="en-US" sz="1800" b="1" dirty="0"/>
              <a:t> access violation </a:t>
            </a:r>
            <a:r>
              <a:rPr lang="en-US" sz="1800" dirty="0"/>
              <a:t>when the area is entered without permission.</a:t>
            </a:r>
          </a:p>
          <a:p>
            <a:r>
              <a:rPr lang="en-US" sz="1800" dirty="0"/>
              <a:t>Presently 111 doors are controlled by the PAS.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NE-Area </a:t>
            </a:r>
            <a:r>
              <a:rPr lang="en-GB" sz="2000" dirty="0" smtClean="0"/>
              <a:t>(Door Types I)</a:t>
            </a:r>
            <a:endParaRPr lang="de-DE" sz="20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90846"/>
              </p:ext>
            </p:extLst>
          </p:nvPr>
        </p:nvGraphicFramePr>
        <p:xfrm>
          <a:off x="317502" y="3410357"/>
          <a:ext cx="8508997" cy="2865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4817">
                  <a:extLst>
                    <a:ext uri="{9D8B030D-6E8A-4147-A177-3AD203B41FA5}">
                      <a16:colId xmlns:a16="http://schemas.microsoft.com/office/drawing/2014/main" val="3356229001"/>
                    </a:ext>
                  </a:extLst>
                </a:gridCol>
                <a:gridCol w="3485572">
                  <a:extLst>
                    <a:ext uri="{9D8B030D-6E8A-4147-A177-3AD203B41FA5}">
                      <a16:colId xmlns:a16="http://schemas.microsoft.com/office/drawing/2014/main" val="3133624569"/>
                    </a:ext>
                  </a:extLst>
                </a:gridCol>
                <a:gridCol w="4688608">
                  <a:extLst>
                    <a:ext uri="{9D8B030D-6E8A-4147-A177-3AD203B41FA5}">
                      <a16:colId xmlns:a16="http://schemas.microsoft.com/office/drawing/2014/main" val="2006147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GB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Type</a:t>
                      </a:r>
                      <a:endParaRPr lang="en-GB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</a:t>
                      </a:r>
                      <a:r>
                        <a:rPr lang="en-GB" noProof="0" dirty="0" smtClean="0"/>
                        <a:t>Function</a:t>
                      </a:r>
                      <a:endParaRPr lang="en-GB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838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0" noProof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dirty="0" smtClean="0"/>
                        <a:t>PAG –</a:t>
                      </a:r>
                      <a:r>
                        <a:rPr lang="en-US" sz="1800" b="1" baseline="0" noProof="0" dirty="0" smtClean="0"/>
                        <a:t> </a:t>
                      </a:r>
                      <a:r>
                        <a:rPr lang="en-US" sz="1800" noProof="0" dirty="0" smtClean="0"/>
                        <a:t>Personnel Access</a:t>
                      </a:r>
                      <a:r>
                        <a:rPr lang="en-US" sz="1800" baseline="0" noProof="0" dirty="0" smtClean="0"/>
                        <a:t> Gate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noProof="0" dirty="0" smtClean="0"/>
                        <a:t>Identification</a:t>
                      </a:r>
                      <a:r>
                        <a:rPr lang="en-US" sz="1800" baseline="0" noProof="0" dirty="0" smtClean="0"/>
                        <a:t> and separation of personnel and </a:t>
                      </a:r>
                      <a:r>
                        <a:rPr lang="en-US" sz="1800" noProof="0" dirty="0" smtClean="0"/>
                        <a:t>check of the access permissions</a:t>
                      </a:r>
                      <a:endParaRPr lang="en-US" sz="180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2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0" noProof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dirty="0" smtClean="0"/>
                        <a:t>MAD –</a:t>
                      </a:r>
                      <a:r>
                        <a:rPr lang="en-US" sz="1800" b="1" baseline="0" noProof="0" dirty="0" smtClean="0"/>
                        <a:t> </a:t>
                      </a:r>
                      <a:r>
                        <a:rPr lang="en-US" sz="1800" noProof="0" dirty="0" smtClean="0"/>
                        <a:t>Material Door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noProof="0" dirty="0" smtClean="0">
                          <a:effectLst/>
                        </a:rPr>
                        <a:t>Transport of material in and out of</a:t>
                      </a:r>
                      <a:r>
                        <a:rPr lang="en-US" sz="1800" kern="1200" baseline="0" noProof="0" dirty="0" smtClean="0">
                          <a:effectLst/>
                        </a:rPr>
                        <a:t> NE-Areas</a:t>
                      </a:r>
                      <a:endParaRPr lang="en-US" sz="180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99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0" noProof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dirty="0" smtClean="0"/>
                        <a:t>AAD</a:t>
                      </a:r>
                      <a:r>
                        <a:rPr lang="en-US" sz="1800" b="1" baseline="0" noProof="0" dirty="0" smtClean="0"/>
                        <a:t> – </a:t>
                      </a:r>
                      <a:r>
                        <a:rPr lang="en-US" sz="1800" baseline="0" noProof="0" dirty="0" smtClean="0"/>
                        <a:t>Area to Area Door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effectLst/>
                        </a:rPr>
                        <a:t>Escape door between two NE-Areas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7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0" noProof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noProof="0" dirty="0" smtClean="0"/>
                        <a:t>ECD –</a:t>
                      </a:r>
                      <a:r>
                        <a:rPr lang="en-US" sz="1800" b="1" baseline="0" noProof="0" dirty="0" smtClean="0"/>
                        <a:t> </a:t>
                      </a:r>
                      <a:r>
                        <a:rPr lang="en-US" sz="1800" noProof="0" dirty="0" smtClean="0"/>
                        <a:t>Escape</a:t>
                      </a:r>
                      <a:r>
                        <a:rPr lang="en-US" sz="1800" baseline="0" noProof="0" dirty="0" smtClean="0"/>
                        <a:t> Door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effectLst/>
                        </a:rPr>
                        <a:t>Escape door out of NE-Areas</a:t>
                      </a:r>
                      <a:endParaRPr lang="en-US" sz="1800" noProof="0" dirty="0" smtClean="0"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61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noProof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 smtClean="0"/>
                        <a:t>SAD</a:t>
                      </a:r>
                      <a:r>
                        <a:rPr lang="en-US" sz="1800" b="1" baseline="0" noProof="0" dirty="0" smtClean="0"/>
                        <a:t> –  </a:t>
                      </a:r>
                      <a:r>
                        <a:rPr lang="en-US" sz="1800" baseline="0" noProof="0" dirty="0" smtClean="0"/>
                        <a:t>Sub-Area Door</a:t>
                      </a:r>
                      <a:endParaRPr lang="en-US" sz="18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effectLst/>
                        </a:rPr>
                        <a:t>Access door to Subareas</a:t>
                      </a:r>
                      <a:endParaRPr lang="en-US" sz="1800" noProof="0" dirty="0" smtClean="0"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61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0" noProof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noProof="0" dirty="0" smtClean="0">
                          <a:effectLst/>
                        </a:rPr>
                        <a:t>RSD – </a:t>
                      </a:r>
                      <a:r>
                        <a:rPr lang="en-US" sz="1800" kern="1200" noProof="0" dirty="0" smtClean="0">
                          <a:effectLst/>
                        </a:rPr>
                        <a:t>Radiation Shielding Door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effectLst/>
                        </a:rPr>
                        <a:t>Reduction of dose-rate and barrier</a:t>
                      </a:r>
                      <a:endParaRPr lang="en-US" sz="1800" noProof="0" dirty="0" smtClean="0"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12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3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23" y="1906957"/>
            <a:ext cx="8355754" cy="4680000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 of an NE-Area in G004a and T101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NE-Area </a:t>
            </a:r>
            <a:r>
              <a:rPr lang="en-GB" sz="2000" dirty="0"/>
              <a:t>(Door Types </a:t>
            </a:r>
            <a:r>
              <a:rPr lang="en-GB" sz="2000" dirty="0" smtClean="0"/>
              <a:t>II)</a:t>
            </a:r>
            <a:endParaRPr lang="en-GB" sz="20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sp>
        <p:nvSpPr>
          <p:cNvPr id="3" name="Ellipse 2"/>
          <p:cNvSpPr/>
          <p:nvPr/>
        </p:nvSpPr>
        <p:spPr>
          <a:xfrm>
            <a:off x="5283200" y="2702184"/>
            <a:ext cx="720558" cy="669089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86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Area </a:t>
            </a:r>
            <a:r>
              <a:rPr lang="en-GB" sz="2000" dirty="0" smtClean="0"/>
              <a:t>(Overview)</a:t>
            </a:r>
            <a:endParaRPr lang="en-GB" sz="20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12</a:t>
            </a:fld>
            <a:endParaRPr lang="en-GB" noProof="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128713" y="1283761"/>
            <a:ext cx="6886575" cy="5276850"/>
            <a:chOff x="1128713" y="1283761"/>
            <a:chExt cx="6886575" cy="527685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8713" y="1283761"/>
              <a:ext cx="6886575" cy="5276850"/>
            </a:xfrm>
            <a:prstGeom prst="rect">
              <a:avLst/>
            </a:prstGeom>
          </p:spPr>
        </p:pic>
        <p:sp>
          <p:nvSpPr>
            <p:cNvPr id="2" name="Rechteck 1"/>
            <p:cNvSpPr/>
            <p:nvPr/>
          </p:nvSpPr>
          <p:spPr>
            <a:xfrm>
              <a:off x="2743200" y="5320144"/>
              <a:ext cx="1607127" cy="1232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079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Access Area </a:t>
            </a:r>
            <a:r>
              <a:rPr lang="en-GB" sz="2000" dirty="0" smtClean="0"/>
              <a:t>(Personnel Access Gate)</a:t>
            </a:r>
            <a:endParaRPr lang="de-DE" sz="20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t="1594" r="50003" b="37969"/>
          <a:stretch/>
        </p:blipFill>
        <p:spPr>
          <a:xfrm>
            <a:off x="2500906" y="1856509"/>
            <a:ext cx="1045862" cy="2207491"/>
          </a:xfrm>
          <a:prstGeom prst="rect">
            <a:avLst/>
          </a:prstGeom>
        </p:spPr>
      </p:pic>
      <p:cxnSp>
        <p:nvCxnSpPr>
          <p:cNvPr id="11" name="Gerade Verbindung mit Pfeil 10"/>
          <p:cNvCxnSpPr>
            <a:stCxn id="21" idx="3"/>
          </p:cNvCxnSpPr>
          <p:nvPr/>
        </p:nvCxnSpPr>
        <p:spPr>
          <a:xfrm>
            <a:off x="1431739" y="2029177"/>
            <a:ext cx="1409689" cy="179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26" idx="3"/>
          </p:cNvCxnSpPr>
          <p:nvPr/>
        </p:nvCxnSpPr>
        <p:spPr>
          <a:xfrm flipV="1">
            <a:off x="1366982" y="3147060"/>
            <a:ext cx="1169359" cy="118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25" idx="3"/>
          </p:cNvCxnSpPr>
          <p:nvPr/>
        </p:nvCxnSpPr>
        <p:spPr>
          <a:xfrm>
            <a:off x="1838258" y="2668025"/>
            <a:ext cx="824487" cy="11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radon\Desktop\C1D_front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76" y="1944935"/>
            <a:ext cx="1747233" cy="463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56496" y="1379224"/>
            <a:ext cx="1565493" cy="369332"/>
          </a:xfrm>
          <a:prstGeom prst="rect">
            <a:avLst/>
          </a:prstGeom>
          <a:ln w="28575">
            <a:noFill/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b="1" u="sng" dirty="0" smtClean="0"/>
              <a:t>Interior View</a:t>
            </a:r>
          </a:p>
        </p:txBody>
      </p:sp>
      <p:cxnSp>
        <p:nvCxnSpPr>
          <p:cNvPr id="15" name="Gerade Verbindung mit Pfeil 14"/>
          <p:cNvCxnSpPr>
            <a:stCxn id="41" idx="1"/>
          </p:cNvCxnSpPr>
          <p:nvPr/>
        </p:nvCxnSpPr>
        <p:spPr>
          <a:xfrm flipH="1">
            <a:off x="5818892" y="1560075"/>
            <a:ext cx="1064110" cy="1070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29" idx="3"/>
          </p:cNvCxnSpPr>
          <p:nvPr/>
        </p:nvCxnSpPr>
        <p:spPr>
          <a:xfrm>
            <a:off x="3242011" y="5986816"/>
            <a:ext cx="2518087" cy="278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35" idx="3"/>
          </p:cNvCxnSpPr>
          <p:nvPr/>
        </p:nvCxnSpPr>
        <p:spPr>
          <a:xfrm flipV="1">
            <a:off x="4894334" y="3787090"/>
            <a:ext cx="1252901" cy="10102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77632" y="1844511"/>
            <a:ext cx="95410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Monitor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54015" y="2344859"/>
            <a:ext cx="1384243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dirty="0" smtClean="0"/>
              <a:t>Hand-Vein-Scanner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22565" y="3081096"/>
            <a:ext cx="94441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dirty="0" smtClean="0"/>
              <a:t>PA-Key</a:t>
            </a:r>
            <a:endParaRPr lang="de-DE" dirty="0" smtClean="0"/>
          </a:p>
        </p:txBody>
      </p:sp>
      <p:sp>
        <p:nvSpPr>
          <p:cNvPr id="30" name="Textfeld 29"/>
          <p:cNvSpPr txBox="1"/>
          <p:nvPr/>
        </p:nvSpPr>
        <p:spPr>
          <a:xfrm>
            <a:off x="454016" y="4150990"/>
            <a:ext cx="1313180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dirty="0" smtClean="0"/>
              <a:t>Dosimeter-</a:t>
            </a:r>
          </a:p>
          <a:p>
            <a:pPr algn="l"/>
            <a:r>
              <a:rPr lang="en-GB" dirty="0"/>
              <a:t>S</a:t>
            </a:r>
            <a:r>
              <a:rPr lang="en-GB" dirty="0" smtClean="0"/>
              <a:t>tation </a:t>
            </a:r>
            <a:endParaRPr lang="de-DE" dirty="0" smtClean="0"/>
          </a:p>
        </p:txBody>
      </p:sp>
      <p:cxnSp>
        <p:nvCxnSpPr>
          <p:cNvPr id="31" name="Gerade Verbindung mit Pfeil 30"/>
          <p:cNvCxnSpPr>
            <a:stCxn id="30" idx="3"/>
          </p:cNvCxnSpPr>
          <p:nvPr/>
        </p:nvCxnSpPr>
        <p:spPr>
          <a:xfrm flipV="1">
            <a:off x="1767196" y="3739945"/>
            <a:ext cx="751427" cy="734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1954479" y="5802150"/>
            <a:ext cx="128753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Safety Mat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4861206" y="1375409"/>
            <a:ext cx="1642437" cy="369332"/>
          </a:xfrm>
          <a:prstGeom prst="rect">
            <a:avLst/>
          </a:prstGeom>
          <a:ln w="28575">
            <a:noFill/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b="1" u="sng" dirty="0" smtClean="0"/>
              <a:t>Exterior View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670922" y="4474156"/>
            <a:ext cx="1223412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QR-Code </a:t>
            </a:r>
          </a:p>
          <a:p>
            <a:pPr algn="l"/>
            <a:r>
              <a:rPr lang="de-DE" dirty="0" smtClean="0"/>
              <a:t>Scanner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883002" y="1375409"/>
            <a:ext cx="201850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Ultrasonic-Sensor</a:t>
            </a:r>
          </a:p>
        </p:txBody>
      </p:sp>
    </p:spTree>
    <p:extLst>
      <p:ext uri="{BB962C8B-B14F-4D97-AF65-F5344CB8AC3E}">
        <p14:creationId xmlns:p14="http://schemas.microsoft.com/office/powerpoint/2010/main" val="10223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nhaltsplatzhalter 1"/>
          <p:cNvSpPr>
            <a:spLocks noGrp="1"/>
          </p:cNvSpPr>
          <p:nvPr>
            <p:ph idx="1"/>
          </p:nvPr>
        </p:nvSpPr>
        <p:spPr>
          <a:xfrm>
            <a:off x="422565" y="1234497"/>
            <a:ext cx="8211834" cy="5119773"/>
          </a:xfrm>
        </p:spPr>
        <p:txBody>
          <a:bodyPr/>
          <a:lstStyle/>
          <a:p>
            <a:pPr marL="22860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Hardware structure for test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steps to the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prototype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collaboration with colleagues from CERN.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development of the test prototype to the simulation of the complete functions of an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NE-Area.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Access Area </a:t>
            </a:r>
            <a:r>
              <a:rPr lang="de-DE" sz="2000" dirty="0" smtClean="0"/>
              <a:t>(Prototype)</a:t>
            </a:r>
            <a:endParaRPr lang="de-DE" sz="20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41672" y="2300243"/>
            <a:ext cx="8584331" cy="4210761"/>
            <a:chOff x="241672" y="1590382"/>
            <a:chExt cx="8584331" cy="42107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851" y="2086621"/>
              <a:ext cx="2418576" cy="32247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428" y="2086621"/>
              <a:ext cx="2418575" cy="3224768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5198140" y="3022963"/>
              <a:ext cx="968317" cy="676043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536567" y="3851267"/>
              <a:ext cx="661572" cy="521030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53541" y="3852410"/>
              <a:ext cx="619001" cy="519887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106091" y="3054135"/>
              <a:ext cx="601189" cy="547750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981400" y="3900253"/>
              <a:ext cx="477491" cy="391886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699862" y="3926836"/>
              <a:ext cx="521030" cy="409427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707280" y="3125387"/>
              <a:ext cx="960899" cy="814944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47503" y="3125387"/>
              <a:ext cx="676894" cy="573618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353984" y="2086622"/>
              <a:ext cx="844155" cy="722585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78231" y="4425735"/>
              <a:ext cx="614549" cy="463138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3541565" y="2427310"/>
              <a:ext cx="812420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18" idx="1"/>
            </p:cNvCxnSpPr>
            <p:nvPr/>
          </p:nvCxnSpPr>
          <p:spPr>
            <a:xfrm>
              <a:off x="3541564" y="3412196"/>
              <a:ext cx="905939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endCxn id="12" idx="1"/>
            </p:cNvCxnSpPr>
            <p:nvPr/>
          </p:nvCxnSpPr>
          <p:spPr>
            <a:xfrm>
              <a:off x="3546752" y="4111782"/>
              <a:ext cx="989816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endCxn id="20" idx="1"/>
            </p:cNvCxnSpPr>
            <p:nvPr/>
          </p:nvCxnSpPr>
          <p:spPr>
            <a:xfrm>
              <a:off x="3546751" y="4657304"/>
              <a:ext cx="1831480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97" idx="2"/>
              <a:endCxn id="11" idx="0"/>
            </p:cNvCxnSpPr>
            <p:nvPr/>
          </p:nvCxnSpPr>
          <p:spPr>
            <a:xfrm>
              <a:off x="5680590" y="1905852"/>
              <a:ext cx="1709" cy="111711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stCxn id="98" idx="2"/>
              <a:endCxn id="13" idx="3"/>
            </p:cNvCxnSpPr>
            <p:nvPr/>
          </p:nvCxnSpPr>
          <p:spPr>
            <a:xfrm rot="5400000">
              <a:off x="5112654" y="2750380"/>
              <a:ext cx="2121862" cy="602086"/>
            </a:xfrm>
            <a:prstGeom prst="bentConnector2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99" idx="2"/>
              <a:endCxn id="14" idx="0"/>
            </p:cNvCxnSpPr>
            <p:nvPr/>
          </p:nvCxnSpPr>
          <p:spPr>
            <a:xfrm flipH="1">
              <a:off x="7406686" y="1991329"/>
              <a:ext cx="984" cy="1062806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100" idx="2"/>
              <a:endCxn id="17" idx="0"/>
            </p:cNvCxnSpPr>
            <p:nvPr/>
          </p:nvCxnSpPr>
          <p:spPr>
            <a:xfrm>
              <a:off x="8187730" y="1990492"/>
              <a:ext cx="0" cy="1134895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15" idx="2"/>
            </p:cNvCxnSpPr>
            <p:nvPr/>
          </p:nvCxnSpPr>
          <p:spPr>
            <a:xfrm flipV="1">
              <a:off x="7220145" y="4292139"/>
              <a:ext cx="0" cy="1448464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7960377" y="4336263"/>
              <a:ext cx="0" cy="1411019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796266" y="2254185"/>
              <a:ext cx="8515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CPU 1516F</a:t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NE AREA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833163" y="3235090"/>
              <a:ext cx="8515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CPU 1512F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BOG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880423" y="3953689"/>
              <a:ext cx="7649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ET 200SP</a:t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PAG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860413" y="4484132"/>
              <a:ext cx="7970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OUTPUTS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485664" y="1659631"/>
              <a:ext cx="3898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ISE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048870" y="1590382"/>
              <a:ext cx="8515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CPU 1512F</a:t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UBOG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981912" y="1591219"/>
              <a:ext cx="8515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CPU 1512F</a:t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DBOG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832504" y="1590382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INPUTS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553818" y="5401033"/>
              <a:ext cx="7649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ET 200SP</a:t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MAD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903345" y="5401033"/>
              <a:ext cx="7649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ET 200SP</a:t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ECD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72" y="2086621"/>
              <a:ext cx="2418576" cy="3224768"/>
            </a:xfrm>
            <a:prstGeom prst="rect">
              <a:avLst/>
            </a:prstGeom>
          </p:spPr>
        </p:pic>
      </p:grp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815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15</a:t>
            </a:fld>
            <a:endParaRPr lang="en-GB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Access Area </a:t>
            </a:r>
            <a:r>
              <a:rPr lang="en-GB" sz="2000" dirty="0" smtClean="0"/>
              <a:t>(Door Equipment)</a:t>
            </a:r>
            <a:endParaRPr lang="de-DE" sz="20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r="34669"/>
          <a:stretch/>
        </p:blipFill>
        <p:spPr>
          <a:xfrm>
            <a:off x="100709" y="1335664"/>
            <a:ext cx="7491562" cy="430775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65427" t="16520" r="8496"/>
          <a:stretch/>
        </p:blipFill>
        <p:spPr>
          <a:xfrm>
            <a:off x="5718020" y="2618260"/>
            <a:ext cx="3111943" cy="374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57018" y="1209964"/>
            <a:ext cx="8848437" cy="5458691"/>
          </a:xfrm>
        </p:spPr>
        <p:txBody>
          <a:bodyPr>
            <a:normAutofit fontScale="92500" lnSpcReduction="10000"/>
          </a:bodyPr>
          <a:lstStyle/>
          <a:p>
            <a:r>
              <a:rPr lang="en-US" sz="1900" b="1" u="sng" dirty="0"/>
              <a:t>Important Safety Elements – ISE (Beam):</a:t>
            </a:r>
            <a:r>
              <a:rPr lang="en-US" sz="1900" b="1" dirty="0"/>
              <a:t>	</a:t>
            </a:r>
            <a:r>
              <a:rPr lang="en-US" sz="1800" b="1" dirty="0"/>
              <a:t>				             </a:t>
            </a:r>
            <a:r>
              <a:rPr lang="en-US" sz="1900" dirty="0"/>
              <a:t>Components which are important for beam operation with a link to PAS</a:t>
            </a:r>
          </a:p>
          <a:p>
            <a:pPr lvl="1"/>
            <a:r>
              <a:rPr lang="de-DE" sz="1700" dirty="0"/>
              <a:t>ISE </a:t>
            </a:r>
            <a:r>
              <a:rPr lang="en-US" sz="1700" dirty="0"/>
              <a:t>have two states</a:t>
            </a:r>
            <a:r>
              <a:rPr lang="en-GB" sz="1700" dirty="0"/>
              <a:t>: </a:t>
            </a:r>
            <a:r>
              <a:rPr lang="en-GB" sz="1700" b="1" dirty="0"/>
              <a:t>SAFE / UNSAFE</a:t>
            </a:r>
            <a:r>
              <a:rPr lang="en-GB" sz="1700" dirty="0"/>
              <a:t>. </a:t>
            </a:r>
          </a:p>
          <a:p>
            <a:pPr lvl="1"/>
            <a:r>
              <a:rPr lang="en-US" sz="1700" b="1" dirty="0"/>
              <a:t>SAFE:</a:t>
            </a:r>
            <a:r>
              <a:rPr lang="en-US" sz="1700" dirty="0"/>
              <a:t> These components </a:t>
            </a:r>
            <a:r>
              <a:rPr lang="en-US" sz="1700" b="1" dirty="0"/>
              <a:t>prevent beam operation</a:t>
            </a:r>
            <a:r>
              <a:rPr lang="en-US" sz="1700" dirty="0"/>
              <a:t> in the dedicated NE-Area</a:t>
            </a:r>
            <a:r>
              <a:rPr lang="en-GB" sz="1700" dirty="0"/>
              <a:t>.</a:t>
            </a:r>
          </a:p>
          <a:p>
            <a:pPr lvl="1"/>
            <a:r>
              <a:rPr lang="en-GB" sz="1700" b="1" dirty="0"/>
              <a:t>UNSAFE:</a:t>
            </a:r>
            <a:r>
              <a:rPr lang="en-GB" sz="1700" dirty="0"/>
              <a:t> The components are </a:t>
            </a:r>
            <a:r>
              <a:rPr lang="en-GB" sz="1700" b="1" dirty="0"/>
              <a:t>ready for beam operation</a:t>
            </a:r>
            <a:r>
              <a:rPr lang="en-GB" sz="1700" dirty="0"/>
              <a:t>. (PAS point of view)</a:t>
            </a:r>
            <a:endParaRPr lang="en-US" sz="1700" dirty="0"/>
          </a:p>
          <a:p>
            <a:endParaRPr lang="de-DE" sz="1800" b="1" i="1" dirty="0"/>
          </a:p>
          <a:p>
            <a:r>
              <a:rPr lang="de-DE" sz="1900" b="1" u="sng" dirty="0"/>
              <a:t>Beam-Off-Group – BOG: </a:t>
            </a:r>
            <a:r>
              <a:rPr lang="de-DE" sz="1800" b="1" dirty="0"/>
              <a:t>										             </a:t>
            </a:r>
            <a:r>
              <a:rPr lang="en-US" sz="1800" dirty="0"/>
              <a:t>Group of ISE, which </a:t>
            </a:r>
            <a:r>
              <a:rPr lang="en-US" sz="1800" b="1" dirty="0"/>
              <a:t>prevents beam operation</a:t>
            </a:r>
            <a:r>
              <a:rPr lang="en-US" sz="1800" dirty="0"/>
              <a:t> in a dedicated NE-Area.</a:t>
            </a:r>
            <a:endParaRPr lang="en-US" sz="1800" b="1" dirty="0"/>
          </a:p>
          <a:p>
            <a:pPr lvl="1"/>
            <a:r>
              <a:rPr lang="en-US" sz="1700" dirty="0"/>
              <a:t>Two or more ISE (Beam), e.g. two Dipole-magnets. </a:t>
            </a:r>
          </a:p>
          <a:p>
            <a:pPr lvl="1"/>
            <a:r>
              <a:rPr lang="en-US" sz="1700" dirty="0"/>
              <a:t>The BOG disables the deflection of the beam into a dedicated NE-Area and therefore prevents beam operation in that area. </a:t>
            </a:r>
          </a:p>
          <a:p>
            <a:pPr lvl="1"/>
            <a:r>
              <a:rPr lang="en-US" sz="1700" b="1" dirty="0"/>
              <a:t>With switching the BOG to SAFE, the ISE switch into the SAFE state and stop beam operation.</a:t>
            </a:r>
          </a:p>
          <a:p>
            <a:pPr lvl="1"/>
            <a:r>
              <a:rPr lang="en-US" sz="1700" dirty="0"/>
              <a:t>While switching to the SAFE state the BOG sends a </a:t>
            </a:r>
            <a:r>
              <a:rPr lang="en-US" sz="1700" b="1" dirty="0"/>
              <a:t>leading signal </a:t>
            </a:r>
            <a:r>
              <a:rPr lang="en-US" sz="1700" dirty="0"/>
              <a:t>to the </a:t>
            </a:r>
            <a:r>
              <a:rPr lang="en-US" sz="1700" b="1" dirty="0"/>
              <a:t>Machine Protection System </a:t>
            </a:r>
            <a:r>
              <a:rPr lang="en-US" sz="1700" dirty="0"/>
              <a:t>to provoke an imminent beam abort. 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Safe </a:t>
            </a:r>
            <a:r>
              <a:rPr lang="en-US" sz="1700" b="1" dirty="0"/>
              <a:t>while personnel access.</a:t>
            </a:r>
          </a:p>
          <a:p>
            <a:pPr lvl="1"/>
            <a:r>
              <a:rPr lang="en-US" sz="1700" dirty="0"/>
              <a:t>Safe </a:t>
            </a:r>
            <a:r>
              <a:rPr lang="en-US" sz="1700" b="1" dirty="0"/>
              <a:t>in case of access violation</a:t>
            </a:r>
            <a:r>
              <a:rPr lang="en-US" sz="1700" dirty="0"/>
              <a:t> due to opening the safety switches at the doors without permission. </a:t>
            </a:r>
          </a:p>
          <a:p>
            <a:pPr lvl="1"/>
            <a:r>
              <a:rPr lang="en-US" sz="1700" dirty="0"/>
              <a:t>Safe </a:t>
            </a:r>
            <a:r>
              <a:rPr lang="en-US" sz="1700" b="1" dirty="0"/>
              <a:t>in other cases leading to the loss of integrity</a:t>
            </a:r>
            <a:r>
              <a:rPr lang="en-US" sz="1700" dirty="0"/>
              <a:t> of the </a:t>
            </a:r>
            <a:r>
              <a:rPr lang="en-US" sz="1700" dirty="0" smtClean="0"/>
              <a:t>NE-Area.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Beam-Off-Groups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Safe Access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880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2565" y="1209964"/>
            <a:ext cx="8398162" cy="5350647"/>
          </a:xfrm>
        </p:spPr>
        <p:txBody>
          <a:bodyPr>
            <a:normAutofit/>
          </a:bodyPr>
          <a:lstStyle/>
          <a:p>
            <a:r>
              <a:rPr lang="en-US" sz="1800" dirty="0"/>
              <a:t>Each NE-Area is dedicated to at least one</a:t>
            </a:r>
            <a:r>
              <a:rPr lang="en-US" sz="1800" b="1" dirty="0"/>
              <a:t> </a:t>
            </a:r>
            <a:r>
              <a:rPr lang="en-US" sz="1800" dirty="0"/>
              <a:t>BOG.</a:t>
            </a:r>
          </a:p>
          <a:p>
            <a:r>
              <a:rPr lang="en-US" sz="1800" dirty="0"/>
              <a:t>Presently 21 BOGs are planed.</a:t>
            </a:r>
          </a:p>
          <a:p>
            <a:r>
              <a:rPr lang="en-US" sz="1800" dirty="0"/>
              <a:t>A </a:t>
            </a:r>
            <a:r>
              <a:rPr lang="en-US" sz="1800" b="1" dirty="0"/>
              <a:t>BOG</a:t>
            </a:r>
            <a:r>
              <a:rPr lang="en-US" sz="1800" dirty="0"/>
              <a:t> enables </a:t>
            </a:r>
            <a:r>
              <a:rPr lang="en-US" sz="1800" b="1" dirty="0"/>
              <a:t>safe access </a:t>
            </a:r>
            <a:r>
              <a:rPr lang="en-US" sz="1800" dirty="0"/>
              <a:t>to an NE-Area but </a:t>
            </a:r>
            <a:r>
              <a:rPr lang="en-US" sz="1800" b="1" dirty="0"/>
              <a:t>only </a:t>
            </a:r>
            <a:r>
              <a:rPr lang="en-US" sz="1800" dirty="0"/>
              <a:t>with respect to </a:t>
            </a:r>
            <a:r>
              <a:rPr lang="en-US" sz="1800" b="1" dirty="0"/>
              <a:t>prompt dose-rate</a:t>
            </a:r>
            <a:r>
              <a:rPr lang="en-US" sz="1800" dirty="0"/>
              <a:t>!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Beam-Off-Groups and Safe Access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17</a:t>
            </a:fld>
            <a:endParaRPr lang="en-GB" noProof="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2904401"/>
            <a:ext cx="9000000" cy="369657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/>
          <a:srcRect t="4546" b="12578"/>
          <a:stretch/>
        </p:blipFill>
        <p:spPr>
          <a:xfrm>
            <a:off x="9235" y="2521528"/>
            <a:ext cx="2927927" cy="20359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52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57018" y="1209964"/>
            <a:ext cx="8848437" cy="5458691"/>
          </a:xfrm>
        </p:spPr>
        <p:txBody>
          <a:bodyPr>
            <a:normAutofit/>
          </a:bodyPr>
          <a:lstStyle/>
          <a:p>
            <a:r>
              <a:rPr lang="en-US" sz="1800" dirty="0"/>
              <a:t>For </a:t>
            </a:r>
            <a:r>
              <a:rPr lang="en-US" sz="1800" b="1" dirty="0"/>
              <a:t>hazards other than prompt dose-rate </a:t>
            </a:r>
            <a:r>
              <a:rPr lang="en-US" sz="1800" dirty="0"/>
              <a:t>caused by beam operation the PAS provides three types of interfaces for </a:t>
            </a:r>
            <a:r>
              <a:rPr lang="en-US" sz="1800" b="1" dirty="0"/>
              <a:t>risk mitigation strategies</a:t>
            </a:r>
            <a:r>
              <a:rPr lang="en-US" sz="1800" dirty="0"/>
              <a:t> of third party systems.</a:t>
            </a:r>
          </a:p>
          <a:p>
            <a:endParaRPr lang="en-US" sz="1800" dirty="0"/>
          </a:p>
          <a:p>
            <a:r>
              <a:rPr lang="en-US" sz="1800" dirty="0"/>
              <a:t>The following interfaces allow a </a:t>
            </a:r>
            <a:r>
              <a:rPr lang="en-US" sz="1800" b="1" dirty="0"/>
              <a:t>third party system</a:t>
            </a:r>
            <a:r>
              <a:rPr lang="en-US" sz="1800" dirty="0"/>
              <a:t> to use </a:t>
            </a:r>
            <a:r>
              <a:rPr lang="en-US" sz="1800" b="1" dirty="0"/>
              <a:t>synergy effects</a:t>
            </a:r>
            <a:r>
              <a:rPr lang="en-US" sz="1800" dirty="0"/>
              <a:t> with the PAS infrastructure.</a:t>
            </a:r>
          </a:p>
          <a:p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/>
              <a:t>Access control </a:t>
            </a:r>
            <a:r>
              <a:rPr lang="en-US" sz="1600" dirty="0"/>
              <a:t>to NE-Areas with </a:t>
            </a:r>
            <a:r>
              <a:rPr lang="en-US" sz="1600" b="1" dirty="0"/>
              <a:t>different levels </a:t>
            </a:r>
            <a:r>
              <a:rPr lang="en-US" sz="1600" dirty="0"/>
              <a:t>of </a:t>
            </a:r>
            <a:r>
              <a:rPr lang="en-US" sz="1600" b="1" dirty="0"/>
              <a:t>access permissions </a:t>
            </a:r>
            <a:r>
              <a:rPr lang="en-US" sz="1600" dirty="0"/>
              <a:t>(</a:t>
            </a:r>
            <a:r>
              <a:rPr lang="en-GB" sz="1600" b="1" dirty="0"/>
              <a:t>administrative controls</a:t>
            </a:r>
            <a:r>
              <a:rPr lang="en-US" sz="1600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Standard interface to the </a:t>
            </a:r>
            <a:r>
              <a:rPr lang="en-US" sz="1600" b="1" dirty="0"/>
              <a:t>BOG</a:t>
            </a:r>
            <a:r>
              <a:rPr lang="en-US" sz="1600" dirty="0"/>
              <a:t> to </a:t>
            </a:r>
            <a:r>
              <a:rPr lang="en-US" sz="1600" b="1" dirty="0"/>
              <a:t>trigger safety functions    		              </a:t>
            </a:r>
            <a:r>
              <a:rPr lang="en-US" sz="1600" dirty="0"/>
              <a:t>(</a:t>
            </a:r>
            <a:r>
              <a:rPr lang="en-US" sz="1600" b="1" dirty="0"/>
              <a:t>engineering controls</a:t>
            </a:r>
            <a:r>
              <a:rPr lang="en-US" sz="1600" dirty="0"/>
              <a:t>, in case a performance level for functional safety is required)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Standard interface to the </a:t>
            </a:r>
            <a:r>
              <a:rPr lang="en-US" sz="1600" b="1" dirty="0"/>
              <a:t>NE-Area</a:t>
            </a:r>
            <a:r>
              <a:rPr lang="en-US" sz="1600" dirty="0"/>
              <a:t> to </a:t>
            </a:r>
            <a:r>
              <a:rPr lang="en-US" sz="1600" b="1" dirty="0"/>
              <a:t>alarm</a:t>
            </a:r>
            <a:r>
              <a:rPr lang="en-US" sz="1600" dirty="0"/>
              <a:t> the area and/or </a:t>
            </a:r>
            <a:r>
              <a:rPr lang="en-US" sz="1600" b="1" dirty="0"/>
              <a:t>restrict the access </a:t>
            </a:r>
            <a:r>
              <a:rPr lang="en-US" sz="1600" dirty="0"/>
              <a:t>(</a:t>
            </a:r>
            <a:r>
              <a:rPr lang="en-GB" sz="1600" b="1" dirty="0"/>
              <a:t>administrative controls</a:t>
            </a:r>
            <a:r>
              <a:rPr lang="en-GB" sz="1600" dirty="0"/>
              <a:t>, </a:t>
            </a:r>
            <a:r>
              <a:rPr lang="en-US" sz="1600" dirty="0"/>
              <a:t>in case no performance level for functional safety is required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Beam-Off-Groups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Safe Access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085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346" y="4575889"/>
            <a:ext cx="1550503" cy="2049377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54715" y="1200727"/>
            <a:ext cx="6032631" cy="552334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After beam operation </a:t>
            </a:r>
            <a:r>
              <a:rPr lang="en-US" sz="1800" b="1" dirty="0" smtClean="0"/>
              <a:t>before personnel access </a:t>
            </a:r>
            <a:r>
              <a:rPr lang="en-US" sz="1800" dirty="0" smtClean="0"/>
              <a:t>to an NE-Area is allowed a </a:t>
            </a:r>
            <a:r>
              <a:rPr lang="en-US" sz="1800" b="1" dirty="0" smtClean="0"/>
              <a:t>Radiation </a:t>
            </a:r>
            <a:r>
              <a:rPr lang="en-US" sz="1800" b="1" dirty="0"/>
              <a:t>P</a:t>
            </a:r>
            <a:r>
              <a:rPr lang="en-US" sz="1800" b="1" dirty="0" smtClean="0"/>
              <a:t>rotection </a:t>
            </a:r>
            <a:r>
              <a:rPr lang="en-US" sz="1800" b="1" dirty="0"/>
              <a:t>A</a:t>
            </a:r>
            <a:r>
              <a:rPr lang="en-US" sz="1800" b="1" dirty="0" smtClean="0"/>
              <a:t>ssessment</a:t>
            </a:r>
            <a:r>
              <a:rPr lang="de-DE" sz="1800" b="1" dirty="0" smtClean="0"/>
              <a:t> </a:t>
            </a:r>
            <a:r>
              <a:rPr lang="en-US" sz="1800" dirty="0" smtClean="0"/>
              <a:t>of the NE-Area </a:t>
            </a:r>
            <a:r>
              <a:rPr lang="en-US" sz="1800" b="1" dirty="0" smtClean="0"/>
              <a:t>is necessary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Each </a:t>
            </a:r>
            <a:r>
              <a:rPr lang="en-US" sz="1800" b="1" dirty="0" smtClean="0"/>
              <a:t>NE-Area</a:t>
            </a:r>
            <a:r>
              <a:rPr lang="en-US" sz="1800" dirty="0" smtClean="0"/>
              <a:t> will be </a:t>
            </a:r>
            <a:r>
              <a:rPr lang="en-US" sz="1800" b="1" dirty="0" smtClean="0"/>
              <a:t>classified by </a:t>
            </a:r>
            <a:r>
              <a:rPr lang="en-US" sz="1800" dirty="0" smtClean="0"/>
              <a:t>the corresponding </a:t>
            </a:r>
            <a:r>
              <a:rPr lang="en-US" sz="1800" b="1" dirty="0" smtClean="0"/>
              <a:t>SSB</a:t>
            </a:r>
            <a:r>
              <a:rPr lang="en-US" sz="1800" dirty="0" smtClean="0"/>
              <a:t> before beam operation:</a:t>
            </a:r>
          </a:p>
          <a:p>
            <a:pPr lvl="1">
              <a:buFont typeface="+mj-lt"/>
              <a:buAutoNum type="alphaUcPeriod"/>
            </a:pPr>
            <a:r>
              <a:rPr lang="en-US" sz="1400" b="1" dirty="0" smtClean="0"/>
              <a:t>No measurement of residual dose-rate is necessary </a:t>
            </a:r>
            <a:r>
              <a:rPr lang="en-US" sz="1400" dirty="0" smtClean="0"/>
              <a:t>before personnel access is allowed. This is the case for all areas with no residual dose-rate expected. </a:t>
            </a:r>
          </a:p>
          <a:p>
            <a:pPr lvl="1">
              <a:buFont typeface="+mj-lt"/>
              <a:buAutoNum type="alphaUcPeriod"/>
            </a:pPr>
            <a:r>
              <a:rPr lang="en-US" sz="1400" dirty="0" smtClean="0"/>
              <a:t>A </a:t>
            </a:r>
            <a:r>
              <a:rPr lang="en-US" sz="1400" b="1" dirty="0" smtClean="0"/>
              <a:t>measurement of residual dose-rate is necessary </a:t>
            </a:r>
            <a:r>
              <a:rPr lang="en-US" sz="1400" dirty="0" smtClean="0"/>
              <a:t>before personnel access is allowed. This is the case for all areas with significant residual dose-rate. </a:t>
            </a:r>
          </a:p>
          <a:p>
            <a:r>
              <a:rPr lang="en-US" sz="1800" dirty="0" smtClean="0"/>
              <a:t>The classification will be set by the SSB with a key-switch.</a:t>
            </a:r>
          </a:p>
          <a:p>
            <a:r>
              <a:rPr lang="en-US" sz="1800" dirty="0" smtClean="0"/>
              <a:t>The </a:t>
            </a:r>
            <a:r>
              <a:rPr lang="en-US" sz="1800" b="1" dirty="0" smtClean="0"/>
              <a:t>classification can be changed </a:t>
            </a:r>
            <a:r>
              <a:rPr lang="en-US" sz="1800" dirty="0" smtClean="0"/>
              <a:t>if the circumstances change (e.g. beam parameter).</a:t>
            </a:r>
          </a:p>
          <a:p>
            <a:r>
              <a:rPr lang="en-US" sz="1800" dirty="0" smtClean="0"/>
              <a:t>If the </a:t>
            </a:r>
            <a:r>
              <a:rPr lang="en-US" sz="1800" b="1" dirty="0" smtClean="0"/>
              <a:t>assessment</a:t>
            </a:r>
            <a:r>
              <a:rPr lang="en-US" sz="1800" dirty="0" smtClean="0"/>
              <a:t> is </a:t>
            </a:r>
            <a:r>
              <a:rPr lang="en-US" sz="1800" b="1" dirty="0" smtClean="0"/>
              <a:t>not positive </a:t>
            </a:r>
            <a:r>
              <a:rPr lang="en-US" sz="1800" dirty="0" smtClean="0"/>
              <a:t>or the assessment is not confirmed with the </a:t>
            </a:r>
            <a:r>
              <a:rPr lang="en-US" sz="1800" dirty="0" smtClean="0"/>
              <a:t>key-switch, </a:t>
            </a:r>
            <a:r>
              <a:rPr lang="en-US" sz="1800" dirty="0" smtClean="0"/>
              <a:t>the PAS does </a:t>
            </a:r>
            <a:r>
              <a:rPr lang="en-US" sz="1800" b="1" dirty="0" smtClean="0"/>
              <a:t>not</a:t>
            </a:r>
            <a:r>
              <a:rPr lang="en-US" sz="1800" dirty="0" smtClean="0"/>
              <a:t> </a:t>
            </a:r>
            <a:r>
              <a:rPr lang="en-US" sz="1800" b="1" dirty="0" smtClean="0"/>
              <a:t>allow</a:t>
            </a:r>
            <a:r>
              <a:rPr lang="en-US" sz="1800" dirty="0" smtClean="0"/>
              <a:t> the switch </a:t>
            </a:r>
            <a:r>
              <a:rPr lang="en-US" sz="1800" dirty="0" smtClean="0"/>
              <a:t>of an </a:t>
            </a:r>
            <a:r>
              <a:rPr lang="en-US" sz="1800" dirty="0" smtClean="0"/>
              <a:t>access modes </a:t>
            </a:r>
            <a:r>
              <a:rPr lang="en-US" sz="1800" dirty="0" smtClean="0"/>
              <a:t>into a </a:t>
            </a:r>
            <a:r>
              <a:rPr lang="en-US" sz="1800" b="1" dirty="0" smtClean="0"/>
              <a:t>mode with </a:t>
            </a:r>
            <a:r>
              <a:rPr lang="en-US" sz="1800" b="1" dirty="0" smtClean="0"/>
              <a:t>personnel access</a:t>
            </a:r>
            <a:r>
              <a:rPr lang="en-US" sz="1800" dirty="0" smtClean="0"/>
              <a:t>.</a:t>
            </a:r>
          </a:p>
          <a:p>
            <a:endParaRPr lang="en-US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Protection Assessment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dirty="0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19</a:t>
            </a:fld>
            <a:endParaRPr lang="en-GB" noProof="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6860092" y="726729"/>
            <a:ext cx="2209800" cy="4233277"/>
            <a:chOff x="6860092" y="726729"/>
            <a:chExt cx="2209800" cy="4233277"/>
          </a:xfrm>
        </p:grpSpPr>
        <p:pic>
          <p:nvPicPr>
            <p:cNvPr id="41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0092" y="726729"/>
              <a:ext cx="2209800" cy="4233277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>
            <a:xfrm>
              <a:off x="7232073" y="1265385"/>
              <a:ext cx="1403927" cy="430887"/>
            </a:xfrm>
            <a:prstGeom prst="rect">
              <a:avLst/>
            </a:prstGeom>
            <a:solidFill>
              <a:srgbClr val="7030A0"/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de-DE" sz="1100" dirty="0" smtClean="0">
                  <a:solidFill>
                    <a:schemeClr val="bg1"/>
                  </a:solidFill>
                </a:rPr>
                <a:t>Bewertung Strahlenschutz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9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565" y="1450686"/>
            <a:ext cx="7099369" cy="481494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Introduction</a:t>
            </a:r>
          </a:p>
          <a:p>
            <a:r>
              <a:rPr lang="en-US" sz="2200" dirty="0" smtClean="0"/>
              <a:t>Radiation Protection Areas at FAIR</a:t>
            </a:r>
          </a:p>
          <a:p>
            <a:r>
              <a:rPr lang="en-US" sz="2200" dirty="0" smtClean="0"/>
              <a:t>NE-Areas</a:t>
            </a:r>
          </a:p>
          <a:p>
            <a:r>
              <a:rPr lang="en-US" sz="2200" dirty="0" smtClean="0"/>
              <a:t>Access Areas </a:t>
            </a:r>
          </a:p>
          <a:p>
            <a:r>
              <a:rPr lang="en-US" sz="2200" dirty="0" smtClean="0"/>
              <a:t>Beam Off Groups and Safe Access</a:t>
            </a:r>
          </a:p>
          <a:p>
            <a:r>
              <a:rPr lang="en-US" sz="2200" dirty="0"/>
              <a:t>Radiation Protection </a:t>
            </a:r>
            <a:r>
              <a:rPr lang="en-US" sz="2200" dirty="0" smtClean="0"/>
              <a:t>Assessment</a:t>
            </a:r>
          </a:p>
          <a:p>
            <a:r>
              <a:rPr lang="en-GB" sz="2200" dirty="0"/>
              <a:t>Material Transport Procedure</a:t>
            </a:r>
          </a:p>
          <a:p>
            <a:r>
              <a:rPr lang="en-GB" sz="2200" dirty="0"/>
              <a:t>Summary</a:t>
            </a: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lvl="1"/>
            <a:endParaRPr lang="en-US" sz="1700" dirty="0" smtClean="0"/>
          </a:p>
          <a:p>
            <a:pPr lvl="1"/>
            <a:endParaRPr lang="en-US" sz="1700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GB" dirty="0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2565" y="6560611"/>
            <a:ext cx="7973290" cy="357157"/>
          </a:xfrm>
        </p:spPr>
        <p:txBody>
          <a:bodyPr/>
          <a:lstStyle/>
          <a:p>
            <a:pPr algn="l"/>
            <a:r>
              <a:rPr lang="nb-NO" dirty="0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4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184726" y="1224263"/>
            <a:ext cx="8829970" cy="532838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Request </a:t>
            </a:r>
            <a:r>
              <a:rPr lang="en-US" sz="1800" b="1" dirty="0"/>
              <a:t>of material transport </a:t>
            </a:r>
            <a:r>
              <a:rPr lang="en-US" sz="1800" dirty="0"/>
              <a:t>by phone </a:t>
            </a:r>
            <a:r>
              <a:rPr lang="en-US" sz="1800" dirty="0" smtClean="0"/>
              <a:t>to enable the transport-key (</a:t>
            </a:r>
            <a:r>
              <a:rPr lang="en-US" sz="1800" dirty="0"/>
              <a:t>transport into NE-Area) or the transport will be assisted by the radiation protection department (transport out of NE-Area).</a:t>
            </a:r>
          </a:p>
          <a:p>
            <a:r>
              <a:rPr lang="en-US" sz="1800" dirty="0"/>
              <a:t>The </a:t>
            </a:r>
            <a:r>
              <a:rPr lang="en-US" sz="1800" dirty="0" smtClean="0"/>
              <a:t>procedure </a:t>
            </a:r>
            <a:r>
              <a:rPr lang="en-US" sz="1800" dirty="0"/>
              <a:t>starts, the light curtain is activated and the PAG will be disabled for entrance and exit procedures.</a:t>
            </a:r>
          </a:p>
          <a:p>
            <a:r>
              <a:rPr lang="de-DE" sz="1800" dirty="0"/>
              <a:t>The </a:t>
            </a:r>
            <a:r>
              <a:rPr lang="de-DE" sz="1800" b="1" dirty="0"/>
              <a:t>MAD </a:t>
            </a:r>
            <a:r>
              <a:rPr lang="en-US" sz="1800" b="1" dirty="0" smtClean="0"/>
              <a:t>can be opened</a:t>
            </a:r>
            <a:r>
              <a:rPr lang="en-US" sz="1800" dirty="0" smtClean="0"/>
              <a:t> </a:t>
            </a:r>
            <a:r>
              <a:rPr lang="en-US" sz="1800" dirty="0"/>
              <a:t>and the material will be placed inside the transport </a:t>
            </a:r>
            <a:r>
              <a:rPr lang="en-US" sz="1800" dirty="0" smtClean="0"/>
              <a:t>zone </a:t>
            </a:r>
            <a:r>
              <a:rPr lang="en-US" sz="1800" b="1" dirty="0" smtClean="0"/>
              <a:t>w/o loosing the searched state</a:t>
            </a:r>
            <a:r>
              <a:rPr lang="en-US" sz="1800" dirty="0" smtClean="0"/>
              <a:t> of the area and no access violation alarm.</a:t>
            </a:r>
            <a:endParaRPr lang="en-US" sz="1800" dirty="0"/>
          </a:p>
          <a:p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MAD will be closed again and the area between the light curtain and the MAD will be searched by radar whether there are persons left in the area.</a:t>
            </a:r>
          </a:p>
          <a:p>
            <a:r>
              <a:rPr lang="en-US" sz="1800" dirty="0"/>
              <a:t>If the area is clear the </a:t>
            </a:r>
            <a:r>
              <a:rPr lang="en-US" sz="1800" dirty="0" smtClean="0"/>
              <a:t>procedure </a:t>
            </a:r>
            <a:r>
              <a:rPr lang="en-US" sz="1800" dirty="0"/>
              <a:t>will be finished and the light curtain is disabled. The PAG will be enabled for entrance and exit procedures again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20</a:t>
            </a:fld>
            <a:endParaRPr lang="en-GB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Material Transport Procedure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661288" y="4610616"/>
            <a:ext cx="5821424" cy="1985953"/>
            <a:chOff x="2476636" y="3650875"/>
            <a:chExt cx="5975465" cy="2255537"/>
          </a:xfrm>
        </p:grpSpPr>
        <p:grpSp>
          <p:nvGrpSpPr>
            <p:cNvPr id="8" name="Group 6"/>
            <p:cNvGrpSpPr/>
            <p:nvPr/>
          </p:nvGrpSpPr>
          <p:grpSpPr>
            <a:xfrm>
              <a:off x="2476636" y="4456350"/>
              <a:ext cx="2303809" cy="1450062"/>
              <a:chOff x="919021" y="2976298"/>
              <a:chExt cx="3065343" cy="1450062"/>
            </a:xfrm>
          </p:grpSpPr>
          <p:sp>
            <p:nvSpPr>
              <p:cNvPr id="34" name="Arc 65"/>
              <p:cNvSpPr/>
              <p:nvPr/>
            </p:nvSpPr>
            <p:spPr>
              <a:xfrm rot="10800000">
                <a:off x="2544364" y="2985036"/>
                <a:ext cx="1440000" cy="1430269"/>
              </a:xfrm>
              <a:prstGeom prst="arc">
                <a:avLst>
                  <a:gd name="adj1" fmla="val 16199167"/>
                  <a:gd name="adj2" fmla="val 15940"/>
                </a:avLst>
              </a:prstGeom>
              <a:ln w="19050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5" name="Group 5"/>
              <p:cNvGrpSpPr/>
              <p:nvPr/>
            </p:nvGrpSpPr>
            <p:grpSpPr>
              <a:xfrm>
                <a:off x="919021" y="3590024"/>
                <a:ext cx="2373871" cy="836336"/>
                <a:chOff x="919021" y="3590024"/>
                <a:chExt cx="2373871" cy="836336"/>
              </a:xfrm>
            </p:grpSpPr>
            <p:sp>
              <p:nvSpPr>
                <p:cNvPr id="37" name="Content Placeholder 2"/>
                <p:cNvSpPr txBox="1">
                  <a:spLocks/>
                </p:cNvSpPr>
                <p:nvPr/>
              </p:nvSpPr>
              <p:spPr bwMode="auto">
                <a:xfrm>
                  <a:off x="919021" y="3914451"/>
                  <a:ext cx="801619" cy="2620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0000"/>
                  </a:solidFill>
                </a:ln>
                <a:extLst/>
              </p:spPr>
              <p:txBody>
                <a:bodyPr vert="horz" wrap="square" lIns="36000" tIns="36000" rIns="36000" bIns="3600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80000"/>
                    <a:buFont typeface="Arial Unicode MS" pitchFamily="34" charset="-128"/>
                    <a:buChar char="●"/>
                    <a:defRPr sz="2000">
                      <a:solidFill>
                        <a:srgbClr val="062F67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indent="-4572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>
                        <a:lumMod val="50000"/>
                      </a:schemeClr>
                    </a:buClr>
                    <a:buSzPct val="80000"/>
                    <a:buFont typeface="Arial" pitchFamily="34" charset="0"/>
                    <a:buChar char="•"/>
                    <a:defRPr sz="1800">
                      <a:solidFill>
                        <a:srgbClr val="008000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699FF"/>
                    </a:buClr>
                    <a:buFont typeface="Franklin Gothic Medium" pitchFamily="34" charset="0"/>
                    <a:defRPr sz="2000">
                      <a:solidFill>
                        <a:srgbClr val="6666FF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699FF"/>
                    </a:buClr>
                    <a:buFont typeface="Franklin Gothic Medium" pitchFamily="34" charset="0"/>
                    <a:buChar char="–"/>
                    <a:defRPr sz="2000">
                      <a:solidFill>
                        <a:srgbClr val="6666FF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699FF"/>
                    </a:buClr>
                    <a:buFont typeface="Franklin Gothic Medium" pitchFamily="34" charset="0"/>
                    <a:buChar char="–"/>
                    <a:defRPr sz="2000">
                      <a:solidFill>
                        <a:srgbClr val="6666FF"/>
                      </a:solidFill>
                      <a:latin typeface="+mn-lt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699FF"/>
                    </a:buClr>
                    <a:buFont typeface="Franklin Gothic Medium" pitchFamily="34" charset="0"/>
                    <a:buChar char="–"/>
                    <a:defRPr sz="2000">
                      <a:solidFill>
                        <a:srgbClr val="6666FF"/>
                      </a:solidFill>
                      <a:latin typeface="+mn-lt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699FF"/>
                    </a:buClr>
                    <a:buFont typeface="Franklin Gothic Medium" pitchFamily="34" charset="0"/>
                    <a:buChar char="–"/>
                    <a:defRPr sz="2000">
                      <a:solidFill>
                        <a:srgbClr val="6666FF"/>
                      </a:solidFill>
                      <a:latin typeface="+mn-lt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699FF"/>
                    </a:buClr>
                    <a:buFont typeface="Franklin Gothic Medium" pitchFamily="34" charset="0"/>
                    <a:buChar char="–"/>
                    <a:defRPr sz="2000">
                      <a:solidFill>
                        <a:srgbClr val="6666FF"/>
                      </a:solidFill>
                      <a:latin typeface="+mn-lt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699FF"/>
                    </a:buClr>
                    <a:buFont typeface="Franklin Gothic Medium" pitchFamily="34" charset="0"/>
                    <a:buChar char="–"/>
                    <a:defRPr sz="2000">
                      <a:solidFill>
                        <a:srgbClr val="6666FF"/>
                      </a:solidFill>
                      <a:latin typeface="+mn-lt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de-CH" sz="1400" kern="0" dirty="0" smtClean="0">
                      <a:solidFill>
                        <a:schemeClr val="accent4">
                          <a:lumMod val="10000"/>
                        </a:schemeClr>
                      </a:solidFill>
                    </a:rPr>
                    <a:t>MAD</a:t>
                  </a:r>
                  <a:endParaRPr lang="en-GB" sz="1400" kern="0" dirty="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cxnSp>
              <p:nvCxnSpPr>
                <p:cNvPr id="38" name="Straight Connector 71"/>
                <p:cNvCxnSpPr/>
                <p:nvPr/>
              </p:nvCxnSpPr>
              <p:spPr>
                <a:xfrm flipV="1">
                  <a:off x="3262043" y="3638997"/>
                  <a:ext cx="1547" cy="78736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72"/>
                <p:cNvCxnSpPr/>
                <p:nvPr/>
              </p:nvCxnSpPr>
              <p:spPr>
                <a:xfrm flipV="1">
                  <a:off x="1822042" y="3627306"/>
                  <a:ext cx="1547" cy="78736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Rectangle 67"/>
                <p:cNvSpPr/>
                <p:nvPr/>
              </p:nvSpPr>
              <p:spPr>
                <a:xfrm rot="10800000" flipV="1">
                  <a:off x="2542391" y="3590024"/>
                  <a:ext cx="750501" cy="10800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accent4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Rectangle 69"/>
                <p:cNvSpPr/>
                <p:nvPr/>
              </p:nvSpPr>
              <p:spPr>
                <a:xfrm rot="10800000" flipV="1">
                  <a:off x="1795548" y="3590024"/>
                  <a:ext cx="750598" cy="10800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accent4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6" name="Arc 23"/>
              <p:cNvSpPr/>
              <p:nvPr/>
            </p:nvSpPr>
            <p:spPr>
              <a:xfrm rot="5400000">
                <a:off x="1109228" y="2981163"/>
                <a:ext cx="1440000" cy="1430269"/>
              </a:xfrm>
              <a:prstGeom prst="arc">
                <a:avLst>
                  <a:gd name="adj1" fmla="val 16199167"/>
                  <a:gd name="adj2" fmla="val 15940"/>
                </a:avLst>
              </a:prstGeom>
              <a:ln w="19050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2826702" y="3650875"/>
              <a:ext cx="5625399" cy="2118790"/>
              <a:chOff x="2826702" y="3650875"/>
              <a:chExt cx="5625399" cy="2118790"/>
            </a:xfrm>
          </p:grpSpPr>
          <p:sp>
            <p:nvSpPr>
              <p:cNvPr id="10" name="Rectangle 16"/>
              <p:cNvSpPr/>
              <p:nvPr/>
            </p:nvSpPr>
            <p:spPr>
              <a:xfrm>
                <a:off x="2863388" y="3734257"/>
                <a:ext cx="1510990" cy="141900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Rectangle 28"/>
              <p:cNvSpPr/>
              <p:nvPr/>
            </p:nvSpPr>
            <p:spPr>
              <a:xfrm rot="5400000">
                <a:off x="4379432" y="2570288"/>
                <a:ext cx="1069663" cy="41017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8"/>
              <p:cNvSpPr/>
              <p:nvPr/>
            </p:nvSpPr>
            <p:spPr>
              <a:xfrm>
                <a:off x="6965140" y="4084551"/>
                <a:ext cx="1010816" cy="1069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PAG</a:t>
                </a:r>
                <a:endParaRPr lang="en-GB" dirty="0"/>
              </a:p>
            </p:txBody>
          </p:sp>
          <p:sp>
            <p:nvSpPr>
              <p:cNvPr id="15" name="Rectangle 3"/>
              <p:cNvSpPr/>
              <p:nvPr/>
            </p:nvSpPr>
            <p:spPr>
              <a:xfrm>
                <a:off x="3039428" y="4141747"/>
                <a:ext cx="1234453" cy="86997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err="1" smtClean="0">
                    <a:solidFill>
                      <a:srgbClr val="00B050"/>
                    </a:solidFill>
                  </a:rPr>
                  <a:t>TransportZone</a:t>
                </a:r>
                <a:endParaRPr lang="en-GB" dirty="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16" name="Group 17"/>
              <p:cNvGrpSpPr/>
              <p:nvPr/>
            </p:nvGrpSpPr>
            <p:grpSpPr>
              <a:xfrm rot="5400000">
                <a:off x="6447359" y="4278406"/>
                <a:ext cx="928451" cy="924252"/>
                <a:chOff x="1201597" y="3968748"/>
                <a:chExt cx="928451" cy="924252"/>
              </a:xfrm>
            </p:grpSpPr>
            <p:sp>
              <p:nvSpPr>
                <p:cNvPr id="30" name="Arc 18"/>
                <p:cNvSpPr/>
                <p:nvPr/>
              </p:nvSpPr>
              <p:spPr>
                <a:xfrm rot="10800000">
                  <a:off x="1209400" y="3968748"/>
                  <a:ext cx="920648" cy="924252"/>
                </a:xfrm>
                <a:prstGeom prst="arc">
                  <a:avLst>
                    <a:gd name="adj1" fmla="val 15648822"/>
                    <a:gd name="adj2" fmla="val 15940"/>
                  </a:avLst>
                </a:prstGeom>
                <a:ln w="19050">
                  <a:solidFill>
                    <a:schemeClr val="accent4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1" name="Group 19"/>
                <p:cNvGrpSpPr/>
                <p:nvPr/>
              </p:nvGrpSpPr>
              <p:grpSpPr>
                <a:xfrm>
                  <a:off x="1201597" y="4337336"/>
                  <a:ext cx="564051" cy="555664"/>
                  <a:chOff x="1201597" y="4337336"/>
                  <a:chExt cx="564051" cy="555664"/>
                </a:xfrm>
              </p:grpSpPr>
              <p:cxnSp>
                <p:nvCxnSpPr>
                  <p:cNvPr id="32" name="Straight Connector 20"/>
                  <p:cNvCxnSpPr/>
                  <p:nvPr/>
                </p:nvCxnSpPr>
                <p:spPr>
                  <a:xfrm flipV="1">
                    <a:off x="1755256" y="4391337"/>
                    <a:ext cx="0" cy="501663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Rectangle 21"/>
                  <p:cNvSpPr/>
                  <p:nvPr/>
                </p:nvSpPr>
                <p:spPr>
                  <a:xfrm rot="10800000" flipV="1">
                    <a:off x="1201597" y="4337336"/>
                    <a:ext cx="564051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4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7" name="Group 22"/>
              <p:cNvGrpSpPr/>
              <p:nvPr/>
            </p:nvGrpSpPr>
            <p:grpSpPr>
              <a:xfrm rot="16200000">
                <a:off x="7525749" y="3881136"/>
                <a:ext cx="928451" cy="924252"/>
                <a:chOff x="1201597" y="3968748"/>
                <a:chExt cx="928451" cy="924252"/>
              </a:xfrm>
            </p:grpSpPr>
            <p:sp>
              <p:nvSpPr>
                <p:cNvPr id="26" name="Arc 24"/>
                <p:cNvSpPr/>
                <p:nvPr/>
              </p:nvSpPr>
              <p:spPr>
                <a:xfrm rot="10800000">
                  <a:off x="1209400" y="3968748"/>
                  <a:ext cx="920648" cy="924252"/>
                </a:xfrm>
                <a:prstGeom prst="arc">
                  <a:avLst>
                    <a:gd name="adj1" fmla="val 15648822"/>
                    <a:gd name="adj2" fmla="val 15940"/>
                  </a:avLst>
                </a:prstGeom>
                <a:ln w="19050">
                  <a:solidFill>
                    <a:schemeClr val="accent4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7" name="Group 25"/>
                <p:cNvGrpSpPr/>
                <p:nvPr/>
              </p:nvGrpSpPr>
              <p:grpSpPr>
                <a:xfrm>
                  <a:off x="1201597" y="4337336"/>
                  <a:ext cx="564051" cy="555664"/>
                  <a:chOff x="1201597" y="4337336"/>
                  <a:chExt cx="564051" cy="555664"/>
                </a:xfrm>
              </p:grpSpPr>
              <p:cxnSp>
                <p:nvCxnSpPr>
                  <p:cNvPr id="28" name="Straight Connector 26"/>
                  <p:cNvCxnSpPr/>
                  <p:nvPr/>
                </p:nvCxnSpPr>
                <p:spPr>
                  <a:xfrm flipV="1">
                    <a:off x="1755256" y="4391337"/>
                    <a:ext cx="0" cy="501663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Rectangle 27"/>
                  <p:cNvSpPr/>
                  <p:nvPr/>
                </p:nvSpPr>
                <p:spPr>
                  <a:xfrm rot="10800000" flipV="1">
                    <a:off x="1201597" y="4337336"/>
                    <a:ext cx="564051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4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18" name="Rectangle 29"/>
              <p:cNvSpPr/>
              <p:nvPr/>
            </p:nvSpPr>
            <p:spPr>
              <a:xfrm>
                <a:off x="4311041" y="3650875"/>
                <a:ext cx="3914248" cy="419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C00000"/>
                    </a:solidFill>
                  </a:rPr>
                  <a:t>Light Curtain or Door Safety Switch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9" name="Straight Connector 30"/>
              <p:cNvCxnSpPr>
                <a:stCxn id="20" idx="1"/>
                <a:endCxn id="21" idx="3"/>
              </p:cNvCxnSpPr>
              <p:nvPr/>
            </p:nvCxnSpPr>
            <p:spPr>
              <a:xfrm flipV="1">
                <a:off x="2826702" y="4073210"/>
                <a:ext cx="1585540" cy="118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31"/>
              <p:cNvSpPr/>
              <p:nvPr/>
            </p:nvSpPr>
            <p:spPr>
              <a:xfrm>
                <a:off x="2826702" y="4002384"/>
                <a:ext cx="108694" cy="14401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32"/>
              <p:cNvSpPr/>
              <p:nvPr/>
            </p:nvSpPr>
            <p:spPr>
              <a:xfrm>
                <a:off x="4303548" y="4001202"/>
                <a:ext cx="108694" cy="14401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34"/>
              <p:cNvSpPr/>
              <p:nvPr/>
            </p:nvSpPr>
            <p:spPr>
              <a:xfrm>
                <a:off x="4521785" y="5186341"/>
                <a:ext cx="251346" cy="25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35"/>
              <p:cNvSpPr/>
              <p:nvPr/>
            </p:nvSpPr>
            <p:spPr>
              <a:xfrm>
                <a:off x="4532988" y="5385154"/>
                <a:ext cx="3767420" cy="384511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chemeClr val="accent4">
                        <a:lumMod val="25000"/>
                      </a:schemeClr>
                    </a:solidFill>
                  </a:rPr>
                  <a:t>Transport-</a:t>
                </a:r>
                <a:r>
                  <a:rPr lang="de-DE" sz="1600" dirty="0">
                    <a:solidFill>
                      <a:schemeClr val="accent4">
                        <a:lumMod val="25000"/>
                      </a:schemeClr>
                    </a:solidFill>
                  </a:rPr>
                  <a:t>K</a:t>
                </a:r>
                <a:r>
                  <a:rPr lang="de-DE" sz="1600" dirty="0" smtClean="0">
                    <a:solidFill>
                      <a:schemeClr val="accent4">
                        <a:lumMod val="25000"/>
                      </a:schemeClr>
                    </a:solidFill>
                  </a:rPr>
                  <a:t>ey, Phone </a:t>
                </a:r>
                <a:r>
                  <a:rPr lang="de-DE" sz="1600" dirty="0" err="1" smtClean="0">
                    <a:solidFill>
                      <a:schemeClr val="accent4">
                        <a:lumMod val="25000"/>
                      </a:schemeClr>
                    </a:solidFill>
                  </a:rPr>
                  <a:t>and</a:t>
                </a:r>
                <a:r>
                  <a:rPr lang="de-DE" sz="1600" dirty="0" smtClean="0">
                    <a:solidFill>
                      <a:schemeClr val="accent4">
                        <a:lumMod val="25000"/>
                      </a:schemeClr>
                    </a:solidFill>
                  </a:rPr>
                  <a:t> State-Monitor</a:t>
                </a:r>
                <a:endParaRPr lang="de-DE" sz="1600" dirty="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4" name="Rectangle 9"/>
              <p:cNvSpPr/>
              <p:nvPr/>
            </p:nvSpPr>
            <p:spPr>
              <a:xfrm>
                <a:off x="2935396" y="4141748"/>
                <a:ext cx="3921742" cy="90351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Rectangle 10"/>
              <p:cNvSpPr/>
              <p:nvPr/>
            </p:nvSpPr>
            <p:spPr>
              <a:xfrm>
                <a:off x="4411064" y="4253828"/>
                <a:ext cx="2077487" cy="734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70C0"/>
                    </a:solidFill>
                  </a:rPr>
                  <a:t>Radar </a:t>
                </a:r>
                <a:r>
                  <a:rPr lang="en-GB" dirty="0">
                    <a:solidFill>
                      <a:srgbClr val="0070C0"/>
                    </a:solidFill>
                  </a:rPr>
                  <a:t>M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onitored </a:t>
                </a:r>
                <a:r>
                  <a:rPr lang="en-GB" dirty="0">
                    <a:solidFill>
                      <a:srgbClr val="0070C0"/>
                    </a:solidFill>
                  </a:rPr>
                  <a:t>A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rea</a:t>
                </a:r>
                <a:endParaRPr lang="en-GB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97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184726" y="1224263"/>
            <a:ext cx="8829970" cy="532838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Modular infrastructure of PAS (NE-Areas, Doors, Components)</a:t>
            </a:r>
          </a:p>
          <a:p>
            <a:r>
              <a:rPr lang="en-US" sz="1800" dirty="0"/>
              <a:t>Three modes of access to NE-Areas</a:t>
            </a:r>
          </a:p>
          <a:p>
            <a:pPr lvl="1"/>
            <a:r>
              <a:rPr lang="en-US" sz="1400" dirty="0"/>
              <a:t>Uncontrolled Access 	(Access for everyone)</a:t>
            </a:r>
          </a:p>
          <a:p>
            <a:pPr lvl="1"/>
            <a:r>
              <a:rPr lang="en-US" sz="1400" dirty="0"/>
              <a:t>Controlled Access 		(Access only with specified permissions, different permission levels)</a:t>
            </a:r>
          </a:p>
          <a:p>
            <a:pPr lvl="1"/>
            <a:r>
              <a:rPr lang="en-US" sz="1400" dirty="0"/>
              <a:t>Closed Access 		(No access allowed)</a:t>
            </a:r>
          </a:p>
          <a:p>
            <a:r>
              <a:rPr lang="en-US" sz="1800" dirty="0"/>
              <a:t>Search procedure to generate a defined state of the NE-Area for the PAS.</a:t>
            </a:r>
          </a:p>
          <a:p>
            <a:r>
              <a:rPr lang="en-US" sz="1800" dirty="0"/>
              <a:t>BOG = Group of ISE, preventing beam operation in a dedicated NE-Area.</a:t>
            </a:r>
          </a:p>
          <a:p>
            <a:r>
              <a:rPr lang="en-US" sz="1800" dirty="0"/>
              <a:t>BOG = Safe access to an NE-Area but only prompt dose-rate.</a:t>
            </a:r>
          </a:p>
          <a:p>
            <a:r>
              <a:rPr lang="en-US" sz="1800" dirty="0"/>
              <a:t>For third party systems the principle should be safety by design. </a:t>
            </a:r>
          </a:p>
          <a:p>
            <a:r>
              <a:rPr lang="en-US" sz="1800" dirty="0"/>
              <a:t>If safety by design is not achieved there are three options for third party systems to include the PAS into their risk mitigation strategies.</a:t>
            </a:r>
          </a:p>
          <a:p>
            <a:pPr lvl="1"/>
            <a:r>
              <a:rPr lang="en-US" sz="1400" dirty="0"/>
              <a:t>1. Access control to NE-Areas with different levels of access permissions</a:t>
            </a:r>
          </a:p>
          <a:p>
            <a:pPr lvl="1"/>
            <a:r>
              <a:rPr lang="en-US" sz="1400" dirty="0"/>
              <a:t>2. Standard interface to the BOG (switch off equipment or trigger other safety functions)</a:t>
            </a:r>
          </a:p>
          <a:p>
            <a:pPr lvl="1"/>
            <a:r>
              <a:rPr lang="en-US" sz="1400" dirty="0"/>
              <a:t>3. Standard interface to the NE-Area (close the entrance to and/or alarm the NE-Area)</a:t>
            </a:r>
          </a:p>
          <a:p>
            <a:r>
              <a:rPr lang="en-US" sz="1800" dirty="0" smtClean="0"/>
              <a:t>Radiation Protection Assessment to assess residual dose-rate before switching to personnel access.</a:t>
            </a:r>
          </a:p>
          <a:p>
            <a:r>
              <a:rPr lang="en-US" sz="1800" dirty="0" smtClean="0"/>
              <a:t>Material </a:t>
            </a:r>
            <a:r>
              <a:rPr lang="en-US" sz="1800" dirty="0"/>
              <a:t>Transport into / out of NE-Areas without loss of “Search” state and access violation alarm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5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5769" y="2706255"/>
            <a:ext cx="7125819" cy="1934180"/>
          </a:xfrm>
        </p:spPr>
        <p:txBody>
          <a:bodyPr anchor="ctr"/>
          <a:lstStyle/>
          <a:p>
            <a:r>
              <a:rPr lang="en-US" dirty="0" smtClean="0"/>
              <a:t>Thank you!</a:t>
            </a:r>
            <a:endParaRPr lang="en-US" sz="24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3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40632" y="1320800"/>
            <a:ext cx="8626642" cy="5467927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dirty="0" smtClean="0"/>
              <a:t>PAS</a:t>
            </a:r>
            <a:r>
              <a:rPr lang="en-US" sz="2900" dirty="0" smtClean="0"/>
              <a:t> = </a:t>
            </a:r>
            <a:r>
              <a:rPr lang="en-US" sz="2900" b="1" dirty="0" smtClean="0"/>
              <a:t>P</a:t>
            </a:r>
            <a:r>
              <a:rPr lang="en-US" sz="2900" dirty="0" smtClean="0"/>
              <a:t>ersonnel </a:t>
            </a:r>
            <a:r>
              <a:rPr lang="en-US" sz="2900" b="1" dirty="0" smtClean="0"/>
              <a:t>A</a:t>
            </a:r>
            <a:r>
              <a:rPr lang="en-US" sz="2900" dirty="0" smtClean="0"/>
              <a:t>ccess </a:t>
            </a:r>
            <a:r>
              <a:rPr lang="en-US" sz="2900" b="1" dirty="0" smtClean="0"/>
              <a:t>S</a:t>
            </a:r>
            <a:r>
              <a:rPr lang="en-US" sz="2900" dirty="0" smtClean="0"/>
              <a:t>ystem (former: PSS) </a:t>
            </a:r>
          </a:p>
          <a:p>
            <a:endParaRPr lang="en-US" sz="1800" dirty="0" smtClean="0"/>
          </a:p>
          <a:p>
            <a:r>
              <a:rPr lang="en-US" sz="2900" u="sng" dirty="0"/>
              <a:t>Scope</a:t>
            </a:r>
          </a:p>
          <a:p>
            <a:pPr lvl="1"/>
            <a:r>
              <a:rPr lang="en-US" sz="2600" b="1" dirty="0"/>
              <a:t>Access control for radiation protection areas </a:t>
            </a:r>
            <a:r>
              <a:rPr lang="en-US" sz="2600" dirty="0"/>
              <a:t>(controlled and restricted areas) for the accelerators and the experiments - so called </a:t>
            </a:r>
            <a:r>
              <a:rPr lang="en-US" sz="2600" b="1" dirty="0"/>
              <a:t>NE-Areas</a:t>
            </a:r>
            <a:r>
              <a:rPr lang="en-US" sz="2600" dirty="0"/>
              <a:t>.</a:t>
            </a:r>
          </a:p>
          <a:p>
            <a:pPr lvl="1"/>
            <a:r>
              <a:rPr lang="en-US" sz="2600" b="1" dirty="0"/>
              <a:t>Guard </a:t>
            </a:r>
            <a:r>
              <a:rPr lang="en-US" sz="2600" dirty="0"/>
              <a:t>for the accelerators and the experiments with respect to </a:t>
            </a:r>
            <a:r>
              <a:rPr lang="en-US" sz="2600" b="1" dirty="0"/>
              <a:t>prompt dose-rate from beam operation</a:t>
            </a:r>
            <a:r>
              <a:rPr lang="en-US" sz="2600" dirty="0"/>
              <a:t>.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en-US" sz="2900" u="sng" dirty="0"/>
              <a:t>System function </a:t>
            </a:r>
          </a:p>
          <a:p>
            <a:pPr lvl="1"/>
            <a:r>
              <a:rPr lang="en-US" sz="2600" b="1" dirty="0"/>
              <a:t>Personnel access </a:t>
            </a:r>
            <a:r>
              <a:rPr lang="en-US" sz="2600" dirty="0"/>
              <a:t>and</a:t>
            </a:r>
            <a:r>
              <a:rPr lang="en-US" sz="2600" b="1" dirty="0"/>
              <a:t> beam operation simultaneously</a:t>
            </a:r>
            <a:r>
              <a:rPr lang="en-US" sz="2600" dirty="0"/>
              <a:t> in different parts of the facility.</a:t>
            </a:r>
          </a:p>
          <a:p>
            <a:pPr lvl="1"/>
            <a:r>
              <a:rPr lang="en-US" sz="2600" b="1" dirty="0"/>
              <a:t>Secure NE-Areas </a:t>
            </a:r>
            <a:r>
              <a:rPr lang="en-US" sz="2600" dirty="0"/>
              <a:t>against beam operation </a:t>
            </a:r>
            <a:r>
              <a:rPr lang="en-US" sz="2600" b="1" dirty="0"/>
              <a:t>during</a:t>
            </a:r>
            <a:r>
              <a:rPr lang="en-US" sz="2600" dirty="0"/>
              <a:t> </a:t>
            </a:r>
            <a:r>
              <a:rPr lang="en-US" sz="2600" b="1" dirty="0"/>
              <a:t>personnel access</a:t>
            </a:r>
            <a:r>
              <a:rPr lang="en-US" sz="2600" dirty="0"/>
              <a:t>.</a:t>
            </a:r>
            <a:endParaRPr lang="de-DE" sz="2600" dirty="0"/>
          </a:p>
          <a:p>
            <a:pPr lvl="1"/>
            <a:r>
              <a:rPr lang="en-US" sz="2600" b="1" dirty="0"/>
              <a:t>Stop beam operation</a:t>
            </a:r>
            <a:r>
              <a:rPr lang="en-US" sz="2600" dirty="0"/>
              <a:t> </a:t>
            </a:r>
            <a:r>
              <a:rPr lang="en-US" sz="2600" b="1" dirty="0"/>
              <a:t>in case of </a:t>
            </a:r>
            <a:r>
              <a:rPr lang="en-US" sz="2600" dirty="0"/>
              <a:t>access violation and </a:t>
            </a:r>
            <a:r>
              <a:rPr lang="en-US" sz="2600" b="1" dirty="0"/>
              <a:t>loss of integrity </a:t>
            </a:r>
            <a:r>
              <a:rPr lang="en-US" sz="2600" dirty="0"/>
              <a:t>of NE-Areas.</a:t>
            </a:r>
          </a:p>
          <a:p>
            <a:pPr lvl="1"/>
            <a:endParaRPr lang="en-US" dirty="0"/>
          </a:p>
          <a:p>
            <a:r>
              <a:rPr lang="en-US" sz="2900" u="sng" dirty="0"/>
              <a:t>System requirements</a:t>
            </a:r>
          </a:p>
          <a:p>
            <a:pPr lvl="1"/>
            <a:r>
              <a:rPr lang="en-US" sz="2600" b="1" dirty="0"/>
              <a:t>Beam Off Groups </a:t>
            </a:r>
            <a:r>
              <a:rPr lang="en-US" sz="2600" dirty="0"/>
              <a:t>to </a:t>
            </a:r>
            <a:r>
              <a:rPr lang="en-US" sz="2600" b="1" dirty="0"/>
              <a:t>stop / prevent beam operation</a:t>
            </a:r>
            <a:r>
              <a:rPr lang="en-US" sz="2600" dirty="0"/>
              <a:t>.</a:t>
            </a:r>
            <a:r>
              <a:rPr lang="en-US" sz="2600" b="1" dirty="0"/>
              <a:t> </a:t>
            </a:r>
            <a:r>
              <a:rPr lang="en-US" sz="2600" dirty="0"/>
              <a:t>(s. slide 12 f.)</a:t>
            </a:r>
          </a:p>
          <a:p>
            <a:pPr lvl="1"/>
            <a:r>
              <a:rPr lang="en-US" sz="2600" b="1" dirty="0"/>
              <a:t>Access control </a:t>
            </a:r>
            <a:r>
              <a:rPr lang="en-US" sz="2600" dirty="0"/>
              <a:t>to check access </a:t>
            </a:r>
            <a:r>
              <a:rPr lang="en-US" sz="2600" b="1" dirty="0"/>
              <a:t>permissions</a:t>
            </a:r>
            <a:r>
              <a:rPr lang="en-US" sz="2600" dirty="0"/>
              <a:t>.</a:t>
            </a:r>
            <a:r>
              <a:rPr lang="en-US" sz="2600" b="1" dirty="0"/>
              <a:t> </a:t>
            </a:r>
            <a:r>
              <a:rPr lang="en-US" sz="2600" dirty="0"/>
              <a:t>(s. slide 9 ff.)</a:t>
            </a:r>
          </a:p>
          <a:p>
            <a:pPr lvl="1"/>
            <a:r>
              <a:rPr lang="en-US" sz="2600" b="1" dirty="0"/>
              <a:t>Enclosure</a:t>
            </a:r>
            <a:r>
              <a:rPr lang="en-US" sz="2600" dirty="0"/>
              <a:t> of NE-Areas </a:t>
            </a:r>
            <a:r>
              <a:rPr lang="en-US" sz="2600" b="1" dirty="0"/>
              <a:t>to fence off</a:t>
            </a:r>
            <a:r>
              <a:rPr lang="en-US" sz="2600" dirty="0"/>
              <a:t> radiation protection areas.</a:t>
            </a:r>
          </a:p>
          <a:p>
            <a:endParaRPr lang="en-US" sz="1800" dirty="0" smtClean="0"/>
          </a:p>
          <a:p>
            <a:r>
              <a:rPr lang="en-US" sz="2900" u="sng" dirty="0" smtClean="0"/>
              <a:t>GSI Context:</a:t>
            </a:r>
            <a:r>
              <a:rPr lang="en-US" sz="2900" dirty="0" smtClean="0"/>
              <a:t> </a:t>
            </a:r>
          </a:p>
          <a:p>
            <a:pPr lvl="1"/>
            <a:r>
              <a:rPr lang="en-US" sz="2500" dirty="0" smtClean="0"/>
              <a:t>PAS is the modern version of the established and proven access system ZKS at GSI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73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2364" y="1191491"/>
            <a:ext cx="8931563" cy="5495635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Buildings at FAIR are </a:t>
            </a:r>
            <a:r>
              <a:rPr lang="en-US" sz="1800" b="1" dirty="0" smtClean="0"/>
              <a:t>at minimum</a:t>
            </a:r>
            <a:r>
              <a:rPr lang="en-US" sz="1800" dirty="0" smtClean="0"/>
              <a:t> classified as surveillance areas. </a:t>
            </a:r>
            <a:r>
              <a:rPr lang="en-US" sz="1500" dirty="0" smtClean="0"/>
              <a:t>(“</a:t>
            </a:r>
            <a:r>
              <a:rPr lang="de-DE" sz="1500" b="1" dirty="0" smtClean="0"/>
              <a:t>Überwachungsbereiche</a:t>
            </a:r>
            <a:r>
              <a:rPr lang="en-US" sz="1500" dirty="0" smtClean="0"/>
              <a:t>” compliant with German </a:t>
            </a:r>
            <a:r>
              <a:rPr lang="en-US" sz="1500" dirty="0" err="1" smtClean="0"/>
              <a:t>StrlSchV</a:t>
            </a:r>
            <a:r>
              <a:rPr lang="en-US" sz="1500" dirty="0" smtClean="0"/>
              <a:t>)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Radiation protection areas at FAIR in context of the PAS are defined always enveloping complete rooms to simplify the access control for these areas.</a:t>
            </a:r>
          </a:p>
          <a:p>
            <a:endParaRPr lang="en-US" sz="1800" dirty="0" smtClean="0"/>
          </a:p>
          <a:p>
            <a:r>
              <a:rPr lang="en-US" sz="1800" b="1" dirty="0" smtClean="0"/>
              <a:t>Controlled areas</a:t>
            </a:r>
            <a:r>
              <a:rPr lang="en-US" sz="1800" dirty="0" smtClean="0"/>
              <a:t> (incl. restricted areas) can be classified at FAIR.   		   </a:t>
            </a:r>
            <a:r>
              <a:rPr lang="en-US" sz="1500" dirty="0" smtClean="0"/>
              <a:t>(“</a:t>
            </a:r>
            <a:r>
              <a:rPr lang="de-DE" sz="1500" dirty="0" smtClean="0"/>
              <a:t>Kontroll- und Sperrbereiche</a:t>
            </a:r>
            <a:r>
              <a:rPr lang="en-US" sz="1500" dirty="0" smtClean="0"/>
              <a:t>” </a:t>
            </a:r>
            <a:r>
              <a:rPr lang="en-US" sz="1500" dirty="0"/>
              <a:t>compliant with German </a:t>
            </a:r>
            <a:r>
              <a:rPr lang="en-US" sz="1500" dirty="0" err="1"/>
              <a:t>StrlSchV</a:t>
            </a:r>
            <a:r>
              <a:rPr lang="en-US" sz="1500" dirty="0" smtClean="0"/>
              <a:t>)</a:t>
            </a:r>
          </a:p>
          <a:p>
            <a:pPr lvl="1"/>
            <a:r>
              <a:rPr lang="en-US" sz="1600" dirty="0" smtClean="0"/>
              <a:t>Controlled areas </a:t>
            </a:r>
            <a:r>
              <a:rPr lang="en-US" sz="1600" b="1" dirty="0" smtClean="0"/>
              <a:t>caused by beam operation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b="1" dirty="0" smtClean="0">
                <a:sym typeface="Wingdings" panose="05000000000000000000" pitchFamily="2" charset="2"/>
              </a:rPr>
              <a:t>NE-Areas</a:t>
            </a:r>
            <a:r>
              <a:rPr lang="en-US" sz="1600" dirty="0" smtClean="0"/>
              <a:t> </a:t>
            </a:r>
          </a:p>
          <a:p>
            <a:pPr marL="457200" lvl="1" indent="0">
              <a:buNone/>
            </a:pPr>
            <a:r>
              <a:rPr lang="en-US" sz="1600" dirty="0" smtClean="0"/>
              <a:t>      (Prompt and residual dose-rate in vicinity of the accelerator)</a:t>
            </a:r>
          </a:p>
          <a:p>
            <a:pPr marL="457200" lvl="1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       </a:t>
            </a:r>
            <a:r>
              <a:rPr lang="en-US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Access via PAS</a:t>
            </a:r>
          </a:p>
          <a:p>
            <a:pPr marL="457200" lvl="1" indent="0">
              <a:buNone/>
            </a:pPr>
            <a:endParaRPr lang="en-US" sz="1100" dirty="0" smtClean="0"/>
          </a:p>
          <a:p>
            <a:pPr lvl="1"/>
            <a:r>
              <a:rPr lang="en-US" sz="1600" dirty="0" smtClean="0"/>
              <a:t>Controlled areas </a:t>
            </a:r>
            <a:r>
              <a:rPr lang="en-US" sz="1600" b="1" dirty="0" smtClean="0"/>
              <a:t>caused by residual dose-rate from exchanged parts and activation of supply media, etc.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b="1" dirty="0" smtClean="0">
                <a:sym typeface="Wingdings" panose="05000000000000000000" pitchFamily="2" charset="2"/>
              </a:rPr>
              <a:t>BSA</a:t>
            </a:r>
            <a:r>
              <a:rPr lang="en-US" sz="1600" dirty="0" smtClean="0">
                <a:sym typeface="Wingdings" panose="05000000000000000000" pitchFamily="2" charset="2"/>
              </a:rPr>
              <a:t> (“</a:t>
            </a:r>
            <a:r>
              <a:rPr lang="de-DE" sz="1600" dirty="0" smtClean="0">
                <a:sym typeface="Wingdings" panose="05000000000000000000" pitchFamily="2" charset="2"/>
              </a:rPr>
              <a:t>Bereiche mit Strahlenschutzanforderung</a:t>
            </a:r>
            <a:r>
              <a:rPr lang="en-US" sz="1600" dirty="0" smtClean="0">
                <a:sym typeface="Wingdings" panose="05000000000000000000" pitchFamily="2" charset="2"/>
              </a:rPr>
              <a:t>”)</a:t>
            </a:r>
          </a:p>
          <a:p>
            <a:pPr marL="457200" lvl="1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     (</a:t>
            </a:r>
            <a:r>
              <a:rPr lang="en-US" sz="1600" dirty="0" smtClean="0"/>
              <a:t>residual dose-rate a</a:t>
            </a:r>
            <a:r>
              <a:rPr lang="en-US" sz="1600" dirty="0" smtClean="0">
                <a:sym typeface="Wingdings" panose="05000000000000000000" pitchFamily="2" charset="2"/>
              </a:rPr>
              <a:t>nd activation of media and components in storage and installation</a:t>
            </a:r>
          </a:p>
          <a:p>
            <a:pPr marL="457200" lvl="1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     rooms) </a:t>
            </a:r>
          </a:p>
          <a:p>
            <a:pPr marL="457200" lvl="1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       </a:t>
            </a:r>
            <a:r>
              <a:rPr lang="en-US" sz="1600" b="1" dirty="0" smtClean="0">
                <a:sym typeface="Wingdings" panose="05000000000000000000" pitchFamily="2" charset="2"/>
              </a:rPr>
              <a:t>Access via ZBS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1600" dirty="0" smtClean="0"/>
              <a:t>Controlled areas in </a:t>
            </a:r>
            <a:r>
              <a:rPr lang="en-US" sz="1600" b="1" dirty="0" smtClean="0"/>
              <a:t>shafts</a:t>
            </a:r>
            <a:r>
              <a:rPr lang="en-US" sz="1600" dirty="0" smtClean="0"/>
              <a:t> caused by prompt dose-rate from beam operation and activation of supply media which are </a:t>
            </a:r>
            <a:r>
              <a:rPr lang="en-US" sz="1600" b="1" dirty="0" smtClean="0"/>
              <a:t>accessed only once per year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b="1" dirty="0" smtClean="0">
                <a:sym typeface="Wingdings" panose="05000000000000000000" pitchFamily="2" charset="2"/>
              </a:rPr>
              <a:t>BSA Schacht</a:t>
            </a:r>
            <a:endParaRPr lang="en-US" sz="1600" b="1" dirty="0" smtClean="0"/>
          </a:p>
          <a:p>
            <a:pPr marL="457200" lvl="1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       </a:t>
            </a:r>
            <a:r>
              <a:rPr lang="en-US" sz="1600" b="1" dirty="0" smtClean="0">
                <a:sym typeface="Wingdings" panose="05000000000000000000" pitchFamily="2" charset="2"/>
              </a:rPr>
              <a:t>Access via Key</a:t>
            </a:r>
            <a:r>
              <a:rPr lang="en-US" sz="1600" dirty="0" smtClean="0"/>
              <a:t>  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Protection Areas at FAIR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58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ieren 39"/>
          <p:cNvGrpSpPr/>
          <p:nvPr/>
        </p:nvGrpSpPr>
        <p:grpSpPr>
          <a:xfrm>
            <a:off x="571783" y="1228436"/>
            <a:ext cx="8000434" cy="5370026"/>
            <a:chOff x="571783" y="1228436"/>
            <a:chExt cx="8000434" cy="5370026"/>
          </a:xfrm>
        </p:grpSpPr>
        <p:sp>
          <p:nvSpPr>
            <p:cNvPr id="18" name="Rectangle 21"/>
            <p:cNvSpPr/>
            <p:nvPr/>
          </p:nvSpPr>
          <p:spPr>
            <a:xfrm>
              <a:off x="571783" y="1228436"/>
              <a:ext cx="8000434" cy="5370026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17927" y="1238366"/>
              <a:ext cx="2708147" cy="38048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GSI</a:t>
              </a:r>
            </a:p>
          </p:txBody>
        </p:sp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Protection Areas at FAIR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5</a:t>
            </a:fld>
            <a:endParaRPr lang="en-GB" noProof="0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808182" y="1618846"/>
            <a:ext cx="7527636" cy="4973114"/>
            <a:chOff x="808182" y="1618846"/>
            <a:chExt cx="7527636" cy="4973114"/>
          </a:xfrm>
        </p:grpSpPr>
        <p:sp>
          <p:nvSpPr>
            <p:cNvPr id="19" name="Rectangle 7"/>
            <p:cNvSpPr/>
            <p:nvPr/>
          </p:nvSpPr>
          <p:spPr>
            <a:xfrm>
              <a:off x="808182" y="1618846"/>
              <a:ext cx="7527636" cy="4973114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15"/>
            <p:cNvSpPr txBox="1"/>
            <p:nvPr/>
          </p:nvSpPr>
          <p:spPr>
            <a:xfrm>
              <a:off x="3217927" y="1636799"/>
              <a:ext cx="2708147" cy="38048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FAIR</a:t>
              </a: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1111359" y="2085690"/>
            <a:ext cx="6921282" cy="4155616"/>
            <a:chOff x="1111359" y="2353392"/>
            <a:chExt cx="6921282" cy="3887913"/>
          </a:xfrm>
        </p:grpSpPr>
        <p:sp>
          <p:nvSpPr>
            <p:cNvPr id="29" name="Rectangle 5"/>
            <p:cNvSpPr/>
            <p:nvPr/>
          </p:nvSpPr>
          <p:spPr>
            <a:xfrm>
              <a:off x="1111359" y="2353392"/>
              <a:ext cx="6921282" cy="388791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15"/>
            <p:cNvSpPr txBox="1"/>
            <p:nvPr/>
          </p:nvSpPr>
          <p:spPr>
            <a:xfrm>
              <a:off x="3217927" y="2361768"/>
              <a:ext cx="2708147" cy="35597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Buildings</a:t>
              </a:r>
            </a:p>
          </p:txBody>
        </p:sp>
      </p:grpSp>
      <p:sp>
        <p:nvSpPr>
          <p:cNvPr id="32" name="Ellipse 31"/>
          <p:cNvSpPr/>
          <p:nvPr/>
        </p:nvSpPr>
        <p:spPr>
          <a:xfrm>
            <a:off x="1810659" y="2835334"/>
            <a:ext cx="3758869" cy="325143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35" name="Gruppieren 34"/>
          <p:cNvGrpSpPr/>
          <p:nvPr/>
        </p:nvGrpSpPr>
        <p:grpSpPr>
          <a:xfrm>
            <a:off x="3751545" y="5209454"/>
            <a:ext cx="2708147" cy="1028106"/>
            <a:chOff x="4265523" y="5302628"/>
            <a:chExt cx="2708147" cy="1028106"/>
          </a:xfrm>
        </p:grpSpPr>
        <p:sp>
          <p:nvSpPr>
            <p:cNvPr id="33" name="Ellipse 32"/>
            <p:cNvSpPr/>
            <p:nvPr/>
          </p:nvSpPr>
          <p:spPr>
            <a:xfrm>
              <a:off x="5095629" y="5302628"/>
              <a:ext cx="1070224" cy="102810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4265523" y="5329227"/>
              <a:ext cx="2708147" cy="68825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36000" tIns="36000" rIns="36000" bIns="36000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i="1" dirty="0" smtClean="0">
                  <a:solidFill>
                    <a:srgbClr val="000000"/>
                  </a:solidFill>
                  <a:latin typeface="Arial" charset="0"/>
                </a:rPr>
                <a:t>BSA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Schacht</a:t>
              </a:r>
            </a:p>
          </p:txBody>
        </p:sp>
      </p:grpSp>
      <p:sp>
        <p:nvSpPr>
          <p:cNvPr id="37" name="TextBox 13"/>
          <p:cNvSpPr txBox="1"/>
          <p:nvPr/>
        </p:nvSpPr>
        <p:spPr>
          <a:xfrm>
            <a:off x="2406708" y="4121538"/>
            <a:ext cx="2708147" cy="688256"/>
          </a:xfrm>
          <a:prstGeom prst="rect">
            <a:avLst/>
          </a:prstGeom>
          <a:noFill/>
        </p:spPr>
        <p:txBody>
          <a:bodyPr vert="horz" wrap="square" lIns="36000" tIns="36000" rIns="36000" bIns="3600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1" dirty="0" smtClean="0">
                <a:solidFill>
                  <a:srgbClr val="000000"/>
                </a:solidFill>
                <a:latin typeface="Arial" charset="0"/>
              </a:rPr>
              <a:t>PAS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1" dirty="0" smtClean="0">
                <a:solidFill>
                  <a:srgbClr val="000000"/>
                </a:solidFill>
                <a:latin typeface="Arial" charset="0"/>
              </a:rPr>
              <a:t>NE-Area</a:t>
            </a:r>
            <a:endParaRPr kumimoji="0" lang="en-GB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4853460" y="2780910"/>
            <a:ext cx="3013640" cy="2618505"/>
            <a:chOff x="4853691" y="3247902"/>
            <a:chExt cx="2708147" cy="2151513"/>
          </a:xfrm>
        </p:grpSpPr>
        <p:sp>
          <p:nvSpPr>
            <p:cNvPr id="31" name="Ellipse 30"/>
            <p:cNvSpPr/>
            <p:nvPr/>
          </p:nvSpPr>
          <p:spPr>
            <a:xfrm>
              <a:off x="5056725" y="3247902"/>
              <a:ext cx="2306183" cy="2151513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4853691" y="3919474"/>
              <a:ext cx="2708147" cy="818398"/>
            </a:xfrm>
            <a:prstGeom prst="rect">
              <a:avLst/>
            </a:prstGeom>
            <a:noFill/>
          </p:spPr>
          <p:txBody>
            <a:bodyPr vert="horz" wrap="square" lIns="36000" tIns="36000" rIns="36000" bIns="36000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i="1" dirty="0" smtClean="0">
                  <a:solidFill>
                    <a:srgbClr val="000000"/>
                  </a:solidFill>
                  <a:latin typeface="Arial" charset="0"/>
                </a:rPr>
                <a:t>BSA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Installation Rooms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i="1" dirty="0" smtClean="0">
                  <a:solidFill>
                    <a:srgbClr val="000000"/>
                  </a:solidFill>
                  <a:latin typeface="Arial" charset="0"/>
                </a:rPr>
                <a:t>Handling Rooms</a:t>
              </a:r>
              <a:endPara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1806041" y="2839951"/>
            <a:ext cx="3758869" cy="325143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7" name="TextBox 11"/>
          <p:cNvSpPr txBox="1"/>
          <p:nvPr/>
        </p:nvSpPr>
        <p:spPr>
          <a:xfrm>
            <a:off x="3162620" y="2716674"/>
            <a:ext cx="1113816" cy="380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36000" tIns="36000" rIns="36000" bIns="3600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PAS</a:t>
            </a:r>
          </a:p>
        </p:txBody>
      </p:sp>
      <p:sp>
        <p:nvSpPr>
          <p:cNvPr id="43" name="TextBox 15"/>
          <p:cNvSpPr txBox="1"/>
          <p:nvPr/>
        </p:nvSpPr>
        <p:spPr>
          <a:xfrm>
            <a:off x="6525823" y="1209811"/>
            <a:ext cx="2708147" cy="288147"/>
          </a:xfrm>
          <a:prstGeom prst="rect">
            <a:avLst/>
          </a:prstGeom>
          <a:noFill/>
        </p:spPr>
        <p:txBody>
          <a:bodyPr vert="horz" wrap="square" lIns="36000" tIns="36000" rIns="36000" bIns="3600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Premises</a:t>
            </a:r>
          </a:p>
        </p:txBody>
      </p:sp>
      <p:sp>
        <p:nvSpPr>
          <p:cNvPr id="44" name="TextBox 15"/>
          <p:cNvSpPr txBox="1"/>
          <p:nvPr/>
        </p:nvSpPr>
        <p:spPr>
          <a:xfrm>
            <a:off x="6243871" y="1602338"/>
            <a:ext cx="2708147" cy="288147"/>
          </a:xfrm>
          <a:prstGeom prst="rect">
            <a:avLst/>
          </a:prstGeom>
          <a:noFill/>
        </p:spPr>
        <p:txBody>
          <a:bodyPr vert="horz" wrap="square" lIns="36000" tIns="36000" rIns="36000" bIns="3600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Premises</a:t>
            </a:r>
          </a:p>
        </p:txBody>
      </p:sp>
      <p:grpSp>
        <p:nvGrpSpPr>
          <p:cNvPr id="52" name="Gruppieren 51"/>
          <p:cNvGrpSpPr/>
          <p:nvPr/>
        </p:nvGrpSpPr>
        <p:grpSpPr>
          <a:xfrm>
            <a:off x="1323029" y="1730954"/>
            <a:ext cx="1203300" cy="724969"/>
            <a:chOff x="1323029" y="2017279"/>
            <a:chExt cx="1203300" cy="724969"/>
          </a:xfrm>
        </p:grpSpPr>
        <p:sp>
          <p:nvSpPr>
            <p:cNvPr id="25" name="TextBox 8"/>
            <p:cNvSpPr txBox="1"/>
            <p:nvPr/>
          </p:nvSpPr>
          <p:spPr>
            <a:xfrm>
              <a:off x="1323029" y="2163256"/>
              <a:ext cx="1203300" cy="38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36000" tIns="36000" rIns="36000" bIns="36000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ZBS</a:t>
              </a:r>
            </a:p>
          </p:txBody>
        </p:sp>
        <p:cxnSp>
          <p:nvCxnSpPr>
            <p:cNvPr id="46" name="Straight Arrow Connector 10"/>
            <p:cNvCxnSpPr/>
            <p:nvPr/>
          </p:nvCxnSpPr>
          <p:spPr>
            <a:xfrm>
              <a:off x="2313874" y="2017279"/>
              <a:ext cx="0" cy="7249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/>
          <p:cNvGrpSpPr/>
          <p:nvPr/>
        </p:nvGrpSpPr>
        <p:grpSpPr>
          <a:xfrm>
            <a:off x="5760913" y="4846969"/>
            <a:ext cx="1203300" cy="724969"/>
            <a:chOff x="5760913" y="4846969"/>
            <a:chExt cx="1203300" cy="724969"/>
          </a:xfrm>
        </p:grpSpPr>
        <p:sp>
          <p:nvSpPr>
            <p:cNvPr id="41" name="TextBox 8"/>
            <p:cNvSpPr txBox="1"/>
            <p:nvPr/>
          </p:nvSpPr>
          <p:spPr>
            <a:xfrm>
              <a:off x="5760913" y="5039673"/>
              <a:ext cx="1203300" cy="38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36000" tIns="36000" rIns="36000" bIns="36000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ZBS</a:t>
              </a:r>
            </a:p>
          </p:txBody>
        </p:sp>
        <p:cxnSp>
          <p:nvCxnSpPr>
            <p:cNvPr id="47" name="Straight Arrow Connector 10"/>
            <p:cNvCxnSpPr/>
            <p:nvPr/>
          </p:nvCxnSpPr>
          <p:spPr>
            <a:xfrm rot="10800000">
              <a:off x="6769146" y="4846969"/>
              <a:ext cx="0" cy="7249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10"/>
          <p:cNvCxnSpPr/>
          <p:nvPr/>
        </p:nvCxnSpPr>
        <p:spPr>
          <a:xfrm>
            <a:off x="3376408" y="2588290"/>
            <a:ext cx="0" cy="7249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5"/>
          <p:cNvSpPr txBox="1"/>
          <p:nvPr/>
        </p:nvSpPr>
        <p:spPr>
          <a:xfrm>
            <a:off x="5776889" y="2087496"/>
            <a:ext cx="2708147" cy="288147"/>
          </a:xfrm>
          <a:prstGeom prst="rect">
            <a:avLst/>
          </a:prstGeom>
          <a:noFill/>
        </p:spPr>
        <p:txBody>
          <a:bodyPr vert="horz" wrap="square" lIns="36000" tIns="36000" rIns="36000" bIns="3600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Surveillance Area</a:t>
            </a:r>
          </a:p>
        </p:txBody>
      </p:sp>
      <p:sp>
        <p:nvSpPr>
          <p:cNvPr id="56" name="TextBox 15"/>
          <p:cNvSpPr txBox="1"/>
          <p:nvPr/>
        </p:nvSpPr>
        <p:spPr>
          <a:xfrm>
            <a:off x="4990637" y="5871706"/>
            <a:ext cx="1345386" cy="288147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dirty="0" smtClean="0">
                <a:solidFill>
                  <a:srgbClr val="000000"/>
                </a:solidFill>
                <a:latin typeface="Arial" charset="0"/>
              </a:rPr>
              <a:t>Controlled Area</a:t>
            </a:r>
            <a:endParaRPr kumimoji="0" lang="en-GB" sz="1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7" name="TextBox 15"/>
          <p:cNvSpPr txBox="1"/>
          <p:nvPr/>
        </p:nvSpPr>
        <p:spPr>
          <a:xfrm>
            <a:off x="5656105" y="2995466"/>
            <a:ext cx="1399594" cy="50359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dirty="0" smtClean="0">
                <a:solidFill>
                  <a:srgbClr val="000000"/>
                </a:solidFill>
                <a:latin typeface="Arial" charset="0"/>
              </a:rPr>
              <a:t>Controlled Area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due to activation</a:t>
            </a:r>
          </a:p>
        </p:txBody>
      </p:sp>
      <p:sp>
        <p:nvSpPr>
          <p:cNvPr id="58" name="TextBox 15"/>
          <p:cNvSpPr txBox="1"/>
          <p:nvPr/>
        </p:nvSpPr>
        <p:spPr>
          <a:xfrm>
            <a:off x="3089792" y="5193377"/>
            <a:ext cx="1345386" cy="71903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dirty="0" smtClean="0">
                <a:solidFill>
                  <a:srgbClr val="000000"/>
                </a:solidFill>
                <a:latin typeface="Arial" charset="0"/>
              </a:rPr>
              <a:t>Controlled Area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due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beam operation</a:t>
            </a:r>
          </a:p>
        </p:txBody>
      </p:sp>
      <p:grpSp>
        <p:nvGrpSpPr>
          <p:cNvPr id="45" name="Gruppieren 44"/>
          <p:cNvGrpSpPr/>
          <p:nvPr/>
        </p:nvGrpSpPr>
        <p:grpSpPr>
          <a:xfrm>
            <a:off x="2869957" y="1247049"/>
            <a:ext cx="1203300" cy="724969"/>
            <a:chOff x="1323029" y="2017279"/>
            <a:chExt cx="1203300" cy="724969"/>
          </a:xfrm>
        </p:grpSpPr>
        <p:sp>
          <p:nvSpPr>
            <p:cNvPr id="48" name="TextBox 8"/>
            <p:cNvSpPr txBox="1"/>
            <p:nvPr/>
          </p:nvSpPr>
          <p:spPr>
            <a:xfrm>
              <a:off x="1323029" y="2163256"/>
              <a:ext cx="1203300" cy="38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36000" tIns="36000" rIns="36000" bIns="36000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ZBS</a:t>
              </a:r>
            </a:p>
          </p:txBody>
        </p:sp>
        <p:cxnSp>
          <p:nvCxnSpPr>
            <p:cNvPr id="49" name="Straight Arrow Connector 10"/>
            <p:cNvCxnSpPr/>
            <p:nvPr/>
          </p:nvCxnSpPr>
          <p:spPr>
            <a:xfrm>
              <a:off x="2313874" y="2017279"/>
              <a:ext cx="0" cy="7249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73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7855" y="1191492"/>
            <a:ext cx="8608290" cy="5551054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NE-Areas</a:t>
            </a:r>
            <a:r>
              <a:rPr lang="en-US" sz="1800" dirty="0" smtClean="0"/>
              <a:t> are defined as the </a:t>
            </a:r>
            <a:r>
              <a:rPr lang="en-US" sz="1800" b="1" dirty="0" smtClean="0"/>
              <a:t>areas enclosed by PAS </a:t>
            </a:r>
            <a:r>
              <a:rPr lang="en-US" sz="1800" dirty="0" smtClean="0"/>
              <a:t>including controlled and restricted areas directly caused by beam operation.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Boundaries of NE-Areas are set by the structural situation in the buildings and due to the later operational scenarios (separation of beam operation and personnel access for maintenance)</a:t>
            </a:r>
          </a:p>
          <a:p>
            <a:endParaRPr lang="en-US" sz="1800" dirty="0" smtClean="0"/>
          </a:p>
          <a:p>
            <a:r>
              <a:rPr lang="en-US" sz="1800" dirty="0" smtClean="0"/>
              <a:t>Presently FAIR is divided into </a:t>
            </a:r>
            <a:r>
              <a:rPr lang="en-US" sz="1800" b="1" dirty="0" smtClean="0"/>
              <a:t>34 NE-Areas</a:t>
            </a:r>
          </a:p>
          <a:p>
            <a:pPr lvl="1"/>
            <a:r>
              <a:rPr lang="en-US" sz="1600" dirty="0" smtClean="0"/>
              <a:t>20 </a:t>
            </a:r>
            <a:r>
              <a:rPr lang="en-US" sz="1600" dirty="0" err="1" smtClean="0"/>
              <a:t>Mainareas</a:t>
            </a:r>
            <a:endParaRPr lang="en-US" sz="1600" dirty="0" smtClean="0"/>
          </a:p>
          <a:p>
            <a:pPr lvl="1"/>
            <a:r>
              <a:rPr lang="en-US" sz="1600" dirty="0" smtClean="0"/>
              <a:t>14 corresponding Subareas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Main- and Subareas are </a:t>
            </a:r>
            <a:r>
              <a:rPr lang="en-US" sz="1800" b="1" dirty="0" smtClean="0"/>
              <a:t>built in a modular way</a:t>
            </a:r>
          </a:p>
          <a:p>
            <a:pPr lvl="1"/>
            <a:r>
              <a:rPr lang="en-US" sz="1600" dirty="0" smtClean="0"/>
              <a:t>The 34 areas can be reduced in three modules</a:t>
            </a:r>
          </a:p>
          <a:p>
            <a:pPr marL="914400" lvl="2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err="1" smtClean="0"/>
              <a:t>Mainarea</a:t>
            </a:r>
            <a:endParaRPr lang="en-US" sz="1600" dirty="0" smtClean="0"/>
          </a:p>
          <a:p>
            <a:pPr marL="914400" lvl="2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Internal Subarea</a:t>
            </a:r>
          </a:p>
          <a:p>
            <a:pPr marL="914400" lvl="2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External Subarea</a:t>
            </a:r>
          </a:p>
          <a:p>
            <a:pPr lvl="1"/>
            <a:r>
              <a:rPr lang="en-US" sz="1600" dirty="0"/>
              <a:t>Each module is also built in a modular way and consists of </a:t>
            </a:r>
            <a:r>
              <a:rPr lang="en-US" sz="1600" b="1" dirty="0"/>
              <a:t>standard components</a:t>
            </a:r>
            <a:r>
              <a:rPr lang="en-US" sz="1600" dirty="0"/>
              <a:t>, which will be adequately assigned to the individual modules.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NE-Areas </a:t>
            </a:r>
            <a:r>
              <a:rPr lang="en-GB" sz="2000" dirty="0" smtClean="0"/>
              <a:t>(Modules I)</a:t>
            </a:r>
            <a:endParaRPr lang="en-GB" sz="20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22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12436" y="1293091"/>
            <a:ext cx="8709891" cy="5267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u="sng" dirty="0" smtClean="0"/>
              <a:t>Modular differences</a:t>
            </a:r>
          </a:p>
          <a:p>
            <a:r>
              <a:rPr lang="en-US" sz="1800" b="1" dirty="0" err="1" smtClean="0"/>
              <a:t>Mainarea</a:t>
            </a:r>
            <a:r>
              <a:rPr lang="en-US" sz="1800" dirty="0" smtClean="0"/>
              <a:t>:</a:t>
            </a:r>
          </a:p>
          <a:p>
            <a:pPr lvl="1"/>
            <a:r>
              <a:rPr lang="en-US" sz="1600" dirty="0"/>
              <a:t>One (or more) personnel access gate with material door and personnel contamination monitoring. (see door types)</a:t>
            </a:r>
          </a:p>
          <a:p>
            <a:pPr lvl="1"/>
            <a:r>
              <a:rPr lang="en-US" sz="1600" b="1" dirty="0" smtClean="0"/>
              <a:t>Main </a:t>
            </a:r>
            <a:r>
              <a:rPr lang="en-US" sz="1600" b="1" dirty="0"/>
              <a:t>entrance </a:t>
            </a:r>
            <a:r>
              <a:rPr lang="en-US" sz="1600" dirty="0"/>
              <a:t>to the accelerators and the experiments.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1800" b="1" dirty="0" smtClean="0"/>
              <a:t>Internal Subarea</a:t>
            </a:r>
            <a:r>
              <a:rPr lang="en-US" sz="1800" dirty="0" smtClean="0"/>
              <a:t>:</a:t>
            </a:r>
          </a:p>
          <a:p>
            <a:pPr lvl="1"/>
            <a:r>
              <a:rPr lang="en-US" sz="1600" dirty="0" smtClean="0"/>
              <a:t>Only accessible via the dedicated </a:t>
            </a:r>
            <a:r>
              <a:rPr lang="en-US" sz="1600" dirty="0" err="1" smtClean="0"/>
              <a:t>Mainarea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No personnel access gate. (s. door types)</a:t>
            </a:r>
          </a:p>
          <a:p>
            <a:pPr lvl="1"/>
            <a:r>
              <a:rPr lang="en-US" sz="1600" b="1" dirty="0" smtClean="0"/>
              <a:t>Area with higher dose-rate </a:t>
            </a:r>
            <a:r>
              <a:rPr lang="en-US" sz="1600" dirty="0" smtClean="0"/>
              <a:t>(prompt and/or residual) </a:t>
            </a:r>
            <a:r>
              <a:rPr lang="en-US" sz="1600" b="1" dirty="0" smtClean="0"/>
              <a:t>compared to </a:t>
            </a:r>
            <a:r>
              <a:rPr lang="en-US" sz="1600" dirty="0" smtClean="0"/>
              <a:t>the dedicated </a:t>
            </a:r>
            <a:r>
              <a:rPr lang="en-US" sz="1600" b="1" dirty="0" err="1" smtClean="0"/>
              <a:t>Mainarea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Enables faster access to the </a:t>
            </a:r>
            <a:r>
              <a:rPr lang="en-US" sz="1600" dirty="0" err="1" smtClean="0"/>
              <a:t>Mainarea</a:t>
            </a:r>
            <a:r>
              <a:rPr lang="en-US" sz="1600" dirty="0" smtClean="0"/>
              <a:t>, while the Subarea remains restricted.</a:t>
            </a:r>
          </a:p>
          <a:p>
            <a:pPr lvl="1"/>
            <a:r>
              <a:rPr lang="en-US" sz="1600" dirty="0" smtClean="0"/>
              <a:t>Reduces </a:t>
            </a:r>
            <a:r>
              <a:rPr lang="en-US" sz="1600" dirty="0"/>
              <a:t>the effort for </a:t>
            </a:r>
            <a:r>
              <a:rPr lang="en-US" sz="1600" dirty="0" smtClean="0"/>
              <a:t>the search procedure and residual radiation measurements.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1800" b="1" dirty="0" smtClean="0"/>
              <a:t>External Subarea</a:t>
            </a:r>
            <a:r>
              <a:rPr lang="en-US" sz="1800" dirty="0" smtClean="0"/>
              <a:t>:</a:t>
            </a:r>
          </a:p>
          <a:p>
            <a:pPr lvl="1"/>
            <a:r>
              <a:rPr lang="en-US" sz="1600" dirty="0" smtClean="0"/>
              <a:t>Access not via the dedicated </a:t>
            </a:r>
            <a:r>
              <a:rPr lang="en-US" sz="1600" dirty="0" err="1" smtClean="0"/>
              <a:t>Mainarea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No personnel access gate. </a:t>
            </a:r>
            <a:r>
              <a:rPr lang="en-US" sz="1600" dirty="0"/>
              <a:t>(s. door types)</a:t>
            </a:r>
            <a:endParaRPr lang="en-US" sz="1600" dirty="0" smtClean="0"/>
          </a:p>
          <a:p>
            <a:pPr lvl="1"/>
            <a:r>
              <a:rPr lang="en-US" sz="1600" dirty="0" smtClean="0"/>
              <a:t>After shut down of beam operation in principle immediately accessible.</a:t>
            </a:r>
          </a:p>
          <a:p>
            <a:pPr lvl="1"/>
            <a:r>
              <a:rPr lang="en-US" sz="1600" b="1" dirty="0" smtClean="0"/>
              <a:t>No residual dose-rate </a:t>
            </a:r>
            <a:r>
              <a:rPr lang="en-US" sz="1600" dirty="0" smtClean="0"/>
              <a:t>from activation </a:t>
            </a:r>
            <a:r>
              <a:rPr lang="en-US" sz="1600" b="1" dirty="0" smtClean="0"/>
              <a:t>expected</a:t>
            </a:r>
            <a:r>
              <a:rPr lang="en-US" sz="1600" dirty="0" smtClean="0"/>
              <a:t>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NE-Areas </a:t>
            </a:r>
            <a:r>
              <a:rPr lang="en-GB" sz="2000" dirty="0" smtClean="0"/>
              <a:t>(Modules II)</a:t>
            </a:r>
            <a:endParaRPr lang="en-GB" sz="20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94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81" y="36944"/>
            <a:ext cx="4648931" cy="6572399"/>
          </a:xfrm>
        </p:spPr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NE-Areas </a:t>
            </a:r>
            <a:r>
              <a:rPr lang="de-DE" sz="2000" dirty="0" smtClean="0"/>
              <a:t>(</a:t>
            </a:r>
            <a:r>
              <a:rPr lang="de-DE" sz="2000" dirty="0" err="1" smtClean="0"/>
              <a:t>Overview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228606" y="1241563"/>
            <a:ext cx="4247975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buClr>
                <a:srgbClr val="FFC000"/>
              </a:buClr>
            </a:pPr>
            <a:r>
              <a:rPr lang="de-DE" sz="2000" u="sng" dirty="0" smtClean="0"/>
              <a:t>FAIR:</a:t>
            </a:r>
          </a:p>
          <a:p>
            <a:pPr marL="342900" indent="-34290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20 Mainareas </a:t>
            </a:r>
          </a:p>
          <a:p>
            <a:pPr marL="342900" indent="-34290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14 </a:t>
            </a:r>
            <a:r>
              <a:rPr lang="de-DE" sz="2000" dirty="0" err="1" smtClean="0"/>
              <a:t>Subareas</a:t>
            </a:r>
            <a:endParaRPr lang="de-DE" sz="2000" dirty="0" smtClean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364"/>
              </p:ext>
            </p:extLst>
          </p:nvPr>
        </p:nvGraphicFramePr>
        <p:xfrm>
          <a:off x="228605" y="3628348"/>
          <a:ext cx="5747321" cy="29242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98749">
                  <a:extLst>
                    <a:ext uri="{9D8B030D-6E8A-4147-A177-3AD203B41FA5}">
                      <a16:colId xmlns:a16="http://schemas.microsoft.com/office/drawing/2014/main" val="2375755723"/>
                    </a:ext>
                  </a:extLst>
                </a:gridCol>
                <a:gridCol w="2848572">
                  <a:extLst>
                    <a:ext uri="{9D8B030D-6E8A-4147-A177-3AD203B41FA5}">
                      <a16:colId xmlns:a16="http://schemas.microsoft.com/office/drawing/2014/main" val="2111204875"/>
                    </a:ext>
                  </a:extLst>
                </a:gridCol>
              </a:tblGrid>
              <a:tr h="621037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Radiation </a:t>
                      </a:r>
                      <a:r>
                        <a:rPr lang="de-DE" dirty="0" err="1" smtClean="0"/>
                        <a:t>Protection</a:t>
                      </a:r>
                      <a:r>
                        <a:rPr lang="de-DE" dirty="0" smtClean="0"/>
                        <a:t> Areas (§ 52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StrlSchV)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Attribute of PAS</a:t>
                      </a:r>
                      <a:endParaRPr lang="en-US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546508"/>
                  </a:ext>
                </a:extLst>
              </a:tr>
              <a:tr h="561891">
                <a:tc>
                  <a:txBody>
                    <a:bodyPr/>
                    <a:lstStyle/>
                    <a:p>
                      <a:r>
                        <a:rPr lang="de-DE" dirty="0" smtClean="0"/>
                        <a:t>Überwachungsbereich</a:t>
                      </a:r>
                    </a:p>
                    <a:p>
                      <a:r>
                        <a:rPr lang="en-US" sz="1400" noProof="0" dirty="0" smtClean="0"/>
                        <a:t>(surveillance area)</a:t>
                      </a:r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Not controlled by PAS </a:t>
                      </a:r>
                    </a:p>
                    <a:p>
                      <a:r>
                        <a:rPr lang="en-US" sz="1400" noProof="0" dirty="0" smtClean="0"/>
                        <a:t>(only ZBS at building</a:t>
                      </a:r>
                      <a:r>
                        <a:rPr lang="en-US" sz="1400" baseline="0" noProof="0" dirty="0" smtClean="0"/>
                        <a:t> entrance</a:t>
                      </a:r>
                      <a:r>
                        <a:rPr lang="en-US" sz="1400" noProof="0" dirty="0" smtClean="0"/>
                        <a:t>)</a:t>
                      </a:r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386166"/>
                  </a:ext>
                </a:extLst>
              </a:tr>
              <a:tr h="975915">
                <a:tc>
                  <a:txBody>
                    <a:bodyPr/>
                    <a:lstStyle/>
                    <a:p>
                      <a:r>
                        <a:rPr lang="de-DE" dirty="0" smtClean="0"/>
                        <a:t>Kontrollbereich </a:t>
                      </a:r>
                    </a:p>
                    <a:p>
                      <a:r>
                        <a:rPr lang="en-US" sz="1400" noProof="0" dirty="0" smtClean="0"/>
                        <a:t>(controlled</a:t>
                      </a:r>
                      <a:r>
                        <a:rPr lang="en-US" sz="1400" baseline="0" noProof="0" dirty="0" smtClean="0"/>
                        <a:t> area, </a:t>
                      </a:r>
                      <a:r>
                        <a:rPr lang="en-US" sz="1400" noProof="0" dirty="0" smtClean="0"/>
                        <a:t>residual dose-rate, local marked out restricted areas</a:t>
                      </a:r>
                      <a:r>
                        <a:rPr lang="en-US" sz="1400" baseline="0" noProof="0" dirty="0" smtClean="0"/>
                        <a:t> possible</a:t>
                      </a:r>
                      <a:r>
                        <a:rPr lang="en-US" sz="1400" noProof="0" dirty="0" smtClean="0"/>
                        <a:t>)</a:t>
                      </a:r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Controlled access</a:t>
                      </a:r>
                      <a:r>
                        <a:rPr lang="en-US" baseline="0" noProof="0" dirty="0" smtClean="0"/>
                        <a:t> with check of personnel access permissions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94829"/>
                  </a:ext>
                </a:extLst>
              </a:tr>
              <a:tr h="699255">
                <a:tc>
                  <a:txBody>
                    <a:bodyPr/>
                    <a:lstStyle/>
                    <a:p>
                      <a:r>
                        <a:rPr lang="de-DE" dirty="0" smtClean="0"/>
                        <a:t>Sperrbereich </a:t>
                      </a:r>
                    </a:p>
                    <a:p>
                      <a:r>
                        <a:rPr lang="de-DE" sz="1400" dirty="0" smtClean="0"/>
                        <a:t>(</a:t>
                      </a:r>
                      <a:r>
                        <a:rPr lang="en-US" sz="1400" noProof="0" dirty="0" smtClean="0"/>
                        <a:t>restricted area, beam operation)</a:t>
                      </a:r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No access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343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8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68442" y="1251285"/>
            <a:ext cx="8698831" cy="541421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Access to the NE-Areas can be classified in principle in three different modes:</a:t>
            </a:r>
          </a:p>
          <a:p>
            <a:pPr lvl="1"/>
            <a:r>
              <a:rPr lang="en-US" sz="1900" b="1" dirty="0"/>
              <a:t>Uncontrolled Access</a:t>
            </a:r>
            <a:r>
              <a:rPr lang="en-US" sz="1900" dirty="0"/>
              <a:t> 	(Access for everyone)</a:t>
            </a:r>
          </a:p>
          <a:p>
            <a:pPr lvl="1"/>
            <a:r>
              <a:rPr lang="en-US" sz="1900" b="1" dirty="0"/>
              <a:t>Controlled Access </a:t>
            </a:r>
            <a:r>
              <a:rPr lang="en-US" sz="1900" dirty="0"/>
              <a:t>	(Access only with specified permissions)</a:t>
            </a:r>
          </a:p>
          <a:p>
            <a:pPr lvl="1"/>
            <a:r>
              <a:rPr lang="en-US" sz="1900" b="1" dirty="0"/>
              <a:t>Closed Access </a:t>
            </a:r>
            <a:r>
              <a:rPr lang="en-US" sz="1900" dirty="0"/>
              <a:t>		(No access allowed)</a:t>
            </a:r>
          </a:p>
          <a:p>
            <a:pPr marL="457200" lvl="1" indent="0">
              <a:buNone/>
            </a:pPr>
            <a:endParaRPr lang="en-US" sz="1900" dirty="0"/>
          </a:p>
          <a:p>
            <a:r>
              <a:rPr lang="en-US" sz="1900" dirty="0"/>
              <a:t>For closed access, in preparation of beam operation, it is necessary that there are no persons left in the NE-Area. </a:t>
            </a:r>
          </a:p>
          <a:p>
            <a:r>
              <a:rPr lang="en-US" sz="1900" dirty="0"/>
              <a:t>This will be achieved by alarming the area and through a </a:t>
            </a:r>
            <a:r>
              <a:rPr lang="en-US" sz="1900" b="1" dirty="0"/>
              <a:t>Search-procedure</a:t>
            </a:r>
            <a:r>
              <a:rPr lang="en-US" sz="1900" dirty="0"/>
              <a:t> by the radiation protection department.</a:t>
            </a:r>
          </a:p>
          <a:p>
            <a:r>
              <a:rPr lang="en-US" sz="1900" dirty="0"/>
              <a:t>The </a:t>
            </a:r>
            <a:r>
              <a:rPr lang="en-US" sz="1900" b="1" dirty="0"/>
              <a:t>Search-procedure</a:t>
            </a:r>
            <a:r>
              <a:rPr lang="en-US" sz="1900" dirty="0"/>
              <a:t> is necessary to check whether all personnel has left the NE-Area and </a:t>
            </a:r>
            <a:r>
              <a:rPr lang="en-US" sz="1900" b="1" dirty="0"/>
              <a:t>to</a:t>
            </a:r>
            <a:r>
              <a:rPr lang="en-US" sz="1900" dirty="0"/>
              <a:t> </a:t>
            </a:r>
            <a:r>
              <a:rPr lang="en-US" sz="1900" b="1" dirty="0"/>
              <a:t>create</a:t>
            </a:r>
            <a:r>
              <a:rPr lang="en-US" sz="1900" dirty="0"/>
              <a:t> </a:t>
            </a:r>
            <a:r>
              <a:rPr lang="en-US" sz="1900" b="1" dirty="0"/>
              <a:t>a</a:t>
            </a:r>
            <a:r>
              <a:rPr lang="en-US" sz="1900" dirty="0"/>
              <a:t> </a:t>
            </a:r>
            <a:r>
              <a:rPr lang="en-US" sz="1900" b="1" dirty="0"/>
              <a:t>defined state </a:t>
            </a:r>
            <a:r>
              <a:rPr lang="en-US" sz="1900" dirty="0"/>
              <a:t>for the PAS to switch in an access mode with higher restrictions.</a:t>
            </a:r>
          </a:p>
          <a:p>
            <a:r>
              <a:rPr lang="en-US" sz="1900" dirty="0"/>
              <a:t>The start and success of the procedure will be confirmed by a key switch.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To avoid the search-procedure before switching from controlled access to closed access, controlled access is </a:t>
            </a:r>
            <a:r>
              <a:rPr lang="en-US" sz="1900" b="1" dirty="0"/>
              <a:t>also available</a:t>
            </a:r>
            <a:r>
              <a:rPr lang="en-US" sz="1900" dirty="0"/>
              <a:t> with a </a:t>
            </a:r>
            <a:r>
              <a:rPr lang="en-US" sz="1900" b="1" dirty="0"/>
              <a:t>Personnel-Access-Key (PA-Key)</a:t>
            </a:r>
            <a:r>
              <a:rPr lang="en-US" sz="1900" dirty="0"/>
              <a:t> which </a:t>
            </a:r>
            <a:r>
              <a:rPr lang="en-US" sz="1900" b="1" dirty="0"/>
              <a:t>allows the PAS to count</a:t>
            </a:r>
            <a:r>
              <a:rPr lang="en-US" sz="1900" dirty="0"/>
              <a:t> the persons inside the NE-Area in a safe way. If a </a:t>
            </a:r>
            <a:r>
              <a:rPr lang="en-US" sz="1900" b="1" dirty="0"/>
              <a:t>PA-Key</a:t>
            </a:r>
            <a:r>
              <a:rPr lang="en-US" sz="1900" dirty="0"/>
              <a:t> is </a:t>
            </a:r>
            <a:r>
              <a:rPr lang="en-US" sz="1900" b="1" dirty="0"/>
              <a:t>missing</a:t>
            </a:r>
            <a:r>
              <a:rPr lang="en-US" sz="1900" dirty="0"/>
              <a:t>, </a:t>
            </a:r>
            <a:r>
              <a:rPr lang="en-US" sz="1900" b="1" dirty="0"/>
              <a:t>beam operation </a:t>
            </a:r>
            <a:r>
              <a:rPr lang="en-US" sz="1900" dirty="0"/>
              <a:t>is </a:t>
            </a:r>
            <a:r>
              <a:rPr lang="en-US" sz="1900" b="1" dirty="0"/>
              <a:t>disabled</a:t>
            </a:r>
            <a:r>
              <a:rPr lang="en-US" sz="1900" dirty="0"/>
              <a:t>.  </a:t>
            </a:r>
            <a:r>
              <a:rPr lang="en-US" sz="1800" dirty="0"/>
              <a:t>	</a:t>
            </a:r>
            <a:r>
              <a:rPr lang="en-US" sz="1900" dirty="0"/>
              <a:t>        </a:t>
            </a:r>
            <a:r>
              <a:rPr lang="en-US" sz="1900" dirty="0" smtClean="0"/>
              <a:t>          </a:t>
            </a:r>
            <a:r>
              <a:rPr lang="en-US" sz="1500" dirty="0" smtClean="0"/>
              <a:t>(</a:t>
            </a:r>
            <a:r>
              <a:rPr lang="en-US" sz="1500" dirty="0"/>
              <a:t>Maybe based on RFID technology – work in progress and search for suitable systems is ongoing)</a:t>
            </a:r>
          </a:p>
          <a:p>
            <a:endParaRPr lang="en-US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NE-Areas </a:t>
            </a:r>
            <a:r>
              <a:rPr lang="de-DE" sz="2000" dirty="0" smtClean="0"/>
              <a:t>(Access Modes)</a:t>
            </a:r>
            <a:endParaRPr lang="de-DE" sz="2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b-NO" smtClean="0"/>
              <a:t>Dennis Gaßmann / Personnel Access System for FAIR                                         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7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2247</Words>
  <Application>Microsoft Office PowerPoint</Application>
  <PresentationFormat>Bildschirmpräsentation (4:3)</PresentationFormat>
  <Paragraphs>300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Arial Unicode MS</vt:lpstr>
      <vt:lpstr>Calibri</vt:lpstr>
      <vt:lpstr>Wingdings</vt:lpstr>
      <vt:lpstr>MAC-Template-V03</vt:lpstr>
      <vt:lpstr>Overview Personnel Access System – PAS for FAIR</vt:lpstr>
      <vt:lpstr>Content</vt:lpstr>
      <vt:lpstr>Introduction</vt:lpstr>
      <vt:lpstr>Radiation Protection Areas at FAIR</vt:lpstr>
      <vt:lpstr>Radiation Protection Areas at FAIR</vt:lpstr>
      <vt:lpstr>NE-Areas (Modules I)</vt:lpstr>
      <vt:lpstr>NE-Areas (Modules II)</vt:lpstr>
      <vt:lpstr>NE-Areas (Overview)</vt:lpstr>
      <vt:lpstr>NE-Areas (Access Modes)</vt:lpstr>
      <vt:lpstr>NE-Area (Door Types I)</vt:lpstr>
      <vt:lpstr>NE-Area (Door Types II)</vt:lpstr>
      <vt:lpstr>Access Area (Overview)</vt:lpstr>
      <vt:lpstr>Access Area (Personnel Access Gate)</vt:lpstr>
      <vt:lpstr>Access Area (Prototype)</vt:lpstr>
      <vt:lpstr>Access Area (Door Equipment)</vt:lpstr>
      <vt:lpstr>Beam-Off-Groups and Safe Access</vt:lpstr>
      <vt:lpstr>Beam-Off-Groups and Safe Access</vt:lpstr>
      <vt:lpstr>Beam-Off-Groups and Safe Access</vt:lpstr>
      <vt:lpstr>Radiation Protection Assessment</vt:lpstr>
      <vt:lpstr>Material Transport Procedure</vt:lpstr>
      <vt:lpstr>Summary</vt:lpstr>
      <vt:lpstr>Thank you!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Carvas</dc:creator>
  <cp:lastModifiedBy>Gassmann, Dennis</cp:lastModifiedBy>
  <cp:revision>564</cp:revision>
  <cp:lastPrinted>2018-09-07T06:52:45Z</cp:lastPrinted>
  <dcterms:created xsi:type="dcterms:W3CDTF">2017-05-03T12:35:34Z</dcterms:created>
  <dcterms:modified xsi:type="dcterms:W3CDTF">2021-10-04T06:55:44Z</dcterms:modified>
</cp:coreProperties>
</file>