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76" r:id="rId4"/>
    <p:sldId id="272" r:id="rId5"/>
    <p:sldId id="280" r:id="rId6"/>
    <p:sldId id="283" r:id="rId7"/>
    <p:sldId id="282" r:id="rId8"/>
    <p:sldId id="287" r:id="rId9"/>
    <p:sldId id="288" r:id="rId10"/>
    <p:sldId id="289" r:id="rId11"/>
    <p:sldId id="27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8" d="100"/>
        <a:sy n="4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8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94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78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25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8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72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198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62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9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98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19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EE04-C370-4005-8ECD-8E0201A7E299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D28A0-5259-4077-B5B2-4884B54579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39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8432" y="724413"/>
            <a:ext cx="9181106" cy="1015118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        PANDA COLLABORATION MEETING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7942" y="2685007"/>
            <a:ext cx="10267784" cy="2927517"/>
          </a:xfrm>
        </p:spPr>
        <p:txBody>
          <a:bodyPr>
            <a:normAutofit/>
          </a:bodyPr>
          <a:lstStyle/>
          <a:p>
            <a:r>
              <a:rPr lang="en-US" sz="4500" b="1" dirty="0" smtClean="0"/>
              <a:t>HESR-PANDA Chicane Dipole Magnet</a:t>
            </a:r>
          </a:p>
          <a:p>
            <a:r>
              <a:rPr lang="en-US" sz="4500" dirty="0" smtClean="0"/>
              <a:t>STATUS AND PLANS </a:t>
            </a:r>
          </a:p>
          <a:p>
            <a:endParaRPr lang="en-US" sz="4500" dirty="0"/>
          </a:p>
          <a:p>
            <a:r>
              <a:rPr lang="ru-RU" sz="3200" i="1" dirty="0" smtClean="0"/>
              <a:t>25</a:t>
            </a:r>
            <a:r>
              <a:rPr lang="de-DE" sz="3200" i="1" dirty="0" smtClean="0"/>
              <a:t>-</a:t>
            </a:r>
            <a:r>
              <a:rPr lang="ru-RU" sz="3200" i="1" dirty="0" smtClean="0"/>
              <a:t>29</a:t>
            </a:r>
            <a:r>
              <a:rPr lang="de-DE" sz="3200" i="1" dirty="0" smtClean="0"/>
              <a:t> </a:t>
            </a:r>
            <a:r>
              <a:rPr lang="en-US" sz="3200" i="1" dirty="0" smtClean="0"/>
              <a:t>October</a:t>
            </a:r>
            <a:r>
              <a:rPr lang="de-DE" sz="3200" i="1" dirty="0" smtClean="0"/>
              <a:t> 2021</a:t>
            </a:r>
            <a:endParaRPr lang="de-DE" sz="3200" i="1" dirty="0"/>
          </a:p>
          <a:p>
            <a:endParaRPr lang="en-US" sz="4500" dirty="0" smtClean="0"/>
          </a:p>
          <a:p>
            <a:endParaRPr lang="de-DE" sz="3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860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955442" y="53258"/>
            <a:ext cx="10837628" cy="962107"/>
          </a:xfrm>
        </p:spPr>
        <p:txBody>
          <a:bodyPr>
            <a:noAutofit/>
          </a:bodyPr>
          <a:lstStyle/>
          <a:p>
            <a:pPr algn="ctr"/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3D code, based on Maxwell tensor method, for precise simulations of repelling forces acting on yoke parts.</a:t>
            </a:r>
            <a:endParaRPr lang="en-US" sz="2400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26-30 April 2021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10</a:t>
            </a:fld>
            <a:endParaRPr lang="ru-RU"/>
          </a:p>
        </p:txBody>
      </p:sp>
      <p:pic>
        <p:nvPicPr>
          <p:cNvPr id="11" name="Рисунок 10" descr="C:\Users\BubleyP\Desktop\block_picture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24" y="2108826"/>
            <a:ext cx="5940425" cy="37998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748145" y="1015365"/>
            <a:ext cx="112129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Another way how to calculate magnetic force is to use Maxwell stress tensor. Two different surfaces have been considered for this method: surface around middle part of the top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half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and surface around the whole block</a:t>
            </a:r>
            <a:endParaRPr lang="ru-RU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506209"/>
              </p:ext>
            </p:extLst>
          </p:nvPr>
        </p:nvGraphicFramePr>
        <p:xfrm>
          <a:off x="6514925" y="2108826"/>
          <a:ext cx="5204860" cy="13059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3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1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71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414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Middle part of top half (vertical component)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surface mesh elements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3750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15000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60000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6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Fy</a:t>
                      </a:r>
                      <a:r>
                        <a:rPr lang="ru-RU" sz="1100" dirty="0">
                          <a:effectLst/>
                        </a:rPr>
                        <a:t>, N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-976064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-831338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-830284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Fy, 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-99.598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-84.830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effectLst/>
                        </a:rPr>
                        <a:t>-84.723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240152"/>
              </p:ext>
            </p:extLst>
          </p:nvPr>
        </p:nvGraphicFramePr>
        <p:xfrm>
          <a:off x="6514925" y="4565757"/>
          <a:ext cx="4738818" cy="1151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99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elements</a:t>
                      </a:r>
                      <a:r>
                        <a:rPr lang="ru-RU" sz="1100" dirty="0">
                          <a:effectLst/>
                        </a:rPr>
                        <a:t>: 3750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Middle part of top half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Whole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block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3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Fz</a:t>
                      </a:r>
                      <a:r>
                        <a:rPr lang="ru-RU" sz="1100" dirty="0">
                          <a:effectLst/>
                        </a:rPr>
                        <a:t>, N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-244491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-312069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9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Fz, 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-24.948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-31.844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514925" y="3593247"/>
            <a:ext cx="5321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Calculations of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using Maxwell method with complex surface mesh are in progress (preliminary results are shown in Table below).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30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0768" y="573144"/>
            <a:ext cx="1915570" cy="963994"/>
          </a:xfrm>
        </p:spPr>
        <p:txBody>
          <a:bodyPr>
            <a:normAutofit/>
          </a:bodyPr>
          <a:lstStyle/>
          <a:p>
            <a:r>
              <a:rPr lang="en-US" b="1" dirty="0" smtClean="0"/>
              <a:t>Plans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6344" y="1729162"/>
            <a:ext cx="110755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buFont typeface="Calibri" panose="020F0502020204030204" pitchFamily="34" charset="0"/>
              <a:buChar char="-"/>
            </a:pPr>
            <a:r>
              <a:rPr lang="en-GB" sz="2800" dirty="0" smtClean="0"/>
              <a:t>Conditional acceptance of final report to </a:t>
            </a:r>
            <a:r>
              <a:rPr lang="en-GB" sz="2800" dirty="0"/>
              <a:t>be completed.</a:t>
            </a:r>
          </a:p>
          <a:p>
            <a:pPr marL="457200" indent="-457200">
              <a:spcBef>
                <a:spcPts val="1200"/>
              </a:spcBef>
              <a:buFont typeface="Calibri" panose="020F0502020204030204" pitchFamily="34" charset="0"/>
              <a:buChar char="-"/>
            </a:pPr>
            <a:r>
              <a:rPr lang="en-GB" sz="2800" dirty="0" smtClean="0"/>
              <a:t>Magnetic </a:t>
            </a:r>
            <a:r>
              <a:rPr lang="en-GB" sz="2800" dirty="0"/>
              <a:t>mapping system </a:t>
            </a:r>
            <a:r>
              <a:rPr lang="en-GB" sz="2800" dirty="0" smtClean="0"/>
              <a:t>design </a:t>
            </a:r>
            <a:r>
              <a:rPr lang="en-GB" sz="2800" dirty="0"/>
              <a:t>will be completed </a:t>
            </a:r>
            <a:r>
              <a:rPr lang="en-GB" sz="2800" dirty="0" smtClean="0"/>
              <a:t>soon in detail. </a:t>
            </a:r>
            <a:endParaRPr lang="en-GB" sz="2800" dirty="0"/>
          </a:p>
          <a:p>
            <a:pPr marL="457200" indent="-457200" algn="just">
              <a:spcBef>
                <a:spcPts val="1200"/>
              </a:spcBef>
              <a:buFont typeface="Calibri" panose="020F0502020204030204" pitchFamily="34" charset="0"/>
              <a:buChar char="-"/>
            </a:pPr>
            <a:r>
              <a:rPr lang="en-GB" sz="2800" dirty="0" smtClean="0"/>
              <a:t>Checking </a:t>
            </a:r>
            <a:r>
              <a:rPr lang="en-GB" sz="2800" dirty="0"/>
              <a:t>3D code, based on Maxwell tensor method, for precise simulations of repelling </a:t>
            </a:r>
            <a:r>
              <a:rPr lang="en-GB" sz="2800" dirty="0" smtClean="0"/>
              <a:t>forces </a:t>
            </a:r>
            <a:r>
              <a:rPr lang="en-GB" sz="2800" dirty="0"/>
              <a:t>acting </a:t>
            </a:r>
            <a:r>
              <a:rPr lang="en-GB" sz="2800" dirty="0" smtClean="0"/>
              <a:t>on </a:t>
            </a:r>
            <a:r>
              <a:rPr lang="en-GB" sz="2800" dirty="0"/>
              <a:t>yoke parts</a:t>
            </a:r>
            <a:r>
              <a:rPr lang="en-GB" sz="2800" dirty="0" smtClean="0"/>
              <a:t>.</a:t>
            </a:r>
          </a:p>
          <a:p>
            <a:pPr marL="457200" indent="-457200" algn="just">
              <a:spcBef>
                <a:spcPts val="1200"/>
              </a:spcBef>
              <a:buFont typeface="Calibri" panose="020F0502020204030204" pitchFamily="34" charset="0"/>
              <a:buChar char="-"/>
            </a:pPr>
            <a:r>
              <a:rPr lang="en-US" sz="2800" b="1" dirty="0" smtClean="0"/>
              <a:t>Launching milling processing of plates on the </a:t>
            </a:r>
            <a:r>
              <a:rPr lang="en-GB" sz="2800" b="1" dirty="0" smtClean="0"/>
              <a:t>South plant of heavy machinery </a:t>
            </a:r>
            <a:r>
              <a:rPr lang="en-GB" sz="2800" dirty="0" smtClean="0"/>
              <a:t>(Krasnodar).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074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72680"/>
            <a:ext cx="10515600" cy="34691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Main Specifications for Dipole Magnet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04872" y="1606163"/>
            <a:ext cx="7388352" cy="4310006"/>
          </a:xfrm>
        </p:spPr>
        <p:txBody>
          <a:bodyPr>
            <a:normAutofit/>
          </a:bodyPr>
          <a:lstStyle/>
          <a:p>
            <a:r>
              <a:rPr lang="en-US" sz="2400" dirty="0"/>
              <a:t>Field integral along beam axis (z-direction) 2.0 </a:t>
            </a:r>
            <a:r>
              <a:rPr lang="en-US" sz="2400" dirty="0" err="1"/>
              <a:t>T·m</a:t>
            </a:r>
            <a:endParaRPr lang="en-US" sz="2400" dirty="0"/>
          </a:p>
          <a:p>
            <a:r>
              <a:rPr lang="nl-NL" sz="2400" dirty="0" smtClean="0"/>
              <a:t>Aperture angle horizontally ± 10°, vertically ± 5°</a:t>
            </a:r>
            <a:endParaRPr lang="nl-NL" sz="2400" dirty="0"/>
          </a:p>
          <a:p>
            <a:r>
              <a:rPr lang="en-US" sz="2400" dirty="0" smtClean="0"/>
              <a:t>Yoke laminated to reduce eddy currents, lamination ~ </a:t>
            </a:r>
            <a:r>
              <a:rPr lang="en-US" sz="2400" dirty="0"/>
              <a:t>10 cm</a:t>
            </a:r>
          </a:p>
          <a:p>
            <a:r>
              <a:rPr lang="en-US" sz="2400" dirty="0"/>
              <a:t>Total </a:t>
            </a:r>
            <a:r>
              <a:rPr lang="en-US" sz="2400" dirty="0" smtClean="0"/>
              <a:t>weight 240 tons</a:t>
            </a:r>
            <a:endParaRPr lang="en-US" sz="2400" dirty="0"/>
          </a:p>
          <a:p>
            <a:r>
              <a:rPr lang="en-US" sz="2400" dirty="0"/>
              <a:t>Steel quality of yoke St-10</a:t>
            </a:r>
          </a:p>
          <a:p>
            <a:r>
              <a:rPr lang="en-US" sz="2400" dirty="0" smtClean="0"/>
              <a:t>Coil windings made of water cooled copper conductors</a:t>
            </a:r>
            <a:endParaRPr lang="en-US" sz="2400" dirty="0"/>
          </a:p>
          <a:p>
            <a:r>
              <a:rPr lang="en-US" sz="2400" dirty="0" smtClean="0"/>
              <a:t>Total </a:t>
            </a:r>
            <a:r>
              <a:rPr lang="en-US" sz="2400" dirty="0"/>
              <a:t>dissipated power ≤ 400 </a:t>
            </a:r>
            <a:r>
              <a:rPr lang="en-US" sz="2400" dirty="0" smtClean="0"/>
              <a:t>kW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781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3860" y="159385"/>
            <a:ext cx="3954780" cy="732155"/>
          </a:xfrm>
        </p:spPr>
        <p:txBody>
          <a:bodyPr>
            <a:normAutofit/>
          </a:bodyPr>
          <a:lstStyle/>
          <a:p>
            <a:r>
              <a:rPr lang="en-US" sz="4000" b="1" dirty="0"/>
              <a:t>Stress </a:t>
            </a:r>
            <a:r>
              <a:rPr lang="en-US" sz="4000" b="1" dirty="0" smtClean="0"/>
              <a:t>analysis-2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1" y="982981"/>
            <a:ext cx="10076688" cy="1787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To further reduce the stress and displacement: 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</a:t>
            </a:r>
            <a:r>
              <a:rPr lang="en-US" sz="2000" dirty="0"/>
              <a:t>leg wall </a:t>
            </a:r>
            <a:r>
              <a:rPr lang="en-US" sz="2000" dirty="0" smtClean="0"/>
              <a:t>thickness </a:t>
            </a:r>
            <a:r>
              <a:rPr lang="en-US" sz="2000" dirty="0"/>
              <a:t>was increased from 20 to 30 mm.</a:t>
            </a:r>
          </a:p>
          <a:p>
            <a:r>
              <a:rPr lang="en-US" sz="2000" dirty="0" smtClean="0"/>
              <a:t>Six triangle girders are now installed under the flange of each of the 3 leg.</a:t>
            </a:r>
          </a:p>
          <a:p>
            <a:r>
              <a:rPr lang="en-US" sz="2000" dirty="0" smtClean="0"/>
              <a:t>The design of the ground plate for a common alignment of the support legs was improved.</a:t>
            </a:r>
            <a:endParaRPr lang="ru-RU" sz="2000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294" y="3078798"/>
            <a:ext cx="6205220" cy="32759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905257" y="4188201"/>
            <a:ext cx="38313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Finally there is no area anymore with stress above the yield strength of 255 MPa for St10.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0522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0138" y="62197"/>
            <a:ext cx="1776307" cy="59388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</a:t>
            </a:r>
            <a:r>
              <a:rPr lang="en-US" b="1" dirty="0" smtClean="0"/>
              <a:t>tatus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45520" y="595325"/>
            <a:ext cx="12213280" cy="6093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600" dirty="0" smtClean="0"/>
              <a:t>Stress analysis and magnetic field simulations completed.  </a:t>
            </a:r>
          </a:p>
          <a:p>
            <a:pPr marL="457200" indent="-457200">
              <a:buFontTx/>
              <a:buChar char="-"/>
            </a:pPr>
            <a:r>
              <a:rPr lang="en-US" sz="2600" dirty="0" smtClean="0"/>
              <a:t>Design and 3D model for entire magnet completed.</a:t>
            </a:r>
          </a:p>
          <a:p>
            <a:pPr marL="457200" indent="-457200">
              <a:buFontTx/>
              <a:buChar char="-"/>
            </a:pPr>
            <a:r>
              <a:rPr lang="en-US" sz="2600" b="1" dirty="0" smtClean="0"/>
              <a:t>2D drawings derived and uploaded to EDMS server.</a:t>
            </a:r>
          </a:p>
          <a:p>
            <a:pPr marL="457200" indent="-457200">
              <a:buFontTx/>
              <a:buChar char="-"/>
            </a:pPr>
            <a:r>
              <a:rPr lang="en-US" sz="2600" b="1" dirty="0" smtClean="0"/>
              <a:t>Final report had been accepted as conditional acceptance, including</a:t>
            </a:r>
          </a:p>
          <a:p>
            <a:r>
              <a:rPr lang="en-US" sz="2600" b="1" dirty="0"/>
              <a:t> </a:t>
            </a:r>
            <a:r>
              <a:rPr lang="en-US" sz="2600" b="1" dirty="0" smtClean="0"/>
              <a:t>     Installation manual and other related documents. </a:t>
            </a:r>
          </a:p>
          <a:p>
            <a:pPr marL="457200" indent="-457200">
              <a:buFontTx/>
              <a:buChar char="-"/>
            </a:pPr>
            <a:r>
              <a:rPr lang="en-US" sz="2600" dirty="0" smtClean="0"/>
              <a:t>Magnetic mapping system is under</a:t>
            </a:r>
            <a:r>
              <a:rPr lang="en-US" sz="2600" b="1" dirty="0" smtClean="0"/>
              <a:t> detail </a:t>
            </a:r>
            <a:r>
              <a:rPr lang="en-US" sz="2600" dirty="0" smtClean="0"/>
              <a:t>design.</a:t>
            </a:r>
          </a:p>
          <a:p>
            <a:pPr marL="457200" indent="-457200">
              <a:buFontTx/>
              <a:buChar char="-"/>
            </a:pPr>
            <a:r>
              <a:rPr lang="en-US" sz="2600" b="1" dirty="0" smtClean="0"/>
              <a:t>Contract with steel maker concluded. </a:t>
            </a:r>
          </a:p>
          <a:p>
            <a:pPr marL="457200" indent="-457200">
              <a:buFontTx/>
              <a:buChar char="-"/>
            </a:pPr>
            <a:r>
              <a:rPr lang="en-US" sz="2600" b="1" dirty="0"/>
              <a:t>Contract </a:t>
            </a:r>
            <a:r>
              <a:rPr lang="en-US" sz="2600" b="1" dirty="0" smtClean="0"/>
              <a:t>with copper </a:t>
            </a:r>
            <a:r>
              <a:rPr lang="en-US" sz="2600" b="1" dirty="0"/>
              <a:t>maker concluded. </a:t>
            </a:r>
            <a:endParaRPr lang="en-US" sz="2600" b="1" dirty="0" smtClean="0"/>
          </a:p>
          <a:p>
            <a:pPr marL="457200" indent="-457200">
              <a:buFontTx/>
              <a:buChar char="-"/>
            </a:pPr>
            <a:r>
              <a:rPr lang="en-US" sz="2600" dirty="0" smtClean="0"/>
              <a:t>Yoke machinery workshop had been selected as Krasnodar Factory.</a:t>
            </a:r>
          </a:p>
          <a:p>
            <a:pPr marL="342900" indent="-342900">
              <a:buFontTx/>
              <a:buChar char="-"/>
            </a:pPr>
            <a:r>
              <a:rPr lang="en-US" sz="2600" dirty="0" smtClean="0"/>
              <a:t> Contract </a:t>
            </a:r>
            <a:r>
              <a:rPr lang="en-US" sz="2600" dirty="0"/>
              <a:t>text and related documents had written and approved by BINP </a:t>
            </a:r>
            <a:r>
              <a:rPr lang="en-US" sz="2600" dirty="0" smtClean="0"/>
              <a:t>legal</a:t>
            </a:r>
          </a:p>
          <a:p>
            <a:r>
              <a:rPr lang="en-US" sz="2600" dirty="0"/>
              <a:t> </a:t>
            </a:r>
            <a:r>
              <a:rPr lang="en-US" sz="2600" dirty="0" smtClean="0"/>
              <a:t>    </a:t>
            </a:r>
            <a:r>
              <a:rPr lang="en-US" sz="2600" dirty="0"/>
              <a:t>department </a:t>
            </a:r>
            <a:r>
              <a:rPr lang="en-US" sz="2600" dirty="0" smtClean="0"/>
              <a:t> and </a:t>
            </a:r>
            <a:r>
              <a:rPr lang="en-US" sz="2600" dirty="0"/>
              <a:t>Krasnodar legal departments. Signing is expected by this week. </a:t>
            </a:r>
            <a:endParaRPr lang="en-US" sz="2600" dirty="0" smtClean="0"/>
          </a:p>
          <a:p>
            <a:pPr marL="457200" indent="-457200">
              <a:buFontTx/>
              <a:buChar char="-"/>
            </a:pPr>
            <a:r>
              <a:rPr lang="en-US" sz="2600" dirty="0" smtClean="0"/>
              <a:t>Tooling manufacturing for coil winding and impregnation had been ordered to</a:t>
            </a:r>
          </a:p>
          <a:p>
            <a:r>
              <a:rPr lang="en-US" sz="2600" dirty="0"/>
              <a:t> </a:t>
            </a:r>
            <a:r>
              <a:rPr lang="en-US" sz="2600" dirty="0" smtClean="0"/>
              <a:t>     BINP workshop.</a:t>
            </a:r>
          </a:p>
          <a:p>
            <a:r>
              <a:rPr lang="en-US" sz="2600" dirty="0" smtClean="0"/>
              <a:t>-    Parts for yoke production (electric steel insulation sheets and etc.) had been ordered.</a:t>
            </a:r>
          </a:p>
          <a:p>
            <a:r>
              <a:rPr lang="en-US" sz="2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321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432860"/>
            <a:ext cx="7306733" cy="73554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Magnetic measurement system for dipole.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1489" y="1715265"/>
            <a:ext cx="6216239" cy="37711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Boundary conditions: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en-US" dirty="0" smtClean="0"/>
              <a:t>using one 3D Hall sensor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en-US" dirty="0" smtClean="0"/>
              <a:t>covering all area inside magnet gap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en-US" dirty="0" smtClean="0"/>
              <a:t>accuracy 1 Gauss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en-US" dirty="0" smtClean="0"/>
              <a:t>measuring positions in X, Y, Z.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en-US" dirty="0" smtClean="0"/>
              <a:t>common control unit with Solenoid</a:t>
            </a:r>
            <a:r>
              <a:rPr lang="de-DE" dirty="0"/>
              <a:t> </a:t>
            </a:r>
            <a:r>
              <a:rPr lang="en-US" dirty="0" smtClean="0"/>
              <a:t>field mapping system </a:t>
            </a:r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6712" y="1229710"/>
            <a:ext cx="3524783" cy="25703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9384" y="4217277"/>
            <a:ext cx="3839438" cy="22465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4101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83" t="6651" r="17647" b="6651"/>
          <a:stretch/>
        </p:blipFill>
        <p:spPr>
          <a:xfrm>
            <a:off x="758537" y="1330038"/>
            <a:ext cx="2888674" cy="38333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866675" y="5264146"/>
            <a:ext cx="28169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Guideline and carriage</a:t>
            </a:r>
            <a:endParaRPr lang="ru-RU" sz="2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58576" y="4794104"/>
            <a:ext cx="2043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Carbon fiber plastic</a:t>
            </a:r>
            <a:endParaRPr lang="ru-RU" b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939028" y="4655127"/>
            <a:ext cx="1105509" cy="1846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3044537" y="1430748"/>
            <a:ext cx="602672" cy="4468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982458" y="1015147"/>
            <a:ext cx="1153392" cy="44161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0846" y="262910"/>
            <a:ext cx="3416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Location of 3D Hall Sensor and Laser Reflector</a:t>
            </a:r>
            <a:endParaRPr lang="ru-RU" b="1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04"/>
          <a:stretch/>
        </p:blipFill>
        <p:spPr>
          <a:xfrm>
            <a:off x="4265981" y="1330039"/>
            <a:ext cx="7725128" cy="4428198"/>
          </a:xfrm>
          <a:prstGeom prst="rect">
            <a:avLst/>
          </a:prstGeom>
        </p:spPr>
      </p:pic>
      <p:cxnSp>
        <p:nvCxnSpPr>
          <p:cNvPr id="19" name="Прямая со стрелкой 18"/>
          <p:cNvCxnSpPr>
            <a:stCxn id="20" idx="2"/>
          </p:cNvCxnSpPr>
          <p:nvPr/>
        </p:nvCxnSpPr>
        <p:spPr>
          <a:xfrm>
            <a:off x="6956106" y="1186240"/>
            <a:ext cx="390267" cy="244018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52575" y="546236"/>
            <a:ext cx="6692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XY moving system </a:t>
            </a:r>
            <a:r>
              <a:rPr lang="en-US" b="1" dirty="0"/>
              <a:t>can only move </a:t>
            </a:r>
            <a:r>
              <a:rPr lang="en-US" b="1" dirty="0" smtClean="0"/>
              <a:t>inside </a:t>
            </a:r>
            <a:r>
              <a:rPr lang="en-US" b="1" dirty="0"/>
              <a:t>the area </a:t>
            </a:r>
            <a:r>
              <a:rPr lang="en-US" b="1" dirty="0" smtClean="0"/>
              <a:t>marked by blue </a:t>
            </a:r>
            <a:r>
              <a:rPr lang="en-US" b="1" dirty="0"/>
              <a:t>(restriction imposed by a hole in </a:t>
            </a:r>
            <a:r>
              <a:rPr lang="en-US" b="1" dirty="0" smtClean="0"/>
              <a:t>the upstream field clamp)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49308" y="5835858"/>
            <a:ext cx="113418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/>
              <a:t>Using this shape of the carriage, it is possible to measure the field near the </a:t>
            </a:r>
            <a:r>
              <a:rPr lang="en-US" b="1" dirty="0" smtClean="0"/>
              <a:t>pole surface </a:t>
            </a:r>
            <a:r>
              <a:rPr lang="en-US" b="1" dirty="0"/>
              <a:t>inside the </a:t>
            </a:r>
            <a:r>
              <a:rPr lang="en-US" b="1" dirty="0" smtClean="0"/>
              <a:t>magnet gap while </a:t>
            </a:r>
            <a:r>
              <a:rPr lang="en-US" b="1" dirty="0"/>
              <a:t>the guide is </a:t>
            </a:r>
            <a:r>
              <a:rPr lang="en-US" b="1" dirty="0" smtClean="0"/>
              <a:t>placed in </a:t>
            </a:r>
            <a:r>
              <a:rPr lang="en-US" b="1" dirty="0"/>
              <a:t>the area of possible movement. The elongation height of the carriage was chosen so that measurements could be started below the median </a:t>
            </a:r>
            <a:r>
              <a:rPr lang="en-US" b="1" dirty="0" smtClean="0"/>
              <a:t>plane.</a:t>
            </a:r>
            <a:endParaRPr lang="ru-RU" b="1" dirty="0"/>
          </a:p>
        </p:txBody>
      </p:sp>
      <p:sp>
        <p:nvSpPr>
          <p:cNvPr id="24" name="Овал 23"/>
          <p:cNvSpPr/>
          <p:nvPr/>
        </p:nvSpPr>
        <p:spPr>
          <a:xfrm>
            <a:off x="10956605" y="2949731"/>
            <a:ext cx="602672" cy="4468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 стрелкой 24"/>
          <p:cNvCxnSpPr>
            <a:endCxn id="24" idx="3"/>
          </p:cNvCxnSpPr>
          <p:nvPr/>
        </p:nvCxnSpPr>
        <p:spPr>
          <a:xfrm flipV="1">
            <a:off x="8431619" y="3331105"/>
            <a:ext cx="2613245" cy="25047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552950" y="3124060"/>
            <a:ext cx="7200900" cy="49074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3487305" y="39434"/>
            <a:ext cx="58643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Magnetic measurement system for dipole-2</a:t>
            </a:r>
            <a:r>
              <a:rPr lang="en-US" b="1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43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0842" y="253507"/>
            <a:ext cx="7178566" cy="415268"/>
          </a:xfrm>
        </p:spPr>
        <p:txBody>
          <a:bodyPr>
            <a:normAutofit fontScale="90000"/>
          </a:bodyPr>
          <a:lstStyle/>
          <a:p>
            <a:r>
              <a:rPr lang="en-US" sz="3400" b="1" dirty="0"/>
              <a:t>Magnetic measurement system for </a:t>
            </a:r>
            <a:r>
              <a:rPr lang="en-US" sz="3400" b="1" dirty="0" smtClean="0"/>
              <a:t>dipole-</a:t>
            </a:r>
            <a:r>
              <a:rPr lang="ru-RU" sz="3400" b="1" dirty="0" smtClean="0"/>
              <a:t>3</a:t>
            </a:r>
            <a:r>
              <a:rPr lang="en-US" b="1" dirty="0" smtClean="0"/>
              <a:t>. 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066652"/>
              </p:ext>
            </p:extLst>
          </p:nvPr>
        </p:nvGraphicFramePr>
        <p:xfrm>
          <a:off x="8100664" y="863899"/>
          <a:ext cx="3941378" cy="5577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" name="Acrobat Document" r:id="rId3" imgW="3778108" imgH="5346700" progId="AcroExch.Document.DC">
                  <p:embed/>
                </p:oleObj>
              </mc:Choice>
              <mc:Fallback>
                <p:oleObj name="Acrobat Document" r:id="rId3" imgW="3778108" imgH="534670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00664" y="863899"/>
                        <a:ext cx="3941378" cy="5577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45494" y="926038"/>
            <a:ext cx="7233764" cy="3873348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 smtClean="0"/>
              <a:t>Guide line of carbon fiber plastic (weight 16 kg for 6 m)</a:t>
            </a:r>
          </a:p>
          <a:p>
            <a:pPr algn="just"/>
            <a:r>
              <a:rPr lang="en-US" sz="2400" dirty="0" smtClean="0"/>
              <a:t>Sag of guide </a:t>
            </a:r>
            <a:r>
              <a:rPr lang="en-US" sz="2400" dirty="0"/>
              <a:t>line</a:t>
            </a:r>
            <a:r>
              <a:rPr lang="en-US" sz="2400" dirty="0" smtClean="0"/>
              <a:t> is 1.5 mm (inclination angle is 0.06 deg.) =&gt; at points with large </a:t>
            </a:r>
            <a:r>
              <a:rPr lang="en-US" sz="2400" dirty="0" err="1" smtClean="0"/>
              <a:t>Bz</a:t>
            </a:r>
            <a:r>
              <a:rPr lang="en-US" sz="2400" dirty="0" smtClean="0"/>
              <a:t> the error to By is about 4-5 G. </a:t>
            </a:r>
          </a:p>
          <a:p>
            <a:pPr algn="just"/>
            <a:r>
              <a:rPr lang="en-US" sz="2400" dirty="0" smtClean="0"/>
              <a:t>=&gt; </a:t>
            </a:r>
            <a:r>
              <a:rPr lang="en-US" sz="2400" dirty="0"/>
              <a:t>Carriage with 3 </a:t>
            </a:r>
            <a:r>
              <a:rPr lang="en-US" sz="2400" dirty="0" smtClean="0"/>
              <a:t>tracker mirrors </a:t>
            </a:r>
            <a:r>
              <a:rPr lang="en-US" sz="2400" dirty="0"/>
              <a:t>and </a:t>
            </a:r>
            <a:r>
              <a:rPr lang="en-US" sz="2400" dirty="0" smtClean="0"/>
              <a:t>one 3D </a:t>
            </a:r>
            <a:r>
              <a:rPr lang="en-US" sz="2400" dirty="0"/>
              <a:t>Hall sensor (weight 2 kg</a:t>
            </a:r>
            <a:r>
              <a:rPr lang="en-US" sz="2400" dirty="0" smtClean="0"/>
              <a:t>) for measuring field, coordinates and angle.  </a:t>
            </a:r>
          </a:p>
          <a:p>
            <a:r>
              <a:rPr lang="en-US" sz="2400" dirty="0" smtClean="0"/>
              <a:t>Selecting a reliable and inexpensive moving system (NEWPORT is good, but expensive).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700" b="1" dirty="0" smtClean="0"/>
              <a:t>Detailed drawings are in preparation.</a:t>
            </a:r>
          </a:p>
          <a:p>
            <a:r>
              <a:rPr lang="en-US" sz="2700" b="1" dirty="0" smtClean="0"/>
              <a:t>Selection of maker for guideline is in process. We have three candidates.</a:t>
            </a:r>
          </a:p>
          <a:p>
            <a:endParaRPr lang="en-US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8454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080" y="4571433"/>
            <a:ext cx="4572000" cy="1280160"/>
          </a:xfrm>
          <a:prstGeom prst="rect">
            <a:avLst/>
          </a:prstGeom>
        </p:spPr>
      </p:pic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2726418" y="359762"/>
            <a:ext cx="7178566" cy="41526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ea typeface="+mn-ea"/>
                <a:cs typeface="+mn-cs"/>
              </a:rPr>
              <a:t>Fuses used to fixate the aligned </a:t>
            </a:r>
            <a:r>
              <a:rPr lang="en-US" sz="3200" b="1" dirty="0" smtClean="0">
                <a:ea typeface="+mn-ea"/>
                <a:cs typeface="+mn-cs"/>
              </a:rPr>
              <a:t>magnet-1</a:t>
            </a:r>
            <a:endParaRPr lang="en-US" sz="3200" b="1" dirty="0"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56953" y="4910202"/>
            <a:ext cx="746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notch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869795" y="1112659"/>
            <a:ext cx="105713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dirty="0"/>
              <a:t>The feet of the support legs are resting on special greased PTFE bearings which are needed for the alignment. </a:t>
            </a:r>
          </a:p>
          <a:p>
            <a:pPr algn="just"/>
            <a:r>
              <a:rPr lang="en-GB" sz="2000" dirty="0"/>
              <a:t>In case of a seismic event of medium magnitude (equivalent static acceleration 0.3 to 0.4 m/s², or 0.03 to 0.04 g, resp.), the friction in the PTFE bearings will be big enough to keep the magnet in place. A seismic event of bigger magnitude would cause the magnet to slide. To prevent this, at least up to an equivalent static acceleration of 0.8 m/s², specially tailored bolts (fuses) will be applied.</a:t>
            </a:r>
          </a:p>
          <a:p>
            <a:pPr algn="just"/>
            <a:r>
              <a:rPr lang="en-GB" sz="2000" dirty="0"/>
              <a:t>In the very unlikely case of an even bigger seismic event (&gt; 0.08 g), these fuses have to yield reliably in order to avoid a horizontal overload of the support legs.</a:t>
            </a:r>
          </a:p>
          <a:p>
            <a:pPr algn="just"/>
            <a:r>
              <a:rPr lang="en-GB" sz="2000" dirty="0"/>
              <a:t>Three series of fuses have been tested to determine their yield behaviour. All were made of </a:t>
            </a:r>
            <a:r>
              <a:rPr lang="en-GB" sz="2000"/>
              <a:t>steel </a:t>
            </a:r>
            <a:r>
              <a:rPr lang="en-GB" sz="2000" smtClean="0"/>
              <a:t>St10X </a:t>
            </a:r>
            <a:r>
              <a:rPr lang="en-GB" sz="2000" dirty="0"/>
              <a:t>with notch diameters of 5.6 mm to </a:t>
            </a:r>
            <a:r>
              <a:rPr lang="en-GB" sz="2000" dirty="0" smtClean="0"/>
              <a:t>9</a:t>
            </a:r>
            <a:r>
              <a:rPr lang="en-US" sz="2000" dirty="0" smtClean="0"/>
              <a:t>.8</a:t>
            </a:r>
            <a:r>
              <a:rPr lang="en-GB" sz="2000" dirty="0"/>
              <a:t> mm (notch length 1.25 times notch diameter). In all 3 series it appeared that there was a clear cut yielding at about 800 MPa (± 2</a:t>
            </a:r>
            <a:r>
              <a:rPr lang="en-GB" sz="2000" dirty="0" smtClean="0"/>
              <a:t>%).</a:t>
            </a:r>
            <a:endParaRPr lang="en-US" sz="2000" dirty="0"/>
          </a:p>
        </p:txBody>
      </p:sp>
      <p:cxnSp>
        <p:nvCxnSpPr>
          <p:cNvPr id="40" name="Straight Arrow Connector 39"/>
          <p:cNvCxnSpPr/>
          <p:nvPr/>
        </p:nvCxnSpPr>
        <p:spPr>
          <a:xfrm flipH="1">
            <a:off x="7361500" y="5170192"/>
            <a:ext cx="145731" cy="224664"/>
          </a:xfrm>
          <a:prstGeom prst="straightConnector1">
            <a:avLst/>
          </a:prstGeom>
          <a:ln w="19050">
            <a:solidFill>
              <a:srgbClr val="00B0F0"/>
            </a:solidFill>
            <a:tailEnd type="triangle"/>
          </a:ln>
          <a:effectLst>
            <a:glow rad="25400">
              <a:schemeClr val="bg1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26-30 April 2021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13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946205" y="143123"/>
            <a:ext cx="10837628" cy="962107"/>
          </a:xfrm>
        </p:spPr>
        <p:txBody>
          <a:bodyPr>
            <a:noAutofit/>
          </a:bodyPr>
          <a:lstStyle/>
          <a:p>
            <a:pPr algn="ctr"/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3D code, based on Maxwell tensor method, for precise simulations of repelling forces acting on yoke parts.</a:t>
            </a:r>
            <a:endParaRPr lang="en-US" sz="2400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26-30 April 2021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28A0-5259-4077-B5B2-4884B545799A}" type="slidenum">
              <a:rPr lang="ru-RU" smtClean="0"/>
              <a:t>9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39972" y="971272"/>
            <a:ext cx="1016706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Magnetic field forces applied to the block shown in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picture below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 been calculated using MASTAC.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C:\Users\BubleyP\Desktop\block_picture.pn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0" b="6544"/>
          <a:stretch/>
        </p:blipFill>
        <p:spPr bwMode="auto">
          <a:xfrm>
            <a:off x="206446" y="1748454"/>
            <a:ext cx="7001662" cy="460789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405793"/>
              </p:ext>
            </p:extLst>
          </p:nvPr>
        </p:nvGraphicFramePr>
        <p:xfrm>
          <a:off x="7378845" y="2642739"/>
          <a:ext cx="4382529" cy="2295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4287">
                  <a:extLst>
                    <a:ext uri="{9D8B030D-6E8A-4147-A177-3AD203B41FA5}">
                      <a16:colId xmlns:a16="http://schemas.microsoft.com/office/drawing/2014/main" val="419949093"/>
                    </a:ext>
                  </a:extLst>
                </a:gridCol>
                <a:gridCol w="1019414">
                  <a:extLst>
                    <a:ext uri="{9D8B030D-6E8A-4147-A177-3AD203B41FA5}">
                      <a16:colId xmlns:a16="http://schemas.microsoft.com/office/drawing/2014/main" val="2701144394"/>
                    </a:ext>
                  </a:extLst>
                </a:gridCol>
                <a:gridCol w="1019414">
                  <a:extLst>
                    <a:ext uri="{9D8B030D-6E8A-4147-A177-3AD203B41FA5}">
                      <a16:colId xmlns:a16="http://schemas.microsoft.com/office/drawing/2014/main" val="3007600178"/>
                    </a:ext>
                  </a:extLst>
                </a:gridCol>
                <a:gridCol w="1019414">
                  <a:extLst>
                    <a:ext uri="{9D8B030D-6E8A-4147-A177-3AD203B41FA5}">
                      <a16:colId xmlns:a16="http://schemas.microsoft.com/office/drawing/2014/main" val="11769495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volume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mesh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elements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16320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60724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235200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97683447"/>
                  </a:ext>
                </a:extLst>
              </a:tr>
              <a:tr h="4480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W, J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2442996.512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2430393.340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2437341.847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88327888"/>
                  </a:ext>
                </a:extLst>
              </a:tr>
              <a:tr h="4480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W (</a:t>
                      </a:r>
                      <a:r>
                        <a:rPr lang="ru-RU" sz="1100" dirty="0" err="1">
                          <a:effectLst/>
                        </a:rPr>
                        <a:t>dz</a:t>
                      </a:r>
                      <a:r>
                        <a:rPr lang="ru-RU" sz="1100" dirty="0">
                          <a:effectLst/>
                        </a:rPr>
                        <a:t> = 5 </a:t>
                      </a:r>
                      <a:r>
                        <a:rPr lang="ru-RU" sz="1100" dirty="0" err="1">
                          <a:effectLst/>
                        </a:rPr>
                        <a:t>mm</a:t>
                      </a:r>
                      <a:r>
                        <a:rPr lang="ru-RU" sz="1100" dirty="0">
                          <a:effectLst/>
                        </a:rPr>
                        <a:t>), J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2443792.667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2432117.126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2439065.881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3639146"/>
                  </a:ext>
                </a:extLst>
              </a:tr>
              <a:tr h="4480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dW / dz , kN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159.231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344.757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344.807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0336986"/>
                  </a:ext>
                </a:extLst>
              </a:tr>
              <a:tr h="4480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dW / dz , 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16.248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35.179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effectLst/>
                        </a:rPr>
                        <a:t>35.184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1188400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282248" y="1933379"/>
            <a:ext cx="4575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Magnetic force as the derivative of total energy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01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1028</Words>
  <Application>Microsoft Office PowerPoint</Application>
  <PresentationFormat>Широкоэкранный</PresentationFormat>
  <Paragraphs>124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Acrobat Document</vt:lpstr>
      <vt:lpstr>        PANDA COLLABORATION MEETING</vt:lpstr>
      <vt:lpstr>Main Specifications for Dipole Magnet</vt:lpstr>
      <vt:lpstr>Stress analysis-2</vt:lpstr>
      <vt:lpstr>Status </vt:lpstr>
      <vt:lpstr>Magnetic measurement system for dipole. </vt:lpstr>
      <vt:lpstr>Презентация PowerPoint</vt:lpstr>
      <vt:lpstr>Magnetic measurement system for dipole-3. </vt:lpstr>
      <vt:lpstr>Fuses used to fixate the aligned magnet-1</vt:lpstr>
      <vt:lpstr>3D code, based on Maxwell tensor method, for precise simulations of repelling forces acting on yoke parts.</vt:lpstr>
      <vt:lpstr>3D code, based on Maxwell tensor method, for precise simulations of repelling forces acting on yoke parts.</vt:lpstr>
      <vt:lpstr>Plans</vt:lpstr>
    </vt:vector>
  </TitlesOfParts>
  <Company>BINP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PANDA COLLABORATION MEETING 18/3</dc:title>
  <dc:creator>BINP User</dc:creator>
  <cp:lastModifiedBy>BINP User</cp:lastModifiedBy>
  <cp:revision>261</cp:revision>
  <dcterms:created xsi:type="dcterms:W3CDTF">2018-10-30T06:41:29Z</dcterms:created>
  <dcterms:modified xsi:type="dcterms:W3CDTF">2021-10-27T08:40:20Z</dcterms:modified>
</cp:coreProperties>
</file>