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media/image78.jpeg" ContentType="image/jpeg"/>
  <Override PartName="/ppt/media/image77.jpeg" ContentType="image/jpeg"/>
  <Override PartName="/ppt/media/image74.png" ContentType="image/png"/>
  <Override PartName="/ppt/media/image73.png" ContentType="image/png"/>
  <Override PartName="/ppt/media/image72.jpeg" ContentType="image/jpeg"/>
  <Override PartName="/ppt/media/image71.png" ContentType="image/png"/>
  <Override PartName="/ppt/media/image69.jpeg" ContentType="image/jpeg"/>
  <Override PartName="/ppt/media/image68.png" ContentType="image/png"/>
  <Override PartName="/ppt/media/image66.jpeg" ContentType="image/jpeg"/>
  <Override PartName="/ppt/media/image64.jpeg" ContentType="image/jpeg"/>
  <Override PartName="/ppt/media/image61.jpeg" ContentType="image/jpeg"/>
  <Override PartName="/ppt/media/image60.jpeg" ContentType="image/jpeg"/>
  <Override PartName="/ppt/media/image59.jpeg" ContentType="image/jpeg"/>
  <Override PartName="/ppt/media/image55.png" ContentType="image/png"/>
  <Override PartName="/ppt/media/image53.png" ContentType="image/png"/>
  <Override PartName="/ppt/media/image52.png" ContentType="image/png"/>
  <Override PartName="/ppt/media/image76.png" ContentType="image/png"/>
  <Override PartName="/ppt/media/image51.png" ContentType="image/png"/>
  <Override PartName="/ppt/media/image75.png" ContentType="image/png"/>
  <Override PartName="/ppt/media/image50.png" ContentType="image/png"/>
  <Override PartName="/ppt/media/image49.png" ContentType="image/png"/>
  <Override PartName="/ppt/media/image48.png" ContentType="image/png"/>
  <Override PartName="/ppt/media/image47.png" ContentType="image/png"/>
  <Override PartName="/ppt/media/image46.jpeg" ContentType="image/jpeg"/>
  <Override PartName="/ppt/media/image45.jpeg" ContentType="image/jpeg"/>
  <Override PartName="/ppt/media/image44.jpeg" ContentType="image/jpeg"/>
  <Override PartName="/ppt/media/image70.png" ContentType="image/png"/>
  <Override PartName="/ppt/media/image43.jpeg" ContentType="image/jpeg"/>
  <Override PartName="/ppt/media/image67.png" ContentType="image/png"/>
  <Override PartName="/ppt/media/image42.png" ContentType="image/png"/>
  <Override PartName="/ppt/media/image41.png" ContentType="image/png"/>
  <Override PartName="/ppt/media/image39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5.png" ContentType="image/png"/>
  <Override PartName="/ppt/media/image58.jpeg" ContentType="image/jpeg"/>
  <Override PartName="/ppt/media/image3.jpeg" ContentType="image/jpe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5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14.wmf" ContentType="image/x-wmf"/>
  <Override PartName="/ppt/media/image40.png" ContentType="image/png"/>
  <Override PartName="/ppt/media/image10.wmf" ContentType="image/x-wmf"/>
  <Override PartName="/ppt/media/image26.gif" ContentType="image/gif"/>
  <Override PartName="/ppt/media/image65.jpeg" ContentType="image/jpeg"/>
  <Override PartName="/ppt/media/image27.gif" ContentType="image/gif"/>
  <Override PartName="/ppt/media/image28.gif" ContentType="image/gif"/>
  <Override PartName="/ppt/media/image9.gif" ContentType="image/gif"/>
  <Override PartName="/ppt/media/image63.png" ContentType="image/png"/>
  <Override PartName="/ppt/media/image8.png" ContentType="image/png"/>
  <Override PartName="/ppt/media/image1.png" ContentType="image/png"/>
  <Override PartName="/ppt/media/image62.jpeg" ContentType="image/jpeg"/>
  <Override PartName="/ppt/media/image2.png" ContentType="image/png"/>
  <Override PartName="/ppt/media/image6.png" ContentType="image/png"/>
  <Override PartName="/ppt/media/image5.png" ContentType="image/png"/>
  <Override PartName="/ppt/media/image54.jpeg" ContentType="image/jpeg"/>
  <Override PartName="/ppt/media/image21.jpeg" ContentType="image/jpeg"/>
  <Override PartName="/ppt/media/image22.jpeg" ContentType="image/jpeg"/>
  <Override PartName="/ppt/media/image56.jpeg" ContentType="image/jpeg"/>
  <Override PartName="/ppt/media/image29.gif" ContentType="image/gif"/>
  <Override PartName="/ppt/media/image4.wmf" ContentType="image/x-wmf"/>
  <Override PartName="/ppt/media/image23.jpeg" ContentType="image/jpeg"/>
  <Override PartName="/ppt/media/image57.jpeg" ContentType="image/jpeg"/>
  <Override PartName="/ppt/media/image24.jpeg" ContentType="image/jpeg"/>
  <Override PartName="/ppt/media/image7.wmf" ContentType="image/x-wmf"/>
  <Override PartName="/ppt/media/image30.jpeg" ContentType="image/jpe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400800" cy="11731625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2B63EBC3-A986-4C54-A744-7218D16612D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3625560" y="11143080"/>
            <a:ext cx="2773440" cy="5882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8DBDB28-F15F-4FC2-9C6F-1D80BC7DDF93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sldImg"/>
          </p:nvPr>
        </p:nvSpPr>
        <p:spPr>
          <a:xfrm>
            <a:off x="-709560" y="879480"/>
            <a:ext cx="7819560" cy="4398480"/>
          </a:xfrm>
          <a:prstGeom prst="rect">
            <a:avLst/>
          </a:prstGeom>
        </p:spPr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640080" y="5645880"/>
            <a:ext cx="5120280" cy="46188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88520" cy="548280"/>
          </a:xfrm>
          <a:prstGeom prst="rect">
            <a:avLst/>
          </a:prstGeom>
          <a:ln>
            <a:noFill/>
          </a:ln>
        </p:spPr>
      </p:pic>
      <p:sp>
        <p:nvSpPr>
          <p:cNvPr id="39" name="Line 1"/>
          <p:cNvSpPr/>
          <p:nvPr/>
        </p:nvSpPr>
        <p:spPr>
          <a:xfrm>
            <a:off x="0" y="6598800"/>
            <a:ext cx="12191760" cy="1800"/>
          </a:xfrm>
          <a:prstGeom prst="line">
            <a:avLst/>
          </a:prstGeom>
          <a:ln>
            <a:solidFill>
              <a:srgbClr val="24556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CustomShape 2"/>
          <p:cNvSpPr/>
          <p:nvPr/>
        </p:nvSpPr>
        <p:spPr>
          <a:xfrm>
            <a:off x="11473560" y="6600960"/>
            <a:ext cx="76932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fld id="{8744A568-CF19-465A-9D5D-5F7C98ABDD4C}" type="slidenum">
              <a:rPr b="0" lang="en-US" sz="1100" spc="-1" strike="noStrike">
                <a:solidFill>
                  <a:srgbClr val="808080"/>
                </a:solidFill>
                <a:latin typeface="Calibri"/>
              </a:rPr>
              <a:t>&lt;number&gt;</a:t>
            </a:fld>
            <a:endParaRPr b="0" lang="en-US" sz="1100" spc="-1" strike="noStrike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12600" y="6600960"/>
            <a:ext cx="10654920" cy="2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808080"/>
                </a:solidFill>
                <a:latin typeface="Calibri"/>
              </a:rPr>
              <a:t>G. Kalicy (CUA) |  Mapping Focal Plane of 3-layer Lens  |  October 26, 2021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jpe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7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jpe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5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5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image" Target="../media/image8.png"/><Relationship Id="rId3" Type="http://schemas.openxmlformats.org/officeDocument/2006/relationships/image" Target="../media/image9.gif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6.gif"/><Relationship Id="rId2" Type="http://schemas.openxmlformats.org/officeDocument/2006/relationships/image" Target="../media/image27.gif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8.gif"/><Relationship Id="rId2" Type="http://schemas.openxmlformats.org/officeDocument/2006/relationships/image" Target="../media/image29.gif"/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81000" y="3429000"/>
            <a:ext cx="3284640" cy="862200"/>
          </a:xfrm>
          <a:prstGeom prst="rect">
            <a:avLst/>
          </a:prstGeom>
          <a:solidFill>
            <a:schemeClr val="bg1"/>
          </a:solidFill>
          <a:ln w="9360">
            <a:solidFill>
              <a:srgbClr val="0000ff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2"/>
          <p:cNvSpPr/>
          <p:nvPr/>
        </p:nvSpPr>
        <p:spPr>
          <a:xfrm>
            <a:off x="20160" y="3506760"/>
            <a:ext cx="1706400" cy="696960"/>
          </a:xfrm>
          <a:prstGeom prst="rect">
            <a:avLst/>
          </a:prstGeom>
          <a:noFill/>
          <a:ln w="9360">
            <a:noFill/>
          </a:ln>
          <a:effectLst>
            <a:outerShdw algn="ctr" blurRad="76200" dir="2700000" dist="37674" rotWithShape="0">
              <a:schemeClr val="bg2">
                <a:alpha val="40000"/>
              </a:scheme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2160" rIns="92160" tIns="137160" bIns="137160">
            <a:noAutofit/>
          </a:bodyPr>
          <a:p>
            <a:pPr marL="351000" indent="-350640" algn="ctr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ff"/>
                </a:solidFill>
                <a:latin typeface="Calibri"/>
              </a:rPr>
              <a:t>Greg Kalicy</a:t>
            </a:r>
            <a:endParaRPr b="0" lang="en-US" sz="2400" spc="-1" strike="noStrike">
              <a:latin typeface="Arial"/>
            </a:endParaRPr>
          </a:p>
          <a:p>
            <a:pPr marL="351000" indent="-350640" algn="ctr">
              <a:lnSpc>
                <a:spcPct val="100000"/>
              </a:lnSpc>
              <a:spcBef>
                <a:spcPts val="641"/>
              </a:spcBef>
            </a:pPr>
            <a:r>
              <a:rPr b="0" lang="en-US" sz="2400" spc="-1" strike="noStrike">
                <a:solidFill>
                  <a:srgbClr val="0000ff"/>
                </a:solidFill>
                <a:latin typeface="Calibri"/>
              </a:rPr>
              <a:t> </a:t>
            </a:r>
            <a:r>
              <a:rPr b="0" lang="en-US" sz="3200" spc="-1" strike="noStrike">
                <a:solidFill>
                  <a:srgbClr val="0000ff"/>
                </a:solidFill>
                <a:latin typeface="Calibri"/>
              </a:rPr>
              <a:t> 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0" y="104760"/>
            <a:ext cx="11272320" cy="1355400"/>
          </a:xfrm>
          <a:prstGeom prst="rect">
            <a:avLst/>
          </a:prstGeom>
          <a:noFill/>
          <a:ln w="12600">
            <a:noFill/>
          </a:ln>
          <a:effectLst>
            <a:outerShdw algn="tl" blurRad="76200" dir="2700000" dist="37674" rotWithShape="0">
              <a:schemeClr val="bg2">
                <a:alpha val="40000"/>
              </a:scheme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50000"/>
              </a:lnSpc>
              <a:spcBef>
                <a:spcPts val="2401"/>
              </a:spcBef>
            </a:pPr>
            <a:r>
              <a:rPr b="1" lang="en-US" sz="4400" spc="-1" strike="noStrike" cap="small">
                <a:solidFill>
                  <a:srgbClr val="0000ff"/>
                </a:solidFill>
                <a:latin typeface="Calibri"/>
              </a:rPr>
              <a:t>Mapping Focal Plane of 3-layer Lens 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89" name="Picture 19" descr=""/>
          <p:cNvPicPr/>
          <p:nvPr/>
        </p:nvPicPr>
        <p:blipFill>
          <a:blip r:embed="rId1"/>
          <a:stretch/>
        </p:blipFill>
        <p:spPr>
          <a:xfrm>
            <a:off x="1787760" y="3668040"/>
            <a:ext cx="1179000" cy="418680"/>
          </a:xfrm>
          <a:prstGeom prst="rect">
            <a:avLst/>
          </a:prstGeom>
          <a:ln>
            <a:noFill/>
          </a:ln>
        </p:spPr>
      </p:pic>
      <p:sp>
        <p:nvSpPr>
          <p:cNvPr id="90" name="CustomShape 4"/>
          <p:cNvSpPr/>
          <p:nvPr/>
        </p:nvSpPr>
        <p:spPr>
          <a:xfrm>
            <a:off x="81000" y="4291560"/>
            <a:ext cx="2567520" cy="696960"/>
          </a:xfrm>
          <a:prstGeom prst="rect">
            <a:avLst/>
          </a:prstGeom>
          <a:noFill/>
          <a:ln w="9360">
            <a:noFill/>
          </a:ln>
          <a:effectLst>
            <a:outerShdw algn="ctr" blurRad="76200" dir="2700000" dist="37674" rotWithShape="0">
              <a:schemeClr val="bg2">
                <a:alpha val="40000"/>
              </a:scheme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2160" rIns="92160" tIns="137160" bIns="137160">
            <a:noAutofit/>
          </a:bodyPr>
          <a:p>
            <a:pPr marL="351000" indent="-350640" algn="ctr">
              <a:lnSpc>
                <a:spcPct val="100000"/>
              </a:lnSpc>
              <a:spcBef>
                <a:spcPts val="641"/>
              </a:spcBef>
            </a:pPr>
            <a:r>
              <a:rPr b="0" lang="en-US" sz="2400" spc="-1" strike="noStrike">
                <a:solidFill>
                  <a:srgbClr val="0000ff"/>
                </a:solidFill>
                <a:latin typeface="Calibri"/>
              </a:rPr>
              <a:t> </a:t>
            </a:r>
            <a:r>
              <a:rPr b="0" lang="en-US" sz="3200" spc="-1" strike="noStrike">
                <a:solidFill>
                  <a:srgbClr val="0000ff"/>
                </a:solidFill>
                <a:latin typeface="Calibri"/>
              </a:rPr>
              <a:t> 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1" name="CustomShape 5"/>
          <p:cNvSpPr/>
          <p:nvPr/>
        </p:nvSpPr>
        <p:spPr>
          <a:xfrm>
            <a:off x="9085680" y="3069720"/>
            <a:ext cx="3025080" cy="1596960"/>
          </a:xfrm>
          <a:prstGeom prst="rect">
            <a:avLst/>
          </a:prstGeom>
          <a:solidFill>
            <a:schemeClr val="bg1"/>
          </a:solidFill>
          <a:ln w="9360">
            <a:solidFill>
              <a:srgbClr val="0000ff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6"/>
          <p:cNvSpPr/>
          <p:nvPr/>
        </p:nvSpPr>
        <p:spPr>
          <a:xfrm>
            <a:off x="9178200" y="3069720"/>
            <a:ext cx="418824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3-layer focussing lens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Prototypes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Setup to map focal plane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Simulation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ff"/>
                </a:solidFill>
                <a:latin typeface="Calibri"/>
              </a:rPr>
              <a:t>Initial results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93" name="CustomShape 7"/>
          <p:cNvSpPr/>
          <p:nvPr/>
        </p:nvSpPr>
        <p:spPr>
          <a:xfrm>
            <a:off x="5057640" y="6383880"/>
            <a:ext cx="1749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October 26 2021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4" name="Picture 3" descr=""/>
          <p:cNvPicPr/>
          <p:nvPr/>
        </p:nvPicPr>
        <p:blipFill>
          <a:blip r:embed="rId2"/>
          <a:stretch/>
        </p:blipFill>
        <p:spPr>
          <a:xfrm>
            <a:off x="3570480" y="1582200"/>
            <a:ext cx="5446080" cy="4719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4" descr=""/>
          <p:cNvPicPr/>
          <p:nvPr/>
        </p:nvPicPr>
        <p:blipFill>
          <a:blip r:embed="rId1"/>
          <a:srcRect l="0" t="34932" r="0" b="33768"/>
          <a:stretch/>
        </p:blipFill>
        <p:spPr>
          <a:xfrm>
            <a:off x="686520" y="5317920"/>
            <a:ext cx="8127720" cy="1271520"/>
          </a:xfrm>
          <a:prstGeom prst="rect">
            <a:avLst/>
          </a:prstGeom>
          <a:ln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88" name="Picture 12" descr=""/>
          <p:cNvPicPr/>
          <p:nvPr/>
        </p:nvPicPr>
        <p:blipFill>
          <a:blip r:embed="rId2"/>
          <a:srcRect l="22211" t="57367" r="51444" b="14868"/>
          <a:stretch/>
        </p:blipFill>
        <p:spPr>
          <a:xfrm>
            <a:off x="121320" y="865080"/>
            <a:ext cx="2273760" cy="1804680"/>
          </a:xfrm>
          <a:prstGeom prst="rect">
            <a:avLst/>
          </a:prstGeom>
          <a:ln>
            <a:noFill/>
          </a:ln>
        </p:spPr>
      </p:pic>
      <p:pic>
        <p:nvPicPr>
          <p:cNvPr id="189" name="Picture 13" descr=""/>
          <p:cNvPicPr/>
          <p:nvPr/>
        </p:nvPicPr>
        <p:blipFill>
          <a:blip r:embed="rId3"/>
          <a:srcRect l="26151" t="24216" r="26151" b="25504"/>
          <a:stretch/>
        </p:blipFill>
        <p:spPr>
          <a:xfrm>
            <a:off x="3461760" y="910800"/>
            <a:ext cx="2273760" cy="1804680"/>
          </a:xfrm>
          <a:prstGeom prst="rect">
            <a:avLst/>
          </a:prstGeom>
          <a:ln>
            <a:noFill/>
          </a:ln>
        </p:spPr>
      </p:pic>
      <p:sp>
        <p:nvSpPr>
          <p:cNvPr id="190" name="CustomShape 2"/>
          <p:cNvSpPr/>
          <p:nvPr/>
        </p:nvSpPr>
        <p:spPr>
          <a:xfrm>
            <a:off x="2598480" y="1783800"/>
            <a:ext cx="661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00f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3"/>
          <p:cNvSpPr/>
          <p:nvPr/>
        </p:nvSpPr>
        <p:spPr>
          <a:xfrm>
            <a:off x="12240" y="542520"/>
            <a:ext cx="2630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Unfocussed Beam Profile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3397320" y="542880"/>
            <a:ext cx="2403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Focussed Beam Profile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4" descr=""/>
          <p:cNvPicPr/>
          <p:nvPr/>
        </p:nvPicPr>
        <p:blipFill>
          <a:blip r:embed="rId1"/>
          <a:srcRect l="0" t="34932" r="0" b="33768"/>
          <a:stretch/>
        </p:blipFill>
        <p:spPr>
          <a:xfrm>
            <a:off x="686520" y="5317920"/>
            <a:ext cx="8127720" cy="127152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95" name="Picture 7" descr=""/>
          <p:cNvPicPr/>
          <p:nvPr/>
        </p:nvPicPr>
        <p:blipFill>
          <a:blip r:embed="rId2"/>
          <a:stretch/>
        </p:blipFill>
        <p:spPr>
          <a:xfrm>
            <a:off x="0" y="2704320"/>
            <a:ext cx="3471120" cy="2613240"/>
          </a:xfrm>
          <a:prstGeom prst="rect">
            <a:avLst/>
          </a:prstGeom>
          <a:ln>
            <a:noFill/>
          </a:ln>
        </p:spPr>
      </p:pic>
      <p:pic>
        <p:nvPicPr>
          <p:cNvPr id="196" name="Picture 8" descr=""/>
          <p:cNvPicPr/>
          <p:nvPr/>
        </p:nvPicPr>
        <p:blipFill>
          <a:blip r:embed="rId3"/>
          <a:srcRect l="22211" t="57367" r="51444" b="14868"/>
          <a:stretch/>
        </p:blipFill>
        <p:spPr>
          <a:xfrm>
            <a:off x="121320" y="865080"/>
            <a:ext cx="2273760" cy="1804680"/>
          </a:xfrm>
          <a:prstGeom prst="rect">
            <a:avLst/>
          </a:prstGeom>
          <a:ln>
            <a:noFill/>
          </a:ln>
        </p:spPr>
      </p:pic>
      <p:pic>
        <p:nvPicPr>
          <p:cNvPr id="197" name="Picture 9" descr=""/>
          <p:cNvPicPr/>
          <p:nvPr/>
        </p:nvPicPr>
        <p:blipFill>
          <a:blip r:embed="rId4"/>
          <a:srcRect l="26151" t="24216" r="26151" b="25504"/>
          <a:stretch/>
        </p:blipFill>
        <p:spPr>
          <a:xfrm>
            <a:off x="3461760" y="910800"/>
            <a:ext cx="2273760" cy="1804680"/>
          </a:xfrm>
          <a:prstGeom prst="rect">
            <a:avLst/>
          </a:prstGeom>
          <a:ln>
            <a:noFill/>
          </a:ln>
        </p:spPr>
      </p:pic>
      <p:sp>
        <p:nvSpPr>
          <p:cNvPr id="198" name="CustomShape 2"/>
          <p:cNvSpPr/>
          <p:nvPr/>
        </p:nvSpPr>
        <p:spPr>
          <a:xfrm>
            <a:off x="2598480" y="1783800"/>
            <a:ext cx="661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00f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3"/>
          <p:cNvSpPr/>
          <p:nvPr/>
        </p:nvSpPr>
        <p:spPr>
          <a:xfrm>
            <a:off x="12240" y="542520"/>
            <a:ext cx="2630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Unfocussed Beam Profile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0" name="CustomShape 4"/>
          <p:cNvSpPr/>
          <p:nvPr/>
        </p:nvSpPr>
        <p:spPr>
          <a:xfrm>
            <a:off x="3397320" y="542880"/>
            <a:ext cx="2403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Focussed Beam Profile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" descr=""/>
          <p:cNvPicPr/>
          <p:nvPr/>
        </p:nvPicPr>
        <p:blipFill>
          <a:blip r:embed="rId1"/>
          <a:stretch/>
        </p:blipFill>
        <p:spPr>
          <a:xfrm>
            <a:off x="150840" y="2875320"/>
            <a:ext cx="4780800" cy="3599280"/>
          </a:xfrm>
          <a:prstGeom prst="rect">
            <a:avLst/>
          </a:prstGeom>
          <a:ln>
            <a:noFill/>
          </a:ln>
        </p:spPr>
      </p:pic>
      <p:pic>
        <p:nvPicPr>
          <p:cNvPr id="202" name="Picture 3" descr=""/>
          <p:cNvPicPr/>
          <p:nvPr/>
        </p:nvPicPr>
        <p:blipFill>
          <a:blip r:embed="rId2"/>
          <a:stretch/>
        </p:blipFill>
        <p:spPr>
          <a:xfrm>
            <a:off x="6095880" y="2875320"/>
            <a:ext cx="5437440" cy="3364920"/>
          </a:xfrm>
          <a:prstGeom prst="rect">
            <a:avLst/>
          </a:prstGeom>
          <a:ln>
            <a:noFill/>
          </a:ln>
        </p:spPr>
      </p:pic>
      <p:sp>
        <p:nvSpPr>
          <p:cNvPr id="203" name="CustomShape 1"/>
          <p:cNvSpPr/>
          <p:nvPr/>
        </p:nvSpPr>
        <p:spPr>
          <a:xfrm rot="16200000">
            <a:off x="4888440" y="4006080"/>
            <a:ext cx="222120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Beam X diameter [mm]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9753120" y="6196680"/>
            <a:ext cx="1767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Sensor-Lens [mm]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05" name="CustomShape 3"/>
          <p:cNvSpPr/>
          <p:nvPr/>
        </p:nvSpPr>
        <p:spPr>
          <a:xfrm>
            <a:off x="8026920" y="3090600"/>
            <a:ext cx="1810080" cy="3337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cc"/>
                </a:solidFill>
                <a:latin typeface="Times New Roman"/>
              </a:rPr>
              <a:t>Geant4 Simulation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06" name="CustomShape 4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07" name="CustomShape 5"/>
          <p:cNvSpPr/>
          <p:nvPr/>
        </p:nvSpPr>
        <p:spPr>
          <a:xfrm>
            <a:off x="137160" y="548640"/>
            <a:ext cx="7385040" cy="159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Moving lens along laser beam towards the sensor and measuring beam width</a:t>
            </a: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Minimum beam width indicates the best focussing position – focal length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1" descr=""/>
          <p:cNvPicPr/>
          <p:nvPr/>
        </p:nvPicPr>
        <p:blipFill>
          <a:blip r:embed="rId1"/>
          <a:stretch/>
        </p:blipFill>
        <p:spPr>
          <a:xfrm>
            <a:off x="0" y="3310200"/>
            <a:ext cx="7067160" cy="3235680"/>
          </a:xfrm>
          <a:prstGeom prst="rect">
            <a:avLst/>
          </a:prstGeom>
          <a:ln>
            <a:noFill/>
          </a:ln>
        </p:spPr>
      </p:pic>
      <p:pic>
        <p:nvPicPr>
          <p:cNvPr id="209" name="Picture 2" descr=""/>
          <p:cNvPicPr/>
          <p:nvPr/>
        </p:nvPicPr>
        <p:blipFill>
          <a:blip r:embed="rId2"/>
          <a:stretch/>
        </p:blipFill>
        <p:spPr>
          <a:xfrm>
            <a:off x="7266240" y="3310200"/>
            <a:ext cx="1576440" cy="3292200"/>
          </a:xfrm>
          <a:prstGeom prst="rect">
            <a:avLst/>
          </a:prstGeom>
          <a:ln>
            <a:noFill/>
          </a:ln>
        </p:spPr>
      </p:pic>
      <p:pic>
        <p:nvPicPr>
          <p:cNvPr id="210" name="Picture 3" descr=""/>
          <p:cNvPicPr/>
          <p:nvPr/>
        </p:nvPicPr>
        <p:blipFill>
          <a:blip r:embed="rId3"/>
          <a:stretch/>
        </p:blipFill>
        <p:spPr>
          <a:xfrm>
            <a:off x="9009360" y="3310200"/>
            <a:ext cx="3182040" cy="3292200"/>
          </a:xfrm>
          <a:prstGeom prst="rect">
            <a:avLst/>
          </a:prstGeom>
          <a:ln>
            <a:noFill/>
          </a:ln>
        </p:spPr>
      </p:pic>
      <p:pic>
        <p:nvPicPr>
          <p:cNvPr id="211" name="Picture 4" descr=""/>
          <p:cNvPicPr/>
          <p:nvPr/>
        </p:nvPicPr>
        <p:blipFill>
          <a:blip r:embed="rId4"/>
          <a:stretch/>
        </p:blipFill>
        <p:spPr>
          <a:xfrm>
            <a:off x="8309520" y="542880"/>
            <a:ext cx="3885840" cy="27669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137160" y="548640"/>
            <a:ext cx="8172000" cy="12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Geant4 Simulation same as one used to evaluate DIRC performance</a:t>
            </a: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Comparing not only focal length but also shape of beam profile will allow to see how well optical aberrations are represented in simulation 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Simulation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" descr=""/>
          <p:cNvPicPr/>
          <p:nvPr/>
        </p:nvPicPr>
        <p:blipFill>
          <a:blip r:embed="rId1"/>
          <a:stretch/>
        </p:blipFill>
        <p:spPr>
          <a:xfrm>
            <a:off x="150840" y="2875320"/>
            <a:ext cx="4780800" cy="3599280"/>
          </a:xfrm>
          <a:prstGeom prst="rect">
            <a:avLst/>
          </a:prstGeom>
          <a:ln>
            <a:noFill/>
          </a:ln>
        </p:spPr>
      </p:pic>
      <p:pic>
        <p:nvPicPr>
          <p:cNvPr id="215" name="Picture 3" descr=""/>
          <p:cNvPicPr/>
          <p:nvPr/>
        </p:nvPicPr>
        <p:blipFill>
          <a:blip r:embed="rId2"/>
          <a:stretch/>
        </p:blipFill>
        <p:spPr>
          <a:xfrm>
            <a:off x="6095880" y="2875320"/>
            <a:ext cx="5437440" cy="3364920"/>
          </a:xfrm>
          <a:prstGeom prst="rect">
            <a:avLst/>
          </a:prstGeom>
          <a:ln>
            <a:noFill/>
          </a:ln>
        </p:spPr>
      </p:pic>
      <p:sp>
        <p:nvSpPr>
          <p:cNvPr id="216" name="CustomShape 1"/>
          <p:cNvSpPr/>
          <p:nvPr/>
        </p:nvSpPr>
        <p:spPr>
          <a:xfrm rot="16200000">
            <a:off x="4888440" y="4006080"/>
            <a:ext cx="222120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Beam X diameter [mm]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9753120" y="6196680"/>
            <a:ext cx="1767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Sensor-Lens [mm]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7849800" y="597960"/>
            <a:ext cx="2327400" cy="21913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600">
            <a:solidFill>
              <a:srgbClr val="c00000"/>
            </a:solidFill>
            <a:round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9" name="Picture 7" descr=""/>
          <p:cNvPicPr/>
          <p:nvPr/>
        </p:nvPicPr>
        <p:blipFill>
          <a:blip r:embed="rId3"/>
          <a:stretch/>
        </p:blipFill>
        <p:spPr>
          <a:xfrm>
            <a:off x="8014320" y="680040"/>
            <a:ext cx="1835280" cy="1900800"/>
          </a:xfrm>
          <a:prstGeom prst="rect">
            <a:avLst/>
          </a:prstGeom>
          <a:ln>
            <a:noFill/>
          </a:ln>
        </p:spPr>
      </p:pic>
      <p:sp>
        <p:nvSpPr>
          <p:cNvPr id="220" name="CustomShape 4"/>
          <p:cNvSpPr/>
          <p:nvPr/>
        </p:nvSpPr>
        <p:spPr>
          <a:xfrm>
            <a:off x="8026920" y="3090600"/>
            <a:ext cx="1810080" cy="3337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cc"/>
                </a:solidFill>
                <a:latin typeface="Times New Roman"/>
              </a:rPr>
              <a:t>Geant4 Simulation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21" name="CustomShape 5"/>
          <p:cNvSpPr/>
          <p:nvPr/>
        </p:nvSpPr>
        <p:spPr>
          <a:xfrm>
            <a:off x="137160" y="548640"/>
            <a:ext cx="7385040" cy="238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Moving lens along laser beam towards the sensor and measuring beam width</a:t>
            </a: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Minimum beam width indicates the best focussing position – focal length</a:t>
            </a: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But in the DIRC detector lens is working in between fused silica pieces not air – significant refractive index difference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2" name="CustomShape 6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4" descr=""/>
          <p:cNvPicPr/>
          <p:nvPr/>
        </p:nvPicPr>
        <p:blipFill>
          <a:blip r:embed="rId1"/>
          <a:srcRect l="0" t="34932" r="0" b="33768"/>
          <a:stretch/>
        </p:blipFill>
        <p:spPr>
          <a:xfrm>
            <a:off x="686520" y="5317920"/>
            <a:ext cx="8127720" cy="1271520"/>
          </a:xfrm>
          <a:prstGeom prst="rect">
            <a:avLst/>
          </a:prstGeom>
          <a:ln>
            <a:noFill/>
          </a:ln>
        </p:spPr>
      </p:pic>
      <p:sp>
        <p:nvSpPr>
          <p:cNvPr id="224" name="CustomShape 1"/>
          <p:cNvSpPr/>
          <p:nvPr/>
        </p:nvSpPr>
        <p:spPr>
          <a:xfrm>
            <a:off x="3826800" y="2485800"/>
            <a:ext cx="4355640" cy="2831760"/>
          </a:xfrm>
          <a:prstGeom prst="rect">
            <a:avLst/>
          </a:prstGeom>
          <a:solidFill>
            <a:srgbClr val="dae3f2">
              <a:alpha val="42000"/>
            </a:srgbClr>
          </a:solidFill>
          <a:ln w="19080">
            <a:solidFill>
              <a:schemeClr val="tx1">
                <a:alpha val="41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CustomShape 2"/>
          <p:cNvSpPr/>
          <p:nvPr/>
        </p:nvSpPr>
        <p:spPr>
          <a:xfrm>
            <a:off x="5128560" y="4856400"/>
            <a:ext cx="1193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Oil Tank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26" name="Picture 7" descr=""/>
          <p:cNvPicPr/>
          <p:nvPr/>
        </p:nvPicPr>
        <p:blipFill>
          <a:blip r:embed="rId2"/>
          <a:srcRect l="26151" t="24216" r="26151" b="25504"/>
          <a:stretch/>
        </p:blipFill>
        <p:spPr>
          <a:xfrm>
            <a:off x="146520" y="3642120"/>
            <a:ext cx="1080360" cy="857520"/>
          </a:xfrm>
          <a:prstGeom prst="rect">
            <a:avLst/>
          </a:prstGeom>
          <a:ln>
            <a:noFill/>
          </a:ln>
        </p:spPr>
      </p:pic>
      <p:sp>
        <p:nvSpPr>
          <p:cNvPr id="227" name="CustomShape 3"/>
          <p:cNvSpPr/>
          <p:nvPr/>
        </p:nvSpPr>
        <p:spPr>
          <a:xfrm>
            <a:off x="137160" y="548640"/>
            <a:ext cx="8642880" cy="159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Mineral oil has matching refractive index with fused silica and can simulate detector environment</a:t>
            </a: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Challenge to image beam profile on sensor without placing it in oil can be resolved using 2f-2f Relay lens system to shift the imaged spot outside of tank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8" name="CustomShape 4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3" descr=""/>
          <p:cNvPicPr/>
          <p:nvPr/>
        </p:nvPicPr>
        <p:blipFill>
          <a:blip r:embed="rId1"/>
          <a:srcRect l="22211" t="57367" r="51444" b="14868"/>
          <a:stretch/>
        </p:blipFill>
        <p:spPr>
          <a:xfrm>
            <a:off x="237240" y="874080"/>
            <a:ext cx="1783800" cy="1415520"/>
          </a:xfrm>
          <a:prstGeom prst="rect">
            <a:avLst/>
          </a:prstGeom>
          <a:ln>
            <a:noFill/>
          </a:ln>
        </p:spPr>
      </p:pic>
      <p:pic>
        <p:nvPicPr>
          <p:cNvPr id="230" name="Picture 4" descr=""/>
          <p:cNvPicPr/>
          <p:nvPr/>
        </p:nvPicPr>
        <p:blipFill>
          <a:blip r:embed="rId2"/>
          <a:srcRect l="0" t="34932" r="0" b="33768"/>
          <a:stretch/>
        </p:blipFill>
        <p:spPr>
          <a:xfrm>
            <a:off x="686520" y="5317920"/>
            <a:ext cx="8127720" cy="1271520"/>
          </a:xfrm>
          <a:prstGeom prst="rect">
            <a:avLst/>
          </a:prstGeom>
          <a:ln>
            <a:noFill/>
          </a:ln>
        </p:spPr>
      </p:pic>
      <p:sp>
        <p:nvSpPr>
          <p:cNvPr id="231" name="CustomShape 1"/>
          <p:cNvSpPr/>
          <p:nvPr/>
        </p:nvSpPr>
        <p:spPr>
          <a:xfrm>
            <a:off x="3826800" y="2485800"/>
            <a:ext cx="4355640" cy="2831760"/>
          </a:xfrm>
          <a:prstGeom prst="rect">
            <a:avLst/>
          </a:prstGeom>
          <a:solidFill>
            <a:srgbClr val="dae3f2">
              <a:alpha val="42000"/>
            </a:srgbClr>
          </a:solidFill>
          <a:ln w="19080">
            <a:solidFill>
              <a:schemeClr val="tx1">
                <a:alpha val="41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CustomShape 2"/>
          <p:cNvSpPr/>
          <p:nvPr/>
        </p:nvSpPr>
        <p:spPr>
          <a:xfrm>
            <a:off x="5128560" y="4856400"/>
            <a:ext cx="1193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Oil Tank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33" name="Picture 7" descr=""/>
          <p:cNvPicPr/>
          <p:nvPr/>
        </p:nvPicPr>
        <p:blipFill>
          <a:blip r:embed="rId3"/>
          <a:stretch/>
        </p:blipFill>
        <p:spPr>
          <a:xfrm>
            <a:off x="4105440" y="741600"/>
            <a:ext cx="3981240" cy="1680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3826800" y="457920"/>
            <a:ext cx="4085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Calibri"/>
              </a:rPr>
              <a:t>2f – 2f  Relay lens system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5" name="CustomShape 4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9" descr=""/>
          <p:cNvPicPr/>
          <p:nvPr/>
        </p:nvPicPr>
        <p:blipFill>
          <a:blip r:embed="rId1"/>
          <a:stretch/>
        </p:blipFill>
        <p:spPr>
          <a:xfrm>
            <a:off x="573840" y="1859760"/>
            <a:ext cx="11293560" cy="4762800"/>
          </a:xfrm>
          <a:prstGeom prst="rect">
            <a:avLst/>
          </a:prstGeom>
          <a:ln>
            <a:noFill/>
          </a:ln>
        </p:spPr>
      </p:pic>
      <p:pic>
        <p:nvPicPr>
          <p:cNvPr id="237" name="Picture 10" descr=""/>
          <p:cNvPicPr/>
          <p:nvPr/>
        </p:nvPicPr>
        <p:blipFill>
          <a:blip r:embed="rId2"/>
          <a:stretch/>
        </p:blipFill>
        <p:spPr>
          <a:xfrm>
            <a:off x="4355640" y="1962000"/>
            <a:ext cx="1507320" cy="137412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137160" y="548640"/>
            <a:ext cx="9073080" cy="87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75mm Achromat lens used to shift the beam image by around 300mm, outside of oil tank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30000"/>
              </a:lnSpc>
              <a:spcBef>
                <a:spcPts val="601"/>
              </a:spcBef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137160" y="548640"/>
            <a:ext cx="9073080" cy="174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75mm Achromat lens used to shift the beam image by around 300mm, outside of oil tank</a:t>
            </a: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Oil tank on X-table to make lens changes and air measurements easier</a:t>
            </a: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Two Achromat lenses used to validate setup. One as measured lens, one as Relay lens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30000"/>
              </a:lnSpc>
              <a:spcBef>
                <a:spcPts val="601"/>
              </a:spcBef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42" name="Picture 5" descr=""/>
          <p:cNvPicPr/>
          <p:nvPr/>
        </p:nvPicPr>
        <p:blipFill>
          <a:blip r:embed="rId1"/>
          <a:stretch/>
        </p:blipFill>
        <p:spPr>
          <a:xfrm>
            <a:off x="0" y="2495160"/>
            <a:ext cx="12199680" cy="3666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3" descr=""/>
          <p:cNvPicPr/>
          <p:nvPr/>
        </p:nvPicPr>
        <p:blipFill>
          <a:blip r:embed="rId1"/>
          <a:srcRect l="0" t="0" r="1797" b="10637"/>
          <a:stretch/>
        </p:blipFill>
        <p:spPr>
          <a:xfrm flipH="1">
            <a:off x="3215880" y="1229400"/>
            <a:ext cx="3522600" cy="2485080"/>
          </a:xfrm>
          <a:prstGeom prst="rect">
            <a:avLst/>
          </a:prstGeom>
          <a:ln w="38160">
            <a:solidFill>
              <a:srgbClr val="ff0000"/>
            </a:solidFill>
            <a:round/>
          </a:ln>
        </p:spPr>
      </p:pic>
      <p:pic>
        <p:nvPicPr>
          <p:cNvPr id="244" name="Picture 5" descr=""/>
          <p:cNvPicPr/>
          <p:nvPr/>
        </p:nvPicPr>
        <p:blipFill>
          <a:blip r:embed="rId2"/>
          <a:stretch/>
        </p:blipFill>
        <p:spPr>
          <a:xfrm>
            <a:off x="3215520" y="3839760"/>
            <a:ext cx="3522600" cy="2641680"/>
          </a:xfrm>
          <a:prstGeom prst="rect">
            <a:avLst/>
          </a:prstGeom>
          <a:ln w="38160">
            <a:solidFill>
              <a:schemeClr val="tx1"/>
            </a:solidFill>
            <a:round/>
          </a:ln>
        </p:spPr>
      </p:pic>
      <p:sp>
        <p:nvSpPr>
          <p:cNvPr id="245" name="CustomShape 1"/>
          <p:cNvSpPr/>
          <p:nvPr/>
        </p:nvSpPr>
        <p:spPr>
          <a:xfrm rot="16200000">
            <a:off x="6098760" y="2230200"/>
            <a:ext cx="199980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Beam X Width [𝛍m]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10334520" y="3953520"/>
            <a:ext cx="1767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Sensor-Lens [mm]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47" name="Picture 11" descr=""/>
          <p:cNvPicPr/>
          <p:nvPr/>
        </p:nvPicPr>
        <p:blipFill>
          <a:blip r:embed="rId3"/>
          <a:stretch/>
        </p:blipFill>
        <p:spPr>
          <a:xfrm>
            <a:off x="7346160" y="1148760"/>
            <a:ext cx="4644720" cy="2884320"/>
          </a:xfrm>
          <a:prstGeom prst="rect">
            <a:avLst/>
          </a:prstGeom>
          <a:ln>
            <a:noFill/>
          </a:ln>
        </p:spPr>
      </p:pic>
      <p:pic>
        <p:nvPicPr>
          <p:cNvPr id="248" name="Picture 12" descr=""/>
          <p:cNvPicPr/>
          <p:nvPr/>
        </p:nvPicPr>
        <p:blipFill>
          <a:blip r:embed="rId4"/>
          <a:stretch/>
        </p:blipFill>
        <p:spPr>
          <a:xfrm>
            <a:off x="8703720" y="4359600"/>
            <a:ext cx="2279880" cy="2078640"/>
          </a:xfrm>
          <a:prstGeom prst="rect">
            <a:avLst/>
          </a:prstGeom>
          <a:ln>
            <a:noFill/>
          </a:ln>
        </p:spPr>
      </p:pic>
      <p:pic>
        <p:nvPicPr>
          <p:cNvPr id="249" name="Picture 13" descr=""/>
          <p:cNvPicPr/>
          <p:nvPr/>
        </p:nvPicPr>
        <p:blipFill>
          <a:blip r:embed="rId5"/>
          <a:srcRect l="8733" t="16403" r="28466" b="0"/>
          <a:stretch/>
        </p:blipFill>
        <p:spPr>
          <a:xfrm>
            <a:off x="77040" y="3847680"/>
            <a:ext cx="2638080" cy="2633760"/>
          </a:xfrm>
          <a:prstGeom prst="rect">
            <a:avLst/>
          </a:prstGeom>
          <a:ln>
            <a:noFill/>
          </a:ln>
        </p:spPr>
      </p:pic>
      <p:pic>
        <p:nvPicPr>
          <p:cNvPr id="250" name="Picture 14" descr=""/>
          <p:cNvPicPr/>
          <p:nvPr/>
        </p:nvPicPr>
        <p:blipFill>
          <a:blip r:embed="rId6"/>
          <a:stretch/>
        </p:blipFill>
        <p:spPr>
          <a:xfrm>
            <a:off x="257040" y="1432440"/>
            <a:ext cx="2032560" cy="2082960"/>
          </a:xfrm>
          <a:prstGeom prst="rect">
            <a:avLst/>
          </a:prstGeom>
          <a:ln>
            <a:noFill/>
          </a:ln>
        </p:spPr>
      </p:pic>
      <p:sp>
        <p:nvSpPr>
          <p:cNvPr id="251" name="CustomShape 3"/>
          <p:cNvSpPr/>
          <p:nvPr/>
        </p:nvSpPr>
        <p:spPr>
          <a:xfrm>
            <a:off x="8913960" y="1263240"/>
            <a:ext cx="1839240" cy="820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6e00"/>
                </a:solidFill>
                <a:latin typeface="Times New Roman"/>
              </a:rPr>
              <a:t>Measured Data: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Times New Roman"/>
              </a:rPr>
              <a:t>- Just CCD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- CCD + Relay lens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52" name="CustomShape 4"/>
          <p:cNvSpPr/>
          <p:nvPr/>
        </p:nvSpPr>
        <p:spPr>
          <a:xfrm>
            <a:off x="137160" y="548640"/>
            <a:ext cx="10501920" cy="12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Perfect match of focal length measurement directly on CCD beam profiler and measurement with Relay lens shift.</a:t>
            </a:r>
            <a:endParaRPr b="0" lang="en-US" sz="1800" spc="-1" strike="noStrike">
              <a:latin typeface="Arial"/>
            </a:endParaRPr>
          </a:p>
          <a:p>
            <a:pPr marL="235080">
              <a:lnSpc>
                <a:spcPct val="130000"/>
              </a:lnSpc>
              <a:spcBef>
                <a:spcPts val="601"/>
              </a:spcBef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53" name="CustomShape 5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3-layer Lens Concept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137160" y="548640"/>
            <a:ext cx="8642880" cy="276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3-layer compound lens (without air gap) is key element of hpDIRC design:</a:t>
            </a:r>
            <a:br/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 </a:t>
            </a:r>
            <a:br/>
            <a:r>
              <a:rPr b="0" lang="en-US" sz="1800" spc="-1" strike="noStrike">
                <a:solidFill>
                  <a:srgbClr val="c000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30000"/>
              </a:lnSpc>
              <a:spcBef>
                <a:spcPts val="601"/>
              </a:spcBef>
            </a:pP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Creates flat focal plane – matched to fused silica prism shape</a:t>
            </a:r>
            <a:endParaRPr b="0" lang="en-US" sz="16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Avoids photon loss and barrel PID gap</a:t>
            </a:r>
            <a:endParaRPr b="0" lang="en-US" sz="16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Successfully produced prototype lenses and validated performance 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with particle beams at CERN and GSI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6677640" y="4033800"/>
            <a:ext cx="5225400" cy="2228040"/>
          </a:xfrm>
          <a:prstGeom prst="rect">
            <a:avLst/>
          </a:prstGeom>
          <a:solidFill>
            <a:schemeClr val="bg1"/>
          </a:solidFill>
          <a:ln w="12600">
            <a:solidFill>
              <a:schemeClr val="bg1">
                <a:lumMod val="50000"/>
              </a:schemeClr>
            </a:solidFill>
            <a:round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8" name="Picture 12" descr=""/>
          <p:cNvPicPr/>
          <p:nvPr/>
        </p:nvPicPr>
        <p:blipFill>
          <a:blip r:embed="rId1"/>
          <a:stretch/>
        </p:blipFill>
        <p:spPr>
          <a:xfrm flipH="1">
            <a:off x="6794280" y="4045320"/>
            <a:ext cx="4992840" cy="2204640"/>
          </a:xfrm>
          <a:prstGeom prst="rect">
            <a:avLst/>
          </a:prstGeom>
          <a:ln>
            <a:noFill/>
          </a:ln>
        </p:spPr>
      </p:pic>
      <p:sp>
        <p:nvSpPr>
          <p:cNvPr id="99" name="CustomShape 4"/>
          <p:cNvSpPr/>
          <p:nvPr/>
        </p:nvSpPr>
        <p:spPr>
          <a:xfrm>
            <a:off x="9107640" y="770400"/>
            <a:ext cx="2577240" cy="24267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600">
            <a:solidFill>
              <a:srgbClr val="c00000"/>
            </a:solidFill>
            <a:round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CustomShape 5"/>
          <p:cNvSpPr/>
          <p:nvPr/>
        </p:nvSpPr>
        <p:spPr>
          <a:xfrm>
            <a:off x="8956440" y="5335560"/>
            <a:ext cx="587880" cy="751680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Line 6"/>
          <p:cNvSpPr/>
          <p:nvPr/>
        </p:nvSpPr>
        <p:spPr>
          <a:xfrm flipV="1">
            <a:off x="8991360" y="3197160"/>
            <a:ext cx="170640" cy="2076480"/>
          </a:xfrm>
          <a:prstGeom prst="line">
            <a:avLst/>
          </a:prstGeom>
          <a:ln w="28440">
            <a:solidFill>
              <a:srgbClr val="bb0000"/>
            </a:solidFill>
            <a:custDash>
              <a:ds d="400000" sp="3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" name="Line 7"/>
          <p:cNvSpPr/>
          <p:nvPr/>
        </p:nvSpPr>
        <p:spPr>
          <a:xfrm flipV="1">
            <a:off x="9544680" y="3182400"/>
            <a:ext cx="2051640" cy="2091240"/>
          </a:xfrm>
          <a:prstGeom prst="line">
            <a:avLst/>
          </a:prstGeom>
          <a:ln w="28440">
            <a:solidFill>
              <a:srgbClr val="bb0000"/>
            </a:solidFill>
            <a:custDash>
              <a:ds d="400000" sp="3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3" name="Picture 20" descr=""/>
          <p:cNvPicPr/>
          <p:nvPr/>
        </p:nvPicPr>
        <p:blipFill>
          <a:blip r:embed="rId2"/>
          <a:stretch/>
        </p:blipFill>
        <p:spPr>
          <a:xfrm>
            <a:off x="9326880" y="885600"/>
            <a:ext cx="2030760" cy="2102760"/>
          </a:xfrm>
          <a:prstGeom prst="rect">
            <a:avLst/>
          </a:prstGeom>
          <a:ln>
            <a:noFill/>
          </a:ln>
        </p:spPr>
      </p:pic>
      <p:sp>
        <p:nvSpPr>
          <p:cNvPr id="104" name="CustomShape 8"/>
          <p:cNvSpPr/>
          <p:nvPr/>
        </p:nvSpPr>
        <p:spPr>
          <a:xfrm>
            <a:off x="325080" y="1026000"/>
            <a:ext cx="5891400" cy="973800"/>
          </a:xfrm>
          <a:prstGeom prst="rect">
            <a:avLst/>
          </a:prstGeom>
          <a:noFill/>
          <a:ln w="12600">
            <a:solidFill>
              <a:srgbClr val="c00000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9"/>
          <p:cNvSpPr/>
          <p:nvPr/>
        </p:nvSpPr>
        <p:spPr>
          <a:xfrm>
            <a:off x="325080" y="1100160"/>
            <a:ext cx="5891400" cy="80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30000"/>
              </a:lnSpc>
              <a:spcBef>
                <a:spcPts val="601"/>
              </a:spcBef>
            </a:pPr>
            <a:r>
              <a:rPr b="0" lang="en-US" sz="1800" spc="-1" strike="noStrike">
                <a:solidFill>
                  <a:srgbClr val="006600"/>
                </a:solidFill>
                <a:latin typeface="Calibri"/>
              </a:rPr>
              <a:t>layer of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high-refractive index</a:t>
            </a:r>
            <a:r>
              <a:rPr b="0" lang="en-US" sz="1800" spc="-1" strike="noStrike">
                <a:solidFill>
                  <a:srgbClr val="006600"/>
                </a:solidFill>
                <a:latin typeface="Calibri"/>
              </a:rPr>
              <a:t> material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(focusing/defocusing)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sandwiched between 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two layers of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fused silica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06" name="Picture 27" descr=""/>
          <p:cNvPicPr/>
          <p:nvPr/>
        </p:nvPicPr>
        <p:blipFill>
          <a:blip r:embed="rId3"/>
          <a:srcRect l="0" t="6856" r="8277" b="0"/>
          <a:stretch/>
        </p:blipFill>
        <p:spPr>
          <a:xfrm>
            <a:off x="106200" y="4033800"/>
            <a:ext cx="3890880" cy="2469600"/>
          </a:xfrm>
          <a:prstGeom prst="rect">
            <a:avLst/>
          </a:prstGeom>
          <a:ln w="12600">
            <a:solidFill>
              <a:schemeClr val="bg1">
                <a:lumMod val="50000"/>
              </a:schemeClr>
            </a:solidFill>
            <a:round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07" name="CustomShape 10"/>
          <p:cNvSpPr/>
          <p:nvPr/>
        </p:nvSpPr>
        <p:spPr>
          <a:xfrm>
            <a:off x="4072320" y="5825880"/>
            <a:ext cx="252972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400" spc="-1" strike="noStrike">
                <a:solidFill>
                  <a:srgbClr val="808080"/>
                </a:solidFill>
                <a:latin typeface="Calibri"/>
              </a:rPr>
              <a:t>Source: </a:t>
            </a:r>
            <a:br/>
            <a:r>
              <a:rPr b="0" i="1" lang="en-US" sz="1400" spc="-1" strike="noStrike">
                <a:solidFill>
                  <a:srgbClr val="808080"/>
                </a:solidFill>
                <a:latin typeface="Calibri"/>
              </a:rPr>
              <a:t>PANDA Barrel DIRC TDR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1400" spc="-1" strike="noStrike">
                <a:solidFill>
                  <a:srgbClr val="808080"/>
                </a:solidFill>
                <a:latin typeface="Calibri"/>
              </a:rPr>
              <a:t> </a:t>
            </a:r>
            <a:r>
              <a:rPr b="0" i="1" lang="en-US" sz="1400" spc="-1" strike="noStrike">
                <a:solidFill>
                  <a:srgbClr val="808080"/>
                </a:solidFill>
                <a:latin typeface="Calibri"/>
              </a:rPr>
              <a:t>doi:10.1088/1361-6471/aade3d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11" descr=""/>
          <p:cNvPicPr/>
          <p:nvPr/>
        </p:nvPicPr>
        <p:blipFill>
          <a:blip r:embed="rId1"/>
          <a:stretch/>
        </p:blipFill>
        <p:spPr>
          <a:xfrm rot="5400000">
            <a:off x="8104680" y="2152440"/>
            <a:ext cx="4971600" cy="2873520"/>
          </a:xfrm>
          <a:prstGeom prst="rect">
            <a:avLst/>
          </a:prstGeom>
          <a:ln>
            <a:noFill/>
          </a:ln>
        </p:spPr>
      </p:pic>
      <p:sp>
        <p:nvSpPr>
          <p:cNvPr id="255" name="CustomShape 1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Beford Prototype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56" name="Picture 20" descr=""/>
          <p:cNvPicPr/>
          <p:nvPr/>
        </p:nvPicPr>
        <p:blipFill>
          <a:blip r:embed="rId2"/>
          <a:stretch/>
        </p:blipFill>
        <p:spPr>
          <a:xfrm>
            <a:off x="5808600" y="1482840"/>
            <a:ext cx="3249360" cy="4214160"/>
          </a:xfrm>
          <a:prstGeom prst="rect">
            <a:avLst/>
          </a:prstGeom>
          <a:ln>
            <a:noFill/>
          </a:ln>
        </p:spPr>
      </p:pic>
      <p:pic>
        <p:nvPicPr>
          <p:cNvPr id="257" name="Picture 21" descr=""/>
          <p:cNvPicPr/>
          <p:nvPr/>
        </p:nvPicPr>
        <p:blipFill>
          <a:blip r:embed="rId3"/>
          <a:stretch/>
        </p:blipFill>
        <p:spPr>
          <a:xfrm>
            <a:off x="94320" y="1482840"/>
            <a:ext cx="5618880" cy="4214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1" descr=""/>
          <p:cNvPicPr/>
          <p:nvPr/>
        </p:nvPicPr>
        <p:blipFill>
          <a:blip r:embed="rId1"/>
          <a:stretch/>
        </p:blipFill>
        <p:spPr>
          <a:xfrm>
            <a:off x="7943040" y="760680"/>
            <a:ext cx="4103640" cy="2509200"/>
          </a:xfrm>
          <a:prstGeom prst="rect">
            <a:avLst/>
          </a:prstGeom>
          <a:ln>
            <a:noFill/>
          </a:ln>
        </p:spPr>
      </p:pic>
      <p:sp>
        <p:nvSpPr>
          <p:cNvPr id="259" name="CustomShape 1"/>
          <p:cNvSpPr/>
          <p:nvPr/>
        </p:nvSpPr>
        <p:spPr>
          <a:xfrm rot="16200000">
            <a:off x="6657120" y="1699200"/>
            <a:ext cx="222840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Beam X diameter [𝛍m]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10411200" y="3222360"/>
            <a:ext cx="1767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Sensor-Lens [mm]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61" name="Picture 4" descr=""/>
          <p:cNvPicPr/>
          <p:nvPr/>
        </p:nvPicPr>
        <p:blipFill>
          <a:blip r:embed="rId2"/>
          <a:stretch/>
        </p:blipFill>
        <p:spPr>
          <a:xfrm>
            <a:off x="7943040" y="3820320"/>
            <a:ext cx="4103640" cy="2506320"/>
          </a:xfrm>
          <a:prstGeom prst="rect">
            <a:avLst/>
          </a:prstGeom>
          <a:ln>
            <a:noFill/>
          </a:ln>
        </p:spPr>
      </p:pic>
      <p:sp>
        <p:nvSpPr>
          <p:cNvPr id="262" name="CustomShape 3"/>
          <p:cNvSpPr/>
          <p:nvPr/>
        </p:nvSpPr>
        <p:spPr>
          <a:xfrm rot="16200000">
            <a:off x="6657120" y="4750920"/>
            <a:ext cx="222840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Beam X diameter [𝛍m]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63" name="CustomShape 4"/>
          <p:cNvSpPr/>
          <p:nvPr/>
        </p:nvSpPr>
        <p:spPr>
          <a:xfrm>
            <a:off x="10411200" y="6274440"/>
            <a:ext cx="1767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Sensor-Lens [mm]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64" name="CustomShape 5"/>
          <p:cNvSpPr/>
          <p:nvPr/>
        </p:nvSpPr>
        <p:spPr>
          <a:xfrm>
            <a:off x="9176400" y="920880"/>
            <a:ext cx="1514520" cy="333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Times New Roman"/>
              </a:rPr>
              <a:t>Measured Data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65" name="CustomShape 6"/>
          <p:cNvSpPr/>
          <p:nvPr/>
        </p:nvSpPr>
        <p:spPr>
          <a:xfrm>
            <a:off x="9090000" y="3950280"/>
            <a:ext cx="1810080" cy="3337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cc"/>
                </a:solidFill>
                <a:latin typeface="Times New Roman"/>
              </a:rPr>
              <a:t>Geant4 Simulation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66" name="CustomShape 7"/>
          <p:cNvSpPr/>
          <p:nvPr/>
        </p:nvSpPr>
        <p:spPr>
          <a:xfrm>
            <a:off x="8980200" y="526320"/>
            <a:ext cx="23007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Lens Rotation: </a:t>
            </a:r>
            <a:r>
              <a:rPr b="1" lang="en-US" sz="1600" spc="-1" strike="noStrike">
                <a:solidFill>
                  <a:srgbClr val="ff0000"/>
                </a:solidFill>
                <a:latin typeface="Times New Roman"/>
              </a:rPr>
              <a:t>0</a:t>
            </a: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1" lang="en-US" sz="1600" spc="-1" strike="noStrike">
                <a:solidFill>
                  <a:srgbClr val="ff20ff"/>
                </a:solidFill>
                <a:latin typeface="Times New Roman"/>
              </a:rPr>
              <a:t>20</a:t>
            </a: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,</a:t>
            </a:r>
            <a:r>
              <a:rPr b="1" lang="en-US" sz="1600" spc="-1" strike="noStrike">
                <a:solidFill>
                  <a:srgbClr val="0000ff"/>
                </a:solidFill>
                <a:latin typeface="Times New Roman"/>
              </a:rPr>
              <a:t> -20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67" name="CustomShape 8"/>
          <p:cNvSpPr/>
          <p:nvPr/>
        </p:nvSpPr>
        <p:spPr>
          <a:xfrm>
            <a:off x="9138600" y="3556800"/>
            <a:ext cx="23011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Lens Rotation: </a:t>
            </a:r>
            <a:r>
              <a:rPr b="1" lang="en-US" sz="1600" spc="-1" strike="noStrike">
                <a:solidFill>
                  <a:srgbClr val="ff9900"/>
                </a:solidFill>
                <a:latin typeface="Times New Roman"/>
              </a:rPr>
              <a:t>0</a:t>
            </a: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1" lang="en-US" sz="1600" spc="-1" strike="noStrike">
                <a:solidFill>
                  <a:srgbClr val="08ffff"/>
                </a:solidFill>
                <a:latin typeface="Times New Roman"/>
              </a:rPr>
              <a:t>20</a:t>
            </a: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,</a:t>
            </a:r>
            <a:r>
              <a:rPr b="1" lang="en-US" sz="1600" spc="-1" strike="noStrike">
                <a:solidFill>
                  <a:srgbClr val="0000ff"/>
                </a:solidFill>
                <a:latin typeface="Times New Roman"/>
              </a:rPr>
              <a:t> </a:t>
            </a:r>
            <a:r>
              <a:rPr b="1" lang="en-US" sz="1600" spc="-1" strike="noStrike">
                <a:solidFill>
                  <a:srgbClr val="7030a0"/>
                </a:solidFill>
                <a:latin typeface="Times New Roman"/>
              </a:rPr>
              <a:t>-20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68" name="Picture 11" descr=""/>
          <p:cNvPicPr/>
          <p:nvPr/>
        </p:nvPicPr>
        <p:blipFill>
          <a:blip r:embed="rId3"/>
          <a:stretch/>
        </p:blipFill>
        <p:spPr>
          <a:xfrm>
            <a:off x="905040" y="2433960"/>
            <a:ext cx="5190480" cy="3893040"/>
          </a:xfrm>
          <a:prstGeom prst="rect">
            <a:avLst/>
          </a:prstGeom>
          <a:ln>
            <a:noFill/>
          </a:ln>
        </p:spPr>
      </p:pic>
      <p:sp>
        <p:nvSpPr>
          <p:cNvPr id="269" name="CustomShape 9"/>
          <p:cNvSpPr/>
          <p:nvPr/>
        </p:nvSpPr>
        <p:spPr>
          <a:xfrm>
            <a:off x="137160" y="548640"/>
            <a:ext cx="6998760" cy="12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Very well match of measured and simulated data for laser beam cantered on the </a:t>
            </a:r>
            <a:r>
              <a:rPr b="1" lang="en-US" sz="1800" spc="-1" strike="noStrike">
                <a:solidFill>
                  <a:srgbClr val="006600"/>
                </a:solidFill>
                <a:latin typeface="Calibri"/>
              </a:rPr>
              <a:t>lens in air</a:t>
            </a:r>
            <a:r>
              <a:rPr b="0" lang="en-US" sz="1800" spc="-1" strike="noStrike">
                <a:solidFill>
                  <a:srgbClr val="006600"/>
                </a:solidFill>
                <a:latin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and three incidence angles.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30000"/>
              </a:lnSpc>
              <a:spcBef>
                <a:spcPts val="601"/>
              </a:spcBef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3" descr=""/>
          <p:cNvPicPr/>
          <p:nvPr/>
        </p:nvPicPr>
        <p:blipFill>
          <a:blip r:embed="rId1"/>
          <a:stretch/>
        </p:blipFill>
        <p:spPr>
          <a:xfrm>
            <a:off x="7394400" y="635040"/>
            <a:ext cx="4500000" cy="2736360"/>
          </a:xfrm>
          <a:prstGeom prst="rect">
            <a:avLst/>
          </a:prstGeom>
          <a:ln>
            <a:noFill/>
          </a:ln>
        </p:spPr>
      </p:pic>
      <p:pic>
        <p:nvPicPr>
          <p:cNvPr id="271" name="Picture 8" descr=""/>
          <p:cNvPicPr/>
          <p:nvPr/>
        </p:nvPicPr>
        <p:blipFill>
          <a:blip r:embed="rId2"/>
          <a:stretch/>
        </p:blipFill>
        <p:spPr>
          <a:xfrm>
            <a:off x="7394400" y="3580200"/>
            <a:ext cx="4500000" cy="2770920"/>
          </a:xfrm>
          <a:prstGeom prst="rect">
            <a:avLst/>
          </a:prstGeom>
          <a:ln>
            <a:noFill/>
          </a:ln>
        </p:spPr>
      </p:pic>
      <p:sp>
        <p:nvSpPr>
          <p:cNvPr id="272" name="CustomShape 1"/>
          <p:cNvSpPr/>
          <p:nvPr/>
        </p:nvSpPr>
        <p:spPr>
          <a:xfrm rot="16200000">
            <a:off x="6099120" y="1601640"/>
            <a:ext cx="222840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Beam X diameter [𝛍m]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10372320" y="3324960"/>
            <a:ext cx="1767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Sensor-Lens [mm]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4" name="CustomShape 3"/>
          <p:cNvSpPr/>
          <p:nvPr/>
        </p:nvSpPr>
        <p:spPr>
          <a:xfrm rot="16200000">
            <a:off x="6099120" y="4574160"/>
            <a:ext cx="222840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Beam X diameter [𝛍m]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5" name="CustomShape 4"/>
          <p:cNvSpPr/>
          <p:nvPr/>
        </p:nvSpPr>
        <p:spPr>
          <a:xfrm>
            <a:off x="10372320" y="6297480"/>
            <a:ext cx="1767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Sensor-Lens [mm]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6" name="CustomShape 5"/>
          <p:cNvSpPr/>
          <p:nvPr/>
        </p:nvSpPr>
        <p:spPr>
          <a:xfrm>
            <a:off x="8825760" y="672120"/>
            <a:ext cx="1514520" cy="333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Times New Roman"/>
              </a:rPr>
              <a:t>Measured Data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7" name="CustomShape 6"/>
          <p:cNvSpPr/>
          <p:nvPr/>
        </p:nvSpPr>
        <p:spPr>
          <a:xfrm>
            <a:off x="8739360" y="3701520"/>
            <a:ext cx="1810080" cy="3337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cc"/>
                </a:solidFill>
                <a:latin typeface="Times New Roman"/>
              </a:rPr>
              <a:t>Geant4 Simulation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78" name="Picture 21" descr=""/>
          <p:cNvPicPr/>
          <p:nvPr/>
        </p:nvPicPr>
        <p:blipFill>
          <a:blip r:embed="rId3"/>
          <a:srcRect l="16563" t="0" r="0" b="21670"/>
          <a:stretch/>
        </p:blipFill>
        <p:spPr>
          <a:xfrm>
            <a:off x="426240" y="1768320"/>
            <a:ext cx="3638520" cy="2561760"/>
          </a:xfrm>
          <a:prstGeom prst="rect">
            <a:avLst/>
          </a:prstGeom>
          <a:ln>
            <a:noFill/>
          </a:ln>
        </p:spPr>
      </p:pic>
      <p:pic>
        <p:nvPicPr>
          <p:cNvPr id="279" name="Picture 22" descr=""/>
          <p:cNvPicPr/>
          <p:nvPr/>
        </p:nvPicPr>
        <p:blipFill>
          <a:blip r:embed="rId4"/>
          <a:stretch/>
        </p:blipFill>
        <p:spPr>
          <a:xfrm>
            <a:off x="362880" y="4052520"/>
            <a:ext cx="6124680" cy="2583000"/>
          </a:xfrm>
          <a:prstGeom prst="rect">
            <a:avLst/>
          </a:prstGeom>
          <a:ln>
            <a:noFill/>
          </a:ln>
        </p:spPr>
      </p:pic>
      <p:sp>
        <p:nvSpPr>
          <p:cNvPr id="280" name="CustomShape 7"/>
          <p:cNvSpPr/>
          <p:nvPr/>
        </p:nvSpPr>
        <p:spPr>
          <a:xfrm>
            <a:off x="137160" y="548640"/>
            <a:ext cx="6998760" cy="12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Very well match of measured and simulated data for perpendicular laser beam cantered on the</a:t>
            </a:r>
            <a:r>
              <a:rPr b="1" lang="en-US" sz="1800" spc="-1" strike="noStrike">
                <a:solidFill>
                  <a:srgbClr val="006600"/>
                </a:solidFill>
                <a:latin typeface="Calibri"/>
              </a:rPr>
              <a:t> lens in oil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30000"/>
              </a:lnSpc>
              <a:spcBef>
                <a:spcPts val="601"/>
              </a:spcBef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81" name="CustomShape 8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Mapping Focal Plane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3" descr=""/>
          <p:cNvPicPr/>
          <p:nvPr/>
        </p:nvPicPr>
        <p:blipFill>
          <a:blip r:embed="rId1"/>
          <a:stretch/>
        </p:blipFill>
        <p:spPr>
          <a:xfrm>
            <a:off x="7394400" y="635040"/>
            <a:ext cx="4500000" cy="2736360"/>
          </a:xfrm>
          <a:prstGeom prst="rect">
            <a:avLst/>
          </a:prstGeom>
          <a:ln>
            <a:noFill/>
          </a:ln>
        </p:spPr>
      </p:pic>
      <p:sp>
        <p:nvSpPr>
          <p:cNvPr id="283" name="CustomShape 1"/>
          <p:cNvSpPr/>
          <p:nvPr/>
        </p:nvSpPr>
        <p:spPr>
          <a:xfrm rot="16200000">
            <a:off x="6099120" y="1601640"/>
            <a:ext cx="222840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Beam X diameter [𝛍m]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10372320" y="3324960"/>
            <a:ext cx="1767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Sensor-Lens [mm]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85" name="CustomShape 3"/>
          <p:cNvSpPr/>
          <p:nvPr/>
        </p:nvSpPr>
        <p:spPr>
          <a:xfrm rot="16200000">
            <a:off x="6266520" y="4574520"/>
            <a:ext cx="189360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Lens Rotation [deg]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86" name="CustomShape 4"/>
          <p:cNvSpPr/>
          <p:nvPr/>
        </p:nvSpPr>
        <p:spPr>
          <a:xfrm>
            <a:off x="10191960" y="6297480"/>
            <a:ext cx="18482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Focal Length [mm]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87" name="CustomShape 5"/>
          <p:cNvSpPr/>
          <p:nvPr/>
        </p:nvSpPr>
        <p:spPr>
          <a:xfrm>
            <a:off x="8825760" y="672120"/>
            <a:ext cx="1514520" cy="333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Times New Roman"/>
              </a:rPr>
              <a:t>Measured Data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88" name="Picture 22" descr=""/>
          <p:cNvPicPr/>
          <p:nvPr/>
        </p:nvPicPr>
        <p:blipFill>
          <a:blip r:embed="rId2"/>
          <a:stretch/>
        </p:blipFill>
        <p:spPr>
          <a:xfrm>
            <a:off x="362880" y="4052520"/>
            <a:ext cx="6124680" cy="2583000"/>
          </a:xfrm>
          <a:prstGeom prst="rect">
            <a:avLst/>
          </a:prstGeom>
          <a:ln>
            <a:noFill/>
          </a:ln>
        </p:spPr>
      </p:pic>
      <p:pic>
        <p:nvPicPr>
          <p:cNvPr id="289" name="Picture 1" descr=""/>
          <p:cNvPicPr/>
          <p:nvPr/>
        </p:nvPicPr>
        <p:blipFill>
          <a:blip r:embed="rId3"/>
          <a:stretch/>
        </p:blipFill>
        <p:spPr>
          <a:xfrm>
            <a:off x="7486560" y="3650040"/>
            <a:ext cx="4407840" cy="2742480"/>
          </a:xfrm>
          <a:prstGeom prst="rect">
            <a:avLst/>
          </a:prstGeom>
          <a:ln>
            <a:noFill/>
          </a:ln>
        </p:spPr>
      </p:pic>
      <p:sp>
        <p:nvSpPr>
          <p:cNvPr id="290" name="CustomShape 6"/>
          <p:cNvSpPr/>
          <p:nvPr/>
        </p:nvSpPr>
        <p:spPr>
          <a:xfrm>
            <a:off x="8887320" y="3772440"/>
            <a:ext cx="1514520" cy="333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Times New Roman"/>
              </a:rPr>
              <a:t>Measured Data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91" name="Picture 15" descr=""/>
          <p:cNvPicPr/>
          <p:nvPr/>
        </p:nvPicPr>
        <p:blipFill>
          <a:blip r:embed="rId4"/>
          <a:srcRect l="16563" t="0" r="0" b="21670"/>
          <a:stretch/>
        </p:blipFill>
        <p:spPr>
          <a:xfrm>
            <a:off x="426240" y="1768320"/>
            <a:ext cx="3638520" cy="2561760"/>
          </a:xfrm>
          <a:prstGeom prst="rect">
            <a:avLst/>
          </a:prstGeom>
          <a:ln>
            <a:noFill/>
          </a:ln>
        </p:spPr>
      </p:pic>
      <p:sp>
        <p:nvSpPr>
          <p:cNvPr id="292" name="CustomShape 7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Mapping Focal Plane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93" name="CustomShape 8"/>
          <p:cNvSpPr/>
          <p:nvPr/>
        </p:nvSpPr>
        <p:spPr>
          <a:xfrm>
            <a:off x="137160" y="548640"/>
            <a:ext cx="6998760" cy="12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Very well match of measured and simulated data for perpendicular laser beam cantered on the</a:t>
            </a:r>
            <a:r>
              <a:rPr b="1" lang="en-US" sz="1800" spc="-1" strike="noStrike">
                <a:solidFill>
                  <a:srgbClr val="006600"/>
                </a:solidFill>
                <a:latin typeface="Calibri"/>
              </a:rPr>
              <a:t> lens in oil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30000"/>
              </a:lnSpc>
              <a:spcBef>
                <a:spcPts val="601"/>
              </a:spcBef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" descr=""/>
          <p:cNvPicPr/>
          <p:nvPr/>
        </p:nvPicPr>
        <p:blipFill>
          <a:blip r:embed="rId1"/>
          <a:srcRect l="20486" t="0" r="22154" b="530"/>
          <a:stretch/>
        </p:blipFill>
        <p:spPr>
          <a:xfrm>
            <a:off x="8667720" y="1081800"/>
            <a:ext cx="3123720" cy="4694400"/>
          </a:xfrm>
          <a:prstGeom prst="rect">
            <a:avLst/>
          </a:prstGeom>
          <a:ln>
            <a:noFill/>
          </a:ln>
        </p:spPr>
      </p:pic>
      <p:sp>
        <p:nvSpPr>
          <p:cNvPr id="295" name="CustomShape 1"/>
          <p:cNvSpPr/>
          <p:nvPr/>
        </p:nvSpPr>
        <p:spPr>
          <a:xfrm>
            <a:off x="0" y="1081800"/>
            <a:ext cx="7196760" cy="44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20560" indent="-28548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SzPct val="80000"/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Setup for evaluation of the 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shape of the focal plane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of prototype lenses build at ODU</a:t>
            </a:r>
            <a:endParaRPr b="0" lang="en-US" sz="2000" spc="-1" strike="noStrike">
              <a:latin typeface="Arial"/>
            </a:endParaRPr>
          </a:p>
          <a:p>
            <a:pPr lvl="1" marL="520560" indent="-28548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SzPct val="80000"/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Stable, heavy mechanical support, laser fiber launcher, 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2f-2f relay lens, CCD camera beam profiler with commercial software</a:t>
            </a:r>
            <a:endParaRPr b="0" lang="en-US" sz="2000" spc="-1" strike="noStrike">
              <a:latin typeface="Arial"/>
            </a:endParaRPr>
          </a:p>
          <a:p>
            <a:pPr lvl="1" marL="520560" indent="-28548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SzPct val="80000"/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Developed </a:t>
            </a: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Geant simulation of setup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to improve understanding of aberrations</a:t>
            </a:r>
            <a:endParaRPr b="0" lang="en-US" sz="2000" spc="-1" strike="noStrike">
              <a:latin typeface="Arial"/>
            </a:endParaRPr>
          </a:p>
          <a:p>
            <a:pPr lvl="1" marL="520560" indent="-285480">
              <a:lnSpc>
                <a:spcPct val="130000"/>
              </a:lnSpc>
              <a:spcBef>
                <a:spcPts val="601"/>
              </a:spcBef>
              <a:buClr>
                <a:srgbClr val="0000ff"/>
              </a:buClr>
              <a:buSzPct val="80000"/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Setup validated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using commercial Achromat lens</a:t>
            </a:r>
            <a:endParaRPr b="0" lang="en-US" sz="2000" spc="-1" strike="noStrike">
              <a:latin typeface="Arial"/>
            </a:endParaRPr>
          </a:p>
          <a:p>
            <a:pPr lvl="1" marL="520560" indent="-28548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SzPct val="80000"/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Scanning of PANDA prototype lens made by Beford in progress </a:t>
            </a:r>
            <a:endParaRPr b="0" lang="en-US" sz="2000" spc="-1" strike="noStrike">
              <a:latin typeface="Arial"/>
            </a:endParaRPr>
          </a:p>
          <a:p>
            <a:pPr lvl="1" marL="520560" indent="-285480">
              <a:lnSpc>
                <a:spcPct val="130000"/>
              </a:lnSpc>
              <a:spcBef>
                <a:spcPts val="601"/>
              </a:spcBef>
              <a:buClr>
                <a:srgbClr val="0000ff"/>
              </a:buClr>
              <a:buSzPct val="80000"/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ff"/>
                </a:solidFill>
                <a:latin typeface="Calibri"/>
              </a:rPr>
              <a:t>Initial results match predictions from simulation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Summary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3-layer Lens Concept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137160" y="548640"/>
            <a:ext cx="8642880" cy="276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3-layer compound lens (without air gap) is key element of hpDIRC design:</a:t>
            </a:r>
            <a:br/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 </a:t>
            </a:r>
            <a:br/>
            <a:r>
              <a:rPr b="0" lang="en-US" sz="1800" spc="-1" strike="noStrike">
                <a:solidFill>
                  <a:srgbClr val="c000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30000"/>
              </a:lnSpc>
              <a:spcBef>
                <a:spcPts val="601"/>
              </a:spcBef>
            </a:pP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Creates flat focal plane – matched to fused silica prism shape</a:t>
            </a:r>
            <a:endParaRPr b="0" lang="en-US" sz="16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Avoids photon loss and barrel PID gap</a:t>
            </a:r>
            <a:endParaRPr b="0" lang="en-US" sz="16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Successfully produced prototype lenses and validated performance 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with particle beams at CERN and GSI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6677640" y="4033800"/>
            <a:ext cx="5225400" cy="2228040"/>
          </a:xfrm>
          <a:prstGeom prst="rect">
            <a:avLst/>
          </a:prstGeom>
          <a:solidFill>
            <a:schemeClr val="bg1"/>
          </a:solidFill>
          <a:ln w="12600">
            <a:solidFill>
              <a:schemeClr val="bg1">
                <a:lumMod val="50000"/>
              </a:schemeClr>
            </a:solidFill>
            <a:round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1" name="Picture 12" descr=""/>
          <p:cNvPicPr/>
          <p:nvPr/>
        </p:nvPicPr>
        <p:blipFill>
          <a:blip r:embed="rId1"/>
          <a:stretch/>
        </p:blipFill>
        <p:spPr>
          <a:xfrm flipH="1">
            <a:off x="6794280" y="4045320"/>
            <a:ext cx="4992840" cy="2204640"/>
          </a:xfrm>
          <a:prstGeom prst="rect">
            <a:avLst/>
          </a:prstGeom>
          <a:ln>
            <a:noFill/>
          </a:ln>
        </p:spPr>
      </p:pic>
      <p:sp>
        <p:nvSpPr>
          <p:cNvPr id="112" name="CustomShape 4"/>
          <p:cNvSpPr/>
          <p:nvPr/>
        </p:nvSpPr>
        <p:spPr>
          <a:xfrm>
            <a:off x="9107640" y="770400"/>
            <a:ext cx="2577240" cy="24267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600">
            <a:solidFill>
              <a:srgbClr val="c00000"/>
            </a:solidFill>
            <a:round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CustomShape 5"/>
          <p:cNvSpPr/>
          <p:nvPr/>
        </p:nvSpPr>
        <p:spPr>
          <a:xfrm>
            <a:off x="8956440" y="5335560"/>
            <a:ext cx="587880" cy="751680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Line 6"/>
          <p:cNvSpPr/>
          <p:nvPr/>
        </p:nvSpPr>
        <p:spPr>
          <a:xfrm flipV="1">
            <a:off x="8991360" y="3197160"/>
            <a:ext cx="170640" cy="2076480"/>
          </a:xfrm>
          <a:prstGeom prst="line">
            <a:avLst/>
          </a:prstGeom>
          <a:ln w="28440">
            <a:solidFill>
              <a:srgbClr val="bb0000"/>
            </a:solidFill>
            <a:custDash>
              <a:ds d="400000" sp="3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Line 7"/>
          <p:cNvSpPr/>
          <p:nvPr/>
        </p:nvSpPr>
        <p:spPr>
          <a:xfrm flipV="1">
            <a:off x="9544680" y="3182400"/>
            <a:ext cx="2051640" cy="2091240"/>
          </a:xfrm>
          <a:prstGeom prst="line">
            <a:avLst/>
          </a:prstGeom>
          <a:ln w="28440">
            <a:solidFill>
              <a:srgbClr val="bb0000"/>
            </a:solidFill>
            <a:custDash>
              <a:ds d="400000" sp="3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6" name="Picture 20" descr=""/>
          <p:cNvPicPr/>
          <p:nvPr/>
        </p:nvPicPr>
        <p:blipFill>
          <a:blip r:embed="rId2"/>
          <a:stretch/>
        </p:blipFill>
        <p:spPr>
          <a:xfrm>
            <a:off x="9326880" y="885600"/>
            <a:ext cx="2030760" cy="2102760"/>
          </a:xfrm>
          <a:prstGeom prst="rect">
            <a:avLst/>
          </a:prstGeom>
          <a:ln>
            <a:noFill/>
          </a:ln>
        </p:spPr>
      </p:pic>
      <p:sp>
        <p:nvSpPr>
          <p:cNvPr id="117" name="CustomShape 8"/>
          <p:cNvSpPr/>
          <p:nvPr/>
        </p:nvSpPr>
        <p:spPr>
          <a:xfrm>
            <a:off x="325080" y="1026000"/>
            <a:ext cx="5891400" cy="973800"/>
          </a:xfrm>
          <a:prstGeom prst="rect">
            <a:avLst/>
          </a:prstGeom>
          <a:noFill/>
          <a:ln w="12600">
            <a:solidFill>
              <a:srgbClr val="c00000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9"/>
          <p:cNvSpPr/>
          <p:nvPr/>
        </p:nvSpPr>
        <p:spPr>
          <a:xfrm>
            <a:off x="325080" y="1100160"/>
            <a:ext cx="5891400" cy="80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30000"/>
              </a:lnSpc>
              <a:spcBef>
                <a:spcPts val="601"/>
              </a:spcBef>
            </a:pPr>
            <a:r>
              <a:rPr b="0" lang="en-US" sz="1800" spc="-1" strike="noStrike">
                <a:solidFill>
                  <a:srgbClr val="006600"/>
                </a:solidFill>
                <a:latin typeface="Calibri"/>
              </a:rPr>
              <a:t>layer of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high-refractive index</a:t>
            </a:r>
            <a:r>
              <a:rPr b="0" lang="en-US" sz="1800" spc="-1" strike="noStrike">
                <a:solidFill>
                  <a:srgbClr val="006600"/>
                </a:solidFill>
                <a:latin typeface="Calibri"/>
              </a:rPr>
              <a:t> material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(focusing/defocusing)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sandwiched between 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two layers of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fused silica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9" name="Picture 25" descr=""/>
          <p:cNvPicPr/>
          <p:nvPr/>
        </p:nvPicPr>
        <p:blipFill>
          <a:blip r:embed="rId3"/>
          <a:stretch/>
        </p:blipFill>
        <p:spPr>
          <a:xfrm>
            <a:off x="1414440" y="3771000"/>
            <a:ext cx="3230280" cy="2490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3-layer Lens Concept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137160" y="548640"/>
            <a:ext cx="8642880" cy="208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3-layer compound lens (without air gap) is key element of hpDIRC design:</a:t>
            </a:r>
            <a:br/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 </a:t>
            </a:r>
            <a:br/>
            <a:r>
              <a:rPr b="0" lang="en-US" sz="1800" spc="-1" strike="noStrike">
                <a:solidFill>
                  <a:srgbClr val="c000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30000"/>
              </a:lnSpc>
              <a:spcBef>
                <a:spcPts val="601"/>
              </a:spcBef>
            </a:pP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Creates flat focal plane – matched to fused silica prism shape</a:t>
            </a:r>
            <a:endParaRPr b="0" lang="en-US" sz="16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Avoids photon loss and barrel PID gap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22" name="CustomShape 3"/>
          <p:cNvSpPr/>
          <p:nvPr/>
        </p:nvSpPr>
        <p:spPr>
          <a:xfrm>
            <a:off x="6677640" y="4033800"/>
            <a:ext cx="5225400" cy="2228040"/>
          </a:xfrm>
          <a:prstGeom prst="rect">
            <a:avLst/>
          </a:prstGeom>
          <a:solidFill>
            <a:schemeClr val="bg1"/>
          </a:solidFill>
          <a:ln w="12600">
            <a:solidFill>
              <a:schemeClr val="bg1">
                <a:lumMod val="50000"/>
              </a:schemeClr>
            </a:solidFill>
            <a:round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3" name="Picture 4" descr=""/>
          <p:cNvPicPr/>
          <p:nvPr/>
        </p:nvPicPr>
        <p:blipFill>
          <a:blip r:embed="rId1"/>
          <a:stretch/>
        </p:blipFill>
        <p:spPr>
          <a:xfrm flipH="1">
            <a:off x="6794280" y="4045320"/>
            <a:ext cx="4992840" cy="2204640"/>
          </a:xfrm>
          <a:prstGeom prst="rect">
            <a:avLst/>
          </a:prstGeom>
          <a:ln>
            <a:noFill/>
          </a:ln>
        </p:spPr>
      </p:pic>
      <p:sp>
        <p:nvSpPr>
          <p:cNvPr id="124" name="CustomShape 4"/>
          <p:cNvSpPr/>
          <p:nvPr/>
        </p:nvSpPr>
        <p:spPr>
          <a:xfrm>
            <a:off x="9107640" y="770400"/>
            <a:ext cx="2577240" cy="24267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600">
            <a:solidFill>
              <a:srgbClr val="c00000"/>
            </a:solidFill>
            <a:round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ustomShape 5"/>
          <p:cNvSpPr/>
          <p:nvPr/>
        </p:nvSpPr>
        <p:spPr>
          <a:xfrm>
            <a:off x="8956440" y="5335560"/>
            <a:ext cx="587880" cy="751680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Line 6"/>
          <p:cNvSpPr/>
          <p:nvPr/>
        </p:nvSpPr>
        <p:spPr>
          <a:xfrm flipV="1">
            <a:off x="8991360" y="3197160"/>
            <a:ext cx="170640" cy="2076480"/>
          </a:xfrm>
          <a:prstGeom prst="line">
            <a:avLst/>
          </a:prstGeom>
          <a:ln w="28440">
            <a:solidFill>
              <a:srgbClr val="bb0000"/>
            </a:solidFill>
            <a:custDash>
              <a:ds d="400000" sp="3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Line 7"/>
          <p:cNvSpPr/>
          <p:nvPr/>
        </p:nvSpPr>
        <p:spPr>
          <a:xfrm flipV="1">
            <a:off x="9544680" y="3182400"/>
            <a:ext cx="2051640" cy="2091240"/>
          </a:xfrm>
          <a:prstGeom prst="line">
            <a:avLst/>
          </a:prstGeom>
          <a:ln w="28440">
            <a:solidFill>
              <a:srgbClr val="bb0000"/>
            </a:solidFill>
            <a:custDash>
              <a:ds d="400000" sp="3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8" name="Picture 9" descr=""/>
          <p:cNvPicPr/>
          <p:nvPr/>
        </p:nvPicPr>
        <p:blipFill>
          <a:blip r:embed="rId2"/>
          <a:stretch/>
        </p:blipFill>
        <p:spPr>
          <a:xfrm>
            <a:off x="9326880" y="885600"/>
            <a:ext cx="2030760" cy="2102760"/>
          </a:xfrm>
          <a:prstGeom prst="rect">
            <a:avLst/>
          </a:prstGeom>
          <a:ln>
            <a:noFill/>
          </a:ln>
        </p:spPr>
      </p:pic>
      <p:sp>
        <p:nvSpPr>
          <p:cNvPr id="129" name="CustomShape 8"/>
          <p:cNvSpPr/>
          <p:nvPr/>
        </p:nvSpPr>
        <p:spPr>
          <a:xfrm>
            <a:off x="325080" y="1026000"/>
            <a:ext cx="5891400" cy="973800"/>
          </a:xfrm>
          <a:prstGeom prst="rect">
            <a:avLst/>
          </a:prstGeom>
          <a:noFill/>
          <a:ln w="12600">
            <a:solidFill>
              <a:srgbClr val="c00000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9"/>
          <p:cNvSpPr/>
          <p:nvPr/>
        </p:nvSpPr>
        <p:spPr>
          <a:xfrm>
            <a:off x="325080" y="1100160"/>
            <a:ext cx="5891400" cy="80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30000"/>
              </a:lnSpc>
              <a:spcBef>
                <a:spcPts val="601"/>
              </a:spcBef>
            </a:pPr>
            <a:r>
              <a:rPr b="0" lang="en-US" sz="1800" spc="-1" strike="noStrike">
                <a:solidFill>
                  <a:srgbClr val="006600"/>
                </a:solidFill>
                <a:latin typeface="Calibri"/>
              </a:rPr>
              <a:t>layer of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high-refractive index</a:t>
            </a:r>
            <a:r>
              <a:rPr b="0" lang="en-US" sz="1800" spc="-1" strike="noStrike">
                <a:solidFill>
                  <a:srgbClr val="006600"/>
                </a:solidFill>
                <a:latin typeface="Calibri"/>
              </a:rPr>
              <a:t> material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(focusing/defocusing)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sandwiched between 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two layers of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fused silica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1" name="Picture 12" descr=""/>
          <p:cNvPicPr/>
          <p:nvPr/>
        </p:nvPicPr>
        <p:blipFill>
          <a:blip r:embed="rId3"/>
          <a:stretch/>
        </p:blipFill>
        <p:spPr>
          <a:xfrm>
            <a:off x="0" y="3958200"/>
            <a:ext cx="3521520" cy="2164680"/>
          </a:xfrm>
          <a:prstGeom prst="rect">
            <a:avLst/>
          </a:prstGeom>
          <a:ln>
            <a:noFill/>
          </a:ln>
        </p:spPr>
      </p:pic>
      <p:sp>
        <p:nvSpPr>
          <p:cNvPr id="132" name="CustomShape 10"/>
          <p:cNvSpPr/>
          <p:nvPr/>
        </p:nvSpPr>
        <p:spPr>
          <a:xfrm>
            <a:off x="1726560" y="3444840"/>
            <a:ext cx="39758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Geant4 simulation of focal plane: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air gap lens                                                     </a:t>
            </a:r>
            <a:r>
              <a:rPr b="1" lang="en-US" sz="1400" spc="-1" strike="noStrike">
                <a:solidFill>
                  <a:srgbClr val="ffffff"/>
                </a:solidFill>
                <a:latin typeface="Calibri"/>
              </a:rPr>
              <a:t>3-layer lens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" name="CustomShape 11"/>
          <p:cNvSpPr/>
          <p:nvPr/>
        </p:nvSpPr>
        <p:spPr>
          <a:xfrm>
            <a:off x="-46440" y="3286800"/>
            <a:ext cx="6062400" cy="3301560"/>
          </a:xfrm>
          <a:prstGeom prst="rect">
            <a:avLst/>
          </a:prstGeom>
          <a:noFill/>
          <a:ln w="28440">
            <a:solidFill>
              <a:srgbClr val="0000ff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4" name="CustomShape 12"/>
          <p:cNvSpPr/>
          <p:nvPr/>
        </p:nvSpPr>
        <p:spPr>
          <a:xfrm>
            <a:off x="-34200" y="6247440"/>
            <a:ext cx="2550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ff"/>
                </a:solidFill>
                <a:latin typeface="Calibri"/>
              </a:rPr>
              <a:t>Geant Simulation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35" name="Picture 16" descr=""/>
          <p:cNvPicPr/>
          <p:nvPr/>
        </p:nvPicPr>
        <p:blipFill>
          <a:blip r:embed="rId4"/>
          <a:stretch/>
        </p:blipFill>
        <p:spPr>
          <a:xfrm>
            <a:off x="135360" y="5453280"/>
            <a:ext cx="111600" cy="618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3-layer Lens Concept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137160" y="548640"/>
            <a:ext cx="8642880" cy="208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3-layer compound lens (without air gap) is key element of hpDIRC design:</a:t>
            </a:r>
            <a:br/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 </a:t>
            </a:r>
            <a:br/>
            <a:r>
              <a:rPr b="0" lang="en-US" sz="1800" spc="-1" strike="noStrike">
                <a:solidFill>
                  <a:srgbClr val="c000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30000"/>
              </a:lnSpc>
              <a:spcBef>
                <a:spcPts val="601"/>
              </a:spcBef>
            </a:pP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Creates flat focal plane – matched to fused silica prism shape</a:t>
            </a:r>
            <a:endParaRPr b="0" lang="en-US" sz="16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400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Avoids photon loss and barrel PID gap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7439040" y="4033800"/>
            <a:ext cx="4463640" cy="2228040"/>
          </a:xfrm>
          <a:prstGeom prst="rect">
            <a:avLst/>
          </a:prstGeom>
          <a:solidFill>
            <a:schemeClr val="bg1"/>
          </a:solidFill>
          <a:ln w="12600">
            <a:solidFill>
              <a:schemeClr val="bg1">
                <a:lumMod val="50000"/>
              </a:schemeClr>
            </a:solidFill>
            <a:round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9" name="Picture 4" descr=""/>
          <p:cNvPicPr/>
          <p:nvPr/>
        </p:nvPicPr>
        <p:blipFill>
          <a:blip r:embed="rId1"/>
          <a:stretch/>
        </p:blipFill>
        <p:spPr>
          <a:xfrm flipH="1">
            <a:off x="7474320" y="4045320"/>
            <a:ext cx="4312800" cy="2204640"/>
          </a:xfrm>
          <a:prstGeom prst="rect">
            <a:avLst/>
          </a:prstGeom>
          <a:ln>
            <a:noFill/>
          </a:ln>
        </p:spPr>
      </p:pic>
      <p:sp>
        <p:nvSpPr>
          <p:cNvPr id="140" name="CustomShape 4"/>
          <p:cNvSpPr/>
          <p:nvPr/>
        </p:nvSpPr>
        <p:spPr>
          <a:xfrm>
            <a:off x="9107640" y="770400"/>
            <a:ext cx="2577240" cy="24267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600">
            <a:solidFill>
              <a:srgbClr val="c00000"/>
            </a:solidFill>
            <a:round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CustomShape 5"/>
          <p:cNvSpPr/>
          <p:nvPr/>
        </p:nvSpPr>
        <p:spPr>
          <a:xfrm>
            <a:off x="8956440" y="5335560"/>
            <a:ext cx="587880" cy="751680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Line 6"/>
          <p:cNvSpPr/>
          <p:nvPr/>
        </p:nvSpPr>
        <p:spPr>
          <a:xfrm flipV="1">
            <a:off x="8991360" y="3197160"/>
            <a:ext cx="170640" cy="2076480"/>
          </a:xfrm>
          <a:prstGeom prst="line">
            <a:avLst/>
          </a:prstGeom>
          <a:ln w="28440">
            <a:solidFill>
              <a:srgbClr val="bb0000"/>
            </a:solidFill>
            <a:custDash>
              <a:ds d="400000" sp="3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Line 7"/>
          <p:cNvSpPr/>
          <p:nvPr/>
        </p:nvSpPr>
        <p:spPr>
          <a:xfrm flipV="1">
            <a:off x="9544680" y="3182400"/>
            <a:ext cx="2051640" cy="2091240"/>
          </a:xfrm>
          <a:prstGeom prst="line">
            <a:avLst/>
          </a:prstGeom>
          <a:ln w="28440">
            <a:solidFill>
              <a:srgbClr val="bb0000"/>
            </a:solidFill>
            <a:custDash>
              <a:ds d="400000" sp="300000"/>
            </a:custDash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4" name="Picture 9" descr=""/>
          <p:cNvPicPr/>
          <p:nvPr/>
        </p:nvPicPr>
        <p:blipFill>
          <a:blip r:embed="rId2"/>
          <a:stretch/>
        </p:blipFill>
        <p:spPr>
          <a:xfrm>
            <a:off x="9326880" y="885600"/>
            <a:ext cx="2030760" cy="2102760"/>
          </a:xfrm>
          <a:prstGeom prst="rect">
            <a:avLst/>
          </a:prstGeom>
          <a:ln>
            <a:noFill/>
          </a:ln>
        </p:spPr>
      </p:pic>
      <p:sp>
        <p:nvSpPr>
          <p:cNvPr id="145" name="CustomShape 8"/>
          <p:cNvSpPr/>
          <p:nvPr/>
        </p:nvSpPr>
        <p:spPr>
          <a:xfrm>
            <a:off x="325080" y="1026000"/>
            <a:ext cx="5891400" cy="973800"/>
          </a:xfrm>
          <a:prstGeom prst="rect">
            <a:avLst/>
          </a:prstGeom>
          <a:noFill/>
          <a:ln w="12600">
            <a:solidFill>
              <a:srgbClr val="c00000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9"/>
          <p:cNvSpPr/>
          <p:nvPr/>
        </p:nvSpPr>
        <p:spPr>
          <a:xfrm>
            <a:off x="325080" y="1100160"/>
            <a:ext cx="5891400" cy="80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30000"/>
              </a:lnSpc>
              <a:spcBef>
                <a:spcPts val="601"/>
              </a:spcBef>
            </a:pPr>
            <a:r>
              <a:rPr b="0" lang="en-US" sz="1800" spc="-1" strike="noStrike">
                <a:solidFill>
                  <a:srgbClr val="006600"/>
                </a:solidFill>
                <a:latin typeface="Calibri"/>
              </a:rPr>
              <a:t>layer of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high-refractive index</a:t>
            </a:r>
            <a:r>
              <a:rPr b="0" lang="en-US" sz="1800" spc="-1" strike="noStrike">
                <a:solidFill>
                  <a:srgbClr val="006600"/>
                </a:solidFill>
                <a:latin typeface="Calibri"/>
              </a:rPr>
              <a:t> material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(focusing/defocusing)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sandwiched between 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</a:rPr>
              <a:t>two layers of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fused silica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47" name="Picture 12" descr=""/>
          <p:cNvPicPr/>
          <p:nvPr/>
        </p:nvPicPr>
        <p:blipFill>
          <a:blip r:embed="rId3"/>
          <a:stretch/>
        </p:blipFill>
        <p:spPr>
          <a:xfrm>
            <a:off x="3820320" y="3958200"/>
            <a:ext cx="3511440" cy="2164680"/>
          </a:xfrm>
          <a:prstGeom prst="rect">
            <a:avLst/>
          </a:prstGeom>
          <a:ln>
            <a:noFill/>
          </a:ln>
        </p:spPr>
      </p:pic>
      <p:pic>
        <p:nvPicPr>
          <p:cNvPr id="148" name="Picture 13" descr=""/>
          <p:cNvPicPr/>
          <p:nvPr/>
        </p:nvPicPr>
        <p:blipFill>
          <a:blip r:embed="rId4"/>
          <a:stretch/>
        </p:blipFill>
        <p:spPr>
          <a:xfrm>
            <a:off x="0" y="3958200"/>
            <a:ext cx="3521520" cy="2164680"/>
          </a:xfrm>
          <a:prstGeom prst="rect">
            <a:avLst/>
          </a:prstGeom>
          <a:ln>
            <a:noFill/>
          </a:ln>
        </p:spPr>
      </p:pic>
      <p:sp>
        <p:nvSpPr>
          <p:cNvPr id="149" name="CustomShape 10"/>
          <p:cNvSpPr/>
          <p:nvPr/>
        </p:nvSpPr>
        <p:spPr>
          <a:xfrm>
            <a:off x="1726560" y="3444840"/>
            <a:ext cx="39758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Geant4 simulation of focal plane: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air gap lens                                                     3-layer lens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0" name="CustomShape 11"/>
          <p:cNvSpPr/>
          <p:nvPr/>
        </p:nvSpPr>
        <p:spPr>
          <a:xfrm>
            <a:off x="-46440" y="3286800"/>
            <a:ext cx="7485120" cy="3301560"/>
          </a:xfrm>
          <a:prstGeom prst="rect">
            <a:avLst/>
          </a:prstGeom>
          <a:noFill/>
          <a:ln w="28440">
            <a:solidFill>
              <a:srgbClr val="0000ff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1" name="CustomShape 12"/>
          <p:cNvSpPr/>
          <p:nvPr/>
        </p:nvSpPr>
        <p:spPr>
          <a:xfrm>
            <a:off x="-34200" y="6247440"/>
            <a:ext cx="2550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ff"/>
                </a:solidFill>
                <a:latin typeface="Calibri"/>
              </a:rPr>
              <a:t>Geant Simulation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52" name="Picture 17" descr=""/>
          <p:cNvPicPr/>
          <p:nvPr/>
        </p:nvPicPr>
        <p:blipFill>
          <a:blip r:embed="rId5"/>
          <a:stretch/>
        </p:blipFill>
        <p:spPr>
          <a:xfrm>
            <a:off x="135360" y="5453280"/>
            <a:ext cx="111600" cy="618840"/>
          </a:xfrm>
          <a:prstGeom prst="rect">
            <a:avLst/>
          </a:prstGeom>
          <a:ln>
            <a:noFill/>
          </a:ln>
        </p:spPr>
      </p:pic>
      <p:pic>
        <p:nvPicPr>
          <p:cNvPr id="153" name="Picture 18" descr=""/>
          <p:cNvPicPr/>
          <p:nvPr/>
        </p:nvPicPr>
        <p:blipFill>
          <a:blip r:embed="rId6"/>
          <a:stretch/>
        </p:blipFill>
        <p:spPr>
          <a:xfrm>
            <a:off x="3785400" y="5289480"/>
            <a:ext cx="273600" cy="956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728280" y="5597640"/>
            <a:ext cx="9147960" cy="77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5" name="Picture 2" descr=""/>
          <p:cNvPicPr/>
          <p:nvPr/>
        </p:nvPicPr>
        <p:blipFill>
          <a:blip r:embed="rId1"/>
          <a:stretch/>
        </p:blipFill>
        <p:spPr>
          <a:xfrm>
            <a:off x="728280" y="3340800"/>
            <a:ext cx="3328560" cy="2984760"/>
          </a:xfrm>
          <a:prstGeom prst="rect">
            <a:avLst/>
          </a:prstGeom>
          <a:ln>
            <a:noFill/>
          </a:ln>
        </p:spPr>
      </p:pic>
      <p:pic>
        <p:nvPicPr>
          <p:cNvPr id="156" name="Picture 3" descr=""/>
          <p:cNvPicPr/>
          <p:nvPr/>
        </p:nvPicPr>
        <p:blipFill>
          <a:blip r:embed="rId2"/>
          <a:stretch/>
        </p:blipFill>
        <p:spPr>
          <a:xfrm flipH="1" rot="16200000">
            <a:off x="3713400" y="3801600"/>
            <a:ext cx="2984760" cy="2062800"/>
          </a:xfrm>
          <a:prstGeom prst="rect">
            <a:avLst/>
          </a:prstGeom>
          <a:ln>
            <a:noFill/>
          </a:ln>
        </p:spPr>
      </p:pic>
      <p:pic>
        <p:nvPicPr>
          <p:cNvPr id="157" name="Picture 4" descr=""/>
          <p:cNvPicPr/>
          <p:nvPr/>
        </p:nvPicPr>
        <p:blipFill>
          <a:blip r:embed="rId3"/>
          <a:stretch/>
        </p:blipFill>
        <p:spPr>
          <a:xfrm>
            <a:off x="8157960" y="3322440"/>
            <a:ext cx="1717920" cy="3003120"/>
          </a:xfrm>
          <a:prstGeom prst="rect">
            <a:avLst/>
          </a:prstGeom>
          <a:ln>
            <a:noFill/>
          </a:ln>
        </p:spPr>
      </p:pic>
      <p:sp>
        <p:nvSpPr>
          <p:cNvPr id="158" name="CustomShape 2"/>
          <p:cNvSpPr/>
          <p:nvPr/>
        </p:nvSpPr>
        <p:spPr>
          <a:xfrm>
            <a:off x="4126320" y="3362040"/>
            <a:ext cx="2923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</a:rPr>
              <a:t>c)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8115120" y="3362040"/>
            <a:ext cx="3045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</a:rPr>
              <a:t>e)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60" name="CustomShape 4"/>
          <p:cNvSpPr/>
          <p:nvPr/>
        </p:nvSpPr>
        <p:spPr>
          <a:xfrm>
            <a:off x="613080" y="3054240"/>
            <a:ext cx="1928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Spherical (NLaK33)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1" name="CustomShape 5"/>
          <p:cNvSpPr/>
          <p:nvPr/>
        </p:nvSpPr>
        <p:spPr>
          <a:xfrm>
            <a:off x="2208600" y="3053520"/>
            <a:ext cx="21103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Cylindrical (S-YGH51)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2" name="CustomShape 6"/>
          <p:cNvSpPr/>
          <p:nvPr/>
        </p:nvSpPr>
        <p:spPr>
          <a:xfrm>
            <a:off x="3967920" y="3053520"/>
            <a:ext cx="1928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Spherical (S-YGH51)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3" name="CustomShape 7"/>
          <p:cNvSpPr/>
          <p:nvPr/>
        </p:nvSpPr>
        <p:spPr>
          <a:xfrm>
            <a:off x="8050680" y="3014640"/>
            <a:ext cx="1928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Spherical (Sapphire)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64" name="Picture 11" descr=""/>
          <p:cNvPicPr/>
          <p:nvPr/>
        </p:nvPicPr>
        <p:blipFill>
          <a:blip r:embed="rId4"/>
          <a:stretch/>
        </p:blipFill>
        <p:spPr>
          <a:xfrm rot="5400000">
            <a:off x="5733720" y="3959640"/>
            <a:ext cx="2980800" cy="1722960"/>
          </a:xfrm>
          <a:prstGeom prst="rect">
            <a:avLst/>
          </a:prstGeom>
          <a:ln>
            <a:noFill/>
          </a:ln>
        </p:spPr>
      </p:pic>
      <p:sp>
        <p:nvSpPr>
          <p:cNvPr id="165" name="CustomShape 8"/>
          <p:cNvSpPr/>
          <p:nvPr/>
        </p:nvSpPr>
        <p:spPr>
          <a:xfrm>
            <a:off x="6323400" y="3340800"/>
            <a:ext cx="3106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</a:rPr>
              <a:t>d)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66" name="CustomShape 9"/>
          <p:cNvSpPr/>
          <p:nvPr/>
        </p:nvSpPr>
        <p:spPr>
          <a:xfrm>
            <a:off x="6178320" y="3027960"/>
            <a:ext cx="1928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Spherical (LaK33)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67" name="Picture 14" descr=""/>
          <p:cNvPicPr/>
          <p:nvPr/>
        </p:nvPicPr>
        <p:blipFill>
          <a:blip r:embed="rId5"/>
          <a:srcRect l="0" t="9665" r="50286" b="4028"/>
          <a:stretch/>
        </p:blipFill>
        <p:spPr>
          <a:xfrm>
            <a:off x="9948960" y="3330720"/>
            <a:ext cx="1718640" cy="1936080"/>
          </a:xfrm>
          <a:prstGeom prst="rect">
            <a:avLst/>
          </a:prstGeom>
          <a:ln>
            <a:noFill/>
          </a:ln>
        </p:spPr>
      </p:pic>
      <p:pic>
        <p:nvPicPr>
          <p:cNvPr id="168" name="Picture 15" descr=""/>
          <p:cNvPicPr/>
          <p:nvPr/>
        </p:nvPicPr>
        <p:blipFill>
          <a:blip r:embed="rId6"/>
          <a:stretch/>
        </p:blipFill>
        <p:spPr>
          <a:xfrm>
            <a:off x="9948960" y="5377680"/>
            <a:ext cx="1718640" cy="933840"/>
          </a:xfrm>
          <a:prstGeom prst="rect">
            <a:avLst/>
          </a:prstGeom>
          <a:ln>
            <a:noFill/>
          </a:ln>
        </p:spPr>
      </p:pic>
      <p:sp>
        <p:nvSpPr>
          <p:cNvPr id="169" name="CustomShape 10"/>
          <p:cNvSpPr/>
          <p:nvPr/>
        </p:nvSpPr>
        <p:spPr>
          <a:xfrm>
            <a:off x="9766440" y="3014640"/>
            <a:ext cx="1928160" cy="33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Spherical (PbF</a:t>
            </a:r>
            <a:r>
              <a:rPr b="1" lang="en-US" sz="140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0" name="CustomShape 11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3-layer Lens Prototypes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71" name="CustomShape 12"/>
          <p:cNvSpPr/>
          <p:nvPr/>
        </p:nvSpPr>
        <p:spPr>
          <a:xfrm>
            <a:off x="4143240" y="3037680"/>
            <a:ext cx="3982680" cy="3344400"/>
          </a:xfrm>
          <a:prstGeom prst="rect">
            <a:avLst/>
          </a:prstGeom>
          <a:noFill/>
          <a:ln w="28440">
            <a:solidFill>
              <a:srgbClr val="00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CustomShape 13"/>
          <p:cNvSpPr/>
          <p:nvPr/>
        </p:nvSpPr>
        <p:spPr>
          <a:xfrm>
            <a:off x="137160" y="548640"/>
            <a:ext cx="8642880" cy="12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Several prototypes build for PANDA and EIC R&amp;D programs with different radii ratio and middle layer material</a:t>
            </a: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Most relevant here (c) and (d) with lanthanum crown glass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" descr=""/>
          <p:cNvPicPr/>
          <p:nvPr/>
        </p:nvPicPr>
        <p:blipFill>
          <a:blip r:embed="rId1"/>
          <a:stretch/>
        </p:blipFill>
        <p:spPr>
          <a:xfrm>
            <a:off x="78480" y="3601440"/>
            <a:ext cx="4628160" cy="2603160"/>
          </a:xfrm>
          <a:prstGeom prst="rect">
            <a:avLst/>
          </a:prstGeom>
          <a:ln>
            <a:noFill/>
          </a:ln>
        </p:spPr>
      </p:pic>
      <p:pic>
        <p:nvPicPr>
          <p:cNvPr id="174" name="Picture 2" descr=""/>
          <p:cNvPicPr/>
          <p:nvPr/>
        </p:nvPicPr>
        <p:blipFill>
          <a:blip r:embed="rId2"/>
          <a:stretch/>
        </p:blipFill>
        <p:spPr>
          <a:xfrm>
            <a:off x="71280" y="740880"/>
            <a:ext cx="4635000" cy="260316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" descr=""/>
          <p:cNvPicPr/>
          <p:nvPr/>
        </p:nvPicPr>
        <p:blipFill>
          <a:blip r:embed="rId1"/>
          <a:stretch/>
        </p:blipFill>
        <p:spPr>
          <a:xfrm>
            <a:off x="78480" y="3601440"/>
            <a:ext cx="4628160" cy="2603160"/>
          </a:xfrm>
          <a:prstGeom prst="rect">
            <a:avLst/>
          </a:prstGeom>
          <a:ln>
            <a:noFill/>
          </a:ln>
        </p:spPr>
      </p:pic>
      <p:pic>
        <p:nvPicPr>
          <p:cNvPr id="177" name="Picture 2" descr=""/>
          <p:cNvPicPr/>
          <p:nvPr/>
        </p:nvPicPr>
        <p:blipFill>
          <a:blip r:embed="rId2"/>
          <a:stretch/>
        </p:blipFill>
        <p:spPr>
          <a:xfrm>
            <a:off x="71280" y="740880"/>
            <a:ext cx="4635000" cy="2603160"/>
          </a:xfrm>
          <a:prstGeom prst="rect">
            <a:avLst/>
          </a:prstGeom>
          <a:ln>
            <a:noFill/>
          </a:ln>
        </p:spPr>
      </p:pic>
      <p:sp>
        <p:nvSpPr>
          <p:cNvPr id="178" name="CustomShape 1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79" name="Picture 4" descr=""/>
          <p:cNvPicPr/>
          <p:nvPr/>
        </p:nvPicPr>
        <p:blipFill>
          <a:blip r:embed="rId3"/>
          <a:srcRect l="0" t="8201" r="9114" b="19141"/>
          <a:stretch/>
        </p:blipFill>
        <p:spPr>
          <a:xfrm>
            <a:off x="7633080" y="1355400"/>
            <a:ext cx="4558680" cy="4858560"/>
          </a:xfrm>
          <a:prstGeom prst="rect">
            <a:avLst/>
          </a:prstGeom>
          <a:ln>
            <a:noFill/>
          </a:ln>
        </p:spPr>
      </p:pic>
      <p:pic>
        <p:nvPicPr>
          <p:cNvPr id="180" name="Picture 5" descr=""/>
          <p:cNvPicPr/>
          <p:nvPr/>
        </p:nvPicPr>
        <p:blipFill>
          <a:blip r:embed="rId4"/>
          <a:stretch/>
        </p:blipFill>
        <p:spPr>
          <a:xfrm>
            <a:off x="4786560" y="2103120"/>
            <a:ext cx="2845800" cy="2916000"/>
          </a:xfrm>
          <a:prstGeom prst="rect">
            <a:avLst/>
          </a:prstGeom>
          <a:ln>
            <a:noFill/>
          </a:ln>
        </p:spPr>
      </p:pic>
      <p:sp>
        <p:nvSpPr>
          <p:cNvPr id="181" name="CustomShape 2"/>
          <p:cNvSpPr/>
          <p:nvPr/>
        </p:nvSpPr>
        <p:spPr>
          <a:xfrm>
            <a:off x="6853680" y="788040"/>
            <a:ext cx="4792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CCD Beam Profiler from Thor Labs as Senssor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3" descr=""/>
          <p:cNvPicPr/>
          <p:nvPr/>
        </p:nvPicPr>
        <p:blipFill>
          <a:blip r:embed="rId1"/>
          <a:srcRect l="22211" t="57367" r="51444" b="14868"/>
          <a:stretch/>
        </p:blipFill>
        <p:spPr>
          <a:xfrm>
            <a:off x="4022280" y="3042360"/>
            <a:ext cx="2472840" cy="1962720"/>
          </a:xfrm>
          <a:prstGeom prst="rect">
            <a:avLst/>
          </a:prstGeom>
          <a:ln>
            <a:noFill/>
          </a:ln>
        </p:spPr>
      </p:pic>
      <p:pic>
        <p:nvPicPr>
          <p:cNvPr id="183" name="Picture 4" descr=""/>
          <p:cNvPicPr/>
          <p:nvPr/>
        </p:nvPicPr>
        <p:blipFill>
          <a:blip r:embed="rId2"/>
          <a:srcRect l="0" t="34932" r="0" b="33768"/>
          <a:stretch/>
        </p:blipFill>
        <p:spPr>
          <a:xfrm>
            <a:off x="686520" y="5317920"/>
            <a:ext cx="8127720" cy="127152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2389320" y="6480"/>
            <a:ext cx="7376760" cy="5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 cap="small">
                <a:solidFill>
                  <a:srgbClr val="000000"/>
                </a:solidFill>
                <a:latin typeface="Calibri"/>
              </a:rPr>
              <a:t>Measuring Focal Length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137160" y="548640"/>
            <a:ext cx="8642880" cy="131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Optical fiber used to achieve clean, collimated gaussian laser beam profile</a:t>
            </a: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Polarising Filters used to control beam intensity</a:t>
            </a:r>
            <a:endParaRPr b="0" lang="en-US" sz="1800" spc="-1" strike="noStrike">
              <a:latin typeface="Arial"/>
            </a:endParaRPr>
          </a:p>
          <a:p>
            <a:pPr lvl="1" marL="515880" indent="-280800">
              <a:lnSpc>
                <a:spcPct val="13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Mirror (M3) on 3D micrometre control stage used to  align and control beam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c00000"/>
      </a:accent1>
      <a:accent2>
        <a:srgbClr val="0000a8"/>
      </a:accent2>
      <a:accent3>
        <a:srgbClr val="006e00"/>
      </a:accent3>
      <a:accent4>
        <a:srgbClr val="8a008a"/>
      </a:accent4>
      <a:accent5>
        <a:srgbClr val="b7aab7"/>
      </a:accent5>
      <a:accent6>
        <a:srgbClr val="0000cc"/>
      </a:accent6>
      <a:hlink>
        <a:srgbClr val="006e00"/>
      </a:hlink>
      <a:folHlink>
        <a:srgbClr val="e1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c00000"/>
      </a:accent1>
      <a:accent2>
        <a:srgbClr val="0000a8"/>
      </a:accent2>
      <a:accent3>
        <a:srgbClr val="006e00"/>
      </a:accent3>
      <a:accent4>
        <a:srgbClr val="8a008a"/>
      </a:accent4>
      <a:accent5>
        <a:srgbClr val="b7aab7"/>
      </a:accent5>
      <a:accent6>
        <a:srgbClr val="0000cc"/>
      </a:accent6>
      <a:hlink>
        <a:srgbClr val="006e00"/>
      </a:hlink>
      <a:folHlink>
        <a:srgbClr val="e1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c00000"/>
      </a:accent1>
      <a:accent2>
        <a:srgbClr val="0000a8"/>
      </a:accent2>
      <a:accent3>
        <a:srgbClr val="006e00"/>
      </a:accent3>
      <a:accent4>
        <a:srgbClr val="8a008a"/>
      </a:accent4>
      <a:accent5>
        <a:srgbClr val="b7aab7"/>
      </a:accent5>
      <a:accent6>
        <a:srgbClr val="0000cc"/>
      </a:accent6>
      <a:hlink>
        <a:srgbClr val="006e00"/>
      </a:hlink>
      <a:folHlink>
        <a:srgbClr val="e1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27264</TotalTime>
  <Application>LibreOffice/6.1.5.2$Linux_X86_64 LibreOffice_project/10$Build-2</Application>
  <Words>990</Words>
  <Paragraphs>139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2019-09-14T20:42:24Z</dcterms:created>
  <dc:creator>Jochen Schwiening</dc:creator>
  <dc:description/>
  <dc:language>en-US</dc:language>
  <cp:lastModifiedBy/>
  <cp:lastPrinted>2021-05-22T18:56:36Z</cp:lastPrinted>
  <dcterms:modified xsi:type="dcterms:W3CDTF">2021-10-26T09:37:43Z</dcterms:modified>
  <cp:revision>718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24</vt:i4>
  </property>
</Properties>
</file>