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94" r:id="rId3"/>
    <p:sldId id="291" r:id="rId4"/>
    <p:sldId id="290" r:id="rId5"/>
    <p:sldId id="293" r:id="rId6"/>
    <p:sldId id="295" r:id="rId7"/>
    <p:sldId id="297" r:id="rId8"/>
    <p:sldId id="298" r:id="rId9"/>
    <p:sldId id="296" r:id="rId10"/>
    <p:sldId id="299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2" autoAdjust="0"/>
    <p:restoredTop sz="94598" autoAdjust="0"/>
  </p:normalViewPr>
  <p:slideViewPr>
    <p:cSldViewPr>
      <p:cViewPr varScale="1">
        <p:scale>
          <a:sx n="76" d="100"/>
          <a:sy n="76" d="100"/>
        </p:scale>
        <p:origin x="114" y="4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8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8EE36-F3FA-4AB1-97D4-E4A4442BDF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D91A7-776D-4A24-8230-7B731948D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D91A7-776D-4A24-8230-7B731948D4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3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D91A7-776D-4A24-8230-7B731948D4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56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D91A7-776D-4A24-8230-7B731948D43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9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D91A7-776D-4A24-8230-7B731948D43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6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D91A7-776D-4A24-8230-7B731948D43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47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D91A7-776D-4A24-8230-7B731948D43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597352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75000"/>
                  </a:schemeClr>
                </a:solidFill>
              </a:rPr>
              <a:t>2021-10-26</a:t>
            </a:r>
            <a:endParaRPr lang="en-GB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057456" y="659735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B468CD5-49D6-4BD1-8437-A3EB0A52F775}" type="slidenum">
              <a:rPr lang="en-GB" sz="10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r>
              <a:rPr lang="en-GB" sz="1000" baseline="0" dirty="0" smtClean="0">
                <a:solidFill>
                  <a:schemeClr val="bg1">
                    <a:lumMod val="75000"/>
                  </a:schemeClr>
                </a:solidFill>
              </a:rPr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372166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8CD5-49D6-4BD1-8437-A3EB0A52F7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36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32520" y="548680"/>
            <a:ext cx="8640960" cy="1728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b="1" dirty="0" smtClean="0"/>
              <a:t>PANDA Beamline Update</a:t>
            </a:r>
            <a:br>
              <a:rPr lang="en-US" sz="2800" b="1" dirty="0" smtClean="0"/>
            </a:br>
            <a:r>
              <a:rPr lang="en-GB" sz="1400" dirty="0" smtClean="0"/>
              <a:t>MEC Session, </a:t>
            </a:r>
            <a:r>
              <a:rPr lang="en-GB" sz="1400" dirty="0"/>
              <a:t>PANDA Collaboration Meeting</a:t>
            </a:r>
            <a:r>
              <a:rPr lang="en-GB" sz="1400" dirty="0" smtClean="0"/>
              <a:t> 21/3</a:t>
            </a:r>
            <a:br>
              <a:rPr lang="en-GB" sz="1400" dirty="0" smtClean="0"/>
            </a:br>
            <a:r>
              <a:rPr lang="en-GB" sz="1400" dirty="0" smtClean="0"/>
              <a:t> J. Lühning, GSI</a:t>
            </a:r>
            <a:endParaRPr lang="en-GB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4688" y="2708920"/>
            <a:ext cx="5832648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PANDA chicane in HESR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Some </a:t>
            </a:r>
            <a:r>
              <a:rPr lang="en-GB" sz="1800" dirty="0" smtClean="0"/>
              <a:t>of the advancements </a:t>
            </a:r>
            <a:r>
              <a:rPr lang="en-GB" sz="1800" dirty="0"/>
              <a:t>this year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Positions of flange connections to be opened frequently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Other flange connections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Pumping port between FT1 and FT2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Support option for FT1/FT2 setup</a:t>
            </a:r>
          </a:p>
          <a:p>
            <a:pPr marL="342900" indent="-3429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Choice of flange connections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14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059" y="2005986"/>
            <a:ext cx="3805881" cy="2702011"/>
          </a:xfrm>
          <a:prstGeom prst="rect">
            <a:avLst/>
          </a:prstGeom>
        </p:spPr>
      </p:pic>
      <p:sp>
        <p:nvSpPr>
          <p:cNvPr id="3" name="AutoShape 4" descr="ISO-Komponenten - VACOM"/>
          <p:cNvSpPr>
            <a:spLocks noChangeAspect="1" noChangeArrowheads="1"/>
          </p:cNvSpPr>
          <p:nvPr/>
        </p:nvSpPr>
        <p:spPr bwMode="auto">
          <a:xfrm>
            <a:off x="3368824" y="1484784"/>
            <a:ext cx="17716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00672" y="5157192"/>
            <a:ext cx="60486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 smtClean="0"/>
              <a:t>Horse-shoe flange, as used at the downstream end of the TS beam-pipe: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custom product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outer Ø </a:t>
            </a:r>
            <a:r>
              <a:rPr lang="en-GB" sz="1400" dirty="0" smtClean="0"/>
              <a:t>not </a:t>
            </a:r>
            <a:r>
              <a:rPr lang="en-GB" sz="1400" dirty="0" smtClean="0"/>
              <a:t>bigger than the Ø of the copper gasket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20952" y="1916832"/>
            <a:ext cx="252028" cy="666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44888" y="14847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small outer flange diameter</a:t>
            </a:r>
            <a:endParaRPr lang="en-US" sz="12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66612" y="260648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Choice of flange connections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9553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4" y="1124744"/>
            <a:ext cx="7940675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8584" y="58061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Position of magnets settled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June/July 2017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after discussions among </a:t>
            </a:r>
            <a:r>
              <a:rPr lang="de-DE" sz="1200" dirty="0" smtClean="0">
                <a:solidFill>
                  <a:schemeClr val="bg1">
                    <a:lumMod val="65000"/>
                  </a:schemeClr>
                </a:solidFill>
              </a:rPr>
              <a:t>Raimund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Tölle (FZJ), Bernhard Laatsch (FZJ), Jost Lühning (GSI). Uploaded to </a:t>
            </a:r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</a:rPr>
              <a:t>https://edms.cern.ch/document/2053635/1</a:t>
            </a:r>
            <a:endParaRPr lang="en-US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4579"/>
              </p:ext>
            </p:extLst>
          </p:nvPr>
        </p:nvGraphicFramePr>
        <p:xfrm>
          <a:off x="1640632" y="4898776"/>
          <a:ext cx="655272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Magnet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Y-coordinate /[mm]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X-coordinate /[mm]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r>
                        <a:rPr lang="en-GB" sz="1200" baseline="30000" dirty="0" smtClean="0"/>
                        <a:t>st</a:t>
                      </a:r>
                      <a:r>
                        <a:rPr lang="en-GB" sz="1200" dirty="0" smtClean="0"/>
                        <a:t> dipole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-12760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46294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Solenoid (IP)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-15.8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46294+170.80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r>
                        <a:rPr lang="en-GB" sz="1200" baseline="30000" dirty="0" smtClean="0"/>
                        <a:t>nd</a:t>
                      </a:r>
                      <a:r>
                        <a:rPr lang="en-GB" sz="1200" dirty="0" smtClean="0"/>
                        <a:t> (big)</a:t>
                      </a:r>
                      <a:r>
                        <a:rPr lang="en-GB" sz="1200" baseline="0" dirty="0" smtClean="0"/>
                        <a:t> dipole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4743.7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46294+234.59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r>
                        <a:rPr lang="en-GB" sz="1200" baseline="30000" dirty="0" smtClean="0"/>
                        <a:t>rd</a:t>
                      </a:r>
                      <a:r>
                        <a:rPr lang="en-GB" sz="1200" dirty="0" smtClean="0"/>
                        <a:t> dipole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13560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46294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92244" y="4437112"/>
            <a:ext cx="625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Coordinates of PANDA magnets w.r.t HESR center</a:t>
            </a:r>
          </a:p>
          <a:p>
            <a:pPr algn="ctr"/>
            <a:r>
              <a:rPr lang="en-US" sz="1200" dirty="0" smtClean="0"/>
              <a:t>(X: west-east direction, Y: south-north direction, {X=0, Y=0} at geometric center of HESR-oval</a:t>
            </a: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34990" y="123090"/>
            <a:ext cx="7992888" cy="36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PANDA chicane in HESR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32204" y="274002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C000"/>
                </a:solidFill>
              </a:rPr>
              <a:t>dipole 13.4 mrad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09384" y="270892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C000"/>
                </a:solidFill>
              </a:rPr>
              <a:t>dipole 26.6 mrad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5128" y="317290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C000"/>
                </a:solidFill>
              </a:rPr>
              <a:t>big dipole 40 mrad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6976" y="320259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C000"/>
                </a:solidFill>
              </a:rPr>
              <a:t>solenoid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049344" y="4221088"/>
            <a:ext cx="504055" cy="134219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21352" y="38648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(north)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66612" y="332656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Some of the advancements this year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52600" y="1340768"/>
            <a:ext cx="724391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Beam-target-pipe meeting (online) 2021-02-19, one result: transition from </a:t>
            </a:r>
            <a:r>
              <a:rPr lang="en-US" sz="1400" dirty="0" smtClean="0"/>
              <a:t>Ø40mm section </a:t>
            </a:r>
            <a:r>
              <a:rPr lang="en-US" sz="1400" dirty="0" smtClean="0"/>
              <a:t>to </a:t>
            </a:r>
            <a:r>
              <a:rPr lang="en-US" sz="1400" dirty="0" smtClean="0"/>
              <a:t>Ø77.3mm section </a:t>
            </a:r>
            <a:r>
              <a:rPr lang="en-US" sz="1400" dirty="0" smtClean="0"/>
              <a:t>already 517 mm downstream of IP: improvement of downstream vacuum.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3D-model of beamline from cryo-pump section (upstream) to Luminosity detector (downstream), edited by Ralf Schmitz and Herbert </a:t>
            </a:r>
            <a:r>
              <a:rPr lang="en-US" sz="1400" dirty="0"/>
              <a:t>Schneider (</a:t>
            </a:r>
            <a:r>
              <a:rPr lang="en-US" sz="1400" dirty="0" smtClean="0"/>
              <a:t>2021-04-26, FZ </a:t>
            </a:r>
            <a:r>
              <a:rPr lang="en-US" sz="1400" dirty="0"/>
              <a:t>Jülich</a:t>
            </a:r>
            <a:r>
              <a:rPr lang="en-US" sz="1400" dirty="0" smtClean="0"/>
              <a:t>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Prototype development of beam-target cross at FZ Jülich. The central part (s. figure) of this prototype was simplified for easier manufacturing: cone is now 55 mm long, upstream inner Ø 28 mm, downstream inner Ø 20 mm, target tube inner Ø 20 mm, wall thickness 0.2 mm.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Pumping port between detectors FT1 and FT2 modified.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856" y="3816230"/>
            <a:ext cx="2296391" cy="242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6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" y="696109"/>
            <a:ext cx="9670223" cy="3638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103" y="4437112"/>
            <a:ext cx="90276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</a:t>
            </a:r>
            <a:r>
              <a:rPr lang="de-DE" sz="1400" dirty="0" smtClean="0"/>
              <a:t> </a:t>
            </a:r>
            <a:r>
              <a:rPr lang="en-US" sz="1400" dirty="0" smtClean="0"/>
              <a:t>red and orange sections between A and B indicate the beamline components which will be rolled out with the 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green and turquoise sections indicate the </a:t>
            </a:r>
            <a:r>
              <a:rPr lang="en-US" sz="1400" dirty="0"/>
              <a:t>beamline </a:t>
            </a:r>
            <a:r>
              <a:rPr lang="en-US" sz="1400" dirty="0" smtClean="0"/>
              <a:t>components in the dipole area which will always stay in place.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</a:t>
            </a:r>
            <a:r>
              <a:rPr lang="de-DE" sz="1400" dirty="0"/>
              <a:t> </a:t>
            </a:r>
            <a:r>
              <a:rPr lang="en-US" sz="1400" dirty="0"/>
              <a:t>red</a:t>
            </a:r>
            <a:r>
              <a:rPr lang="de-DE" sz="1400" dirty="0"/>
              <a:t> </a:t>
            </a:r>
            <a:r>
              <a:rPr lang="en-US" sz="1400" dirty="0" smtClean="0"/>
              <a:t>and</a:t>
            </a:r>
            <a:r>
              <a:rPr lang="de-DE" sz="1400" dirty="0" smtClean="0"/>
              <a:t> </a:t>
            </a:r>
            <a:r>
              <a:rPr lang="en-US" sz="1400" dirty="0" smtClean="0"/>
              <a:t>orange</a:t>
            </a:r>
            <a:r>
              <a:rPr lang="de-DE" sz="1400" dirty="0" smtClean="0"/>
              <a:t> </a:t>
            </a:r>
            <a:r>
              <a:rPr lang="en-US" sz="1400" dirty="0" smtClean="0"/>
              <a:t>sections </a:t>
            </a:r>
            <a:r>
              <a:rPr lang="en-US" sz="1400" dirty="0"/>
              <a:t>between C</a:t>
            </a:r>
            <a:r>
              <a:rPr lang="en-US" sz="1400" dirty="0" smtClean="0"/>
              <a:t> </a:t>
            </a:r>
            <a:r>
              <a:rPr lang="en-US" sz="1400" dirty="0"/>
              <a:t>and </a:t>
            </a:r>
            <a:r>
              <a:rPr lang="en-US" sz="1400" dirty="0" smtClean="0"/>
              <a:t>D indicate </a:t>
            </a:r>
            <a:r>
              <a:rPr lang="en-US" sz="1400" dirty="0"/>
              <a:t>the beamline </a:t>
            </a:r>
            <a:r>
              <a:rPr lang="en-US" sz="1400" dirty="0" smtClean="0"/>
              <a:t>components </a:t>
            </a:r>
            <a:r>
              <a:rPr lang="en-US" sz="1400" dirty="0"/>
              <a:t>which will be rolled out with </a:t>
            </a:r>
            <a:r>
              <a:rPr lang="en-US" sz="1400" dirty="0" smtClean="0"/>
              <a:t>the FS.</a:t>
            </a:r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34990" y="113218"/>
            <a:ext cx="7992888" cy="36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/>
              <a:t>Positions of flange connections to be opened</a:t>
            </a:r>
            <a:r>
              <a:rPr lang="de-DE" sz="2000" b="1" dirty="0"/>
              <a:t> </a:t>
            </a:r>
            <a:r>
              <a:rPr lang="en-US" sz="2000" b="1" dirty="0"/>
              <a:t>frequently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060" y="1113350"/>
            <a:ext cx="348322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6496" y="1451904"/>
            <a:ext cx="147462" cy="7287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254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60662" y="1129539"/>
            <a:ext cx="348322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B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451770" y="1428574"/>
            <a:ext cx="147462" cy="7287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9144" y="1129539"/>
            <a:ext cx="348322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F0"/>
                </a:solidFill>
              </a:rPr>
              <a:t>C</a:t>
            </a:r>
            <a:endParaRPr lang="en-US" sz="1600" b="1" dirty="0" smtClean="0">
              <a:solidFill>
                <a:srgbClr val="00B0F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228000" y="1416190"/>
            <a:ext cx="147462" cy="7287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200852" y="1149644"/>
            <a:ext cx="348322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F0"/>
                </a:solidFill>
              </a:rPr>
              <a:t>D</a:t>
            </a:r>
            <a:endParaRPr lang="en-US" sz="1600" b="1" dirty="0" smtClean="0">
              <a:solidFill>
                <a:srgbClr val="00B0F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408604" y="1455318"/>
            <a:ext cx="152908" cy="74156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12639" y="5229200"/>
            <a:ext cx="68931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Z-coordinates (Z=0 at IP) of </a:t>
            </a:r>
            <a:r>
              <a:rPr lang="en-US" sz="1400" dirty="0" smtClean="0"/>
              <a:t>flange connections to be opened frequently:</a:t>
            </a:r>
          </a:p>
          <a:p>
            <a:r>
              <a:rPr lang="de-DE" sz="1400" dirty="0" smtClean="0"/>
              <a:t>Z(</a:t>
            </a:r>
            <a:r>
              <a:rPr lang="de-DE" sz="1400" dirty="0" smtClean="0">
                <a:solidFill>
                  <a:srgbClr val="00B0F0"/>
                </a:solidFill>
              </a:rPr>
              <a:t>A</a:t>
            </a:r>
            <a:r>
              <a:rPr lang="de-DE" sz="1400" dirty="0" smtClean="0"/>
              <a:t>) = -4331mm (</a:t>
            </a:r>
            <a:r>
              <a:rPr lang="en-US" sz="1400" dirty="0" smtClean="0"/>
              <a:t>downstream</a:t>
            </a:r>
            <a:r>
              <a:rPr lang="de-DE" sz="1400" dirty="0" smtClean="0"/>
              <a:t> </a:t>
            </a:r>
            <a:r>
              <a:rPr lang="en-US" sz="1400" dirty="0" smtClean="0"/>
              <a:t>side</a:t>
            </a:r>
            <a:r>
              <a:rPr lang="de-DE" sz="1400" dirty="0" smtClean="0"/>
              <a:t> </a:t>
            </a:r>
            <a:r>
              <a:rPr lang="en-US" sz="1400" dirty="0" smtClean="0"/>
              <a:t>of</a:t>
            </a:r>
            <a:r>
              <a:rPr lang="de-DE" sz="1400" dirty="0" smtClean="0"/>
              <a:t> </a:t>
            </a:r>
            <a:r>
              <a:rPr lang="en-US" sz="1400" dirty="0" smtClean="0"/>
              <a:t>DN 89-shutter),</a:t>
            </a:r>
          </a:p>
          <a:p>
            <a:r>
              <a:rPr lang="de-DE" sz="1400" dirty="0" smtClean="0"/>
              <a:t>Z(</a:t>
            </a:r>
            <a:r>
              <a:rPr lang="de-DE" sz="1400" dirty="0" smtClean="0">
                <a:solidFill>
                  <a:srgbClr val="00B0F0"/>
                </a:solidFill>
              </a:rPr>
              <a:t>B</a:t>
            </a:r>
            <a:r>
              <a:rPr lang="de-DE" sz="1400" dirty="0" smtClean="0"/>
              <a:t>)</a:t>
            </a:r>
            <a:r>
              <a:rPr lang="de-DE" sz="1400" dirty="0"/>
              <a:t> = </a:t>
            </a:r>
            <a:r>
              <a:rPr lang="de-DE" sz="1400" dirty="0" smtClean="0"/>
              <a:t>2900mm,</a:t>
            </a:r>
          </a:p>
          <a:p>
            <a:r>
              <a:rPr lang="de-DE" sz="1400" dirty="0" smtClean="0"/>
              <a:t>Z(</a:t>
            </a:r>
            <a:r>
              <a:rPr lang="de-DE" sz="1400" dirty="0" smtClean="0">
                <a:solidFill>
                  <a:srgbClr val="00B0F0"/>
                </a:solidFill>
              </a:rPr>
              <a:t>C</a:t>
            </a:r>
            <a:r>
              <a:rPr lang="de-DE" sz="1400" dirty="0" smtClean="0"/>
              <a:t>)</a:t>
            </a:r>
            <a:r>
              <a:rPr lang="de-DE" sz="1400" dirty="0"/>
              <a:t> = </a:t>
            </a:r>
            <a:r>
              <a:rPr lang="de-DE" sz="1400" dirty="0" smtClean="0"/>
              <a:t>6070mm,</a:t>
            </a:r>
          </a:p>
          <a:p>
            <a:r>
              <a:rPr lang="de-DE" sz="1400" dirty="0" smtClean="0"/>
              <a:t>Z(</a:t>
            </a:r>
            <a:r>
              <a:rPr lang="de-DE" sz="1400" dirty="0" smtClean="0">
                <a:solidFill>
                  <a:srgbClr val="00B0F0"/>
                </a:solidFill>
              </a:rPr>
              <a:t>D</a:t>
            </a:r>
            <a:r>
              <a:rPr lang="de-DE" sz="1400" dirty="0" smtClean="0"/>
              <a:t>)</a:t>
            </a:r>
            <a:r>
              <a:rPr lang="de-DE" sz="1400" dirty="0"/>
              <a:t> = </a:t>
            </a:r>
            <a:r>
              <a:rPr lang="de-DE" sz="1400" dirty="0" smtClean="0"/>
              <a:t>12138</a:t>
            </a:r>
            <a:r>
              <a:rPr lang="de-DE" sz="1400" dirty="0"/>
              <a:t>mm (</a:t>
            </a:r>
            <a:r>
              <a:rPr lang="en-US" sz="1400" dirty="0"/>
              <a:t>downstream</a:t>
            </a:r>
            <a:r>
              <a:rPr lang="de-DE" sz="1400" dirty="0"/>
              <a:t> </a:t>
            </a:r>
            <a:r>
              <a:rPr lang="en-US" sz="1400" dirty="0"/>
              <a:t>side</a:t>
            </a:r>
            <a:r>
              <a:rPr lang="de-DE" sz="1400" dirty="0"/>
              <a:t> </a:t>
            </a:r>
            <a:r>
              <a:rPr lang="en-US" sz="1400" dirty="0"/>
              <a:t>of</a:t>
            </a:r>
            <a:r>
              <a:rPr lang="de-DE" sz="1400" dirty="0"/>
              <a:t> </a:t>
            </a:r>
            <a:r>
              <a:rPr lang="en-US" sz="1400" dirty="0" smtClean="0"/>
              <a:t>DN 89-shutter</a:t>
            </a:r>
            <a:r>
              <a:rPr lang="en-US" sz="1400" dirty="0"/>
              <a:t>)</a:t>
            </a:r>
            <a:r>
              <a:rPr lang="de-DE" sz="1400" dirty="0" smtClean="0"/>
              <a:t>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852430" y="1706134"/>
            <a:ext cx="450094" cy="30777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</a:rPr>
              <a:t>IP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848984" y="1936966"/>
            <a:ext cx="147462" cy="23501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" y="764704"/>
            <a:ext cx="9670223" cy="363872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34990" y="113218"/>
            <a:ext cx="7992888" cy="36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Other flange connections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05864" y="1181944"/>
            <a:ext cx="348322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205864" y="1520498"/>
            <a:ext cx="147462" cy="7287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43148" y="1218238"/>
            <a:ext cx="348322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F0"/>
                </a:solidFill>
              </a:rPr>
              <a:t>F</a:t>
            </a:r>
            <a:endParaRPr lang="en-US" sz="1600" b="1" dirty="0" smtClean="0">
              <a:solidFill>
                <a:srgbClr val="00B0F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752000" y="1526400"/>
            <a:ext cx="144000" cy="7287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820000" y="1484784"/>
            <a:ext cx="360917" cy="71200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069174" y="1208819"/>
            <a:ext cx="348322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4850" y="4855733"/>
            <a:ext cx="8455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Z-coordinates </a:t>
            </a:r>
            <a:r>
              <a:rPr lang="en-US" sz="1400" dirty="0" smtClean="0"/>
              <a:t>of other flange connections: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Z(</a:t>
            </a:r>
            <a:r>
              <a:rPr lang="de-DE" sz="1400" dirty="0" smtClean="0">
                <a:solidFill>
                  <a:srgbClr val="00B0F0"/>
                </a:solidFill>
              </a:rPr>
              <a:t>E</a:t>
            </a:r>
            <a:r>
              <a:rPr lang="de-DE" sz="1400" dirty="0" smtClean="0"/>
              <a:t>) = -2913mm, </a:t>
            </a:r>
            <a:r>
              <a:rPr lang="en-US" sz="1400" dirty="0" smtClean="0"/>
              <a:t>upstream of </a:t>
            </a:r>
            <a:r>
              <a:rPr lang="en-US" sz="1400" dirty="0" smtClean="0">
                <a:solidFill>
                  <a:srgbClr val="00B0F0"/>
                </a:solidFill>
              </a:rPr>
              <a:t>E</a:t>
            </a:r>
            <a:r>
              <a:rPr lang="en-US" sz="1400" dirty="0" smtClean="0"/>
              <a:t> (red) cryo-pump section designed by WWU Münster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Z(</a:t>
            </a:r>
            <a:r>
              <a:rPr lang="de-DE" sz="1400" dirty="0" smtClean="0">
                <a:solidFill>
                  <a:srgbClr val="00B0F0"/>
                </a:solidFill>
              </a:rPr>
              <a:t>F</a:t>
            </a:r>
            <a:r>
              <a:rPr lang="de-DE" sz="1400" dirty="0" smtClean="0"/>
              <a:t>)</a:t>
            </a:r>
            <a:r>
              <a:rPr lang="de-DE" sz="1400" dirty="0"/>
              <a:t> = </a:t>
            </a:r>
            <a:r>
              <a:rPr lang="de-DE" sz="1400" dirty="0" smtClean="0"/>
              <a:t>3464mm, </a:t>
            </a:r>
            <a:r>
              <a:rPr lang="en-US" sz="1400" dirty="0" smtClean="0"/>
              <a:t>upstream</a:t>
            </a:r>
            <a:r>
              <a:rPr lang="de-DE" sz="1400" dirty="0" smtClean="0"/>
              <a:t> </a:t>
            </a:r>
            <a:r>
              <a:rPr lang="en-US" sz="1400" dirty="0" smtClean="0"/>
              <a:t>of</a:t>
            </a:r>
            <a:r>
              <a:rPr lang="de-DE" sz="1400" dirty="0" smtClean="0"/>
              <a:t> </a:t>
            </a:r>
            <a:r>
              <a:rPr lang="de-DE" sz="1400" dirty="0" smtClean="0">
                <a:solidFill>
                  <a:srgbClr val="00B0F0"/>
                </a:solidFill>
              </a:rPr>
              <a:t>F </a:t>
            </a:r>
            <a:r>
              <a:rPr lang="en-US" sz="1400" dirty="0" smtClean="0"/>
              <a:t>(green) pumping port between FT1 and FT2 designed by GSI</a:t>
            </a:r>
            <a:endParaRPr lang="de-DE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Z(</a:t>
            </a:r>
            <a:r>
              <a:rPr lang="de-DE" sz="1400" dirty="0" smtClean="0">
                <a:solidFill>
                  <a:srgbClr val="00B0F0"/>
                </a:solidFill>
              </a:rPr>
              <a:t>G</a:t>
            </a:r>
            <a:r>
              <a:rPr lang="de-DE" sz="1400" dirty="0" smtClean="0"/>
              <a:t>)</a:t>
            </a:r>
            <a:r>
              <a:rPr lang="de-DE" sz="1400" dirty="0"/>
              <a:t> = </a:t>
            </a:r>
            <a:r>
              <a:rPr lang="de-DE" sz="1400" dirty="0" smtClean="0"/>
              <a:t>10682mm, </a:t>
            </a:r>
            <a:r>
              <a:rPr lang="en-US" sz="1400" dirty="0" smtClean="0"/>
              <a:t>downstream of </a:t>
            </a:r>
            <a:r>
              <a:rPr lang="en-US" sz="1400" dirty="0" smtClean="0">
                <a:solidFill>
                  <a:srgbClr val="00B0F0"/>
                </a:solidFill>
              </a:rPr>
              <a:t>G</a:t>
            </a:r>
            <a:r>
              <a:rPr lang="en-US" sz="1400" dirty="0" smtClean="0"/>
              <a:t> (orange) vacuum section of Luminosity Detector, in charge: JGU Mainz</a:t>
            </a:r>
            <a:r>
              <a:rPr lang="de-DE" sz="1400" dirty="0" smtClean="0"/>
              <a:t> 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934056" y="1758008"/>
            <a:ext cx="348322" cy="30777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</a:rPr>
              <a:t>IP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858602" y="2005560"/>
            <a:ext cx="147462" cy="23501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1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0" y="1124744"/>
            <a:ext cx="2470912" cy="47467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34990" y="185226"/>
            <a:ext cx="7992888" cy="36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Pumping port between FT1 and FT2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22263" y="1695032"/>
            <a:ext cx="1539487" cy="1228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35074" y="2199088"/>
            <a:ext cx="526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Tube with oval cross section between FT1 and FT2, inner width 108 mm, length 49 cm, wall thickness 2 mm (confirmed by FEM analysis), conductance cross section 210 cm²</a:t>
            </a:r>
            <a:r>
              <a:rPr lang="de-DE" sz="1400" dirty="0" smtClean="0"/>
              <a:t>, </a:t>
            </a:r>
            <a:r>
              <a:rPr lang="en-US" sz="1400" dirty="0" smtClean="0"/>
              <a:t>molecular</a:t>
            </a:r>
            <a:r>
              <a:rPr lang="de-DE" sz="1400" dirty="0" smtClean="0"/>
              <a:t> </a:t>
            </a:r>
            <a:r>
              <a:rPr lang="en-US" sz="1400" dirty="0" smtClean="0"/>
              <a:t>conductance for 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about</a:t>
            </a:r>
            <a:r>
              <a:rPr lang="de-DE" sz="1400" dirty="0" smtClean="0"/>
              <a:t> </a:t>
            </a:r>
            <a:r>
              <a:rPr lang="en-US" sz="1400" dirty="0" smtClean="0"/>
              <a:t>2900</a:t>
            </a:r>
            <a:r>
              <a:rPr lang="de-DE" sz="1400" dirty="0"/>
              <a:t> </a:t>
            </a:r>
            <a:r>
              <a:rPr lang="en-US" sz="1400" dirty="0" smtClean="0"/>
              <a:t>ltr/s</a:t>
            </a:r>
            <a:r>
              <a:rPr lang="de-DE" sz="1400" dirty="0" smtClean="0"/>
              <a:t> 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28864" y="1407000"/>
            <a:ext cx="3834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Port slits, conductance cross section 70 cm²</a:t>
            </a:r>
            <a:r>
              <a:rPr lang="de-DE" sz="1400" dirty="0" smtClean="0"/>
              <a:t>, </a:t>
            </a:r>
            <a:r>
              <a:rPr lang="en-US" sz="1400" dirty="0" smtClean="0"/>
              <a:t>molecular</a:t>
            </a:r>
            <a:r>
              <a:rPr lang="de-DE" sz="1400" dirty="0" smtClean="0"/>
              <a:t> </a:t>
            </a:r>
            <a:r>
              <a:rPr lang="en-US" sz="1400" dirty="0" smtClean="0"/>
              <a:t>conductance for 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about</a:t>
            </a:r>
            <a:r>
              <a:rPr lang="de-DE" sz="1400" dirty="0" smtClean="0"/>
              <a:t> </a:t>
            </a:r>
            <a:r>
              <a:rPr lang="en-US" sz="1400" dirty="0" smtClean="0"/>
              <a:t>3000</a:t>
            </a:r>
            <a:r>
              <a:rPr lang="de-DE" sz="1400" dirty="0"/>
              <a:t> </a:t>
            </a:r>
            <a:r>
              <a:rPr lang="en-US" sz="1400" dirty="0" smtClean="0"/>
              <a:t>liters/s</a:t>
            </a:r>
            <a:r>
              <a:rPr lang="de-DE" sz="1400" dirty="0" smtClean="0"/>
              <a:t> 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222263" y="2559128"/>
            <a:ext cx="1212812" cy="190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1194" y="3620084"/>
            <a:ext cx="3810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Ø 250 mm tube, length about 105 cm, 210 cm²</a:t>
            </a:r>
            <a:r>
              <a:rPr lang="de-DE" sz="1400" dirty="0" smtClean="0"/>
              <a:t>, </a:t>
            </a:r>
            <a:r>
              <a:rPr lang="en-US" sz="1400" dirty="0" smtClean="0"/>
              <a:t>molecular</a:t>
            </a:r>
            <a:r>
              <a:rPr lang="de-DE" sz="1400" dirty="0" smtClean="0"/>
              <a:t> </a:t>
            </a:r>
            <a:r>
              <a:rPr lang="en-US" sz="1400" dirty="0" smtClean="0"/>
              <a:t>conductance for 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about</a:t>
            </a:r>
            <a:r>
              <a:rPr lang="de-DE" sz="1400" dirty="0" smtClean="0"/>
              <a:t> </a:t>
            </a:r>
            <a:r>
              <a:rPr lang="en-US" sz="1400" dirty="0" smtClean="0"/>
              <a:t>5700</a:t>
            </a:r>
            <a:r>
              <a:rPr lang="de-DE" sz="1400" dirty="0"/>
              <a:t> </a:t>
            </a:r>
            <a:r>
              <a:rPr lang="en-US" sz="1400" dirty="0" smtClean="0"/>
              <a:t>ltr/s</a:t>
            </a:r>
            <a:r>
              <a:rPr lang="de-DE" sz="1400" dirty="0" smtClean="0"/>
              <a:t> 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738382" y="3927280"/>
            <a:ext cx="1212812" cy="190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72880" y="5204840"/>
            <a:ext cx="51782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In-series</a:t>
            </a:r>
            <a:r>
              <a:rPr lang="de-DE" sz="1400" dirty="0" smtClean="0"/>
              <a:t> </a:t>
            </a:r>
            <a:r>
              <a:rPr lang="en-US" sz="1400" dirty="0" smtClean="0"/>
              <a:t>conductance of these components about</a:t>
            </a:r>
            <a:r>
              <a:rPr lang="de-DE" sz="1400" dirty="0" smtClean="0"/>
              <a:t> </a:t>
            </a:r>
            <a:r>
              <a:rPr lang="en-US" sz="1400" dirty="0" smtClean="0"/>
              <a:t>1170</a:t>
            </a:r>
            <a:r>
              <a:rPr lang="de-DE" sz="1400" dirty="0"/>
              <a:t> </a:t>
            </a:r>
            <a:r>
              <a:rPr lang="en-US" sz="1400" dirty="0" smtClean="0"/>
              <a:t>ltr/s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Effective pumping speed with a 1000</a:t>
            </a:r>
            <a:r>
              <a:rPr lang="de-DE" sz="1400" dirty="0"/>
              <a:t> </a:t>
            </a:r>
            <a:r>
              <a:rPr lang="en-US" sz="1400" dirty="0" smtClean="0"/>
              <a:t>ltr/s</a:t>
            </a:r>
            <a:r>
              <a:rPr lang="de-DE" sz="1400" dirty="0" smtClean="0"/>
              <a:t> </a:t>
            </a:r>
            <a:r>
              <a:rPr lang="en-US" sz="1400" dirty="0" smtClean="0"/>
              <a:t>turbo pump 540 ltr/s.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Effective </a:t>
            </a:r>
            <a:r>
              <a:rPr lang="en-US" sz="1400" dirty="0"/>
              <a:t>pumping speed with a </a:t>
            </a:r>
            <a:r>
              <a:rPr lang="en-US" sz="1400" dirty="0" smtClean="0"/>
              <a:t>1500</a:t>
            </a:r>
            <a:r>
              <a:rPr lang="de-DE" sz="1400" dirty="0"/>
              <a:t> </a:t>
            </a:r>
            <a:r>
              <a:rPr lang="en-US" sz="1400" dirty="0" smtClean="0"/>
              <a:t>ltr/s</a:t>
            </a:r>
            <a:r>
              <a:rPr lang="de-DE" sz="1400" dirty="0"/>
              <a:t> </a:t>
            </a:r>
            <a:r>
              <a:rPr lang="en-US" sz="1400" dirty="0"/>
              <a:t>turbo pump </a:t>
            </a:r>
            <a:r>
              <a:rPr lang="en-US" sz="1400" dirty="0" smtClean="0"/>
              <a:t>660</a:t>
            </a:r>
            <a:r>
              <a:rPr lang="en-US" sz="1400" dirty="0"/>
              <a:t> ltr/s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2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6" y="1268760"/>
            <a:ext cx="3040000" cy="45933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34990" y="185226"/>
            <a:ext cx="7992888" cy="36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Pumping port between FT1 and FT2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2564904"/>
            <a:ext cx="396044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smtClean="0"/>
              <a:t>View from the bottom of the</a:t>
            </a:r>
            <a:r>
              <a:rPr lang="en-US" sz="1400" dirty="0"/>
              <a:t> (yellow)</a:t>
            </a:r>
            <a:r>
              <a:rPr lang="en-US" sz="1400" dirty="0" smtClean="0"/>
              <a:t> pumping port: The clearance to the narrowest components of FT1 and FT2 is about ±2.7 mm.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There are considerations to increase the clearance.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The nominal center of both the FT1/FT2 setup and the pumping port is 3182 mm downstream of the IP.</a:t>
            </a:r>
          </a:p>
        </p:txBody>
      </p:sp>
    </p:spTree>
    <p:extLst>
      <p:ext uri="{BB962C8B-B14F-4D97-AF65-F5344CB8AC3E}">
        <p14:creationId xmlns:p14="http://schemas.microsoft.com/office/powerpoint/2010/main" val="4408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72" y="764704"/>
            <a:ext cx="4638859" cy="551294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34990" y="113218"/>
            <a:ext cx="7992888" cy="363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Support option for FT1/FT2 setup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 rot="20684108">
            <a:off x="4788070" y="196830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dipole field clamp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20684108">
            <a:off x="3232534" y="3841636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DN250 vacuum tube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20684108">
            <a:off x="4679268" y="5321274"/>
            <a:ext cx="73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turbo pump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20684108">
            <a:off x="2293443" y="5249920"/>
            <a:ext cx="1274177" cy="52322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muon filter, western half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0684108">
            <a:off x="2703076" y="99344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FT1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25208" y="3151845"/>
            <a:ext cx="16050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smtClean="0"/>
              <a:t>FT1/FT2 support (blue) fixed to field clamp supports.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271379" y="3577942"/>
            <a:ext cx="1512168" cy="43204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853276">
            <a:off x="5612369" y="4275175"/>
            <a:ext cx="109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field clamp support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20609795">
            <a:off x="3566391" y="162124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FT1/FT2 desk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50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SO-Komponenten - VACOM"/>
          <p:cNvSpPr>
            <a:spLocks noChangeAspect="1" noChangeArrowheads="1"/>
          </p:cNvSpPr>
          <p:nvPr/>
        </p:nvSpPr>
        <p:spPr bwMode="auto">
          <a:xfrm>
            <a:off x="3368824" y="1556792"/>
            <a:ext cx="17716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099" y="1856829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992" y="1985416"/>
            <a:ext cx="2647950" cy="1485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68624" y="4293096"/>
            <a:ext cx="72728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 smtClean="0"/>
              <a:t>QCF compared to </a:t>
            </a:r>
            <a:r>
              <a:rPr lang="en-GB" sz="1400" dirty="0"/>
              <a:t>conventional</a:t>
            </a:r>
            <a:r>
              <a:rPr lang="en-GB" sz="1400" dirty="0" smtClean="0"/>
              <a:t> CF: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Components </a:t>
            </a:r>
            <a:r>
              <a:rPr lang="en-GB" sz="1400" dirty="0"/>
              <a:t>with QCF flange can be mounted like rotatable flanges in any angular </a:t>
            </a:r>
            <a:r>
              <a:rPr lang="en-GB" sz="1400" dirty="0" smtClean="0"/>
              <a:t>position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Same </a:t>
            </a:r>
            <a:r>
              <a:rPr lang="en-GB" sz="1400" dirty="0"/>
              <a:t>sealing principle (ISO 3669-2) and same standard copper </a:t>
            </a:r>
            <a:r>
              <a:rPr lang="en-GB" sz="1400" dirty="0" smtClean="0"/>
              <a:t>gasket as </a:t>
            </a:r>
            <a:r>
              <a:rPr lang="en-GB" sz="1400" dirty="0"/>
              <a:t>the conventional CF </a:t>
            </a:r>
            <a:r>
              <a:rPr lang="en-GB" sz="1400" dirty="0" smtClean="0"/>
              <a:t>connection</a:t>
            </a:r>
            <a:endParaRPr lang="en-GB" sz="1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About 50% less axial space required. Outer Ø of flange smaller but with clamp chain 50% more radial space needed (at the screw heads)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Friction (azimuthal and radial) on the conical surfaces</a:t>
            </a:r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016895" y="3518001"/>
            <a:ext cx="1533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source: vacom.de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438018" y="1844824"/>
            <a:ext cx="1533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clamp chain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96816" y="1700808"/>
            <a:ext cx="396044" cy="52530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28000" y="2195672"/>
            <a:ext cx="324000" cy="125008"/>
          </a:xfrm>
          <a:prstGeom prst="line">
            <a:avLst/>
          </a:prstGeom>
          <a:ln w="12700">
            <a:solidFill>
              <a:srgbClr val="4931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82998" y="1484784"/>
            <a:ext cx="1533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conical surface</a:t>
            </a:r>
            <a:endParaRPr lang="en-US" sz="12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66612" y="260648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000" b="1" dirty="0" smtClean="0"/>
              <a:t>Choice of flange connections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6749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884</Words>
  <Application>Microsoft Office PowerPoint</Application>
  <PresentationFormat>A4 Paper (210x297 mm)</PresentationFormat>
  <Paragraphs>100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PANDA Beamline Update MEC Session, PANDA Collaboration Meeting 21/3  J. Lühning, GSI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Luehning, Jost</dc:creator>
  <cp:lastModifiedBy>Luehning, Jost</cp:lastModifiedBy>
  <cp:revision>385</cp:revision>
  <dcterms:created xsi:type="dcterms:W3CDTF">2014-10-20T12:36:45Z</dcterms:created>
  <dcterms:modified xsi:type="dcterms:W3CDTF">2021-10-26T09:06:35Z</dcterms:modified>
</cp:coreProperties>
</file>