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34" r:id="rId2"/>
    <p:sldId id="535" r:id="rId3"/>
    <p:sldId id="532" r:id="rId4"/>
    <p:sldId id="536" r:id="rId5"/>
    <p:sldId id="537" r:id="rId6"/>
    <p:sldId id="539" r:id="rId7"/>
    <p:sldId id="538" r:id="rId8"/>
    <p:sldId id="533" r:id="rId9"/>
    <p:sldId id="531" r:id="rId10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FFCC"/>
    <a:srgbClr val="FFFFCC"/>
    <a:srgbClr val="FFFF00"/>
    <a:srgbClr val="CCECFF"/>
    <a:srgbClr val="D6A300"/>
    <a:srgbClr val="CC00CC"/>
    <a:srgbClr val="00D000"/>
    <a:srgbClr val="0099FF"/>
    <a:srgbClr val="D3D3D3"/>
    <a:srgbClr val="C7C7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1" tIns="46226" rIns="92451" bIns="46226" numCol="1" anchor="t" anchorCtr="0" compatLnSpc="1">
            <a:prstTxWarp prst="textNoShape">
              <a:avLst/>
            </a:prstTxWarp>
          </a:bodyPr>
          <a:lstStyle>
            <a:lvl1pPr defTabSz="924656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42" y="3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1" tIns="46226" rIns="92451" bIns="46226" numCol="1" anchor="t" anchorCtr="0" compatLnSpc="1">
            <a:prstTxWarp prst="textNoShape">
              <a:avLst/>
            </a:prstTxWarp>
          </a:bodyPr>
          <a:lstStyle>
            <a:lvl1pPr algn="r" defTabSz="924656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6" y="4862517"/>
            <a:ext cx="5680076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1" tIns="46226" rIns="92451" bIns="462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Click to edit Master text styles</a:t>
            </a:r>
          </a:p>
          <a:p>
            <a:pPr lvl="1"/>
            <a:r>
              <a:rPr lang="de-DE" noProof="0" smtClean="0"/>
              <a:t>Second level</a:t>
            </a:r>
          </a:p>
          <a:p>
            <a:pPr lvl="2"/>
            <a:r>
              <a:rPr lang="de-DE" noProof="0" smtClean="0"/>
              <a:t>Third level</a:t>
            </a:r>
          </a:p>
          <a:p>
            <a:pPr lvl="3"/>
            <a:r>
              <a:rPr lang="de-DE" noProof="0" smtClean="0"/>
              <a:t>Fourth level</a:t>
            </a:r>
          </a:p>
          <a:p>
            <a:pPr lvl="4"/>
            <a:r>
              <a:rPr lang="de-DE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720265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1" tIns="46226" rIns="92451" bIns="46226" numCol="1" anchor="b" anchorCtr="0" compatLnSpc="1">
            <a:prstTxWarp prst="textNoShape">
              <a:avLst/>
            </a:prstTxWarp>
          </a:bodyPr>
          <a:lstStyle>
            <a:lvl1pPr defTabSz="924656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42" y="9720265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51" tIns="46226" rIns="92451" bIns="46226" numCol="1" anchor="b" anchorCtr="0" compatLnSpc="1">
            <a:prstTxWarp prst="textNoShape">
              <a:avLst/>
            </a:prstTxWarp>
          </a:bodyPr>
          <a:lstStyle>
            <a:lvl1pPr algn="r" defTabSz="924656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A1725A64-FAB3-4D38-A867-7CD4CE8398D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725A64-FAB3-4D38-A867-7CD4CE8398D2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1DAB2F-91D1-481F-AE2A-7A3DEAAD00FC}" type="slidenum">
              <a:rPr lang="de-DE" smtClean="0">
                <a:ea typeface="ＭＳ Ｐゴシック" pitchFamily="34" charset="-128"/>
              </a:rPr>
              <a:pPr/>
              <a:t>2</a:t>
            </a:fld>
            <a:endParaRPr lang="de-DE" smtClean="0">
              <a:ea typeface="ＭＳ Ｐゴシック" pitchFamily="34" charset="-128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2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2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0E7D7-E027-4C27-A8D2-C020BF8F3727}" type="slidenum">
              <a:rPr lang="de-DE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200">
              <a:ea typeface="+mn-ea"/>
            </a:endParaRPr>
          </a:p>
        </p:txBody>
      </p:sp>
      <p:pic>
        <p:nvPicPr>
          <p:cNvPr id="3" name="Picture 8" descr="fusszeile_hochformat"/>
          <p:cNvPicPr preferRelativeResize="0"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6376988"/>
            <a:ext cx="9144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7813675" y="157163"/>
          <a:ext cx="1258888" cy="296862"/>
        </p:xfrm>
        <a:graphic>
          <a:graphicData uri="http://schemas.openxmlformats.org/presentationml/2006/ole">
            <p:oleObj spid="_x0000_s97282" name="Image" r:id="rId4" imgW="5739683" imgH="1358730" progId="">
              <p:embed/>
            </p:oleObj>
          </a:graphicData>
        </a:graphic>
      </p:graphicFrame>
      <p:sp>
        <p:nvSpPr>
          <p:cNvPr id="5" name="Rectangle 4"/>
          <p:cNvSpPr txBox="1">
            <a:spLocks noChangeArrowheads="1"/>
          </p:cNvSpPr>
          <p:nvPr userDrawn="1"/>
        </p:nvSpPr>
        <p:spPr>
          <a:xfrm>
            <a:off x="71438" y="6570663"/>
            <a:ext cx="4535487" cy="287337"/>
          </a:xfrm>
          <a:prstGeom prst="rect">
            <a:avLst/>
          </a:prstGeom>
          <a:ln/>
        </p:spPr>
        <p:txBody>
          <a:bodyPr/>
          <a:lstStyle/>
          <a:p>
            <a:pPr>
              <a:defRPr/>
            </a:pPr>
            <a:r>
              <a:rPr lang="en-US" sz="1200" err="1">
                <a:solidFill>
                  <a:schemeClr val="bg2"/>
                </a:solidFill>
                <a:ea typeface="ＭＳ Ｐゴシック" charset="-128"/>
              </a:rPr>
              <a:t>Jochen</a:t>
            </a:r>
            <a:r>
              <a:rPr lang="en-US" sz="1200">
                <a:solidFill>
                  <a:schemeClr val="bg2"/>
                </a:solidFill>
                <a:ea typeface="ＭＳ Ｐゴシック" charset="-128"/>
              </a:rPr>
              <a:t> </a:t>
            </a:r>
            <a:r>
              <a:rPr lang="en-US" sz="1200" smtClean="0">
                <a:solidFill>
                  <a:schemeClr val="bg2"/>
                </a:solidFill>
                <a:ea typeface="ＭＳ Ｐゴシック" charset="-128"/>
              </a:rPr>
              <a:t>Schwiening</a:t>
            </a:r>
            <a:endParaRPr lang="de-DE" sz="1200" dirty="0">
              <a:solidFill>
                <a:schemeClr val="bg2"/>
              </a:solidFill>
              <a:ea typeface="ＭＳ Ｐゴシック" charset="-128"/>
            </a:endParaRPr>
          </a:p>
        </p:txBody>
      </p:sp>
      <p:pic>
        <p:nvPicPr>
          <p:cNvPr id="6" name="Picture 342" descr="gsi_accel_logo2"/>
          <p:cNvPicPr>
            <a:picLocks noChangeAspect="1" noChangeArrowheads="1"/>
          </p:cNvPicPr>
          <p:nvPr userDrawn="1"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4925" y="33338"/>
            <a:ext cx="869950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4"/>
          <p:cNvSpPr txBox="1">
            <a:spLocks noChangeArrowheads="1"/>
          </p:cNvSpPr>
          <p:nvPr userDrawn="1"/>
        </p:nvSpPr>
        <p:spPr>
          <a:xfrm>
            <a:off x="8532440" y="6570663"/>
            <a:ext cx="575047" cy="287337"/>
          </a:xfrm>
          <a:prstGeom prst="rect">
            <a:avLst/>
          </a:prstGeom>
          <a:ln/>
        </p:spPr>
        <p:txBody>
          <a:bodyPr/>
          <a:lstStyle/>
          <a:p>
            <a:pPr algn="r">
              <a:defRPr/>
            </a:pPr>
            <a:fld id="{62D9DECB-3FF2-4A8A-88FE-5ADECD10AA48}" type="slidenum">
              <a:rPr lang="en-US" sz="1200" smtClean="0">
                <a:solidFill>
                  <a:schemeClr val="bg2"/>
                </a:solidFill>
                <a:ea typeface="ＭＳ Ｐゴシック" charset="-128"/>
              </a:rPr>
              <a:pPr algn="r">
                <a:defRPr/>
              </a:pPr>
              <a:t>‹#›</a:t>
            </a:fld>
            <a:endParaRPr lang="de-DE" sz="1200" dirty="0">
              <a:solidFill>
                <a:schemeClr val="bg2"/>
              </a:solidFill>
              <a:ea typeface="ＭＳ Ｐゴシック" charset="-128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2" r:id="rId2"/>
  </p:sldLayoutIdLst>
  <p:transition spd="med"/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4085" y="332656"/>
            <a:ext cx="5916067" cy="16561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>
              <a:lnSpc>
                <a:spcPct val="150000"/>
              </a:lnSpc>
              <a:spcBef>
                <a:spcPts val="0"/>
              </a:spcBef>
              <a:defRPr/>
            </a:pPr>
            <a:r>
              <a:rPr lang="en-US" sz="3200" smtClean="0">
                <a:solidFill>
                  <a:srgbClr val="C00000"/>
                </a:solidFill>
                <a:ea typeface="ＭＳ Ｐゴシック" charset="-128"/>
              </a:rPr>
              <a:t>S</a:t>
            </a:r>
            <a:r>
              <a:rPr lang="en-US" sz="2800" smtClean="0">
                <a:solidFill>
                  <a:srgbClr val="C00000"/>
                </a:solidFill>
                <a:ea typeface="ＭＳ Ｐゴシック" charset="-128"/>
              </a:rPr>
              <a:t>TATUS OF </a:t>
            </a:r>
            <a:r>
              <a:rPr lang="en-US" sz="3200" smtClean="0">
                <a:solidFill>
                  <a:srgbClr val="C00000"/>
                </a:solidFill>
                <a:ea typeface="ＭＳ Ｐゴシック" charset="-128"/>
              </a:rPr>
              <a:t>B</a:t>
            </a:r>
            <a:r>
              <a:rPr lang="en-US" sz="2800" smtClean="0">
                <a:solidFill>
                  <a:srgbClr val="C00000"/>
                </a:solidFill>
                <a:ea typeface="ＭＳ Ｐゴシック" charset="-128"/>
              </a:rPr>
              <a:t>ARREL </a:t>
            </a:r>
            <a:r>
              <a:rPr lang="en-US" sz="3200" smtClean="0">
                <a:solidFill>
                  <a:srgbClr val="C00000"/>
                </a:solidFill>
                <a:ea typeface="ＭＳ Ｐゴシック" charset="-128"/>
              </a:rPr>
              <a:t>D</a:t>
            </a:r>
            <a:r>
              <a:rPr lang="en-US" sz="2800" smtClean="0">
                <a:solidFill>
                  <a:srgbClr val="C00000"/>
                </a:solidFill>
                <a:ea typeface="ＭＳ Ｐゴシック" charset="-128"/>
              </a:rPr>
              <a:t>IRC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defRPr/>
            </a:pPr>
            <a:r>
              <a:rPr lang="en-US" sz="3200" smtClean="0">
                <a:solidFill>
                  <a:srgbClr val="C00000"/>
                </a:solidFill>
                <a:ea typeface="ＭＳ Ｐゴシック" charset="-128"/>
              </a:rPr>
              <a:t>M</a:t>
            </a:r>
            <a:r>
              <a:rPr lang="en-US" sz="2800" smtClean="0">
                <a:solidFill>
                  <a:srgbClr val="C00000"/>
                </a:solidFill>
                <a:ea typeface="ＭＳ Ｐゴシック" charset="-128"/>
              </a:rPr>
              <a:t>ECHANICAL </a:t>
            </a:r>
            <a:r>
              <a:rPr lang="en-US" sz="3200" smtClean="0">
                <a:solidFill>
                  <a:srgbClr val="C00000"/>
                </a:solidFill>
                <a:ea typeface="ＭＳ Ｐゴシック" charset="-128"/>
              </a:rPr>
              <a:t>D</a:t>
            </a:r>
            <a:r>
              <a:rPr lang="en-US" sz="2800" smtClean="0">
                <a:solidFill>
                  <a:srgbClr val="C00000"/>
                </a:solidFill>
                <a:ea typeface="ＭＳ Ｐゴシック" charset="-128"/>
              </a:rPr>
              <a:t>ESIGN</a:t>
            </a:r>
            <a:endParaRPr lang="en-US" sz="2800" dirty="0" smtClean="0">
              <a:solidFill>
                <a:srgbClr val="C00000"/>
              </a:solidFill>
              <a:ea typeface="ＭＳ Ｐゴシック" charset="-128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012160" y="692696"/>
            <a:ext cx="310536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07504" y="3356992"/>
            <a:ext cx="8758488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mtClean="0"/>
              <a:t>Doro Lehmann has started to update barrel DIRC in CATIA based on </a:t>
            </a:r>
            <a:br>
              <a:rPr lang="en-US" smtClean="0"/>
            </a:br>
            <a:r>
              <a:rPr lang="en-US" smtClean="0"/>
              <a:t>	Jost’s spring 2011 barrel DIRC version (incl. first version of SciTil barrel).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mtClean="0"/>
              <a:t>Plan: update to current baseline design and implement main design options.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mtClean="0"/>
              <a:t>Goal: provide consistent set of DIRC mech drawings for EDMS.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endParaRPr lang="en-US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mtClean="0"/>
              <a:t>Today: quick snapshot of the status.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32240" y="5517232"/>
            <a:ext cx="2173993" cy="1092607"/>
          </a:xfrm>
          <a:prstGeom prst="rect">
            <a:avLst/>
          </a:prstGeom>
          <a:noFill/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800" smtClean="0"/>
              <a:t>Jochen Schwiening</a:t>
            </a:r>
          </a:p>
          <a:p>
            <a:pPr algn="ctr">
              <a:spcBef>
                <a:spcPts val="600"/>
              </a:spcBef>
            </a:pPr>
            <a:r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t>PANDA CollabMeet</a:t>
            </a:r>
            <a:br>
              <a:rPr lang="en-US" sz="140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t>Mechanical Design Session</a:t>
            </a:r>
            <a:br>
              <a:rPr lang="en-US" sz="140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t>GSI, Sep 6, 2011</a:t>
            </a:r>
            <a:endParaRPr lang="en-US" sz="140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22564" y="1219731"/>
            <a:ext cx="4421436" cy="3793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848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857224" y="6350"/>
            <a:ext cx="7377113" cy="576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PANDA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ARREL</a:t>
            </a: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DIRC D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ESIGN</a:t>
            </a:r>
            <a:endParaRPr lang="de-DE" sz="2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5496" y="692696"/>
            <a:ext cx="8928992" cy="577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40000"/>
              </a:spcBef>
              <a:tabLst>
                <a:tab pos="285750" algn="l"/>
                <a:tab pos="628650" algn="l"/>
                <a:tab pos="747713" algn="l"/>
              </a:tabLst>
            </a:pPr>
            <a:r>
              <a:rPr lang="en-US" dirty="0" smtClean="0">
                <a:solidFill>
                  <a:srgbClr val="C00000"/>
                </a:solidFill>
              </a:rPr>
              <a:t>Current PANDA Barrel DIRC baseline design: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dirty="0" smtClean="0"/>
              <a:t> Barrel radius ~50 cm; expansion volume depth: 30 cm. 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smtClean="0"/>
              <a:t> 16 bar boxes, all identical in size.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smtClean="0"/>
              <a:t> 5 </a:t>
            </a:r>
            <a:r>
              <a:rPr lang="en-US" sz="1800"/>
              <a:t>radiator </a:t>
            </a:r>
            <a:r>
              <a:rPr lang="en-US" sz="1800" smtClean="0"/>
              <a:t>bars per bar box, </a:t>
            </a:r>
            <a:r>
              <a:rPr lang="en-US" sz="1800" dirty="0"/>
              <a:t>synthetic fused silica </a:t>
            </a:r>
            <a:br>
              <a:rPr lang="en-US" sz="1800" dirty="0"/>
            </a:br>
            <a:r>
              <a:rPr lang="en-US" sz="1800" dirty="0"/>
              <a:t>	17mm (T</a:t>
            </a:r>
            <a:r>
              <a:rPr lang="en-US" sz="1800" dirty="0" smtClean="0"/>
              <a:t>)</a:t>
            </a:r>
            <a:r>
              <a:rPr lang="de-DE" sz="1800" dirty="0" smtClean="0"/>
              <a:t> </a:t>
            </a:r>
            <a:r>
              <a:rPr lang="de-DE" sz="1800" dirty="0" smtClean="0">
                <a:sym typeface="Symbol"/>
              </a:rPr>
              <a:t></a:t>
            </a:r>
            <a:r>
              <a:rPr lang="de-DE" sz="1800" dirty="0" smtClean="0"/>
              <a:t> </a:t>
            </a:r>
            <a:r>
              <a:rPr lang="en-US" sz="1800" dirty="0" smtClean="0">
                <a:cs typeface="Times New Roman" pitchFamily="18" charset="0"/>
              </a:rPr>
              <a:t>33mm </a:t>
            </a:r>
            <a:r>
              <a:rPr lang="en-US" sz="1800" dirty="0">
                <a:cs typeface="Times New Roman" pitchFamily="18" charset="0"/>
              </a:rPr>
              <a:t>(W</a:t>
            </a:r>
            <a:r>
              <a:rPr lang="en-US" sz="1800" dirty="0" smtClean="0">
                <a:cs typeface="Times New Roman" pitchFamily="18" charset="0"/>
              </a:rPr>
              <a:t>)</a:t>
            </a:r>
            <a:r>
              <a:rPr lang="de-DE" sz="1800" dirty="0" smtClean="0"/>
              <a:t> </a:t>
            </a:r>
            <a:r>
              <a:rPr lang="de-DE" sz="1800" dirty="0" smtClean="0">
                <a:sym typeface="Symbol"/>
              </a:rPr>
              <a:t></a:t>
            </a:r>
            <a:r>
              <a:rPr lang="de-DE" sz="1800" dirty="0" smtClean="0"/>
              <a:t> </a:t>
            </a:r>
            <a:r>
              <a:rPr lang="en-US" sz="1800" dirty="0" smtClean="0">
                <a:cs typeface="Times New Roman" pitchFamily="18" charset="0"/>
              </a:rPr>
              <a:t>2500mm </a:t>
            </a:r>
            <a:r>
              <a:rPr lang="en-US" sz="1800" dirty="0">
                <a:cs typeface="Times New Roman" pitchFamily="18" charset="0"/>
              </a:rPr>
              <a:t>(L</a:t>
            </a:r>
            <a:r>
              <a:rPr lang="en-US" sz="1800" dirty="0" smtClean="0">
                <a:cs typeface="Times New Roman" pitchFamily="18" charset="0"/>
              </a:rPr>
              <a:t>).</a:t>
            </a:r>
            <a:endParaRPr lang="en-US" sz="1800" dirty="0">
              <a:cs typeface="Times New Roman" pitchFamily="18" charset="0"/>
            </a:endParaRP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dirty="0">
                <a:cs typeface="Times New Roman" pitchFamily="18" charset="0"/>
              </a:rPr>
              <a:t> Focusing optics: </a:t>
            </a:r>
            <a:r>
              <a:rPr lang="en-US" sz="1800" dirty="0" smtClean="0">
                <a:cs typeface="Times New Roman" pitchFamily="18" charset="0"/>
              </a:rPr>
              <a:t>doublet </a:t>
            </a:r>
            <a:r>
              <a:rPr lang="en-US" sz="1800" smtClean="0">
                <a:cs typeface="Times New Roman" pitchFamily="18" charset="0"/>
              </a:rPr>
              <a:t>lens system, </a:t>
            </a:r>
            <a:br>
              <a:rPr lang="en-US" sz="1800" smtClean="0">
                <a:cs typeface="Times New Roman" pitchFamily="18" charset="0"/>
              </a:rPr>
            </a:br>
            <a:r>
              <a:rPr lang="en-US" sz="1800" smtClean="0">
                <a:cs typeface="Times New Roman" pitchFamily="18" charset="0"/>
              </a:rPr>
              <a:t>	air gap between lens and expansion volume.</a:t>
            </a:r>
            <a:r>
              <a:rPr lang="en-US" sz="1800" dirty="0">
                <a:cs typeface="Times New Roman" pitchFamily="18" charset="0"/>
              </a:rPr>
              <a:t>	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dirty="0">
                <a:cs typeface="Times New Roman" pitchFamily="18" charset="0"/>
              </a:rPr>
              <a:t> Compact photon detector:</a:t>
            </a:r>
            <a:r>
              <a:rPr lang="en-US" sz="1800" dirty="0" smtClean="0"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accent6"/>
                </a:solidFill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chemeClr val="accent6"/>
                </a:solidFill>
                <a:cs typeface="Times New Roman" pitchFamily="18" charset="0"/>
              </a:rPr>
            </a:br>
            <a:r>
              <a:rPr lang="en-US" sz="1800" dirty="0" smtClean="0">
                <a:solidFill>
                  <a:schemeClr val="accent6"/>
                </a:solidFill>
                <a:cs typeface="Times New Roman" pitchFamily="18" charset="0"/>
              </a:rPr>
              <a:t>	</a:t>
            </a:r>
            <a:r>
              <a:rPr lang="en-US" sz="1800" smtClean="0">
                <a:solidFill>
                  <a:srgbClr val="000000"/>
                </a:solidFill>
                <a:cs typeface="Times New Roman" pitchFamily="18" charset="0"/>
              </a:rPr>
              <a:t>30 cm oil-filled expansion volume (removable),</a:t>
            </a:r>
            <a:r>
              <a:rPr lang="en-US" sz="1800" dirty="0" smtClean="0">
                <a:cs typeface="Times New Roman" pitchFamily="18" charset="0"/>
              </a:rPr>
              <a:t/>
            </a:r>
            <a:br>
              <a:rPr lang="en-US" sz="1800" dirty="0" smtClean="0">
                <a:cs typeface="Times New Roman" pitchFamily="18" charset="0"/>
              </a:rPr>
            </a:br>
            <a:r>
              <a:rPr lang="en-US" sz="1800" smtClean="0">
                <a:cs typeface="Times New Roman" pitchFamily="18" charset="0"/>
              </a:rPr>
              <a:t>	Photonis MCP-PMTs.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smtClean="0">
                <a:cs typeface="Times New Roman" pitchFamily="18" charset="0"/>
              </a:rPr>
              <a:t> Mechanical principle: bar boxes slide into “drawers.”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buFontTx/>
              <a:buChar char="•"/>
              <a:tabLst>
                <a:tab pos="166688" algn="l"/>
                <a:tab pos="463550" algn="l"/>
                <a:tab pos="747713" algn="l"/>
              </a:tabLst>
            </a:pPr>
            <a:r>
              <a:rPr lang="en-US" sz="1800" smtClean="0">
                <a:cs typeface="Times New Roman" pitchFamily="18" charset="0"/>
              </a:rPr>
              <a:t> Structure mirrored by SciTil.</a:t>
            </a:r>
          </a:p>
          <a:p>
            <a:pPr marL="220663" lvl="1">
              <a:lnSpc>
                <a:spcPct val="110000"/>
              </a:lnSpc>
              <a:spcBef>
                <a:spcPct val="40000"/>
              </a:spcBef>
              <a:tabLst>
                <a:tab pos="166688" algn="l"/>
                <a:tab pos="463550" algn="l"/>
                <a:tab pos="747713" algn="l"/>
              </a:tabLst>
            </a:pPr>
            <a:endParaRPr lang="en-US" sz="1800" dirty="0"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40000"/>
              </a:spcBef>
              <a:tabLst>
                <a:tab pos="285750" algn="l"/>
                <a:tab pos="628650" algn="l"/>
                <a:tab pos="747713" algn="l"/>
              </a:tabLst>
            </a:pPr>
            <a:r>
              <a:rPr lang="en-US" smtClean="0">
                <a:cs typeface="Times New Roman" pitchFamily="18" charset="0"/>
              </a:rPr>
              <a:t>Design </a:t>
            </a:r>
            <a:r>
              <a:rPr lang="en-US" dirty="0" smtClean="0">
                <a:cs typeface="Times New Roman" pitchFamily="18" charset="0"/>
              </a:rPr>
              <a:t>options</a:t>
            </a:r>
            <a:r>
              <a:rPr lang="en-US" sz="1600" smtClean="0">
                <a:cs typeface="Times New Roman" pitchFamily="18" charset="0"/>
              </a:rPr>
              <a:t>: </a:t>
            </a:r>
            <a:r>
              <a:rPr lang="en-US" smtClean="0">
                <a:cs typeface="Times New Roman" pitchFamily="18" charset="0"/>
              </a:rPr>
              <a:t>mirror </a:t>
            </a:r>
            <a:r>
              <a:rPr lang="en-US" dirty="0" smtClean="0">
                <a:cs typeface="Times New Roman" pitchFamily="18" charset="0"/>
              </a:rPr>
              <a:t>focusing, radiator plates</a:t>
            </a:r>
            <a:r>
              <a:rPr lang="en-US" smtClean="0">
                <a:cs typeface="Times New Roman" pitchFamily="18" charset="0"/>
              </a:rPr>
              <a:t>, 16 optically isolated “cameras.” </a:t>
            </a:r>
            <a:br>
              <a:rPr lang="en-US" smtClean="0">
                <a:cs typeface="Times New Roman" pitchFamily="18" charset="0"/>
              </a:rPr>
            </a:br>
            <a:r>
              <a:rPr lang="en-US" sz="1800" smtClean="0">
                <a:cs typeface="Times New Roman" pitchFamily="18" charset="0"/>
              </a:rPr>
              <a:t>	PhD students studying performance using simulation and prototypes.</a:t>
            </a:r>
            <a:endParaRPr lang="de-DE" dirty="0">
              <a:cs typeface="Times New Roman" pitchFamily="18" charset="0"/>
            </a:endParaRPr>
          </a:p>
        </p:txBody>
      </p:sp>
      <p:sp>
        <p:nvSpPr>
          <p:cNvPr id="21509" name="Text Box 25"/>
          <p:cNvSpPr txBox="1">
            <a:spLocks noChangeArrowheads="1"/>
          </p:cNvSpPr>
          <p:nvPr/>
        </p:nvSpPr>
        <p:spPr bwMode="auto">
          <a:xfrm>
            <a:off x="7630566" y="3876536"/>
            <a:ext cx="1409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Radiator bars</a:t>
            </a:r>
            <a:endParaRPr lang="de-DE" sz="1800"/>
          </a:p>
        </p:txBody>
      </p:sp>
      <p:sp>
        <p:nvSpPr>
          <p:cNvPr id="21510" name="Text Box 26"/>
          <p:cNvSpPr txBox="1">
            <a:spLocks noChangeArrowheads="1"/>
          </p:cNvSpPr>
          <p:nvPr/>
        </p:nvSpPr>
        <p:spPr bwMode="auto">
          <a:xfrm>
            <a:off x="6976814" y="1658501"/>
            <a:ext cx="1771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/>
              <a:t>Photon detectors </a:t>
            </a:r>
            <a:br>
              <a:rPr lang="en-US" sz="1800"/>
            </a:br>
            <a:r>
              <a:rPr lang="en-US" sz="1800"/>
              <a:t>and electronics</a:t>
            </a:r>
            <a:endParaRPr lang="de-DE" sz="1800"/>
          </a:p>
        </p:txBody>
      </p:sp>
      <p:sp>
        <p:nvSpPr>
          <p:cNvPr id="21511" name="Line 27"/>
          <p:cNvSpPr>
            <a:spLocks noChangeShapeType="1"/>
          </p:cNvSpPr>
          <p:nvPr/>
        </p:nvSpPr>
        <p:spPr bwMode="auto">
          <a:xfrm flipH="1">
            <a:off x="6443836" y="2091889"/>
            <a:ext cx="503238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Line 28"/>
          <p:cNvSpPr>
            <a:spLocks noChangeShapeType="1"/>
          </p:cNvSpPr>
          <p:nvPr/>
        </p:nvSpPr>
        <p:spPr bwMode="auto">
          <a:xfrm flipH="1" flipV="1">
            <a:off x="7308304" y="3740011"/>
            <a:ext cx="36036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Text Box 29"/>
          <p:cNvSpPr txBox="1">
            <a:spLocks noChangeArrowheads="1"/>
          </p:cNvSpPr>
          <p:nvPr/>
        </p:nvSpPr>
        <p:spPr bwMode="auto">
          <a:xfrm>
            <a:off x="7050856" y="4260190"/>
            <a:ext cx="162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Focusing optics</a:t>
            </a:r>
            <a:endParaRPr lang="de-DE" sz="1800"/>
          </a:p>
        </p:txBody>
      </p:sp>
      <p:sp>
        <p:nvSpPr>
          <p:cNvPr id="21514" name="Line 30"/>
          <p:cNvSpPr>
            <a:spLocks noChangeShapeType="1"/>
          </p:cNvSpPr>
          <p:nvPr/>
        </p:nvSpPr>
        <p:spPr bwMode="auto">
          <a:xfrm flipH="1" flipV="1">
            <a:off x="6690494" y="3884027"/>
            <a:ext cx="401786" cy="481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27"/>
          <p:cNvSpPr>
            <a:spLocks noChangeShapeType="1"/>
          </p:cNvSpPr>
          <p:nvPr/>
        </p:nvSpPr>
        <p:spPr bwMode="auto">
          <a:xfrm flipH="1" flipV="1">
            <a:off x="6444208" y="1507763"/>
            <a:ext cx="503238" cy="288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6876578" y="4643844"/>
            <a:ext cx="19094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smtClean="0"/>
              <a:t>Expansion volume</a:t>
            </a:r>
            <a:endParaRPr lang="de-DE" sz="1800"/>
          </a:p>
        </p:txBody>
      </p:sp>
      <p:sp>
        <p:nvSpPr>
          <p:cNvPr id="14" name="Line 30"/>
          <p:cNvSpPr>
            <a:spLocks noChangeShapeType="1"/>
          </p:cNvSpPr>
          <p:nvPr/>
        </p:nvSpPr>
        <p:spPr bwMode="auto">
          <a:xfrm flipH="1" flipV="1">
            <a:off x="6516216" y="4293096"/>
            <a:ext cx="360040" cy="432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pn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2367" y="764704"/>
            <a:ext cx="7583969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12004" y="868650"/>
            <a:ext cx="1496500" cy="40011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SciTil in slot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7944" y="2780928"/>
            <a:ext cx="2034531" cy="40011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5 bars per bar box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64975" y="5981218"/>
            <a:ext cx="3583225" cy="40011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MCP-PMT array (3 rows shown)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62" y="1772816"/>
            <a:ext cx="2332690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rgbClr val="C00000"/>
                </a:solidFill>
              </a:rPr>
              <a:t>fused silica windows</a:t>
            </a:r>
            <a:br>
              <a:rPr lang="en-US" smtClean="0">
                <a:solidFill>
                  <a:srgbClr val="C00000"/>
                </a:solidFill>
              </a:rPr>
            </a:br>
            <a:r>
              <a:rPr lang="en-US" smtClean="0">
                <a:solidFill>
                  <a:srgbClr val="C00000"/>
                </a:solidFill>
              </a:rPr>
              <a:t>at front and back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16216" y="3081154"/>
            <a:ext cx="2570063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>
              <a:tabLst>
                <a:tab pos="233363" algn="l"/>
              </a:tabLst>
            </a:pPr>
            <a:r>
              <a:rPr lang="en-US" smtClean="0">
                <a:solidFill>
                  <a:srgbClr val="C00000"/>
                </a:solidFill>
              </a:rPr>
              <a:t>ROHACELL barrel for</a:t>
            </a:r>
            <a:br>
              <a:rPr lang="en-US" smtClean="0">
                <a:solidFill>
                  <a:srgbClr val="C00000"/>
                </a:solidFill>
              </a:rPr>
            </a:br>
            <a:r>
              <a:rPr lang="en-US" smtClean="0">
                <a:solidFill>
                  <a:srgbClr val="C00000"/>
                </a:solidFill>
              </a:rPr>
              <a:t>	mechanical stiffness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857224" y="6350"/>
            <a:ext cx="7377113" cy="576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PANDA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B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ARREL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DIRC 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ESIGN</a:t>
            </a: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5" name="Picture 3" descr="\\WinfileSvG\KP3$Root\jschwien\Eigene Dateien\Powerpoint\20110906 PandaCollab\3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3528" y="1052736"/>
            <a:ext cx="8506892" cy="492665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7504" y="692696"/>
            <a:ext cx="2871299" cy="707886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rgbClr val="C00000"/>
                </a:solidFill>
              </a:rPr>
              <a:t>support frame for readout </a:t>
            </a:r>
            <a:br>
              <a:rPr lang="en-US" smtClean="0">
                <a:solidFill>
                  <a:srgbClr val="C00000"/>
                </a:solidFill>
              </a:rPr>
            </a:br>
            <a:r>
              <a:rPr lang="en-US" smtClean="0">
                <a:solidFill>
                  <a:srgbClr val="C00000"/>
                </a:solidFill>
              </a:rPr>
              <a:t>electronics, cabling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60032" y="3861048"/>
            <a:ext cx="2595582" cy="1015663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>
              <a:tabLst>
                <a:tab pos="233363" algn="l"/>
              </a:tabLst>
            </a:pPr>
            <a:r>
              <a:rPr lang="en-US" smtClean="0"/>
              <a:t>bar box </a:t>
            </a:r>
            <a:r>
              <a:rPr lang="en-US" smtClean="0"/>
              <a:t>end points in z:</a:t>
            </a:r>
          </a:p>
          <a:p>
            <a:pPr>
              <a:tabLst>
                <a:tab pos="233363" algn="l"/>
              </a:tabLst>
            </a:pPr>
            <a:r>
              <a:rPr lang="en-US" smtClean="0">
                <a:solidFill>
                  <a:schemeClr val="accent6"/>
                </a:solidFill>
              </a:rPr>
              <a:t>	+</a:t>
            </a:r>
            <a:r>
              <a:rPr lang="en-US" smtClean="0">
                <a:solidFill>
                  <a:schemeClr val="accent6"/>
                </a:solidFill>
              </a:rPr>
              <a:t>1300mm (or less)</a:t>
            </a:r>
            <a:endParaRPr lang="en-US" smtClean="0">
              <a:solidFill>
                <a:schemeClr val="accent6"/>
              </a:solidFill>
            </a:endParaRPr>
          </a:p>
          <a:p>
            <a:pPr>
              <a:tabLst>
                <a:tab pos="233363" algn="l"/>
              </a:tabLst>
            </a:pPr>
            <a:r>
              <a:rPr lang="en-US" smtClean="0">
                <a:solidFill>
                  <a:schemeClr val="accent6"/>
                </a:solidFill>
              </a:rPr>
              <a:t>	-1190mm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504" y="5517232"/>
            <a:ext cx="2858796" cy="1015663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>
              <a:tabLst>
                <a:tab pos="233363" algn="l"/>
              </a:tabLst>
            </a:pPr>
            <a:r>
              <a:rPr lang="en-US" smtClean="0"/>
              <a:t>DIRC readout in z:</a:t>
            </a:r>
          </a:p>
          <a:p>
            <a:pPr>
              <a:tabLst>
                <a:tab pos="233363" algn="l"/>
              </a:tabLst>
            </a:pPr>
            <a:r>
              <a:rPr lang="en-US" smtClean="0">
                <a:solidFill>
                  <a:schemeClr val="accent6"/>
                </a:solidFill>
              </a:rPr>
              <a:t>	EV starts at -1200mm</a:t>
            </a:r>
          </a:p>
          <a:p>
            <a:pPr>
              <a:tabLst>
                <a:tab pos="233363" algn="l"/>
              </a:tabLst>
            </a:pPr>
            <a:r>
              <a:rPr lang="en-US" smtClean="0">
                <a:solidFill>
                  <a:schemeClr val="accent6"/>
                </a:solidFill>
              </a:rPr>
              <a:t>	frame ends at -1710mm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39952" y="5517232"/>
            <a:ext cx="4830553" cy="92333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1800" smtClean="0"/>
              <a:t>end point of </a:t>
            </a:r>
            <a:r>
              <a:rPr lang="en-US" sz="1800" smtClean="0"/>
              <a:t>bar </a:t>
            </a:r>
            <a:r>
              <a:rPr lang="en-US" sz="1800" smtClean="0"/>
              <a:t>in +z </a:t>
            </a:r>
            <a:r>
              <a:rPr lang="en-US" sz="1800" smtClean="0"/>
              <a:t>TBD, </a:t>
            </a:r>
            <a:r>
              <a:rPr lang="en-US" sz="1800" smtClean="0"/>
              <a:t>depends on radius</a:t>
            </a:r>
            <a:endParaRPr lang="en-US" sz="1800" smtClean="0"/>
          </a:p>
          <a:p>
            <a:r>
              <a:rPr lang="en-US" sz="1800" smtClean="0"/>
              <a:t>approx </a:t>
            </a:r>
            <a:r>
              <a:rPr lang="en-US" sz="1800" smtClean="0">
                <a:solidFill>
                  <a:schemeClr val="accent6"/>
                </a:solidFill>
              </a:rPr>
              <a:t>30mm</a:t>
            </a:r>
            <a:r>
              <a:rPr lang="en-US" sz="1800" smtClean="0"/>
              <a:t> required for mirror, spring, </a:t>
            </a:r>
            <a:r>
              <a:rPr lang="en-US" sz="1800" smtClean="0"/>
              <a:t>material</a:t>
            </a:r>
          </a:p>
          <a:p>
            <a:r>
              <a:rPr lang="en-US" sz="1800" smtClean="0"/>
              <a:t>physics: DIRC PID to 22 degrees</a:t>
            </a:r>
            <a:endParaRPr lang="en-US" sz="180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57224" y="6350"/>
            <a:ext cx="7377113" cy="576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PANDA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B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ARREL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DIRC 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ESIGN</a:t>
            </a: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21775" y="2097421"/>
            <a:ext cx="12394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FF00"/>
                </a:solidFill>
              </a:rPr>
              <a:t>+1300mm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0975" y="2817501"/>
            <a:ext cx="11801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FF00"/>
                </a:solidFill>
              </a:rPr>
              <a:t>-1710mm</a:t>
            </a:r>
            <a:endParaRPr lang="en-US">
              <a:solidFill>
                <a:srgbClr val="FFFF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331640" y="2276872"/>
            <a:ext cx="6022274" cy="606369"/>
            <a:chOff x="1254608" y="2288606"/>
            <a:chExt cx="6022274" cy="606369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1254608" y="2288606"/>
              <a:ext cx="6014339" cy="60509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262543" y="2289879"/>
              <a:ext cx="6014339" cy="605096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 descr="\\WinfileSvG\KP3$Root\jschwien\Eigene Dateien\Powerpoint\20110906 PandaCollab\4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16200000">
            <a:off x="-154645" y="1026853"/>
            <a:ext cx="4268716" cy="3600401"/>
          </a:xfrm>
          <a:prstGeom prst="rect">
            <a:avLst/>
          </a:prstGeom>
          <a:noFill/>
        </p:spPr>
      </p:pic>
      <p:grpSp>
        <p:nvGrpSpPr>
          <p:cNvPr id="15" name="Group 14"/>
          <p:cNvGrpSpPr/>
          <p:nvPr/>
        </p:nvGrpSpPr>
        <p:grpSpPr>
          <a:xfrm>
            <a:off x="5076056" y="836712"/>
            <a:ext cx="3738042" cy="5420631"/>
            <a:chOff x="4132237" y="1060485"/>
            <a:chExt cx="3738042" cy="5420631"/>
          </a:xfrm>
        </p:grpSpPr>
        <p:pic>
          <p:nvPicPr>
            <p:cNvPr id="101379" name="Picture 3" descr="\\WinfileSvG\KP3$Root\jschwien\Eigene Dateien\Powerpoint\20110906 PandaCollab\5.png"/>
            <p:cNvPicPr>
              <a:picLocks noChangeAspect="1" noChangeArrowheads="1"/>
            </p:cNvPicPr>
            <p:nvPr/>
          </p:nvPicPr>
          <p:blipFill>
            <a:blip r:embed="rId3" cstate="screen"/>
            <a:srcRect b="18238"/>
            <a:stretch>
              <a:fillRect/>
            </a:stretch>
          </p:blipFill>
          <p:spPr bwMode="auto">
            <a:xfrm rot="16200000">
              <a:off x="3290942" y="1901780"/>
              <a:ext cx="5420631" cy="3738042"/>
            </a:xfrm>
            <a:prstGeom prst="rect">
              <a:avLst/>
            </a:prstGeom>
            <a:noFill/>
          </p:spPr>
        </p:pic>
        <p:cxnSp>
          <p:nvCxnSpPr>
            <p:cNvPr id="6" name="Straight Connector 5"/>
            <p:cNvCxnSpPr/>
            <p:nvPr/>
          </p:nvCxnSpPr>
          <p:spPr>
            <a:xfrm flipH="1" flipV="1">
              <a:off x="5752603" y="2435670"/>
              <a:ext cx="1764010" cy="123713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 flipV="1">
              <a:off x="5206503" y="3682924"/>
              <a:ext cx="2320404" cy="81014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950849" y="4293172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smtClean="0">
                  <a:solidFill>
                    <a:srgbClr val="FFFF00"/>
                  </a:solidFill>
                </a:rPr>
                <a:t>497mm</a:t>
              </a:r>
              <a:endParaRPr lang="en-US" sz="180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82897" y="2467081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smtClean="0">
                  <a:solidFill>
                    <a:srgbClr val="FFFF00"/>
                  </a:solidFill>
                </a:rPr>
                <a:t>439mm</a:t>
              </a:r>
              <a:endParaRPr lang="en-US" sz="18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857224" y="6350"/>
            <a:ext cx="7377113" cy="576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PANDA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B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ARREL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DIRC 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ESIGN</a:t>
            </a: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4709462"/>
            <a:ext cx="4811125" cy="1815882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tabLst>
                <a:tab pos="233363" algn="l"/>
              </a:tabLst>
            </a:pPr>
            <a:r>
              <a:rPr lang="en-US" smtClean="0"/>
              <a:t>current radial </a:t>
            </a:r>
            <a:r>
              <a:rPr lang="en-US" smtClean="0"/>
              <a:t>dimensions of DIRC:</a:t>
            </a:r>
          </a:p>
          <a:p>
            <a:pPr>
              <a:spcBef>
                <a:spcPts val="600"/>
              </a:spcBef>
              <a:tabLst>
                <a:tab pos="233363" algn="l"/>
              </a:tabLst>
            </a:pPr>
            <a:r>
              <a:rPr lang="en-US" sz="1800" smtClean="0">
                <a:solidFill>
                  <a:schemeClr val="accent6"/>
                </a:solidFill>
              </a:rPr>
              <a:t>	minimum radius ROHACELL barrel: 439mm</a:t>
            </a:r>
          </a:p>
          <a:p>
            <a:pPr>
              <a:spcBef>
                <a:spcPts val="600"/>
              </a:spcBef>
              <a:tabLst>
                <a:tab pos="233363" algn="l"/>
              </a:tabLst>
            </a:pPr>
            <a:r>
              <a:rPr lang="en-US" sz="1800" smtClean="0">
                <a:solidFill>
                  <a:schemeClr val="accent6"/>
                </a:solidFill>
              </a:rPr>
              <a:t>	maximum radius bar box slot: 497mm</a:t>
            </a:r>
          </a:p>
          <a:p>
            <a:pPr>
              <a:spcBef>
                <a:spcPts val="600"/>
              </a:spcBef>
              <a:tabLst>
                <a:tab pos="233363" algn="l"/>
              </a:tabLst>
            </a:pPr>
            <a:r>
              <a:rPr lang="en-US" sz="1800" smtClean="0">
                <a:solidFill>
                  <a:schemeClr val="accent6"/>
                </a:solidFill>
              </a:rPr>
              <a:t>	center of radiator bar: </a:t>
            </a:r>
            <a:r>
              <a:rPr lang="en-US" sz="1800" smtClean="0">
                <a:solidFill>
                  <a:schemeClr val="accent6"/>
                </a:solidFill>
              </a:rPr>
              <a:t>469.5mm</a:t>
            </a:r>
          </a:p>
          <a:p>
            <a:pPr>
              <a:spcBef>
                <a:spcPts val="600"/>
              </a:spcBef>
              <a:tabLst>
                <a:tab pos="233363" algn="l"/>
              </a:tabLst>
            </a:pPr>
            <a:r>
              <a:rPr lang="en-US" sz="1800" smtClean="0">
                <a:solidFill>
                  <a:schemeClr val="accent6"/>
                </a:solidFill>
              </a:rPr>
              <a:t>	</a:t>
            </a:r>
            <a:r>
              <a:rPr lang="en-US" sz="1800" smtClean="0">
                <a:solidFill>
                  <a:schemeClr val="accent6"/>
                </a:solidFill>
              </a:rPr>
              <a:t>final DIRC radius depend on SciTil dimensions</a:t>
            </a:r>
            <a:endParaRPr lang="en-US" sz="180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10" y="832371"/>
            <a:ext cx="8731365" cy="5512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Snapshot of current baseline design implementation in CATIA shown today.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Radius values are minimum values, could move out by 10 – 15mm </a:t>
            </a:r>
            <a:br>
              <a:rPr lang="en-US" smtClean="0"/>
            </a:br>
            <a:r>
              <a:rPr lang="en-US" smtClean="0"/>
              <a:t>	once SciTil design is optimized.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All SciTil + DIRC radius values well within “DIRC+TOF” volume </a:t>
            </a:r>
            <a:br>
              <a:rPr lang="en-US" smtClean="0"/>
            </a:br>
            <a:r>
              <a:rPr lang="en-US" smtClean="0"/>
              <a:t>	defined in official PANDA 2D PDF.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To do: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	Implement design alternatives (mirror, plate, cameras).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	Start mechanical design of bar boxes, bar box slots, ROHACELL cylinder, etc.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	Update design based on SciTil input.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	Design path for DIRC supply lines.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Support for expansion volume (“oil tank”) </a:t>
            </a:r>
            <a:r>
              <a:rPr lang="en-US" smtClean="0">
                <a:latin typeface="Times New Roman"/>
                <a:cs typeface="Times New Roman"/>
              </a:rPr>
              <a:t>→ attach to yoke or cryostat?</a:t>
            </a:r>
          </a:p>
          <a:p>
            <a:pPr>
              <a:lnSpc>
                <a:spcPct val="120000"/>
              </a:lnSpc>
              <a:spcBef>
                <a:spcPts val="600"/>
              </a:spcBef>
              <a:tabLst>
                <a:tab pos="457200" algn="l"/>
              </a:tabLst>
            </a:pPr>
            <a:r>
              <a:rPr lang="en-US" smtClean="0"/>
              <a:t>Next: conclude check of dimensions, upload initial set of drawings to EDMS.</a:t>
            </a:r>
            <a:r>
              <a:rPr lang="en-US" sz="3600" smtClean="0"/>
              <a:t> </a:t>
            </a:r>
            <a:endParaRPr lang="en-US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857224" y="6350"/>
            <a:ext cx="7377113" cy="576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PANDA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B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ARREL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DIRC 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ESIGN</a:t>
            </a: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6921" y="2492896"/>
            <a:ext cx="3057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Backup slides for reference.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65312" y="692696"/>
            <a:ext cx="7643192" cy="5763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-34925" y="82550"/>
            <a:ext cx="9144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1432" tIns="45716" rIns="91432" bIns="45716" anchor="ctr" anchorCtr="1">
            <a:spAutoFit/>
          </a:bodyPr>
          <a:lstStyle/>
          <a:p>
            <a:pPr algn="ctr" eaLnBrk="0" hangingPunct="0"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rPr>
              <a:t>DIRC D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rPr>
              <a:t>IMENSIONS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23810" y="4149080"/>
            <a:ext cx="3108030" cy="1877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smtClean="0"/>
              <a:t>For comparison: all DIRC numbers</a:t>
            </a:r>
            <a:br>
              <a:rPr lang="en-US" sz="1600" smtClean="0"/>
            </a:br>
            <a:r>
              <a:rPr lang="en-US" sz="1600" smtClean="0"/>
              <a:t>well within “DIRC+TOF” volume</a:t>
            </a:r>
          </a:p>
          <a:p>
            <a:endParaRPr lang="en-US" sz="1600" smtClean="0"/>
          </a:p>
          <a:p>
            <a:r>
              <a:rPr lang="en-US" sz="1600" b="1" smtClean="0"/>
              <a:t>PANDA Detector - Integration</a:t>
            </a:r>
          </a:p>
          <a:p>
            <a:r>
              <a:rPr lang="en-US" sz="1600" i="1" smtClean="0"/>
              <a:t>latest official version of 2D file</a:t>
            </a:r>
          </a:p>
          <a:p>
            <a:endParaRPr lang="en-US" sz="1600" i="1" smtClean="0"/>
          </a:p>
          <a:p>
            <a:r>
              <a:rPr lang="en-US" sz="1600" i="1" smtClean="0"/>
              <a:t>PDF ver. 0.1.15 (2009-06-05) </a:t>
            </a:r>
            <a:r>
              <a:rPr lang="en-US" smtClean="0"/>
              <a:t> 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985592" y="4365104"/>
            <a:ext cx="648072" cy="11521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041376" y="2060848"/>
            <a:ext cx="2376264" cy="72008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75856" y="6381328"/>
            <a:ext cx="2937086" cy="400110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From Feb 2011 TechBoard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-34925" y="82550"/>
            <a:ext cx="9144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1432" tIns="45716" rIns="91432" bIns="45716" anchor="ctr" anchorCtr="1">
            <a:spAutoFit/>
          </a:bodyPr>
          <a:lstStyle/>
          <a:p>
            <a:pPr algn="ctr" eaLnBrk="0" hangingPunct="0"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rPr>
              <a:t>DIRC D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rPr>
              <a:t>IMENSIONS</a:t>
            </a:r>
          </a:p>
        </p:txBody>
      </p:sp>
      <p:pic>
        <p:nvPicPr>
          <p:cNvPr id="75781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979713" y="764704"/>
            <a:ext cx="6840759" cy="5323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1979713" y="692696"/>
            <a:ext cx="648072" cy="144016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7504" y="5981218"/>
            <a:ext cx="2932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smtClean="0"/>
              <a:t>PDF from Bernd in spring 2010 </a:t>
            </a:r>
            <a:r>
              <a:rPr lang="en-US" smtClean="0"/>
              <a:t> 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51920" y="5589240"/>
            <a:ext cx="4783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smtClean="0"/>
              <a:t>End of bars incorrect here,</a:t>
            </a:r>
          </a:p>
          <a:p>
            <a:r>
              <a:rPr lang="en-US" sz="1800" i="1" smtClean="0"/>
              <a:t>	actually at -1200mm and at +1300mm.</a:t>
            </a:r>
            <a:endParaRPr lang="en-US" sz="1800" i="1"/>
          </a:p>
        </p:txBody>
      </p:sp>
      <p:sp>
        <p:nvSpPr>
          <p:cNvPr id="7" name="TextBox 6"/>
          <p:cNvSpPr txBox="1"/>
          <p:nvPr/>
        </p:nvSpPr>
        <p:spPr>
          <a:xfrm>
            <a:off x="3275856" y="6381328"/>
            <a:ext cx="2937086" cy="400110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From Feb 2011 TechBoard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0000"/>
      </a:accent1>
      <a:accent2>
        <a:srgbClr val="0000E1"/>
      </a:accent2>
      <a:accent3>
        <a:srgbClr val="006E00"/>
      </a:accent3>
      <a:accent4>
        <a:srgbClr val="8A008A"/>
      </a:accent4>
      <a:accent5>
        <a:srgbClr val="B7AAB7"/>
      </a:accent5>
      <a:accent6>
        <a:srgbClr val="0000CC"/>
      </a:accent6>
      <a:hlink>
        <a:srgbClr val="006E00"/>
      </a:hlink>
      <a:folHlink>
        <a:srgbClr val="E1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10061"/>
        </a:accent1>
        <a:accent2>
          <a:srgbClr val="0000E1"/>
        </a:accent2>
        <a:accent3>
          <a:srgbClr val="FFFFFF"/>
        </a:accent3>
        <a:accent4>
          <a:srgbClr val="000000"/>
        </a:accent4>
        <a:accent5>
          <a:srgbClr val="B7AAB7"/>
        </a:accent5>
        <a:accent6>
          <a:srgbClr val="0000CC"/>
        </a:accent6>
        <a:hlink>
          <a:srgbClr val="006E00"/>
        </a:hlink>
        <a:folHlink>
          <a:srgbClr val="E1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4519</TotalTime>
  <Words>231</Words>
  <Application>Microsoft Office PowerPoint</Application>
  <PresentationFormat>On-screen Show (4:3)</PresentationFormat>
  <Paragraphs>79</Paragraphs>
  <Slides>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Image</vt:lpstr>
      <vt:lpstr>Slide 1</vt:lpstr>
      <vt:lpstr>PANDA BARREL DIRC DESIGN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GSI Darmstadt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Jochen Schwiening</dc:creator>
  <cp:lastModifiedBy>Jochen Schwiening</cp:lastModifiedBy>
  <cp:revision>733</cp:revision>
  <dcterms:created xsi:type="dcterms:W3CDTF">2010-11-01T22:55:41Z</dcterms:created>
  <dcterms:modified xsi:type="dcterms:W3CDTF">2011-09-06T06:56:20Z</dcterms:modified>
</cp:coreProperties>
</file>