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75" r:id="rId2"/>
    <p:sldId id="265" r:id="rId3"/>
    <p:sldId id="329" r:id="rId4"/>
    <p:sldId id="348" r:id="rId5"/>
    <p:sldId id="359" r:id="rId6"/>
    <p:sldId id="358" r:id="rId7"/>
    <p:sldId id="278" r:id="rId8"/>
    <p:sldId id="379" r:id="rId9"/>
    <p:sldId id="355" r:id="rId10"/>
    <p:sldId id="354" r:id="rId11"/>
    <p:sldId id="373" r:id="rId12"/>
    <p:sldId id="361" r:id="rId13"/>
    <p:sldId id="371" r:id="rId14"/>
    <p:sldId id="375" r:id="rId15"/>
    <p:sldId id="370" r:id="rId16"/>
    <p:sldId id="311" r:id="rId17"/>
    <p:sldId id="376" r:id="rId18"/>
    <p:sldId id="374" r:id="rId19"/>
    <p:sldId id="364" r:id="rId20"/>
    <p:sldId id="365" r:id="rId21"/>
    <p:sldId id="366" r:id="rId22"/>
    <p:sldId id="353" r:id="rId23"/>
  </p:sldIdLst>
  <p:sldSz cx="9144000" cy="6858000" type="screen4x3"/>
  <p:notesSz cx="6797675" cy="9926638"/>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3F070"/>
    <a:srgbClr val="FF9900"/>
    <a:srgbClr val="FDBB63"/>
    <a:srgbClr val="333333"/>
    <a:srgbClr val="7DE382"/>
    <a:srgbClr val="666666"/>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4691" autoAdjust="0"/>
  </p:normalViewPr>
  <p:slideViewPr>
    <p:cSldViewPr snapToGrid="0" snapToObjects="1">
      <p:cViewPr varScale="1">
        <p:scale>
          <a:sx n="83" d="100"/>
          <a:sy n="83" d="100"/>
        </p:scale>
        <p:origin x="1464"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7" d="100"/>
        <a:sy n="137" d="100"/>
      </p:scale>
      <p:origin x="0" y="-67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B851660-0934-124D-A4B3-496C7F320307}" type="datetimeFigureOut">
              <a:rPr lang="de-DE" smtClean="0"/>
              <a:t>02.09.2021</a:t>
            </a:fld>
            <a:endParaRPr lang="de-DE" dirty="0"/>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F3A3EDE-7EBB-0F4A-80C2-34DB9D2E2ED3}" type="slidenum">
              <a:rPr lang="de-DE" smtClean="0"/>
              <a:t>‹Nr.›</a:t>
            </a:fld>
            <a:endParaRPr lang="de-DE" dirty="0"/>
          </a:p>
        </p:txBody>
      </p:sp>
    </p:spTree>
    <p:extLst>
      <p:ext uri="{BB962C8B-B14F-4D97-AF65-F5344CB8AC3E}">
        <p14:creationId xmlns:p14="http://schemas.microsoft.com/office/powerpoint/2010/main" val="1028215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8C828EF-C252-394A-93BF-1C478CFA0896}" type="datetimeFigureOut">
              <a:rPr lang="de-DE" smtClean="0"/>
              <a:t>02.09.2021</a:t>
            </a:fld>
            <a:endParaRPr lang="de-DE" dirty="0"/>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AE02386-BEE7-5D4D-B4E7-4BB579C47884}" type="slidenum">
              <a:rPr lang="de-DE" smtClean="0"/>
              <a:t>‹Nr.›</a:t>
            </a:fld>
            <a:endParaRPr lang="de-DE" dirty="0"/>
          </a:p>
        </p:txBody>
      </p:sp>
    </p:spTree>
    <p:extLst>
      <p:ext uri="{BB962C8B-B14F-4D97-AF65-F5344CB8AC3E}">
        <p14:creationId xmlns:p14="http://schemas.microsoft.com/office/powerpoint/2010/main" val="33290198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AE02386-BEE7-5D4D-B4E7-4BB579C47884}" type="slidenum">
              <a:rPr lang="de-DE" smtClean="0"/>
              <a:t>7</a:t>
            </a:fld>
            <a:endParaRPr lang="de-DE" dirty="0"/>
          </a:p>
        </p:txBody>
      </p:sp>
    </p:spTree>
    <p:extLst>
      <p:ext uri="{BB962C8B-B14F-4D97-AF65-F5344CB8AC3E}">
        <p14:creationId xmlns:p14="http://schemas.microsoft.com/office/powerpoint/2010/main" val="3357586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7" name="Bild 6" descr="fair-mesh.jpg"/>
          <p:cNvPicPr>
            <a:picLocks noChangeAspect="1"/>
          </p:cNvPicPr>
          <p:nvPr userDrawn="1"/>
        </p:nvPicPr>
        <p:blipFill rotWithShape="1">
          <a:blip r:embed="rId2">
            <a:extLst>
              <a:ext uri="{28A0092B-C50C-407E-A947-70E740481C1C}">
                <a14:useLocalDpi xmlns:a14="http://schemas.microsoft.com/office/drawing/2010/main" val="0"/>
              </a:ext>
            </a:extLst>
          </a:blip>
          <a:srcRect l="4773" t="11489" r="5373" b="5511"/>
          <a:stretch/>
        </p:blipFill>
        <p:spPr>
          <a:xfrm>
            <a:off x="110437" y="1417154"/>
            <a:ext cx="8926586" cy="5056250"/>
          </a:xfrm>
          <a:prstGeom prst="rect">
            <a:avLst/>
          </a:prstGeom>
        </p:spPr>
      </p:pic>
      <p:sp>
        <p:nvSpPr>
          <p:cNvPr id="2" name="Titel 1"/>
          <p:cNvSpPr>
            <a:spLocks noGrp="1"/>
          </p:cNvSpPr>
          <p:nvPr>
            <p:ph type="ctrTitle"/>
          </p:nvPr>
        </p:nvSpPr>
        <p:spPr>
          <a:xfrm>
            <a:off x="1251563" y="3244364"/>
            <a:ext cx="6607516" cy="779866"/>
          </a:xfrm>
        </p:spPr>
        <p:txBody>
          <a:bodyPr anchor="b" anchorCtr="0">
            <a:noAutofit/>
          </a:bodyPr>
          <a:lstStyle>
            <a:lvl1pPr algn="ctr">
              <a:defRPr sz="3600">
                <a:solidFill>
                  <a:srgbClr val="333333"/>
                </a:solidFill>
              </a:defRPr>
            </a:lvl1pPr>
          </a:lstStyle>
          <a:p>
            <a:r>
              <a:rPr lang="en-US" noProof="0" smtClean="0"/>
              <a:t>Click to edit Master title style</a:t>
            </a:r>
            <a:endParaRPr lang="en-GB" noProof="0" dirty="0"/>
          </a:p>
        </p:txBody>
      </p:sp>
      <p:sp>
        <p:nvSpPr>
          <p:cNvPr id="3" name="Untertitel 2"/>
          <p:cNvSpPr>
            <a:spLocks noGrp="1"/>
          </p:cNvSpPr>
          <p:nvPr>
            <p:ph type="subTitle" idx="1"/>
          </p:nvPr>
        </p:nvSpPr>
        <p:spPr>
          <a:xfrm>
            <a:off x="1371600" y="4024230"/>
            <a:ext cx="6400800" cy="584660"/>
          </a:xfrm>
        </p:spPr>
        <p:txBody>
          <a:bodyPr>
            <a:normAutofit/>
          </a:bodyPr>
          <a:lstStyle>
            <a:lvl1pPr marL="0" indent="0" algn="ctr">
              <a:buNone/>
              <a:defRPr sz="17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GB" noProof="0" dirty="0"/>
          </a:p>
        </p:txBody>
      </p:sp>
      <p:sp>
        <p:nvSpPr>
          <p:cNvPr id="13" name="Rechteck 12"/>
          <p:cNvSpPr/>
          <p:nvPr userDrawn="1"/>
        </p:nvSpPr>
        <p:spPr>
          <a:xfrm>
            <a:off x="404091" y="6650182"/>
            <a:ext cx="3371273" cy="207818"/>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24099368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Foliennummernplatzhalter 5"/>
          <p:cNvSpPr>
            <a:spLocks noGrp="1"/>
          </p:cNvSpPr>
          <p:nvPr>
            <p:ph type="sldNum" sz="quarter" idx="4"/>
          </p:nvPr>
        </p:nvSpPr>
        <p:spPr>
          <a:xfrm>
            <a:off x="7964992" y="6552643"/>
            <a:ext cx="744898" cy="365125"/>
          </a:xfrm>
          <a:prstGeom prst="rect">
            <a:avLst/>
          </a:prstGeom>
        </p:spPr>
        <p:txBody>
          <a:bodyPr vert="horz" lIns="91440" tIns="45720" rIns="91440" bIns="45720" rtlCol="0" anchor="ctr"/>
          <a:lstStyle>
            <a:lvl1pPr algn="r">
              <a:defRPr sz="1000">
                <a:solidFill>
                  <a:srgbClr val="333333"/>
                </a:solidFill>
                <a:latin typeface="Arial"/>
                <a:cs typeface="Arial"/>
              </a:defRPr>
            </a:lvl1pPr>
          </a:lstStyle>
          <a:p>
            <a:fld id="{125CBDDA-5CCF-8748-8988-9DC6C8981774}" type="slidenum">
              <a:rPr lang="en-GB" noProof="0" smtClean="0"/>
              <a:pPr/>
              <a:t>‹Nr.›</a:t>
            </a:fld>
            <a:endParaRPr lang="en-GB" noProof="0" dirty="0"/>
          </a:p>
        </p:txBody>
      </p:sp>
      <p:sp>
        <p:nvSpPr>
          <p:cNvPr id="9" name="Datumsplatzhalter 4"/>
          <p:cNvSpPr>
            <a:spLocks noGrp="1"/>
          </p:cNvSpPr>
          <p:nvPr>
            <p:ph type="dt" sz="half" idx="2"/>
          </p:nvPr>
        </p:nvSpPr>
        <p:spPr>
          <a:xfrm>
            <a:off x="7100456" y="6552643"/>
            <a:ext cx="848374" cy="365125"/>
          </a:xfrm>
          <a:prstGeom prst="rect">
            <a:avLst/>
          </a:prstGeom>
        </p:spPr>
        <p:txBody>
          <a:bodyPr vert="horz" lIns="91440" tIns="45720" rIns="91440" bIns="45720" rtlCol="0" anchor="ctr"/>
          <a:lstStyle>
            <a:lvl1pPr algn="r">
              <a:defRPr sz="1000">
                <a:solidFill>
                  <a:srgbClr val="333333"/>
                </a:solidFill>
              </a:defRPr>
            </a:lvl1pPr>
          </a:lstStyle>
          <a:p>
            <a:r>
              <a:rPr lang="de-DE" noProof="0" smtClean="0"/>
              <a:t>2020/07/10</a:t>
            </a:r>
            <a:endParaRPr lang="en-GB" noProof="0" dirty="0"/>
          </a:p>
        </p:txBody>
      </p:sp>
      <p:sp>
        <p:nvSpPr>
          <p:cNvPr id="10" name="Titelplatzhalter 1"/>
          <p:cNvSpPr>
            <a:spLocks noGrp="1"/>
          </p:cNvSpPr>
          <p:nvPr>
            <p:ph type="title"/>
          </p:nvPr>
        </p:nvSpPr>
        <p:spPr>
          <a:xfrm>
            <a:off x="422565" y="270000"/>
            <a:ext cx="5870411" cy="787557"/>
          </a:xfrm>
          <a:prstGeom prst="rect">
            <a:avLst/>
          </a:prstGeom>
        </p:spPr>
        <p:txBody>
          <a:bodyPr vert="horz" lIns="91440" tIns="45720" rIns="91440" bIns="45720" rtlCol="0" anchor="b" anchorCtr="0">
            <a:normAutofit/>
          </a:bodyPr>
          <a:lstStyle/>
          <a:p>
            <a:r>
              <a:rPr lang="en-US" noProof="0" smtClean="0"/>
              <a:t>Click to edit Master title style</a:t>
            </a:r>
            <a:endParaRPr lang="en-GB" noProof="0" dirty="0"/>
          </a:p>
        </p:txBody>
      </p:sp>
      <p:sp>
        <p:nvSpPr>
          <p:cNvPr id="11" name="Fußzeilenplatzhalter 7"/>
          <p:cNvSpPr>
            <a:spLocks noGrp="1"/>
          </p:cNvSpPr>
          <p:nvPr>
            <p:ph type="ftr" sz="quarter" idx="3"/>
          </p:nvPr>
        </p:nvSpPr>
        <p:spPr>
          <a:xfrm>
            <a:off x="422565" y="6560611"/>
            <a:ext cx="6676434" cy="357157"/>
          </a:xfrm>
          <a:prstGeom prst="rect">
            <a:avLst/>
          </a:prstGeom>
        </p:spPr>
        <p:txBody>
          <a:bodyPr vert="horz" lIns="91440" tIns="45720" rIns="91440" bIns="45720" rtlCol="0" anchor="ctr"/>
          <a:lstStyle>
            <a:lvl1pPr algn="ctr">
              <a:defRPr sz="1000">
                <a:solidFill>
                  <a:srgbClr val="333333"/>
                </a:solidFill>
              </a:defRPr>
            </a:lvl1pPr>
          </a:lstStyle>
          <a:p>
            <a:pPr algn="l"/>
            <a:r>
              <a:rPr lang="nb-NO" smtClean="0"/>
              <a:t>Dennis Gaßmann / Personnel Access System for FAIR                                                                            </a:t>
            </a:r>
            <a:endParaRPr lang="en-GB" dirty="0"/>
          </a:p>
        </p:txBody>
      </p:sp>
    </p:spTree>
    <p:extLst>
      <p:ext uri="{BB962C8B-B14F-4D97-AF65-F5344CB8AC3E}">
        <p14:creationId xmlns:p14="http://schemas.microsoft.com/office/powerpoint/2010/main" val="9476649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Inhaltsplatzhalt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Foliennummernplatzhalter 5"/>
          <p:cNvSpPr>
            <a:spLocks noGrp="1"/>
          </p:cNvSpPr>
          <p:nvPr>
            <p:ph type="sldNum" sz="quarter" idx="4"/>
          </p:nvPr>
        </p:nvSpPr>
        <p:spPr>
          <a:xfrm>
            <a:off x="7964992" y="6552643"/>
            <a:ext cx="744898" cy="365125"/>
          </a:xfrm>
          <a:prstGeom prst="rect">
            <a:avLst/>
          </a:prstGeom>
        </p:spPr>
        <p:txBody>
          <a:bodyPr vert="horz" lIns="91440" tIns="45720" rIns="91440" bIns="45720" rtlCol="0" anchor="ctr"/>
          <a:lstStyle>
            <a:lvl1pPr algn="r">
              <a:defRPr sz="1000">
                <a:solidFill>
                  <a:srgbClr val="333333"/>
                </a:solidFill>
                <a:latin typeface="Arial"/>
                <a:cs typeface="Arial"/>
              </a:defRPr>
            </a:lvl1pPr>
          </a:lstStyle>
          <a:p>
            <a:fld id="{125CBDDA-5CCF-8748-8988-9DC6C8981774}" type="slidenum">
              <a:rPr lang="en-GB" noProof="0" smtClean="0"/>
              <a:pPr/>
              <a:t>‹Nr.›</a:t>
            </a:fld>
            <a:endParaRPr lang="en-GB" noProof="0" dirty="0"/>
          </a:p>
        </p:txBody>
      </p:sp>
      <p:sp>
        <p:nvSpPr>
          <p:cNvPr id="10" name="Datumsplatzhalter 4"/>
          <p:cNvSpPr>
            <a:spLocks noGrp="1"/>
          </p:cNvSpPr>
          <p:nvPr>
            <p:ph type="dt" sz="half" idx="10"/>
          </p:nvPr>
        </p:nvSpPr>
        <p:spPr>
          <a:xfrm>
            <a:off x="7100456" y="6552643"/>
            <a:ext cx="848374" cy="365125"/>
          </a:xfrm>
          <a:prstGeom prst="rect">
            <a:avLst/>
          </a:prstGeom>
        </p:spPr>
        <p:txBody>
          <a:bodyPr vert="horz" lIns="91440" tIns="45720" rIns="91440" bIns="45720" rtlCol="0" anchor="ctr"/>
          <a:lstStyle>
            <a:lvl1pPr algn="r">
              <a:defRPr sz="1000">
                <a:solidFill>
                  <a:srgbClr val="333333"/>
                </a:solidFill>
              </a:defRPr>
            </a:lvl1pPr>
          </a:lstStyle>
          <a:p>
            <a:r>
              <a:rPr lang="de-DE" noProof="0" smtClean="0"/>
              <a:t>2020/07/10</a:t>
            </a:r>
            <a:endParaRPr lang="en-GB" noProof="0" dirty="0"/>
          </a:p>
        </p:txBody>
      </p:sp>
      <p:sp>
        <p:nvSpPr>
          <p:cNvPr id="11" name="Titelplatzhalter 1"/>
          <p:cNvSpPr>
            <a:spLocks noGrp="1"/>
          </p:cNvSpPr>
          <p:nvPr>
            <p:ph type="title"/>
          </p:nvPr>
        </p:nvSpPr>
        <p:spPr>
          <a:xfrm>
            <a:off x="422565" y="270000"/>
            <a:ext cx="5870411" cy="787557"/>
          </a:xfrm>
          <a:prstGeom prst="rect">
            <a:avLst/>
          </a:prstGeom>
        </p:spPr>
        <p:txBody>
          <a:bodyPr vert="horz" lIns="91440" tIns="45720" rIns="91440" bIns="45720" rtlCol="0" anchor="b" anchorCtr="0">
            <a:normAutofit/>
          </a:bodyPr>
          <a:lstStyle/>
          <a:p>
            <a:r>
              <a:rPr lang="en-US" noProof="0" smtClean="0"/>
              <a:t>Click to edit Master title style</a:t>
            </a:r>
            <a:endParaRPr lang="en-GB" noProof="0" dirty="0"/>
          </a:p>
        </p:txBody>
      </p:sp>
      <p:sp>
        <p:nvSpPr>
          <p:cNvPr id="12" name="Fußzeilenplatzhalter 7"/>
          <p:cNvSpPr>
            <a:spLocks noGrp="1"/>
          </p:cNvSpPr>
          <p:nvPr>
            <p:ph type="ftr" sz="quarter" idx="3"/>
          </p:nvPr>
        </p:nvSpPr>
        <p:spPr>
          <a:xfrm>
            <a:off x="422565" y="6551086"/>
            <a:ext cx="6676434" cy="357157"/>
          </a:xfrm>
          <a:prstGeom prst="rect">
            <a:avLst/>
          </a:prstGeom>
        </p:spPr>
        <p:txBody>
          <a:bodyPr vert="horz" lIns="91440" tIns="45720" rIns="91440" bIns="45720" rtlCol="0" anchor="ctr"/>
          <a:lstStyle>
            <a:lvl1pPr algn="ctr">
              <a:defRPr sz="1000">
                <a:solidFill>
                  <a:srgbClr val="333333"/>
                </a:solidFill>
              </a:defRPr>
            </a:lvl1pPr>
          </a:lstStyle>
          <a:p>
            <a:pPr algn="l"/>
            <a:r>
              <a:rPr lang="nb-NO" smtClean="0"/>
              <a:t>Dennis Gaßmann / Personnel Access System for FAIR                                                                            </a:t>
            </a:r>
            <a:endParaRPr lang="en-GB" dirty="0"/>
          </a:p>
        </p:txBody>
      </p:sp>
    </p:spTree>
    <p:extLst>
      <p:ext uri="{BB962C8B-B14F-4D97-AF65-F5344CB8AC3E}">
        <p14:creationId xmlns:p14="http://schemas.microsoft.com/office/powerpoint/2010/main" val="2866025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7" name="Foliennummernplatzhalter 5"/>
          <p:cNvSpPr>
            <a:spLocks noGrp="1"/>
          </p:cNvSpPr>
          <p:nvPr>
            <p:ph type="sldNum" sz="quarter" idx="4"/>
          </p:nvPr>
        </p:nvSpPr>
        <p:spPr>
          <a:xfrm>
            <a:off x="7964992" y="6552643"/>
            <a:ext cx="744898" cy="365125"/>
          </a:xfrm>
          <a:prstGeom prst="rect">
            <a:avLst/>
          </a:prstGeom>
        </p:spPr>
        <p:txBody>
          <a:bodyPr vert="horz" lIns="91440" tIns="45720" rIns="91440" bIns="45720" rtlCol="0" anchor="ctr"/>
          <a:lstStyle>
            <a:lvl1pPr algn="r">
              <a:defRPr sz="1000">
                <a:solidFill>
                  <a:srgbClr val="333333"/>
                </a:solidFill>
                <a:latin typeface="Arial"/>
                <a:cs typeface="Arial"/>
              </a:defRPr>
            </a:lvl1pPr>
          </a:lstStyle>
          <a:p>
            <a:fld id="{125CBDDA-5CCF-8748-8988-9DC6C8981774}" type="slidenum">
              <a:rPr lang="en-GB" noProof="0" smtClean="0"/>
              <a:pPr/>
              <a:t>‹Nr.›</a:t>
            </a:fld>
            <a:endParaRPr lang="en-GB" noProof="0" dirty="0"/>
          </a:p>
        </p:txBody>
      </p:sp>
      <p:sp>
        <p:nvSpPr>
          <p:cNvPr id="8" name="Datumsplatzhalter 4"/>
          <p:cNvSpPr>
            <a:spLocks noGrp="1"/>
          </p:cNvSpPr>
          <p:nvPr>
            <p:ph type="dt" sz="half" idx="2"/>
          </p:nvPr>
        </p:nvSpPr>
        <p:spPr>
          <a:xfrm>
            <a:off x="7100456" y="6552643"/>
            <a:ext cx="848374" cy="365125"/>
          </a:xfrm>
          <a:prstGeom prst="rect">
            <a:avLst/>
          </a:prstGeom>
        </p:spPr>
        <p:txBody>
          <a:bodyPr vert="horz" lIns="91440" tIns="45720" rIns="91440" bIns="45720" rtlCol="0" anchor="ctr"/>
          <a:lstStyle>
            <a:lvl1pPr algn="r">
              <a:defRPr sz="1000">
                <a:solidFill>
                  <a:srgbClr val="333333"/>
                </a:solidFill>
              </a:defRPr>
            </a:lvl1pPr>
          </a:lstStyle>
          <a:p>
            <a:r>
              <a:rPr lang="de-DE" noProof="0" smtClean="0"/>
              <a:t>2020/07/10</a:t>
            </a:r>
            <a:endParaRPr lang="en-GB" noProof="0" dirty="0"/>
          </a:p>
        </p:txBody>
      </p:sp>
      <p:sp>
        <p:nvSpPr>
          <p:cNvPr id="9" name="Titelplatzhalter 1"/>
          <p:cNvSpPr>
            <a:spLocks noGrp="1"/>
          </p:cNvSpPr>
          <p:nvPr>
            <p:ph type="title"/>
          </p:nvPr>
        </p:nvSpPr>
        <p:spPr>
          <a:xfrm>
            <a:off x="422565" y="270000"/>
            <a:ext cx="5870411" cy="787557"/>
          </a:xfrm>
          <a:prstGeom prst="rect">
            <a:avLst/>
          </a:prstGeom>
        </p:spPr>
        <p:txBody>
          <a:bodyPr vert="horz" lIns="91440" tIns="45720" rIns="91440" bIns="45720" rtlCol="0" anchor="b" anchorCtr="0">
            <a:normAutofit/>
          </a:bodyPr>
          <a:lstStyle/>
          <a:p>
            <a:r>
              <a:rPr lang="en-US" noProof="0" smtClean="0"/>
              <a:t>Click to edit Master title style</a:t>
            </a:r>
            <a:endParaRPr lang="en-GB" noProof="0" dirty="0"/>
          </a:p>
        </p:txBody>
      </p:sp>
      <p:sp>
        <p:nvSpPr>
          <p:cNvPr id="10" name="Fußzeilenplatzhalter 7"/>
          <p:cNvSpPr>
            <a:spLocks noGrp="1"/>
          </p:cNvSpPr>
          <p:nvPr>
            <p:ph type="ftr" sz="quarter" idx="3"/>
          </p:nvPr>
        </p:nvSpPr>
        <p:spPr>
          <a:xfrm>
            <a:off x="422565" y="6551086"/>
            <a:ext cx="6676434" cy="357157"/>
          </a:xfrm>
          <a:prstGeom prst="rect">
            <a:avLst/>
          </a:prstGeom>
        </p:spPr>
        <p:txBody>
          <a:bodyPr vert="horz" lIns="91440" tIns="45720" rIns="91440" bIns="45720" rtlCol="0" anchor="ctr"/>
          <a:lstStyle>
            <a:lvl1pPr algn="ctr">
              <a:defRPr sz="1000">
                <a:solidFill>
                  <a:srgbClr val="333333"/>
                </a:solidFill>
              </a:defRPr>
            </a:lvl1pPr>
          </a:lstStyle>
          <a:p>
            <a:pPr algn="l"/>
            <a:r>
              <a:rPr lang="nb-NO" smtClean="0"/>
              <a:t>Dennis Gaßmann / Personnel Access System for FAIR                                                                            </a:t>
            </a:r>
            <a:endParaRPr lang="en-GB" dirty="0"/>
          </a:p>
        </p:txBody>
      </p:sp>
    </p:spTree>
    <p:extLst>
      <p:ext uri="{BB962C8B-B14F-4D97-AF65-F5344CB8AC3E}">
        <p14:creationId xmlns:p14="http://schemas.microsoft.com/office/powerpoint/2010/main" val="38897924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hteck 9"/>
          <p:cNvSpPr/>
          <p:nvPr/>
        </p:nvSpPr>
        <p:spPr>
          <a:xfrm>
            <a:off x="0" y="6612411"/>
            <a:ext cx="9144000" cy="255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 name="Textplatzhalter 2"/>
          <p:cNvSpPr>
            <a:spLocks noGrp="1"/>
          </p:cNvSpPr>
          <p:nvPr>
            <p:ph type="body" idx="1"/>
          </p:nvPr>
        </p:nvSpPr>
        <p:spPr>
          <a:xfrm>
            <a:off x="422565" y="1450685"/>
            <a:ext cx="8211834" cy="490358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6" name="Foliennummernplatzhalter 5"/>
          <p:cNvSpPr>
            <a:spLocks noGrp="1"/>
          </p:cNvSpPr>
          <p:nvPr>
            <p:ph type="sldNum" sz="quarter" idx="4"/>
          </p:nvPr>
        </p:nvSpPr>
        <p:spPr>
          <a:xfrm>
            <a:off x="7964992" y="6552643"/>
            <a:ext cx="744898" cy="365125"/>
          </a:xfrm>
          <a:prstGeom prst="rect">
            <a:avLst/>
          </a:prstGeom>
        </p:spPr>
        <p:txBody>
          <a:bodyPr vert="horz" lIns="91440" tIns="45720" rIns="91440" bIns="45720" rtlCol="0" anchor="ctr"/>
          <a:lstStyle>
            <a:lvl1pPr algn="r">
              <a:defRPr sz="1000">
                <a:solidFill>
                  <a:srgbClr val="333333"/>
                </a:solidFill>
                <a:latin typeface="Arial"/>
                <a:cs typeface="Arial"/>
              </a:defRPr>
            </a:lvl1pPr>
          </a:lstStyle>
          <a:p>
            <a:fld id="{125CBDDA-5CCF-8748-8988-9DC6C8981774}" type="slidenum">
              <a:rPr lang="en-GB" noProof="0" smtClean="0"/>
              <a:pPr/>
              <a:t>‹Nr.›</a:t>
            </a:fld>
            <a:endParaRPr lang="en-GB" noProof="0" dirty="0"/>
          </a:p>
        </p:txBody>
      </p:sp>
      <p:cxnSp>
        <p:nvCxnSpPr>
          <p:cNvPr id="9" name="Gerade Verbindung 8"/>
          <p:cNvCxnSpPr/>
          <p:nvPr/>
        </p:nvCxnSpPr>
        <p:spPr>
          <a:xfrm>
            <a:off x="0" y="1068273"/>
            <a:ext cx="9144000" cy="0"/>
          </a:xfrm>
          <a:prstGeom prst="line">
            <a:avLst/>
          </a:prstGeom>
          <a:ln w="254000">
            <a:solidFill>
              <a:srgbClr val="EAEAEA"/>
            </a:solidFill>
          </a:ln>
          <a:effectLst/>
        </p:spPr>
        <p:style>
          <a:lnRef idx="2">
            <a:schemeClr val="accent1"/>
          </a:lnRef>
          <a:fillRef idx="0">
            <a:schemeClr val="accent1"/>
          </a:fillRef>
          <a:effectRef idx="1">
            <a:schemeClr val="accent1"/>
          </a:effectRef>
          <a:fontRef idx="minor">
            <a:schemeClr val="tx1"/>
          </a:fontRef>
        </p:style>
      </p:cxnSp>
      <p:sp>
        <p:nvSpPr>
          <p:cNvPr id="2" name="Titelplatzhalter 1"/>
          <p:cNvSpPr>
            <a:spLocks noGrp="1"/>
          </p:cNvSpPr>
          <p:nvPr>
            <p:ph type="title"/>
          </p:nvPr>
        </p:nvSpPr>
        <p:spPr>
          <a:xfrm>
            <a:off x="422565" y="270000"/>
            <a:ext cx="5870411" cy="787557"/>
          </a:xfrm>
          <a:prstGeom prst="rect">
            <a:avLst/>
          </a:prstGeom>
        </p:spPr>
        <p:txBody>
          <a:bodyPr vert="horz" lIns="91440" tIns="45720" rIns="91440" bIns="45720" rtlCol="0" anchor="b" anchorCtr="0">
            <a:normAutofit/>
          </a:bodyPr>
          <a:lstStyle/>
          <a:p>
            <a:r>
              <a:rPr lang="en-US" noProof="0" smtClean="0"/>
              <a:t>Click to edit Master title style</a:t>
            </a:r>
            <a:endParaRPr lang="en-GB" noProof="0" dirty="0"/>
          </a:p>
        </p:txBody>
      </p:sp>
      <p:sp>
        <p:nvSpPr>
          <p:cNvPr id="4" name="Rechteck 3"/>
          <p:cNvSpPr>
            <a:spLocks/>
          </p:cNvSpPr>
          <p:nvPr/>
        </p:nvSpPr>
        <p:spPr>
          <a:xfrm>
            <a:off x="-1" y="939485"/>
            <a:ext cx="255600" cy="255600"/>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2" name="Rechteck 11"/>
          <p:cNvSpPr>
            <a:spLocks/>
          </p:cNvSpPr>
          <p:nvPr/>
        </p:nvSpPr>
        <p:spPr>
          <a:xfrm>
            <a:off x="-1" y="6609871"/>
            <a:ext cx="255600" cy="255600"/>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5" name="Datumsplatzhalter 4"/>
          <p:cNvSpPr>
            <a:spLocks noGrp="1"/>
          </p:cNvSpPr>
          <p:nvPr>
            <p:ph type="dt" sz="half" idx="2"/>
          </p:nvPr>
        </p:nvSpPr>
        <p:spPr>
          <a:xfrm>
            <a:off x="7100456" y="6552643"/>
            <a:ext cx="848374" cy="365125"/>
          </a:xfrm>
          <a:prstGeom prst="rect">
            <a:avLst/>
          </a:prstGeom>
        </p:spPr>
        <p:txBody>
          <a:bodyPr vert="horz" lIns="91440" tIns="45720" rIns="91440" bIns="45720" rtlCol="0" anchor="ctr"/>
          <a:lstStyle>
            <a:lvl1pPr algn="r">
              <a:defRPr sz="1000">
                <a:solidFill>
                  <a:srgbClr val="333333"/>
                </a:solidFill>
              </a:defRPr>
            </a:lvl1pPr>
          </a:lstStyle>
          <a:p>
            <a:r>
              <a:rPr lang="de-DE" noProof="0" smtClean="0"/>
              <a:t>2020/07/10</a:t>
            </a:r>
            <a:endParaRPr lang="en-GB" noProof="0" dirty="0"/>
          </a:p>
        </p:txBody>
      </p:sp>
      <p:sp>
        <p:nvSpPr>
          <p:cNvPr id="8" name="Fußzeilenplatzhalter 7"/>
          <p:cNvSpPr>
            <a:spLocks noGrp="1"/>
          </p:cNvSpPr>
          <p:nvPr>
            <p:ph type="ftr" sz="quarter" idx="3"/>
          </p:nvPr>
        </p:nvSpPr>
        <p:spPr>
          <a:xfrm>
            <a:off x="422565" y="6551086"/>
            <a:ext cx="6676434" cy="357157"/>
          </a:xfrm>
          <a:prstGeom prst="rect">
            <a:avLst/>
          </a:prstGeom>
        </p:spPr>
        <p:txBody>
          <a:bodyPr vert="horz" lIns="91440" tIns="45720" rIns="91440" bIns="45720" rtlCol="0" anchor="ctr"/>
          <a:lstStyle>
            <a:lvl1pPr algn="ctr">
              <a:defRPr sz="1000">
                <a:solidFill>
                  <a:srgbClr val="333333"/>
                </a:solidFill>
              </a:defRPr>
            </a:lvl1pPr>
          </a:lstStyle>
          <a:p>
            <a:pPr algn="l"/>
            <a:r>
              <a:rPr lang="nb-NO" smtClean="0"/>
              <a:t>Dennis Gaßmann / Personnel Access System for FAIR                                                                            </a:t>
            </a:r>
            <a:endParaRPr lang="en-GB" dirty="0"/>
          </a:p>
        </p:txBody>
      </p:sp>
      <p:pic>
        <p:nvPicPr>
          <p:cNvPr id="13" name="Grafik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92976" y="255219"/>
            <a:ext cx="658369" cy="548641"/>
          </a:xfrm>
          <a:prstGeom prst="rect">
            <a:avLst/>
          </a:prstGeom>
        </p:spPr>
      </p:pic>
      <p:pic>
        <p:nvPicPr>
          <p:cNvPr id="14" name="Bild 6" descr="GSI_Logo_rgb.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97965" y="259790"/>
            <a:ext cx="1349516" cy="449839"/>
          </a:xfrm>
          <a:prstGeom prst="rect">
            <a:avLst/>
          </a:prstGeom>
        </p:spPr>
      </p:pic>
    </p:spTree>
    <p:extLst>
      <p:ext uri="{BB962C8B-B14F-4D97-AF65-F5344CB8AC3E}">
        <p14:creationId xmlns:p14="http://schemas.microsoft.com/office/powerpoint/2010/main" val="2901886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timing>
    <p:tnLst>
      <p:par>
        <p:cTn id="1" dur="indefinite" restart="never" nodeType="tmRoot"/>
      </p:par>
    </p:tnLst>
  </p:timing>
  <p:hf hdr="0" dt="0"/>
  <p:txStyles>
    <p:titleStyle>
      <a:lvl1pPr algn="l" defTabSz="457200" rtl="0" eaLnBrk="1" latinLnBrk="0" hangingPunct="1">
        <a:spcBef>
          <a:spcPct val="0"/>
        </a:spcBef>
        <a:buNone/>
        <a:defRPr sz="2400" b="1" kern="1200">
          <a:solidFill>
            <a:srgbClr val="333333"/>
          </a:solidFill>
          <a:latin typeface="Arial"/>
          <a:ea typeface="+mj-ea"/>
          <a:cs typeface="Arial"/>
        </a:defRPr>
      </a:lvl1pPr>
    </p:titleStyle>
    <p:bodyStyle>
      <a:lvl1pPr marL="342900" indent="-342900" algn="l" defTabSz="457200" rtl="0" eaLnBrk="1" latinLnBrk="0" hangingPunct="1">
        <a:spcBef>
          <a:spcPct val="20000"/>
        </a:spcBef>
        <a:buClr>
          <a:srgbClr val="FDBB63"/>
        </a:buClr>
        <a:buFont typeface="Wingdings" charset="2"/>
        <a:buChar char="§"/>
        <a:tabLst>
          <a:tab pos="0" algn="l"/>
        </a:tabLst>
        <a:defRPr sz="2400" kern="1200">
          <a:solidFill>
            <a:srgbClr val="333333"/>
          </a:solidFill>
          <a:latin typeface="Arial"/>
          <a:ea typeface="+mn-ea"/>
          <a:cs typeface="Arial"/>
        </a:defRPr>
      </a:lvl1pPr>
      <a:lvl2pPr marL="742950" indent="-285750" algn="l" defTabSz="457200" rtl="0" eaLnBrk="1" latinLnBrk="0" hangingPunct="1">
        <a:spcBef>
          <a:spcPct val="20000"/>
        </a:spcBef>
        <a:buClr>
          <a:srgbClr val="FDBB63"/>
        </a:buClr>
        <a:buFont typeface="Wingdings" charset="2"/>
        <a:buChar char="§"/>
        <a:tabLst>
          <a:tab pos="0" algn="l"/>
        </a:tabLst>
        <a:defRPr sz="2000" kern="1200">
          <a:solidFill>
            <a:srgbClr val="333333"/>
          </a:solidFill>
          <a:latin typeface="Arial"/>
          <a:ea typeface="+mn-ea"/>
          <a:cs typeface="Arial"/>
        </a:defRPr>
      </a:lvl2pPr>
      <a:lvl3pPr marL="1143000" indent="-228600" algn="l" defTabSz="457200" rtl="0" eaLnBrk="1" latinLnBrk="0" hangingPunct="1">
        <a:spcBef>
          <a:spcPct val="20000"/>
        </a:spcBef>
        <a:buClr>
          <a:srgbClr val="FDBB63"/>
        </a:buClr>
        <a:buFont typeface="Wingdings" charset="2"/>
        <a:buChar char="§"/>
        <a:tabLst>
          <a:tab pos="0" algn="l"/>
        </a:tabLst>
        <a:defRPr sz="1800" kern="1200">
          <a:solidFill>
            <a:srgbClr val="333333"/>
          </a:solidFill>
          <a:latin typeface="Arial"/>
          <a:ea typeface="+mn-ea"/>
          <a:cs typeface="Arial"/>
        </a:defRPr>
      </a:lvl3pPr>
      <a:lvl4pPr marL="1600200" indent="-228600" algn="l" defTabSz="457200" rtl="0" eaLnBrk="1" latinLnBrk="0" hangingPunct="1">
        <a:spcBef>
          <a:spcPct val="20000"/>
        </a:spcBef>
        <a:buClr>
          <a:srgbClr val="FDBB63"/>
        </a:buClr>
        <a:buFont typeface="Wingdings" charset="2"/>
        <a:buChar char="§"/>
        <a:tabLst>
          <a:tab pos="0" algn="l"/>
        </a:tabLst>
        <a:defRPr sz="1600" kern="1200">
          <a:solidFill>
            <a:srgbClr val="333333"/>
          </a:solidFill>
          <a:latin typeface="Arial"/>
          <a:ea typeface="+mn-ea"/>
          <a:cs typeface="Arial"/>
        </a:defRPr>
      </a:lvl4pPr>
      <a:lvl5pPr marL="2057400" indent="-228600" algn="l" defTabSz="457200" rtl="0" eaLnBrk="1" latinLnBrk="0" hangingPunct="1">
        <a:spcBef>
          <a:spcPct val="20000"/>
        </a:spcBef>
        <a:buClr>
          <a:srgbClr val="FDBB63"/>
        </a:buClr>
        <a:buFont typeface="Wingdings" charset="2"/>
        <a:buChar char="§"/>
        <a:tabLst>
          <a:tab pos="0" algn="l"/>
        </a:tabLst>
        <a:defRPr sz="1400" kern="1200">
          <a:solidFill>
            <a:srgbClr val="33333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95769" y="2706255"/>
            <a:ext cx="7125819" cy="1934180"/>
          </a:xfrm>
        </p:spPr>
        <p:txBody>
          <a:bodyPr/>
          <a:lstStyle/>
          <a:p>
            <a:r>
              <a:rPr lang="en-US" dirty="0" smtClean="0"/>
              <a:t>Overview</a:t>
            </a:r>
            <a:r>
              <a:rPr lang="de-DE" dirty="0" smtClean="0"/>
              <a:t/>
            </a:r>
            <a:br>
              <a:rPr lang="de-DE" dirty="0" smtClean="0"/>
            </a:br>
            <a:r>
              <a:rPr lang="en-US" dirty="0" smtClean="0"/>
              <a:t>Personnel Access System –</a:t>
            </a:r>
            <a:br>
              <a:rPr lang="en-US" dirty="0" smtClean="0"/>
            </a:br>
            <a:r>
              <a:rPr lang="en-US" dirty="0" smtClean="0"/>
              <a:t>PAS for FAIR</a:t>
            </a:r>
            <a:endParaRPr lang="en-US" sz="2400" dirty="0"/>
          </a:p>
        </p:txBody>
      </p:sp>
      <p:sp>
        <p:nvSpPr>
          <p:cNvPr id="3" name="Untertitel 2"/>
          <p:cNvSpPr>
            <a:spLocks noGrp="1"/>
          </p:cNvSpPr>
          <p:nvPr>
            <p:ph type="subTitle" idx="1"/>
          </p:nvPr>
        </p:nvSpPr>
        <p:spPr>
          <a:xfrm>
            <a:off x="1458279" y="4825891"/>
            <a:ext cx="6400800" cy="938295"/>
          </a:xfrm>
        </p:spPr>
        <p:txBody>
          <a:bodyPr>
            <a:normAutofit/>
          </a:bodyPr>
          <a:lstStyle/>
          <a:p>
            <a:r>
              <a:rPr lang="de-DE" sz="1700" dirty="0" smtClean="0"/>
              <a:t>Dennis Gaßmann</a:t>
            </a:r>
          </a:p>
        </p:txBody>
      </p:sp>
    </p:spTree>
    <p:extLst>
      <p:ext uri="{BB962C8B-B14F-4D97-AF65-F5344CB8AC3E}">
        <p14:creationId xmlns:p14="http://schemas.microsoft.com/office/powerpoint/2010/main" val="644155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67854" y="1191491"/>
            <a:ext cx="8663709" cy="5532582"/>
          </a:xfrm>
        </p:spPr>
        <p:txBody>
          <a:bodyPr>
            <a:normAutofit/>
          </a:bodyPr>
          <a:lstStyle/>
          <a:p>
            <a:r>
              <a:rPr lang="en-US" sz="1800" dirty="0" smtClean="0"/>
              <a:t>Entries and exits of NE-Areas are possible through six standard-door types.</a:t>
            </a:r>
          </a:p>
          <a:p>
            <a:r>
              <a:rPr lang="en-US" sz="1800" dirty="0" smtClean="0"/>
              <a:t>All types are equipped with safety switches and stop beam operation immediately in case of access violation when the area is entered without permission.</a:t>
            </a:r>
            <a:endParaRPr lang="en-US" sz="1800" dirty="0"/>
          </a:p>
        </p:txBody>
      </p:sp>
      <p:sp>
        <p:nvSpPr>
          <p:cNvPr id="4" name="Foliennummernplatzhalter 3"/>
          <p:cNvSpPr>
            <a:spLocks noGrp="1"/>
          </p:cNvSpPr>
          <p:nvPr>
            <p:ph type="sldNum" sz="quarter" idx="4"/>
          </p:nvPr>
        </p:nvSpPr>
        <p:spPr/>
        <p:txBody>
          <a:bodyPr/>
          <a:lstStyle/>
          <a:p>
            <a:fld id="{125CBDDA-5CCF-8748-8988-9DC6C8981774}" type="slidenum">
              <a:rPr lang="en-GB" noProof="0" smtClean="0"/>
              <a:pPr/>
              <a:t>10</a:t>
            </a:fld>
            <a:endParaRPr lang="en-GB" noProof="0" dirty="0"/>
          </a:p>
        </p:txBody>
      </p:sp>
      <p:sp>
        <p:nvSpPr>
          <p:cNvPr id="5" name="Titel 4"/>
          <p:cNvSpPr>
            <a:spLocks noGrp="1"/>
          </p:cNvSpPr>
          <p:nvPr>
            <p:ph type="title"/>
          </p:nvPr>
        </p:nvSpPr>
        <p:spPr/>
        <p:txBody>
          <a:bodyPr>
            <a:normAutofit/>
          </a:bodyPr>
          <a:lstStyle/>
          <a:p>
            <a:r>
              <a:rPr lang="en-GB" dirty="0" smtClean="0"/>
              <a:t>NE-Area </a:t>
            </a:r>
            <a:r>
              <a:rPr lang="en-GB" sz="2000" dirty="0" smtClean="0"/>
              <a:t>(Door Types I)</a:t>
            </a:r>
            <a:endParaRPr lang="de-DE" sz="2000" dirty="0"/>
          </a:p>
        </p:txBody>
      </p:sp>
      <p:sp>
        <p:nvSpPr>
          <p:cNvPr id="6" name="Fußzeilenplatzhalter 5"/>
          <p:cNvSpPr>
            <a:spLocks noGrp="1"/>
          </p:cNvSpPr>
          <p:nvPr>
            <p:ph type="ftr" sz="quarter" idx="3"/>
          </p:nvPr>
        </p:nvSpPr>
        <p:spPr/>
        <p:txBody>
          <a:bodyPr/>
          <a:lstStyle/>
          <a:p>
            <a:pPr algn="l"/>
            <a:r>
              <a:rPr lang="nb-NO" smtClean="0"/>
              <a:t>Dennis Gaßmann / Personnel Access System for FAIR                                                                            </a:t>
            </a:r>
            <a:endParaRPr lang="en-GB" dirty="0"/>
          </a:p>
        </p:txBody>
      </p:sp>
      <p:graphicFrame>
        <p:nvGraphicFramePr>
          <p:cNvPr id="7" name="Tabelle 6"/>
          <p:cNvGraphicFramePr>
            <a:graphicFrameLocks noGrp="1"/>
          </p:cNvGraphicFramePr>
          <p:nvPr>
            <p:extLst>
              <p:ext uri="{D42A27DB-BD31-4B8C-83A1-F6EECF244321}">
                <p14:modId xmlns:p14="http://schemas.microsoft.com/office/powerpoint/2010/main" val="2503678809"/>
              </p:ext>
            </p:extLst>
          </p:nvPr>
        </p:nvGraphicFramePr>
        <p:xfrm>
          <a:off x="317502" y="2580174"/>
          <a:ext cx="8508997" cy="2865120"/>
        </p:xfrm>
        <a:graphic>
          <a:graphicData uri="http://schemas.openxmlformats.org/drawingml/2006/table">
            <a:tbl>
              <a:tblPr firstRow="1" bandRow="1">
                <a:tableStyleId>{BC89EF96-8CEA-46FF-86C4-4CE0E7609802}</a:tableStyleId>
              </a:tblPr>
              <a:tblGrid>
                <a:gridCol w="334817">
                  <a:extLst>
                    <a:ext uri="{9D8B030D-6E8A-4147-A177-3AD203B41FA5}">
                      <a16:colId xmlns:a16="http://schemas.microsoft.com/office/drawing/2014/main" val="3356229001"/>
                    </a:ext>
                  </a:extLst>
                </a:gridCol>
                <a:gridCol w="3485572">
                  <a:extLst>
                    <a:ext uri="{9D8B030D-6E8A-4147-A177-3AD203B41FA5}">
                      <a16:colId xmlns:a16="http://schemas.microsoft.com/office/drawing/2014/main" val="3133624569"/>
                    </a:ext>
                  </a:extLst>
                </a:gridCol>
                <a:gridCol w="4688608">
                  <a:extLst>
                    <a:ext uri="{9D8B030D-6E8A-4147-A177-3AD203B41FA5}">
                      <a16:colId xmlns:a16="http://schemas.microsoft.com/office/drawing/2014/main" val="2006147372"/>
                    </a:ext>
                  </a:extLst>
                </a:gridCol>
              </a:tblGrid>
              <a:tr h="370840">
                <a:tc>
                  <a:txBody>
                    <a:bodyPr/>
                    <a:lstStyle/>
                    <a:p>
                      <a:pPr algn="ctr"/>
                      <a:r>
                        <a:rPr lang="en-GB" b="1" noProof="0" dirty="0" smtClean="0">
                          <a:solidFill>
                            <a:schemeClr val="tx1"/>
                          </a:solidFill>
                        </a:rPr>
                        <a:t>#</a:t>
                      </a:r>
                      <a:endParaRPr lang="en-GB" b="1" noProof="0" dirty="0">
                        <a:solidFill>
                          <a:schemeClr val="tx1"/>
                        </a:solidFill>
                      </a:endParaRPr>
                    </a:p>
                  </a:txBody>
                  <a:tcPr anchor="ctr"/>
                </a:tc>
                <a:tc>
                  <a:txBody>
                    <a:bodyPr/>
                    <a:lstStyle/>
                    <a:p>
                      <a:pPr algn="ctr"/>
                      <a:r>
                        <a:rPr lang="en-GB" noProof="0" dirty="0" smtClean="0"/>
                        <a:t>Type</a:t>
                      </a:r>
                      <a:endParaRPr lang="en-GB" b="1" noProof="0" dirty="0">
                        <a:solidFill>
                          <a:schemeClr val="tx1"/>
                        </a:solidFill>
                      </a:endParaRPr>
                    </a:p>
                  </a:txBody>
                  <a:tcPr anchor="ctr"/>
                </a:tc>
                <a:tc>
                  <a:txBody>
                    <a:bodyPr/>
                    <a:lstStyle/>
                    <a:p>
                      <a:pPr algn="ctr"/>
                      <a:r>
                        <a:rPr lang="de-DE" dirty="0" smtClean="0"/>
                        <a:t> </a:t>
                      </a:r>
                      <a:r>
                        <a:rPr lang="en-GB" noProof="0" dirty="0" smtClean="0"/>
                        <a:t>Function</a:t>
                      </a:r>
                      <a:endParaRPr lang="en-GB" b="1" noProof="0" dirty="0"/>
                    </a:p>
                  </a:txBody>
                  <a:tcPr/>
                </a:tc>
                <a:extLst>
                  <a:ext uri="{0D108BD9-81ED-4DB2-BD59-A6C34878D82A}">
                    <a16:rowId xmlns:a16="http://schemas.microsoft.com/office/drawing/2014/main" val="3208838918"/>
                  </a:ext>
                </a:extLst>
              </a:tr>
              <a:tr h="370840">
                <a:tc>
                  <a:txBody>
                    <a:bodyPr/>
                    <a:lstStyle/>
                    <a:p>
                      <a:pPr algn="l"/>
                      <a:r>
                        <a:rPr lang="en-GB" sz="1800" b="0" noProof="0" dirty="0" smtClean="0">
                          <a:solidFill>
                            <a:schemeClr val="tx1"/>
                          </a:solidFill>
                        </a:rPr>
                        <a:t>1</a:t>
                      </a:r>
                      <a:endParaRPr lang="en-GB" sz="1800" b="0" noProof="0" dirty="0">
                        <a:solidFill>
                          <a:schemeClr val="tx1"/>
                        </a:solidFill>
                      </a:endParaRPr>
                    </a:p>
                  </a:txBody>
                  <a:tcPr anchor="ctr"/>
                </a:tc>
                <a:tc>
                  <a:txBody>
                    <a:bodyPr/>
                    <a:lstStyle/>
                    <a:p>
                      <a:pPr algn="l"/>
                      <a:r>
                        <a:rPr lang="en-US" sz="1800" b="1" noProof="0" dirty="0" smtClean="0"/>
                        <a:t>PAG –</a:t>
                      </a:r>
                      <a:r>
                        <a:rPr lang="en-US" sz="1800" b="1" baseline="0" noProof="0" dirty="0" smtClean="0"/>
                        <a:t> </a:t>
                      </a:r>
                      <a:r>
                        <a:rPr lang="en-US" sz="1800" noProof="0" dirty="0" smtClean="0"/>
                        <a:t>Personnel Access</a:t>
                      </a:r>
                      <a:r>
                        <a:rPr lang="en-US" sz="1800" baseline="0" noProof="0" dirty="0" smtClean="0"/>
                        <a:t> Gate</a:t>
                      </a:r>
                      <a:endParaRPr lang="en-US" sz="1800" b="0" noProof="0" dirty="0">
                        <a:solidFill>
                          <a:schemeClr val="tx1"/>
                        </a:solidFill>
                      </a:endParaRPr>
                    </a:p>
                  </a:txBody>
                  <a:tcPr anchor="ctr"/>
                </a:tc>
                <a:tc>
                  <a:txBody>
                    <a:bodyPr/>
                    <a:lstStyle/>
                    <a:p>
                      <a:pPr lvl="0"/>
                      <a:r>
                        <a:rPr lang="en-US" sz="1800" noProof="0" dirty="0" smtClean="0"/>
                        <a:t>Identification</a:t>
                      </a:r>
                      <a:r>
                        <a:rPr lang="en-US" sz="1800" baseline="0" noProof="0" dirty="0" smtClean="0"/>
                        <a:t> and separation of personnel and </a:t>
                      </a:r>
                      <a:r>
                        <a:rPr lang="en-US" sz="1800" noProof="0" dirty="0" smtClean="0"/>
                        <a:t>check of the access permissions</a:t>
                      </a:r>
                      <a:endParaRPr lang="en-US" sz="1800" kern="1200" noProof="0" dirty="0" smtClean="0">
                        <a:solidFill>
                          <a:schemeClr val="tx1"/>
                        </a:solidFill>
                        <a:effectLst/>
                        <a:latin typeface="+mn-lt"/>
                        <a:ea typeface="+mn-ea"/>
                        <a:cs typeface="+mn-cs"/>
                      </a:endParaRPr>
                    </a:p>
                  </a:txBody>
                  <a:tcPr/>
                </a:tc>
                <a:extLst>
                  <a:ext uri="{0D108BD9-81ED-4DB2-BD59-A6C34878D82A}">
                    <a16:rowId xmlns:a16="http://schemas.microsoft.com/office/drawing/2014/main" val="3566426568"/>
                  </a:ext>
                </a:extLst>
              </a:tr>
              <a:tr h="370840">
                <a:tc>
                  <a:txBody>
                    <a:bodyPr/>
                    <a:lstStyle/>
                    <a:p>
                      <a:pPr algn="l"/>
                      <a:r>
                        <a:rPr lang="en-GB" sz="1800" b="0" noProof="0" dirty="0" smtClean="0">
                          <a:solidFill>
                            <a:schemeClr val="tx1"/>
                          </a:solidFill>
                        </a:rPr>
                        <a:t>2</a:t>
                      </a:r>
                      <a:endParaRPr lang="en-GB" sz="1800" b="0" noProof="0" dirty="0">
                        <a:solidFill>
                          <a:schemeClr val="tx1"/>
                        </a:solidFill>
                      </a:endParaRPr>
                    </a:p>
                  </a:txBody>
                  <a:tcPr anchor="ctr"/>
                </a:tc>
                <a:tc>
                  <a:txBody>
                    <a:bodyPr/>
                    <a:lstStyle/>
                    <a:p>
                      <a:pPr algn="l"/>
                      <a:r>
                        <a:rPr lang="en-US" sz="1800" b="1" noProof="0" dirty="0" smtClean="0"/>
                        <a:t>MAD –</a:t>
                      </a:r>
                      <a:r>
                        <a:rPr lang="en-US" sz="1800" b="1" baseline="0" noProof="0" dirty="0" smtClean="0"/>
                        <a:t> </a:t>
                      </a:r>
                      <a:r>
                        <a:rPr lang="en-US" sz="1800" noProof="0" dirty="0" smtClean="0"/>
                        <a:t>Material Door</a:t>
                      </a:r>
                      <a:endParaRPr lang="en-US" sz="1800" b="0" noProof="0" dirty="0">
                        <a:solidFill>
                          <a:schemeClr val="tx1"/>
                        </a:solidFill>
                      </a:endParaRPr>
                    </a:p>
                  </a:txBody>
                  <a:tcPr anchor="ctr"/>
                </a:tc>
                <a:tc>
                  <a:txBody>
                    <a:bodyPr/>
                    <a:lstStyle/>
                    <a:p>
                      <a:pPr lvl="0"/>
                      <a:r>
                        <a:rPr lang="en-US" sz="1800" kern="1200" noProof="0" dirty="0" smtClean="0">
                          <a:effectLst/>
                        </a:rPr>
                        <a:t>Transport of material in and out of</a:t>
                      </a:r>
                      <a:r>
                        <a:rPr lang="en-US" sz="1800" kern="1200" baseline="0" noProof="0" dirty="0" smtClean="0">
                          <a:effectLst/>
                        </a:rPr>
                        <a:t> NE-Areas</a:t>
                      </a:r>
                      <a:endParaRPr lang="en-US" sz="1800" kern="1200" noProof="0" dirty="0" smtClean="0">
                        <a:solidFill>
                          <a:schemeClr val="tx1"/>
                        </a:solidFill>
                        <a:effectLst/>
                        <a:latin typeface="+mn-lt"/>
                        <a:ea typeface="+mn-ea"/>
                        <a:cs typeface="+mn-cs"/>
                      </a:endParaRPr>
                    </a:p>
                  </a:txBody>
                  <a:tcPr/>
                </a:tc>
                <a:extLst>
                  <a:ext uri="{0D108BD9-81ED-4DB2-BD59-A6C34878D82A}">
                    <a16:rowId xmlns:a16="http://schemas.microsoft.com/office/drawing/2014/main" val="834999845"/>
                  </a:ext>
                </a:extLst>
              </a:tr>
              <a:tr h="370840">
                <a:tc>
                  <a:txBody>
                    <a:bodyPr/>
                    <a:lstStyle/>
                    <a:p>
                      <a:pPr algn="l"/>
                      <a:r>
                        <a:rPr lang="en-GB" sz="1800" b="0" noProof="0" dirty="0" smtClean="0">
                          <a:solidFill>
                            <a:schemeClr val="tx1"/>
                          </a:solidFill>
                        </a:rPr>
                        <a:t>3</a:t>
                      </a:r>
                      <a:endParaRPr lang="en-GB" sz="1800" b="0" noProof="0" dirty="0">
                        <a:solidFill>
                          <a:schemeClr val="tx1"/>
                        </a:solidFill>
                      </a:endParaRPr>
                    </a:p>
                  </a:txBody>
                  <a:tcPr anchor="ctr"/>
                </a:tc>
                <a:tc>
                  <a:txBody>
                    <a:bodyPr/>
                    <a:lstStyle/>
                    <a:p>
                      <a:pPr algn="l"/>
                      <a:r>
                        <a:rPr lang="en-US" sz="1800" b="1" noProof="0" dirty="0" smtClean="0"/>
                        <a:t>AAD</a:t>
                      </a:r>
                      <a:r>
                        <a:rPr lang="en-US" sz="1800" b="1" baseline="0" noProof="0" dirty="0" smtClean="0"/>
                        <a:t> – </a:t>
                      </a:r>
                      <a:r>
                        <a:rPr lang="en-US" sz="1800" baseline="0" noProof="0" dirty="0" smtClean="0"/>
                        <a:t>Area to Area Door</a:t>
                      </a:r>
                      <a:endParaRPr lang="en-US" sz="1800" b="0" noProof="0" dirty="0">
                        <a:solidFill>
                          <a:schemeClr val="tx1"/>
                        </a:solidFill>
                      </a:endParaRPr>
                    </a:p>
                  </a:txBody>
                  <a:tcPr anchor="ctr"/>
                </a:tc>
                <a:tc>
                  <a:txBody>
                    <a:bodyPr/>
                    <a:lstStyle/>
                    <a:p>
                      <a:r>
                        <a:rPr lang="en-US" sz="1800" kern="1200" noProof="0" dirty="0" smtClean="0">
                          <a:effectLst/>
                        </a:rPr>
                        <a:t>Escape door between two NE-Areas</a:t>
                      </a:r>
                      <a:endParaRPr lang="en-US" sz="1800" noProof="0" dirty="0">
                        <a:solidFill>
                          <a:schemeClr val="tx1"/>
                        </a:solidFill>
                        <a:latin typeface="Arial" pitchFamily="34" charset="0"/>
                      </a:endParaRPr>
                    </a:p>
                  </a:txBody>
                  <a:tcPr/>
                </a:tc>
                <a:extLst>
                  <a:ext uri="{0D108BD9-81ED-4DB2-BD59-A6C34878D82A}">
                    <a16:rowId xmlns:a16="http://schemas.microsoft.com/office/drawing/2014/main" val="851373843"/>
                  </a:ext>
                </a:extLst>
              </a:tr>
              <a:tr h="370840">
                <a:tc>
                  <a:txBody>
                    <a:bodyPr/>
                    <a:lstStyle/>
                    <a:p>
                      <a:pPr algn="l"/>
                      <a:r>
                        <a:rPr lang="en-GB" sz="1800" b="0" noProof="0" dirty="0" smtClean="0">
                          <a:solidFill>
                            <a:schemeClr val="tx1"/>
                          </a:solidFill>
                        </a:rPr>
                        <a:t>4</a:t>
                      </a:r>
                      <a:endParaRPr lang="en-GB" sz="1800" b="0" noProof="0" dirty="0">
                        <a:solidFill>
                          <a:schemeClr val="tx1"/>
                        </a:solidFill>
                      </a:endParaRPr>
                    </a:p>
                  </a:txBody>
                  <a:tcPr anchor="ctr"/>
                </a:tc>
                <a:tc>
                  <a:txBody>
                    <a:bodyPr/>
                    <a:lstStyle/>
                    <a:p>
                      <a:pPr algn="l"/>
                      <a:r>
                        <a:rPr lang="en-US" sz="1800" b="1" noProof="0" dirty="0" smtClean="0"/>
                        <a:t>ECD –</a:t>
                      </a:r>
                      <a:r>
                        <a:rPr lang="en-US" sz="1800" b="1" baseline="0" noProof="0" dirty="0" smtClean="0"/>
                        <a:t> </a:t>
                      </a:r>
                      <a:r>
                        <a:rPr lang="en-US" sz="1800" noProof="0" dirty="0" smtClean="0"/>
                        <a:t>Escape</a:t>
                      </a:r>
                      <a:r>
                        <a:rPr lang="en-US" sz="1800" baseline="0" noProof="0" dirty="0" smtClean="0"/>
                        <a:t> Door</a:t>
                      </a:r>
                      <a:endParaRPr lang="en-US" sz="1800" b="0" noProof="0" dirty="0">
                        <a:solidFill>
                          <a:schemeClr val="tx1"/>
                        </a:solidFill>
                      </a:endParaRPr>
                    </a:p>
                  </a:txBody>
                  <a:tcPr anchor="ctr"/>
                </a:tc>
                <a:tc>
                  <a:txBody>
                    <a:bodyPr/>
                    <a:lstStyle/>
                    <a:p>
                      <a:r>
                        <a:rPr lang="en-US" sz="1800" kern="1200" noProof="0" dirty="0" smtClean="0">
                          <a:effectLst/>
                        </a:rPr>
                        <a:t>Escape door out of NE-Areas</a:t>
                      </a:r>
                      <a:endParaRPr lang="en-US" sz="1800" noProof="0" dirty="0" smtClean="0">
                        <a:latin typeface="Arial" pitchFamily="34" charset="0"/>
                      </a:endParaRPr>
                    </a:p>
                  </a:txBody>
                  <a:tcPr/>
                </a:tc>
                <a:extLst>
                  <a:ext uri="{0D108BD9-81ED-4DB2-BD59-A6C34878D82A}">
                    <a16:rowId xmlns:a16="http://schemas.microsoft.com/office/drawing/2014/main" val="172961903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noProof="0" dirty="0" smtClean="0">
                          <a:solidFill>
                            <a:schemeClr val="tx1"/>
                          </a:solidFill>
                        </a:rPr>
                        <a:t>5</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noProof="0" dirty="0" smtClean="0"/>
                        <a:t>SAD</a:t>
                      </a:r>
                      <a:r>
                        <a:rPr lang="en-US" sz="1800" b="1" baseline="0" noProof="0" dirty="0" smtClean="0"/>
                        <a:t> –  </a:t>
                      </a:r>
                      <a:r>
                        <a:rPr lang="en-US" sz="1800" baseline="0" noProof="0" dirty="0" smtClean="0"/>
                        <a:t>Sub-Area Door</a:t>
                      </a:r>
                      <a:endParaRPr lang="en-US" sz="1800" b="0" noProof="0" dirty="0" smtClean="0">
                        <a:solidFill>
                          <a:schemeClr val="tx1"/>
                        </a:solidFill>
                      </a:endParaRPr>
                    </a:p>
                  </a:txBody>
                  <a:tcPr anchor="ctr"/>
                </a:tc>
                <a:tc>
                  <a:txBody>
                    <a:bodyPr/>
                    <a:lstStyle/>
                    <a:p>
                      <a:r>
                        <a:rPr lang="en-US" sz="1800" kern="1200" noProof="0" dirty="0" smtClean="0">
                          <a:effectLst/>
                        </a:rPr>
                        <a:t>Access door to Subareas</a:t>
                      </a:r>
                      <a:endParaRPr lang="en-US" sz="1800" noProof="0" dirty="0" smtClean="0">
                        <a:latin typeface="Arial" pitchFamily="34" charset="0"/>
                      </a:endParaRPr>
                    </a:p>
                  </a:txBody>
                  <a:tcPr/>
                </a:tc>
                <a:extLst>
                  <a:ext uri="{0D108BD9-81ED-4DB2-BD59-A6C34878D82A}">
                    <a16:rowId xmlns:a16="http://schemas.microsoft.com/office/drawing/2014/main" val="1835614758"/>
                  </a:ext>
                </a:extLst>
              </a:tr>
              <a:tr h="370840">
                <a:tc>
                  <a:txBody>
                    <a:bodyPr/>
                    <a:lstStyle/>
                    <a:p>
                      <a:pPr algn="l"/>
                      <a:r>
                        <a:rPr lang="en-GB" sz="1800" b="0" noProof="0" dirty="0" smtClean="0">
                          <a:solidFill>
                            <a:schemeClr val="tx1"/>
                          </a:solidFill>
                        </a:rPr>
                        <a:t>6</a:t>
                      </a:r>
                      <a:endParaRPr lang="en-GB" sz="1800" b="0" noProof="0" dirty="0">
                        <a:solidFill>
                          <a:schemeClr val="tx1"/>
                        </a:solidFill>
                      </a:endParaRPr>
                    </a:p>
                  </a:txBody>
                  <a:tcPr anchor="ctr"/>
                </a:tc>
                <a:tc>
                  <a:txBody>
                    <a:bodyPr/>
                    <a:lstStyle/>
                    <a:p>
                      <a:pPr algn="l"/>
                      <a:r>
                        <a:rPr lang="en-US" sz="1800" b="1" kern="1200" noProof="0" dirty="0" smtClean="0">
                          <a:effectLst/>
                        </a:rPr>
                        <a:t>RSD – </a:t>
                      </a:r>
                      <a:r>
                        <a:rPr lang="en-US" sz="1800" kern="1200" noProof="0" dirty="0" smtClean="0">
                          <a:effectLst/>
                        </a:rPr>
                        <a:t>Radiation Shielding Door</a:t>
                      </a:r>
                      <a:endParaRPr lang="en-US" sz="1800" b="0" noProof="0" dirty="0">
                        <a:solidFill>
                          <a:schemeClr val="tx1"/>
                        </a:solidFill>
                      </a:endParaRPr>
                    </a:p>
                  </a:txBody>
                  <a:tcPr anchor="ctr"/>
                </a:tc>
                <a:tc>
                  <a:txBody>
                    <a:bodyPr/>
                    <a:lstStyle/>
                    <a:p>
                      <a:r>
                        <a:rPr lang="en-US" sz="1800" kern="1200" noProof="0" dirty="0" smtClean="0">
                          <a:effectLst/>
                        </a:rPr>
                        <a:t>Reduction of dose-rate and barrier</a:t>
                      </a:r>
                      <a:endParaRPr lang="en-US" sz="1800" noProof="0" dirty="0" smtClean="0">
                        <a:latin typeface="Arial" pitchFamily="34" charset="0"/>
                      </a:endParaRPr>
                    </a:p>
                  </a:txBody>
                  <a:tcPr/>
                </a:tc>
                <a:extLst>
                  <a:ext uri="{0D108BD9-81ED-4DB2-BD59-A6C34878D82A}">
                    <a16:rowId xmlns:a16="http://schemas.microsoft.com/office/drawing/2014/main" val="99012471"/>
                  </a:ext>
                </a:extLst>
              </a:tr>
            </a:tbl>
          </a:graphicData>
        </a:graphic>
      </p:graphicFrame>
    </p:spTree>
    <p:extLst>
      <p:ext uri="{BB962C8B-B14F-4D97-AF65-F5344CB8AC3E}">
        <p14:creationId xmlns:p14="http://schemas.microsoft.com/office/powerpoint/2010/main" val="2996383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p:cNvSpPr>
            <a:spLocks noGrp="1"/>
          </p:cNvSpPr>
          <p:nvPr>
            <p:ph idx="1"/>
          </p:nvPr>
        </p:nvSpPr>
        <p:spPr/>
        <p:txBody>
          <a:bodyPr/>
          <a:lstStyle/>
          <a:p>
            <a:pPr marL="0" indent="0">
              <a:buNone/>
            </a:pPr>
            <a:r>
              <a:rPr lang="en-US" dirty="0" smtClean="0"/>
              <a:t>Example of an NE-Area in G004a and T101</a:t>
            </a:r>
            <a:endParaRPr lang="en-US" dirty="0"/>
          </a:p>
        </p:txBody>
      </p:sp>
      <p:sp>
        <p:nvSpPr>
          <p:cNvPr id="7" name="Foliennummernplatzhalter 6"/>
          <p:cNvSpPr>
            <a:spLocks noGrp="1"/>
          </p:cNvSpPr>
          <p:nvPr>
            <p:ph type="sldNum" sz="quarter" idx="4"/>
          </p:nvPr>
        </p:nvSpPr>
        <p:spPr/>
        <p:txBody>
          <a:bodyPr/>
          <a:lstStyle/>
          <a:p>
            <a:fld id="{125CBDDA-5CCF-8748-8988-9DC6C8981774}" type="slidenum">
              <a:rPr lang="en-GB" noProof="0" smtClean="0"/>
              <a:pPr/>
              <a:t>11</a:t>
            </a:fld>
            <a:endParaRPr lang="en-GB" noProof="0" dirty="0"/>
          </a:p>
        </p:txBody>
      </p:sp>
      <p:sp>
        <p:nvSpPr>
          <p:cNvPr id="5" name="Titel 4"/>
          <p:cNvSpPr>
            <a:spLocks noGrp="1"/>
          </p:cNvSpPr>
          <p:nvPr>
            <p:ph type="title"/>
          </p:nvPr>
        </p:nvSpPr>
        <p:spPr/>
        <p:txBody>
          <a:bodyPr/>
          <a:lstStyle/>
          <a:p>
            <a:r>
              <a:rPr lang="en-GB" dirty="0"/>
              <a:t>NE-Area </a:t>
            </a:r>
            <a:r>
              <a:rPr lang="en-GB" sz="2000" dirty="0"/>
              <a:t>(Door Types </a:t>
            </a:r>
            <a:r>
              <a:rPr lang="en-GB" sz="2000" dirty="0" smtClean="0"/>
              <a:t>II)</a:t>
            </a:r>
            <a:endParaRPr lang="en-GB" sz="2000" dirty="0"/>
          </a:p>
        </p:txBody>
      </p:sp>
      <p:sp>
        <p:nvSpPr>
          <p:cNvPr id="6" name="Fußzeilenplatzhalter 5"/>
          <p:cNvSpPr>
            <a:spLocks noGrp="1"/>
          </p:cNvSpPr>
          <p:nvPr>
            <p:ph type="ftr" sz="quarter" idx="3"/>
          </p:nvPr>
        </p:nvSpPr>
        <p:spPr/>
        <p:txBody>
          <a:bodyPr/>
          <a:lstStyle/>
          <a:p>
            <a:pPr algn="l"/>
            <a:r>
              <a:rPr lang="nb-NO" smtClean="0"/>
              <a:t>Dennis Gaßmann / Personnel Access System for FAIR                                                                            </a:t>
            </a:r>
            <a:endParaRPr lang="en-GB" dirty="0"/>
          </a:p>
        </p:txBody>
      </p:sp>
      <p:pic>
        <p:nvPicPr>
          <p:cNvPr id="2" name="Grafik 1"/>
          <p:cNvPicPr>
            <a:picLocks noChangeAspect="1"/>
          </p:cNvPicPr>
          <p:nvPr/>
        </p:nvPicPr>
        <p:blipFill>
          <a:blip r:embed="rId2"/>
          <a:stretch>
            <a:fillRect/>
          </a:stretch>
        </p:blipFill>
        <p:spPr>
          <a:xfrm>
            <a:off x="93230" y="2032649"/>
            <a:ext cx="8957541" cy="4321621"/>
          </a:xfrm>
          <a:prstGeom prst="rect">
            <a:avLst/>
          </a:prstGeom>
        </p:spPr>
      </p:pic>
      <p:sp>
        <p:nvSpPr>
          <p:cNvPr id="3" name="Ellipse 2"/>
          <p:cNvSpPr/>
          <p:nvPr/>
        </p:nvSpPr>
        <p:spPr>
          <a:xfrm>
            <a:off x="5283200" y="2530764"/>
            <a:ext cx="905164" cy="840509"/>
          </a:xfrm>
          <a:prstGeom prst="ellipse">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Tree>
    <p:extLst>
      <p:ext uri="{BB962C8B-B14F-4D97-AF65-F5344CB8AC3E}">
        <p14:creationId xmlns:p14="http://schemas.microsoft.com/office/powerpoint/2010/main" val="217886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dirty="0" smtClean="0"/>
              <a:t>Access Area </a:t>
            </a:r>
            <a:r>
              <a:rPr lang="en-GB" sz="2000" dirty="0" smtClean="0"/>
              <a:t>(Overview)</a:t>
            </a:r>
            <a:endParaRPr lang="en-GB" sz="2000" dirty="0"/>
          </a:p>
        </p:txBody>
      </p:sp>
      <p:sp>
        <p:nvSpPr>
          <p:cNvPr id="6" name="Fußzeilenplatzhalter 5"/>
          <p:cNvSpPr>
            <a:spLocks noGrp="1"/>
          </p:cNvSpPr>
          <p:nvPr>
            <p:ph type="ftr" sz="quarter" idx="3"/>
          </p:nvPr>
        </p:nvSpPr>
        <p:spPr/>
        <p:txBody>
          <a:bodyPr/>
          <a:lstStyle/>
          <a:p>
            <a:pPr algn="l"/>
            <a:r>
              <a:rPr lang="nb-NO" smtClean="0"/>
              <a:t>Dennis Gaßmann / Personnel Access System for FAIR                                                                            </a:t>
            </a:r>
            <a:endParaRPr lang="en-GB" dirty="0"/>
          </a:p>
        </p:txBody>
      </p:sp>
      <p:sp>
        <p:nvSpPr>
          <p:cNvPr id="7" name="Foliennummernplatzhalter 6"/>
          <p:cNvSpPr>
            <a:spLocks noGrp="1"/>
          </p:cNvSpPr>
          <p:nvPr>
            <p:ph type="sldNum" sz="quarter" idx="4"/>
          </p:nvPr>
        </p:nvSpPr>
        <p:spPr/>
        <p:txBody>
          <a:bodyPr/>
          <a:lstStyle/>
          <a:p>
            <a:fld id="{125CBDDA-5CCF-8748-8988-9DC6C8981774}" type="slidenum">
              <a:rPr lang="en-GB" noProof="0" smtClean="0"/>
              <a:pPr/>
              <a:t>12</a:t>
            </a:fld>
            <a:endParaRPr lang="en-GB" noProof="0" dirty="0"/>
          </a:p>
        </p:txBody>
      </p:sp>
      <p:grpSp>
        <p:nvGrpSpPr>
          <p:cNvPr id="4" name="Gruppieren 3"/>
          <p:cNvGrpSpPr/>
          <p:nvPr/>
        </p:nvGrpSpPr>
        <p:grpSpPr>
          <a:xfrm>
            <a:off x="1128713" y="1283761"/>
            <a:ext cx="6886575" cy="5276850"/>
            <a:chOff x="1128713" y="1283761"/>
            <a:chExt cx="6886575" cy="5276850"/>
          </a:xfrm>
        </p:grpSpPr>
        <p:pic>
          <p:nvPicPr>
            <p:cNvPr id="3" name="Grafik 2"/>
            <p:cNvPicPr>
              <a:picLocks noChangeAspect="1"/>
            </p:cNvPicPr>
            <p:nvPr/>
          </p:nvPicPr>
          <p:blipFill>
            <a:blip r:embed="rId2"/>
            <a:stretch>
              <a:fillRect/>
            </a:stretch>
          </p:blipFill>
          <p:spPr>
            <a:xfrm>
              <a:off x="1128713" y="1283761"/>
              <a:ext cx="6886575" cy="5276850"/>
            </a:xfrm>
            <a:prstGeom prst="rect">
              <a:avLst/>
            </a:prstGeom>
          </p:spPr>
        </p:pic>
        <p:sp>
          <p:nvSpPr>
            <p:cNvPr id="2" name="Rechteck 1"/>
            <p:cNvSpPr/>
            <p:nvPr/>
          </p:nvSpPr>
          <p:spPr>
            <a:xfrm>
              <a:off x="2743200" y="5320144"/>
              <a:ext cx="1607127" cy="12324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spTree>
    <p:extLst>
      <p:ext uri="{BB962C8B-B14F-4D97-AF65-F5344CB8AC3E}">
        <p14:creationId xmlns:p14="http://schemas.microsoft.com/office/powerpoint/2010/main" val="21079383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
          </p:nvPr>
        </p:nvSpPr>
        <p:spPr/>
        <p:txBody>
          <a:bodyPr/>
          <a:lstStyle/>
          <a:p>
            <a:fld id="{125CBDDA-5CCF-8748-8988-9DC6C8981774}" type="slidenum">
              <a:rPr lang="en-GB" noProof="0" smtClean="0"/>
              <a:pPr/>
              <a:t>13</a:t>
            </a:fld>
            <a:endParaRPr lang="en-GB" noProof="0" dirty="0"/>
          </a:p>
        </p:txBody>
      </p:sp>
      <p:sp>
        <p:nvSpPr>
          <p:cNvPr id="5" name="Titel 4"/>
          <p:cNvSpPr>
            <a:spLocks noGrp="1"/>
          </p:cNvSpPr>
          <p:nvPr>
            <p:ph type="title"/>
          </p:nvPr>
        </p:nvSpPr>
        <p:spPr/>
        <p:txBody>
          <a:bodyPr>
            <a:normAutofit/>
          </a:bodyPr>
          <a:lstStyle/>
          <a:p>
            <a:r>
              <a:rPr lang="en-GB" dirty="0" smtClean="0"/>
              <a:t>Access Area </a:t>
            </a:r>
            <a:r>
              <a:rPr lang="en-GB" sz="2000" dirty="0" smtClean="0"/>
              <a:t>(Personnel Access Gate)</a:t>
            </a:r>
            <a:endParaRPr lang="de-DE" sz="2000" dirty="0"/>
          </a:p>
        </p:txBody>
      </p:sp>
      <p:sp>
        <p:nvSpPr>
          <p:cNvPr id="6" name="Fußzeilenplatzhalter 5"/>
          <p:cNvSpPr>
            <a:spLocks noGrp="1"/>
          </p:cNvSpPr>
          <p:nvPr>
            <p:ph type="ftr" sz="quarter" idx="3"/>
          </p:nvPr>
        </p:nvSpPr>
        <p:spPr/>
        <p:txBody>
          <a:bodyPr/>
          <a:lstStyle/>
          <a:p>
            <a:pPr algn="l"/>
            <a:r>
              <a:rPr lang="nb-NO" smtClean="0"/>
              <a:t>Dennis Gaßmann / Personnel Access System for FAIR                                                                            </a:t>
            </a:r>
            <a:endParaRPr lang="en-GB" dirty="0"/>
          </a:p>
        </p:txBody>
      </p:sp>
      <p:pic>
        <p:nvPicPr>
          <p:cNvPr id="8" name="Grafik 7"/>
          <p:cNvPicPr>
            <a:picLocks noChangeAspect="1"/>
          </p:cNvPicPr>
          <p:nvPr/>
        </p:nvPicPr>
        <p:blipFill rotWithShape="1">
          <a:blip r:embed="rId2"/>
          <a:srcRect t="1594" r="50003" b="37969"/>
          <a:stretch/>
        </p:blipFill>
        <p:spPr>
          <a:xfrm>
            <a:off x="2500906" y="1856509"/>
            <a:ext cx="1045862" cy="2207491"/>
          </a:xfrm>
          <a:prstGeom prst="rect">
            <a:avLst/>
          </a:prstGeom>
        </p:spPr>
      </p:pic>
      <p:cxnSp>
        <p:nvCxnSpPr>
          <p:cNvPr id="11" name="Gerade Verbindung mit Pfeil 10"/>
          <p:cNvCxnSpPr>
            <a:stCxn id="21" idx="3"/>
          </p:cNvCxnSpPr>
          <p:nvPr/>
        </p:nvCxnSpPr>
        <p:spPr>
          <a:xfrm>
            <a:off x="1431739" y="2029177"/>
            <a:ext cx="1409689" cy="179203"/>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Gerade Verbindung mit Pfeil 13"/>
          <p:cNvCxnSpPr>
            <a:stCxn id="26" idx="3"/>
          </p:cNvCxnSpPr>
          <p:nvPr/>
        </p:nvCxnSpPr>
        <p:spPr>
          <a:xfrm flipV="1">
            <a:off x="1366982" y="3147060"/>
            <a:ext cx="1169359" cy="118702"/>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Gerade Verbindung mit Pfeil 15"/>
          <p:cNvCxnSpPr>
            <a:stCxn id="25" idx="3"/>
          </p:cNvCxnSpPr>
          <p:nvPr/>
        </p:nvCxnSpPr>
        <p:spPr>
          <a:xfrm>
            <a:off x="1838258" y="2668025"/>
            <a:ext cx="824487" cy="11860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7" name="Picture 4" descr="C:\Users\radon\Desktop\C1D_front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5276" y="1944935"/>
            <a:ext cx="1747233" cy="4635515"/>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456496" y="1379224"/>
            <a:ext cx="1565493" cy="369332"/>
          </a:xfrm>
          <a:prstGeom prst="rect">
            <a:avLst/>
          </a:prstGeom>
          <a:ln w="28575">
            <a:noFill/>
          </a:ln>
        </p:spPr>
        <p:txBody>
          <a:bodyPr vert="horz" wrap="none" lIns="91440" tIns="45720" rIns="91440" bIns="45720" rtlCol="0" anchor="t">
            <a:spAutoFit/>
          </a:bodyPr>
          <a:lstStyle/>
          <a:p>
            <a:pPr algn="l"/>
            <a:r>
              <a:rPr lang="en-GB" b="1" u="sng" dirty="0" smtClean="0"/>
              <a:t>Interior View</a:t>
            </a:r>
          </a:p>
        </p:txBody>
      </p:sp>
      <p:cxnSp>
        <p:nvCxnSpPr>
          <p:cNvPr id="15" name="Gerade Verbindung mit Pfeil 14"/>
          <p:cNvCxnSpPr>
            <a:stCxn id="41" idx="1"/>
          </p:cNvCxnSpPr>
          <p:nvPr/>
        </p:nvCxnSpPr>
        <p:spPr>
          <a:xfrm flipH="1">
            <a:off x="5818892" y="1560075"/>
            <a:ext cx="1064110" cy="1070752"/>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Gerade Verbindung mit Pfeil 16"/>
          <p:cNvCxnSpPr>
            <a:stCxn id="29" idx="3"/>
          </p:cNvCxnSpPr>
          <p:nvPr/>
        </p:nvCxnSpPr>
        <p:spPr>
          <a:xfrm>
            <a:off x="3242011" y="5986816"/>
            <a:ext cx="2518087" cy="278783"/>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Gerade Verbindung mit Pfeil 18"/>
          <p:cNvCxnSpPr>
            <a:stCxn id="35" idx="3"/>
          </p:cNvCxnSpPr>
          <p:nvPr/>
        </p:nvCxnSpPr>
        <p:spPr>
          <a:xfrm flipV="1">
            <a:off x="4894334" y="3787090"/>
            <a:ext cx="1252901" cy="1010232"/>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1" name="Textfeld 20"/>
          <p:cNvSpPr txBox="1"/>
          <p:nvPr/>
        </p:nvSpPr>
        <p:spPr>
          <a:xfrm>
            <a:off x="477632" y="1844511"/>
            <a:ext cx="954107" cy="369332"/>
          </a:xfrm>
          <a:prstGeom prst="rect">
            <a:avLst/>
          </a:prstGeom>
        </p:spPr>
        <p:txBody>
          <a:bodyPr vert="horz" wrap="none" lIns="91440" tIns="45720" rIns="91440" bIns="45720" rtlCol="0" anchor="t">
            <a:spAutoFit/>
          </a:bodyPr>
          <a:lstStyle/>
          <a:p>
            <a:pPr algn="l"/>
            <a:r>
              <a:rPr lang="de-DE" dirty="0" smtClean="0"/>
              <a:t>Monitor</a:t>
            </a:r>
          </a:p>
        </p:txBody>
      </p:sp>
      <p:sp>
        <p:nvSpPr>
          <p:cNvPr id="25" name="Textfeld 24"/>
          <p:cNvSpPr txBox="1"/>
          <p:nvPr/>
        </p:nvSpPr>
        <p:spPr>
          <a:xfrm>
            <a:off x="454015" y="2344859"/>
            <a:ext cx="1384243" cy="646331"/>
          </a:xfrm>
          <a:prstGeom prst="rect">
            <a:avLst/>
          </a:prstGeom>
        </p:spPr>
        <p:txBody>
          <a:bodyPr vert="horz" wrap="square" lIns="91440" tIns="45720" rIns="91440" bIns="45720" rtlCol="0" anchor="t">
            <a:spAutoFit/>
          </a:bodyPr>
          <a:lstStyle/>
          <a:p>
            <a:pPr algn="l"/>
            <a:r>
              <a:rPr lang="en-GB" dirty="0" smtClean="0"/>
              <a:t>Hand-Vein-scanner</a:t>
            </a:r>
          </a:p>
        </p:txBody>
      </p:sp>
      <p:sp>
        <p:nvSpPr>
          <p:cNvPr id="26" name="Textfeld 25"/>
          <p:cNvSpPr txBox="1"/>
          <p:nvPr/>
        </p:nvSpPr>
        <p:spPr>
          <a:xfrm>
            <a:off x="422565" y="3081096"/>
            <a:ext cx="944417" cy="369332"/>
          </a:xfrm>
          <a:prstGeom prst="rect">
            <a:avLst/>
          </a:prstGeom>
        </p:spPr>
        <p:txBody>
          <a:bodyPr vert="horz" wrap="square" lIns="91440" tIns="45720" rIns="91440" bIns="45720" rtlCol="0" anchor="t">
            <a:spAutoFit/>
          </a:bodyPr>
          <a:lstStyle/>
          <a:p>
            <a:pPr algn="l"/>
            <a:r>
              <a:rPr lang="en-GB" dirty="0" smtClean="0"/>
              <a:t>PA-Key</a:t>
            </a:r>
            <a:endParaRPr lang="de-DE" dirty="0" smtClean="0"/>
          </a:p>
        </p:txBody>
      </p:sp>
      <p:sp>
        <p:nvSpPr>
          <p:cNvPr id="30" name="Textfeld 29"/>
          <p:cNvSpPr txBox="1"/>
          <p:nvPr/>
        </p:nvSpPr>
        <p:spPr>
          <a:xfrm>
            <a:off x="454016" y="4150990"/>
            <a:ext cx="1313180" cy="646331"/>
          </a:xfrm>
          <a:prstGeom prst="rect">
            <a:avLst/>
          </a:prstGeom>
        </p:spPr>
        <p:txBody>
          <a:bodyPr vert="horz" wrap="none" lIns="91440" tIns="45720" rIns="91440" bIns="45720" rtlCol="0" anchor="t">
            <a:spAutoFit/>
          </a:bodyPr>
          <a:lstStyle/>
          <a:p>
            <a:pPr algn="l"/>
            <a:r>
              <a:rPr lang="en-GB" dirty="0" smtClean="0"/>
              <a:t>Dosimeter-</a:t>
            </a:r>
          </a:p>
          <a:p>
            <a:pPr algn="l"/>
            <a:r>
              <a:rPr lang="en-GB" dirty="0"/>
              <a:t>S</a:t>
            </a:r>
            <a:r>
              <a:rPr lang="en-GB" dirty="0" smtClean="0"/>
              <a:t>tation </a:t>
            </a:r>
            <a:endParaRPr lang="de-DE" dirty="0" smtClean="0"/>
          </a:p>
        </p:txBody>
      </p:sp>
      <p:cxnSp>
        <p:nvCxnSpPr>
          <p:cNvPr id="31" name="Gerade Verbindung mit Pfeil 30"/>
          <p:cNvCxnSpPr>
            <a:stCxn id="30" idx="3"/>
          </p:cNvCxnSpPr>
          <p:nvPr/>
        </p:nvCxnSpPr>
        <p:spPr>
          <a:xfrm flipV="1">
            <a:off x="1767196" y="3739945"/>
            <a:ext cx="751427" cy="73421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Textfeld 28"/>
          <p:cNvSpPr txBox="1"/>
          <p:nvPr/>
        </p:nvSpPr>
        <p:spPr>
          <a:xfrm>
            <a:off x="1954479" y="5802150"/>
            <a:ext cx="1287532" cy="369332"/>
          </a:xfrm>
          <a:prstGeom prst="rect">
            <a:avLst/>
          </a:prstGeom>
        </p:spPr>
        <p:txBody>
          <a:bodyPr vert="horz" wrap="none" lIns="91440" tIns="45720" rIns="91440" bIns="45720" rtlCol="0" anchor="t">
            <a:spAutoFit/>
          </a:bodyPr>
          <a:lstStyle/>
          <a:p>
            <a:pPr algn="l"/>
            <a:r>
              <a:rPr lang="en-US" dirty="0" smtClean="0"/>
              <a:t>Safety Mat</a:t>
            </a:r>
          </a:p>
        </p:txBody>
      </p:sp>
      <p:sp>
        <p:nvSpPr>
          <p:cNvPr id="34" name="Textfeld 33"/>
          <p:cNvSpPr txBox="1"/>
          <p:nvPr/>
        </p:nvSpPr>
        <p:spPr>
          <a:xfrm>
            <a:off x="4861206" y="1375409"/>
            <a:ext cx="1642437" cy="369332"/>
          </a:xfrm>
          <a:prstGeom prst="rect">
            <a:avLst/>
          </a:prstGeom>
          <a:ln w="28575">
            <a:noFill/>
          </a:ln>
        </p:spPr>
        <p:txBody>
          <a:bodyPr vert="horz" wrap="none" lIns="91440" tIns="45720" rIns="91440" bIns="45720" rtlCol="0" anchor="t">
            <a:spAutoFit/>
          </a:bodyPr>
          <a:lstStyle/>
          <a:p>
            <a:pPr algn="l"/>
            <a:r>
              <a:rPr lang="en-GB" b="1" u="sng" dirty="0" smtClean="0"/>
              <a:t>Exterior View</a:t>
            </a:r>
          </a:p>
        </p:txBody>
      </p:sp>
      <p:sp>
        <p:nvSpPr>
          <p:cNvPr id="35" name="Textfeld 34"/>
          <p:cNvSpPr txBox="1"/>
          <p:nvPr/>
        </p:nvSpPr>
        <p:spPr>
          <a:xfrm>
            <a:off x="3670922" y="4474156"/>
            <a:ext cx="1223412" cy="646331"/>
          </a:xfrm>
          <a:prstGeom prst="rect">
            <a:avLst/>
          </a:prstGeom>
        </p:spPr>
        <p:txBody>
          <a:bodyPr vert="horz" wrap="none" lIns="91440" tIns="45720" rIns="91440" bIns="45720" rtlCol="0" anchor="t">
            <a:spAutoFit/>
          </a:bodyPr>
          <a:lstStyle/>
          <a:p>
            <a:pPr algn="l"/>
            <a:r>
              <a:rPr lang="de-DE" dirty="0" smtClean="0"/>
              <a:t>QR-Code </a:t>
            </a:r>
          </a:p>
          <a:p>
            <a:pPr algn="l"/>
            <a:r>
              <a:rPr lang="de-DE" dirty="0" smtClean="0"/>
              <a:t>Scanner</a:t>
            </a:r>
          </a:p>
        </p:txBody>
      </p:sp>
      <p:sp>
        <p:nvSpPr>
          <p:cNvPr id="41" name="Textfeld 40"/>
          <p:cNvSpPr txBox="1"/>
          <p:nvPr/>
        </p:nvSpPr>
        <p:spPr>
          <a:xfrm>
            <a:off x="6883002" y="1375409"/>
            <a:ext cx="2018501" cy="369332"/>
          </a:xfrm>
          <a:prstGeom prst="rect">
            <a:avLst/>
          </a:prstGeom>
        </p:spPr>
        <p:txBody>
          <a:bodyPr vert="horz" wrap="none" lIns="91440" tIns="45720" rIns="91440" bIns="45720" rtlCol="0" anchor="t">
            <a:spAutoFit/>
          </a:bodyPr>
          <a:lstStyle/>
          <a:p>
            <a:pPr algn="l"/>
            <a:r>
              <a:rPr lang="en-US" dirty="0" smtClean="0"/>
              <a:t>Ultrasonic-Sensor</a:t>
            </a:r>
          </a:p>
        </p:txBody>
      </p:sp>
    </p:spTree>
    <p:extLst>
      <p:ext uri="{BB962C8B-B14F-4D97-AF65-F5344CB8AC3E}">
        <p14:creationId xmlns:p14="http://schemas.microsoft.com/office/powerpoint/2010/main" val="1022337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smtClean="0"/>
              <a:t>Access Area </a:t>
            </a:r>
            <a:r>
              <a:rPr lang="de-DE" sz="2000" dirty="0" smtClean="0"/>
              <a:t>(Prototype)</a:t>
            </a:r>
            <a:endParaRPr lang="de-DE" sz="20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8851" y="2086621"/>
            <a:ext cx="2418576" cy="322476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7428" y="2086621"/>
            <a:ext cx="2418575" cy="3224768"/>
          </a:xfrm>
          <a:prstGeom prst="rect">
            <a:avLst/>
          </a:prstGeom>
        </p:spPr>
      </p:pic>
      <p:sp>
        <p:nvSpPr>
          <p:cNvPr id="11" name="Rounded Rectangle 10"/>
          <p:cNvSpPr/>
          <p:nvPr/>
        </p:nvSpPr>
        <p:spPr>
          <a:xfrm>
            <a:off x="5198140" y="3022963"/>
            <a:ext cx="968317" cy="676043"/>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2" name="Rounded Rectangle 11"/>
          <p:cNvSpPr/>
          <p:nvPr/>
        </p:nvSpPr>
        <p:spPr>
          <a:xfrm>
            <a:off x="4536567" y="3851267"/>
            <a:ext cx="661572" cy="521030"/>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3" name="Rounded Rectangle 12"/>
          <p:cNvSpPr/>
          <p:nvPr/>
        </p:nvSpPr>
        <p:spPr>
          <a:xfrm>
            <a:off x="5253541" y="3852410"/>
            <a:ext cx="619001" cy="519887"/>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4" name="Rounded Rectangle 13"/>
          <p:cNvSpPr/>
          <p:nvPr/>
        </p:nvSpPr>
        <p:spPr>
          <a:xfrm>
            <a:off x="7106091" y="3054135"/>
            <a:ext cx="601189" cy="547750"/>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5" name="Rounded Rectangle 14"/>
          <p:cNvSpPr/>
          <p:nvPr/>
        </p:nvSpPr>
        <p:spPr>
          <a:xfrm>
            <a:off x="6981400" y="3900253"/>
            <a:ext cx="477491" cy="391886"/>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6" name="Rounded Rectangle 15"/>
          <p:cNvSpPr/>
          <p:nvPr/>
        </p:nvSpPr>
        <p:spPr>
          <a:xfrm>
            <a:off x="7699862" y="3926836"/>
            <a:ext cx="521030" cy="409427"/>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7" name="Rounded Rectangle 16"/>
          <p:cNvSpPr/>
          <p:nvPr/>
        </p:nvSpPr>
        <p:spPr>
          <a:xfrm>
            <a:off x="7707280" y="3125387"/>
            <a:ext cx="960899" cy="814944"/>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8" name="Rounded Rectangle 17"/>
          <p:cNvSpPr/>
          <p:nvPr/>
        </p:nvSpPr>
        <p:spPr>
          <a:xfrm>
            <a:off x="4447503" y="3125387"/>
            <a:ext cx="676894" cy="573618"/>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9" name="Rounded Rectangle 18"/>
          <p:cNvSpPr/>
          <p:nvPr/>
        </p:nvSpPr>
        <p:spPr>
          <a:xfrm>
            <a:off x="4353984" y="2086622"/>
            <a:ext cx="844155" cy="722585"/>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0" name="Rounded Rectangle 19"/>
          <p:cNvSpPr/>
          <p:nvPr/>
        </p:nvSpPr>
        <p:spPr>
          <a:xfrm>
            <a:off x="5378231" y="4425735"/>
            <a:ext cx="614549" cy="463138"/>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cxnSp>
        <p:nvCxnSpPr>
          <p:cNvPr id="66" name="Straight Arrow Connector 65"/>
          <p:cNvCxnSpPr/>
          <p:nvPr/>
        </p:nvCxnSpPr>
        <p:spPr>
          <a:xfrm>
            <a:off x="3541565" y="2427310"/>
            <a:ext cx="812420" cy="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endCxn id="18" idx="1"/>
          </p:cNvCxnSpPr>
          <p:nvPr/>
        </p:nvCxnSpPr>
        <p:spPr>
          <a:xfrm>
            <a:off x="3541564" y="3412196"/>
            <a:ext cx="905939" cy="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endCxn id="12" idx="1"/>
          </p:cNvCxnSpPr>
          <p:nvPr/>
        </p:nvCxnSpPr>
        <p:spPr>
          <a:xfrm>
            <a:off x="3546752" y="4111782"/>
            <a:ext cx="989816" cy="1"/>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endCxn id="20" idx="1"/>
          </p:cNvCxnSpPr>
          <p:nvPr/>
        </p:nvCxnSpPr>
        <p:spPr>
          <a:xfrm>
            <a:off x="3546751" y="4657304"/>
            <a:ext cx="1831480" cy="1"/>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endCxn id="11" idx="0"/>
          </p:cNvCxnSpPr>
          <p:nvPr/>
        </p:nvCxnSpPr>
        <p:spPr>
          <a:xfrm>
            <a:off x="5682298" y="1624643"/>
            <a:ext cx="1" cy="139832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endCxn id="13" idx="3"/>
          </p:cNvCxnSpPr>
          <p:nvPr/>
        </p:nvCxnSpPr>
        <p:spPr>
          <a:xfrm rot="5400000">
            <a:off x="4929281" y="2567904"/>
            <a:ext cx="2487710" cy="601188"/>
          </a:xfrm>
          <a:prstGeom prst="bentConnector2">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endCxn id="14" idx="0"/>
          </p:cNvCxnSpPr>
          <p:nvPr/>
        </p:nvCxnSpPr>
        <p:spPr>
          <a:xfrm>
            <a:off x="7406685" y="1624642"/>
            <a:ext cx="1" cy="1429493"/>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endCxn id="17" idx="0"/>
          </p:cNvCxnSpPr>
          <p:nvPr/>
        </p:nvCxnSpPr>
        <p:spPr>
          <a:xfrm>
            <a:off x="8187729" y="1624643"/>
            <a:ext cx="1" cy="1500745"/>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endCxn id="15" idx="2"/>
          </p:cNvCxnSpPr>
          <p:nvPr/>
        </p:nvCxnSpPr>
        <p:spPr>
          <a:xfrm flipV="1">
            <a:off x="7220145" y="4292139"/>
            <a:ext cx="0" cy="1448464"/>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V="1">
            <a:off x="7960377" y="4336263"/>
            <a:ext cx="0" cy="1411019"/>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2796266" y="2254185"/>
            <a:ext cx="851515" cy="400110"/>
          </a:xfrm>
          <a:prstGeom prst="rect">
            <a:avLst/>
          </a:prstGeom>
          <a:noFill/>
        </p:spPr>
        <p:txBody>
          <a:bodyPr wrap="none" rtlCol="0">
            <a:spAutoFit/>
          </a:bodyPr>
          <a:lstStyle/>
          <a:p>
            <a:pPr algn="ctr"/>
            <a:r>
              <a:rPr lang="en-US" sz="1000" dirty="0">
                <a:latin typeface="Arial" panose="020B0604020202020204" pitchFamily="34" charset="0"/>
                <a:cs typeface="Arial" panose="020B0604020202020204" pitchFamily="34" charset="0"/>
              </a:rPr>
              <a:t>CPU 1516F</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NE AREA</a:t>
            </a:r>
            <a:endParaRPr lang="de-DE" sz="1000" dirty="0">
              <a:latin typeface="Arial" panose="020B0604020202020204" pitchFamily="34" charset="0"/>
              <a:cs typeface="Arial" panose="020B0604020202020204" pitchFamily="34" charset="0"/>
            </a:endParaRPr>
          </a:p>
        </p:txBody>
      </p:sp>
      <p:sp>
        <p:nvSpPr>
          <p:cNvPr id="94" name="TextBox 93"/>
          <p:cNvSpPr txBox="1"/>
          <p:nvPr/>
        </p:nvSpPr>
        <p:spPr>
          <a:xfrm>
            <a:off x="2833163" y="3235090"/>
            <a:ext cx="851515" cy="400110"/>
          </a:xfrm>
          <a:prstGeom prst="rect">
            <a:avLst/>
          </a:prstGeom>
          <a:noFill/>
        </p:spPr>
        <p:txBody>
          <a:bodyPr wrap="none" rtlCol="0">
            <a:spAutoFit/>
          </a:bodyPr>
          <a:lstStyle/>
          <a:p>
            <a:pPr algn="ctr"/>
            <a:r>
              <a:rPr lang="en-US" sz="1000" dirty="0">
                <a:latin typeface="Arial" panose="020B0604020202020204" pitchFamily="34" charset="0"/>
                <a:cs typeface="Arial" panose="020B0604020202020204" pitchFamily="34" charset="0"/>
              </a:rPr>
              <a:t>CPU 1512F</a:t>
            </a:r>
          </a:p>
          <a:p>
            <a:pPr algn="ctr"/>
            <a:r>
              <a:rPr lang="en-US" sz="1000" dirty="0">
                <a:latin typeface="Arial" panose="020B0604020202020204" pitchFamily="34" charset="0"/>
                <a:cs typeface="Arial" panose="020B0604020202020204" pitchFamily="34" charset="0"/>
              </a:rPr>
              <a:t>BOG</a:t>
            </a:r>
            <a:endParaRPr lang="de-DE" sz="1000" dirty="0">
              <a:latin typeface="Arial" panose="020B0604020202020204" pitchFamily="34" charset="0"/>
              <a:cs typeface="Arial" panose="020B0604020202020204" pitchFamily="34" charset="0"/>
            </a:endParaRPr>
          </a:p>
        </p:txBody>
      </p:sp>
      <p:sp>
        <p:nvSpPr>
          <p:cNvPr id="95" name="TextBox 94"/>
          <p:cNvSpPr txBox="1"/>
          <p:nvPr/>
        </p:nvSpPr>
        <p:spPr>
          <a:xfrm>
            <a:off x="2880423" y="3953689"/>
            <a:ext cx="764954" cy="400110"/>
          </a:xfrm>
          <a:prstGeom prst="rect">
            <a:avLst/>
          </a:prstGeom>
          <a:noFill/>
        </p:spPr>
        <p:txBody>
          <a:bodyPr wrap="none" rtlCol="0">
            <a:spAutoFit/>
          </a:bodyPr>
          <a:lstStyle/>
          <a:p>
            <a:pPr algn="ctr"/>
            <a:r>
              <a:rPr lang="en-US" sz="1000" dirty="0">
                <a:latin typeface="Arial" panose="020B0604020202020204" pitchFamily="34" charset="0"/>
                <a:cs typeface="Arial" panose="020B0604020202020204" pitchFamily="34" charset="0"/>
              </a:rPr>
              <a:t>ET 200SP</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PAG</a:t>
            </a:r>
            <a:endParaRPr lang="de-DE" sz="1000" dirty="0">
              <a:latin typeface="Arial" panose="020B0604020202020204" pitchFamily="34" charset="0"/>
              <a:cs typeface="Arial" panose="020B0604020202020204" pitchFamily="34" charset="0"/>
            </a:endParaRPr>
          </a:p>
        </p:txBody>
      </p:sp>
      <p:sp>
        <p:nvSpPr>
          <p:cNvPr id="96" name="TextBox 95"/>
          <p:cNvSpPr txBox="1"/>
          <p:nvPr/>
        </p:nvSpPr>
        <p:spPr>
          <a:xfrm>
            <a:off x="2860413" y="4484132"/>
            <a:ext cx="797014" cy="400110"/>
          </a:xfrm>
          <a:prstGeom prst="rect">
            <a:avLst/>
          </a:prstGeom>
          <a:noFill/>
        </p:spPr>
        <p:txBody>
          <a:bodyPr wrap="none" rtlCol="0">
            <a:spAutoFit/>
          </a:bodyPr>
          <a:lstStyle/>
          <a:p>
            <a:pPr algn="ctr"/>
            <a:r>
              <a:rPr lang="en-US" sz="1000" dirty="0">
                <a:latin typeface="Arial" panose="020B0604020202020204" pitchFamily="34" charset="0"/>
                <a:cs typeface="Arial" panose="020B0604020202020204" pitchFamily="34" charset="0"/>
              </a:rPr>
              <a:t>SYSTEM</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OUTPUTS</a:t>
            </a:r>
            <a:endParaRPr lang="de-DE" sz="1000" dirty="0">
              <a:latin typeface="Arial" panose="020B0604020202020204" pitchFamily="34" charset="0"/>
              <a:cs typeface="Arial" panose="020B0604020202020204" pitchFamily="34" charset="0"/>
            </a:endParaRPr>
          </a:p>
        </p:txBody>
      </p:sp>
      <p:sp>
        <p:nvSpPr>
          <p:cNvPr id="97" name="TextBox 96"/>
          <p:cNvSpPr txBox="1"/>
          <p:nvPr/>
        </p:nvSpPr>
        <p:spPr>
          <a:xfrm>
            <a:off x="5485664" y="1346806"/>
            <a:ext cx="389851" cy="246221"/>
          </a:xfrm>
          <a:prstGeom prst="rect">
            <a:avLst/>
          </a:prstGeom>
          <a:noFill/>
        </p:spPr>
        <p:txBody>
          <a:bodyPr wrap="none" rtlCol="0">
            <a:spAutoFit/>
          </a:bodyPr>
          <a:lstStyle/>
          <a:p>
            <a:pPr algn="ctr"/>
            <a:r>
              <a:rPr lang="en-US" sz="1000" dirty="0">
                <a:latin typeface="Arial" panose="020B0604020202020204" pitchFamily="34" charset="0"/>
                <a:cs typeface="Arial" panose="020B0604020202020204" pitchFamily="34" charset="0"/>
              </a:rPr>
              <a:t>ISE</a:t>
            </a:r>
            <a:endParaRPr lang="de-DE" sz="1000" dirty="0">
              <a:latin typeface="Arial" panose="020B0604020202020204" pitchFamily="34" charset="0"/>
              <a:cs typeface="Arial" panose="020B0604020202020204" pitchFamily="34" charset="0"/>
            </a:endParaRPr>
          </a:p>
        </p:txBody>
      </p:sp>
      <p:sp>
        <p:nvSpPr>
          <p:cNvPr id="98" name="TextBox 97"/>
          <p:cNvSpPr txBox="1"/>
          <p:nvPr/>
        </p:nvSpPr>
        <p:spPr>
          <a:xfrm>
            <a:off x="6048870" y="1277557"/>
            <a:ext cx="851515" cy="400110"/>
          </a:xfrm>
          <a:prstGeom prst="rect">
            <a:avLst/>
          </a:prstGeom>
          <a:noFill/>
        </p:spPr>
        <p:txBody>
          <a:bodyPr wrap="none" rtlCol="0">
            <a:spAutoFit/>
          </a:bodyPr>
          <a:lstStyle/>
          <a:p>
            <a:pPr algn="ctr"/>
            <a:r>
              <a:rPr lang="en-US" sz="1000" dirty="0">
                <a:latin typeface="Arial" panose="020B0604020202020204" pitchFamily="34" charset="0"/>
                <a:cs typeface="Arial" panose="020B0604020202020204" pitchFamily="34" charset="0"/>
              </a:rPr>
              <a:t>CPU 1512F</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UBOG</a:t>
            </a:r>
            <a:endParaRPr lang="de-DE" sz="1000" dirty="0">
              <a:latin typeface="Arial" panose="020B0604020202020204" pitchFamily="34" charset="0"/>
              <a:cs typeface="Arial" panose="020B0604020202020204" pitchFamily="34" charset="0"/>
            </a:endParaRPr>
          </a:p>
        </p:txBody>
      </p:sp>
      <p:sp>
        <p:nvSpPr>
          <p:cNvPr id="99" name="TextBox 98"/>
          <p:cNvSpPr txBox="1"/>
          <p:nvPr/>
        </p:nvSpPr>
        <p:spPr>
          <a:xfrm>
            <a:off x="6981912" y="1278394"/>
            <a:ext cx="851515" cy="400110"/>
          </a:xfrm>
          <a:prstGeom prst="rect">
            <a:avLst/>
          </a:prstGeom>
          <a:noFill/>
        </p:spPr>
        <p:txBody>
          <a:bodyPr wrap="none" rtlCol="0">
            <a:spAutoFit/>
          </a:bodyPr>
          <a:lstStyle/>
          <a:p>
            <a:pPr algn="ctr"/>
            <a:r>
              <a:rPr lang="en-US" sz="1000" dirty="0">
                <a:latin typeface="Arial" panose="020B0604020202020204" pitchFamily="34" charset="0"/>
                <a:cs typeface="Arial" panose="020B0604020202020204" pitchFamily="34" charset="0"/>
              </a:rPr>
              <a:t>CPU 1512F</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DBOG</a:t>
            </a:r>
            <a:endParaRPr lang="de-DE" sz="1000" dirty="0">
              <a:latin typeface="Arial" panose="020B0604020202020204" pitchFamily="34" charset="0"/>
              <a:cs typeface="Arial" panose="020B0604020202020204" pitchFamily="34" charset="0"/>
            </a:endParaRPr>
          </a:p>
        </p:txBody>
      </p:sp>
      <p:sp>
        <p:nvSpPr>
          <p:cNvPr id="100" name="TextBox 99"/>
          <p:cNvSpPr txBox="1"/>
          <p:nvPr/>
        </p:nvSpPr>
        <p:spPr>
          <a:xfrm>
            <a:off x="7832504" y="1277557"/>
            <a:ext cx="710451" cy="400110"/>
          </a:xfrm>
          <a:prstGeom prst="rect">
            <a:avLst/>
          </a:prstGeom>
          <a:noFill/>
        </p:spPr>
        <p:txBody>
          <a:bodyPr wrap="none" rtlCol="0">
            <a:spAutoFit/>
          </a:bodyPr>
          <a:lstStyle/>
          <a:p>
            <a:pPr algn="ctr"/>
            <a:r>
              <a:rPr lang="en-US" sz="1000" dirty="0">
                <a:latin typeface="Arial" panose="020B0604020202020204" pitchFamily="34" charset="0"/>
                <a:cs typeface="Arial" panose="020B0604020202020204" pitchFamily="34" charset="0"/>
              </a:rPr>
              <a:t>SYSTEM</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INPUTS</a:t>
            </a:r>
            <a:endParaRPr lang="de-DE" sz="1000" dirty="0">
              <a:latin typeface="Arial" panose="020B0604020202020204" pitchFamily="34" charset="0"/>
              <a:cs typeface="Arial" panose="020B0604020202020204" pitchFamily="34" charset="0"/>
            </a:endParaRPr>
          </a:p>
        </p:txBody>
      </p:sp>
      <p:sp>
        <p:nvSpPr>
          <p:cNvPr id="101" name="TextBox 100"/>
          <p:cNvSpPr txBox="1"/>
          <p:nvPr/>
        </p:nvSpPr>
        <p:spPr>
          <a:xfrm>
            <a:off x="6553818" y="5401033"/>
            <a:ext cx="764954" cy="400110"/>
          </a:xfrm>
          <a:prstGeom prst="rect">
            <a:avLst/>
          </a:prstGeom>
          <a:noFill/>
        </p:spPr>
        <p:txBody>
          <a:bodyPr wrap="none" rtlCol="0">
            <a:spAutoFit/>
          </a:bodyPr>
          <a:lstStyle/>
          <a:p>
            <a:pPr algn="ctr"/>
            <a:r>
              <a:rPr lang="en-US" sz="1000" dirty="0">
                <a:latin typeface="Arial" panose="020B0604020202020204" pitchFamily="34" charset="0"/>
                <a:cs typeface="Arial" panose="020B0604020202020204" pitchFamily="34" charset="0"/>
              </a:rPr>
              <a:t>ET 200SP</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MAD</a:t>
            </a:r>
            <a:endParaRPr lang="de-DE" sz="1000" dirty="0">
              <a:latin typeface="Arial" panose="020B0604020202020204" pitchFamily="34" charset="0"/>
              <a:cs typeface="Arial" panose="020B0604020202020204" pitchFamily="34" charset="0"/>
            </a:endParaRPr>
          </a:p>
        </p:txBody>
      </p:sp>
      <p:sp>
        <p:nvSpPr>
          <p:cNvPr id="102" name="TextBox 101"/>
          <p:cNvSpPr txBox="1"/>
          <p:nvPr/>
        </p:nvSpPr>
        <p:spPr>
          <a:xfrm>
            <a:off x="7903345" y="5401033"/>
            <a:ext cx="764954" cy="400110"/>
          </a:xfrm>
          <a:prstGeom prst="rect">
            <a:avLst/>
          </a:prstGeom>
          <a:noFill/>
        </p:spPr>
        <p:txBody>
          <a:bodyPr wrap="none" rtlCol="0">
            <a:spAutoFit/>
          </a:bodyPr>
          <a:lstStyle/>
          <a:p>
            <a:pPr algn="ctr"/>
            <a:r>
              <a:rPr lang="en-US" sz="1000" dirty="0">
                <a:latin typeface="Arial" panose="020B0604020202020204" pitchFamily="34" charset="0"/>
                <a:cs typeface="Arial" panose="020B0604020202020204" pitchFamily="34" charset="0"/>
              </a:rPr>
              <a:t>ET 200SP</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ECD</a:t>
            </a:r>
            <a:endParaRPr lang="de-DE" sz="1000" dirty="0">
              <a:latin typeface="Arial" panose="020B0604020202020204" pitchFamily="34" charset="0"/>
              <a:cs typeface="Arial" panose="020B0604020202020204" pitchFamily="34" charset="0"/>
            </a:endParaRPr>
          </a:p>
        </p:txBody>
      </p:sp>
      <p:pic>
        <p:nvPicPr>
          <p:cNvPr id="103" name="Picture 1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672" y="2086621"/>
            <a:ext cx="2418576" cy="3224768"/>
          </a:xfrm>
          <a:prstGeom prst="rect">
            <a:avLst/>
          </a:prstGeom>
        </p:spPr>
      </p:pic>
      <p:sp>
        <p:nvSpPr>
          <p:cNvPr id="36" name="TextBox 35"/>
          <p:cNvSpPr txBox="1"/>
          <p:nvPr/>
        </p:nvSpPr>
        <p:spPr>
          <a:xfrm>
            <a:off x="157626" y="5643375"/>
            <a:ext cx="6396191" cy="978729"/>
          </a:xfrm>
          <a:prstGeom prst="rect">
            <a:avLst/>
          </a:prstGeom>
          <a:noFill/>
        </p:spPr>
        <p:txBody>
          <a:bodyPr vert="horz" wrap="square" lIns="91440" tIns="45720" rIns="91440" bIns="45720" rtlCol="0" anchor="t">
            <a:spAutoFit/>
          </a:bodyPr>
          <a:lstStyle/>
          <a:p>
            <a:pPr marL="628650" lvl="1" indent="-171450">
              <a:lnSpc>
                <a:spcPct val="80000"/>
              </a:lnSpc>
              <a:spcBef>
                <a:spcPct val="20000"/>
              </a:spcBef>
              <a:buClr>
                <a:srgbClr val="FDBB63"/>
              </a:buClr>
              <a:buFont typeface="Wingdings" panose="05000000000000000000" pitchFamily="2" charset="2"/>
              <a:buChar char="§"/>
            </a:pPr>
            <a:r>
              <a:rPr lang="en-GB" sz="1600" dirty="0" smtClean="0">
                <a:solidFill>
                  <a:srgbClr val="333333"/>
                </a:solidFill>
                <a:latin typeface="Arial" panose="020B0604020202020204" pitchFamily="34" charset="0"/>
                <a:cs typeface="Arial" panose="020B0604020202020204" pitchFamily="34" charset="0"/>
              </a:rPr>
              <a:t>Hardware structure for test software</a:t>
            </a:r>
          </a:p>
          <a:p>
            <a:pPr marL="628650" lvl="1" indent="-171450">
              <a:lnSpc>
                <a:spcPct val="80000"/>
              </a:lnSpc>
              <a:spcBef>
                <a:spcPct val="20000"/>
              </a:spcBef>
              <a:buClr>
                <a:srgbClr val="FDBB63"/>
              </a:buClr>
              <a:buFont typeface="Wingdings" panose="05000000000000000000" pitchFamily="2" charset="2"/>
              <a:buChar char="§"/>
            </a:pPr>
            <a:r>
              <a:rPr lang="en-GB" sz="1600" dirty="0" smtClean="0">
                <a:solidFill>
                  <a:srgbClr val="333333"/>
                </a:solidFill>
                <a:latin typeface="Arial" panose="020B0604020202020204" pitchFamily="34" charset="0"/>
                <a:cs typeface="Arial" panose="020B0604020202020204" pitchFamily="34" charset="0"/>
              </a:rPr>
              <a:t>First steps to the prototype</a:t>
            </a:r>
          </a:p>
          <a:p>
            <a:pPr marL="628650" lvl="1" indent="-171450">
              <a:lnSpc>
                <a:spcPct val="80000"/>
              </a:lnSpc>
              <a:spcBef>
                <a:spcPct val="20000"/>
              </a:spcBef>
              <a:buClr>
                <a:srgbClr val="FDBB63"/>
              </a:buClr>
              <a:buFont typeface="Wingdings" panose="05000000000000000000" pitchFamily="2" charset="2"/>
              <a:buChar char="§"/>
            </a:pPr>
            <a:r>
              <a:rPr lang="en-GB" sz="1600" dirty="0" smtClean="0">
                <a:solidFill>
                  <a:srgbClr val="333333"/>
                </a:solidFill>
                <a:latin typeface="Arial" panose="020B0604020202020204" pitchFamily="34" charset="0"/>
                <a:cs typeface="Arial" panose="020B0604020202020204" pitchFamily="34" charset="0"/>
              </a:rPr>
              <a:t>Continuous development of the test prototype to the </a:t>
            </a:r>
            <a:r>
              <a:rPr lang="en-GB" sz="1600" dirty="0">
                <a:solidFill>
                  <a:srgbClr val="333333"/>
                </a:solidFill>
                <a:latin typeface="Arial" panose="020B0604020202020204" pitchFamily="34" charset="0"/>
                <a:cs typeface="Arial" panose="020B0604020202020204" pitchFamily="34" charset="0"/>
              </a:rPr>
              <a:t>s</a:t>
            </a:r>
            <a:r>
              <a:rPr lang="en-GB" sz="1600" dirty="0" smtClean="0">
                <a:solidFill>
                  <a:srgbClr val="333333"/>
                </a:solidFill>
                <a:latin typeface="Arial" panose="020B0604020202020204" pitchFamily="34" charset="0"/>
                <a:cs typeface="Arial" panose="020B0604020202020204" pitchFamily="34" charset="0"/>
              </a:rPr>
              <a:t>imulation of the complete functions of an NE-Area</a:t>
            </a:r>
            <a:endParaRPr lang="en-GB" sz="1600" dirty="0">
              <a:solidFill>
                <a:srgbClr val="333333"/>
              </a:solidFill>
              <a:latin typeface="Arial" panose="020B0604020202020204" pitchFamily="34" charset="0"/>
              <a:cs typeface="Arial" panose="020B0604020202020204" pitchFamily="34" charset="0"/>
            </a:endParaRPr>
          </a:p>
        </p:txBody>
      </p:sp>
      <p:sp>
        <p:nvSpPr>
          <p:cNvPr id="3" name="Fußzeilenplatzhalter 2"/>
          <p:cNvSpPr>
            <a:spLocks noGrp="1"/>
          </p:cNvSpPr>
          <p:nvPr>
            <p:ph type="ftr" sz="quarter" idx="3"/>
          </p:nvPr>
        </p:nvSpPr>
        <p:spPr/>
        <p:txBody>
          <a:bodyPr/>
          <a:lstStyle/>
          <a:p>
            <a:pPr algn="l"/>
            <a:r>
              <a:rPr lang="nb-NO" smtClean="0"/>
              <a:t>Dennis Gaßmann / Personnel Access System for FAIR                                                                            </a:t>
            </a:r>
            <a:endParaRPr lang="en-GB" dirty="0"/>
          </a:p>
        </p:txBody>
      </p:sp>
      <p:sp>
        <p:nvSpPr>
          <p:cNvPr id="4" name="Foliennummernplatzhalter 3"/>
          <p:cNvSpPr>
            <a:spLocks noGrp="1"/>
          </p:cNvSpPr>
          <p:nvPr>
            <p:ph type="sldNum" sz="quarter" idx="4"/>
          </p:nvPr>
        </p:nvSpPr>
        <p:spPr/>
        <p:txBody>
          <a:bodyPr/>
          <a:lstStyle/>
          <a:p>
            <a:fld id="{125CBDDA-5CCF-8748-8988-9DC6C8981774}" type="slidenum">
              <a:rPr lang="en-GB" noProof="0" smtClean="0"/>
              <a:pPr/>
              <a:t>14</a:t>
            </a:fld>
            <a:endParaRPr lang="en-GB" noProof="0" dirty="0"/>
          </a:p>
        </p:txBody>
      </p:sp>
    </p:spTree>
    <p:extLst>
      <p:ext uri="{BB962C8B-B14F-4D97-AF65-F5344CB8AC3E}">
        <p14:creationId xmlns:p14="http://schemas.microsoft.com/office/powerpoint/2010/main" val="1581597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125CBDDA-5CCF-8748-8988-9DC6C8981774}" type="slidenum">
              <a:rPr lang="en-GB" noProof="0" smtClean="0"/>
              <a:pPr/>
              <a:t>15</a:t>
            </a:fld>
            <a:endParaRPr lang="en-GB" noProof="0" dirty="0"/>
          </a:p>
        </p:txBody>
      </p:sp>
      <p:sp>
        <p:nvSpPr>
          <p:cNvPr id="5" name="Titel 4"/>
          <p:cNvSpPr>
            <a:spLocks noGrp="1"/>
          </p:cNvSpPr>
          <p:nvPr>
            <p:ph type="title"/>
          </p:nvPr>
        </p:nvSpPr>
        <p:spPr/>
        <p:txBody>
          <a:bodyPr>
            <a:normAutofit/>
          </a:bodyPr>
          <a:lstStyle/>
          <a:p>
            <a:r>
              <a:rPr lang="en-GB" dirty="0" smtClean="0"/>
              <a:t>Access Area </a:t>
            </a:r>
            <a:r>
              <a:rPr lang="en-GB" sz="2000" dirty="0" smtClean="0"/>
              <a:t>(Door Equipment)</a:t>
            </a:r>
            <a:endParaRPr lang="de-DE" sz="2000" dirty="0"/>
          </a:p>
        </p:txBody>
      </p:sp>
      <p:sp>
        <p:nvSpPr>
          <p:cNvPr id="6" name="Fußzeilenplatzhalter 5"/>
          <p:cNvSpPr>
            <a:spLocks noGrp="1"/>
          </p:cNvSpPr>
          <p:nvPr>
            <p:ph type="ftr" sz="quarter" idx="3"/>
          </p:nvPr>
        </p:nvSpPr>
        <p:spPr/>
        <p:txBody>
          <a:bodyPr/>
          <a:lstStyle/>
          <a:p>
            <a:pPr algn="l"/>
            <a:r>
              <a:rPr lang="nb-NO" smtClean="0"/>
              <a:t>Dennis Gaßmann / Personnel Access System for FAIR                                                                            </a:t>
            </a:r>
            <a:endParaRPr lang="en-GB" dirty="0"/>
          </a:p>
        </p:txBody>
      </p:sp>
      <p:pic>
        <p:nvPicPr>
          <p:cNvPr id="7" name="Grafik 6"/>
          <p:cNvPicPr>
            <a:picLocks noChangeAspect="1"/>
          </p:cNvPicPr>
          <p:nvPr/>
        </p:nvPicPr>
        <p:blipFill rotWithShape="1">
          <a:blip r:embed="rId2"/>
          <a:srcRect r="34669"/>
          <a:stretch/>
        </p:blipFill>
        <p:spPr>
          <a:xfrm>
            <a:off x="100709" y="1335664"/>
            <a:ext cx="7491562" cy="4307754"/>
          </a:xfrm>
          <a:prstGeom prst="rect">
            <a:avLst/>
          </a:prstGeom>
        </p:spPr>
      </p:pic>
      <p:pic>
        <p:nvPicPr>
          <p:cNvPr id="9" name="Grafik 8"/>
          <p:cNvPicPr>
            <a:picLocks noChangeAspect="1"/>
          </p:cNvPicPr>
          <p:nvPr/>
        </p:nvPicPr>
        <p:blipFill rotWithShape="1">
          <a:blip r:embed="rId2"/>
          <a:srcRect l="65427" t="16520" r="8496"/>
          <a:stretch/>
        </p:blipFill>
        <p:spPr>
          <a:xfrm>
            <a:off x="5718020" y="2618260"/>
            <a:ext cx="3111943" cy="3742333"/>
          </a:xfrm>
          <a:prstGeom prst="rect">
            <a:avLst/>
          </a:prstGeom>
        </p:spPr>
      </p:pic>
    </p:spTree>
    <p:extLst>
      <p:ext uri="{BB962C8B-B14F-4D97-AF65-F5344CB8AC3E}">
        <p14:creationId xmlns:p14="http://schemas.microsoft.com/office/powerpoint/2010/main" val="1433193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57018" y="1209964"/>
            <a:ext cx="8848437" cy="5458691"/>
          </a:xfrm>
        </p:spPr>
        <p:txBody>
          <a:bodyPr>
            <a:normAutofit lnSpcReduction="10000"/>
          </a:bodyPr>
          <a:lstStyle/>
          <a:p>
            <a:r>
              <a:rPr lang="de-DE" sz="1800" b="1" dirty="0" smtClean="0"/>
              <a:t>PAS:</a:t>
            </a:r>
            <a:r>
              <a:rPr lang="de-DE" sz="1800" dirty="0" smtClean="0"/>
              <a:t> 													 </a:t>
            </a:r>
          </a:p>
          <a:p>
            <a:pPr marL="0" indent="0">
              <a:buNone/>
            </a:pPr>
            <a:r>
              <a:rPr lang="de-DE" sz="1800" dirty="0"/>
              <a:t>	</a:t>
            </a:r>
            <a:r>
              <a:rPr lang="en-US" sz="1800" dirty="0" smtClean="0"/>
              <a:t>      Access control and guard with respect to prompt dose-rate from beam operation.</a:t>
            </a:r>
          </a:p>
          <a:p>
            <a:pPr lvl="1"/>
            <a:r>
              <a:rPr lang="en-US" sz="1600" dirty="0" smtClean="0"/>
              <a:t>Secure NE-Areas against beam operation while personnel access.</a:t>
            </a:r>
          </a:p>
          <a:p>
            <a:pPr lvl="1"/>
            <a:r>
              <a:rPr lang="en-US" sz="1600" dirty="0" smtClean="0"/>
              <a:t>Stop beam operation in case of access violation and loss of integrity of NE-Areas</a:t>
            </a:r>
          </a:p>
          <a:p>
            <a:endParaRPr lang="en-US" sz="1800" b="1" i="1" dirty="0" smtClean="0"/>
          </a:p>
          <a:p>
            <a:r>
              <a:rPr lang="en-US" sz="1800" b="1" i="1" dirty="0" smtClean="0"/>
              <a:t>Important </a:t>
            </a:r>
            <a:r>
              <a:rPr lang="en-US" sz="1800" b="1" i="1" dirty="0"/>
              <a:t>Safety Elements </a:t>
            </a:r>
            <a:r>
              <a:rPr lang="en-US" sz="1800" b="1" dirty="0"/>
              <a:t>– ISE (</a:t>
            </a:r>
            <a:r>
              <a:rPr lang="en-US" sz="1800" b="1" dirty="0" smtClean="0"/>
              <a:t>Beam):					             </a:t>
            </a:r>
            <a:r>
              <a:rPr lang="en-US" sz="1800" dirty="0" smtClean="0"/>
              <a:t>Components which are important for beam operation with a link to PAS</a:t>
            </a:r>
          </a:p>
          <a:p>
            <a:pPr lvl="1"/>
            <a:r>
              <a:rPr lang="de-DE" sz="1600" dirty="0" smtClean="0"/>
              <a:t>ISE </a:t>
            </a:r>
            <a:r>
              <a:rPr lang="en-US" sz="1600" dirty="0" smtClean="0"/>
              <a:t>have two states</a:t>
            </a:r>
            <a:r>
              <a:rPr lang="en-GB" sz="1600" dirty="0" smtClean="0"/>
              <a:t>: </a:t>
            </a:r>
            <a:r>
              <a:rPr lang="en-GB" sz="1600" b="1" dirty="0"/>
              <a:t>SAFE / UNSAFE</a:t>
            </a:r>
            <a:r>
              <a:rPr lang="en-GB" sz="1600" dirty="0"/>
              <a:t>. </a:t>
            </a:r>
          </a:p>
          <a:p>
            <a:pPr lvl="1"/>
            <a:r>
              <a:rPr lang="de-DE" sz="1600" dirty="0" smtClean="0"/>
              <a:t>In </a:t>
            </a:r>
            <a:r>
              <a:rPr lang="en-US" sz="1600" dirty="0" smtClean="0"/>
              <a:t>SAFE state these components prevent beam operation in the dedicated NE-Area</a:t>
            </a:r>
            <a:r>
              <a:rPr lang="en-GB" sz="1600" dirty="0" smtClean="0"/>
              <a:t>.</a:t>
            </a:r>
          </a:p>
          <a:p>
            <a:pPr lvl="1"/>
            <a:r>
              <a:rPr lang="en-GB" sz="1600" dirty="0" smtClean="0"/>
              <a:t>In UNSAFE state the components are ready for beam operation from PAS point of view.</a:t>
            </a:r>
            <a:endParaRPr lang="en-US" sz="1600" dirty="0"/>
          </a:p>
          <a:p>
            <a:endParaRPr lang="de-DE" sz="1800" b="1" i="1" dirty="0" smtClean="0"/>
          </a:p>
          <a:p>
            <a:r>
              <a:rPr lang="de-DE" sz="1800" b="1" i="1" dirty="0" smtClean="0"/>
              <a:t>Beam-Off-Group</a:t>
            </a:r>
            <a:r>
              <a:rPr lang="de-DE" sz="1800" b="1" dirty="0" smtClean="0"/>
              <a:t> </a:t>
            </a:r>
            <a:r>
              <a:rPr lang="de-DE" sz="1800" b="1" dirty="0"/>
              <a:t>– </a:t>
            </a:r>
            <a:r>
              <a:rPr lang="de-DE" sz="1800" b="1" dirty="0" smtClean="0"/>
              <a:t>BOG: 										             </a:t>
            </a:r>
            <a:r>
              <a:rPr lang="en-US" sz="1800" dirty="0" smtClean="0"/>
              <a:t>Group of ISE, which prevents beam operation in a dedicated NE-Area.</a:t>
            </a:r>
            <a:endParaRPr lang="en-US" sz="1800" b="1" dirty="0" smtClean="0"/>
          </a:p>
          <a:p>
            <a:pPr lvl="1"/>
            <a:r>
              <a:rPr lang="en-US" sz="1600" dirty="0" smtClean="0"/>
              <a:t>A BOG consists of two or more ISE (Beam), e.g. two Dipole-magnets, which will be shut down safely, which disables the deflection of the beam into an dedicated NE-Area and therefor prevents beam operation in that area. </a:t>
            </a:r>
          </a:p>
          <a:p>
            <a:pPr lvl="1"/>
            <a:r>
              <a:rPr lang="en-US" sz="1600" dirty="0" smtClean="0"/>
              <a:t>While personnel access or in case of access violation through opening the safety switches at the doors without permission or in other cases which lead to the loss of integrity of the NE-Area the dedicated BOGs of the NE-Area will switch in the safe state and stop beam operation.</a:t>
            </a:r>
          </a:p>
        </p:txBody>
      </p:sp>
      <p:sp>
        <p:nvSpPr>
          <p:cNvPr id="5" name="Titel 4"/>
          <p:cNvSpPr>
            <a:spLocks noGrp="1"/>
          </p:cNvSpPr>
          <p:nvPr>
            <p:ph type="title"/>
          </p:nvPr>
        </p:nvSpPr>
        <p:spPr/>
        <p:txBody>
          <a:bodyPr>
            <a:normAutofit/>
          </a:bodyPr>
          <a:lstStyle/>
          <a:p>
            <a:r>
              <a:rPr lang="de-DE" dirty="0" smtClean="0"/>
              <a:t>Beam-Off-Groups </a:t>
            </a:r>
            <a:r>
              <a:rPr lang="de-DE" dirty="0" err="1"/>
              <a:t>a</a:t>
            </a:r>
            <a:r>
              <a:rPr lang="de-DE" dirty="0" err="1" smtClean="0"/>
              <a:t>nd</a:t>
            </a:r>
            <a:r>
              <a:rPr lang="de-DE" dirty="0" smtClean="0"/>
              <a:t> Safe Access</a:t>
            </a:r>
            <a:endParaRPr lang="de-DE" dirty="0"/>
          </a:p>
        </p:txBody>
      </p:sp>
      <p:sp>
        <p:nvSpPr>
          <p:cNvPr id="6" name="Fußzeilenplatzhalter 5"/>
          <p:cNvSpPr>
            <a:spLocks noGrp="1"/>
          </p:cNvSpPr>
          <p:nvPr>
            <p:ph type="ftr" sz="quarter" idx="3"/>
          </p:nvPr>
        </p:nvSpPr>
        <p:spPr/>
        <p:txBody>
          <a:bodyPr/>
          <a:lstStyle/>
          <a:p>
            <a:pPr algn="l"/>
            <a:r>
              <a:rPr lang="nb-NO" smtClean="0"/>
              <a:t>Dennis Gaßmann / Personnel Access System for FAIR                                                                            </a:t>
            </a:r>
            <a:endParaRPr lang="en-GB" dirty="0"/>
          </a:p>
        </p:txBody>
      </p:sp>
      <p:sp>
        <p:nvSpPr>
          <p:cNvPr id="8" name="Foliennummernplatzhalter 7"/>
          <p:cNvSpPr>
            <a:spLocks noGrp="1"/>
          </p:cNvSpPr>
          <p:nvPr>
            <p:ph type="sldNum" sz="quarter" idx="4"/>
          </p:nvPr>
        </p:nvSpPr>
        <p:spPr/>
        <p:txBody>
          <a:bodyPr/>
          <a:lstStyle/>
          <a:p>
            <a:fld id="{125CBDDA-5CCF-8748-8988-9DC6C8981774}" type="slidenum">
              <a:rPr lang="en-GB" noProof="0" smtClean="0"/>
              <a:pPr/>
              <a:t>16</a:t>
            </a:fld>
            <a:endParaRPr lang="en-GB" noProof="0" dirty="0"/>
          </a:p>
        </p:txBody>
      </p:sp>
    </p:spTree>
    <p:extLst>
      <p:ext uri="{BB962C8B-B14F-4D97-AF65-F5344CB8AC3E}">
        <p14:creationId xmlns:p14="http://schemas.microsoft.com/office/powerpoint/2010/main" val="42880440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22565" y="1209964"/>
            <a:ext cx="8398162" cy="5350647"/>
          </a:xfrm>
        </p:spPr>
        <p:txBody>
          <a:bodyPr>
            <a:normAutofit/>
          </a:bodyPr>
          <a:lstStyle/>
          <a:p>
            <a:r>
              <a:rPr lang="en-US" sz="1800" dirty="0" smtClean="0"/>
              <a:t>Each NE-Area is dedicated to at least one</a:t>
            </a:r>
            <a:r>
              <a:rPr lang="en-US" sz="1800" b="1" dirty="0" smtClean="0"/>
              <a:t> </a:t>
            </a:r>
            <a:r>
              <a:rPr lang="en-US" sz="1800" dirty="0" smtClean="0"/>
              <a:t>BOG.</a:t>
            </a:r>
          </a:p>
          <a:p>
            <a:r>
              <a:rPr lang="en-US" sz="1800" dirty="0" smtClean="0"/>
              <a:t>Each BOG is dedicated to at least one</a:t>
            </a:r>
            <a:r>
              <a:rPr lang="en-US" sz="1800" b="1" dirty="0" smtClean="0"/>
              <a:t> </a:t>
            </a:r>
            <a:r>
              <a:rPr lang="en-US" sz="1800" dirty="0" smtClean="0"/>
              <a:t>NE-Area.</a:t>
            </a:r>
          </a:p>
          <a:p>
            <a:r>
              <a:rPr lang="en-US" sz="1800" dirty="0" smtClean="0"/>
              <a:t>At the time 21 BOGs are planed</a:t>
            </a:r>
          </a:p>
          <a:p>
            <a:r>
              <a:rPr lang="en-US" sz="1800" dirty="0" smtClean="0"/>
              <a:t>Example: BOG 10 (T101) which prevents beam operation in NE 22:</a:t>
            </a:r>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r>
              <a:rPr lang="en-US" sz="1800" dirty="0" smtClean="0"/>
              <a:t>A </a:t>
            </a:r>
            <a:r>
              <a:rPr lang="en-US" sz="1800" b="1" dirty="0" smtClean="0">
                <a:solidFill>
                  <a:srgbClr val="FF0000"/>
                </a:solidFill>
              </a:rPr>
              <a:t>BOG</a:t>
            </a:r>
            <a:r>
              <a:rPr lang="en-US" sz="1800" dirty="0" smtClean="0"/>
              <a:t> enables </a:t>
            </a:r>
            <a:r>
              <a:rPr lang="en-US" sz="1800" b="1" dirty="0" smtClean="0">
                <a:solidFill>
                  <a:srgbClr val="FF0000"/>
                </a:solidFill>
              </a:rPr>
              <a:t>safe access </a:t>
            </a:r>
            <a:r>
              <a:rPr lang="en-US" sz="1800" dirty="0" smtClean="0"/>
              <a:t>to an NE-Area but only with respect to </a:t>
            </a:r>
            <a:r>
              <a:rPr lang="en-US" sz="1800" b="1" dirty="0" smtClean="0">
                <a:solidFill>
                  <a:srgbClr val="FF0000"/>
                </a:solidFill>
              </a:rPr>
              <a:t>prompt dose-rate</a:t>
            </a:r>
            <a:r>
              <a:rPr lang="en-US" sz="1800" dirty="0" smtClean="0"/>
              <a:t>!</a:t>
            </a:r>
          </a:p>
          <a:p>
            <a:endParaRPr lang="en-US" sz="1800" dirty="0" smtClean="0"/>
          </a:p>
        </p:txBody>
      </p:sp>
      <p:sp>
        <p:nvSpPr>
          <p:cNvPr id="5" name="Titel 4"/>
          <p:cNvSpPr>
            <a:spLocks noGrp="1"/>
          </p:cNvSpPr>
          <p:nvPr>
            <p:ph type="title"/>
          </p:nvPr>
        </p:nvSpPr>
        <p:spPr/>
        <p:txBody>
          <a:bodyPr>
            <a:normAutofit/>
          </a:bodyPr>
          <a:lstStyle/>
          <a:p>
            <a:r>
              <a:rPr lang="en-US" dirty="0" smtClean="0"/>
              <a:t>Beam-Off-Groups and Safe Access</a:t>
            </a:r>
            <a:endParaRPr lang="en-US" dirty="0"/>
          </a:p>
        </p:txBody>
      </p:sp>
      <p:sp>
        <p:nvSpPr>
          <p:cNvPr id="6" name="Fußzeilenplatzhalter 5"/>
          <p:cNvSpPr>
            <a:spLocks noGrp="1"/>
          </p:cNvSpPr>
          <p:nvPr>
            <p:ph type="ftr" sz="quarter" idx="3"/>
          </p:nvPr>
        </p:nvSpPr>
        <p:spPr/>
        <p:txBody>
          <a:bodyPr/>
          <a:lstStyle/>
          <a:p>
            <a:pPr algn="l"/>
            <a:r>
              <a:rPr lang="nb-NO" smtClean="0"/>
              <a:t>Dennis Gaßmann / Personnel Access System for FAIR                                                                            </a:t>
            </a:r>
            <a:endParaRPr lang="en-GB" dirty="0"/>
          </a:p>
        </p:txBody>
      </p:sp>
      <p:sp>
        <p:nvSpPr>
          <p:cNvPr id="8" name="Foliennummernplatzhalter 7"/>
          <p:cNvSpPr>
            <a:spLocks noGrp="1"/>
          </p:cNvSpPr>
          <p:nvPr>
            <p:ph type="sldNum" sz="quarter" idx="4"/>
          </p:nvPr>
        </p:nvSpPr>
        <p:spPr/>
        <p:txBody>
          <a:bodyPr/>
          <a:lstStyle/>
          <a:p>
            <a:fld id="{125CBDDA-5CCF-8748-8988-9DC6C8981774}" type="slidenum">
              <a:rPr lang="en-GB" noProof="0" smtClean="0"/>
              <a:pPr/>
              <a:t>17</a:t>
            </a:fld>
            <a:endParaRPr lang="en-GB" noProof="0" dirty="0"/>
          </a:p>
        </p:txBody>
      </p:sp>
      <p:pic>
        <p:nvPicPr>
          <p:cNvPr id="9" name="Grafik 8"/>
          <p:cNvPicPr/>
          <p:nvPr/>
        </p:nvPicPr>
        <p:blipFill rotWithShape="1">
          <a:blip r:embed="rId2"/>
          <a:srcRect t="6307" b="7656"/>
          <a:stretch/>
        </p:blipFill>
        <p:spPr>
          <a:xfrm>
            <a:off x="2057401" y="2800845"/>
            <a:ext cx="7086599" cy="2743200"/>
          </a:xfrm>
          <a:prstGeom prst="rect">
            <a:avLst/>
          </a:prstGeom>
        </p:spPr>
      </p:pic>
      <p:pic>
        <p:nvPicPr>
          <p:cNvPr id="10" name="Grafik 9"/>
          <p:cNvPicPr>
            <a:picLocks noChangeAspect="1"/>
          </p:cNvPicPr>
          <p:nvPr/>
        </p:nvPicPr>
        <p:blipFill rotWithShape="1">
          <a:blip r:embed="rId3"/>
          <a:srcRect t="4546" b="12578"/>
          <a:stretch/>
        </p:blipFill>
        <p:spPr>
          <a:xfrm>
            <a:off x="99292" y="2535473"/>
            <a:ext cx="2423680" cy="1685291"/>
          </a:xfrm>
          <a:prstGeom prst="rect">
            <a:avLst/>
          </a:prstGeom>
          <a:ln>
            <a:solidFill>
              <a:schemeClr val="tx1"/>
            </a:solidFill>
          </a:ln>
        </p:spPr>
      </p:pic>
    </p:spTree>
    <p:extLst>
      <p:ext uri="{BB962C8B-B14F-4D97-AF65-F5344CB8AC3E}">
        <p14:creationId xmlns:p14="http://schemas.microsoft.com/office/powerpoint/2010/main" val="8552952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7017" y="1219200"/>
            <a:ext cx="7146758" cy="5516538"/>
          </a:xfrm>
        </p:spPr>
        <p:txBody>
          <a:bodyPr>
            <a:normAutofit fontScale="92500" lnSpcReduction="10000"/>
          </a:bodyPr>
          <a:lstStyle/>
          <a:p>
            <a:r>
              <a:rPr lang="en-US" sz="1800" b="1" u="sng" dirty="0" smtClean="0"/>
              <a:t>Concept of the Search-Procedure:</a:t>
            </a:r>
          </a:p>
          <a:p>
            <a:r>
              <a:rPr lang="en-US" sz="1800" dirty="0" smtClean="0"/>
              <a:t>Search-procedure analogous to Search-procedure at GSI</a:t>
            </a:r>
          </a:p>
          <a:p>
            <a:endParaRPr lang="en-US" sz="1800" dirty="0" smtClean="0"/>
          </a:p>
          <a:p>
            <a:r>
              <a:rPr lang="en-US" sz="1800" dirty="0" smtClean="0"/>
              <a:t>The Search-procedure is necessary to check whether all personnel has left the NE-Area and to check the closed state of all boundary doors.</a:t>
            </a:r>
          </a:p>
          <a:p>
            <a:pPr marL="0" indent="0">
              <a:buNone/>
            </a:pPr>
            <a:endParaRPr lang="en-US" sz="1800" dirty="0" smtClean="0"/>
          </a:p>
          <a:p>
            <a:r>
              <a:rPr lang="en-US" sz="1800" dirty="0" smtClean="0"/>
              <a:t>The state of the boundary doors (open/closed of the safety switches) will also be monitored and displayed by the PAS.</a:t>
            </a:r>
          </a:p>
          <a:p>
            <a:endParaRPr lang="en-US" sz="1800" dirty="0" smtClean="0"/>
          </a:p>
          <a:p>
            <a:r>
              <a:rPr lang="en-US" sz="1800" dirty="0" smtClean="0"/>
              <a:t>A Search is necessary for switching access modes of the PAS</a:t>
            </a:r>
          </a:p>
          <a:p>
            <a:pPr lvl="1"/>
            <a:r>
              <a:rPr lang="en-US" sz="1700" dirty="0" smtClean="0"/>
              <a:t>in case of access violation</a:t>
            </a:r>
          </a:p>
          <a:p>
            <a:pPr lvl="1"/>
            <a:r>
              <a:rPr lang="en-US" sz="1700" dirty="0" smtClean="0"/>
              <a:t>for switching from uncontrolled access to controlled access</a:t>
            </a:r>
          </a:p>
          <a:p>
            <a:pPr lvl="1"/>
            <a:r>
              <a:rPr lang="en-US" sz="1700" dirty="0" smtClean="0"/>
              <a:t>for switching from controlled access to controlled access with PA-Key</a:t>
            </a:r>
          </a:p>
          <a:p>
            <a:endParaRPr lang="en-US" sz="1800" dirty="0" smtClean="0"/>
          </a:p>
          <a:p>
            <a:r>
              <a:rPr lang="en-US" sz="1800" dirty="0" smtClean="0"/>
              <a:t>The start of the Search-procedure is initiated by a key-switch.</a:t>
            </a:r>
          </a:p>
          <a:p>
            <a:pPr lvl="1"/>
            <a:endParaRPr lang="en-US" sz="1800" dirty="0" smtClean="0"/>
          </a:p>
          <a:p>
            <a:r>
              <a:rPr lang="en-US" sz="1800" dirty="0" smtClean="0"/>
              <a:t>The success of the Search-procedure will be confirmed by the leader of the search-team with an additional key-switch.</a:t>
            </a:r>
          </a:p>
          <a:p>
            <a:endParaRPr lang="en-US" sz="1800" dirty="0" smtClean="0"/>
          </a:p>
          <a:p>
            <a:endParaRPr lang="en-US" sz="1800" dirty="0" smtClean="0"/>
          </a:p>
          <a:p>
            <a:pPr marL="0" indent="0">
              <a:buNone/>
            </a:pPr>
            <a:endParaRPr lang="en-US" sz="1800" dirty="0" smtClean="0"/>
          </a:p>
        </p:txBody>
      </p:sp>
      <p:sp>
        <p:nvSpPr>
          <p:cNvPr id="5" name="Titel 4"/>
          <p:cNvSpPr>
            <a:spLocks noGrp="1"/>
          </p:cNvSpPr>
          <p:nvPr>
            <p:ph type="title"/>
          </p:nvPr>
        </p:nvSpPr>
        <p:spPr/>
        <p:txBody>
          <a:bodyPr/>
          <a:lstStyle/>
          <a:p>
            <a:r>
              <a:rPr lang="en-GB" dirty="0" smtClean="0"/>
              <a:t>Workflows in Context of PAS</a:t>
            </a:r>
            <a:endParaRPr lang="en-GB" dirty="0"/>
          </a:p>
        </p:txBody>
      </p:sp>
      <p:sp>
        <p:nvSpPr>
          <p:cNvPr id="6" name="Fußzeilenplatzhalter 5"/>
          <p:cNvSpPr>
            <a:spLocks noGrp="1"/>
          </p:cNvSpPr>
          <p:nvPr>
            <p:ph type="ftr" sz="quarter" idx="3"/>
          </p:nvPr>
        </p:nvSpPr>
        <p:spPr/>
        <p:txBody>
          <a:bodyPr/>
          <a:lstStyle/>
          <a:p>
            <a:pPr algn="l"/>
            <a:r>
              <a:rPr lang="nb-NO" smtClean="0"/>
              <a:t>Dennis Gaßmann / Personnel Access System for FAIR                                                                            </a:t>
            </a:r>
            <a:endParaRPr lang="en-GB" dirty="0"/>
          </a:p>
        </p:txBody>
      </p:sp>
      <p:sp>
        <p:nvSpPr>
          <p:cNvPr id="7" name="Foliennummernplatzhalter 6"/>
          <p:cNvSpPr>
            <a:spLocks noGrp="1"/>
          </p:cNvSpPr>
          <p:nvPr>
            <p:ph type="sldNum" sz="quarter" idx="4"/>
          </p:nvPr>
        </p:nvSpPr>
        <p:spPr/>
        <p:txBody>
          <a:bodyPr/>
          <a:lstStyle/>
          <a:p>
            <a:fld id="{125CBDDA-5CCF-8748-8988-9DC6C8981774}" type="slidenum">
              <a:rPr lang="en-GB" noProof="0" smtClean="0"/>
              <a:pPr/>
              <a:t>18</a:t>
            </a:fld>
            <a:endParaRPr lang="en-GB" noProof="0" dirty="0"/>
          </a:p>
        </p:txBody>
      </p:sp>
      <p:pic>
        <p:nvPicPr>
          <p:cNvPr id="41" name="Picture 14"/>
          <p:cNvPicPr>
            <a:picLocks noChangeAspect="1"/>
          </p:cNvPicPr>
          <p:nvPr/>
        </p:nvPicPr>
        <p:blipFill rotWithShape="1">
          <a:blip r:embed="rId2"/>
          <a:srcRect l="6966" r="7751"/>
          <a:stretch/>
        </p:blipFill>
        <p:spPr>
          <a:xfrm>
            <a:off x="7170823" y="1662542"/>
            <a:ext cx="1937085" cy="4510588"/>
          </a:xfrm>
          <a:prstGeom prst="rect">
            <a:avLst/>
          </a:prstGeom>
        </p:spPr>
      </p:pic>
    </p:spTree>
    <p:extLst>
      <p:ext uri="{BB962C8B-B14F-4D97-AF65-F5344CB8AC3E}">
        <p14:creationId xmlns:p14="http://schemas.microsoft.com/office/powerpoint/2010/main" val="10095510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6"/>
          <p:cNvPicPr>
            <a:picLocks noChangeAspect="1"/>
          </p:cNvPicPr>
          <p:nvPr/>
        </p:nvPicPr>
        <p:blipFill>
          <a:blip r:embed="rId2"/>
          <a:stretch>
            <a:fillRect/>
          </a:stretch>
        </p:blipFill>
        <p:spPr>
          <a:xfrm>
            <a:off x="6187346" y="4575889"/>
            <a:ext cx="1550503" cy="2049377"/>
          </a:xfrm>
          <a:prstGeom prst="rect">
            <a:avLst/>
          </a:prstGeom>
        </p:spPr>
      </p:pic>
      <p:sp>
        <p:nvSpPr>
          <p:cNvPr id="2" name="Inhaltsplatzhalter 1"/>
          <p:cNvSpPr>
            <a:spLocks noGrp="1"/>
          </p:cNvSpPr>
          <p:nvPr>
            <p:ph idx="1"/>
          </p:nvPr>
        </p:nvSpPr>
        <p:spPr>
          <a:xfrm>
            <a:off x="154715" y="1200727"/>
            <a:ext cx="6032631" cy="5523345"/>
          </a:xfrm>
        </p:spPr>
        <p:txBody>
          <a:bodyPr>
            <a:normAutofit lnSpcReduction="10000"/>
          </a:bodyPr>
          <a:lstStyle/>
          <a:p>
            <a:r>
              <a:rPr lang="en-US" sz="1800" b="1" u="sng" dirty="0" smtClean="0"/>
              <a:t>Concept of the Radiation Protection Assessment:</a:t>
            </a:r>
            <a:endParaRPr lang="en-US" sz="1800" dirty="0"/>
          </a:p>
          <a:p>
            <a:r>
              <a:rPr lang="en-US" sz="1800" dirty="0" smtClean="0"/>
              <a:t>After beam operation before personnel access to an NE-Area is allowed a radiation </a:t>
            </a:r>
            <a:r>
              <a:rPr lang="en-US" sz="1800" dirty="0"/>
              <a:t>p</a:t>
            </a:r>
            <a:r>
              <a:rPr lang="en-US" sz="1800" dirty="0" smtClean="0"/>
              <a:t>rotection assessment</a:t>
            </a:r>
            <a:r>
              <a:rPr lang="de-DE" sz="1800" dirty="0" smtClean="0"/>
              <a:t> </a:t>
            </a:r>
            <a:r>
              <a:rPr lang="en-US" sz="1800" dirty="0" smtClean="0"/>
              <a:t>of the NE-Area is necessary.</a:t>
            </a:r>
          </a:p>
          <a:p>
            <a:r>
              <a:rPr lang="en-US" sz="1800" dirty="0" smtClean="0"/>
              <a:t>Each NE-Area will be classified by the corresponding SSB before beam operation:</a:t>
            </a:r>
          </a:p>
          <a:p>
            <a:pPr lvl="1">
              <a:buFont typeface="+mj-lt"/>
              <a:buAutoNum type="alphaUcPeriod"/>
            </a:pPr>
            <a:r>
              <a:rPr lang="en-US" sz="1400" dirty="0" smtClean="0"/>
              <a:t>No measurement of residual dose-rate is necessary before personnel access is allowed. This is the case for all areas with no residual dose-rate expected. </a:t>
            </a:r>
          </a:p>
          <a:p>
            <a:pPr lvl="1">
              <a:buFont typeface="+mj-lt"/>
              <a:buAutoNum type="alphaUcPeriod"/>
            </a:pPr>
            <a:r>
              <a:rPr lang="en-US" sz="1400" dirty="0" smtClean="0"/>
              <a:t>A measurement of residual dose-rate is necessary before personnel access is allowed. This is the case for all areas with significant residual dose-rate. </a:t>
            </a:r>
          </a:p>
          <a:p>
            <a:r>
              <a:rPr lang="en-US" sz="1800" dirty="0" smtClean="0"/>
              <a:t>The classification will be set by the SSB with a key-switch.</a:t>
            </a:r>
          </a:p>
          <a:p>
            <a:r>
              <a:rPr lang="en-US" sz="1800" dirty="0" smtClean="0"/>
              <a:t>The classification can be changed if the circumstances change (e.g. beam parameter).</a:t>
            </a:r>
          </a:p>
          <a:p>
            <a:r>
              <a:rPr lang="en-US" sz="1800" dirty="0" smtClean="0"/>
              <a:t>If the assessment is not positive or the assessment is not confirmed with the key-switch the PAS does not allow the switch of access modes for personnel access.</a:t>
            </a:r>
          </a:p>
          <a:p>
            <a:endParaRPr lang="en-US" sz="1800" dirty="0"/>
          </a:p>
        </p:txBody>
      </p:sp>
      <p:sp>
        <p:nvSpPr>
          <p:cNvPr id="5" name="Titel 4"/>
          <p:cNvSpPr>
            <a:spLocks noGrp="1"/>
          </p:cNvSpPr>
          <p:nvPr>
            <p:ph type="title"/>
          </p:nvPr>
        </p:nvSpPr>
        <p:spPr/>
        <p:txBody>
          <a:bodyPr/>
          <a:lstStyle/>
          <a:p>
            <a:r>
              <a:rPr lang="en-GB" dirty="0"/>
              <a:t>Workflows in Context of PAS</a:t>
            </a:r>
          </a:p>
        </p:txBody>
      </p:sp>
      <p:sp>
        <p:nvSpPr>
          <p:cNvPr id="6" name="Fußzeilenplatzhalter 5"/>
          <p:cNvSpPr>
            <a:spLocks noGrp="1"/>
          </p:cNvSpPr>
          <p:nvPr>
            <p:ph type="ftr" sz="quarter" idx="3"/>
          </p:nvPr>
        </p:nvSpPr>
        <p:spPr/>
        <p:txBody>
          <a:bodyPr/>
          <a:lstStyle/>
          <a:p>
            <a:pPr algn="l"/>
            <a:r>
              <a:rPr lang="nb-NO" smtClean="0"/>
              <a:t>Dennis Gaßmann / Personnel Access System for FAIR                                                                            </a:t>
            </a:r>
            <a:endParaRPr lang="en-GB" dirty="0"/>
          </a:p>
        </p:txBody>
      </p:sp>
      <p:sp>
        <p:nvSpPr>
          <p:cNvPr id="7" name="Foliennummernplatzhalter 6"/>
          <p:cNvSpPr>
            <a:spLocks noGrp="1"/>
          </p:cNvSpPr>
          <p:nvPr>
            <p:ph type="sldNum" sz="quarter" idx="4"/>
          </p:nvPr>
        </p:nvSpPr>
        <p:spPr/>
        <p:txBody>
          <a:bodyPr/>
          <a:lstStyle/>
          <a:p>
            <a:fld id="{125CBDDA-5CCF-8748-8988-9DC6C8981774}" type="slidenum">
              <a:rPr lang="en-GB" noProof="0" smtClean="0"/>
              <a:pPr/>
              <a:t>19</a:t>
            </a:fld>
            <a:endParaRPr lang="en-GB" noProof="0" dirty="0"/>
          </a:p>
        </p:txBody>
      </p:sp>
      <p:grpSp>
        <p:nvGrpSpPr>
          <p:cNvPr id="8" name="Gruppieren 7"/>
          <p:cNvGrpSpPr/>
          <p:nvPr/>
        </p:nvGrpSpPr>
        <p:grpSpPr>
          <a:xfrm>
            <a:off x="6860092" y="726729"/>
            <a:ext cx="2209800" cy="4233277"/>
            <a:chOff x="6860092" y="726729"/>
            <a:chExt cx="2209800" cy="4233277"/>
          </a:xfrm>
        </p:grpSpPr>
        <p:pic>
          <p:nvPicPr>
            <p:cNvPr id="41" name="Picture 4"/>
            <p:cNvPicPr>
              <a:picLocks noChangeAspect="1"/>
            </p:cNvPicPr>
            <p:nvPr/>
          </p:nvPicPr>
          <p:blipFill>
            <a:blip r:embed="rId3"/>
            <a:stretch>
              <a:fillRect/>
            </a:stretch>
          </p:blipFill>
          <p:spPr>
            <a:xfrm>
              <a:off x="6860092" y="726729"/>
              <a:ext cx="2209800" cy="4233277"/>
            </a:xfrm>
            <a:prstGeom prst="rect">
              <a:avLst/>
            </a:prstGeom>
          </p:spPr>
        </p:pic>
        <p:sp>
          <p:nvSpPr>
            <p:cNvPr id="4" name="Textfeld 3"/>
            <p:cNvSpPr txBox="1"/>
            <p:nvPr/>
          </p:nvSpPr>
          <p:spPr>
            <a:xfrm>
              <a:off x="7232073" y="1265385"/>
              <a:ext cx="1403927" cy="430887"/>
            </a:xfrm>
            <a:prstGeom prst="rect">
              <a:avLst/>
            </a:prstGeom>
            <a:solidFill>
              <a:srgbClr val="7030A0"/>
            </a:solidFill>
          </p:spPr>
          <p:txBody>
            <a:bodyPr vert="horz" wrap="square" lIns="91440" tIns="45720" rIns="91440" bIns="45720" rtlCol="0" anchor="t">
              <a:spAutoFit/>
            </a:bodyPr>
            <a:lstStyle/>
            <a:p>
              <a:pPr algn="ctr"/>
              <a:r>
                <a:rPr lang="de-DE" sz="1100" dirty="0" smtClean="0">
                  <a:solidFill>
                    <a:schemeClr val="bg1"/>
                  </a:solidFill>
                </a:rPr>
                <a:t>Bewertung Strahlenschutz</a:t>
              </a:r>
            </a:p>
          </p:txBody>
        </p:sp>
      </p:grpSp>
    </p:spTree>
    <p:extLst>
      <p:ext uri="{BB962C8B-B14F-4D97-AF65-F5344CB8AC3E}">
        <p14:creationId xmlns:p14="http://schemas.microsoft.com/office/powerpoint/2010/main" val="1091996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2565" y="1450686"/>
            <a:ext cx="7099369" cy="4814942"/>
          </a:xfrm>
        </p:spPr>
        <p:txBody>
          <a:bodyPr>
            <a:normAutofit/>
          </a:bodyPr>
          <a:lstStyle/>
          <a:p>
            <a:r>
              <a:rPr lang="en-US" sz="2200" dirty="0" smtClean="0"/>
              <a:t>Introduction</a:t>
            </a:r>
          </a:p>
          <a:p>
            <a:r>
              <a:rPr lang="en-US" sz="2200" dirty="0" smtClean="0"/>
              <a:t>Radiation Protection Areas at FAIR</a:t>
            </a:r>
          </a:p>
          <a:p>
            <a:r>
              <a:rPr lang="en-US" sz="2200" dirty="0" smtClean="0"/>
              <a:t>NE-Areas</a:t>
            </a:r>
          </a:p>
          <a:p>
            <a:r>
              <a:rPr lang="en-US" sz="2200" dirty="0" smtClean="0"/>
              <a:t>Access Areas </a:t>
            </a:r>
          </a:p>
          <a:p>
            <a:r>
              <a:rPr lang="en-US" sz="2200" dirty="0" smtClean="0"/>
              <a:t>Beam Off Groups and Safe Access</a:t>
            </a:r>
          </a:p>
          <a:p>
            <a:r>
              <a:rPr lang="en-US" sz="2200" dirty="0" smtClean="0"/>
              <a:t>Workflows in context of PAS</a:t>
            </a:r>
          </a:p>
          <a:p>
            <a:pPr marL="0" indent="0">
              <a:buNone/>
            </a:pPr>
            <a:endParaRPr lang="en-US" sz="2200" dirty="0" smtClean="0"/>
          </a:p>
          <a:p>
            <a:pPr marL="0" indent="0">
              <a:buNone/>
            </a:pPr>
            <a:endParaRPr lang="en-US" sz="2200" dirty="0" smtClean="0"/>
          </a:p>
          <a:p>
            <a:pPr lvl="1"/>
            <a:endParaRPr lang="en-US" sz="1700" dirty="0" smtClean="0"/>
          </a:p>
          <a:p>
            <a:pPr lvl="1"/>
            <a:endParaRPr lang="en-US" sz="1700" dirty="0" smtClean="0"/>
          </a:p>
          <a:p>
            <a:endParaRPr lang="en-US" dirty="0"/>
          </a:p>
        </p:txBody>
      </p:sp>
      <p:sp>
        <p:nvSpPr>
          <p:cNvPr id="5" name="Title 4"/>
          <p:cNvSpPr>
            <a:spLocks noGrp="1"/>
          </p:cNvSpPr>
          <p:nvPr>
            <p:ph type="title"/>
          </p:nvPr>
        </p:nvSpPr>
        <p:spPr/>
        <p:txBody>
          <a:bodyPr/>
          <a:lstStyle/>
          <a:p>
            <a:r>
              <a:rPr lang="en-US" dirty="0" smtClean="0"/>
              <a:t>Content</a:t>
            </a:r>
            <a:endParaRPr lang="en-GB" dirty="0"/>
          </a:p>
        </p:txBody>
      </p:sp>
      <p:sp>
        <p:nvSpPr>
          <p:cNvPr id="7" name="Foliennummernplatzhalter 2"/>
          <p:cNvSpPr txBox="1">
            <a:spLocks/>
          </p:cNvSpPr>
          <p:nvPr/>
        </p:nvSpPr>
        <p:spPr>
          <a:xfrm>
            <a:off x="7964992" y="6552643"/>
            <a:ext cx="744898" cy="365125"/>
          </a:xfrm>
          <a:prstGeom prst="rect">
            <a:avLst/>
          </a:prstGeom>
        </p:spPr>
        <p:txBody>
          <a:bodyPr vert="horz" lIns="91440" tIns="45720" rIns="91440" bIns="45720" rtlCol="0" anchor="ctr"/>
          <a:lstStyle>
            <a:defPPr>
              <a:defRPr lang="de-DE"/>
            </a:defPPr>
            <a:lvl1pPr marL="0" algn="r" defTabSz="457200" rtl="0" eaLnBrk="1" latinLnBrk="0" hangingPunct="1">
              <a:defRPr sz="1000" kern="1200">
                <a:solidFill>
                  <a:srgbClr val="333333"/>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25CBDDA-5CCF-8748-8988-9DC6C8981774}" type="slidenum">
              <a:rPr lang="en-GB" smtClean="0"/>
              <a:pPr/>
              <a:t>2</a:t>
            </a:fld>
            <a:endParaRPr lang="en-GB" dirty="0"/>
          </a:p>
        </p:txBody>
      </p:sp>
      <p:sp>
        <p:nvSpPr>
          <p:cNvPr id="8" name="Fußzeilenplatzhalter 5"/>
          <p:cNvSpPr>
            <a:spLocks noGrp="1"/>
          </p:cNvSpPr>
          <p:nvPr>
            <p:ph type="ftr" sz="quarter" idx="3"/>
          </p:nvPr>
        </p:nvSpPr>
        <p:spPr>
          <a:xfrm>
            <a:off x="422565" y="6560611"/>
            <a:ext cx="7973290" cy="357157"/>
          </a:xfrm>
        </p:spPr>
        <p:txBody>
          <a:bodyPr/>
          <a:lstStyle/>
          <a:p>
            <a:pPr algn="l"/>
            <a:r>
              <a:rPr lang="nb-NO" dirty="0" smtClean="0"/>
              <a:t>Dennis Gaßmann / Personnel Access System for FAIR                                                                            </a:t>
            </a:r>
            <a:endParaRPr lang="en-GB" dirty="0"/>
          </a:p>
        </p:txBody>
      </p:sp>
      <p:sp>
        <p:nvSpPr>
          <p:cNvPr id="4" name="Foliennummernplatzhalter 3"/>
          <p:cNvSpPr>
            <a:spLocks noGrp="1"/>
          </p:cNvSpPr>
          <p:nvPr>
            <p:ph type="sldNum" sz="quarter" idx="4"/>
          </p:nvPr>
        </p:nvSpPr>
        <p:spPr/>
        <p:txBody>
          <a:bodyPr/>
          <a:lstStyle/>
          <a:p>
            <a:fld id="{125CBDDA-5CCF-8748-8988-9DC6C8981774}" type="slidenum">
              <a:rPr lang="en-GB" noProof="0" smtClean="0"/>
              <a:pPr/>
              <a:t>2</a:t>
            </a:fld>
            <a:endParaRPr lang="en-GB" noProof="0" dirty="0"/>
          </a:p>
        </p:txBody>
      </p:sp>
    </p:spTree>
    <p:extLst>
      <p:ext uri="{BB962C8B-B14F-4D97-AF65-F5344CB8AC3E}">
        <p14:creationId xmlns:p14="http://schemas.microsoft.com/office/powerpoint/2010/main" val="1764896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93965" y="1320800"/>
            <a:ext cx="8811490" cy="5231843"/>
          </a:xfrm>
        </p:spPr>
        <p:txBody>
          <a:bodyPr>
            <a:normAutofit/>
          </a:bodyPr>
          <a:lstStyle/>
          <a:p>
            <a:r>
              <a:rPr lang="en-US" sz="1800" b="1" u="sng" dirty="0" smtClean="0"/>
              <a:t>Concept for the Material-Transport-Procedure:</a:t>
            </a:r>
          </a:p>
          <a:p>
            <a:r>
              <a:rPr lang="en-US" sz="1800" dirty="0" smtClean="0"/>
              <a:t>Material transport is allowed through the Material Door MAD. </a:t>
            </a:r>
          </a:p>
          <a:p>
            <a:r>
              <a:rPr lang="en-US" sz="1800" dirty="0" smtClean="0"/>
              <a:t>Personnel access is allowed through the Personnel Access Gate PAG exclusively.</a:t>
            </a:r>
          </a:p>
          <a:p>
            <a:r>
              <a:rPr lang="en-US" sz="1800" dirty="0" smtClean="0"/>
              <a:t>Request of material transport by phone at the radiation protection department.</a:t>
            </a:r>
          </a:p>
          <a:p>
            <a:r>
              <a:rPr lang="en-US" sz="1800" dirty="0" smtClean="0"/>
              <a:t>The transport-key will be enabled (transport into NE-Area) or the transport will be assisted by the radiation protection department (transport out of NE-Area).</a:t>
            </a:r>
          </a:p>
          <a:p>
            <a:r>
              <a:rPr lang="en-US" sz="1800" dirty="0" smtClean="0"/>
              <a:t>The Material-Transport-procedure starts, the light curtain is activated and the PAG will be disabled for entrance and exit procedures.</a:t>
            </a:r>
          </a:p>
          <a:p>
            <a:pPr marL="0" indent="0">
              <a:buNone/>
            </a:pPr>
            <a:endParaRPr lang="en-US" sz="1800" dirty="0" smtClean="0"/>
          </a:p>
        </p:txBody>
      </p:sp>
      <p:sp>
        <p:nvSpPr>
          <p:cNvPr id="5" name="Titel 4"/>
          <p:cNvSpPr>
            <a:spLocks noGrp="1"/>
          </p:cNvSpPr>
          <p:nvPr>
            <p:ph type="title"/>
          </p:nvPr>
        </p:nvSpPr>
        <p:spPr/>
        <p:txBody>
          <a:bodyPr/>
          <a:lstStyle/>
          <a:p>
            <a:r>
              <a:rPr lang="en-GB" dirty="0"/>
              <a:t>Workflows in Context of PAS</a:t>
            </a:r>
          </a:p>
        </p:txBody>
      </p:sp>
      <p:sp>
        <p:nvSpPr>
          <p:cNvPr id="6" name="Fußzeilenplatzhalter 5"/>
          <p:cNvSpPr>
            <a:spLocks noGrp="1"/>
          </p:cNvSpPr>
          <p:nvPr>
            <p:ph type="ftr" sz="quarter" idx="3"/>
          </p:nvPr>
        </p:nvSpPr>
        <p:spPr/>
        <p:txBody>
          <a:bodyPr/>
          <a:lstStyle/>
          <a:p>
            <a:pPr algn="l"/>
            <a:r>
              <a:rPr lang="nb-NO" smtClean="0"/>
              <a:t>Dennis Gaßmann / Personnel Access System for FAIR                                                                            </a:t>
            </a:r>
            <a:endParaRPr lang="en-GB" dirty="0"/>
          </a:p>
        </p:txBody>
      </p:sp>
      <p:sp>
        <p:nvSpPr>
          <p:cNvPr id="7" name="Foliennummernplatzhalter 6"/>
          <p:cNvSpPr>
            <a:spLocks noGrp="1"/>
          </p:cNvSpPr>
          <p:nvPr>
            <p:ph type="sldNum" sz="quarter" idx="4"/>
          </p:nvPr>
        </p:nvSpPr>
        <p:spPr/>
        <p:txBody>
          <a:bodyPr/>
          <a:lstStyle/>
          <a:p>
            <a:fld id="{125CBDDA-5CCF-8748-8988-9DC6C8981774}" type="slidenum">
              <a:rPr lang="en-GB" noProof="0" smtClean="0"/>
              <a:pPr/>
              <a:t>20</a:t>
            </a:fld>
            <a:endParaRPr lang="en-GB" noProof="0" dirty="0"/>
          </a:p>
        </p:txBody>
      </p:sp>
      <p:grpSp>
        <p:nvGrpSpPr>
          <p:cNvPr id="4" name="Gruppieren 3"/>
          <p:cNvGrpSpPr/>
          <p:nvPr/>
        </p:nvGrpSpPr>
        <p:grpSpPr>
          <a:xfrm>
            <a:off x="1560750" y="4242376"/>
            <a:ext cx="6022501" cy="2240031"/>
            <a:chOff x="2476636" y="3598426"/>
            <a:chExt cx="5975465" cy="2389558"/>
          </a:xfrm>
        </p:grpSpPr>
        <p:grpSp>
          <p:nvGrpSpPr>
            <p:cNvPr id="10" name="Group 6"/>
            <p:cNvGrpSpPr/>
            <p:nvPr/>
          </p:nvGrpSpPr>
          <p:grpSpPr>
            <a:xfrm>
              <a:off x="2476636" y="4456350"/>
              <a:ext cx="2303809" cy="1450062"/>
              <a:chOff x="919021" y="2976298"/>
              <a:chExt cx="3065343" cy="1450062"/>
            </a:xfrm>
          </p:grpSpPr>
          <p:sp>
            <p:nvSpPr>
              <p:cNvPr id="11" name="Arc 65"/>
              <p:cNvSpPr/>
              <p:nvPr/>
            </p:nvSpPr>
            <p:spPr>
              <a:xfrm rot="10800000">
                <a:off x="2544364" y="2985036"/>
                <a:ext cx="1440000" cy="1430269"/>
              </a:xfrm>
              <a:prstGeom prst="arc">
                <a:avLst>
                  <a:gd name="adj1" fmla="val 16199167"/>
                  <a:gd name="adj2" fmla="val 15940"/>
                </a:avLst>
              </a:prstGeom>
              <a:ln w="19050">
                <a:solidFill>
                  <a:schemeClr val="accent4">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12" name="Group 5"/>
              <p:cNvGrpSpPr/>
              <p:nvPr/>
            </p:nvGrpSpPr>
            <p:grpSpPr>
              <a:xfrm>
                <a:off x="919021" y="3590024"/>
                <a:ext cx="2373871" cy="836336"/>
                <a:chOff x="919021" y="3590024"/>
                <a:chExt cx="2373871" cy="836336"/>
              </a:xfrm>
            </p:grpSpPr>
            <p:sp>
              <p:nvSpPr>
                <p:cNvPr id="14" name="Content Placeholder 2"/>
                <p:cNvSpPr txBox="1">
                  <a:spLocks/>
                </p:cNvSpPr>
                <p:nvPr/>
              </p:nvSpPr>
              <p:spPr bwMode="auto">
                <a:xfrm>
                  <a:off x="919021" y="3914451"/>
                  <a:ext cx="801619" cy="262058"/>
                </a:xfrm>
                <a:prstGeom prst="rect">
                  <a:avLst/>
                </a:prstGeom>
                <a:solidFill>
                  <a:schemeClr val="bg1">
                    <a:lumMod val="85000"/>
                  </a:schemeClr>
                </a:solidFill>
                <a:ln>
                  <a:solidFill>
                    <a:srgbClr val="000000"/>
                  </a:solidFill>
                </a:ln>
                <a:extLst/>
              </p:spPr>
              <p:txBody>
                <a:bodyPr vert="horz" wrap="square" lIns="36000" tIns="36000" rIns="36000" bIns="36000" numCol="1" anchor="t" anchorCtr="0" compatLnSpc="1">
                  <a:prstTxWarp prst="textNoShape">
                    <a:avLst/>
                  </a:prstTxWarp>
                </a:bodyPr>
                <a:lstStyle>
                  <a:lvl1pPr marL="342900" indent="-342900" algn="l" rtl="0" eaLnBrk="0" fontAlgn="base" hangingPunct="0">
                    <a:spcBef>
                      <a:spcPct val="20000"/>
                    </a:spcBef>
                    <a:spcAft>
                      <a:spcPct val="0"/>
                    </a:spcAft>
                    <a:buClr>
                      <a:srgbClr val="000099"/>
                    </a:buClr>
                    <a:buSzPct val="80000"/>
                    <a:buFont typeface="Arial Unicode MS" pitchFamily="34" charset="-128"/>
                    <a:buChar char="●"/>
                    <a:defRPr sz="2000">
                      <a:solidFill>
                        <a:srgbClr val="062F67"/>
                      </a:solidFill>
                      <a:latin typeface="+mn-lt"/>
                      <a:ea typeface="+mn-ea"/>
                      <a:cs typeface="+mn-cs"/>
                    </a:defRPr>
                  </a:lvl1pPr>
                  <a:lvl2pPr marL="914400" indent="-457200" algn="l" rtl="0" eaLnBrk="0" fontAlgn="base" hangingPunct="0">
                    <a:spcBef>
                      <a:spcPct val="20000"/>
                    </a:spcBef>
                    <a:spcAft>
                      <a:spcPct val="0"/>
                    </a:spcAft>
                    <a:buClr>
                      <a:schemeClr val="accent1">
                        <a:lumMod val="50000"/>
                      </a:schemeClr>
                    </a:buClr>
                    <a:buSzPct val="80000"/>
                    <a:buFont typeface="Arial" pitchFamily="34" charset="0"/>
                    <a:buChar char="•"/>
                    <a:defRPr sz="1800">
                      <a:solidFill>
                        <a:srgbClr val="008000"/>
                      </a:solidFill>
                      <a:latin typeface="+mn-lt"/>
                    </a:defRPr>
                  </a:lvl2pPr>
                  <a:lvl3pPr marL="1143000" indent="-228600" algn="l" rtl="0" eaLnBrk="0" fontAlgn="base" hangingPunct="0">
                    <a:spcBef>
                      <a:spcPct val="20000"/>
                    </a:spcBef>
                    <a:spcAft>
                      <a:spcPct val="0"/>
                    </a:spcAft>
                    <a:buClr>
                      <a:srgbClr val="6699FF"/>
                    </a:buClr>
                    <a:buFont typeface="Franklin Gothic Medium" pitchFamily="34" charset="0"/>
                    <a:defRPr sz="2000">
                      <a:solidFill>
                        <a:srgbClr val="6666FF"/>
                      </a:solidFill>
                      <a:latin typeface="+mn-lt"/>
                    </a:defRPr>
                  </a:lvl3pPr>
                  <a:lvl4pPr marL="1600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4pPr>
                  <a:lvl5pPr marL="20574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5pPr>
                  <a:lvl6pPr marL="25146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6pPr>
                  <a:lvl7pPr marL="29718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7pPr>
                  <a:lvl8pPr marL="34290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8pPr>
                  <a:lvl9pPr marL="3886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9pPr>
                </a:lstStyle>
                <a:p>
                  <a:pPr marL="0" indent="0" algn="ctr">
                    <a:buNone/>
                  </a:pPr>
                  <a:r>
                    <a:rPr lang="de-CH" sz="1400" kern="0" dirty="0" smtClean="0">
                      <a:solidFill>
                        <a:schemeClr val="accent4">
                          <a:lumMod val="10000"/>
                        </a:schemeClr>
                      </a:solidFill>
                    </a:rPr>
                    <a:t>MAD</a:t>
                  </a:r>
                  <a:endParaRPr lang="en-GB" sz="1400" kern="0" dirty="0">
                    <a:solidFill>
                      <a:schemeClr val="accent4">
                        <a:lumMod val="10000"/>
                      </a:schemeClr>
                    </a:solidFill>
                  </a:endParaRPr>
                </a:p>
              </p:txBody>
            </p:sp>
            <p:cxnSp>
              <p:nvCxnSpPr>
                <p:cNvPr id="15" name="Straight Connector 71"/>
                <p:cNvCxnSpPr/>
                <p:nvPr/>
              </p:nvCxnSpPr>
              <p:spPr>
                <a:xfrm flipV="1">
                  <a:off x="3262043" y="3638997"/>
                  <a:ext cx="1547" cy="787363"/>
                </a:xfrm>
                <a:prstGeom prst="line">
                  <a:avLst/>
                </a:prstGeom>
                <a:ln w="19050">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72"/>
                <p:cNvCxnSpPr/>
                <p:nvPr/>
              </p:nvCxnSpPr>
              <p:spPr>
                <a:xfrm flipV="1">
                  <a:off x="1822042" y="3627306"/>
                  <a:ext cx="1547" cy="787363"/>
                </a:xfrm>
                <a:prstGeom prst="line">
                  <a:avLst/>
                </a:prstGeom>
                <a:ln w="19050">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17" name="Rectangle 67"/>
                <p:cNvSpPr/>
                <p:nvPr/>
              </p:nvSpPr>
              <p:spPr>
                <a:xfrm rot="10800000" flipV="1">
                  <a:off x="2542391" y="3590024"/>
                  <a:ext cx="750501" cy="108000"/>
                </a:xfrm>
                <a:prstGeom prst="rect">
                  <a:avLst/>
                </a:prstGeom>
                <a:solidFill>
                  <a:schemeClr val="bg1"/>
                </a:solidFill>
                <a:ln w="6350">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69"/>
                <p:cNvSpPr/>
                <p:nvPr/>
              </p:nvSpPr>
              <p:spPr>
                <a:xfrm rot="10800000" flipV="1">
                  <a:off x="1795548" y="3590024"/>
                  <a:ext cx="750598" cy="108000"/>
                </a:xfrm>
                <a:prstGeom prst="rect">
                  <a:avLst/>
                </a:prstGeom>
                <a:solidFill>
                  <a:schemeClr val="bg1"/>
                </a:solidFill>
                <a:ln w="6350">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Arc 23"/>
              <p:cNvSpPr/>
              <p:nvPr/>
            </p:nvSpPr>
            <p:spPr>
              <a:xfrm rot="5400000">
                <a:off x="1109228" y="2981163"/>
                <a:ext cx="1440000" cy="1430269"/>
              </a:xfrm>
              <a:prstGeom prst="arc">
                <a:avLst>
                  <a:gd name="adj1" fmla="val 16199167"/>
                  <a:gd name="adj2" fmla="val 15940"/>
                </a:avLst>
              </a:prstGeom>
              <a:ln w="19050">
                <a:solidFill>
                  <a:schemeClr val="accent4">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3" name="Gruppieren 2"/>
            <p:cNvGrpSpPr/>
            <p:nvPr/>
          </p:nvGrpSpPr>
          <p:grpSpPr>
            <a:xfrm>
              <a:off x="2826702" y="3598426"/>
              <a:ext cx="5625399" cy="2389558"/>
              <a:chOff x="2826702" y="3598426"/>
              <a:chExt cx="5625399" cy="2389558"/>
            </a:xfrm>
          </p:grpSpPr>
          <p:sp>
            <p:nvSpPr>
              <p:cNvPr id="8" name="Rectangle 16"/>
              <p:cNvSpPr/>
              <p:nvPr/>
            </p:nvSpPr>
            <p:spPr>
              <a:xfrm>
                <a:off x="2863388" y="3598426"/>
                <a:ext cx="1510990" cy="1554834"/>
              </a:xfrm>
              <a:prstGeom prst="rect">
                <a:avLst/>
              </a:prstGeom>
              <a:solidFill>
                <a:schemeClr val="accent6">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9" name="Rectangle 28"/>
              <p:cNvSpPr/>
              <p:nvPr/>
            </p:nvSpPr>
            <p:spPr>
              <a:xfrm rot="5400000">
                <a:off x="4379432" y="2570288"/>
                <a:ext cx="1069663" cy="4101752"/>
              </a:xfrm>
              <a:prstGeom prst="rect">
                <a:avLst/>
              </a:prstGeom>
              <a:solidFill>
                <a:schemeClr val="accent6">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1" name="Rectangle 8"/>
              <p:cNvSpPr/>
              <p:nvPr/>
            </p:nvSpPr>
            <p:spPr>
              <a:xfrm>
                <a:off x="6965140" y="4084551"/>
                <a:ext cx="1010816" cy="106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PAG</a:t>
                </a:r>
                <a:endParaRPr lang="en-GB" dirty="0"/>
              </a:p>
            </p:txBody>
          </p:sp>
          <p:sp>
            <p:nvSpPr>
              <p:cNvPr id="22" name="Rectangle 3"/>
              <p:cNvSpPr/>
              <p:nvPr/>
            </p:nvSpPr>
            <p:spPr>
              <a:xfrm>
                <a:off x="3039428" y="4141747"/>
                <a:ext cx="1234453" cy="869979"/>
              </a:xfrm>
              <a:prstGeom prst="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B050"/>
                    </a:solidFill>
                  </a:rPr>
                  <a:t>Transport- zone</a:t>
                </a:r>
                <a:endParaRPr lang="en-GB" dirty="0">
                  <a:solidFill>
                    <a:srgbClr val="00B050"/>
                  </a:solidFill>
                </a:endParaRPr>
              </a:p>
            </p:txBody>
          </p:sp>
          <p:grpSp>
            <p:nvGrpSpPr>
              <p:cNvPr id="23" name="Group 17"/>
              <p:cNvGrpSpPr/>
              <p:nvPr/>
            </p:nvGrpSpPr>
            <p:grpSpPr>
              <a:xfrm rot="5400000">
                <a:off x="6447359" y="4278406"/>
                <a:ext cx="928451" cy="924252"/>
                <a:chOff x="1201597" y="3968748"/>
                <a:chExt cx="928451" cy="924252"/>
              </a:xfrm>
            </p:grpSpPr>
            <p:sp>
              <p:nvSpPr>
                <p:cNvPr id="24" name="Arc 18"/>
                <p:cNvSpPr/>
                <p:nvPr/>
              </p:nvSpPr>
              <p:spPr>
                <a:xfrm rot="10800000">
                  <a:off x="1209400" y="3968748"/>
                  <a:ext cx="920648" cy="924252"/>
                </a:xfrm>
                <a:prstGeom prst="arc">
                  <a:avLst>
                    <a:gd name="adj1" fmla="val 15648822"/>
                    <a:gd name="adj2" fmla="val 15940"/>
                  </a:avLst>
                </a:prstGeom>
                <a:ln w="19050">
                  <a:solidFill>
                    <a:schemeClr val="accent4">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25" name="Group 19"/>
                <p:cNvGrpSpPr/>
                <p:nvPr/>
              </p:nvGrpSpPr>
              <p:grpSpPr>
                <a:xfrm>
                  <a:off x="1201597" y="4337336"/>
                  <a:ext cx="564051" cy="555664"/>
                  <a:chOff x="1201597" y="4337336"/>
                  <a:chExt cx="564051" cy="555664"/>
                </a:xfrm>
              </p:grpSpPr>
              <p:cxnSp>
                <p:nvCxnSpPr>
                  <p:cNvPr id="26" name="Straight Connector 20"/>
                  <p:cNvCxnSpPr/>
                  <p:nvPr/>
                </p:nvCxnSpPr>
                <p:spPr>
                  <a:xfrm flipV="1">
                    <a:off x="1755256" y="4391337"/>
                    <a:ext cx="0" cy="501663"/>
                  </a:xfrm>
                  <a:prstGeom prst="line">
                    <a:avLst/>
                  </a:prstGeom>
                  <a:ln w="19050">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27" name="Rectangle 21"/>
                  <p:cNvSpPr/>
                  <p:nvPr/>
                </p:nvSpPr>
                <p:spPr>
                  <a:xfrm rot="10800000" flipV="1">
                    <a:off x="1201597" y="4337336"/>
                    <a:ext cx="564051" cy="108000"/>
                  </a:xfrm>
                  <a:prstGeom prst="rect">
                    <a:avLst/>
                  </a:prstGeom>
                  <a:solidFill>
                    <a:schemeClr val="bg1"/>
                  </a:solidFill>
                  <a:ln w="6350">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8" name="Group 22"/>
              <p:cNvGrpSpPr/>
              <p:nvPr/>
            </p:nvGrpSpPr>
            <p:grpSpPr>
              <a:xfrm rot="16200000">
                <a:off x="7525749" y="3881136"/>
                <a:ext cx="928451" cy="924252"/>
                <a:chOff x="1201597" y="3968748"/>
                <a:chExt cx="928451" cy="924252"/>
              </a:xfrm>
            </p:grpSpPr>
            <p:sp>
              <p:nvSpPr>
                <p:cNvPr id="29" name="Arc 24"/>
                <p:cNvSpPr/>
                <p:nvPr/>
              </p:nvSpPr>
              <p:spPr>
                <a:xfrm rot="10800000">
                  <a:off x="1209400" y="3968748"/>
                  <a:ext cx="920648" cy="924252"/>
                </a:xfrm>
                <a:prstGeom prst="arc">
                  <a:avLst>
                    <a:gd name="adj1" fmla="val 15648822"/>
                    <a:gd name="adj2" fmla="val 15940"/>
                  </a:avLst>
                </a:prstGeom>
                <a:ln w="19050">
                  <a:solidFill>
                    <a:schemeClr val="accent4">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30" name="Group 25"/>
                <p:cNvGrpSpPr/>
                <p:nvPr/>
              </p:nvGrpSpPr>
              <p:grpSpPr>
                <a:xfrm>
                  <a:off x="1201597" y="4337336"/>
                  <a:ext cx="564051" cy="555664"/>
                  <a:chOff x="1201597" y="4337336"/>
                  <a:chExt cx="564051" cy="555664"/>
                </a:xfrm>
              </p:grpSpPr>
              <p:cxnSp>
                <p:nvCxnSpPr>
                  <p:cNvPr id="31" name="Straight Connector 26"/>
                  <p:cNvCxnSpPr/>
                  <p:nvPr/>
                </p:nvCxnSpPr>
                <p:spPr>
                  <a:xfrm flipV="1">
                    <a:off x="1755256" y="4391337"/>
                    <a:ext cx="0" cy="501663"/>
                  </a:xfrm>
                  <a:prstGeom prst="line">
                    <a:avLst/>
                  </a:prstGeom>
                  <a:ln w="19050">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32" name="Rectangle 27"/>
                  <p:cNvSpPr/>
                  <p:nvPr/>
                </p:nvSpPr>
                <p:spPr>
                  <a:xfrm rot="10800000" flipV="1">
                    <a:off x="1201597" y="4337336"/>
                    <a:ext cx="564051" cy="108000"/>
                  </a:xfrm>
                  <a:prstGeom prst="rect">
                    <a:avLst/>
                  </a:prstGeom>
                  <a:solidFill>
                    <a:schemeClr val="bg1"/>
                  </a:solidFill>
                  <a:ln w="6350">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3" name="Rectangle 29"/>
              <p:cNvSpPr/>
              <p:nvPr/>
            </p:nvSpPr>
            <p:spPr>
              <a:xfrm>
                <a:off x="4416288" y="3598426"/>
                <a:ext cx="1430163" cy="393986"/>
              </a:xfrm>
              <a:prstGeom prst="rect">
                <a:avLst/>
              </a:prstGeom>
            </p:spPr>
            <p:txBody>
              <a:bodyPr wrap="none">
                <a:spAutoFit/>
              </a:bodyPr>
              <a:lstStyle/>
              <a:p>
                <a:pPr algn="ctr"/>
                <a:r>
                  <a:rPr lang="en-GB" dirty="0" smtClean="0">
                    <a:solidFill>
                      <a:srgbClr val="C00000"/>
                    </a:solidFill>
                  </a:rPr>
                  <a:t>Light curtain</a:t>
                </a:r>
                <a:endParaRPr lang="en-GB" dirty="0">
                  <a:solidFill>
                    <a:srgbClr val="C00000"/>
                  </a:solidFill>
                </a:endParaRPr>
              </a:p>
            </p:txBody>
          </p:sp>
          <p:cxnSp>
            <p:nvCxnSpPr>
              <p:cNvPr id="34" name="Straight Connector 30"/>
              <p:cNvCxnSpPr>
                <a:stCxn id="35" idx="1"/>
                <a:endCxn id="36" idx="3"/>
              </p:cNvCxnSpPr>
              <p:nvPr/>
            </p:nvCxnSpPr>
            <p:spPr>
              <a:xfrm flipV="1">
                <a:off x="2826702" y="4073210"/>
                <a:ext cx="1585540" cy="11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Rectangle 31"/>
              <p:cNvSpPr/>
              <p:nvPr/>
            </p:nvSpPr>
            <p:spPr>
              <a:xfrm>
                <a:off x="2826702" y="4002384"/>
                <a:ext cx="108694" cy="144016"/>
              </a:xfrm>
              <a:prstGeom prst="rect">
                <a:avLst/>
              </a:prstGeom>
              <a:solidFill>
                <a:srgbClr val="002060"/>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2"/>
              <p:cNvSpPr/>
              <p:nvPr/>
            </p:nvSpPr>
            <p:spPr>
              <a:xfrm>
                <a:off x="4303548" y="4001202"/>
                <a:ext cx="108694" cy="144016"/>
              </a:xfrm>
              <a:prstGeom prst="rect">
                <a:avLst/>
              </a:prstGeom>
              <a:solidFill>
                <a:srgbClr val="002060"/>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4"/>
              <p:cNvSpPr/>
              <p:nvPr/>
            </p:nvSpPr>
            <p:spPr>
              <a:xfrm>
                <a:off x="4521785" y="5186341"/>
                <a:ext cx="251346" cy="252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5"/>
              <p:cNvSpPr/>
              <p:nvPr/>
            </p:nvSpPr>
            <p:spPr>
              <a:xfrm>
                <a:off x="4686459" y="5364174"/>
                <a:ext cx="2408564" cy="623810"/>
              </a:xfrm>
              <a:prstGeom prst="rect">
                <a:avLst/>
              </a:prstGeom>
            </p:spPr>
            <p:txBody>
              <a:bodyPr wrap="square" lIns="0" rIns="0">
                <a:spAutoFit/>
              </a:bodyPr>
              <a:lstStyle/>
              <a:p>
                <a:pPr algn="ctr"/>
                <a:r>
                  <a:rPr lang="de-DE" sz="1600" dirty="0" smtClean="0">
                    <a:solidFill>
                      <a:schemeClr val="accent4">
                        <a:lumMod val="25000"/>
                      </a:schemeClr>
                    </a:solidFill>
                  </a:rPr>
                  <a:t>Transport-</a:t>
                </a:r>
                <a:r>
                  <a:rPr lang="de-DE" sz="1600" dirty="0">
                    <a:solidFill>
                      <a:schemeClr val="accent4">
                        <a:lumMod val="25000"/>
                      </a:schemeClr>
                    </a:solidFill>
                  </a:rPr>
                  <a:t>K</a:t>
                </a:r>
                <a:r>
                  <a:rPr lang="de-DE" sz="1600" dirty="0" smtClean="0">
                    <a:solidFill>
                      <a:schemeClr val="accent4">
                        <a:lumMod val="25000"/>
                      </a:schemeClr>
                    </a:solidFill>
                  </a:rPr>
                  <a:t>ey, Phone </a:t>
                </a:r>
                <a:r>
                  <a:rPr lang="de-DE" sz="1600" dirty="0" err="1" smtClean="0">
                    <a:solidFill>
                      <a:schemeClr val="accent4">
                        <a:lumMod val="25000"/>
                      </a:schemeClr>
                    </a:solidFill>
                  </a:rPr>
                  <a:t>and</a:t>
                </a:r>
                <a:r>
                  <a:rPr lang="de-DE" sz="1600" dirty="0" smtClean="0">
                    <a:solidFill>
                      <a:schemeClr val="accent4">
                        <a:lumMod val="25000"/>
                      </a:schemeClr>
                    </a:solidFill>
                  </a:rPr>
                  <a:t> State-Monitor</a:t>
                </a:r>
                <a:endParaRPr lang="de-DE" sz="1600" dirty="0">
                  <a:solidFill>
                    <a:schemeClr val="accent4">
                      <a:lumMod val="25000"/>
                    </a:schemeClr>
                  </a:solidFill>
                </a:endParaRPr>
              </a:p>
            </p:txBody>
          </p:sp>
          <p:sp>
            <p:nvSpPr>
              <p:cNvPr id="39" name="Rectangle 9"/>
              <p:cNvSpPr/>
              <p:nvPr/>
            </p:nvSpPr>
            <p:spPr>
              <a:xfrm>
                <a:off x="2935396" y="4141748"/>
                <a:ext cx="3921742" cy="903512"/>
              </a:xfrm>
              <a:prstGeom prst="rect">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10"/>
              <p:cNvSpPr/>
              <p:nvPr/>
            </p:nvSpPr>
            <p:spPr>
              <a:xfrm>
                <a:off x="4411064" y="4253829"/>
                <a:ext cx="2077487" cy="689475"/>
              </a:xfrm>
              <a:prstGeom prst="rect">
                <a:avLst/>
              </a:prstGeom>
            </p:spPr>
            <p:txBody>
              <a:bodyPr wrap="square">
                <a:spAutoFit/>
              </a:bodyPr>
              <a:lstStyle/>
              <a:p>
                <a:pPr algn="ctr"/>
                <a:r>
                  <a:rPr lang="en-GB" dirty="0" smtClean="0">
                    <a:solidFill>
                      <a:srgbClr val="0070C0"/>
                    </a:solidFill>
                  </a:rPr>
                  <a:t>Radar monitored Area</a:t>
                </a:r>
                <a:endParaRPr lang="en-GB" dirty="0">
                  <a:solidFill>
                    <a:srgbClr val="0070C0"/>
                  </a:solidFill>
                </a:endParaRPr>
              </a:p>
            </p:txBody>
          </p:sp>
        </p:grpSp>
      </p:grpSp>
    </p:spTree>
    <p:extLst>
      <p:ext uri="{BB962C8B-B14F-4D97-AF65-F5344CB8AC3E}">
        <p14:creationId xmlns:p14="http://schemas.microsoft.com/office/powerpoint/2010/main" val="9553051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21673" y="1320800"/>
            <a:ext cx="8636000" cy="5231843"/>
          </a:xfrm>
        </p:spPr>
        <p:txBody>
          <a:bodyPr>
            <a:normAutofit/>
          </a:bodyPr>
          <a:lstStyle/>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pPr marL="0" indent="0">
              <a:buNone/>
            </a:pPr>
            <a:endParaRPr lang="en-US" sz="1800" dirty="0" smtClean="0"/>
          </a:p>
          <a:p>
            <a:r>
              <a:rPr lang="de-DE" sz="1800" dirty="0" smtClean="0"/>
              <a:t>The MAD will </a:t>
            </a:r>
            <a:r>
              <a:rPr lang="en-US" sz="1800" dirty="0" smtClean="0"/>
              <a:t>be opened and the material will be placed inside the transport zone.</a:t>
            </a:r>
          </a:p>
          <a:p>
            <a:r>
              <a:rPr lang="en-US" sz="1800" dirty="0" smtClean="0"/>
              <a:t>Afterwards the MAD will be closed again and the area between the light curtain and the MAD will be searched by radar whether there are persons left in the area.</a:t>
            </a:r>
          </a:p>
          <a:p>
            <a:r>
              <a:rPr lang="en-US" sz="1800" dirty="0" smtClean="0"/>
              <a:t>If the area is clear the Material-Transport-procedure will be finished and the light curtain is disabled. The PAG will be enabled for entrance and exit procedures again.</a:t>
            </a:r>
          </a:p>
          <a:p>
            <a:endParaRPr lang="de-DE" sz="1800" dirty="0" smtClean="0"/>
          </a:p>
          <a:p>
            <a:endParaRPr lang="en-US" sz="1800" dirty="0" smtClean="0"/>
          </a:p>
          <a:p>
            <a:endParaRPr lang="en-US" sz="1800" dirty="0" smtClean="0"/>
          </a:p>
          <a:p>
            <a:pPr marL="0" indent="0">
              <a:buNone/>
            </a:pPr>
            <a:endParaRPr lang="en-US" sz="1800" dirty="0" smtClean="0"/>
          </a:p>
        </p:txBody>
      </p:sp>
      <p:sp>
        <p:nvSpPr>
          <p:cNvPr id="5" name="Titel 4"/>
          <p:cNvSpPr>
            <a:spLocks noGrp="1"/>
          </p:cNvSpPr>
          <p:nvPr>
            <p:ph type="title"/>
          </p:nvPr>
        </p:nvSpPr>
        <p:spPr/>
        <p:txBody>
          <a:bodyPr/>
          <a:lstStyle/>
          <a:p>
            <a:r>
              <a:rPr lang="en-GB" dirty="0"/>
              <a:t>Workflows in Context of PAS</a:t>
            </a:r>
          </a:p>
        </p:txBody>
      </p:sp>
      <p:sp>
        <p:nvSpPr>
          <p:cNvPr id="6" name="Fußzeilenplatzhalter 5"/>
          <p:cNvSpPr>
            <a:spLocks noGrp="1"/>
          </p:cNvSpPr>
          <p:nvPr>
            <p:ph type="ftr" sz="quarter" idx="3"/>
          </p:nvPr>
        </p:nvSpPr>
        <p:spPr/>
        <p:txBody>
          <a:bodyPr/>
          <a:lstStyle/>
          <a:p>
            <a:pPr algn="l"/>
            <a:r>
              <a:rPr lang="nb-NO" smtClean="0"/>
              <a:t>Dennis Gaßmann / Personnel Access System for FAIR                                                                            </a:t>
            </a:r>
            <a:endParaRPr lang="en-GB" dirty="0"/>
          </a:p>
        </p:txBody>
      </p:sp>
      <p:sp>
        <p:nvSpPr>
          <p:cNvPr id="7" name="Foliennummernplatzhalter 6"/>
          <p:cNvSpPr>
            <a:spLocks noGrp="1"/>
          </p:cNvSpPr>
          <p:nvPr>
            <p:ph type="sldNum" sz="quarter" idx="4"/>
          </p:nvPr>
        </p:nvSpPr>
        <p:spPr/>
        <p:txBody>
          <a:bodyPr/>
          <a:lstStyle/>
          <a:p>
            <a:fld id="{125CBDDA-5CCF-8748-8988-9DC6C8981774}" type="slidenum">
              <a:rPr lang="en-GB" noProof="0" smtClean="0"/>
              <a:pPr/>
              <a:t>21</a:t>
            </a:fld>
            <a:endParaRPr lang="en-GB" noProof="0" dirty="0"/>
          </a:p>
        </p:txBody>
      </p:sp>
      <p:grpSp>
        <p:nvGrpSpPr>
          <p:cNvPr id="41" name="Gruppieren 40"/>
          <p:cNvGrpSpPr/>
          <p:nvPr/>
        </p:nvGrpSpPr>
        <p:grpSpPr>
          <a:xfrm>
            <a:off x="1560750" y="1471477"/>
            <a:ext cx="6022501" cy="2240031"/>
            <a:chOff x="2476636" y="3598426"/>
            <a:chExt cx="5975465" cy="2389558"/>
          </a:xfrm>
        </p:grpSpPr>
        <p:grpSp>
          <p:nvGrpSpPr>
            <p:cNvPr id="42" name="Group 6"/>
            <p:cNvGrpSpPr/>
            <p:nvPr/>
          </p:nvGrpSpPr>
          <p:grpSpPr>
            <a:xfrm>
              <a:off x="2476636" y="4456350"/>
              <a:ext cx="2303809" cy="1450062"/>
              <a:chOff x="919021" y="2976298"/>
              <a:chExt cx="3065343" cy="1450062"/>
            </a:xfrm>
          </p:grpSpPr>
          <p:sp>
            <p:nvSpPr>
              <p:cNvPr id="66" name="Arc 65"/>
              <p:cNvSpPr/>
              <p:nvPr/>
            </p:nvSpPr>
            <p:spPr>
              <a:xfrm rot="10800000">
                <a:off x="2544364" y="2985036"/>
                <a:ext cx="1440000" cy="1430269"/>
              </a:xfrm>
              <a:prstGeom prst="arc">
                <a:avLst>
                  <a:gd name="adj1" fmla="val 16199167"/>
                  <a:gd name="adj2" fmla="val 15940"/>
                </a:avLst>
              </a:prstGeom>
              <a:ln w="19050">
                <a:solidFill>
                  <a:schemeClr val="accent4">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67" name="Group 5"/>
              <p:cNvGrpSpPr/>
              <p:nvPr/>
            </p:nvGrpSpPr>
            <p:grpSpPr>
              <a:xfrm>
                <a:off x="919021" y="3590024"/>
                <a:ext cx="2373871" cy="836336"/>
                <a:chOff x="919021" y="3590024"/>
                <a:chExt cx="2373871" cy="836336"/>
              </a:xfrm>
            </p:grpSpPr>
            <p:sp>
              <p:nvSpPr>
                <p:cNvPr id="69" name="Content Placeholder 2"/>
                <p:cNvSpPr txBox="1">
                  <a:spLocks/>
                </p:cNvSpPr>
                <p:nvPr/>
              </p:nvSpPr>
              <p:spPr bwMode="auto">
                <a:xfrm>
                  <a:off x="919021" y="3914451"/>
                  <a:ext cx="801619" cy="262058"/>
                </a:xfrm>
                <a:prstGeom prst="rect">
                  <a:avLst/>
                </a:prstGeom>
                <a:solidFill>
                  <a:schemeClr val="bg1">
                    <a:lumMod val="85000"/>
                  </a:schemeClr>
                </a:solidFill>
                <a:ln>
                  <a:solidFill>
                    <a:srgbClr val="000000"/>
                  </a:solidFill>
                </a:ln>
                <a:extLst/>
              </p:spPr>
              <p:txBody>
                <a:bodyPr vert="horz" wrap="square" lIns="36000" tIns="36000" rIns="36000" bIns="36000" numCol="1" anchor="t" anchorCtr="0" compatLnSpc="1">
                  <a:prstTxWarp prst="textNoShape">
                    <a:avLst/>
                  </a:prstTxWarp>
                </a:bodyPr>
                <a:lstStyle>
                  <a:lvl1pPr marL="342900" indent="-342900" algn="l" rtl="0" eaLnBrk="0" fontAlgn="base" hangingPunct="0">
                    <a:spcBef>
                      <a:spcPct val="20000"/>
                    </a:spcBef>
                    <a:spcAft>
                      <a:spcPct val="0"/>
                    </a:spcAft>
                    <a:buClr>
                      <a:srgbClr val="000099"/>
                    </a:buClr>
                    <a:buSzPct val="80000"/>
                    <a:buFont typeface="Arial Unicode MS" pitchFamily="34" charset="-128"/>
                    <a:buChar char="●"/>
                    <a:defRPr sz="2000">
                      <a:solidFill>
                        <a:srgbClr val="062F67"/>
                      </a:solidFill>
                      <a:latin typeface="+mn-lt"/>
                      <a:ea typeface="+mn-ea"/>
                      <a:cs typeface="+mn-cs"/>
                    </a:defRPr>
                  </a:lvl1pPr>
                  <a:lvl2pPr marL="914400" indent="-457200" algn="l" rtl="0" eaLnBrk="0" fontAlgn="base" hangingPunct="0">
                    <a:spcBef>
                      <a:spcPct val="20000"/>
                    </a:spcBef>
                    <a:spcAft>
                      <a:spcPct val="0"/>
                    </a:spcAft>
                    <a:buClr>
                      <a:schemeClr val="accent1">
                        <a:lumMod val="50000"/>
                      </a:schemeClr>
                    </a:buClr>
                    <a:buSzPct val="80000"/>
                    <a:buFont typeface="Arial" pitchFamily="34" charset="0"/>
                    <a:buChar char="•"/>
                    <a:defRPr sz="1800">
                      <a:solidFill>
                        <a:srgbClr val="008000"/>
                      </a:solidFill>
                      <a:latin typeface="+mn-lt"/>
                    </a:defRPr>
                  </a:lvl2pPr>
                  <a:lvl3pPr marL="1143000" indent="-228600" algn="l" rtl="0" eaLnBrk="0" fontAlgn="base" hangingPunct="0">
                    <a:spcBef>
                      <a:spcPct val="20000"/>
                    </a:spcBef>
                    <a:spcAft>
                      <a:spcPct val="0"/>
                    </a:spcAft>
                    <a:buClr>
                      <a:srgbClr val="6699FF"/>
                    </a:buClr>
                    <a:buFont typeface="Franklin Gothic Medium" pitchFamily="34" charset="0"/>
                    <a:defRPr sz="2000">
                      <a:solidFill>
                        <a:srgbClr val="6666FF"/>
                      </a:solidFill>
                      <a:latin typeface="+mn-lt"/>
                    </a:defRPr>
                  </a:lvl3pPr>
                  <a:lvl4pPr marL="1600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4pPr>
                  <a:lvl5pPr marL="20574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5pPr>
                  <a:lvl6pPr marL="25146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6pPr>
                  <a:lvl7pPr marL="29718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7pPr>
                  <a:lvl8pPr marL="34290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8pPr>
                  <a:lvl9pPr marL="3886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9pPr>
                </a:lstStyle>
                <a:p>
                  <a:pPr marL="0" indent="0" algn="ctr">
                    <a:buNone/>
                  </a:pPr>
                  <a:r>
                    <a:rPr lang="de-CH" sz="1400" kern="0" dirty="0" smtClean="0">
                      <a:solidFill>
                        <a:schemeClr val="accent4">
                          <a:lumMod val="10000"/>
                        </a:schemeClr>
                      </a:solidFill>
                    </a:rPr>
                    <a:t>MAD</a:t>
                  </a:r>
                  <a:endParaRPr lang="en-GB" sz="1400" kern="0" dirty="0">
                    <a:solidFill>
                      <a:schemeClr val="accent4">
                        <a:lumMod val="10000"/>
                      </a:schemeClr>
                    </a:solidFill>
                  </a:endParaRPr>
                </a:p>
              </p:txBody>
            </p:sp>
            <p:cxnSp>
              <p:nvCxnSpPr>
                <p:cNvPr id="70" name="Straight Connector 71"/>
                <p:cNvCxnSpPr/>
                <p:nvPr/>
              </p:nvCxnSpPr>
              <p:spPr>
                <a:xfrm flipV="1">
                  <a:off x="3262043" y="3638997"/>
                  <a:ext cx="1547" cy="787363"/>
                </a:xfrm>
                <a:prstGeom prst="line">
                  <a:avLst/>
                </a:prstGeom>
                <a:ln w="19050">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2"/>
                <p:cNvCxnSpPr/>
                <p:nvPr/>
              </p:nvCxnSpPr>
              <p:spPr>
                <a:xfrm flipV="1">
                  <a:off x="1822042" y="3627306"/>
                  <a:ext cx="1547" cy="787363"/>
                </a:xfrm>
                <a:prstGeom prst="line">
                  <a:avLst/>
                </a:prstGeom>
                <a:ln w="19050">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72" name="Rectangle 67"/>
                <p:cNvSpPr/>
                <p:nvPr/>
              </p:nvSpPr>
              <p:spPr>
                <a:xfrm rot="10800000" flipV="1">
                  <a:off x="2542391" y="3590024"/>
                  <a:ext cx="750501" cy="108000"/>
                </a:xfrm>
                <a:prstGeom prst="rect">
                  <a:avLst/>
                </a:prstGeom>
                <a:solidFill>
                  <a:schemeClr val="bg1"/>
                </a:solidFill>
                <a:ln w="6350">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69"/>
                <p:cNvSpPr/>
                <p:nvPr/>
              </p:nvSpPr>
              <p:spPr>
                <a:xfrm rot="10800000" flipV="1">
                  <a:off x="1795548" y="3590024"/>
                  <a:ext cx="750598" cy="108000"/>
                </a:xfrm>
                <a:prstGeom prst="rect">
                  <a:avLst/>
                </a:prstGeom>
                <a:solidFill>
                  <a:schemeClr val="bg1"/>
                </a:solidFill>
                <a:ln w="6350">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8" name="Arc 23"/>
              <p:cNvSpPr/>
              <p:nvPr/>
            </p:nvSpPr>
            <p:spPr>
              <a:xfrm rot="5400000">
                <a:off x="1109228" y="2981163"/>
                <a:ext cx="1440000" cy="1430269"/>
              </a:xfrm>
              <a:prstGeom prst="arc">
                <a:avLst>
                  <a:gd name="adj1" fmla="val 16199167"/>
                  <a:gd name="adj2" fmla="val 15940"/>
                </a:avLst>
              </a:prstGeom>
              <a:ln w="19050">
                <a:solidFill>
                  <a:schemeClr val="accent4">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43" name="Gruppieren 42"/>
            <p:cNvGrpSpPr/>
            <p:nvPr/>
          </p:nvGrpSpPr>
          <p:grpSpPr>
            <a:xfrm>
              <a:off x="2826702" y="3598426"/>
              <a:ext cx="5625399" cy="2389558"/>
              <a:chOff x="2826702" y="3598426"/>
              <a:chExt cx="5625399" cy="2389558"/>
            </a:xfrm>
          </p:grpSpPr>
          <p:sp>
            <p:nvSpPr>
              <p:cNvPr id="44" name="Rectangle 16"/>
              <p:cNvSpPr/>
              <p:nvPr/>
            </p:nvSpPr>
            <p:spPr>
              <a:xfrm>
                <a:off x="2863388" y="3598426"/>
                <a:ext cx="1510990" cy="1554834"/>
              </a:xfrm>
              <a:prstGeom prst="rect">
                <a:avLst/>
              </a:prstGeom>
              <a:solidFill>
                <a:schemeClr val="accent6">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5" name="Rectangle 28"/>
              <p:cNvSpPr/>
              <p:nvPr/>
            </p:nvSpPr>
            <p:spPr>
              <a:xfrm rot="5400000">
                <a:off x="4379432" y="2570288"/>
                <a:ext cx="1069663" cy="4101752"/>
              </a:xfrm>
              <a:prstGeom prst="rect">
                <a:avLst/>
              </a:prstGeom>
              <a:solidFill>
                <a:schemeClr val="accent6">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6" name="Rectangle 8"/>
              <p:cNvSpPr/>
              <p:nvPr/>
            </p:nvSpPr>
            <p:spPr>
              <a:xfrm>
                <a:off x="6965140" y="4084551"/>
                <a:ext cx="1010816" cy="106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PAG</a:t>
                </a:r>
                <a:endParaRPr lang="en-GB" dirty="0"/>
              </a:p>
            </p:txBody>
          </p:sp>
          <p:sp>
            <p:nvSpPr>
              <p:cNvPr id="47" name="Rectangle 3"/>
              <p:cNvSpPr/>
              <p:nvPr/>
            </p:nvSpPr>
            <p:spPr>
              <a:xfrm>
                <a:off x="3039428" y="4141747"/>
                <a:ext cx="1234453" cy="869979"/>
              </a:xfrm>
              <a:prstGeom prst="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B050"/>
                    </a:solidFill>
                  </a:rPr>
                  <a:t>Transport- zone</a:t>
                </a:r>
                <a:endParaRPr lang="en-GB" dirty="0">
                  <a:solidFill>
                    <a:srgbClr val="00B050"/>
                  </a:solidFill>
                </a:endParaRPr>
              </a:p>
            </p:txBody>
          </p:sp>
          <p:grpSp>
            <p:nvGrpSpPr>
              <p:cNvPr id="48" name="Group 17"/>
              <p:cNvGrpSpPr/>
              <p:nvPr/>
            </p:nvGrpSpPr>
            <p:grpSpPr>
              <a:xfrm rot="5400000">
                <a:off x="6447359" y="4278406"/>
                <a:ext cx="928451" cy="924252"/>
                <a:chOff x="1201597" y="3968748"/>
                <a:chExt cx="928451" cy="924252"/>
              </a:xfrm>
            </p:grpSpPr>
            <p:sp>
              <p:nvSpPr>
                <p:cNvPr id="62" name="Arc 18"/>
                <p:cNvSpPr/>
                <p:nvPr/>
              </p:nvSpPr>
              <p:spPr>
                <a:xfrm rot="10800000">
                  <a:off x="1209400" y="3968748"/>
                  <a:ext cx="920648" cy="924252"/>
                </a:xfrm>
                <a:prstGeom prst="arc">
                  <a:avLst>
                    <a:gd name="adj1" fmla="val 15648822"/>
                    <a:gd name="adj2" fmla="val 15940"/>
                  </a:avLst>
                </a:prstGeom>
                <a:ln w="19050">
                  <a:solidFill>
                    <a:schemeClr val="accent4">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63" name="Group 19"/>
                <p:cNvGrpSpPr/>
                <p:nvPr/>
              </p:nvGrpSpPr>
              <p:grpSpPr>
                <a:xfrm>
                  <a:off x="1201597" y="4337336"/>
                  <a:ext cx="564051" cy="555664"/>
                  <a:chOff x="1201597" y="4337336"/>
                  <a:chExt cx="564051" cy="555664"/>
                </a:xfrm>
              </p:grpSpPr>
              <p:cxnSp>
                <p:nvCxnSpPr>
                  <p:cNvPr id="64" name="Straight Connector 20"/>
                  <p:cNvCxnSpPr/>
                  <p:nvPr/>
                </p:nvCxnSpPr>
                <p:spPr>
                  <a:xfrm flipV="1">
                    <a:off x="1755256" y="4391337"/>
                    <a:ext cx="0" cy="501663"/>
                  </a:xfrm>
                  <a:prstGeom prst="line">
                    <a:avLst/>
                  </a:prstGeom>
                  <a:ln w="19050">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65" name="Rectangle 21"/>
                  <p:cNvSpPr/>
                  <p:nvPr/>
                </p:nvSpPr>
                <p:spPr>
                  <a:xfrm rot="10800000" flipV="1">
                    <a:off x="1201597" y="4337336"/>
                    <a:ext cx="564051" cy="108000"/>
                  </a:xfrm>
                  <a:prstGeom prst="rect">
                    <a:avLst/>
                  </a:prstGeom>
                  <a:solidFill>
                    <a:schemeClr val="bg1"/>
                  </a:solidFill>
                  <a:ln w="6350">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49" name="Group 22"/>
              <p:cNvGrpSpPr/>
              <p:nvPr/>
            </p:nvGrpSpPr>
            <p:grpSpPr>
              <a:xfrm rot="16200000">
                <a:off x="7525749" y="3881136"/>
                <a:ext cx="928451" cy="924252"/>
                <a:chOff x="1201597" y="3968748"/>
                <a:chExt cx="928451" cy="924252"/>
              </a:xfrm>
            </p:grpSpPr>
            <p:sp>
              <p:nvSpPr>
                <p:cNvPr id="58" name="Arc 24"/>
                <p:cNvSpPr/>
                <p:nvPr/>
              </p:nvSpPr>
              <p:spPr>
                <a:xfrm rot="10800000">
                  <a:off x="1209400" y="3968748"/>
                  <a:ext cx="920648" cy="924252"/>
                </a:xfrm>
                <a:prstGeom prst="arc">
                  <a:avLst>
                    <a:gd name="adj1" fmla="val 15648822"/>
                    <a:gd name="adj2" fmla="val 15940"/>
                  </a:avLst>
                </a:prstGeom>
                <a:ln w="19050">
                  <a:solidFill>
                    <a:schemeClr val="accent4">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59" name="Group 25"/>
                <p:cNvGrpSpPr/>
                <p:nvPr/>
              </p:nvGrpSpPr>
              <p:grpSpPr>
                <a:xfrm>
                  <a:off x="1201597" y="4337336"/>
                  <a:ext cx="564051" cy="555664"/>
                  <a:chOff x="1201597" y="4337336"/>
                  <a:chExt cx="564051" cy="555664"/>
                </a:xfrm>
              </p:grpSpPr>
              <p:cxnSp>
                <p:nvCxnSpPr>
                  <p:cNvPr id="60" name="Straight Connector 26"/>
                  <p:cNvCxnSpPr/>
                  <p:nvPr/>
                </p:nvCxnSpPr>
                <p:spPr>
                  <a:xfrm flipV="1">
                    <a:off x="1755256" y="4391337"/>
                    <a:ext cx="0" cy="501663"/>
                  </a:xfrm>
                  <a:prstGeom prst="line">
                    <a:avLst/>
                  </a:prstGeom>
                  <a:ln w="19050">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61" name="Rectangle 27"/>
                  <p:cNvSpPr/>
                  <p:nvPr/>
                </p:nvSpPr>
                <p:spPr>
                  <a:xfrm rot="10800000" flipV="1">
                    <a:off x="1201597" y="4337336"/>
                    <a:ext cx="564051" cy="108000"/>
                  </a:xfrm>
                  <a:prstGeom prst="rect">
                    <a:avLst/>
                  </a:prstGeom>
                  <a:solidFill>
                    <a:schemeClr val="bg1"/>
                  </a:solidFill>
                  <a:ln w="6350">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50" name="Rectangle 29"/>
              <p:cNvSpPr/>
              <p:nvPr/>
            </p:nvSpPr>
            <p:spPr>
              <a:xfrm>
                <a:off x="4416288" y="3598426"/>
                <a:ext cx="1430163" cy="393986"/>
              </a:xfrm>
              <a:prstGeom prst="rect">
                <a:avLst/>
              </a:prstGeom>
            </p:spPr>
            <p:txBody>
              <a:bodyPr wrap="none">
                <a:spAutoFit/>
              </a:bodyPr>
              <a:lstStyle/>
              <a:p>
                <a:pPr algn="ctr"/>
                <a:r>
                  <a:rPr lang="en-GB" dirty="0" smtClean="0">
                    <a:solidFill>
                      <a:srgbClr val="C00000"/>
                    </a:solidFill>
                  </a:rPr>
                  <a:t>Light curtain</a:t>
                </a:r>
                <a:endParaRPr lang="en-GB" dirty="0">
                  <a:solidFill>
                    <a:srgbClr val="C00000"/>
                  </a:solidFill>
                </a:endParaRPr>
              </a:p>
            </p:txBody>
          </p:sp>
          <p:cxnSp>
            <p:nvCxnSpPr>
              <p:cNvPr id="51" name="Straight Connector 30"/>
              <p:cNvCxnSpPr>
                <a:stCxn id="52" idx="1"/>
                <a:endCxn id="53" idx="3"/>
              </p:cNvCxnSpPr>
              <p:nvPr/>
            </p:nvCxnSpPr>
            <p:spPr>
              <a:xfrm flipV="1">
                <a:off x="2826702" y="4073210"/>
                <a:ext cx="1585540" cy="11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Rectangle 31"/>
              <p:cNvSpPr/>
              <p:nvPr/>
            </p:nvSpPr>
            <p:spPr>
              <a:xfrm>
                <a:off x="2826702" y="4002384"/>
                <a:ext cx="108694" cy="144016"/>
              </a:xfrm>
              <a:prstGeom prst="rect">
                <a:avLst/>
              </a:prstGeom>
              <a:solidFill>
                <a:srgbClr val="002060"/>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32"/>
              <p:cNvSpPr/>
              <p:nvPr/>
            </p:nvSpPr>
            <p:spPr>
              <a:xfrm>
                <a:off x="4303548" y="4001202"/>
                <a:ext cx="108694" cy="144016"/>
              </a:xfrm>
              <a:prstGeom prst="rect">
                <a:avLst/>
              </a:prstGeom>
              <a:solidFill>
                <a:srgbClr val="002060"/>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34"/>
              <p:cNvSpPr/>
              <p:nvPr/>
            </p:nvSpPr>
            <p:spPr>
              <a:xfrm>
                <a:off x="4521785" y="5186341"/>
                <a:ext cx="251346" cy="252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35"/>
              <p:cNvSpPr/>
              <p:nvPr/>
            </p:nvSpPr>
            <p:spPr>
              <a:xfrm>
                <a:off x="4686459" y="5364174"/>
                <a:ext cx="2408564" cy="623810"/>
              </a:xfrm>
              <a:prstGeom prst="rect">
                <a:avLst/>
              </a:prstGeom>
            </p:spPr>
            <p:txBody>
              <a:bodyPr wrap="square" lIns="0" rIns="0">
                <a:spAutoFit/>
              </a:bodyPr>
              <a:lstStyle/>
              <a:p>
                <a:pPr algn="ctr"/>
                <a:r>
                  <a:rPr lang="de-DE" sz="1600" dirty="0" smtClean="0">
                    <a:solidFill>
                      <a:schemeClr val="accent4">
                        <a:lumMod val="25000"/>
                      </a:schemeClr>
                    </a:solidFill>
                  </a:rPr>
                  <a:t>Transport-</a:t>
                </a:r>
                <a:r>
                  <a:rPr lang="de-DE" sz="1600" dirty="0">
                    <a:solidFill>
                      <a:schemeClr val="accent4">
                        <a:lumMod val="25000"/>
                      </a:schemeClr>
                    </a:solidFill>
                  </a:rPr>
                  <a:t>K</a:t>
                </a:r>
                <a:r>
                  <a:rPr lang="de-DE" sz="1600" dirty="0" smtClean="0">
                    <a:solidFill>
                      <a:schemeClr val="accent4">
                        <a:lumMod val="25000"/>
                      </a:schemeClr>
                    </a:solidFill>
                  </a:rPr>
                  <a:t>ey, Phone </a:t>
                </a:r>
                <a:r>
                  <a:rPr lang="de-DE" sz="1600" dirty="0" err="1" smtClean="0">
                    <a:solidFill>
                      <a:schemeClr val="accent4">
                        <a:lumMod val="25000"/>
                      </a:schemeClr>
                    </a:solidFill>
                  </a:rPr>
                  <a:t>and</a:t>
                </a:r>
                <a:r>
                  <a:rPr lang="de-DE" sz="1600" dirty="0" smtClean="0">
                    <a:solidFill>
                      <a:schemeClr val="accent4">
                        <a:lumMod val="25000"/>
                      </a:schemeClr>
                    </a:solidFill>
                  </a:rPr>
                  <a:t> State-Monitor</a:t>
                </a:r>
                <a:endParaRPr lang="de-DE" sz="1600" dirty="0">
                  <a:solidFill>
                    <a:schemeClr val="accent4">
                      <a:lumMod val="25000"/>
                    </a:schemeClr>
                  </a:solidFill>
                </a:endParaRPr>
              </a:p>
            </p:txBody>
          </p:sp>
          <p:sp>
            <p:nvSpPr>
              <p:cNvPr id="56" name="Rectangle 9"/>
              <p:cNvSpPr/>
              <p:nvPr/>
            </p:nvSpPr>
            <p:spPr>
              <a:xfrm>
                <a:off x="2935396" y="4141748"/>
                <a:ext cx="3921742" cy="903512"/>
              </a:xfrm>
              <a:prstGeom prst="rect">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10"/>
              <p:cNvSpPr/>
              <p:nvPr/>
            </p:nvSpPr>
            <p:spPr>
              <a:xfrm>
                <a:off x="4411064" y="4253829"/>
                <a:ext cx="2077487" cy="689475"/>
              </a:xfrm>
              <a:prstGeom prst="rect">
                <a:avLst/>
              </a:prstGeom>
            </p:spPr>
            <p:txBody>
              <a:bodyPr wrap="square">
                <a:spAutoFit/>
              </a:bodyPr>
              <a:lstStyle/>
              <a:p>
                <a:pPr algn="ctr"/>
                <a:r>
                  <a:rPr lang="en-GB" dirty="0" smtClean="0">
                    <a:solidFill>
                      <a:srgbClr val="0070C0"/>
                    </a:solidFill>
                  </a:rPr>
                  <a:t>Radar monitored Area</a:t>
                </a:r>
                <a:endParaRPr lang="en-GB" dirty="0">
                  <a:solidFill>
                    <a:srgbClr val="0070C0"/>
                  </a:solidFill>
                </a:endParaRPr>
              </a:p>
            </p:txBody>
          </p:sp>
        </p:grpSp>
      </p:grpSp>
    </p:spTree>
    <p:extLst>
      <p:ext uri="{BB962C8B-B14F-4D97-AF65-F5344CB8AC3E}">
        <p14:creationId xmlns:p14="http://schemas.microsoft.com/office/powerpoint/2010/main" val="39470924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95769" y="2706255"/>
            <a:ext cx="7125819" cy="1934180"/>
          </a:xfrm>
        </p:spPr>
        <p:txBody>
          <a:bodyPr anchor="ctr"/>
          <a:lstStyle/>
          <a:p>
            <a:r>
              <a:rPr lang="en-US" dirty="0" smtClean="0"/>
              <a:t>Thank you!</a:t>
            </a:r>
            <a:endParaRPr lang="en-US" sz="2400" dirty="0"/>
          </a:p>
        </p:txBody>
      </p:sp>
      <p:sp>
        <p:nvSpPr>
          <p:cNvPr id="4" name="Untertitel 3"/>
          <p:cNvSpPr>
            <a:spLocks noGrp="1"/>
          </p:cNvSpPr>
          <p:nvPr>
            <p:ph type="subTitle" idx="1"/>
          </p:nvPr>
        </p:nvSpPr>
        <p:spPr/>
        <p:txBody>
          <a:bodyPr/>
          <a:lstStyle/>
          <a:p>
            <a:endParaRPr lang="de-DE"/>
          </a:p>
        </p:txBody>
      </p:sp>
    </p:spTree>
    <p:extLst>
      <p:ext uri="{BB962C8B-B14F-4D97-AF65-F5344CB8AC3E}">
        <p14:creationId xmlns:p14="http://schemas.microsoft.com/office/powerpoint/2010/main" val="614325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22565" y="1320800"/>
            <a:ext cx="8211834" cy="5467927"/>
          </a:xfrm>
        </p:spPr>
        <p:txBody>
          <a:bodyPr>
            <a:normAutofit/>
          </a:bodyPr>
          <a:lstStyle/>
          <a:p>
            <a:r>
              <a:rPr lang="en-US" sz="1800" b="1" dirty="0" smtClean="0"/>
              <a:t>PAS</a:t>
            </a:r>
            <a:r>
              <a:rPr lang="en-US" sz="1800" dirty="0" smtClean="0"/>
              <a:t> = </a:t>
            </a:r>
            <a:r>
              <a:rPr lang="en-US" sz="1800" b="1" dirty="0" smtClean="0"/>
              <a:t>P</a:t>
            </a:r>
            <a:r>
              <a:rPr lang="en-US" sz="1800" dirty="0" smtClean="0"/>
              <a:t>ersonnel </a:t>
            </a:r>
            <a:r>
              <a:rPr lang="en-US" sz="1800" b="1" dirty="0" smtClean="0"/>
              <a:t>A</a:t>
            </a:r>
            <a:r>
              <a:rPr lang="en-US" sz="1800" dirty="0" smtClean="0"/>
              <a:t>ccess </a:t>
            </a:r>
            <a:r>
              <a:rPr lang="en-US" sz="1800" b="1" dirty="0" smtClean="0"/>
              <a:t>S</a:t>
            </a:r>
            <a:r>
              <a:rPr lang="en-US" sz="1800" dirty="0" smtClean="0"/>
              <a:t>ystem (former: PSS) </a:t>
            </a:r>
          </a:p>
          <a:p>
            <a:endParaRPr lang="en-US" sz="1800" dirty="0" smtClean="0"/>
          </a:p>
          <a:p>
            <a:r>
              <a:rPr lang="en-US" sz="1800" u="sng" dirty="0" smtClean="0"/>
              <a:t>Main-Tasks</a:t>
            </a:r>
            <a:r>
              <a:rPr lang="en-US" sz="1800" dirty="0" smtClean="0"/>
              <a:t>:</a:t>
            </a:r>
          </a:p>
          <a:p>
            <a:pPr lvl="1"/>
            <a:r>
              <a:rPr lang="en-US" sz="1600" dirty="0" smtClean="0"/>
              <a:t>Access control for radiation protection areas (controlled and restricted areas) for the accelerator.</a:t>
            </a:r>
          </a:p>
          <a:p>
            <a:pPr lvl="1"/>
            <a:r>
              <a:rPr lang="en-US" sz="1600" dirty="0" smtClean="0"/>
              <a:t>Guard for the accelerator with respect to prompt dose-rate from beam operation. (in combination with walls, floors and ceilings)</a:t>
            </a:r>
          </a:p>
          <a:p>
            <a:endParaRPr lang="en-US" sz="1800" dirty="0" smtClean="0"/>
          </a:p>
          <a:p>
            <a:r>
              <a:rPr lang="en-US" sz="1800" u="sng" dirty="0" smtClean="0"/>
              <a:t>Challenges</a:t>
            </a:r>
            <a:r>
              <a:rPr lang="en-US" sz="1800" dirty="0" smtClean="0"/>
              <a:t>: Personnel access and beam operation at the same time in different parts of the facility</a:t>
            </a:r>
          </a:p>
          <a:p>
            <a:endParaRPr lang="en-US" sz="1800" dirty="0" smtClean="0"/>
          </a:p>
          <a:p>
            <a:r>
              <a:rPr lang="en-US" sz="1800" u="sng" dirty="0" smtClean="0"/>
              <a:t>Legal base</a:t>
            </a:r>
            <a:r>
              <a:rPr lang="en-US" sz="1800" dirty="0" smtClean="0"/>
              <a:t>: </a:t>
            </a:r>
            <a:r>
              <a:rPr lang="en-US" sz="1800" dirty="0" err="1" smtClean="0"/>
              <a:t>i</a:t>
            </a:r>
            <a:r>
              <a:rPr lang="en-US" sz="1800" dirty="0" smtClean="0"/>
              <a:t>. a. § 52 and § 53 </a:t>
            </a:r>
            <a:r>
              <a:rPr lang="en-US" sz="1800" dirty="0" err="1" smtClean="0"/>
              <a:t>StrlSchV</a:t>
            </a:r>
            <a:r>
              <a:rPr lang="en-US" sz="1800" dirty="0" smtClean="0"/>
              <a:t> </a:t>
            </a:r>
          </a:p>
          <a:p>
            <a:endParaRPr lang="en-US" sz="1800" dirty="0" smtClean="0"/>
          </a:p>
          <a:p>
            <a:r>
              <a:rPr lang="en-US" sz="1800" u="sng" dirty="0" smtClean="0"/>
              <a:t>GSI Context:</a:t>
            </a:r>
            <a:r>
              <a:rPr lang="en-US" sz="1800" dirty="0" smtClean="0"/>
              <a:t> PAS is the modern version of the established and proven access system ZKS at GSI</a:t>
            </a:r>
          </a:p>
        </p:txBody>
      </p:sp>
      <p:sp>
        <p:nvSpPr>
          <p:cNvPr id="5" name="Titel 4"/>
          <p:cNvSpPr>
            <a:spLocks noGrp="1"/>
          </p:cNvSpPr>
          <p:nvPr>
            <p:ph type="title"/>
          </p:nvPr>
        </p:nvSpPr>
        <p:spPr/>
        <p:txBody>
          <a:bodyPr/>
          <a:lstStyle/>
          <a:p>
            <a:r>
              <a:rPr lang="en-GB" dirty="0" smtClean="0"/>
              <a:t>Introduction</a:t>
            </a:r>
            <a:endParaRPr lang="en-GB" dirty="0"/>
          </a:p>
        </p:txBody>
      </p:sp>
      <p:sp>
        <p:nvSpPr>
          <p:cNvPr id="6" name="Fußzeilenplatzhalter 5"/>
          <p:cNvSpPr>
            <a:spLocks noGrp="1"/>
          </p:cNvSpPr>
          <p:nvPr>
            <p:ph type="ftr" sz="quarter" idx="3"/>
          </p:nvPr>
        </p:nvSpPr>
        <p:spPr/>
        <p:txBody>
          <a:bodyPr/>
          <a:lstStyle/>
          <a:p>
            <a:pPr algn="l"/>
            <a:r>
              <a:rPr lang="nb-NO" smtClean="0"/>
              <a:t>Dennis Gaßmann / Personnel Access System for FAIR                                                                            </a:t>
            </a:r>
            <a:endParaRPr lang="en-GB" dirty="0"/>
          </a:p>
        </p:txBody>
      </p:sp>
      <p:sp>
        <p:nvSpPr>
          <p:cNvPr id="7" name="Foliennummernplatzhalter 6"/>
          <p:cNvSpPr>
            <a:spLocks noGrp="1"/>
          </p:cNvSpPr>
          <p:nvPr>
            <p:ph type="sldNum" sz="quarter" idx="4"/>
          </p:nvPr>
        </p:nvSpPr>
        <p:spPr/>
        <p:txBody>
          <a:bodyPr/>
          <a:lstStyle/>
          <a:p>
            <a:fld id="{125CBDDA-5CCF-8748-8988-9DC6C8981774}" type="slidenum">
              <a:rPr lang="en-GB" noProof="0" smtClean="0"/>
              <a:pPr/>
              <a:t>3</a:t>
            </a:fld>
            <a:endParaRPr lang="en-GB" noProof="0" dirty="0"/>
          </a:p>
        </p:txBody>
      </p:sp>
    </p:spTree>
    <p:extLst>
      <p:ext uri="{BB962C8B-B14F-4D97-AF65-F5344CB8AC3E}">
        <p14:creationId xmlns:p14="http://schemas.microsoft.com/office/powerpoint/2010/main" val="1817394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92364" y="1191491"/>
            <a:ext cx="8931563" cy="5495635"/>
          </a:xfrm>
        </p:spPr>
        <p:txBody>
          <a:bodyPr>
            <a:normAutofit lnSpcReduction="10000"/>
          </a:bodyPr>
          <a:lstStyle/>
          <a:p>
            <a:r>
              <a:rPr lang="en-US" sz="1800" dirty="0" smtClean="0"/>
              <a:t>Buildings at FAIR are at minimum classified as surveillance areas. </a:t>
            </a:r>
            <a:r>
              <a:rPr lang="en-US" sz="1500" dirty="0" smtClean="0"/>
              <a:t>(“</a:t>
            </a:r>
            <a:r>
              <a:rPr lang="de-DE" sz="1500" dirty="0" smtClean="0"/>
              <a:t>Überwachungsbereiche</a:t>
            </a:r>
            <a:r>
              <a:rPr lang="en-US" sz="1500" dirty="0" smtClean="0"/>
              <a:t>” compliant with German </a:t>
            </a:r>
            <a:r>
              <a:rPr lang="en-US" sz="1500" dirty="0" err="1" smtClean="0"/>
              <a:t>StrlSchV</a:t>
            </a:r>
            <a:r>
              <a:rPr lang="en-US" sz="1500" dirty="0" smtClean="0"/>
              <a:t>)</a:t>
            </a:r>
          </a:p>
          <a:p>
            <a:pPr marL="0" indent="0">
              <a:buNone/>
            </a:pPr>
            <a:endParaRPr lang="en-US" sz="1800" dirty="0" smtClean="0"/>
          </a:p>
          <a:p>
            <a:r>
              <a:rPr lang="en-US" sz="1800" dirty="0" smtClean="0"/>
              <a:t>Radiation protection areas at FAIR in context of the PAS are defined always enveloping complete rooms to simplify the access control for these areas.</a:t>
            </a:r>
          </a:p>
          <a:p>
            <a:endParaRPr lang="en-US" sz="1800" dirty="0" smtClean="0"/>
          </a:p>
          <a:p>
            <a:r>
              <a:rPr lang="en-US" sz="1800" dirty="0" smtClean="0"/>
              <a:t>Controlled areas (incl. restricted areas) can be classified at FAIR.   		   </a:t>
            </a:r>
            <a:r>
              <a:rPr lang="en-US" sz="1500" dirty="0" smtClean="0"/>
              <a:t>(“</a:t>
            </a:r>
            <a:r>
              <a:rPr lang="de-DE" sz="1500" dirty="0" smtClean="0"/>
              <a:t>Kontroll- und Sperrbereiche</a:t>
            </a:r>
            <a:r>
              <a:rPr lang="en-US" sz="1500" dirty="0" smtClean="0"/>
              <a:t>” </a:t>
            </a:r>
            <a:r>
              <a:rPr lang="en-US" sz="1500" dirty="0"/>
              <a:t>compliant with German </a:t>
            </a:r>
            <a:r>
              <a:rPr lang="en-US" sz="1500" dirty="0" err="1"/>
              <a:t>StrlSchV</a:t>
            </a:r>
            <a:r>
              <a:rPr lang="en-US" sz="1500" dirty="0" smtClean="0"/>
              <a:t>)</a:t>
            </a:r>
          </a:p>
          <a:p>
            <a:pPr lvl="1"/>
            <a:r>
              <a:rPr lang="en-US" sz="1600" dirty="0" smtClean="0"/>
              <a:t>Controlled areas caused by beam operation </a:t>
            </a:r>
            <a:r>
              <a:rPr lang="en-US" sz="1600" dirty="0" smtClean="0">
                <a:sym typeface="Wingdings" panose="05000000000000000000" pitchFamily="2" charset="2"/>
              </a:rPr>
              <a:t> </a:t>
            </a:r>
            <a:r>
              <a:rPr lang="en-US" sz="1600" b="1" dirty="0" smtClean="0">
                <a:sym typeface="Wingdings" panose="05000000000000000000" pitchFamily="2" charset="2"/>
              </a:rPr>
              <a:t>NE-Areas</a:t>
            </a:r>
            <a:r>
              <a:rPr lang="en-US" sz="1600" dirty="0" smtClean="0"/>
              <a:t> </a:t>
            </a:r>
          </a:p>
          <a:p>
            <a:pPr marL="457200" lvl="1" indent="0">
              <a:buNone/>
            </a:pPr>
            <a:r>
              <a:rPr lang="en-US" sz="1600" dirty="0" smtClean="0"/>
              <a:t>      (Prompt and residual dose-rate in vicinity of the accelerator)</a:t>
            </a:r>
          </a:p>
          <a:p>
            <a:pPr marL="457200" lvl="1" indent="0">
              <a:buNone/>
            </a:pPr>
            <a:r>
              <a:rPr lang="en-US" sz="1600" dirty="0" smtClean="0">
                <a:sym typeface="Wingdings" panose="05000000000000000000" pitchFamily="2" charset="2"/>
              </a:rPr>
              <a:t>       </a:t>
            </a:r>
            <a:r>
              <a:rPr lang="en-US" sz="1600" b="1" dirty="0" smtClean="0">
                <a:solidFill>
                  <a:srgbClr val="0070C0"/>
                </a:solidFill>
                <a:sym typeface="Wingdings" panose="05000000000000000000" pitchFamily="2" charset="2"/>
              </a:rPr>
              <a:t>Access via PAS</a:t>
            </a:r>
          </a:p>
          <a:p>
            <a:pPr marL="457200" lvl="1" indent="0">
              <a:buNone/>
            </a:pPr>
            <a:endParaRPr lang="en-US" sz="1100" dirty="0" smtClean="0"/>
          </a:p>
          <a:p>
            <a:pPr lvl="1"/>
            <a:r>
              <a:rPr lang="en-US" sz="1600" dirty="0" smtClean="0"/>
              <a:t>Controlled areas caused by residual dose-rate from exchanged parts and activation of supply media, etc. </a:t>
            </a:r>
            <a:r>
              <a:rPr lang="en-US" sz="1600" dirty="0" smtClean="0">
                <a:sym typeface="Wingdings" panose="05000000000000000000" pitchFamily="2" charset="2"/>
              </a:rPr>
              <a:t> </a:t>
            </a:r>
            <a:r>
              <a:rPr lang="en-US" sz="1600" b="1" dirty="0" smtClean="0">
                <a:sym typeface="Wingdings" panose="05000000000000000000" pitchFamily="2" charset="2"/>
              </a:rPr>
              <a:t>BSA</a:t>
            </a:r>
            <a:r>
              <a:rPr lang="en-US" sz="1600" dirty="0" smtClean="0">
                <a:sym typeface="Wingdings" panose="05000000000000000000" pitchFamily="2" charset="2"/>
              </a:rPr>
              <a:t> (“</a:t>
            </a:r>
            <a:r>
              <a:rPr lang="de-DE" sz="1600" dirty="0" smtClean="0">
                <a:sym typeface="Wingdings" panose="05000000000000000000" pitchFamily="2" charset="2"/>
              </a:rPr>
              <a:t>Bereiche mit Strahlenschutzanforderung</a:t>
            </a:r>
            <a:r>
              <a:rPr lang="en-US" sz="1600" dirty="0" smtClean="0">
                <a:sym typeface="Wingdings" panose="05000000000000000000" pitchFamily="2" charset="2"/>
              </a:rPr>
              <a:t>”)</a:t>
            </a:r>
          </a:p>
          <a:p>
            <a:pPr marL="457200" lvl="1" indent="0">
              <a:buNone/>
            </a:pPr>
            <a:r>
              <a:rPr lang="en-US" sz="1600" dirty="0" smtClean="0">
                <a:sym typeface="Wingdings" panose="05000000000000000000" pitchFamily="2" charset="2"/>
              </a:rPr>
              <a:t>     (</a:t>
            </a:r>
            <a:r>
              <a:rPr lang="en-US" sz="1600" dirty="0" smtClean="0"/>
              <a:t>residual dose-rate a</a:t>
            </a:r>
            <a:r>
              <a:rPr lang="en-US" sz="1600" dirty="0" smtClean="0">
                <a:sym typeface="Wingdings" panose="05000000000000000000" pitchFamily="2" charset="2"/>
              </a:rPr>
              <a:t>nd activation of media and components in storage and installation rooms) </a:t>
            </a:r>
          </a:p>
          <a:p>
            <a:pPr marL="457200" lvl="1" indent="0">
              <a:buNone/>
            </a:pPr>
            <a:r>
              <a:rPr lang="en-US" sz="1600" dirty="0" smtClean="0">
                <a:sym typeface="Wingdings" panose="05000000000000000000" pitchFamily="2" charset="2"/>
              </a:rPr>
              <a:t>       </a:t>
            </a:r>
            <a:r>
              <a:rPr lang="en-US" sz="1600" b="1" dirty="0" smtClean="0">
                <a:sym typeface="Wingdings" panose="05000000000000000000" pitchFamily="2" charset="2"/>
              </a:rPr>
              <a:t>Access via ZBS</a:t>
            </a:r>
          </a:p>
          <a:p>
            <a:pPr lvl="1"/>
            <a:endParaRPr lang="en-US" sz="1000" dirty="0" smtClean="0"/>
          </a:p>
          <a:p>
            <a:pPr lvl="1"/>
            <a:r>
              <a:rPr lang="en-US" sz="1600" dirty="0" smtClean="0"/>
              <a:t>Controlled areas in shafts caused by prompt dose-rate from beam operation and activation of supply media which are accessed only once per year </a:t>
            </a:r>
            <a:r>
              <a:rPr lang="en-US" sz="1600" dirty="0" smtClean="0">
                <a:sym typeface="Wingdings" panose="05000000000000000000" pitchFamily="2" charset="2"/>
              </a:rPr>
              <a:t> </a:t>
            </a:r>
            <a:r>
              <a:rPr lang="en-US" sz="1600" b="1" dirty="0" smtClean="0">
                <a:sym typeface="Wingdings" panose="05000000000000000000" pitchFamily="2" charset="2"/>
              </a:rPr>
              <a:t>BSA Schacht</a:t>
            </a:r>
            <a:endParaRPr lang="en-US" sz="1600" b="1" dirty="0" smtClean="0"/>
          </a:p>
          <a:p>
            <a:pPr marL="457200" lvl="1" indent="0">
              <a:buNone/>
            </a:pPr>
            <a:r>
              <a:rPr lang="en-US" sz="1600" dirty="0" smtClean="0">
                <a:sym typeface="Wingdings" panose="05000000000000000000" pitchFamily="2" charset="2"/>
              </a:rPr>
              <a:t>       </a:t>
            </a:r>
            <a:r>
              <a:rPr lang="en-US" sz="1600" b="1" dirty="0" smtClean="0">
                <a:sym typeface="Wingdings" panose="05000000000000000000" pitchFamily="2" charset="2"/>
              </a:rPr>
              <a:t>Access via Key</a:t>
            </a:r>
            <a:r>
              <a:rPr lang="en-US" sz="1600" dirty="0" smtClean="0"/>
              <a:t>  </a:t>
            </a:r>
          </a:p>
          <a:p>
            <a:pPr marL="0" indent="0">
              <a:buNone/>
            </a:pPr>
            <a:endParaRPr lang="en-US" sz="1800" dirty="0" smtClean="0"/>
          </a:p>
        </p:txBody>
      </p:sp>
      <p:sp>
        <p:nvSpPr>
          <p:cNvPr id="5" name="Titel 4"/>
          <p:cNvSpPr>
            <a:spLocks noGrp="1"/>
          </p:cNvSpPr>
          <p:nvPr>
            <p:ph type="title"/>
          </p:nvPr>
        </p:nvSpPr>
        <p:spPr/>
        <p:txBody>
          <a:bodyPr/>
          <a:lstStyle/>
          <a:p>
            <a:r>
              <a:rPr lang="en-US" dirty="0" smtClean="0"/>
              <a:t>Radiation Protection Areas at FAIR</a:t>
            </a:r>
            <a:endParaRPr lang="en-US" dirty="0"/>
          </a:p>
        </p:txBody>
      </p:sp>
      <p:sp>
        <p:nvSpPr>
          <p:cNvPr id="6" name="Fußzeilenplatzhalter 5"/>
          <p:cNvSpPr>
            <a:spLocks noGrp="1"/>
          </p:cNvSpPr>
          <p:nvPr>
            <p:ph type="ftr" sz="quarter" idx="3"/>
          </p:nvPr>
        </p:nvSpPr>
        <p:spPr/>
        <p:txBody>
          <a:bodyPr/>
          <a:lstStyle/>
          <a:p>
            <a:pPr algn="l"/>
            <a:r>
              <a:rPr lang="nb-NO" smtClean="0"/>
              <a:t>Dennis Gaßmann / Personnel Access System for FAIR                                                                            </a:t>
            </a:r>
            <a:endParaRPr lang="en-GB" dirty="0"/>
          </a:p>
        </p:txBody>
      </p:sp>
      <p:sp>
        <p:nvSpPr>
          <p:cNvPr id="7" name="Foliennummernplatzhalter 6"/>
          <p:cNvSpPr>
            <a:spLocks noGrp="1"/>
          </p:cNvSpPr>
          <p:nvPr>
            <p:ph type="sldNum" sz="quarter" idx="4"/>
          </p:nvPr>
        </p:nvSpPr>
        <p:spPr/>
        <p:txBody>
          <a:bodyPr/>
          <a:lstStyle/>
          <a:p>
            <a:fld id="{125CBDDA-5CCF-8748-8988-9DC6C8981774}" type="slidenum">
              <a:rPr lang="en-GB" noProof="0" smtClean="0"/>
              <a:pPr/>
              <a:t>4</a:t>
            </a:fld>
            <a:endParaRPr lang="en-GB" noProof="0" dirty="0"/>
          </a:p>
        </p:txBody>
      </p:sp>
    </p:spTree>
    <p:extLst>
      <p:ext uri="{BB962C8B-B14F-4D97-AF65-F5344CB8AC3E}">
        <p14:creationId xmlns:p14="http://schemas.microsoft.com/office/powerpoint/2010/main" val="2325879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pieren 39"/>
          <p:cNvGrpSpPr/>
          <p:nvPr/>
        </p:nvGrpSpPr>
        <p:grpSpPr>
          <a:xfrm>
            <a:off x="571783" y="1228436"/>
            <a:ext cx="8000434" cy="5370026"/>
            <a:chOff x="571783" y="1228436"/>
            <a:chExt cx="8000434" cy="5370026"/>
          </a:xfrm>
        </p:grpSpPr>
        <p:sp>
          <p:nvSpPr>
            <p:cNvPr id="18" name="Rectangle 21"/>
            <p:cNvSpPr/>
            <p:nvPr/>
          </p:nvSpPr>
          <p:spPr>
            <a:xfrm>
              <a:off x="571783" y="1228436"/>
              <a:ext cx="8000434" cy="5370026"/>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3" name="TextBox 22"/>
            <p:cNvSpPr txBox="1"/>
            <p:nvPr/>
          </p:nvSpPr>
          <p:spPr>
            <a:xfrm>
              <a:off x="3217927" y="1238366"/>
              <a:ext cx="2708147" cy="380480"/>
            </a:xfrm>
            <a:prstGeom prst="rect">
              <a:avLst/>
            </a:prstGeom>
            <a:noFill/>
          </p:spPr>
          <p:txBody>
            <a:bodyPr vert="horz" wrap="square" lIns="36000" tIns="36000" rIns="36000" bIns="3600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1" u="none" strike="noStrike" kern="1200" cap="none" spc="0" normalizeH="0" baseline="0" noProof="0" dirty="0" smtClean="0">
                  <a:ln>
                    <a:noFill/>
                  </a:ln>
                  <a:solidFill>
                    <a:srgbClr val="000000"/>
                  </a:solidFill>
                  <a:effectLst/>
                  <a:uLnTx/>
                  <a:uFillTx/>
                  <a:latin typeface="Arial" charset="0"/>
                  <a:ea typeface="+mn-ea"/>
                  <a:cs typeface="+mn-cs"/>
                </a:rPr>
                <a:t>GSI</a:t>
              </a:r>
            </a:p>
          </p:txBody>
        </p:sp>
      </p:grpSp>
      <p:sp>
        <p:nvSpPr>
          <p:cNvPr id="5" name="Titel 4"/>
          <p:cNvSpPr>
            <a:spLocks noGrp="1"/>
          </p:cNvSpPr>
          <p:nvPr>
            <p:ph type="title"/>
          </p:nvPr>
        </p:nvSpPr>
        <p:spPr/>
        <p:txBody>
          <a:bodyPr/>
          <a:lstStyle/>
          <a:p>
            <a:r>
              <a:rPr lang="en-US" dirty="0" smtClean="0"/>
              <a:t>Radiation Protection Areas at FAIR</a:t>
            </a:r>
            <a:endParaRPr lang="en-US" dirty="0"/>
          </a:p>
        </p:txBody>
      </p:sp>
      <p:sp>
        <p:nvSpPr>
          <p:cNvPr id="6" name="Fußzeilenplatzhalter 5"/>
          <p:cNvSpPr>
            <a:spLocks noGrp="1"/>
          </p:cNvSpPr>
          <p:nvPr>
            <p:ph type="ftr" sz="quarter" idx="3"/>
          </p:nvPr>
        </p:nvSpPr>
        <p:spPr/>
        <p:txBody>
          <a:bodyPr/>
          <a:lstStyle/>
          <a:p>
            <a:pPr algn="l"/>
            <a:r>
              <a:rPr lang="nb-NO" smtClean="0"/>
              <a:t>Dennis Gaßmann / Personnel Access System for FAIR                                                                            </a:t>
            </a:r>
            <a:endParaRPr lang="en-GB" dirty="0"/>
          </a:p>
        </p:txBody>
      </p:sp>
      <p:sp>
        <p:nvSpPr>
          <p:cNvPr id="7" name="Foliennummernplatzhalter 6"/>
          <p:cNvSpPr>
            <a:spLocks noGrp="1"/>
          </p:cNvSpPr>
          <p:nvPr>
            <p:ph type="sldNum" sz="quarter" idx="4"/>
          </p:nvPr>
        </p:nvSpPr>
        <p:spPr/>
        <p:txBody>
          <a:bodyPr/>
          <a:lstStyle/>
          <a:p>
            <a:fld id="{125CBDDA-5CCF-8748-8988-9DC6C8981774}" type="slidenum">
              <a:rPr lang="en-GB" noProof="0" smtClean="0"/>
              <a:pPr/>
              <a:t>5</a:t>
            </a:fld>
            <a:endParaRPr lang="en-GB" noProof="0" dirty="0"/>
          </a:p>
        </p:txBody>
      </p:sp>
      <p:grpSp>
        <p:nvGrpSpPr>
          <p:cNvPr id="39" name="Gruppieren 38"/>
          <p:cNvGrpSpPr/>
          <p:nvPr/>
        </p:nvGrpSpPr>
        <p:grpSpPr>
          <a:xfrm>
            <a:off x="808182" y="1618846"/>
            <a:ext cx="7527636" cy="4973114"/>
            <a:chOff x="808182" y="1618846"/>
            <a:chExt cx="7527636" cy="4973114"/>
          </a:xfrm>
        </p:grpSpPr>
        <p:sp>
          <p:nvSpPr>
            <p:cNvPr id="19" name="Rectangle 7"/>
            <p:cNvSpPr/>
            <p:nvPr/>
          </p:nvSpPr>
          <p:spPr>
            <a:xfrm>
              <a:off x="808182" y="1618846"/>
              <a:ext cx="7527636" cy="4973114"/>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2" name="TextBox 15"/>
            <p:cNvSpPr txBox="1"/>
            <p:nvPr/>
          </p:nvSpPr>
          <p:spPr>
            <a:xfrm>
              <a:off x="3217927" y="1636799"/>
              <a:ext cx="2708147" cy="380480"/>
            </a:xfrm>
            <a:prstGeom prst="rect">
              <a:avLst/>
            </a:prstGeom>
            <a:noFill/>
          </p:spPr>
          <p:txBody>
            <a:bodyPr vert="horz" wrap="square" lIns="36000" tIns="36000" rIns="36000" bIns="3600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1" u="none" strike="noStrike" kern="1200" cap="none" spc="0" normalizeH="0" baseline="0" noProof="0" dirty="0" smtClean="0">
                  <a:ln>
                    <a:noFill/>
                  </a:ln>
                  <a:solidFill>
                    <a:srgbClr val="000000"/>
                  </a:solidFill>
                  <a:effectLst/>
                  <a:uLnTx/>
                  <a:uFillTx/>
                  <a:latin typeface="Arial" charset="0"/>
                  <a:ea typeface="+mn-ea"/>
                  <a:cs typeface="+mn-cs"/>
                </a:rPr>
                <a:t>FAIR</a:t>
              </a:r>
            </a:p>
          </p:txBody>
        </p:sp>
      </p:grpSp>
      <p:grpSp>
        <p:nvGrpSpPr>
          <p:cNvPr id="38" name="Gruppieren 37"/>
          <p:cNvGrpSpPr/>
          <p:nvPr/>
        </p:nvGrpSpPr>
        <p:grpSpPr>
          <a:xfrm>
            <a:off x="1111359" y="2085690"/>
            <a:ext cx="6921282" cy="4155616"/>
            <a:chOff x="1111359" y="2353392"/>
            <a:chExt cx="6921282" cy="3887913"/>
          </a:xfrm>
        </p:grpSpPr>
        <p:sp>
          <p:nvSpPr>
            <p:cNvPr id="29" name="Rectangle 5"/>
            <p:cNvSpPr/>
            <p:nvPr/>
          </p:nvSpPr>
          <p:spPr>
            <a:xfrm>
              <a:off x="1111359" y="2353392"/>
              <a:ext cx="6921282" cy="388791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0" name="TextBox 15"/>
            <p:cNvSpPr txBox="1"/>
            <p:nvPr/>
          </p:nvSpPr>
          <p:spPr>
            <a:xfrm>
              <a:off x="3217927" y="2361768"/>
              <a:ext cx="2708147" cy="355970"/>
            </a:xfrm>
            <a:prstGeom prst="rect">
              <a:avLst/>
            </a:prstGeom>
            <a:noFill/>
          </p:spPr>
          <p:txBody>
            <a:bodyPr vert="horz" wrap="square" lIns="36000" tIns="36000" rIns="36000" bIns="3600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1" u="none" strike="noStrike" kern="1200" cap="none" spc="0" normalizeH="0" baseline="0" noProof="0" dirty="0" smtClean="0">
                  <a:ln>
                    <a:noFill/>
                  </a:ln>
                  <a:solidFill>
                    <a:srgbClr val="000000"/>
                  </a:solidFill>
                  <a:effectLst/>
                  <a:uLnTx/>
                  <a:uFillTx/>
                  <a:latin typeface="Arial" charset="0"/>
                  <a:ea typeface="+mn-ea"/>
                  <a:cs typeface="+mn-cs"/>
                </a:rPr>
                <a:t>Buildings</a:t>
              </a:r>
            </a:p>
          </p:txBody>
        </p:sp>
      </p:grpSp>
      <p:sp>
        <p:nvSpPr>
          <p:cNvPr id="32" name="Ellipse 31"/>
          <p:cNvSpPr/>
          <p:nvPr/>
        </p:nvSpPr>
        <p:spPr>
          <a:xfrm>
            <a:off x="1810659" y="2835334"/>
            <a:ext cx="3758869" cy="3251430"/>
          </a:xfrm>
          <a:prstGeom prst="ellipse">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nvGrpSpPr>
          <p:cNvPr id="35" name="Gruppieren 34"/>
          <p:cNvGrpSpPr/>
          <p:nvPr/>
        </p:nvGrpSpPr>
        <p:grpSpPr>
          <a:xfrm>
            <a:off x="3751545" y="5209454"/>
            <a:ext cx="2708147" cy="1028106"/>
            <a:chOff x="4265523" y="5302628"/>
            <a:chExt cx="2708147" cy="1028106"/>
          </a:xfrm>
        </p:grpSpPr>
        <p:sp>
          <p:nvSpPr>
            <p:cNvPr id="33" name="Ellipse 32"/>
            <p:cNvSpPr/>
            <p:nvPr/>
          </p:nvSpPr>
          <p:spPr>
            <a:xfrm>
              <a:off x="5095629" y="5302628"/>
              <a:ext cx="1070224" cy="1028106"/>
            </a:xfrm>
            <a:prstGeom prst="ellipse">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34" name="TextBox 13"/>
            <p:cNvSpPr txBox="1"/>
            <p:nvPr/>
          </p:nvSpPr>
          <p:spPr>
            <a:xfrm>
              <a:off x="4265523" y="5329227"/>
              <a:ext cx="2708147" cy="688256"/>
            </a:xfrm>
            <a:prstGeom prst="rect">
              <a:avLst/>
            </a:prstGeom>
            <a:noFill/>
            <a:ln>
              <a:noFill/>
            </a:ln>
          </p:spPr>
          <p:txBody>
            <a:bodyPr vert="horz" wrap="square" lIns="36000" tIns="36000" rIns="36000" bIns="3600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2000" i="1" dirty="0" smtClean="0">
                  <a:solidFill>
                    <a:srgbClr val="000000"/>
                  </a:solidFill>
                  <a:latin typeface="Arial" charset="0"/>
                </a:rPr>
                <a:t>BSA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1" u="none" strike="noStrike" kern="1200" cap="none" spc="0" normalizeH="0" baseline="0" noProof="0" dirty="0" smtClean="0">
                  <a:ln>
                    <a:noFill/>
                  </a:ln>
                  <a:solidFill>
                    <a:srgbClr val="000000"/>
                  </a:solidFill>
                  <a:effectLst/>
                  <a:uLnTx/>
                  <a:uFillTx/>
                  <a:latin typeface="Arial" charset="0"/>
                  <a:ea typeface="+mn-ea"/>
                  <a:cs typeface="+mn-cs"/>
                </a:rPr>
                <a:t>Schacht</a:t>
              </a:r>
            </a:p>
          </p:txBody>
        </p:sp>
      </p:grpSp>
      <p:sp>
        <p:nvSpPr>
          <p:cNvPr id="37" name="TextBox 13"/>
          <p:cNvSpPr txBox="1"/>
          <p:nvPr/>
        </p:nvSpPr>
        <p:spPr>
          <a:xfrm>
            <a:off x="2406708" y="4121538"/>
            <a:ext cx="2708147" cy="688256"/>
          </a:xfrm>
          <a:prstGeom prst="rect">
            <a:avLst/>
          </a:prstGeom>
          <a:noFill/>
        </p:spPr>
        <p:txBody>
          <a:bodyPr vert="horz" wrap="square" lIns="36000" tIns="36000" rIns="36000" bIns="3600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2000" i="1" dirty="0" smtClean="0">
                <a:solidFill>
                  <a:srgbClr val="000000"/>
                </a:solidFill>
                <a:latin typeface="Arial" charset="0"/>
              </a:rPr>
              <a:t>PAS</a:t>
            </a:r>
          </a:p>
          <a:p>
            <a:pPr marL="0" marR="0" lvl="0" indent="0" algn="ctr" defTabSz="914400" rtl="0" eaLnBrk="1" fontAlgn="base" latinLnBrk="0" hangingPunct="1">
              <a:lnSpc>
                <a:spcPct val="100000"/>
              </a:lnSpc>
              <a:spcBef>
                <a:spcPct val="0"/>
              </a:spcBef>
              <a:spcAft>
                <a:spcPct val="0"/>
              </a:spcAft>
              <a:buClrTx/>
              <a:buSzTx/>
              <a:buFontTx/>
              <a:buNone/>
              <a:tabLst/>
              <a:defRPr/>
            </a:pPr>
            <a:r>
              <a:rPr lang="en-GB" sz="2000" i="1" dirty="0" smtClean="0">
                <a:solidFill>
                  <a:srgbClr val="000000"/>
                </a:solidFill>
                <a:latin typeface="Arial" charset="0"/>
              </a:rPr>
              <a:t>NE-Area</a:t>
            </a:r>
            <a:endParaRPr kumimoji="0" lang="en-GB" sz="2000" b="0" i="1" u="none" strike="noStrike" kern="1200" cap="none" spc="0" normalizeH="0" baseline="0" noProof="0" dirty="0" smtClean="0">
              <a:ln>
                <a:noFill/>
              </a:ln>
              <a:solidFill>
                <a:srgbClr val="000000"/>
              </a:solidFill>
              <a:effectLst/>
              <a:uLnTx/>
              <a:uFillTx/>
              <a:latin typeface="Arial" charset="0"/>
              <a:ea typeface="+mn-ea"/>
              <a:cs typeface="+mn-cs"/>
            </a:endParaRPr>
          </a:p>
        </p:txBody>
      </p:sp>
      <p:grpSp>
        <p:nvGrpSpPr>
          <p:cNvPr id="36" name="Gruppieren 35"/>
          <p:cNvGrpSpPr/>
          <p:nvPr/>
        </p:nvGrpSpPr>
        <p:grpSpPr>
          <a:xfrm>
            <a:off x="4853460" y="2780910"/>
            <a:ext cx="3013640" cy="2618505"/>
            <a:chOff x="4853691" y="3247902"/>
            <a:chExt cx="2708147" cy="2151513"/>
          </a:xfrm>
        </p:grpSpPr>
        <p:sp>
          <p:nvSpPr>
            <p:cNvPr id="31" name="Ellipse 30"/>
            <p:cNvSpPr/>
            <p:nvPr/>
          </p:nvSpPr>
          <p:spPr>
            <a:xfrm>
              <a:off x="5056725" y="3247902"/>
              <a:ext cx="2306183" cy="2151513"/>
            </a:xfrm>
            <a:prstGeom prst="ellipse">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21" name="TextBox 13"/>
            <p:cNvSpPr txBox="1"/>
            <p:nvPr/>
          </p:nvSpPr>
          <p:spPr>
            <a:xfrm>
              <a:off x="4853691" y="3919474"/>
              <a:ext cx="2708147" cy="818398"/>
            </a:xfrm>
            <a:prstGeom prst="rect">
              <a:avLst/>
            </a:prstGeom>
            <a:noFill/>
          </p:spPr>
          <p:txBody>
            <a:bodyPr vert="horz" wrap="square" lIns="36000" tIns="36000" rIns="36000" bIns="3600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2000" i="1" dirty="0" smtClean="0">
                  <a:solidFill>
                    <a:srgbClr val="000000"/>
                  </a:solidFill>
                  <a:latin typeface="Arial" charset="0"/>
                </a:rPr>
                <a:t>BSA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1" u="none" strike="noStrike" kern="1200" cap="none" spc="0" normalizeH="0" baseline="0" noProof="0" dirty="0" smtClean="0">
                  <a:ln>
                    <a:noFill/>
                  </a:ln>
                  <a:solidFill>
                    <a:srgbClr val="000000"/>
                  </a:solidFill>
                  <a:effectLst/>
                  <a:uLnTx/>
                  <a:uFillTx/>
                  <a:latin typeface="Arial" charset="0"/>
                  <a:ea typeface="+mn-ea"/>
                  <a:cs typeface="+mn-cs"/>
                </a:rPr>
                <a:t>Installation Rooms</a:t>
              </a:r>
            </a:p>
            <a:p>
              <a:pPr marL="0" marR="0" lvl="0" indent="0" algn="ctr" defTabSz="914400" rtl="0" eaLnBrk="1" fontAlgn="base" latinLnBrk="0" hangingPunct="1">
                <a:lnSpc>
                  <a:spcPct val="100000"/>
                </a:lnSpc>
                <a:spcBef>
                  <a:spcPct val="0"/>
                </a:spcBef>
                <a:spcAft>
                  <a:spcPct val="0"/>
                </a:spcAft>
                <a:buClrTx/>
                <a:buSzTx/>
                <a:buFontTx/>
                <a:buNone/>
                <a:tabLst/>
                <a:defRPr/>
              </a:pPr>
              <a:r>
                <a:rPr lang="en-GB" sz="2000" i="1" dirty="0" smtClean="0">
                  <a:solidFill>
                    <a:srgbClr val="000000"/>
                  </a:solidFill>
                  <a:latin typeface="Arial" charset="0"/>
                </a:rPr>
                <a:t>Handling Rooms</a:t>
              </a:r>
              <a:endParaRPr kumimoji="0" lang="en-GB" sz="2000" b="0" i="1" u="none" strike="noStrike" kern="1200" cap="none" spc="0" normalizeH="0" baseline="0" noProof="0" dirty="0" smtClean="0">
                <a:ln>
                  <a:noFill/>
                </a:ln>
                <a:solidFill>
                  <a:srgbClr val="000000"/>
                </a:solidFill>
                <a:effectLst/>
                <a:uLnTx/>
                <a:uFillTx/>
                <a:latin typeface="Arial" charset="0"/>
                <a:ea typeface="+mn-ea"/>
                <a:cs typeface="+mn-cs"/>
              </a:endParaRPr>
            </a:p>
          </p:txBody>
        </p:sp>
      </p:grpSp>
      <p:sp>
        <p:nvSpPr>
          <p:cNvPr id="42" name="Ellipse 41"/>
          <p:cNvSpPr/>
          <p:nvPr/>
        </p:nvSpPr>
        <p:spPr>
          <a:xfrm>
            <a:off x="1806041" y="2839951"/>
            <a:ext cx="3758869" cy="325143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27" name="TextBox 11"/>
          <p:cNvSpPr txBox="1"/>
          <p:nvPr/>
        </p:nvSpPr>
        <p:spPr>
          <a:xfrm>
            <a:off x="3162620" y="2716674"/>
            <a:ext cx="1113816" cy="380480"/>
          </a:xfrm>
          <a:prstGeom prst="rect">
            <a:avLst/>
          </a:prstGeom>
          <a:solidFill>
            <a:schemeClr val="bg1"/>
          </a:solidFill>
          <a:ln>
            <a:solidFill>
              <a:schemeClr val="tx1"/>
            </a:solidFill>
          </a:ln>
        </p:spPr>
        <p:txBody>
          <a:bodyPr vert="horz" wrap="square" lIns="36000" tIns="36000" rIns="36000" bIns="3600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smtClean="0">
                <a:ln>
                  <a:noFill/>
                </a:ln>
                <a:solidFill>
                  <a:srgbClr val="00B0F0"/>
                </a:solidFill>
                <a:effectLst/>
                <a:uLnTx/>
                <a:uFillTx/>
                <a:latin typeface="Arial" charset="0"/>
                <a:ea typeface="+mn-ea"/>
                <a:cs typeface="+mn-cs"/>
              </a:rPr>
              <a:t>PAS</a:t>
            </a:r>
          </a:p>
        </p:txBody>
      </p:sp>
      <p:sp>
        <p:nvSpPr>
          <p:cNvPr id="43" name="TextBox 15"/>
          <p:cNvSpPr txBox="1"/>
          <p:nvPr/>
        </p:nvSpPr>
        <p:spPr>
          <a:xfrm>
            <a:off x="6525823" y="1209811"/>
            <a:ext cx="2708147" cy="288147"/>
          </a:xfrm>
          <a:prstGeom prst="rect">
            <a:avLst/>
          </a:prstGeom>
          <a:noFill/>
        </p:spPr>
        <p:txBody>
          <a:bodyPr vert="horz" wrap="square" lIns="36000" tIns="36000" rIns="36000" bIns="3600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1" u="none" strike="noStrike" kern="1200" cap="none" spc="0" normalizeH="0" baseline="0" noProof="0" dirty="0" smtClean="0">
                <a:ln>
                  <a:noFill/>
                </a:ln>
                <a:solidFill>
                  <a:srgbClr val="000000"/>
                </a:solidFill>
                <a:effectLst/>
                <a:uLnTx/>
                <a:uFillTx/>
                <a:latin typeface="Arial" charset="0"/>
                <a:ea typeface="+mn-ea"/>
                <a:cs typeface="+mn-cs"/>
              </a:rPr>
              <a:t>Premises</a:t>
            </a:r>
          </a:p>
        </p:txBody>
      </p:sp>
      <p:sp>
        <p:nvSpPr>
          <p:cNvPr id="44" name="TextBox 15"/>
          <p:cNvSpPr txBox="1"/>
          <p:nvPr/>
        </p:nvSpPr>
        <p:spPr>
          <a:xfrm>
            <a:off x="6243871" y="1602338"/>
            <a:ext cx="2708147" cy="288147"/>
          </a:xfrm>
          <a:prstGeom prst="rect">
            <a:avLst/>
          </a:prstGeom>
          <a:noFill/>
        </p:spPr>
        <p:txBody>
          <a:bodyPr vert="horz" wrap="square" lIns="36000" tIns="36000" rIns="36000" bIns="3600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1" u="none" strike="noStrike" kern="1200" cap="none" spc="0" normalizeH="0" baseline="0" noProof="0" dirty="0" smtClean="0">
                <a:ln>
                  <a:noFill/>
                </a:ln>
                <a:solidFill>
                  <a:srgbClr val="000000"/>
                </a:solidFill>
                <a:effectLst/>
                <a:uLnTx/>
                <a:uFillTx/>
                <a:latin typeface="Arial" charset="0"/>
                <a:ea typeface="+mn-ea"/>
                <a:cs typeface="+mn-cs"/>
              </a:rPr>
              <a:t>Premises</a:t>
            </a:r>
          </a:p>
        </p:txBody>
      </p:sp>
      <p:grpSp>
        <p:nvGrpSpPr>
          <p:cNvPr id="52" name="Gruppieren 51"/>
          <p:cNvGrpSpPr/>
          <p:nvPr/>
        </p:nvGrpSpPr>
        <p:grpSpPr>
          <a:xfrm>
            <a:off x="1323029" y="1730954"/>
            <a:ext cx="1203300" cy="724969"/>
            <a:chOff x="1323029" y="2017279"/>
            <a:chExt cx="1203300" cy="724969"/>
          </a:xfrm>
        </p:grpSpPr>
        <p:sp>
          <p:nvSpPr>
            <p:cNvPr id="25" name="TextBox 8"/>
            <p:cNvSpPr txBox="1"/>
            <p:nvPr/>
          </p:nvSpPr>
          <p:spPr>
            <a:xfrm>
              <a:off x="1323029" y="2163256"/>
              <a:ext cx="1203300" cy="380480"/>
            </a:xfrm>
            <a:prstGeom prst="rect">
              <a:avLst/>
            </a:prstGeom>
            <a:solidFill>
              <a:schemeClr val="bg1"/>
            </a:solidFill>
            <a:ln>
              <a:solidFill>
                <a:schemeClr val="tx1"/>
              </a:solidFill>
            </a:ln>
          </p:spPr>
          <p:txBody>
            <a:bodyPr vert="horz" wrap="square" lIns="36000" tIns="36000" rIns="36000" bIns="3600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smtClean="0">
                  <a:ln>
                    <a:noFill/>
                  </a:ln>
                  <a:solidFill>
                    <a:srgbClr val="FF0000"/>
                  </a:solidFill>
                  <a:effectLst/>
                  <a:uLnTx/>
                  <a:uFillTx/>
                  <a:latin typeface="Arial" charset="0"/>
                  <a:ea typeface="+mn-ea"/>
                  <a:cs typeface="+mn-cs"/>
                </a:rPr>
                <a:t>ZBS</a:t>
              </a:r>
            </a:p>
          </p:txBody>
        </p:sp>
        <p:cxnSp>
          <p:nvCxnSpPr>
            <p:cNvPr id="46" name="Straight Arrow Connector 10"/>
            <p:cNvCxnSpPr/>
            <p:nvPr/>
          </p:nvCxnSpPr>
          <p:spPr>
            <a:xfrm>
              <a:off x="2313874" y="2017279"/>
              <a:ext cx="0" cy="72496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3" name="Gruppieren 52"/>
          <p:cNvGrpSpPr/>
          <p:nvPr/>
        </p:nvGrpSpPr>
        <p:grpSpPr>
          <a:xfrm>
            <a:off x="5760913" y="4846969"/>
            <a:ext cx="1203300" cy="724969"/>
            <a:chOff x="5760913" y="4846969"/>
            <a:chExt cx="1203300" cy="724969"/>
          </a:xfrm>
        </p:grpSpPr>
        <p:sp>
          <p:nvSpPr>
            <p:cNvPr id="41" name="TextBox 8"/>
            <p:cNvSpPr txBox="1"/>
            <p:nvPr/>
          </p:nvSpPr>
          <p:spPr>
            <a:xfrm>
              <a:off x="5760913" y="5039673"/>
              <a:ext cx="1203300" cy="380480"/>
            </a:xfrm>
            <a:prstGeom prst="rect">
              <a:avLst/>
            </a:prstGeom>
            <a:solidFill>
              <a:schemeClr val="bg1"/>
            </a:solidFill>
            <a:ln>
              <a:solidFill>
                <a:schemeClr val="tx1"/>
              </a:solidFill>
            </a:ln>
          </p:spPr>
          <p:txBody>
            <a:bodyPr vert="horz" wrap="square" lIns="36000" tIns="36000" rIns="36000" bIns="3600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smtClean="0">
                  <a:ln>
                    <a:noFill/>
                  </a:ln>
                  <a:solidFill>
                    <a:srgbClr val="FF0000"/>
                  </a:solidFill>
                  <a:effectLst/>
                  <a:uLnTx/>
                  <a:uFillTx/>
                  <a:latin typeface="Arial" charset="0"/>
                  <a:ea typeface="+mn-ea"/>
                  <a:cs typeface="+mn-cs"/>
                </a:rPr>
                <a:t>ZBS</a:t>
              </a:r>
            </a:p>
          </p:txBody>
        </p:sp>
        <p:cxnSp>
          <p:nvCxnSpPr>
            <p:cNvPr id="47" name="Straight Arrow Connector 10"/>
            <p:cNvCxnSpPr/>
            <p:nvPr/>
          </p:nvCxnSpPr>
          <p:spPr>
            <a:xfrm rot="10800000">
              <a:off x="6769146" y="4846969"/>
              <a:ext cx="0" cy="72496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4" name="Straight Arrow Connector 10"/>
          <p:cNvCxnSpPr/>
          <p:nvPr/>
        </p:nvCxnSpPr>
        <p:spPr>
          <a:xfrm>
            <a:off x="3376408" y="2588290"/>
            <a:ext cx="0" cy="72496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15"/>
          <p:cNvSpPr txBox="1"/>
          <p:nvPr/>
        </p:nvSpPr>
        <p:spPr>
          <a:xfrm>
            <a:off x="5776889" y="2087496"/>
            <a:ext cx="2708147" cy="288147"/>
          </a:xfrm>
          <a:prstGeom prst="rect">
            <a:avLst/>
          </a:prstGeom>
          <a:noFill/>
        </p:spPr>
        <p:txBody>
          <a:bodyPr vert="horz" wrap="square" lIns="36000" tIns="36000" rIns="36000" bIns="3600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1" u="none" strike="noStrike" kern="1200" cap="none" spc="0" normalizeH="0" baseline="0" noProof="0" dirty="0" smtClean="0">
                <a:ln>
                  <a:noFill/>
                </a:ln>
                <a:solidFill>
                  <a:srgbClr val="000000"/>
                </a:solidFill>
                <a:effectLst/>
                <a:uLnTx/>
                <a:uFillTx/>
                <a:latin typeface="Arial" charset="0"/>
                <a:ea typeface="+mn-ea"/>
                <a:cs typeface="+mn-cs"/>
              </a:rPr>
              <a:t>Surveillance Area</a:t>
            </a:r>
          </a:p>
        </p:txBody>
      </p:sp>
      <p:sp>
        <p:nvSpPr>
          <p:cNvPr id="56" name="TextBox 15"/>
          <p:cNvSpPr txBox="1"/>
          <p:nvPr/>
        </p:nvSpPr>
        <p:spPr>
          <a:xfrm>
            <a:off x="4990637" y="5871706"/>
            <a:ext cx="1345386" cy="288147"/>
          </a:xfrm>
          <a:prstGeom prst="rect">
            <a:avLst/>
          </a:prstGeom>
          <a:solidFill>
            <a:srgbClr val="00B0F0"/>
          </a:solidFill>
        </p:spPr>
        <p:txBody>
          <a:bodyPr vert="horz" wrap="square" lIns="36000" tIns="36000" rIns="36000" bIns="3600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i="1" dirty="0" smtClean="0">
                <a:solidFill>
                  <a:srgbClr val="000000"/>
                </a:solidFill>
                <a:latin typeface="Arial" charset="0"/>
              </a:rPr>
              <a:t>Controlled Area</a:t>
            </a:r>
            <a:endParaRPr kumimoji="0" lang="en-GB" sz="1400" b="0" i="1" u="none" strike="noStrike" kern="1200" cap="none" spc="0" normalizeH="0" baseline="0" noProof="0" dirty="0" smtClean="0">
              <a:ln>
                <a:noFill/>
              </a:ln>
              <a:solidFill>
                <a:srgbClr val="000000"/>
              </a:solidFill>
              <a:effectLst/>
              <a:uLnTx/>
              <a:uFillTx/>
              <a:latin typeface="Arial" charset="0"/>
            </a:endParaRPr>
          </a:p>
        </p:txBody>
      </p:sp>
      <p:sp>
        <p:nvSpPr>
          <p:cNvPr id="57" name="TextBox 15"/>
          <p:cNvSpPr txBox="1"/>
          <p:nvPr/>
        </p:nvSpPr>
        <p:spPr>
          <a:xfrm>
            <a:off x="5656105" y="2995466"/>
            <a:ext cx="1399594" cy="503590"/>
          </a:xfrm>
          <a:prstGeom prst="rect">
            <a:avLst/>
          </a:prstGeom>
          <a:solidFill>
            <a:srgbClr val="00B0F0"/>
          </a:solidFill>
        </p:spPr>
        <p:txBody>
          <a:bodyPr vert="horz" wrap="square" lIns="36000" tIns="36000" rIns="36000" bIns="3600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i="1" dirty="0" smtClean="0">
                <a:solidFill>
                  <a:srgbClr val="000000"/>
                </a:solidFill>
                <a:latin typeface="Arial" charset="0"/>
              </a:rPr>
              <a:t>Controlled Area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1" u="none" strike="noStrike" kern="1200" cap="none" spc="0" normalizeH="0" baseline="0" noProof="0" dirty="0" smtClean="0">
                <a:ln>
                  <a:noFill/>
                </a:ln>
                <a:solidFill>
                  <a:srgbClr val="000000"/>
                </a:solidFill>
                <a:effectLst/>
                <a:uLnTx/>
                <a:uFillTx/>
                <a:latin typeface="Arial" charset="0"/>
              </a:rPr>
              <a:t>due to activation</a:t>
            </a:r>
          </a:p>
        </p:txBody>
      </p:sp>
      <p:sp>
        <p:nvSpPr>
          <p:cNvPr id="58" name="TextBox 15"/>
          <p:cNvSpPr txBox="1"/>
          <p:nvPr/>
        </p:nvSpPr>
        <p:spPr>
          <a:xfrm>
            <a:off x="3089792" y="5193377"/>
            <a:ext cx="1345386" cy="719034"/>
          </a:xfrm>
          <a:prstGeom prst="rect">
            <a:avLst/>
          </a:prstGeom>
          <a:solidFill>
            <a:srgbClr val="00B0F0"/>
          </a:solidFill>
        </p:spPr>
        <p:txBody>
          <a:bodyPr vert="horz" wrap="square" lIns="36000" tIns="36000" rIns="36000" bIns="3600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i="1" dirty="0" smtClean="0">
                <a:solidFill>
                  <a:srgbClr val="000000"/>
                </a:solidFill>
                <a:latin typeface="Arial" charset="0"/>
              </a:rPr>
              <a:t>Controlled Area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1" u="none" strike="noStrike" kern="1200" cap="none" spc="0" normalizeH="0" baseline="0" noProof="0" dirty="0" smtClean="0">
                <a:ln>
                  <a:noFill/>
                </a:ln>
                <a:solidFill>
                  <a:srgbClr val="000000"/>
                </a:solidFill>
                <a:effectLst/>
                <a:uLnTx/>
                <a:uFillTx/>
                <a:latin typeface="Arial" charset="0"/>
              </a:rPr>
              <a:t>due to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1" u="none" strike="noStrike" kern="1200" cap="none" spc="0" normalizeH="0" baseline="0" noProof="0" dirty="0" smtClean="0">
                <a:ln>
                  <a:noFill/>
                </a:ln>
                <a:solidFill>
                  <a:srgbClr val="000000"/>
                </a:solidFill>
                <a:effectLst/>
                <a:uLnTx/>
                <a:uFillTx/>
                <a:latin typeface="Arial" charset="0"/>
              </a:rPr>
              <a:t>beam operation</a:t>
            </a:r>
          </a:p>
        </p:txBody>
      </p:sp>
      <p:grpSp>
        <p:nvGrpSpPr>
          <p:cNvPr id="45" name="Gruppieren 44"/>
          <p:cNvGrpSpPr/>
          <p:nvPr/>
        </p:nvGrpSpPr>
        <p:grpSpPr>
          <a:xfrm>
            <a:off x="2869957" y="1247049"/>
            <a:ext cx="1203300" cy="724969"/>
            <a:chOff x="1323029" y="2017279"/>
            <a:chExt cx="1203300" cy="724969"/>
          </a:xfrm>
        </p:grpSpPr>
        <p:sp>
          <p:nvSpPr>
            <p:cNvPr id="48" name="TextBox 8"/>
            <p:cNvSpPr txBox="1"/>
            <p:nvPr/>
          </p:nvSpPr>
          <p:spPr>
            <a:xfrm>
              <a:off x="1323029" y="2163256"/>
              <a:ext cx="1203300" cy="380480"/>
            </a:xfrm>
            <a:prstGeom prst="rect">
              <a:avLst/>
            </a:prstGeom>
            <a:solidFill>
              <a:schemeClr val="bg1"/>
            </a:solidFill>
            <a:ln>
              <a:solidFill>
                <a:schemeClr val="tx1"/>
              </a:solidFill>
            </a:ln>
          </p:spPr>
          <p:txBody>
            <a:bodyPr vert="horz" wrap="square" lIns="36000" tIns="36000" rIns="36000" bIns="3600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smtClean="0">
                  <a:ln>
                    <a:noFill/>
                  </a:ln>
                  <a:solidFill>
                    <a:srgbClr val="FF0000"/>
                  </a:solidFill>
                  <a:effectLst/>
                  <a:uLnTx/>
                  <a:uFillTx/>
                  <a:latin typeface="Arial" charset="0"/>
                  <a:ea typeface="+mn-ea"/>
                  <a:cs typeface="+mn-cs"/>
                </a:rPr>
                <a:t>ZBS</a:t>
              </a:r>
            </a:p>
          </p:txBody>
        </p:sp>
        <p:cxnSp>
          <p:nvCxnSpPr>
            <p:cNvPr id="49" name="Straight Arrow Connector 10"/>
            <p:cNvCxnSpPr/>
            <p:nvPr/>
          </p:nvCxnSpPr>
          <p:spPr>
            <a:xfrm>
              <a:off x="2313874" y="2017279"/>
              <a:ext cx="0" cy="72496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373177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67855" y="1191492"/>
            <a:ext cx="8608290" cy="5551054"/>
          </a:xfrm>
        </p:spPr>
        <p:txBody>
          <a:bodyPr>
            <a:normAutofit/>
          </a:bodyPr>
          <a:lstStyle/>
          <a:p>
            <a:r>
              <a:rPr lang="en-US" sz="1800" dirty="0" smtClean="0"/>
              <a:t>NE-Areas are defined as the areas enclosed by PAS including controlled and restricted areas directly caused by beam operation.</a:t>
            </a:r>
          </a:p>
          <a:p>
            <a:pPr marL="0" indent="0">
              <a:buNone/>
            </a:pPr>
            <a:endParaRPr lang="en-US" sz="1800" dirty="0" smtClean="0"/>
          </a:p>
          <a:p>
            <a:r>
              <a:rPr lang="en-US" sz="1800" dirty="0" smtClean="0"/>
              <a:t>Boundaries of </a:t>
            </a:r>
            <a:r>
              <a:rPr lang="en-US" sz="1800" dirty="0" smtClean="0"/>
              <a:t>NE-Areas </a:t>
            </a:r>
            <a:r>
              <a:rPr lang="en-US" sz="1800" dirty="0" smtClean="0"/>
              <a:t>are set by the structural situation in the buildings and due to the later operational scenarios (separation of beam operation and personnel access for maintenance)</a:t>
            </a:r>
          </a:p>
          <a:p>
            <a:endParaRPr lang="en-US" sz="1800" dirty="0" smtClean="0"/>
          </a:p>
          <a:p>
            <a:r>
              <a:rPr lang="en-US" sz="1800" dirty="0" smtClean="0"/>
              <a:t>At the time FAIR is divided into </a:t>
            </a:r>
            <a:r>
              <a:rPr lang="en-US" sz="1800" dirty="0" smtClean="0"/>
              <a:t>34 NE-Areas</a:t>
            </a:r>
            <a:endParaRPr lang="en-US" sz="1800" dirty="0" smtClean="0"/>
          </a:p>
          <a:p>
            <a:pPr lvl="1"/>
            <a:r>
              <a:rPr lang="en-US" sz="1600" dirty="0" smtClean="0"/>
              <a:t>20 </a:t>
            </a:r>
            <a:r>
              <a:rPr lang="en-US" sz="1600" dirty="0" err="1" smtClean="0"/>
              <a:t>Mainareas</a:t>
            </a:r>
            <a:endParaRPr lang="en-US" sz="1600" dirty="0" smtClean="0"/>
          </a:p>
          <a:p>
            <a:pPr lvl="1"/>
            <a:r>
              <a:rPr lang="en-US" sz="1600" dirty="0" smtClean="0"/>
              <a:t>14 </a:t>
            </a:r>
            <a:r>
              <a:rPr lang="en-US" sz="1600" dirty="0" smtClean="0"/>
              <a:t>corresponding Subareas</a:t>
            </a:r>
          </a:p>
          <a:p>
            <a:pPr lvl="1"/>
            <a:endParaRPr lang="en-US" sz="1400" dirty="0" smtClean="0"/>
          </a:p>
          <a:p>
            <a:r>
              <a:rPr lang="en-US" sz="1800" dirty="0" smtClean="0"/>
              <a:t>Main- and Subareas are build in a modular way</a:t>
            </a:r>
          </a:p>
          <a:p>
            <a:pPr lvl="1"/>
            <a:r>
              <a:rPr lang="en-US" sz="1600" dirty="0" smtClean="0"/>
              <a:t>The </a:t>
            </a:r>
            <a:r>
              <a:rPr lang="en-US" sz="1600" dirty="0" smtClean="0"/>
              <a:t>34 </a:t>
            </a:r>
            <a:r>
              <a:rPr lang="en-US" sz="1600" dirty="0" smtClean="0"/>
              <a:t>areas can be reduced in three modules</a:t>
            </a:r>
          </a:p>
          <a:p>
            <a:pPr marL="914400" lvl="2" indent="0">
              <a:buNone/>
            </a:pPr>
            <a:r>
              <a:rPr lang="en-US" sz="1600" dirty="0" smtClean="0">
                <a:sym typeface="Wingdings" panose="05000000000000000000" pitchFamily="2" charset="2"/>
              </a:rPr>
              <a:t> </a:t>
            </a:r>
            <a:r>
              <a:rPr lang="en-US" sz="1600" dirty="0" err="1" smtClean="0"/>
              <a:t>Mainarea</a:t>
            </a:r>
            <a:endParaRPr lang="en-US" sz="1600" dirty="0" smtClean="0"/>
          </a:p>
          <a:p>
            <a:pPr marL="914400" lvl="2" indent="0">
              <a:buNone/>
            </a:pPr>
            <a:r>
              <a:rPr lang="en-US" sz="1600" dirty="0" smtClean="0">
                <a:sym typeface="Wingdings" panose="05000000000000000000" pitchFamily="2" charset="2"/>
              </a:rPr>
              <a:t> </a:t>
            </a:r>
            <a:r>
              <a:rPr lang="en-US" sz="1600" dirty="0" smtClean="0"/>
              <a:t>Internal Subarea</a:t>
            </a:r>
          </a:p>
          <a:p>
            <a:pPr marL="914400" lvl="2" indent="0">
              <a:buNone/>
            </a:pPr>
            <a:r>
              <a:rPr lang="en-US" sz="1600" dirty="0" smtClean="0">
                <a:sym typeface="Wingdings" panose="05000000000000000000" pitchFamily="2" charset="2"/>
              </a:rPr>
              <a:t> </a:t>
            </a:r>
            <a:r>
              <a:rPr lang="en-US" sz="1600" dirty="0" smtClean="0"/>
              <a:t>External Subarea</a:t>
            </a:r>
          </a:p>
          <a:p>
            <a:pPr lvl="1"/>
            <a:r>
              <a:rPr lang="en-US" sz="1600" dirty="0" smtClean="0"/>
              <a:t>Each of the modules is in turn build in a modular way and consists of standard components, which will be adequate assigned to the single modules</a:t>
            </a:r>
            <a:r>
              <a:rPr lang="en-US" sz="1400" dirty="0" smtClean="0"/>
              <a:t>.</a:t>
            </a:r>
          </a:p>
        </p:txBody>
      </p:sp>
      <p:sp>
        <p:nvSpPr>
          <p:cNvPr id="5" name="Titel 4"/>
          <p:cNvSpPr>
            <a:spLocks noGrp="1"/>
          </p:cNvSpPr>
          <p:nvPr>
            <p:ph type="title"/>
          </p:nvPr>
        </p:nvSpPr>
        <p:spPr/>
        <p:txBody>
          <a:bodyPr/>
          <a:lstStyle/>
          <a:p>
            <a:r>
              <a:rPr lang="en-GB" dirty="0" smtClean="0"/>
              <a:t>NE-Areas </a:t>
            </a:r>
            <a:r>
              <a:rPr lang="en-GB" sz="2000" dirty="0" smtClean="0"/>
              <a:t>(Modules I)</a:t>
            </a:r>
            <a:endParaRPr lang="en-GB" sz="2000" dirty="0"/>
          </a:p>
        </p:txBody>
      </p:sp>
      <p:sp>
        <p:nvSpPr>
          <p:cNvPr id="6" name="Fußzeilenplatzhalter 5"/>
          <p:cNvSpPr>
            <a:spLocks noGrp="1"/>
          </p:cNvSpPr>
          <p:nvPr>
            <p:ph type="ftr" sz="quarter" idx="3"/>
          </p:nvPr>
        </p:nvSpPr>
        <p:spPr/>
        <p:txBody>
          <a:bodyPr/>
          <a:lstStyle/>
          <a:p>
            <a:pPr algn="l"/>
            <a:r>
              <a:rPr lang="nb-NO" smtClean="0"/>
              <a:t>Dennis Gaßmann / Personnel Access System for FAIR                                                                            </a:t>
            </a:r>
            <a:endParaRPr lang="en-GB" dirty="0"/>
          </a:p>
        </p:txBody>
      </p:sp>
      <p:sp>
        <p:nvSpPr>
          <p:cNvPr id="7" name="Foliennummernplatzhalter 6"/>
          <p:cNvSpPr>
            <a:spLocks noGrp="1"/>
          </p:cNvSpPr>
          <p:nvPr>
            <p:ph type="sldNum" sz="quarter" idx="4"/>
          </p:nvPr>
        </p:nvSpPr>
        <p:spPr/>
        <p:txBody>
          <a:bodyPr/>
          <a:lstStyle/>
          <a:p>
            <a:fld id="{125CBDDA-5CCF-8748-8988-9DC6C8981774}" type="slidenum">
              <a:rPr lang="en-GB" noProof="0" smtClean="0"/>
              <a:pPr/>
              <a:t>6</a:t>
            </a:fld>
            <a:endParaRPr lang="en-GB" noProof="0" dirty="0"/>
          </a:p>
        </p:txBody>
      </p:sp>
    </p:spTree>
    <p:extLst>
      <p:ext uri="{BB962C8B-B14F-4D97-AF65-F5344CB8AC3E}">
        <p14:creationId xmlns:p14="http://schemas.microsoft.com/office/powerpoint/2010/main" val="732277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nhaltsplatzhalter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76581" y="36944"/>
            <a:ext cx="4648931" cy="6572399"/>
          </a:xfrm>
        </p:spPr>
      </p:pic>
      <p:sp>
        <p:nvSpPr>
          <p:cNvPr id="9" name="Foliennummernplatzhalter 8"/>
          <p:cNvSpPr>
            <a:spLocks noGrp="1"/>
          </p:cNvSpPr>
          <p:nvPr>
            <p:ph type="sldNum" sz="quarter" idx="4"/>
          </p:nvPr>
        </p:nvSpPr>
        <p:spPr/>
        <p:txBody>
          <a:bodyPr/>
          <a:lstStyle/>
          <a:p>
            <a:fld id="{125CBDDA-5CCF-8748-8988-9DC6C8981774}" type="slidenum">
              <a:rPr lang="en-GB" noProof="0" smtClean="0"/>
              <a:pPr/>
              <a:t>7</a:t>
            </a:fld>
            <a:endParaRPr lang="en-GB" noProof="0" dirty="0"/>
          </a:p>
        </p:txBody>
      </p:sp>
      <p:sp>
        <p:nvSpPr>
          <p:cNvPr id="5" name="Title 4"/>
          <p:cNvSpPr>
            <a:spLocks noGrp="1"/>
          </p:cNvSpPr>
          <p:nvPr>
            <p:ph type="title"/>
          </p:nvPr>
        </p:nvSpPr>
        <p:spPr/>
        <p:txBody>
          <a:bodyPr/>
          <a:lstStyle/>
          <a:p>
            <a:r>
              <a:rPr lang="de-DE" dirty="0" smtClean="0"/>
              <a:t>NE-Areas </a:t>
            </a:r>
            <a:r>
              <a:rPr lang="de-DE" sz="2000" dirty="0" smtClean="0"/>
              <a:t>(</a:t>
            </a:r>
            <a:r>
              <a:rPr lang="de-DE" sz="2000" dirty="0" err="1" smtClean="0"/>
              <a:t>Overview</a:t>
            </a:r>
            <a:r>
              <a:rPr lang="de-DE" sz="2000" dirty="0" smtClean="0"/>
              <a:t>)</a:t>
            </a:r>
            <a:endParaRPr lang="de-DE" sz="2000" dirty="0"/>
          </a:p>
        </p:txBody>
      </p:sp>
      <p:sp>
        <p:nvSpPr>
          <p:cNvPr id="6" name="Footer Placeholder 5"/>
          <p:cNvSpPr>
            <a:spLocks noGrp="1"/>
          </p:cNvSpPr>
          <p:nvPr>
            <p:ph type="ftr" sz="quarter" idx="3"/>
          </p:nvPr>
        </p:nvSpPr>
        <p:spPr/>
        <p:txBody>
          <a:bodyPr/>
          <a:lstStyle/>
          <a:p>
            <a:pPr algn="l"/>
            <a:r>
              <a:rPr lang="nb-NO" smtClean="0"/>
              <a:t>Dennis Gaßmann / Personnel Access System for FAIR                                                                            </a:t>
            </a:r>
            <a:endParaRPr lang="en-GB" dirty="0"/>
          </a:p>
        </p:txBody>
      </p:sp>
      <p:sp>
        <p:nvSpPr>
          <p:cNvPr id="2" name="Textfeld 1"/>
          <p:cNvSpPr txBox="1"/>
          <p:nvPr/>
        </p:nvSpPr>
        <p:spPr>
          <a:xfrm>
            <a:off x="228606" y="1241563"/>
            <a:ext cx="4247975" cy="1015663"/>
          </a:xfrm>
          <a:prstGeom prst="rect">
            <a:avLst/>
          </a:prstGeom>
        </p:spPr>
        <p:txBody>
          <a:bodyPr vert="horz" wrap="square" lIns="91440" tIns="45720" rIns="91440" bIns="45720" rtlCol="0" anchor="t">
            <a:spAutoFit/>
          </a:bodyPr>
          <a:lstStyle/>
          <a:p>
            <a:pPr algn="l">
              <a:buClr>
                <a:srgbClr val="FFC000"/>
              </a:buClr>
            </a:pPr>
            <a:r>
              <a:rPr lang="de-DE" sz="2000" u="sng" dirty="0" smtClean="0"/>
              <a:t>FAIR:</a:t>
            </a:r>
          </a:p>
          <a:p>
            <a:pPr marL="342900" indent="-342900" algn="l">
              <a:buClr>
                <a:srgbClr val="FFC000"/>
              </a:buClr>
              <a:buFont typeface="Wingdings" panose="05000000000000000000" pitchFamily="2" charset="2"/>
              <a:buChar char="§"/>
            </a:pPr>
            <a:r>
              <a:rPr lang="de-DE" sz="2000" dirty="0" smtClean="0"/>
              <a:t>20 </a:t>
            </a:r>
            <a:r>
              <a:rPr lang="de-DE" sz="2000" dirty="0" smtClean="0"/>
              <a:t>Mainareas </a:t>
            </a:r>
          </a:p>
          <a:p>
            <a:pPr marL="342900" indent="-342900" algn="l">
              <a:buClr>
                <a:srgbClr val="FFC000"/>
              </a:buClr>
              <a:buFont typeface="Wingdings" panose="05000000000000000000" pitchFamily="2" charset="2"/>
              <a:buChar char="§"/>
            </a:pPr>
            <a:r>
              <a:rPr lang="de-DE" sz="2000" dirty="0" smtClean="0"/>
              <a:t>14 </a:t>
            </a:r>
            <a:r>
              <a:rPr lang="de-DE" sz="2000" dirty="0" err="1" smtClean="0"/>
              <a:t>Subareas</a:t>
            </a:r>
            <a:endParaRPr lang="de-DE" sz="2000" dirty="0" smtClean="0"/>
          </a:p>
        </p:txBody>
      </p:sp>
      <p:graphicFrame>
        <p:nvGraphicFramePr>
          <p:cNvPr id="3" name="Tabelle 2"/>
          <p:cNvGraphicFramePr>
            <a:graphicFrameLocks noGrp="1"/>
          </p:cNvGraphicFramePr>
          <p:nvPr>
            <p:extLst>
              <p:ext uri="{D42A27DB-BD31-4B8C-83A1-F6EECF244321}">
                <p14:modId xmlns:p14="http://schemas.microsoft.com/office/powerpoint/2010/main" val="24311364"/>
              </p:ext>
            </p:extLst>
          </p:nvPr>
        </p:nvGraphicFramePr>
        <p:xfrm>
          <a:off x="228605" y="3628348"/>
          <a:ext cx="5747321" cy="2924295"/>
        </p:xfrm>
        <a:graphic>
          <a:graphicData uri="http://schemas.openxmlformats.org/drawingml/2006/table">
            <a:tbl>
              <a:tblPr firstRow="1" bandRow="1">
                <a:tableStyleId>{BC89EF96-8CEA-46FF-86C4-4CE0E7609802}</a:tableStyleId>
              </a:tblPr>
              <a:tblGrid>
                <a:gridCol w="2898749">
                  <a:extLst>
                    <a:ext uri="{9D8B030D-6E8A-4147-A177-3AD203B41FA5}">
                      <a16:colId xmlns:a16="http://schemas.microsoft.com/office/drawing/2014/main" val="2375755723"/>
                    </a:ext>
                  </a:extLst>
                </a:gridCol>
                <a:gridCol w="2848572">
                  <a:extLst>
                    <a:ext uri="{9D8B030D-6E8A-4147-A177-3AD203B41FA5}">
                      <a16:colId xmlns:a16="http://schemas.microsoft.com/office/drawing/2014/main" val="2111204875"/>
                    </a:ext>
                  </a:extLst>
                </a:gridCol>
              </a:tblGrid>
              <a:tr h="621037">
                <a:tc>
                  <a:txBody>
                    <a:bodyPr/>
                    <a:lstStyle/>
                    <a:p>
                      <a:pPr algn="ctr"/>
                      <a:r>
                        <a:rPr lang="de-DE" dirty="0" smtClean="0"/>
                        <a:t>Radiation </a:t>
                      </a:r>
                      <a:r>
                        <a:rPr lang="de-DE" dirty="0" err="1" smtClean="0"/>
                        <a:t>Protection</a:t>
                      </a:r>
                      <a:r>
                        <a:rPr lang="de-DE" dirty="0" smtClean="0"/>
                        <a:t> Areas (§ 52</a:t>
                      </a:r>
                      <a:r>
                        <a:rPr lang="de-DE" baseline="0" dirty="0" smtClean="0"/>
                        <a:t> </a:t>
                      </a:r>
                      <a:r>
                        <a:rPr lang="de-DE" dirty="0" smtClean="0"/>
                        <a:t>StrlSchV)</a:t>
                      </a:r>
                      <a:endParaRPr lang="de-D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noProof="0" dirty="0" smtClean="0"/>
                        <a:t>Attribute of PAS</a:t>
                      </a:r>
                      <a:endParaRPr lang="en-US"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3546508"/>
                  </a:ext>
                </a:extLst>
              </a:tr>
              <a:tr h="561891">
                <a:tc>
                  <a:txBody>
                    <a:bodyPr/>
                    <a:lstStyle/>
                    <a:p>
                      <a:r>
                        <a:rPr lang="de-DE" dirty="0" smtClean="0"/>
                        <a:t>Überwachungsbereich</a:t>
                      </a:r>
                    </a:p>
                    <a:p>
                      <a:r>
                        <a:rPr lang="en-US" sz="1400" noProof="0" dirty="0" smtClean="0"/>
                        <a:t>(surveillance area)</a:t>
                      </a:r>
                      <a:endParaRPr lang="en-US" sz="14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noProof="0" dirty="0" smtClean="0"/>
                        <a:t>Not controlled by PAS </a:t>
                      </a:r>
                    </a:p>
                    <a:p>
                      <a:r>
                        <a:rPr lang="en-US" sz="1400" noProof="0" dirty="0" smtClean="0"/>
                        <a:t>(only ZBS at building</a:t>
                      </a:r>
                      <a:r>
                        <a:rPr lang="en-US" sz="1400" baseline="0" noProof="0" dirty="0" smtClean="0"/>
                        <a:t> entrance</a:t>
                      </a:r>
                      <a:r>
                        <a:rPr lang="en-US" sz="1400" noProof="0" dirty="0" smtClean="0"/>
                        <a:t>)</a:t>
                      </a:r>
                      <a:endParaRPr lang="en-US" sz="14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3386166"/>
                  </a:ext>
                </a:extLst>
              </a:tr>
              <a:tr h="975915">
                <a:tc>
                  <a:txBody>
                    <a:bodyPr/>
                    <a:lstStyle/>
                    <a:p>
                      <a:r>
                        <a:rPr lang="de-DE" dirty="0" smtClean="0"/>
                        <a:t>Kontrollbereich </a:t>
                      </a:r>
                    </a:p>
                    <a:p>
                      <a:r>
                        <a:rPr lang="en-US" sz="1400" noProof="0" dirty="0" smtClean="0"/>
                        <a:t>(controlled</a:t>
                      </a:r>
                      <a:r>
                        <a:rPr lang="en-US" sz="1400" baseline="0" noProof="0" dirty="0" smtClean="0"/>
                        <a:t> area, </a:t>
                      </a:r>
                      <a:r>
                        <a:rPr lang="en-US" sz="1400" noProof="0" dirty="0" smtClean="0"/>
                        <a:t>residual dose-rate, local marked out restricted areas</a:t>
                      </a:r>
                      <a:r>
                        <a:rPr lang="en-US" sz="1400" baseline="0" noProof="0" dirty="0" smtClean="0"/>
                        <a:t> possible</a:t>
                      </a:r>
                      <a:r>
                        <a:rPr lang="en-US" sz="1400" noProof="0" dirty="0" smtClean="0"/>
                        <a:t>)</a:t>
                      </a:r>
                      <a:endParaRPr lang="en-US" sz="14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US" noProof="0" dirty="0" smtClean="0"/>
                        <a:t>Controlled access</a:t>
                      </a:r>
                      <a:r>
                        <a:rPr lang="en-US" baseline="0" noProof="0" dirty="0" smtClean="0"/>
                        <a:t> with check of personnel access permissions</a:t>
                      </a:r>
                      <a:endParaRPr lang="en-US"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5994829"/>
                  </a:ext>
                </a:extLst>
              </a:tr>
              <a:tr h="699255">
                <a:tc>
                  <a:txBody>
                    <a:bodyPr/>
                    <a:lstStyle/>
                    <a:p>
                      <a:r>
                        <a:rPr lang="de-DE" dirty="0" smtClean="0"/>
                        <a:t>Sperrbereich </a:t>
                      </a:r>
                    </a:p>
                    <a:p>
                      <a:r>
                        <a:rPr lang="de-DE" sz="1400" dirty="0" smtClean="0"/>
                        <a:t>(</a:t>
                      </a:r>
                      <a:r>
                        <a:rPr lang="en-US" sz="1400" noProof="0" dirty="0" smtClean="0"/>
                        <a:t>restricted area, beam operation)</a:t>
                      </a:r>
                      <a:endParaRPr lang="en-US" sz="14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r>
                        <a:rPr lang="en-US" noProof="0" dirty="0" smtClean="0"/>
                        <a:t>No access</a:t>
                      </a:r>
                      <a:endParaRPr lang="en-US"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4343934"/>
                  </a:ext>
                </a:extLst>
              </a:tr>
            </a:tbl>
          </a:graphicData>
        </a:graphic>
      </p:graphicFrame>
    </p:spTree>
    <p:extLst>
      <p:ext uri="{BB962C8B-B14F-4D97-AF65-F5344CB8AC3E}">
        <p14:creationId xmlns:p14="http://schemas.microsoft.com/office/powerpoint/2010/main" val="2424881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en-US" sz="1800" dirty="0" smtClean="0"/>
              <a:t>Access to the NE-Areas can be classified in principle in three different modes</a:t>
            </a:r>
          </a:p>
          <a:p>
            <a:pPr lvl="1"/>
            <a:r>
              <a:rPr lang="en-US" sz="1800" dirty="0" smtClean="0"/>
              <a:t>Uncontrolled Access 	(Access for everyone)</a:t>
            </a:r>
          </a:p>
          <a:p>
            <a:pPr lvl="1"/>
            <a:r>
              <a:rPr lang="en-US" sz="1800" dirty="0" smtClean="0"/>
              <a:t>Controlled Access 		(Access only with specified permissions)</a:t>
            </a:r>
          </a:p>
          <a:p>
            <a:pPr lvl="1"/>
            <a:r>
              <a:rPr lang="en-US" sz="1800" dirty="0" smtClean="0"/>
              <a:t>Closed Access 		(No access allowed)</a:t>
            </a:r>
          </a:p>
          <a:p>
            <a:r>
              <a:rPr lang="en-US" sz="1800" dirty="0" smtClean="0"/>
              <a:t>For closed access in preparation of beam operation it is necessary that there are no persons left in the NE-Area. This will be achieved by alarming the area and through a search-procedure by the radiation protection department.</a:t>
            </a:r>
          </a:p>
          <a:p>
            <a:r>
              <a:rPr lang="en-US" sz="1800" dirty="0" smtClean="0"/>
              <a:t>This is also valid for switching from Uncontrolled Access to Controlled Access to generate a defined state for the area.</a:t>
            </a:r>
          </a:p>
          <a:p>
            <a:r>
              <a:rPr lang="en-US" sz="1800" dirty="0" smtClean="0"/>
              <a:t>To avoid the search-procedure before switching from controlled access to closed access controlled access is also available with an Personnel-Access-Key (PA-Key) which allows the PAS to count the Persons inside the NE-Area in a safe way.</a:t>
            </a:r>
          </a:p>
          <a:p>
            <a:endParaRPr lang="en-US" sz="1800" dirty="0"/>
          </a:p>
        </p:txBody>
      </p:sp>
      <p:sp>
        <p:nvSpPr>
          <p:cNvPr id="3" name="Foliennummernplatzhalter 2"/>
          <p:cNvSpPr>
            <a:spLocks noGrp="1"/>
          </p:cNvSpPr>
          <p:nvPr>
            <p:ph type="sldNum" sz="quarter" idx="4"/>
          </p:nvPr>
        </p:nvSpPr>
        <p:spPr/>
        <p:txBody>
          <a:bodyPr/>
          <a:lstStyle/>
          <a:p>
            <a:fld id="{125CBDDA-5CCF-8748-8988-9DC6C8981774}" type="slidenum">
              <a:rPr lang="en-GB" noProof="0" smtClean="0"/>
              <a:pPr/>
              <a:t>8</a:t>
            </a:fld>
            <a:endParaRPr lang="en-GB" noProof="0" dirty="0"/>
          </a:p>
        </p:txBody>
      </p:sp>
      <p:sp>
        <p:nvSpPr>
          <p:cNvPr id="4" name="Titel 3"/>
          <p:cNvSpPr>
            <a:spLocks noGrp="1"/>
          </p:cNvSpPr>
          <p:nvPr>
            <p:ph type="title"/>
          </p:nvPr>
        </p:nvSpPr>
        <p:spPr/>
        <p:txBody>
          <a:bodyPr/>
          <a:lstStyle/>
          <a:p>
            <a:r>
              <a:rPr lang="de-DE" dirty="0" smtClean="0"/>
              <a:t>NE-Areas </a:t>
            </a:r>
            <a:r>
              <a:rPr lang="de-DE" sz="2000" dirty="0" smtClean="0"/>
              <a:t>(Access Modes)</a:t>
            </a:r>
            <a:endParaRPr lang="de-DE" sz="2000" dirty="0"/>
          </a:p>
        </p:txBody>
      </p:sp>
      <p:sp>
        <p:nvSpPr>
          <p:cNvPr id="5" name="Fußzeilenplatzhalter 4"/>
          <p:cNvSpPr>
            <a:spLocks noGrp="1"/>
          </p:cNvSpPr>
          <p:nvPr>
            <p:ph type="ftr" sz="quarter" idx="3"/>
          </p:nvPr>
        </p:nvSpPr>
        <p:spPr/>
        <p:txBody>
          <a:bodyPr/>
          <a:lstStyle/>
          <a:p>
            <a:pPr algn="l"/>
            <a:r>
              <a:rPr lang="nb-NO" smtClean="0"/>
              <a:t>Dennis Gaßmann / Personnel Access System for FAIR                                                                            </a:t>
            </a:r>
            <a:endParaRPr lang="en-GB" dirty="0"/>
          </a:p>
        </p:txBody>
      </p:sp>
    </p:spTree>
    <p:extLst>
      <p:ext uri="{BB962C8B-B14F-4D97-AF65-F5344CB8AC3E}">
        <p14:creationId xmlns:p14="http://schemas.microsoft.com/office/powerpoint/2010/main" val="9137005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12436" y="1293091"/>
            <a:ext cx="8709891" cy="5267520"/>
          </a:xfrm>
        </p:spPr>
        <p:txBody>
          <a:bodyPr>
            <a:normAutofit lnSpcReduction="10000"/>
          </a:bodyPr>
          <a:lstStyle/>
          <a:p>
            <a:pPr marL="0" indent="0">
              <a:buNone/>
            </a:pPr>
            <a:r>
              <a:rPr lang="en-US" sz="1800" u="sng" dirty="0" smtClean="0"/>
              <a:t>Modular differences</a:t>
            </a:r>
          </a:p>
          <a:p>
            <a:r>
              <a:rPr lang="en-US" sz="1800" dirty="0" err="1" smtClean="0"/>
              <a:t>Mainarea</a:t>
            </a:r>
            <a:r>
              <a:rPr lang="en-US" sz="1800" dirty="0" smtClean="0"/>
              <a:t>:</a:t>
            </a:r>
          </a:p>
          <a:p>
            <a:pPr lvl="1"/>
            <a:r>
              <a:rPr lang="en-US" sz="1600" dirty="0" smtClean="0"/>
              <a:t>Not less than one personnel access gate with material transport door and personnel </a:t>
            </a:r>
            <a:r>
              <a:rPr lang="en-US" sz="1600" dirty="0"/>
              <a:t>contamination </a:t>
            </a:r>
            <a:r>
              <a:rPr lang="en-US" sz="1600" dirty="0" smtClean="0"/>
              <a:t>monitoring. </a:t>
            </a:r>
            <a:r>
              <a:rPr lang="en-US" sz="1600" dirty="0"/>
              <a:t>(s. door types)</a:t>
            </a:r>
            <a:endParaRPr lang="en-US" sz="1600" dirty="0" smtClean="0"/>
          </a:p>
          <a:p>
            <a:pPr lvl="1"/>
            <a:r>
              <a:rPr lang="en-US" sz="1600" dirty="0" smtClean="0"/>
              <a:t>Main entrance to the accelerator.</a:t>
            </a:r>
          </a:p>
          <a:p>
            <a:pPr marL="457200" lvl="1" indent="0">
              <a:buNone/>
            </a:pPr>
            <a:endParaRPr lang="en-US" sz="1600" dirty="0" smtClean="0"/>
          </a:p>
          <a:p>
            <a:r>
              <a:rPr lang="en-US" sz="1800" dirty="0" smtClean="0"/>
              <a:t>Internal Subarea:</a:t>
            </a:r>
          </a:p>
          <a:p>
            <a:pPr lvl="1"/>
            <a:r>
              <a:rPr lang="en-US" sz="1600" dirty="0" smtClean="0"/>
              <a:t>Only accessible via the dedicated </a:t>
            </a:r>
            <a:r>
              <a:rPr lang="en-US" sz="1600" dirty="0" err="1" smtClean="0"/>
              <a:t>Mainarea</a:t>
            </a:r>
            <a:r>
              <a:rPr lang="en-US" sz="1600" dirty="0" smtClean="0"/>
              <a:t>.</a:t>
            </a:r>
          </a:p>
          <a:p>
            <a:pPr lvl="1"/>
            <a:r>
              <a:rPr lang="en-US" sz="1600" dirty="0" smtClean="0"/>
              <a:t>No personnel access gate. (s. door types)</a:t>
            </a:r>
          </a:p>
          <a:p>
            <a:pPr lvl="1"/>
            <a:r>
              <a:rPr lang="en-US" sz="1600" dirty="0" smtClean="0"/>
              <a:t>Area with higher dose-rate (prompt and/or residual) compared to the dedicated </a:t>
            </a:r>
            <a:r>
              <a:rPr lang="en-US" sz="1600" dirty="0" err="1" smtClean="0"/>
              <a:t>Mainarea</a:t>
            </a:r>
            <a:r>
              <a:rPr lang="en-US" sz="1600" dirty="0" smtClean="0"/>
              <a:t>.</a:t>
            </a:r>
          </a:p>
          <a:p>
            <a:pPr lvl="1"/>
            <a:r>
              <a:rPr lang="en-US" sz="1600" dirty="0" smtClean="0"/>
              <a:t>Enables faster access to the </a:t>
            </a:r>
            <a:r>
              <a:rPr lang="en-US" sz="1600" dirty="0" err="1" smtClean="0"/>
              <a:t>Mainarea</a:t>
            </a:r>
            <a:r>
              <a:rPr lang="en-US" sz="1600" dirty="0" smtClean="0"/>
              <a:t>, while the Subarea stays restricted.</a:t>
            </a:r>
          </a:p>
          <a:p>
            <a:pPr lvl="1"/>
            <a:r>
              <a:rPr lang="en-US" sz="1600" dirty="0" smtClean="0"/>
              <a:t>Reduces the size for the search procedure and residual radiation measurements.</a:t>
            </a:r>
          </a:p>
          <a:p>
            <a:pPr marL="457200" lvl="1" indent="0">
              <a:buNone/>
            </a:pPr>
            <a:endParaRPr lang="en-US" sz="1600" dirty="0" smtClean="0"/>
          </a:p>
          <a:p>
            <a:r>
              <a:rPr lang="en-US" sz="1800" dirty="0" smtClean="0"/>
              <a:t>External Subarea:</a:t>
            </a:r>
          </a:p>
          <a:p>
            <a:pPr lvl="1"/>
            <a:r>
              <a:rPr lang="en-US" sz="1600" dirty="0" smtClean="0"/>
              <a:t>Access not via the dedicated </a:t>
            </a:r>
            <a:r>
              <a:rPr lang="en-US" sz="1600" dirty="0" err="1" smtClean="0"/>
              <a:t>Mainarea</a:t>
            </a:r>
            <a:r>
              <a:rPr lang="en-US" sz="1600" dirty="0" smtClean="0"/>
              <a:t>.</a:t>
            </a:r>
          </a:p>
          <a:p>
            <a:pPr lvl="1"/>
            <a:r>
              <a:rPr lang="en-US" sz="1600" dirty="0" smtClean="0"/>
              <a:t>No personnel access gate. </a:t>
            </a:r>
            <a:r>
              <a:rPr lang="en-US" sz="1600" dirty="0"/>
              <a:t>(s. door types)</a:t>
            </a:r>
            <a:endParaRPr lang="en-US" sz="1600" dirty="0" smtClean="0"/>
          </a:p>
          <a:p>
            <a:pPr lvl="1"/>
            <a:r>
              <a:rPr lang="en-US" sz="1600" dirty="0" smtClean="0"/>
              <a:t>After shut down of beam operation in principle immediately accessible.</a:t>
            </a:r>
          </a:p>
          <a:p>
            <a:pPr lvl="1"/>
            <a:r>
              <a:rPr lang="en-US" sz="1600" dirty="0" smtClean="0"/>
              <a:t>No residual dose-rate from activation expected.</a:t>
            </a:r>
          </a:p>
        </p:txBody>
      </p:sp>
      <p:sp>
        <p:nvSpPr>
          <p:cNvPr id="5" name="Titel 4"/>
          <p:cNvSpPr>
            <a:spLocks noGrp="1"/>
          </p:cNvSpPr>
          <p:nvPr>
            <p:ph type="title"/>
          </p:nvPr>
        </p:nvSpPr>
        <p:spPr/>
        <p:txBody>
          <a:bodyPr/>
          <a:lstStyle/>
          <a:p>
            <a:r>
              <a:rPr lang="en-GB" dirty="0" smtClean="0"/>
              <a:t>NE-Areas </a:t>
            </a:r>
            <a:r>
              <a:rPr lang="en-GB" sz="2000" dirty="0" smtClean="0"/>
              <a:t>(Modules II)</a:t>
            </a:r>
            <a:endParaRPr lang="en-GB" sz="2000" dirty="0"/>
          </a:p>
        </p:txBody>
      </p:sp>
      <p:sp>
        <p:nvSpPr>
          <p:cNvPr id="6" name="Fußzeilenplatzhalter 5"/>
          <p:cNvSpPr>
            <a:spLocks noGrp="1"/>
          </p:cNvSpPr>
          <p:nvPr>
            <p:ph type="ftr" sz="quarter" idx="3"/>
          </p:nvPr>
        </p:nvSpPr>
        <p:spPr/>
        <p:txBody>
          <a:bodyPr/>
          <a:lstStyle/>
          <a:p>
            <a:pPr algn="l"/>
            <a:r>
              <a:rPr lang="nb-NO" smtClean="0"/>
              <a:t>Dennis Gaßmann / Personnel Access System for FAIR                                                                            </a:t>
            </a:r>
            <a:endParaRPr lang="en-GB" dirty="0"/>
          </a:p>
        </p:txBody>
      </p:sp>
      <p:sp>
        <p:nvSpPr>
          <p:cNvPr id="7" name="Foliennummernplatzhalter 6"/>
          <p:cNvSpPr>
            <a:spLocks noGrp="1"/>
          </p:cNvSpPr>
          <p:nvPr>
            <p:ph type="sldNum" sz="quarter" idx="4"/>
          </p:nvPr>
        </p:nvSpPr>
        <p:spPr/>
        <p:txBody>
          <a:bodyPr/>
          <a:lstStyle/>
          <a:p>
            <a:fld id="{125CBDDA-5CCF-8748-8988-9DC6C8981774}" type="slidenum">
              <a:rPr lang="en-GB" noProof="0" smtClean="0"/>
              <a:pPr/>
              <a:t>9</a:t>
            </a:fld>
            <a:endParaRPr lang="en-GB" noProof="0" dirty="0"/>
          </a:p>
        </p:txBody>
      </p:sp>
    </p:spTree>
    <p:extLst>
      <p:ext uri="{BB962C8B-B14F-4D97-AF65-F5344CB8AC3E}">
        <p14:creationId xmlns:p14="http://schemas.microsoft.com/office/powerpoint/2010/main" val="2969431400"/>
      </p:ext>
    </p:extLst>
  </p:cSld>
  <p:clrMapOvr>
    <a:masterClrMapping/>
  </p:clrMapOvr>
  <p:timing>
    <p:tnLst>
      <p:par>
        <p:cTn id="1" dur="indefinite" restart="never" nodeType="tmRoot"/>
      </p:par>
    </p:tnLst>
  </p:timing>
</p:sld>
</file>

<file path=ppt/theme/theme1.xml><?xml version="1.0" encoding="utf-8"?>
<a:theme xmlns:a="http://schemas.openxmlformats.org/drawingml/2006/main" name="MAC-Template-V03">
  <a:themeElements>
    <a:clrScheme name="Benutzerdefiniert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66666"/>
      </a:hlink>
      <a:folHlink>
        <a:srgbClr val="800080"/>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DBB63"/>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lstStyle>
        <a:defPPr algn="l">
          <a:defRPr dirty="0" smtClean="0"/>
        </a:defPPr>
      </a:lstStyle>
    </a:tx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Facet</Template>
  <TotalTime>0</TotalTime>
  <Words>2026</Words>
  <Application>Microsoft Office PowerPoint</Application>
  <PresentationFormat>Bildschirmpräsentation (4:3)</PresentationFormat>
  <Paragraphs>309</Paragraphs>
  <Slides>22</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22</vt:i4>
      </vt:variant>
    </vt:vector>
  </HeadingPairs>
  <TitlesOfParts>
    <vt:vector size="27" baseType="lpstr">
      <vt:lpstr>Arial</vt:lpstr>
      <vt:lpstr>Arial Unicode MS</vt:lpstr>
      <vt:lpstr>Calibri</vt:lpstr>
      <vt:lpstr>Wingdings</vt:lpstr>
      <vt:lpstr>MAC-Template-V03</vt:lpstr>
      <vt:lpstr>Overview Personnel Access System – PAS for FAIR</vt:lpstr>
      <vt:lpstr>Content</vt:lpstr>
      <vt:lpstr>Introduction</vt:lpstr>
      <vt:lpstr>Radiation Protection Areas at FAIR</vt:lpstr>
      <vt:lpstr>Radiation Protection Areas at FAIR</vt:lpstr>
      <vt:lpstr>NE-Areas (Modules I)</vt:lpstr>
      <vt:lpstr>NE-Areas (Overview)</vt:lpstr>
      <vt:lpstr>NE-Areas (Access Modes)</vt:lpstr>
      <vt:lpstr>NE-Areas (Modules II)</vt:lpstr>
      <vt:lpstr>NE-Area (Door Types I)</vt:lpstr>
      <vt:lpstr>NE-Area (Door Types II)</vt:lpstr>
      <vt:lpstr>Access Area (Overview)</vt:lpstr>
      <vt:lpstr>Access Area (Personnel Access Gate)</vt:lpstr>
      <vt:lpstr>Access Area (Prototype)</vt:lpstr>
      <vt:lpstr>Access Area (Door Equipment)</vt:lpstr>
      <vt:lpstr>Beam-Off-Groups and Safe Access</vt:lpstr>
      <vt:lpstr>Beam-Off-Groups and Safe Access</vt:lpstr>
      <vt:lpstr>Workflows in Context of PAS</vt:lpstr>
      <vt:lpstr>Workflows in Context of PAS</vt:lpstr>
      <vt:lpstr>Workflows in Context of PAS</vt:lpstr>
      <vt:lpstr>Workflows in Context of PAS</vt:lpstr>
      <vt:lpstr>Thank you!</vt:lpstr>
    </vt:vector>
  </TitlesOfParts>
  <Company>GSI Helmholzzentrum für Schwerionenforschung 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Pedro Carvas</dc:creator>
  <cp:lastModifiedBy>Gassmann, Dennis</cp:lastModifiedBy>
  <cp:revision>553</cp:revision>
  <cp:lastPrinted>2018-09-07T06:52:45Z</cp:lastPrinted>
  <dcterms:created xsi:type="dcterms:W3CDTF">2017-05-03T12:35:34Z</dcterms:created>
  <dcterms:modified xsi:type="dcterms:W3CDTF">2021-09-02T14:39:38Z</dcterms:modified>
</cp:coreProperties>
</file>