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3" r:id="rId1"/>
  </p:sldMasterIdLst>
  <p:notesMasterIdLst>
    <p:notesMasterId r:id="rId42"/>
  </p:notesMasterIdLst>
  <p:handoutMasterIdLst>
    <p:handoutMasterId r:id="rId43"/>
  </p:handoutMasterIdLst>
  <p:sldIdLst>
    <p:sldId id="256" r:id="rId2"/>
    <p:sldId id="290" r:id="rId3"/>
    <p:sldId id="291" r:id="rId4"/>
    <p:sldId id="326" r:id="rId5"/>
    <p:sldId id="327" r:id="rId6"/>
    <p:sldId id="329"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04" r:id="rId22"/>
    <p:sldId id="285" r:id="rId23"/>
    <p:sldId id="284" r:id="rId24"/>
    <p:sldId id="303" r:id="rId25"/>
    <p:sldId id="305" r:id="rId26"/>
    <p:sldId id="308" r:id="rId27"/>
    <p:sldId id="306" r:id="rId28"/>
    <p:sldId id="292" r:id="rId29"/>
    <p:sldId id="324" r:id="rId30"/>
    <p:sldId id="325" r:id="rId31"/>
    <p:sldId id="323" r:id="rId32"/>
    <p:sldId id="278" r:id="rId33"/>
    <p:sldId id="273" r:id="rId34"/>
    <p:sldId id="297" r:id="rId35"/>
    <p:sldId id="298" r:id="rId36"/>
    <p:sldId id="299" r:id="rId37"/>
    <p:sldId id="300" r:id="rId38"/>
    <p:sldId id="283" r:id="rId39"/>
    <p:sldId id="307"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7232D2-FAE8-E542-B4BD-6F7D741CAFCF}">
          <p14:sldIdLst>
            <p14:sldId id="256"/>
            <p14:sldId id="290"/>
            <p14:sldId id="291"/>
            <p14:sldId id="326"/>
            <p14:sldId id="327"/>
            <p14:sldId id="329"/>
            <p14:sldId id="309"/>
            <p14:sldId id="310"/>
            <p14:sldId id="311"/>
            <p14:sldId id="312"/>
            <p14:sldId id="313"/>
            <p14:sldId id="314"/>
            <p14:sldId id="315"/>
            <p14:sldId id="316"/>
            <p14:sldId id="317"/>
            <p14:sldId id="318"/>
            <p14:sldId id="319"/>
            <p14:sldId id="320"/>
            <p14:sldId id="321"/>
            <p14:sldId id="322"/>
            <p14:sldId id="304"/>
            <p14:sldId id="285"/>
            <p14:sldId id="284"/>
            <p14:sldId id="303"/>
            <p14:sldId id="305"/>
            <p14:sldId id="308"/>
            <p14:sldId id="306"/>
            <p14:sldId id="292"/>
            <p14:sldId id="324"/>
            <p14:sldId id="325"/>
            <p14:sldId id="323"/>
            <p14:sldId id="278"/>
            <p14:sldId id="273"/>
          </p14:sldIdLst>
        </p14:section>
        <p14:section name="Afterwards" id="{4362577E-99B0-F249-A4C8-9A2440EEAB7F}">
          <p14:sldIdLst>
            <p14:sldId id="297"/>
            <p14:sldId id="298"/>
            <p14:sldId id="299"/>
            <p14:sldId id="300"/>
            <p14:sldId id="283"/>
            <p14:sldId id="307"/>
            <p14:sldId id="286"/>
          </p14:sldIdLst>
        </p14:section>
      </p14:sectionLst>
    </p:ext>
    <p:ext uri="{EFAFB233-063F-42B5-8137-9DF3F51BA10A}">
      <p15:sldGuideLst xmlns:p15="http://schemas.microsoft.com/office/powerpoint/2012/main">
        <p15:guide id="1" orient="horz" pos="2526">
          <p15:clr>
            <a:srgbClr val="A4A3A4"/>
          </p15:clr>
        </p15:guide>
        <p15:guide id="2" pos="28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4"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7059"/>
  </p:normalViewPr>
  <p:slideViewPr>
    <p:cSldViewPr snapToGrid="0" snapToObjects="1" showGuides="1">
      <p:cViewPr>
        <p:scale>
          <a:sx n="125" d="100"/>
          <a:sy n="125" d="100"/>
        </p:scale>
        <p:origin x="1638" y="138"/>
      </p:cViewPr>
      <p:guideLst>
        <p:guide orient="horz" pos="2526"/>
        <p:guide pos="28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F497D0-9608-D742-8657-54BAE2574366}" type="datetimeFigureOut">
              <a:rPr lang="en-US" smtClean="0"/>
              <a:t>8/31/2021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AB0925-EDEC-D54A-B3D8-1C367BDC3B5E}" type="slidenum">
              <a:rPr lang="en-US" smtClean="0"/>
              <a:t>‹#›</a:t>
            </a:fld>
            <a:endParaRPr lang="en-US"/>
          </a:p>
        </p:txBody>
      </p:sp>
    </p:spTree>
    <p:extLst>
      <p:ext uri="{BB962C8B-B14F-4D97-AF65-F5344CB8AC3E}">
        <p14:creationId xmlns:p14="http://schemas.microsoft.com/office/powerpoint/2010/main" val="4194129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32BB4-8375-3E40-9ABA-A2AC3F086266}" type="datetimeFigureOut">
              <a:rPr lang="en-US" smtClean="0"/>
              <a:t>8/31/2021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304E8-46CA-F549-A907-F4D3F1BCDB9E}" type="slidenum">
              <a:rPr lang="en-US" smtClean="0"/>
              <a:t>‹#›</a:t>
            </a:fld>
            <a:endParaRPr lang="en-US"/>
          </a:p>
        </p:txBody>
      </p:sp>
    </p:spTree>
    <p:extLst>
      <p:ext uri="{BB962C8B-B14F-4D97-AF65-F5344CB8AC3E}">
        <p14:creationId xmlns:p14="http://schemas.microsoft.com/office/powerpoint/2010/main" val="31017636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6F7304E8-46CA-F549-A907-F4D3F1BCDB9E}" type="slidenum">
              <a:rPr lang="en-US" smtClean="0"/>
              <a:t>1</a:t>
            </a:fld>
            <a:endParaRPr lang="en-US" dirty="0"/>
          </a:p>
        </p:txBody>
      </p:sp>
    </p:spTree>
    <p:extLst>
      <p:ext uri="{BB962C8B-B14F-4D97-AF65-F5344CB8AC3E}">
        <p14:creationId xmlns:p14="http://schemas.microsoft.com/office/powerpoint/2010/main" val="11369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NE Area with PAG and MAD</a:t>
            </a:r>
          </a:p>
          <a:p>
            <a:pPr marL="228600" indent="-228600">
              <a:buAutoNum type="arabicPeriod"/>
            </a:pPr>
            <a:r>
              <a:rPr lang="en-US" dirty="0"/>
              <a:t>Add some warning system to it</a:t>
            </a:r>
          </a:p>
          <a:p>
            <a:pPr marL="228600" indent="-228600">
              <a:buAutoNum type="arabicPeriod"/>
            </a:pPr>
            <a:r>
              <a:rPr lang="en-US" dirty="0"/>
              <a:t>Most of the NE areas will have ECDs and SADs – each with own control cabinet</a:t>
            </a:r>
          </a:p>
          <a:p>
            <a:pPr marL="228600" indent="-228600">
              <a:buAutoNum type="arabicPeriod"/>
            </a:pPr>
            <a:r>
              <a:rPr lang="en-GB" dirty="0"/>
              <a:t>Add some network so it can communicate</a:t>
            </a:r>
          </a:p>
          <a:p>
            <a:pPr marL="228600" indent="-228600">
              <a:buAutoNum type="arabicPeriod"/>
            </a:pPr>
            <a:r>
              <a:rPr lang="en-GB" dirty="0"/>
              <a:t>Most of the cases many NE areas connected together</a:t>
            </a:r>
          </a:p>
          <a:p>
            <a:pPr marL="228600" indent="-228600">
              <a:buAutoNum type="arabicPeriod"/>
            </a:pPr>
            <a:r>
              <a:rPr lang="en-GB" dirty="0"/>
              <a:t>And have AADs between them</a:t>
            </a:r>
          </a:p>
          <a:p>
            <a:pPr marL="228600" indent="-228600">
              <a:buAutoNum type="arabicPeriod"/>
            </a:pPr>
            <a:r>
              <a:rPr lang="en-GB" dirty="0"/>
              <a:t>At least 1 </a:t>
            </a:r>
            <a:r>
              <a:rPr lang="en-GB" dirty="0" err="1"/>
              <a:t>BoG</a:t>
            </a:r>
            <a:r>
              <a:rPr lang="en-GB" dirty="0"/>
              <a:t> is looking over such configuration</a:t>
            </a:r>
          </a:p>
          <a:p>
            <a:pPr marL="228600" indent="-228600">
              <a:buAutoNum type="arabicPeriod"/>
            </a:pPr>
            <a:r>
              <a:rPr lang="en-GB" dirty="0"/>
              <a:t>And has directly overseeing the ISEs</a:t>
            </a:r>
          </a:p>
          <a:p>
            <a:pPr marL="228600" indent="-228600">
              <a:buAutoNum type="arabicPeriod"/>
            </a:pPr>
            <a:r>
              <a:rPr lang="en-GB" dirty="0"/>
              <a:t>Lets not forget about equipment which is responsible for radiation detection – IO Chambers</a:t>
            </a:r>
          </a:p>
          <a:p>
            <a:pPr marL="228600" indent="-228600">
              <a:buAutoNum type="arabicPeriod"/>
            </a:pPr>
            <a:r>
              <a:rPr lang="en-GB" dirty="0"/>
              <a:t>And Bio Rems</a:t>
            </a:r>
          </a:p>
          <a:p>
            <a:pPr marL="228600" indent="-228600">
              <a:buAutoNum type="arabicPeriod"/>
            </a:pPr>
            <a:r>
              <a:rPr lang="en-GB" dirty="0"/>
              <a:t>Radiation </a:t>
            </a:r>
            <a:r>
              <a:rPr lang="en-GB" dirty="0" err="1"/>
              <a:t>trackin</a:t>
            </a:r>
            <a:r>
              <a:rPr lang="en-GB" dirty="0"/>
              <a:t> station</a:t>
            </a:r>
          </a:p>
          <a:p>
            <a:pPr marL="228600" indent="-228600">
              <a:buAutoNum type="arabicPeriod"/>
            </a:pPr>
            <a:r>
              <a:rPr lang="en-GB" dirty="0"/>
              <a:t>And it is all connected to global network</a:t>
            </a:r>
          </a:p>
        </p:txBody>
      </p:sp>
      <p:sp>
        <p:nvSpPr>
          <p:cNvPr id="4" name="Slide Number Placeholder 3"/>
          <p:cNvSpPr>
            <a:spLocks noGrp="1"/>
          </p:cNvSpPr>
          <p:nvPr>
            <p:ph type="sldNum" sz="quarter" idx="5"/>
          </p:nvPr>
        </p:nvSpPr>
        <p:spPr/>
        <p:txBody>
          <a:bodyPr/>
          <a:lstStyle/>
          <a:p>
            <a:fld id="{6F7304E8-46CA-F549-A907-F4D3F1BCDB9E}" type="slidenum">
              <a:rPr lang="en-US" smtClean="0"/>
              <a:t>4</a:t>
            </a:fld>
            <a:endParaRPr lang="en-US"/>
          </a:p>
        </p:txBody>
      </p:sp>
    </p:spTree>
    <p:extLst>
      <p:ext uri="{BB962C8B-B14F-4D97-AF65-F5344CB8AC3E}">
        <p14:creationId xmlns:p14="http://schemas.microsoft.com/office/powerpoint/2010/main" val="373321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GB" dirty="0"/>
          </a:p>
        </p:txBody>
      </p:sp>
      <p:sp>
        <p:nvSpPr>
          <p:cNvPr id="4" name="Slide Number Placeholder 3"/>
          <p:cNvSpPr>
            <a:spLocks noGrp="1"/>
          </p:cNvSpPr>
          <p:nvPr>
            <p:ph type="sldNum" sz="quarter" idx="5"/>
          </p:nvPr>
        </p:nvSpPr>
        <p:spPr/>
        <p:txBody>
          <a:bodyPr/>
          <a:lstStyle/>
          <a:p>
            <a:fld id="{6F7304E8-46CA-F549-A907-F4D3F1BCDB9E}" type="slidenum">
              <a:rPr lang="en-US" smtClean="0"/>
              <a:t>23</a:t>
            </a:fld>
            <a:endParaRPr lang="en-US"/>
          </a:p>
        </p:txBody>
      </p:sp>
    </p:spTree>
    <p:extLst>
      <p:ext uri="{BB962C8B-B14F-4D97-AF65-F5344CB8AC3E}">
        <p14:creationId xmlns:p14="http://schemas.microsoft.com/office/powerpoint/2010/main" val="131936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GB" dirty="0"/>
          </a:p>
        </p:txBody>
      </p:sp>
      <p:sp>
        <p:nvSpPr>
          <p:cNvPr id="4" name="Slide Number Placeholder 3"/>
          <p:cNvSpPr>
            <a:spLocks noGrp="1"/>
          </p:cNvSpPr>
          <p:nvPr>
            <p:ph type="sldNum" sz="quarter" idx="5"/>
          </p:nvPr>
        </p:nvSpPr>
        <p:spPr/>
        <p:txBody>
          <a:bodyPr/>
          <a:lstStyle/>
          <a:p>
            <a:fld id="{6F7304E8-46CA-F549-A907-F4D3F1BCDB9E}" type="slidenum">
              <a:rPr lang="en-US" smtClean="0"/>
              <a:t>26</a:t>
            </a:fld>
            <a:endParaRPr lang="en-US"/>
          </a:p>
        </p:txBody>
      </p:sp>
    </p:spTree>
    <p:extLst>
      <p:ext uri="{BB962C8B-B14F-4D97-AF65-F5344CB8AC3E}">
        <p14:creationId xmlns:p14="http://schemas.microsoft.com/office/powerpoint/2010/main" val="159472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GB" dirty="0"/>
          </a:p>
        </p:txBody>
      </p:sp>
      <p:sp>
        <p:nvSpPr>
          <p:cNvPr id="4" name="Slide Number Placeholder 3"/>
          <p:cNvSpPr>
            <a:spLocks noGrp="1"/>
          </p:cNvSpPr>
          <p:nvPr>
            <p:ph type="sldNum" sz="quarter" idx="5"/>
          </p:nvPr>
        </p:nvSpPr>
        <p:spPr/>
        <p:txBody>
          <a:bodyPr/>
          <a:lstStyle/>
          <a:p>
            <a:fld id="{6F7304E8-46CA-F549-A907-F4D3F1BCDB9E}" type="slidenum">
              <a:rPr lang="en-US" smtClean="0"/>
              <a:t>27</a:t>
            </a:fld>
            <a:endParaRPr lang="en-US"/>
          </a:p>
        </p:txBody>
      </p:sp>
    </p:spTree>
    <p:extLst>
      <p:ext uri="{BB962C8B-B14F-4D97-AF65-F5344CB8AC3E}">
        <p14:creationId xmlns:p14="http://schemas.microsoft.com/office/powerpoint/2010/main" val="38929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BoG</a:t>
            </a:r>
            <a:r>
              <a:rPr lang="en-US" dirty="0"/>
              <a:t> delivered, tested </a:t>
            </a:r>
            <a:endParaRPr lang="en-GB" dirty="0"/>
          </a:p>
        </p:txBody>
      </p:sp>
      <p:sp>
        <p:nvSpPr>
          <p:cNvPr id="4" name="Slide Number Placeholder 3"/>
          <p:cNvSpPr>
            <a:spLocks noGrp="1"/>
          </p:cNvSpPr>
          <p:nvPr>
            <p:ph type="sldNum" sz="quarter" idx="5"/>
          </p:nvPr>
        </p:nvSpPr>
        <p:spPr/>
        <p:txBody>
          <a:bodyPr/>
          <a:lstStyle/>
          <a:p>
            <a:fld id="{6F7304E8-46CA-F549-A907-F4D3F1BCDB9E}" type="slidenum">
              <a:rPr lang="en-US" smtClean="0"/>
              <a:t>28</a:t>
            </a:fld>
            <a:endParaRPr lang="en-US"/>
          </a:p>
        </p:txBody>
      </p:sp>
    </p:spTree>
    <p:extLst>
      <p:ext uri="{BB962C8B-B14F-4D97-AF65-F5344CB8AC3E}">
        <p14:creationId xmlns:p14="http://schemas.microsoft.com/office/powerpoint/2010/main" val="2499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2515818"/>
            <a:ext cx="8265984" cy="1826363"/>
          </a:xfrm>
          <a:prstGeom prst="rect">
            <a:avLst/>
          </a:prstGeo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fr-FR"/>
              <a:t>Modifiez le style du titre</a:t>
            </a:r>
            <a:endParaRPr kumimoji="0" lang="en-US" dirty="0"/>
          </a:p>
        </p:txBody>
      </p:sp>
      <p:sp>
        <p:nvSpPr>
          <p:cNvPr id="3" name="Espace réservé du texte 2"/>
          <p:cNvSpPr>
            <a:spLocks noGrp="1"/>
          </p:cNvSpPr>
          <p:nvPr>
            <p:ph type="body" idx="1"/>
          </p:nvPr>
        </p:nvSpPr>
        <p:spPr>
          <a:xfrm>
            <a:off x="431800" y="1329869"/>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Modifier les styles du texte du masque
Deuxième niveau
Troisième niveau
Quatrième niveau
Cinquième niveau</a:t>
            </a:r>
          </a:p>
        </p:txBody>
      </p:sp>
      <p:sp>
        <p:nvSpPr>
          <p:cNvPr id="10" name="Date Placeholder 9"/>
          <p:cNvSpPr>
            <a:spLocks noGrp="1"/>
          </p:cNvSpPr>
          <p:nvPr>
            <p:ph type="dt" sz="half" idx="10"/>
          </p:nvPr>
        </p:nvSpPr>
        <p:spPr/>
        <p:txBody>
          <a:bodyPr/>
          <a:lstStyle/>
          <a:p>
            <a:r>
              <a:rPr lang="fr-CH" dirty="0"/>
              <a:t>03.09.2021</a:t>
            </a:r>
            <a:endParaRPr lang="en-US" dirty="0"/>
          </a:p>
        </p:txBody>
      </p:sp>
      <p:sp>
        <p:nvSpPr>
          <p:cNvPr id="11" name="Footer Placeholder 10"/>
          <p:cNvSpPr>
            <a:spLocks noGrp="1"/>
          </p:cNvSpPr>
          <p:nvPr>
            <p:ph type="ftr" sz="quarter" idx="11"/>
          </p:nvPr>
        </p:nvSpPr>
        <p:spPr/>
        <p:txBody>
          <a:bodyPr/>
          <a:lstStyle/>
          <a:p>
            <a:r>
              <a:rPr lang="en-US" dirty="0"/>
              <a:t>PAS Workshop</a:t>
            </a:r>
          </a:p>
        </p:txBody>
      </p:sp>
      <p:sp>
        <p:nvSpPr>
          <p:cNvPr id="12" name="Slide Number Placeholder 11"/>
          <p:cNvSpPr>
            <a:spLocks noGrp="1"/>
          </p:cNvSpPr>
          <p:nvPr>
            <p:ph type="sldNum" sz="quarter" idx="12"/>
          </p:nvPr>
        </p:nvSpPr>
        <p:spPr/>
        <p:txBody>
          <a:bodyPr/>
          <a:lstStyle/>
          <a:p>
            <a:fld id="{82669F73-BCF9-C24C-B495-49B0CE9DBAF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03.09.2021</a:t>
            </a:r>
            <a:endParaRPr lang="en-US" dirty="0"/>
          </a:p>
        </p:txBody>
      </p:sp>
      <p:sp>
        <p:nvSpPr>
          <p:cNvPr id="4"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5"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467544" y="1340768"/>
            <a:ext cx="4589267" cy="4464497"/>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5580112" y="2780928"/>
            <a:ext cx="3053866" cy="3024336"/>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Modifier les styles du texte du masque
Deuxième niveau
Troisième niveau
Quatrième niveau
Cinquième niveau</a:t>
            </a:r>
          </a:p>
        </p:txBody>
      </p:sp>
      <p:sp>
        <p:nvSpPr>
          <p:cNvPr id="5"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03.09.2021</a:t>
            </a:r>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15" name="Title 14"/>
          <p:cNvSpPr>
            <a:spLocks noGrp="1"/>
          </p:cNvSpPr>
          <p:nvPr>
            <p:ph type="title"/>
          </p:nvPr>
        </p:nvSpPr>
        <p:spPr/>
        <p:txBody>
          <a:bodyPr/>
          <a:lstStyle/>
          <a:p>
            <a:r>
              <a:rPr lang="fr-FR"/>
              <a:t>Modifiez le style du titre</a:t>
            </a:r>
            <a:endParaRPr lang="en-US"/>
          </a:p>
        </p:txBody>
      </p:sp>
      <p:sp>
        <p:nvSpPr>
          <p:cNvPr id="16"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0" name="Straight Connector 9"/>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eaLnBrk="1" latinLnBrk="0" hangingPunct="1"/>
            <a:r>
              <a:rPr lang="fr-FR"/>
              <a:t>Modifier les styles du texte du masque
Deuxième niveau
Troisième niveau
Quatrième niveau
Cinquième niveau</a:t>
            </a:r>
            <a:endParaRPr kumimoji="0" lang="en-US"/>
          </a:p>
        </p:txBody>
      </p:sp>
      <p:sp>
        <p:nvSpPr>
          <p:cNvPr id="4"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03.09.2021</a:t>
            </a:r>
            <a:endParaRPr lang="en-US" dirty="0"/>
          </a:p>
        </p:txBody>
      </p:sp>
      <p:sp>
        <p:nvSpPr>
          <p:cNvPr id="5"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6"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7" name="Titre 1"/>
          <p:cNvSpPr>
            <a:spLocks noGrp="1"/>
          </p:cNvSpPr>
          <p:nvPr>
            <p:ph type="title"/>
          </p:nvPr>
        </p:nvSpPr>
        <p:spPr>
          <a:xfrm>
            <a:off x="467544" y="1"/>
            <a:ext cx="8226854" cy="692695"/>
          </a:xfrm>
          <a:prstGeom prst="rect">
            <a:avLst/>
          </a:prstGeom>
        </p:spPr>
        <p:txBody>
          <a:bodyPr>
            <a:normAutofit/>
          </a:bodyPr>
          <a:lstStyle>
            <a:lvl1pPr algn="l">
              <a:defRPr sz="3600">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11"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9" name="Straight Connector 8"/>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Modifier les styles du texte du masque
Deuxième niveau
Troisième niveau
Quatrième niveau
Cinquième niveau</a:t>
            </a:r>
            <a:endParaRPr kumimoji="0" lang="en-US"/>
          </a:p>
        </p:txBody>
      </p:sp>
      <p:sp>
        <p:nvSpPr>
          <p:cNvPr id="4"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03.09.2021</a:t>
            </a:r>
            <a:endParaRPr lang="en-US" dirty="0"/>
          </a:p>
        </p:txBody>
      </p:sp>
      <p:sp>
        <p:nvSpPr>
          <p:cNvPr id="5"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6"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280332507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200591861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pic>
        <p:nvPicPr>
          <p:cNvPr id="3"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Modifier les styles du texte du masque
Deuxième niveau
Troisième niveau
Quatrième niveau
Cinquième niveau</a:t>
            </a:r>
            <a:endParaRPr kumimoji="0" lang="en-US" dirty="0"/>
          </a:p>
        </p:txBody>
      </p:sp>
      <p:sp>
        <p:nvSpPr>
          <p:cNvPr id="15" name="Date Placeholder 14"/>
          <p:cNvSpPr>
            <a:spLocks noGrp="1"/>
          </p:cNvSpPr>
          <p:nvPr>
            <p:ph type="dt" sz="half" idx="10"/>
          </p:nvPr>
        </p:nvSpPr>
        <p:spPr/>
        <p:txBody>
          <a:bodyPr/>
          <a:lstStyle/>
          <a:p>
            <a:r>
              <a:rPr lang="fr-CH" dirty="0"/>
              <a:t>03.09.2021</a:t>
            </a:r>
            <a:endParaRPr lang="en-US" dirty="0"/>
          </a:p>
        </p:txBody>
      </p:sp>
      <p:sp>
        <p:nvSpPr>
          <p:cNvPr id="16" name="Footer Placeholder 15"/>
          <p:cNvSpPr>
            <a:spLocks noGrp="1"/>
          </p:cNvSpPr>
          <p:nvPr>
            <p:ph type="ftr" sz="quarter" idx="11"/>
          </p:nvPr>
        </p:nvSpPr>
        <p:spPr/>
        <p:txBody>
          <a:bodyPr/>
          <a:lstStyle/>
          <a:p>
            <a:r>
              <a:rPr lang="en-US" dirty="0"/>
              <a:t>PAS Workshop</a:t>
            </a:r>
          </a:p>
        </p:txBody>
      </p:sp>
      <p:sp>
        <p:nvSpPr>
          <p:cNvPr id="17" name="Slide Number Placeholder 16"/>
          <p:cNvSpPr>
            <a:spLocks noGrp="1"/>
          </p:cNvSpPr>
          <p:nvPr>
            <p:ph type="sldNum" sz="quarter" idx="12"/>
          </p:nvPr>
        </p:nvSpPr>
        <p:spPr/>
        <p:txBody>
          <a:bodyPr/>
          <a:lstStyle/>
          <a:p>
            <a:fld id="{82669F73-BCF9-C24C-B495-49B0CE9DBAF4}" type="slidenum">
              <a:rPr lang="en-US" smtClean="0"/>
              <a:pPr/>
              <a:t>‹#›</a:t>
            </a:fld>
            <a:endParaRPr lang="en-US" dirty="0"/>
          </a:p>
        </p:txBody>
      </p:sp>
      <p:sp>
        <p:nvSpPr>
          <p:cNvPr id="2" name="Titre 1"/>
          <p:cNvSpPr>
            <a:spLocks noGrp="1"/>
          </p:cNvSpPr>
          <p:nvPr>
            <p:ph type="title"/>
          </p:nvPr>
        </p:nvSpPr>
        <p:spPr>
          <a:xfrm>
            <a:off x="467544" y="1"/>
            <a:ext cx="8208912" cy="692695"/>
          </a:xfrm>
          <a:prstGeom prst="rect">
            <a:avLst/>
          </a:prstGeom>
        </p:spPr>
        <p:txBody>
          <a:bodyPr>
            <a:normAutofit/>
          </a:bodyPr>
          <a:lstStyle>
            <a:lvl1pPr algn="l">
              <a:defRPr sz="3600" b="1" i="1">
                <a:ln>
                  <a:noFill/>
                </a:ln>
                <a:solidFill>
                  <a:schemeClr val="tx1"/>
                </a:solidFill>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22"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3" name="Straight Connector 12"/>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Modifier les styles du texte du masque
Deuxième niveau
Troisième niveau
Quatrième niveau
Cinquième niveau</a:t>
            </a:r>
            <a:endParaRPr kumimoji="0" lang="en-US" dirty="0"/>
          </a:p>
        </p:txBody>
      </p:sp>
      <p:sp>
        <p:nvSpPr>
          <p:cNvPr id="15" name="Date Placeholder 14"/>
          <p:cNvSpPr>
            <a:spLocks noGrp="1"/>
          </p:cNvSpPr>
          <p:nvPr>
            <p:ph type="dt" sz="half" idx="10"/>
          </p:nvPr>
        </p:nvSpPr>
        <p:spPr/>
        <p:txBody>
          <a:bodyPr/>
          <a:lstStyle/>
          <a:p>
            <a:r>
              <a:rPr lang="fr-CH" dirty="0"/>
              <a:t>03.09.2021</a:t>
            </a:r>
            <a:endParaRPr lang="en-US" dirty="0"/>
          </a:p>
        </p:txBody>
      </p:sp>
      <p:sp>
        <p:nvSpPr>
          <p:cNvPr id="16" name="Footer Placeholder 15"/>
          <p:cNvSpPr>
            <a:spLocks noGrp="1"/>
          </p:cNvSpPr>
          <p:nvPr>
            <p:ph type="ftr" sz="quarter" idx="11"/>
          </p:nvPr>
        </p:nvSpPr>
        <p:spPr/>
        <p:txBody>
          <a:bodyPr/>
          <a:lstStyle/>
          <a:p>
            <a:r>
              <a:rPr lang="en-US" dirty="0"/>
              <a:t>PAS Workshop</a:t>
            </a:r>
          </a:p>
        </p:txBody>
      </p:sp>
      <p:sp>
        <p:nvSpPr>
          <p:cNvPr id="17" name="Slide Number Placeholder 16"/>
          <p:cNvSpPr>
            <a:spLocks noGrp="1"/>
          </p:cNvSpPr>
          <p:nvPr>
            <p:ph type="sldNum" sz="quarter" idx="12"/>
          </p:nvPr>
        </p:nvSpPr>
        <p:spPr/>
        <p:txBody>
          <a:bodyPr/>
          <a:lstStyle/>
          <a:p>
            <a:fld id="{82669F73-BCF9-C24C-B495-49B0CE9DBAF4}" type="slidenum">
              <a:rPr lang="en-US" smtClean="0"/>
              <a:pPr/>
              <a:t>‹#›</a:t>
            </a:fld>
            <a:endParaRPr lang="en-US" dirty="0"/>
          </a:p>
        </p:txBody>
      </p:sp>
      <p:sp>
        <p:nvSpPr>
          <p:cNvPr id="2" name="Titre 1"/>
          <p:cNvSpPr>
            <a:spLocks noGrp="1"/>
          </p:cNvSpPr>
          <p:nvPr>
            <p:ph type="title"/>
          </p:nvPr>
        </p:nvSpPr>
        <p:spPr>
          <a:xfrm>
            <a:off x="467544" y="1"/>
            <a:ext cx="8208912" cy="1196751"/>
          </a:xfrm>
          <a:prstGeom prst="rect">
            <a:avLst/>
          </a:prstGeom>
        </p:spPr>
        <p:txBody>
          <a:bodyPr>
            <a:normAutofit/>
          </a:bodyPr>
          <a:lstStyle>
            <a:lvl1pPr algn="l">
              <a:defRPr sz="4400" b="1" i="1">
                <a:ln>
                  <a:noFill/>
                </a:ln>
                <a:solidFill>
                  <a:schemeClr val="tx1"/>
                </a:solidFill>
                <a:effectLst>
                  <a:reflection blurRad="6350" stA="55000" endA="300" endPos="45500" dir="5400000" sy="-100000" algn="bl" rotWithShape="0"/>
                </a:effectLst>
              </a:defRPr>
            </a:lvl1pPr>
          </a:lstStyle>
          <a:p>
            <a:r>
              <a:rPr kumimoji="0" lang="fr-FR"/>
              <a:t>Modifiez le style du titre</a:t>
            </a:r>
            <a:endParaRPr kumimoji="0" lang="en-US" dirty="0"/>
          </a:p>
        </p:txBody>
      </p:sp>
      <p:cxnSp>
        <p:nvCxnSpPr>
          <p:cNvPr id="13" name="Straight Connector 12"/>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31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CH" dirty="0"/>
              <a:t>03.09.2021</a:t>
            </a:r>
            <a:endParaRPr lang="en-US" dirty="0"/>
          </a:p>
        </p:txBody>
      </p:sp>
      <p:sp>
        <p:nvSpPr>
          <p:cNvPr id="4" name="Footer Placeholder 3"/>
          <p:cNvSpPr>
            <a:spLocks noGrp="1"/>
          </p:cNvSpPr>
          <p:nvPr>
            <p:ph type="ftr" sz="quarter" idx="11"/>
          </p:nvPr>
        </p:nvSpPr>
        <p:spPr/>
        <p:txBody>
          <a:bodyPr/>
          <a:lstStyle/>
          <a:p>
            <a:r>
              <a:rPr lang="en-US" dirty="0"/>
              <a:t>PAS Workshop</a:t>
            </a:r>
          </a:p>
        </p:txBody>
      </p:sp>
      <p:sp>
        <p:nvSpPr>
          <p:cNvPr id="5" name="Slide Number Placeholder 4"/>
          <p:cNvSpPr>
            <a:spLocks noGrp="1"/>
          </p:cNvSpPr>
          <p:nvPr>
            <p:ph type="sldNum" sz="quarter" idx="12"/>
          </p:nvPr>
        </p:nvSpPr>
        <p:spPr/>
        <p:txBody>
          <a:bodyPr/>
          <a:lstStyle/>
          <a:p>
            <a:fld id="{82669F73-BCF9-C24C-B495-49B0CE9DBAF4}" type="slidenum">
              <a:rPr lang="en-US" smtClean="0"/>
              <a:pPr/>
              <a:t>‹#›</a:t>
            </a:fld>
            <a:endParaRPr lang="en-US" dirty="0"/>
          </a:p>
        </p:txBody>
      </p:sp>
      <p:sp>
        <p:nvSpPr>
          <p:cNvPr id="7" name="Espace réservé du contenu 2"/>
          <p:cNvSpPr>
            <a:spLocks noGrp="1"/>
          </p:cNvSpPr>
          <p:nvPr>
            <p:ph sz="half" idx="1"/>
          </p:nvPr>
        </p:nvSpPr>
        <p:spPr>
          <a:xfrm>
            <a:off x="467544" y="1268761"/>
            <a:ext cx="4032448" cy="4752528"/>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Modifier les styles du texte du masque
Deuxième niveau
Troisième niveau
Quatrième niveau
Cinquième niveau</a:t>
            </a:r>
            <a:endParaRPr kumimoji="0" lang="en-US" dirty="0"/>
          </a:p>
        </p:txBody>
      </p:sp>
      <p:sp>
        <p:nvSpPr>
          <p:cNvPr id="8" name="Espace réservé du contenu 3"/>
          <p:cNvSpPr>
            <a:spLocks noGrp="1"/>
          </p:cNvSpPr>
          <p:nvPr>
            <p:ph sz="half" idx="2"/>
          </p:nvPr>
        </p:nvSpPr>
        <p:spPr>
          <a:xfrm>
            <a:off x="4644008" y="1268760"/>
            <a:ext cx="4032448" cy="4752528"/>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Modifier les styles du texte du masque
Deuxième niveau
Troisième niveau
Quatrième niveau
Cinquième niveau</a:t>
            </a:r>
            <a:endParaRPr kumimoji="0" lang="en-US" dirty="0"/>
          </a:p>
        </p:txBody>
      </p:sp>
      <p:cxnSp>
        <p:nvCxnSpPr>
          <p:cNvPr id="11" name="Straight Connector 10"/>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itre 1"/>
          <p:cNvSpPr>
            <a:spLocks noGrp="1"/>
          </p:cNvSpPr>
          <p:nvPr>
            <p:ph type="title"/>
          </p:nvPr>
        </p:nvSpPr>
        <p:spPr>
          <a:xfrm>
            <a:off x="467544" y="1"/>
            <a:ext cx="8208912" cy="1196751"/>
          </a:xfrm>
          <a:prstGeom prst="rect">
            <a:avLst/>
          </a:prstGeom>
        </p:spPr>
        <p:txBody>
          <a:bodyPr>
            <a:normAutofit/>
          </a:bodyPr>
          <a:lstStyle>
            <a:lvl1pPr algn="l">
              <a:defRPr sz="4400" b="1" i="1">
                <a:ln>
                  <a:noFill/>
                </a:ln>
                <a:solidFill>
                  <a:schemeClr val="tx1"/>
                </a:solidFill>
                <a:effectLst>
                  <a:reflection blurRad="6350" stA="55000" endA="300" endPos="45500" dir="5400000" sy="-100000" algn="bl" rotWithShape="0"/>
                </a:effectLst>
              </a:defRPr>
            </a:lvl1pPr>
          </a:lstStyle>
          <a:p>
            <a:r>
              <a:rPr kumimoji="0" lang="fr-FR"/>
              <a:t>Modifiez le style du titre</a:t>
            </a:r>
            <a:endParaRPr kumimoji="0" lang="en-US" dirty="0"/>
          </a:p>
        </p:txBody>
      </p:sp>
    </p:spTree>
    <p:extLst>
      <p:ext uri="{BB962C8B-B14F-4D97-AF65-F5344CB8AC3E}">
        <p14:creationId xmlns:p14="http://schemas.microsoft.com/office/powerpoint/2010/main" val="37481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67544" y="1268761"/>
            <a:ext cx="4032448" cy="4752528"/>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Modifier les styles du texte du masque
Deuxième niveau
Troisième niveau
Quatrième niveau
Cinquième niveau</a:t>
            </a:r>
            <a:endParaRPr kumimoji="0" lang="en-US" dirty="0"/>
          </a:p>
        </p:txBody>
      </p:sp>
      <p:sp>
        <p:nvSpPr>
          <p:cNvPr id="4" name="Espace réservé du contenu 3"/>
          <p:cNvSpPr>
            <a:spLocks noGrp="1"/>
          </p:cNvSpPr>
          <p:nvPr>
            <p:ph sz="half" idx="2"/>
          </p:nvPr>
        </p:nvSpPr>
        <p:spPr>
          <a:xfrm>
            <a:off x="4644008" y="1268760"/>
            <a:ext cx="4032448" cy="4752528"/>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Modifier les styles du texte du masque
Deuxième niveau
Troisième niveau
Quatrième niveau
Cinquième niveau</a:t>
            </a:r>
            <a:endParaRPr kumimoji="0" lang="en-US" dirty="0"/>
          </a:p>
        </p:txBody>
      </p:sp>
      <p:sp>
        <p:nvSpPr>
          <p:cNvPr id="5"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03.09.2021</a:t>
            </a:r>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9" name="Titre 1"/>
          <p:cNvSpPr>
            <a:spLocks noGrp="1"/>
          </p:cNvSpPr>
          <p:nvPr>
            <p:ph type="title"/>
          </p:nvPr>
        </p:nvSpPr>
        <p:spPr>
          <a:xfrm>
            <a:off x="467544" y="0"/>
            <a:ext cx="8208912" cy="692695"/>
          </a:xfrm>
          <a:prstGeom prst="rect">
            <a:avLst/>
          </a:prstGeom>
        </p:spPr>
        <p:txBody>
          <a:bodyPr>
            <a:normAutofit/>
          </a:bodyPr>
          <a:lstStyle>
            <a:lvl1pPr algn="l">
              <a:defRPr sz="3600">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13"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2" name="Straight Connector 11"/>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126977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Modifier les styles du texte du masque
Deuxième niveau
Troisième niveau
Quatrième niveau
Cinquième niveau</a:t>
            </a:r>
          </a:p>
        </p:txBody>
      </p:sp>
      <p:sp>
        <p:nvSpPr>
          <p:cNvPr id="4" name="Espace réservé du texte 3"/>
          <p:cNvSpPr>
            <a:spLocks noGrp="1"/>
          </p:cNvSpPr>
          <p:nvPr>
            <p:ph type="body" sz="half" idx="3"/>
          </p:nvPr>
        </p:nvSpPr>
        <p:spPr>
          <a:xfrm>
            <a:off x="4655369" y="126977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Modifier les styles du texte du masque
Deuxième niveau
Troisième niveau
Quatrième niveau
Cinquième niveau</a:t>
            </a:r>
          </a:p>
        </p:txBody>
      </p:sp>
      <p:sp>
        <p:nvSpPr>
          <p:cNvPr id="5" name="Espace réservé du contenu 4"/>
          <p:cNvSpPr>
            <a:spLocks noGrp="1"/>
          </p:cNvSpPr>
          <p:nvPr>
            <p:ph sz="quarter" idx="2"/>
          </p:nvPr>
        </p:nvSpPr>
        <p:spPr>
          <a:xfrm>
            <a:off x="446856" y="2225465"/>
            <a:ext cx="4040188" cy="382303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Modifier les styles du texte du masque
Deuxième niveau
Troisième niveau
Quatrième niveau
Cinquième niveau</a:t>
            </a:r>
            <a:endParaRPr kumimoji="0" lang="en-US" dirty="0"/>
          </a:p>
        </p:txBody>
      </p:sp>
      <p:sp>
        <p:nvSpPr>
          <p:cNvPr id="6" name="Espace réservé du contenu 5"/>
          <p:cNvSpPr>
            <a:spLocks noGrp="1"/>
          </p:cNvSpPr>
          <p:nvPr>
            <p:ph sz="quarter" idx="4"/>
          </p:nvPr>
        </p:nvSpPr>
        <p:spPr>
          <a:xfrm>
            <a:off x="4634681" y="2225465"/>
            <a:ext cx="4041775" cy="382303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Modifier les styles du texte du masque
Deuxième niveau
Troisième niveau
Quatrième niveau
Cinquième niveau</a:t>
            </a:r>
            <a:endParaRPr kumimoji="0" lang="en-US"/>
          </a:p>
        </p:txBody>
      </p:sp>
      <p:sp>
        <p:nvSpPr>
          <p:cNvPr id="7"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03.09.2021</a:t>
            </a:r>
            <a:endParaRPr lang="en-US" dirty="0"/>
          </a:p>
        </p:txBody>
      </p:sp>
      <p:sp>
        <p:nvSpPr>
          <p:cNvPr id="8"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9"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11" name="Titre 1"/>
          <p:cNvSpPr>
            <a:spLocks noGrp="1"/>
          </p:cNvSpPr>
          <p:nvPr>
            <p:ph type="title"/>
          </p:nvPr>
        </p:nvSpPr>
        <p:spPr>
          <a:xfrm>
            <a:off x="467544" y="1"/>
            <a:ext cx="8208912" cy="692695"/>
          </a:xfrm>
          <a:prstGeom prst="rect">
            <a:avLst/>
          </a:prstGeom>
        </p:spPr>
        <p:txBody>
          <a:bodyPr>
            <a:normAutofit/>
          </a:bodyPr>
          <a:lstStyle>
            <a:lvl1pPr algn="l">
              <a:defRPr sz="3600">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14"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0" name="Straight Connector 9"/>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94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521172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Modifier les styles du texte du masque
Deuxième niveau
Troisième niveau
Quatrième niveau
Cinquième niveau</a:t>
            </a:r>
          </a:p>
        </p:txBody>
      </p:sp>
      <p:sp>
        <p:nvSpPr>
          <p:cNvPr id="4" name="Espace réservé du texte 3"/>
          <p:cNvSpPr>
            <a:spLocks noGrp="1"/>
          </p:cNvSpPr>
          <p:nvPr>
            <p:ph type="body" sz="half" idx="3"/>
          </p:nvPr>
        </p:nvSpPr>
        <p:spPr>
          <a:xfrm>
            <a:off x="4645025" y="521172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Modifier les styles du texte du masque
Deuxième niveau
Troisième niveau
Quatrième niveau
Cinquième niveau</a:t>
            </a:r>
          </a:p>
        </p:txBody>
      </p:sp>
      <p:sp>
        <p:nvSpPr>
          <p:cNvPr id="5" name="Espace réservé du contenu 4"/>
          <p:cNvSpPr>
            <a:spLocks noGrp="1"/>
          </p:cNvSpPr>
          <p:nvPr>
            <p:ph sz="quarter" idx="2"/>
          </p:nvPr>
        </p:nvSpPr>
        <p:spPr>
          <a:xfrm>
            <a:off x="457200" y="1269777"/>
            <a:ext cx="4040188" cy="3810456"/>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Modifier les styles du texte du masque
Deuxième niveau
Troisième niveau
Quatrième niveau
Cinquième niveau</a:t>
            </a:r>
            <a:endParaRPr kumimoji="0" lang="en-US" dirty="0"/>
          </a:p>
        </p:txBody>
      </p:sp>
      <p:sp>
        <p:nvSpPr>
          <p:cNvPr id="6" name="Espace réservé du contenu 5"/>
          <p:cNvSpPr>
            <a:spLocks noGrp="1"/>
          </p:cNvSpPr>
          <p:nvPr>
            <p:ph sz="quarter" idx="4"/>
          </p:nvPr>
        </p:nvSpPr>
        <p:spPr>
          <a:xfrm>
            <a:off x="4645025" y="1269777"/>
            <a:ext cx="4041775" cy="3810456"/>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Modifier les styles du texte du masque
Deuxième niveau
Troisième niveau
Quatrième niveau
Cinquième niveau</a:t>
            </a:r>
            <a:endParaRPr kumimoji="0" lang="en-US"/>
          </a:p>
        </p:txBody>
      </p:sp>
      <p:sp>
        <p:nvSpPr>
          <p:cNvPr id="7"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03.09.2021</a:t>
            </a:r>
            <a:endParaRPr lang="en-US" dirty="0"/>
          </a:p>
        </p:txBody>
      </p:sp>
      <p:sp>
        <p:nvSpPr>
          <p:cNvPr id="8"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9"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11" name="Titre 1"/>
          <p:cNvSpPr>
            <a:spLocks noGrp="1"/>
          </p:cNvSpPr>
          <p:nvPr>
            <p:ph type="title"/>
          </p:nvPr>
        </p:nvSpPr>
        <p:spPr>
          <a:xfrm>
            <a:off x="467544" y="1"/>
            <a:ext cx="8208912" cy="692695"/>
          </a:xfrm>
          <a:prstGeom prst="rect">
            <a:avLst/>
          </a:prstGeom>
        </p:spPr>
        <p:txBody>
          <a:bodyPr>
            <a:normAutofit/>
          </a:bodyPr>
          <a:lstStyle>
            <a:lvl1pPr algn="l">
              <a:defRPr sz="3600">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14"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0" name="Straight Connector 9"/>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Espace réservé du contenu 3"/>
          <p:cNvSpPr>
            <a:spLocks noGrp="1"/>
          </p:cNvSpPr>
          <p:nvPr>
            <p:ph sz="half" idx="1"/>
          </p:nvPr>
        </p:nvSpPr>
        <p:spPr>
          <a:xfrm>
            <a:off x="467544" y="1981200"/>
            <a:ext cx="8208912"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a:t>Modifier les styles du texte du masque
Deuxième niveau
Troisième niveau
Quatrième niveau
Cinquième niveau</a:t>
            </a:r>
            <a:endParaRPr kumimoji="0" lang="en-US" dirty="0"/>
          </a:p>
        </p:txBody>
      </p:sp>
      <p:sp>
        <p:nvSpPr>
          <p:cNvPr id="5"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03.09.2021</a:t>
            </a:r>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16" name="Text Placeholder 15"/>
          <p:cNvSpPr>
            <a:spLocks noGrp="1"/>
          </p:cNvSpPr>
          <p:nvPr>
            <p:ph type="body" sz="quarter" idx="14" hasCustomPrompt="1"/>
          </p:nvPr>
        </p:nvSpPr>
        <p:spPr>
          <a:xfrm>
            <a:off x="467544" y="1268760"/>
            <a:ext cx="3240360" cy="648072"/>
          </a:xfrm>
        </p:spPr>
        <p:txBody>
          <a:bodyPr>
            <a:normAutofit/>
          </a:bodyPr>
          <a:lstStyle>
            <a:lvl1pPr marL="36576" indent="0">
              <a:buNone/>
              <a:defRPr sz="1800" baseline="0"/>
            </a:lvl1pPr>
            <a:lvl2pPr marL="448056" indent="0">
              <a:buNone/>
              <a:defRPr/>
            </a:lvl2pPr>
            <a:lvl3pPr marL="749808" indent="0">
              <a:buNone/>
              <a:defRPr/>
            </a:lvl3pPr>
            <a:lvl4pPr marL="1042416" indent="0">
              <a:buNone/>
              <a:defRPr/>
            </a:lvl4pPr>
            <a:lvl5pPr marL="1307592" indent="0">
              <a:buNone/>
              <a:defRPr/>
            </a:lvl5pPr>
          </a:lstStyle>
          <a:p>
            <a:pPr lvl="0"/>
            <a:r>
              <a:rPr lang="fr-CH" dirty="0"/>
              <a:t>Click to edit title</a:t>
            </a:r>
            <a:endParaRPr lang="en-US" dirty="0"/>
          </a:p>
        </p:txBody>
      </p:sp>
      <p:sp>
        <p:nvSpPr>
          <p:cNvPr id="17" name="Title 16"/>
          <p:cNvSpPr>
            <a:spLocks noGrp="1"/>
          </p:cNvSpPr>
          <p:nvPr>
            <p:ph type="title"/>
          </p:nvPr>
        </p:nvSpPr>
        <p:spPr/>
        <p:txBody>
          <a:bodyPr/>
          <a:lstStyle/>
          <a:p>
            <a:r>
              <a:rPr lang="fr-FR"/>
              <a:t>Modifiez le style du titre</a:t>
            </a:r>
            <a:endParaRPr lang="en-US"/>
          </a:p>
        </p:txBody>
      </p:sp>
      <p:sp>
        <p:nvSpPr>
          <p:cNvPr id="18"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0" name="Straight Connector 9"/>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03.09.2021</a:t>
            </a:r>
            <a:endParaRPr lang="en-US" dirty="0"/>
          </a:p>
        </p:txBody>
      </p:sp>
      <p:sp>
        <p:nvSpPr>
          <p:cNvPr id="4"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5"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dirty="0"/>
          </a:p>
        </p:txBody>
      </p:sp>
      <p:sp>
        <p:nvSpPr>
          <p:cNvPr id="8" name="Titre 1"/>
          <p:cNvSpPr>
            <a:spLocks noGrp="1"/>
          </p:cNvSpPr>
          <p:nvPr>
            <p:ph type="title"/>
          </p:nvPr>
        </p:nvSpPr>
        <p:spPr>
          <a:xfrm>
            <a:off x="467544" y="1"/>
            <a:ext cx="8208912" cy="692695"/>
          </a:xfrm>
          <a:prstGeom prst="rect">
            <a:avLst/>
          </a:prstGeom>
        </p:spPr>
        <p:txBody>
          <a:bodyPr>
            <a:normAutofit/>
          </a:bodyPr>
          <a:lstStyle>
            <a:lvl1pPr algn="l">
              <a:defRPr sz="3600">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9"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0" name="Straight Connector 9"/>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292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67544" y="3573"/>
            <a:ext cx="8208912" cy="678163"/>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a:t>Cliquez pour modifier les styles du texte du masque</a:t>
            </a:r>
          </a:p>
          <a:p>
            <a:pPr lvl="1" eaLnBrk="1" latinLnBrk="0" hangingPunct="1"/>
            <a:r>
              <a:rPr kumimoji="0" lang="fr-CH" dirty="0"/>
              <a:t>Deuxième niveau</a:t>
            </a:r>
          </a:p>
          <a:p>
            <a:pPr lvl="2" eaLnBrk="1" latinLnBrk="0" hangingPunct="1"/>
            <a:r>
              <a:rPr kumimoji="0" lang="fr-CH" dirty="0"/>
              <a:t>Troisième niveau</a:t>
            </a:r>
          </a:p>
          <a:p>
            <a:pPr lvl="3" eaLnBrk="1" latinLnBrk="0" hangingPunct="1"/>
            <a:r>
              <a:rPr kumimoji="0" lang="fr-CH" dirty="0"/>
              <a:t>Quatrième niveau</a:t>
            </a:r>
          </a:p>
          <a:p>
            <a:pPr lvl="4" eaLnBrk="1" latinLnBrk="0" hangingPunct="1"/>
            <a:r>
              <a:rPr kumimoji="0" lang="fr-CH" dirty="0"/>
              <a:t>Cinquième niveau</a:t>
            </a:r>
            <a:endParaRPr kumimoji="0" lang="en-US" dirty="0"/>
          </a:p>
        </p:txBody>
      </p:sp>
      <p:pic>
        <p:nvPicPr>
          <p:cNvPr id="5" name="Image 4" descr="bande-01.eps"/>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03.09.2021</a:t>
            </a:r>
            <a:endParaRPr lang="en-US" dirty="0"/>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99" r:id="rId1"/>
    <p:sldLayoutId id="2147484198" r:id="rId2"/>
    <p:sldLayoutId id="2147484210" r:id="rId3"/>
    <p:sldLayoutId id="2147484212" r:id="rId4"/>
    <p:sldLayoutId id="2147484200" r:id="rId5"/>
    <p:sldLayoutId id="2147484211" r:id="rId6"/>
    <p:sldLayoutId id="2147484201" r:id="rId7"/>
    <p:sldLayoutId id="2147484204" r:id="rId8"/>
    <p:sldLayoutId id="2147484209" r:id="rId9"/>
    <p:sldLayoutId id="2147484202" r:id="rId10"/>
    <p:sldLayoutId id="2147484205" r:id="rId11"/>
    <p:sldLayoutId id="2147484206" r:id="rId12"/>
    <p:sldLayoutId id="2147484207" r:id="rId13"/>
    <p:sldLayoutId id="2147484197" r:id="rId14"/>
    <p:sldLayoutId id="2147484208" r:id="rId15"/>
    <p:sldLayoutId id="2147484196" r:id="rId16"/>
    <p:sldLayoutId id="2147484194" r:id="rId17"/>
  </p:sldLayoutIdLst>
  <p:hf hdr="0"/>
  <p:txStyles>
    <p:titleStyle>
      <a:lvl1pPr algn="l" rtl="0" eaLnBrk="1" latinLnBrk="0" hangingPunct="1">
        <a:spcBef>
          <a:spcPct val="0"/>
        </a:spcBef>
        <a:buNone/>
        <a:defRPr kumimoji="0" sz="3600" b="1" i="1" kern="1200">
          <a:solidFill>
            <a:schemeClr val="tx1"/>
          </a:solidFill>
          <a:effectLst>
            <a:reflection blurRad="6350" stA="55000" endA="300" endPos="45500" dir="5400000" sy="-100000" algn="bl" rotWithShape="0"/>
          </a:effectLst>
          <a:latin typeface="+mj-lt"/>
          <a:ea typeface="+mj-ea"/>
          <a:cs typeface="+mj-cs"/>
        </a:defRPr>
      </a:lvl1pPr>
    </p:titleStyle>
    <p:bodyStyle>
      <a:lvl1pPr marL="493776" indent="-457200" algn="l" rtl="0" eaLnBrk="1" latinLnBrk="0" hangingPunct="1">
        <a:spcBef>
          <a:spcPct val="20000"/>
        </a:spcBef>
        <a:buClr>
          <a:schemeClr val="accent1">
            <a:lumMod val="10000"/>
          </a:schemeClr>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8.emf"/><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25" y="1506347"/>
            <a:ext cx="8365613" cy="1826363"/>
          </a:xfrm>
        </p:spPr>
        <p:txBody>
          <a:bodyPr>
            <a:normAutofit fontScale="90000"/>
          </a:bodyPr>
          <a:lstStyle/>
          <a:p>
            <a:r>
              <a:rPr lang="en-US" dirty="0"/>
              <a:t>Design of a prototype for Personnel Access System at GSI</a:t>
            </a:r>
            <a:endParaRPr lang="en-US" sz="2900" dirty="0"/>
          </a:p>
        </p:txBody>
      </p:sp>
      <p:sp>
        <p:nvSpPr>
          <p:cNvPr id="4" name="Date Placeholder 3"/>
          <p:cNvSpPr>
            <a:spLocks noGrp="1"/>
          </p:cNvSpPr>
          <p:nvPr>
            <p:ph type="dt" sz="half" idx="10"/>
          </p:nvPr>
        </p:nvSpPr>
        <p:spPr/>
        <p:txBody>
          <a:bodyPr/>
          <a:lstStyle/>
          <a:p>
            <a:r>
              <a:rPr lang="fr-CH" dirty="0"/>
              <a:t>03.09.2021</a:t>
            </a:r>
            <a:endParaRPr lang="en-US" dirty="0"/>
          </a:p>
        </p:txBody>
      </p:sp>
      <p:sp>
        <p:nvSpPr>
          <p:cNvPr id="5" name="Footer Placeholder 4"/>
          <p:cNvSpPr>
            <a:spLocks noGrp="1"/>
          </p:cNvSpPr>
          <p:nvPr>
            <p:ph type="ftr" sz="quarter" idx="11"/>
          </p:nvPr>
        </p:nvSpPr>
        <p:spPr/>
        <p:txBody>
          <a:bodyPr/>
          <a:lstStyle/>
          <a:p>
            <a:r>
              <a:rPr lang="en-US" dirty="0"/>
              <a:t>PAS Workshop</a:t>
            </a:r>
          </a:p>
        </p:txBody>
      </p:sp>
      <p:sp>
        <p:nvSpPr>
          <p:cNvPr id="6" name="Slide Number Placeholder 5"/>
          <p:cNvSpPr>
            <a:spLocks noGrp="1"/>
          </p:cNvSpPr>
          <p:nvPr>
            <p:ph type="sldNum" sz="quarter" idx="12"/>
          </p:nvPr>
        </p:nvSpPr>
        <p:spPr/>
        <p:txBody>
          <a:bodyPr/>
          <a:lstStyle/>
          <a:p>
            <a:fld id="{82669F73-BCF9-C24C-B495-49B0CE9DBAF4}" type="slidenum">
              <a:rPr lang="en-US" smtClean="0"/>
              <a:pPr/>
              <a:t>1</a:t>
            </a:fld>
            <a:endParaRPr lang="en-US" dirty="0"/>
          </a:p>
        </p:txBody>
      </p:sp>
      <p:sp>
        <p:nvSpPr>
          <p:cNvPr id="8" name="TextBox 7">
            <a:extLst>
              <a:ext uri="{FF2B5EF4-FFF2-40B4-BE49-F238E27FC236}">
                <a16:creationId xmlns:a16="http://schemas.microsoft.com/office/drawing/2014/main" id="{AB1D5156-3922-4D46-A085-D861E7747E2F}"/>
              </a:ext>
            </a:extLst>
          </p:cNvPr>
          <p:cNvSpPr txBox="1"/>
          <p:nvPr/>
        </p:nvSpPr>
        <p:spPr>
          <a:xfrm>
            <a:off x="99960" y="3689737"/>
            <a:ext cx="3048821" cy="1138773"/>
          </a:xfrm>
          <a:prstGeom prst="rect">
            <a:avLst/>
          </a:prstGeom>
          <a:noFill/>
        </p:spPr>
        <p:txBody>
          <a:bodyPr wrap="square">
            <a:spAutoFit/>
          </a:bodyPr>
          <a:lstStyle/>
          <a:p>
            <a:pPr algn="l"/>
            <a:r>
              <a:rPr lang="en-US" sz="2000" b="1" dirty="0"/>
              <a:t>CERN:</a:t>
            </a:r>
            <a:endParaRPr lang="en-US" sz="1800" b="1" dirty="0"/>
          </a:p>
          <a:p>
            <a:pPr algn="l"/>
            <a:r>
              <a:rPr lang="en-US" sz="1600" u="sng" dirty="0"/>
              <a:t>Micha</a:t>
            </a:r>
            <a:r>
              <a:rPr lang="pl-PL" sz="1600" u="sng" dirty="0"/>
              <a:t>ł Kalinowski TE-MPE-MI</a:t>
            </a:r>
          </a:p>
          <a:p>
            <a:pPr algn="l"/>
            <a:r>
              <a:rPr lang="pl-PL" sz="1600" dirty="0"/>
              <a:t>Alain Antoine TE-MPE-MI</a:t>
            </a:r>
          </a:p>
          <a:p>
            <a:pPr algn="l"/>
            <a:r>
              <a:rPr lang="pl-PL" sz="1600" dirty="0"/>
              <a:t>Jan Uythoven TE-MPE-MI</a:t>
            </a:r>
            <a:endParaRPr lang="en-US" sz="1600" dirty="0"/>
          </a:p>
        </p:txBody>
      </p:sp>
      <p:sp>
        <p:nvSpPr>
          <p:cNvPr id="10" name="TextBox 9">
            <a:extLst>
              <a:ext uri="{FF2B5EF4-FFF2-40B4-BE49-F238E27FC236}">
                <a16:creationId xmlns:a16="http://schemas.microsoft.com/office/drawing/2014/main" id="{A76F3197-7669-4C60-B3E5-DDC432EE0155}"/>
              </a:ext>
            </a:extLst>
          </p:cNvPr>
          <p:cNvSpPr txBox="1"/>
          <p:nvPr/>
        </p:nvSpPr>
        <p:spPr>
          <a:xfrm>
            <a:off x="3855892" y="3689737"/>
            <a:ext cx="2379413" cy="646331"/>
          </a:xfrm>
          <a:prstGeom prst="rect">
            <a:avLst/>
          </a:prstGeom>
          <a:noFill/>
        </p:spPr>
        <p:txBody>
          <a:bodyPr wrap="square">
            <a:spAutoFit/>
          </a:bodyPr>
          <a:lstStyle/>
          <a:p>
            <a:pPr algn="l"/>
            <a:r>
              <a:rPr lang="pl-PL" sz="2000" b="1" dirty="0"/>
              <a:t>External advisor</a:t>
            </a:r>
            <a:r>
              <a:rPr lang="en-US" sz="2000" b="1" dirty="0"/>
              <a:t>:</a:t>
            </a:r>
            <a:endParaRPr lang="en-US" sz="1800" b="1" dirty="0"/>
          </a:p>
          <a:p>
            <a:pPr algn="l"/>
            <a:r>
              <a:rPr lang="pl-PL" sz="1600" dirty="0"/>
              <a:t>Rüdiger Schmidt</a:t>
            </a:r>
            <a:endParaRPr lang="en-US" sz="1600" dirty="0"/>
          </a:p>
        </p:txBody>
      </p:sp>
      <p:sp>
        <p:nvSpPr>
          <p:cNvPr id="12" name="TextBox 11">
            <a:extLst>
              <a:ext uri="{FF2B5EF4-FFF2-40B4-BE49-F238E27FC236}">
                <a16:creationId xmlns:a16="http://schemas.microsoft.com/office/drawing/2014/main" id="{29F62137-3215-4624-A65A-29B0F20E7777}"/>
              </a:ext>
            </a:extLst>
          </p:cNvPr>
          <p:cNvSpPr txBox="1"/>
          <p:nvPr/>
        </p:nvSpPr>
        <p:spPr>
          <a:xfrm>
            <a:off x="6942417" y="3689737"/>
            <a:ext cx="2123768" cy="1138773"/>
          </a:xfrm>
          <a:prstGeom prst="rect">
            <a:avLst/>
          </a:prstGeom>
          <a:noFill/>
        </p:spPr>
        <p:txBody>
          <a:bodyPr wrap="square">
            <a:spAutoFit/>
          </a:bodyPr>
          <a:lstStyle/>
          <a:p>
            <a:pPr algn="l"/>
            <a:r>
              <a:rPr lang="pl-PL" sz="2000" b="1" dirty="0"/>
              <a:t>GSI</a:t>
            </a:r>
            <a:r>
              <a:rPr lang="en-US" sz="2000" b="1" dirty="0"/>
              <a:t>:</a:t>
            </a:r>
            <a:endParaRPr lang="en-US" sz="1800" b="1" dirty="0"/>
          </a:p>
          <a:p>
            <a:pPr algn="l"/>
            <a:r>
              <a:rPr lang="pl-PL" sz="1600" u="sng" dirty="0"/>
              <a:t>Christine Betz</a:t>
            </a:r>
          </a:p>
          <a:p>
            <a:pPr algn="l"/>
            <a:r>
              <a:rPr lang="en-US" sz="1600" dirty="0"/>
              <a:t>C</a:t>
            </a:r>
            <a:r>
              <a:rPr lang="pl-PL" sz="1600" dirty="0"/>
              <a:t>hristian Müller</a:t>
            </a:r>
          </a:p>
          <a:p>
            <a:pPr algn="l"/>
            <a:r>
              <a:rPr lang="pl-PL" sz="1600" u="sng" dirty="0"/>
              <a:t>Matias Salinas</a:t>
            </a:r>
            <a:endParaRPr lang="en-US" sz="1600" u="sng" dirty="0"/>
          </a:p>
        </p:txBody>
      </p:sp>
      <p:pic>
        <p:nvPicPr>
          <p:cNvPr id="14" name="Picture 2" descr="https://www.gsi.de/fileadmin/_migrated/pics/GSI_Logo_rgb_72dpi_01.png">
            <a:extLst>
              <a:ext uri="{FF2B5EF4-FFF2-40B4-BE49-F238E27FC236}">
                <a16:creationId xmlns:a16="http://schemas.microsoft.com/office/drawing/2014/main" id="{54C2B8BD-C7D0-4FD4-BEAA-5EDF26FA3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70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fontScale="92500" lnSpcReduction="20000"/>
          </a:bodyPr>
          <a:lstStyle/>
          <a:p>
            <a:pPr algn="ctr"/>
            <a:r>
              <a:rPr lang="en-US" b="1" dirty="0"/>
              <a:t>SIF_1: SIF STOP Beam/Components and PREVENT from starting Beam/Components</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10</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4" y="809139"/>
            <a:ext cx="8674443" cy="5170646"/>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4. Logic of SIF_1: </a:t>
            </a:r>
          </a:p>
          <a:p>
            <a:pPr lvl="1"/>
            <a:endParaRPr lang="de-DE" sz="2400" dirty="0"/>
          </a:p>
          <a:p>
            <a:pPr lvl="0"/>
            <a:r>
              <a:rPr lang="en-US" dirty="0"/>
              <a:t>	the operating mode is “closed access” </a:t>
            </a:r>
            <a:r>
              <a:rPr lang="en-US" b="1" dirty="0"/>
              <a:t>AND </a:t>
            </a:r>
            <a:r>
              <a:rPr lang="en-US" dirty="0"/>
              <a:t>a door is open (except PAG 	outer door)</a:t>
            </a:r>
            <a:endParaRPr lang="de-DE" sz="2400" dirty="0"/>
          </a:p>
          <a:p>
            <a:r>
              <a:rPr lang="en-US" b="1" dirty="0"/>
              <a:t>       OR</a:t>
            </a:r>
            <a:r>
              <a:rPr lang="en-US" dirty="0"/>
              <a:t> </a:t>
            </a:r>
            <a:endParaRPr lang="de-DE" sz="2400" dirty="0"/>
          </a:p>
          <a:p>
            <a:pPr lvl="0"/>
            <a:r>
              <a:rPr lang="en-US" dirty="0"/>
              <a:t>	the operating mode is “controlled access with key” </a:t>
            </a:r>
            <a:r>
              <a:rPr lang="en-US" b="1" dirty="0"/>
              <a:t>AND</a:t>
            </a:r>
            <a:r>
              <a:rPr lang="en-US" dirty="0"/>
              <a:t> a door is open 	(except PAG and MAD doors)</a:t>
            </a:r>
            <a:endParaRPr lang="de-DE" sz="2400" dirty="0"/>
          </a:p>
          <a:p>
            <a:r>
              <a:rPr lang="en-US" b="1" dirty="0"/>
              <a:t>       OR</a:t>
            </a:r>
            <a:r>
              <a:rPr lang="en-US" dirty="0"/>
              <a:t> </a:t>
            </a:r>
            <a:endParaRPr lang="de-DE" sz="2400" dirty="0"/>
          </a:p>
          <a:p>
            <a:pPr lvl="0"/>
            <a:r>
              <a:rPr lang="en-US" dirty="0"/>
              <a:t>	switching to one of the operating modes without monitoring of the access 	keys (“controlled access without key” or “uncontrolled access”)</a:t>
            </a:r>
            <a:endParaRPr lang="de-DE" sz="2400" dirty="0"/>
          </a:p>
          <a:p>
            <a:r>
              <a:rPr lang="en-US" b="1" dirty="0"/>
              <a:t>       OR</a:t>
            </a:r>
            <a:r>
              <a:rPr lang="en-US" dirty="0"/>
              <a:t> </a:t>
            </a:r>
            <a:endParaRPr lang="de-DE" sz="2400" dirty="0"/>
          </a:p>
          <a:p>
            <a:pPr lvl="0"/>
            <a:r>
              <a:rPr lang="en-US" dirty="0"/>
              <a:t>	passivation state of any PLC related</a:t>
            </a:r>
            <a:endParaRPr lang="de-DE" sz="2400" dirty="0"/>
          </a:p>
          <a:p>
            <a:r>
              <a:rPr lang="en-US" b="1" dirty="0"/>
              <a:t>       OR</a:t>
            </a:r>
            <a:r>
              <a:rPr lang="en-US" dirty="0"/>
              <a:t> </a:t>
            </a:r>
            <a:endParaRPr lang="de-DE" sz="2400" dirty="0"/>
          </a:p>
          <a:p>
            <a:pPr lvl="0"/>
            <a:r>
              <a:rPr lang="en-US" dirty="0"/>
              <a:t>	signal “PAG search logic ok” = 0 from SIF 2   </a:t>
            </a:r>
            <a:endParaRPr lang="de-DE" sz="2400" dirty="0"/>
          </a:p>
          <a:p>
            <a:r>
              <a:rPr lang="en-US" b="1" dirty="0"/>
              <a:t>       OR</a:t>
            </a:r>
            <a:r>
              <a:rPr lang="en-US" dirty="0"/>
              <a:t> </a:t>
            </a:r>
            <a:endParaRPr lang="de-DE" sz="2400" dirty="0"/>
          </a:p>
          <a:p>
            <a:pPr lvl="0"/>
            <a:r>
              <a:rPr lang="en-US" dirty="0"/>
              <a:t>	signal “MAD search logic ok” = 0 from SIF 3</a:t>
            </a:r>
            <a:endParaRPr lang="de-DE" sz="2400" dirty="0"/>
          </a:p>
          <a:p>
            <a:r>
              <a:rPr lang="en-US" dirty="0"/>
              <a:t> </a:t>
            </a:r>
            <a:endParaRPr lang="de-DE" sz="2400" dirty="0"/>
          </a:p>
          <a:p>
            <a:pPr lvl="0"/>
            <a:r>
              <a:rPr lang="en-US" dirty="0"/>
              <a:t>the search will be reset (safety action 4)</a:t>
            </a:r>
            <a:endParaRPr lang="de-DE" sz="2400" dirty="0"/>
          </a:p>
        </p:txBody>
      </p:sp>
    </p:spTree>
    <p:extLst>
      <p:ext uri="{BB962C8B-B14F-4D97-AF65-F5344CB8AC3E}">
        <p14:creationId xmlns:p14="http://schemas.microsoft.com/office/powerpoint/2010/main" val="117320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fontScale="92500" lnSpcReduction="20000"/>
          </a:bodyPr>
          <a:lstStyle/>
          <a:p>
            <a:pPr algn="ctr"/>
            <a:r>
              <a:rPr lang="en-US" b="1" dirty="0"/>
              <a:t>SIF_1: SIF STOP Beam/Components and PREVENT from starting Beam/Components</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11</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4" y="809139"/>
            <a:ext cx="8674443" cy="5103961"/>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Acknowledgment of SIF_1: </a:t>
            </a:r>
          </a:p>
          <a:p>
            <a:pPr algn="just">
              <a:spcBef>
                <a:spcPts val="200"/>
              </a:spcBef>
              <a:spcAft>
                <a:spcPts val="0"/>
              </a:spcAft>
            </a:pPr>
            <a:endParaRPr lang="en-US" b="1" dirty="0">
              <a:latin typeface="Verdana" panose="020B0604030504040204" pitchFamily="34" charset="0"/>
              <a:ea typeface="MS Mincho"/>
              <a:cs typeface="Times New Roman" panose="02020603050405020304" pitchFamily="18" charset="0"/>
            </a:endParaRPr>
          </a:p>
          <a:p>
            <a:pPr lvl="0"/>
            <a:r>
              <a:rPr lang="en-US" dirty="0"/>
              <a:t>	the search has been acknowledged (ack. key=1) for the main NE area and 	all its external subareas</a:t>
            </a:r>
            <a:endParaRPr lang="de-DE" sz="2400" dirty="0"/>
          </a:p>
          <a:p>
            <a:r>
              <a:rPr lang="en-US" b="1" dirty="0"/>
              <a:t>       AND</a:t>
            </a:r>
            <a:endParaRPr lang="de-DE" sz="2400" dirty="0"/>
          </a:p>
          <a:p>
            <a:pPr lvl="0"/>
            <a:r>
              <a:rPr lang="en-US" dirty="0"/>
              <a:t>	all access keys are inside the PAG key panel</a:t>
            </a:r>
            <a:endParaRPr lang="de-DE" sz="2400" dirty="0"/>
          </a:p>
          <a:p>
            <a:r>
              <a:rPr lang="en-US" b="1" dirty="0"/>
              <a:t>       AND</a:t>
            </a:r>
            <a:endParaRPr lang="de-DE" sz="2400" dirty="0"/>
          </a:p>
          <a:p>
            <a:pPr lvl="0"/>
            <a:r>
              <a:rPr lang="en-US" dirty="0"/>
              <a:t>	an operator selected and acknowledged the operational mode “closed 	access”</a:t>
            </a:r>
            <a:endParaRPr lang="de-DE" sz="2400" dirty="0"/>
          </a:p>
          <a:p>
            <a:r>
              <a:rPr lang="en-US" b="1" dirty="0"/>
              <a:t>       AND</a:t>
            </a:r>
            <a:endParaRPr lang="de-DE" sz="2400" dirty="0"/>
          </a:p>
          <a:p>
            <a:pPr lvl="0"/>
            <a:r>
              <a:rPr lang="en-US" dirty="0"/>
              <a:t>	NE system is OK</a:t>
            </a:r>
            <a:endParaRPr lang="de-DE" sz="2400" dirty="0"/>
          </a:p>
          <a:p>
            <a:r>
              <a:rPr lang="en-US" b="1" dirty="0"/>
              <a:t>       AND</a:t>
            </a:r>
            <a:r>
              <a:rPr lang="en-US" dirty="0"/>
              <a:t> </a:t>
            </a:r>
            <a:endParaRPr lang="de-DE" sz="2400" dirty="0"/>
          </a:p>
          <a:p>
            <a:pPr lvl="0"/>
            <a:r>
              <a:rPr lang="en-US" dirty="0"/>
              <a:t>	BOG system is OK</a:t>
            </a:r>
            <a:endParaRPr lang="de-DE" sz="2400" dirty="0"/>
          </a:p>
          <a:p>
            <a:r>
              <a:rPr lang="en-US" b="1" dirty="0"/>
              <a:t>       AND</a:t>
            </a:r>
            <a:r>
              <a:rPr lang="en-US" dirty="0"/>
              <a:t> </a:t>
            </a:r>
            <a:endParaRPr lang="de-DE" sz="2400" dirty="0"/>
          </a:p>
          <a:p>
            <a:pPr lvl="0"/>
            <a:r>
              <a:rPr lang="en-US" dirty="0"/>
              <a:t>	AAD system is OK</a:t>
            </a:r>
            <a:endParaRPr lang="de-DE" sz="2400" dirty="0"/>
          </a:p>
          <a:p>
            <a:r>
              <a:rPr lang="en-US" dirty="0"/>
              <a:t> </a:t>
            </a:r>
            <a:endParaRPr lang="de-DE" sz="2400" dirty="0"/>
          </a:p>
          <a:p>
            <a:pPr lvl="0"/>
            <a:r>
              <a:rPr lang="en-US" dirty="0"/>
              <a:t>the SIF is acknowledged (safety actions 1 and 2 are removed =&gt; release BOG’s and hazardous equipment to UNSAFE, safety action 3 “lock PAG” is triggered)</a:t>
            </a:r>
            <a:endParaRPr lang="de-DE" sz="2400" dirty="0"/>
          </a:p>
        </p:txBody>
      </p:sp>
    </p:spTree>
    <p:extLst>
      <p:ext uri="{BB962C8B-B14F-4D97-AF65-F5344CB8AC3E}">
        <p14:creationId xmlns:p14="http://schemas.microsoft.com/office/powerpoint/2010/main" val="312612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b="1" dirty="0"/>
              <a:t>SIF_2: SIF PAG/SAD Entrance/Exit Procedure</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12</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92443" y="1131699"/>
            <a:ext cx="8674443" cy="4903907"/>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SAFETY ACTIONS of SIF_2: </a:t>
            </a: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lvl="0"/>
            <a:endParaRPr lang="en-US" dirty="0"/>
          </a:p>
          <a:p>
            <a:pPr marL="342900" lvl="0" indent="-342900">
              <a:buFont typeface="+mj-lt"/>
              <a:buAutoNum type="arabicPeriod"/>
            </a:pPr>
            <a:r>
              <a:rPr lang="en-US" dirty="0"/>
              <a:t>Switch ISE’s of the related BOG’s or the upstream BOG’s to safe state (</a:t>
            </a:r>
            <a:r>
              <a:rPr lang="nl-NL" dirty="0">
                <a:solidFill>
                  <a:srgbClr val="FFC000"/>
                </a:solidFill>
              </a:rPr>
              <a:t>“PAG door logic ok” = 0</a:t>
            </a:r>
            <a:r>
              <a:rPr lang="nl-NL" dirty="0"/>
              <a:t>)</a:t>
            </a:r>
            <a:endParaRPr lang="en-US" dirty="0"/>
          </a:p>
          <a:p>
            <a:pPr marL="342900" lvl="0" indent="-342900">
              <a:buFont typeface="+mj-lt"/>
              <a:buAutoNum type="arabicPeriod"/>
            </a:pPr>
            <a:endParaRPr lang="de-DE" dirty="0"/>
          </a:p>
          <a:p>
            <a:pPr marL="342900" lvl="0" indent="-342900">
              <a:buFont typeface="+mj-lt"/>
              <a:buAutoNum type="arabicPeriod"/>
            </a:pPr>
            <a:r>
              <a:rPr lang="en-US" dirty="0"/>
              <a:t>Open the alarm chain to hazardous components of the accelerator (</a:t>
            </a:r>
            <a:r>
              <a:rPr lang="nl-NL" dirty="0">
                <a:solidFill>
                  <a:srgbClr val="FFC000"/>
                </a:solidFill>
              </a:rPr>
              <a:t>“PAG door logic ok” = 0</a:t>
            </a:r>
            <a:r>
              <a:rPr lang="nl-NL" dirty="0"/>
              <a:t>)</a:t>
            </a:r>
            <a:endParaRPr lang="en-US" dirty="0"/>
          </a:p>
          <a:p>
            <a:pPr marL="342900" lvl="0" indent="-342900">
              <a:buFont typeface="+mj-lt"/>
              <a:buAutoNum type="arabicPeriod"/>
            </a:pPr>
            <a:endParaRPr lang="de-DE" dirty="0"/>
          </a:p>
          <a:p>
            <a:pPr marL="342900" indent="-342900">
              <a:buFont typeface="+mj-lt"/>
              <a:buAutoNum type="arabicPeriod"/>
            </a:pPr>
            <a:r>
              <a:rPr lang="en-US" dirty="0"/>
              <a:t>Reset the search (from “area is searched” to “area is not searched”) for the main area and its subareas (</a:t>
            </a:r>
            <a:r>
              <a:rPr lang="en-US" dirty="0">
                <a:solidFill>
                  <a:srgbClr val="FFC000"/>
                </a:solidFill>
              </a:rPr>
              <a:t>PAG search logic ok = 0</a:t>
            </a:r>
            <a:r>
              <a:rPr lang="en-US" dirty="0"/>
              <a:t>)</a:t>
            </a:r>
          </a:p>
          <a:p>
            <a:pPr marL="342900" indent="-342900">
              <a:buFont typeface="+mj-lt"/>
              <a:buAutoNum type="arabicPeriod"/>
            </a:pPr>
            <a:endParaRPr lang="en-US" dirty="0"/>
          </a:p>
          <a:p>
            <a:pPr marL="342900" indent="-342900">
              <a:buFont typeface="+mj-lt"/>
              <a:buAutoNum type="arabicPeriod"/>
            </a:pPr>
            <a:r>
              <a:rPr lang="en-US" dirty="0"/>
              <a:t>Set/Reset the “radiation safe” signals for the main and its subareas</a:t>
            </a:r>
            <a:endParaRPr lang="de-DE"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p>
          <a:p>
            <a:pPr algn="just">
              <a:spcBef>
                <a:spcPts val="200"/>
              </a:spcBef>
            </a:pPr>
            <a:r>
              <a:rPr lang="en-US" b="1" dirty="0">
                <a:latin typeface="Verdana" panose="020B0604030504040204" pitchFamily="34" charset="0"/>
                <a:ea typeface="MS Mincho"/>
                <a:cs typeface="Times New Roman" panose="02020603050405020304" pitchFamily="18" charset="0"/>
              </a:rPr>
              <a:t>Questions:</a:t>
            </a:r>
            <a:endParaRPr lang="en-US" sz="2400" b="1" dirty="0">
              <a:latin typeface="Verdana" panose="020B0604030504040204" pitchFamily="34" charset="0"/>
              <a:ea typeface="Times New Roman" panose="02020603050405020304" pitchFamily="18" charset="0"/>
              <a:cs typeface="Times New Roman" panose="02020603050405020304" pitchFamily="18" charset="0"/>
            </a:endParaRPr>
          </a:p>
          <a:p>
            <a:pPr marL="342900" indent="-342900">
              <a:spcBef>
                <a:spcPts val="200"/>
              </a:spcBef>
              <a:spcAft>
                <a:spcPts val="0"/>
              </a:spcAft>
              <a:buFont typeface="+mj-lt"/>
              <a:buAutoNum type="arabicPeriod"/>
            </a:pPr>
            <a:r>
              <a:rPr lang="en-US" dirty="0"/>
              <a:t>Is this a SIF or should we realize Safety Actions 1+2 inside SIF_1?</a:t>
            </a:r>
          </a:p>
          <a:p>
            <a:pPr marL="342900" indent="-342900">
              <a:spcBef>
                <a:spcPts val="200"/>
              </a:spcBef>
              <a:buFont typeface="+mj-lt"/>
              <a:buAutoNum type="arabicPeriod"/>
            </a:pPr>
            <a:r>
              <a:rPr lang="en-US" dirty="0"/>
              <a:t>Where else to realize the safety relevant logic for the “search logic ok” and the “radiation safe” signals? </a:t>
            </a:r>
            <a:endParaRPr lang="de-DE" dirty="0"/>
          </a:p>
        </p:txBody>
      </p:sp>
    </p:spTree>
    <p:extLst>
      <p:ext uri="{BB962C8B-B14F-4D97-AF65-F5344CB8AC3E}">
        <p14:creationId xmlns:p14="http://schemas.microsoft.com/office/powerpoint/2010/main" val="363942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13</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3" y="691272"/>
            <a:ext cx="8674443" cy="2728952"/>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1. Logic of SIF_2: </a:t>
            </a:r>
          </a:p>
          <a:p>
            <a:pPr algn="just">
              <a:spcBef>
                <a:spcPts val="200"/>
              </a:spcBef>
              <a:spcAft>
                <a:spcPts val="0"/>
              </a:spcAft>
            </a:pPr>
            <a:endParaRPr lang="de-DE" sz="2400" dirty="0">
              <a:latin typeface="Arial" panose="020B0604020202020204" pitchFamily="34" charset="0"/>
              <a:cs typeface="Times New Roman" panose="02020603050405020304" pitchFamily="18" charset="0"/>
            </a:endParaRPr>
          </a:p>
          <a:p>
            <a:r>
              <a:rPr lang="en-US" dirty="0"/>
              <a:t>	the inner door is open</a:t>
            </a:r>
            <a:endParaRPr lang="de-DE" sz="2400" dirty="0"/>
          </a:p>
          <a:p>
            <a:r>
              <a:rPr lang="en-US" b="1" dirty="0"/>
              <a:t>       AND</a:t>
            </a:r>
            <a:endParaRPr lang="de-DE" sz="2400" dirty="0"/>
          </a:p>
          <a:p>
            <a:r>
              <a:rPr lang="en-US" dirty="0"/>
              <a:t>	BOG ISE’s are not safe</a:t>
            </a:r>
            <a:endParaRPr lang="de-DE" sz="2400" dirty="0"/>
          </a:p>
          <a:p>
            <a:r>
              <a:rPr lang="en-US" dirty="0"/>
              <a:t> </a:t>
            </a:r>
            <a:endParaRPr lang="de-DE" sz="2400" dirty="0"/>
          </a:p>
          <a:p>
            <a:pPr lvl="0"/>
            <a:r>
              <a:rPr lang="en-US" dirty="0"/>
              <a:t>the safety actions (BOG ISE’s + acc. components + reset search) are triggered (</a:t>
            </a:r>
            <a:r>
              <a:rPr lang="en-US" dirty="0">
                <a:solidFill>
                  <a:srgbClr val="FFC000"/>
                </a:solidFill>
              </a:rPr>
              <a:t>PAG door logic ok = 0</a:t>
            </a:r>
            <a:r>
              <a:rPr lang="en-US" dirty="0"/>
              <a:t>)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hteck 7"/>
          <p:cNvSpPr/>
          <p:nvPr/>
        </p:nvSpPr>
        <p:spPr>
          <a:xfrm>
            <a:off x="329514" y="3424653"/>
            <a:ext cx="8674443" cy="2703304"/>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2. Logic of SIF_2: </a:t>
            </a:r>
          </a:p>
          <a:p>
            <a:pPr lvl="1"/>
            <a:endParaRPr lang="de-DE" sz="2400" dirty="0"/>
          </a:p>
          <a:p>
            <a:r>
              <a:rPr lang="en-US" dirty="0"/>
              <a:t>	the inner door is open</a:t>
            </a:r>
            <a:endParaRPr lang="de-DE" sz="2400" dirty="0"/>
          </a:p>
          <a:p>
            <a:r>
              <a:rPr lang="en-US" b="1" dirty="0"/>
              <a:t>       AND</a:t>
            </a:r>
            <a:endParaRPr lang="de-DE" sz="2400" dirty="0"/>
          </a:p>
          <a:p>
            <a:r>
              <a:rPr lang="en-US" dirty="0"/>
              <a:t>	 the outer door is open</a:t>
            </a:r>
            <a:endParaRPr lang="de-DE" sz="2400" dirty="0"/>
          </a:p>
          <a:p>
            <a:r>
              <a:rPr lang="en-US" dirty="0"/>
              <a:t> </a:t>
            </a:r>
            <a:endParaRPr lang="de-DE" sz="2400" dirty="0"/>
          </a:p>
          <a:p>
            <a:pPr lvl="0"/>
            <a:r>
              <a:rPr lang="en-US" dirty="0"/>
              <a:t>the safety actions (BOG ISE’s + acc. components + reset search) are triggered </a:t>
            </a:r>
            <a:r>
              <a:rPr lang="nl-NL" dirty="0"/>
              <a:t>(</a:t>
            </a:r>
            <a:r>
              <a:rPr lang="nl-NL" dirty="0">
                <a:solidFill>
                  <a:srgbClr val="FFC000"/>
                </a:solidFill>
              </a:rPr>
              <a:t>PAG door logic ok = 0</a:t>
            </a:r>
            <a:r>
              <a:rPr lang="nl-NL" dirty="0"/>
              <a:t>) </a:t>
            </a:r>
            <a:r>
              <a:rPr lang="en-US" dirty="0"/>
              <a:t>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73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14</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3" y="691272"/>
            <a:ext cx="8674443" cy="2703304"/>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3. Logic of SIF_2: </a:t>
            </a:r>
          </a:p>
          <a:p>
            <a:pPr lvl="1"/>
            <a:endParaRPr lang="de-DE" sz="2400" dirty="0"/>
          </a:p>
          <a:p>
            <a:r>
              <a:rPr lang="en-US" dirty="0"/>
              <a:t>	the inner door is open</a:t>
            </a:r>
            <a:endParaRPr lang="de-DE" sz="2400" dirty="0"/>
          </a:p>
          <a:p>
            <a:r>
              <a:rPr lang="en-US" b="1" dirty="0"/>
              <a:t>       AND</a:t>
            </a:r>
            <a:endParaRPr lang="de-DE" sz="2400" dirty="0"/>
          </a:p>
          <a:p>
            <a:r>
              <a:rPr lang="en-US" dirty="0"/>
              <a:t>	the safety lock for the inner door is locked</a:t>
            </a:r>
            <a:endParaRPr lang="de-DE" sz="2400" dirty="0"/>
          </a:p>
          <a:p>
            <a:r>
              <a:rPr lang="en-US" dirty="0"/>
              <a:t> </a:t>
            </a:r>
            <a:endParaRPr lang="de-DE" sz="2400" dirty="0"/>
          </a:p>
          <a:p>
            <a:pPr lvl="0"/>
            <a:r>
              <a:rPr lang="en-US" dirty="0"/>
              <a:t>the safety actions (BOG ISE’s + acc. components + reset search) are triggered (</a:t>
            </a:r>
            <a:r>
              <a:rPr lang="en-US" dirty="0">
                <a:solidFill>
                  <a:srgbClr val="FFC000"/>
                </a:solidFill>
              </a:rPr>
              <a:t>PAG door logic ok = 0</a:t>
            </a:r>
            <a:r>
              <a:rPr lang="en-US" dirty="0"/>
              <a:t>)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hteck 7"/>
          <p:cNvSpPr/>
          <p:nvPr/>
        </p:nvSpPr>
        <p:spPr>
          <a:xfrm>
            <a:off x="329514" y="3424653"/>
            <a:ext cx="8674443" cy="2703304"/>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4. Logic of SIF_2: </a:t>
            </a:r>
          </a:p>
          <a:p>
            <a:pPr lvl="1"/>
            <a:endParaRPr lang="de-DE" sz="2400" dirty="0"/>
          </a:p>
          <a:p>
            <a:r>
              <a:rPr lang="en-US" dirty="0"/>
              <a:t>	the inner door is open</a:t>
            </a:r>
            <a:endParaRPr lang="de-DE" sz="2400" dirty="0"/>
          </a:p>
          <a:p>
            <a:r>
              <a:rPr lang="en-US" b="1" dirty="0"/>
              <a:t>       AND</a:t>
            </a:r>
            <a:endParaRPr lang="de-DE" sz="2400" dirty="0"/>
          </a:p>
          <a:p>
            <a:r>
              <a:rPr lang="en-US" dirty="0"/>
              <a:t>	 the inner door is not released to be opened for entrance or exit</a:t>
            </a:r>
            <a:endParaRPr lang="de-DE" sz="2400" dirty="0"/>
          </a:p>
          <a:p>
            <a:r>
              <a:rPr lang="en-US" dirty="0"/>
              <a:t> </a:t>
            </a:r>
            <a:endParaRPr lang="de-DE" sz="2400" dirty="0"/>
          </a:p>
          <a:p>
            <a:pPr lvl="0"/>
            <a:r>
              <a:rPr lang="en-US" dirty="0"/>
              <a:t>the safety actions (BOG ISE’s + acc. components + reset search) are triggered </a:t>
            </a:r>
            <a:r>
              <a:rPr lang="nl-NL" dirty="0"/>
              <a:t>(</a:t>
            </a:r>
            <a:r>
              <a:rPr lang="nl-NL" dirty="0">
                <a:solidFill>
                  <a:srgbClr val="FFC000"/>
                </a:solidFill>
              </a:rPr>
              <a:t>PAG door logic ok = 0</a:t>
            </a:r>
            <a:r>
              <a:rPr lang="nl-NL" dirty="0"/>
              <a:t>) </a:t>
            </a:r>
            <a:r>
              <a:rPr lang="en-US" dirty="0"/>
              <a:t>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69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15</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220021" y="3549212"/>
            <a:ext cx="8674443" cy="2426305"/>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6. Logic of SIF_2: </a:t>
            </a:r>
          </a:p>
          <a:p>
            <a:pPr lvl="1"/>
            <a:endParaRPr lang="de-DE" sz="2400" dirty="0"/>
          </a:p>
          <a:p>
            <a:r>
              <a:rPr lang="en-US" dirty="0"/>
              <a:t>	the inner </a:t>
            </a:r>
            <a:r>
              <a:rPr lang="en-US" b="1" dirty="0"/>
              <a:t>OR</a:t>
            </a:r>
            <a:r>
              <a:rPr lang="en-US" dirty="0"/>
              <a:t> outer door is open</a:t>
            </a:r>
            <a:endParaRPr lang="de-DE" sz="2400" dirty="0"/>
          </a:p>
          <a:p>
            <a:r>
              <a:rPr lang="en-US" b="1" dirty="0"/>
              <a:t>       AND</a:t>
            </a:r>
            <a:endParaRPr lang="de-DE" sz="2400" dirty="0"/>
          </a:p>
          <a:p>
            <a:r>
              <a:rPr lang="en-US" dirty="0"/>
              <a:t>	Counter safety keys changes</a:t>
            </a:r>
            <a:endParaRPr lang="de-DE" sz="2400" dirty="0"/>
          </a:p>
          <a:p>
            <a:r>
              <a:rPr lang="en-US" dirty="0"/>
              <a:t> </a:t>
            </a:r>
            <a:endParaRPr lang="de-DE" sz="2400" dirty="0"/>
          </a:p>
          <a:p>
            <a:pPr lvl="0"/>
            <a:r>
              <a:rPr lang="en-US" dirty="0"/>
              <a:t>the safety action 3 “reset search” is triggered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hteck 7"/>
          <p:cNvSpPr/>
          <p:nvPr/>
        </p:nvSpPr>
        <p:spPr>
          <a:xfrm>
            <a:off x="220022" y="666559"/>
            <a:ext cx="8674443" cy="2703304"/>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5. Logic of SIF_2: </a:t>
            </a:r>
          </a:p>
          <a:p>
            <a:pPr lvl="1"/>
            <a:endParaRPr lang="de-DE" sz="2400" dirty="0"/>
          </a:p>
          <a:p>
            <a:r>
              <a:rPr lang="en-US" dirty="0"/>
              <a:t>	the outer door is open</a:t>
            </a:r>
            <a:endParaRPr lang="de-DE" sz="2400" dirty="0"/>
          </a:p>
          <a:p>
            <a:r>
              <a:rPr lang="en-US" b="1" dirty="0"/>
              <a:t>       AND</a:t>
            </a:r>
            <a:endParaRPr lang="de-DE" sz="2400" dirty="0"/>
          </a:p>
          <a:p>
            <a:r>
              <a:rPr lang="en-US" dirty="0"/>
              <a:t>	 the outer door is not released to be opened for entrance or exit</a:t>
            </a:r>
            <a:endParaRPr lang="de-DE" sz="2400" dirty="0"/>
          </a:p>
          <a:p>
            <a:r>
              <a:rPr lang="en-US" dirty="0"/>
              <a:t> </a:t>
            </a:r>
            <a:endParaRPr lang="de-DE" sz="2400" dirty="0"/>
          </a:p>
          <a:p>
            <a:pPr lvl="0"/>
            <a:r>
              <a:rPr lang="en-US" dirty="0"/>
              <a:t>the safety actions (BOG ISE’s + acc. components + reset search) are triggered </a:t>
            </a:r>
            <a:r>
              <a:rPr lang="nl-NL" dirty="0"/>
              <a:t>(</a:t>
            </a:r>
            <a:r>
              <a:rPr lang="nl-NL" dirty="0">
                <a:solidFill>
                  <a:srgbClr val="FFC000"/>
                </a:solidFill>
              </a:rPr>
              <a:t>PAG door logic ok = 0</a:t>
            </a:r>
            <a:r>
              <a:rPr lang="nl-NL" dirty="0"/>
              <a:t>) </a:t>
            </a:r>
            <a:r>
              <a:rPr lang="en-US" dirty="0"/>
              <a:t>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36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Procedure</a:t>
            </a:r>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16</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76540" y="835440"/>
            <a:ext cx="8674443" cy="2426305"/>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7. Logic of SIF_2: </a:t>
            </a:r>
          </a:p>
          <a:p>
            <a:pPr lvl="1"/>
            <a:endParaRPr lang="de-DE" sz="2400" dirty="0"/>
          </a:p>
          <a:p>
            <a:r>
              <a:rPr lang="en-US" dirty="0"/>
              <a:t>	entrance </a:t>
            </a:r>
            <a:r>
              <a:rPr lang="en-US" b="1" dirty="0"/>
              <a:t>OR</a:t>
            </a:r>
            <a:r>
              <a:rPr lang="en-US" dirty="0"/>
              <a:t> exit is not requested</a:t>
            </a:r>
            <a:endParaRPr lang="de-DE" sz="2400" dirty="0"/>
          </a:p>
          <a:p>
            <a:r>
              <a:rPr lang="en-US" b="1" dirty="0"/>
              <a:t>       AND</a:t>
            </a:r>
            <a:endParaRPr lang="de-DE" sz="2400" dirty="0"/>
          </a:p>
          <a:p>
            <a:r>
              <a:rPr lang="en-US" dirty="0"/>
              <a:t>	Counter safety keys changes</a:t>
            </a:r>
            <a:endParaRPr lang="de-DE" sz="2400" dirty="0"/>
          </a:p>
          <a:p>
            <a:r>
              <a:rPr lang="en-US" dirty="0"/>
              <a:t> </a:t>
            </a:r>
            <a:endParaRPr lang="de-DE" sz="2400" dirty="0"/>
          </a:p>
          <a:p>
            <a:pPr lvl="0"/>
            <a:r>
              <a:rPr lang="en-US" dirty="0"/>
              <a:t>the safety action 3 “reset search” is triggered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hteck 8"/>
          <p:cNvSpPr/>
          <p:nvPr/>
        </p:nvSpPr>
        <p:spPr>
          <a:xfrm>
            <a:off x="376539" y="3514696"/>
            <a:ext cx="8674443" cy="2426305"/>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8. Logic of SIF_2: </a:t>
            </a:r>
          </a:p>
          <a:p>
            <a:pPr lvl="1"/>
            <a:endParaRPr lang="de-DE" sz="2400" dirty="0"/>
          </a:p>
          <a:p>
            <a:r>
              <a:rPr lang="en-US" dirty="0"/>
              <a:t>	entrance </a:t>
            </a:r>
            <a:r>
              <a:rPr lang="en-US" b="1" dirty="0"/>
              <a:t>OR</a:t>
            </a:r>
            <a:r>
              <a:rPr lang="en-US" dirty="0"/>
              <a:t> exit is requested</a:t>
            </a:r>
            <a:endParaRPr lang="de-DE" sz="2400" dirty="0"/>
          </a:p>
          <a:p>
            <a:r>
              <a:rPr lang="en-US" b="1" dirty="0"/>
              <a:t>       AND</a:t>
            </a:r>
            <a:endParaRPr lang="de-DE" sz="2400" dirty="0"/>
          </a:p>
          <a:p>
            <a:r>
              <a:rPr lang="en-US" dirty="0"/>
              <a:t>	Counter safety keys increase &gt; 1 </a:t>
            </a:r>
            <a:r>
              <a:rPr lang="en-US" b="1" dirty="0"/>
              <a:t>OR</a:t>
            </a:r>
            <a:r>
              <a:rPr lang="en-US" dirty="0"/>
              <a:t> decrease &lt; -1</a:t>
            </a:r>
            <a:endParaRPr lang="de-DE" sz="2400" dirty="0"/>
          </a:p>
          <a:p>
            <a:r>
              <a:rPr lang="en-US" dirty="0"/>
              <a:t> </a:t>
            </a:r>
            <a:endParaRPr lang="de-DE" sz="2400" dirty="0"/>
          </a:p>
          <a:p>
            <a:pPr lvl="0"/>
            <a:r>
              <a:rPr lang="en-US" dirty="0"/>
              <a:t>the safety action 3 “reset search” is triggered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26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17</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220023" y="642767"/>
            <a:ext cx="8674443" cy="4985980"/>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9. Logic for main area “radiation safe”: </a:t>
            </a:r>
          </a:p>
          <a:p>
            <a:endParaRPr lang="de-DE" dirty="0"/>
          </a:p>
          <a:p>
            <a:pPr lvl="0"/>
            <a:r>
              <a:rPr lang="en-US" dirty="0"/>
              <a:t>	operating mode is not “closed access”</a:t>
            </a:r>
            <a:endParaRPr lang="de-DE" dirty="0"/>
          </a:p>
          <a:p>
            <a:r>
              <a:rPr lang="en-US" b="1" dirty="0"/>
              <a:t>       AND </a:t>
            </a:r>
            <a:endParaRPr lang="de-DE" dirty="0"/>
          </a:p>
          <a:p>
            <a:pPr lvl="0"/>
            <a:r>
              <a:rPr lang="en-US" dirty="0"/>
              <a:t>	BOG’s ISE in safe state</a:t>
            </a:r>
            <a:endParaRPr lang="de-DE" dirty="0"/>
          </a:p>
          <a:p>
            <a:r>
              <a:rPr lang="en-US" b="1" dirty="0"/>
              <a:t>       AND </a:t>
            </a:r>
            <a:endParaRPr lang="de-DE" dirty="0"/>
          </a:p>
          <a:p>
            <a:pPr lvl="0"/>
            <a:r>
              <a:rPr lang="en-US" dirty="0"/>
              <a:t>	the safety lock for the inner door is unlocked</a:t>
            </a:r>
            <a:endParaRPr lang="de-DE" dirty="0"/>
          </a:p>
          <a:p>
            <a:r>
              <a:rPr lang="en-US" b="1" dirty="0"/>
              <a:t>       AND </a:t>
            </a:r>
            <a:endParaRPr lang="de-DE" dirty="0"/>
          </a:p>
          <a:p>
            <a:pPr lvl="0"/>
            <a:r>
              <a:rPr lang="en-US" dirty="0"/>
              <a:t>	radiation evaluation has been executed (start key=1) </a:t>
            </a:r>
            <a:r>
              <a:rPr lang="en-US" b="1" dirty="0"/>
              <a:t>AND</a:t>
            </a:r>
            <a:r>
              <a:rPr lang="en-US" dirty="0"/>
              <a:t> acknowledged 	(</a:t>
            </a:r>
            <a:r>
              <a:rPr lang="en-US" dirty="0" err="1"/>
              <a:t>ack.key</a:t>
            </a:r>
            <a:r>
              <a:rPr lang="en-US" dirty="0"/>
              <a:t>=1) </a:t>
            </a:r>
            <a:r>
              <a:rPr lang="en-US" b="1" dirty="0"/>
              <a:t>OR </a:t>
            </a:r>
            <a:r>
              <a:rPr lang="en-US" dirty="0"/>
              <a:t>radiation evaluation is not necessary (selector=not 	necessary)</a:t>
            </a:r>
            <a:endParaRPr lang="de-DE" dirty="0"/>
          </a:p>
          <a:p>
            <a:r>
              <a:rPr lang="en-US" dirty="0"/>
              <a:t> </a:t>
            </a:r>
            <a:endParaRPr lang="de-DE" dirty="0"/>
          </a:p>
          <a:p>
            <a:r>
              <a:rPr lang="en-US" dirty="0"/>
              <a:t>-&gt; set main area radiation safe  </a:t>
            </a:r>
            <a:endParaRPr lang="de-DE" dirty="0"/>
          </a:p>
          <a:p>
            <a:endParaRPr lang="de-DE" sz="2400" dirty="0"/>
          </a:p>
          <a:p>
            <a:r>
              <a:rPr lang="en-US" dirty="0"/>
              <a:t>	 BOG’s ISE in unsafe state</a:t>
            </a:r>
          </a:p>
          <a:p>
            <a:endParaRPr lang="en-US" sz="2400" dirty="0"/>
          </a:p>
          <a:p>
            <a:r>
              <a:rPr lang="en-US" dirty="0"/>
              <a:t>-&gt; reset main area radiation safe</a:t>
            </a:r>
            <a:endParaRPr lang="de-DE" dirty="0"/>
          </a:p>
        </p:txBody>
      </p:sp>
    </p:spTree>
    <p:extLst>
      <p:ext uri="{BB962C8B-B14F-4D97-AF65-F5344CB8AC3E}">
        <p14:creationId xmlns:p14="http://schemas.microsoft.com/office/powerpoint/2010/main" val="426447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18</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220023" y="642767"/>
            <a:ext cx="8674443" cy="4985980"/>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9. Logic for sub area “radiation safe”: </a:t>
            </a:r>
          </a:p>
          <a:p>
            <a:endParaRPr lang="de-DE" dirty="0"/>
          </a:p>
          <a:p>
            <a:pPr lvl="0"/>
            <a:r>
              <a:rPr lang="en-US" dirty="0"/>
              <a:t>	operating mode is not “closed access”</a:t>
            </a:r>
            <a:endParaRPr lang="de-DE" dirty="0"/>
          </a:p>
          <a:p>
            <a:r>
              <a:rPr lang="en-US" b="1" dirty="0"/>
              <a:t>       AND </a:t>
            </a:r>
            <a:endParaRPr lang="de-DE" dirty="0"/>
          </a:p>
          <a:p>
            <a:pPr lvl="0"/>
            <a:r>
              <a:rPr lang="en-US" dirty="0"/>
              <a:t>	BOG’s ISE in safe state</a:t>
            </a:r>
            <a:endParaRPr lang="de-DE" dirty="0"/>
          </a:p>
          <a:p>
            <a:r>
              <a:rPr lang="en-US" b="1" dirty="0"/>
              <a:t>       AND </a:t>
            </a:r>
            <a:endParaRPr lang="de-DE" dirty="0"/>
          </a:p>
          <a:p>
            <a:pPr lvl="0"/>
            <a:r>
              <a:rPr lang="en-US" dirty="0"/>
              <a:t>	the safety lock for the inner door is unlocked</a:t>
            </a:r>
            <a:endParaRPr lang="de-DE" dirty="0"/>
          </a:p>
          <a:p>
            <a:r>
              <a:rPr lang="en-US" b="1" dirty="0"/>
              <a:t>       AND </a:t>
            </a:r>
            <a:endParaRPr lang="de-DE" dirty="0"/>
          </a:p>
          <a:p>
            <a:pPr lvl="0"/>
            <a:r>
              <a:rPr lang="en-US" dirty="0"/>
              <a:t>	radiation evaluation has been executed (start key=1) </a:t>
            </a:r>
            <a:r>
              <a:rPr lang="en-US" b="1" dirty="0"/>
              <a:t>AND</a:t>
            </a:r>
            <a:r>
              <a:rPr lang="en-US" dirty="0"/>
              <a:t> acknowledged 	(</a:t>
            </a:r>
            <a:r>
              <a:rPr lang="en-US" dirty="0" err="1"/>
              <a:t>ack.key</a:t>
            </a:r>
            <a:r>
              <a:rPr lang="en-US" dirty="0"/>
              <a:t>=1) </a:t>
            </a:r>
            <a:r>
              <a:rPr lang="en-US" b="1" dirty="0"/>
              <a:t>OR </a:t>
            </a:r>
            <a:r>
              <a:rPr lang="en-US" dirty="0"/>
              <a:t>radiation evaluation is not necessary (selector=not 	necessary)</a:t>
            </a:r>
            <a:endParaRPr lang="de-DE" dirty="0"/>
          </a:p>
          <a:p>
            <a:r>
              <a:rPr lang="en-US" dirty="0"/>
              <a:t> </a:t>
            </a:r>
            <a:endParaRPr lang="de-DE" dirty="0"/>
          </a:p>
          <a:p>
            <a:r>
              <a:rPr lang="en-US" dirty="0"/>
              <a:t>-&gt; set sub area radiation safe  </a:t>
            </a:r>
            <a:endParaRPr lang="de-DE" dirty="0"/>
          </a:p>
          <a:p>
            <a:pPr lvl="1"/>
            <a:endParaRPr lang="de-DE" sz="2400" dirty="0"/>
          </a:p>
          <a:p>
            <a:r>
              <a:rPr lang="en-US" dirty="0"/>
              <a:t>	 BOG’s ISE in unsafe state</a:t>
            </a:r>
          </a:p>
          <a:p>
            <a:endParaRPr lang="en-US" sz="2400" dirty="0"/>
          </a:p>
          <a:p>
            <a:r>
              <a:rPr lang="en-US" dirty="0"/>
              <a:t>-&gt; reset sub area radiation safe</a:t>
            </a:r>
            <a:endParaRPr lang="de-DE" dirty="0"/>
          </a:p>
        </p:txBody>
      </p:sp>
    </p:spTree>
    <p:extLst>
      <p:ext uri="{BB962C8B-B14F-4D97-AF65-F5344CB8AC3E}">
        <p14:creationId xmlns:p14="http://schemas.microsoft.com/office/powerpoint/2010/main" val="357889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19</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4" y="809139"/>
            <a:ext cx="8674443" cy="5170646"/>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Acknowledgment of SIF_2: </a:t>
            </a:r>
          </a:p>
          <a:p>
            <a:pPr lvl="1"/>
            <a:endParaRPr lang="de-DE" sz="2400" dirty="0"/>
          </a:p>
          <a:p>
            <a:pPr lvl="0"/>
            <a:r>
              <a:rPr lang="en-US" dirty="0"/>
              <a:t>	the search has been acknowledged (ack. key=1) for the main NE area and 	all its external subareas</a:t>
            </a:r>
            <a:endParaRPr lang="de-DE" sz="2400" dirty="0"/>
          </a:p>
          <a:p>
            <a:r>
              <a:rPr lang="en-US" b="1" dirty="0"/>
              <a:t>       AND</a:t>
            </a:r>
            <a:endParaRPr lang="de-DE" sz="2400" dirty="0"/>
          </a:p>
          <a:p>
            <a:pPr lvl="0"/>
            <a:r>
              <a:rPr lang="en-US" dirty="0"/>
              <a:t>	all access keys are inside the PAG key panel</a:t>
            </a:r>
            <a:endParaRPr lang="de-DE" sz="2400" dirty="0"/>
          </a:p>
          <a:p>
            <a:r>
              <a:rPr lang="en-US" b="1" dirty="0"/>
              <a:t>       AND</a:t>
            </a:r>
            <a:endParaRPr lang="de-DE" sz="2400" dirty="0"/>
          </a:p>
          <a:p>
            <a:pPr lvl="0"/>
            <a:r>
              <a:rPr lang="en-US" dirty="0"/>
              <a:t>	an operator selected and acknowledged the operational mode “closed 	access”</a:t>
            </a:r>
            <a:endParaRPr lang="de-DE" sz="2400" dirty="0"/>
          </a:p>
          <a:p>
            <a:r>
              <a:rPr lang="en-US" b="1" dirty="0"/>
              <a:t>       AND</a:t>
            </a:r>
            <a:endParaRPr lang="de-DE" sz="2400" dirty="0"/>
          </a:p>
          <a:p>
            <a:pPr lvl="0"/>
            <a:r>
              <a:rPr lang="en-US" dirty="0"/>
              <a:t>	NE system is OK</a:t>
            </a:r>
            <a:endParaRPr lang="de-DE" sz="2400" dirty="0"/>
          </a:p>
          <a:p>
            <a:r>
              <a:rPr lang="en-US" b="1" dirty="0"/>
              <a:t>       AND</a:t>
            </a:r>
            <a:r>
              <a:rPr lang="en-US" dirty="0"/>
              <a:t> </a:t>
            </a:r>
            <a:endParaRPr lang="de-DE" sz="2400" dirty="0"/>
          </a:p>
          <a:p>
            <a:pPr lvl="0"/>
            <a:r>
              <a:rPr lang="en-US" dirty="0"/>
              <a:t>	BOG system is OK</a:t>
            </a:r>
            <a:endParaRPr lang="de-DE" sz="2400" dirty="0"/>
          </a:p>
          <a:p>
            <a:r>
              <a:rPr lang="en-US" b="1" dirty="0"/>
              <a:t>       AND</a:t>
            </a:r>
            <a:r>
              <a:rPr lang="en-US" dirty="0"/>
              <a:t> </a:t>
            </a:r>
            <a:endParaRPr lang="de-DE" sz="2400" dirty="0"/>
          </a:p>
          <a:p>
            <a:pPr lvl="0"/>
            <a:r>
              <a:rPr lang="en-US" dirty="0"/>
              <a:t>	AAD system is OK</a:t>
            </a:r>
            <a:endParaRPr lang="de-DE" sz="2400" dirty="0"/>
          </a:p>
          <a:p>
            <a:r>
              <a:rPr lang="en-US" dirty="0"/>
              <a:t> </a:t>
            </a:r>
            <a:endParaRPr lang="de-DE" sz="2400" dirty="0"/>
          </a:p>
          <a:p>
            <a:pPr lvl="0"/>
            <a:r>
              <a:rPr lang="en-US" dirty="0"/>
              <a:t>the SIF is acknowledged (safety actions 1 and 2 are removed =&gt; release BOG’s and hazardous equipment to UNSAFE)</a:t>
            </a:r>
            <a:endParaRPr lang="de-DE" sz="2400" dirty="0"/>
          </a:p>
        </p:txBody>
      </p:sp>
    </p:spTree>
    <p:extLst>
      <p:ext uri="{BB962C8B-B14F-4D97-AF65-F5344CB8AC3E}">
        <p14:creationId xmlns:p14="http://schemas.microsoft.com/office/powerpoint/2010/main" val="81899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GB" sz="2800" dirty="0"/>
              <a:t>NE Area</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C84AAB-6C89-4E09-9342-455531632BB9}"/>
              </a:ext>
            </a:extLst>
          </p:cNvPr>
          <p:cNvSpPr txBox="1"/>
          <p:nvPr/>
        </p:nvSpPr>
        <p:spPr>
          <a:xfrm>
            <a:off x="50236" y="4593768"/>
            <a:ext cx="9043528" cy="70104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t">
            <a:normAutofit/>
          </a:bodyPr>
          <a:lstStyle/>
          <a:p>
            <a:pPr algn="just"/>
            <a:r>
              <a:rPr lang="en-US" sz="1600" b="1" dirty="0"/>
              <a:t>Number of Entry (NE) Area </a:t>
            </a:r>
            <a:r>
              <a:rPr lang="en-US" sz="1600" dirty="0"/>
              <a:t>- </a:t>
            </a:r>
            <a:r>
              <a:rPr lang="en-GB" sz="1600" dirty="0"/>
              <a:t>a radiation protection zone within a particle accelerator complex that is strategically delimited to perform a certain task.</a:t>
            </a:r>
          </a:p>
          <a:p>
            <a:pPr algn="just"/>
            <a:endParaRPr lang="en-GB" sz="1600" dirty="0"/>
          </a:p>
        </p:txBody>
      </p:sp>
      <p:pic>
        <p:nvPicPr>
          <p:cNvPr id="12" name="Picture 11">
            <a:extLst>
              <a:ext uri="{FF2B5EF4-FFF2-40B4-BE49-F238E27FC236}">
                <a16:creationId xmlns:a16="http://schemas.microsoft.com/office/drawing/2014/main" id="{C611E62A-642B-4D75-BACE-2FBBC26DDEC4}"/>
              </a:ext>
            </a:extLst>
          </p:cNvPr>
          <p:cNvPicPr/>
          <p:nvPr/>
        </p:nvPicPr>
        <p:blipFill>
          <a:blip r:embed="rId3" cstate="email">
            <a:extLst>
              <a:ext uri="{28A0092B-C50C-407E-A947-70E740481C1C}">
                <a14:useLocalDpi xmlns:a14="http://schemas.microsoft.com/office/drawing/2010/main" val="0"/>
              </a:ext>
            </a:extLst>
          </a:blip>
          <a:stretch>
            <a:fillRect/>
          </a:stretch>
        </p:blipFill>
        <p:spPr bwMode="auto">
          <a:xfrm>
            <a:off x="1709102" y="1040996"/>
            <a:ext cx="5238115" cy="3173730"/>
          </a:xfrm>
          <a:prstGeom prst="rect">
            <a:avLst/>
          </a:prstGeom>
          <a:noFill/>
        </p:spPr>
      </p:pic>
      <p:sp>
        <p:nvSpPr>
          <p:cNvPr id="11" name="TextBox 10">
            <a:extLst>
              <a:ext uri="{FF2B5EF4-FFF2-40B4-BE49-F238E27FC236}">
                <a16:creationId xmlns:a16="http://schemas.microsoft.com/office/drawing/2014/main" id="{25737F3B-0C2A-43C6-8285-DACDD99E6CDE}"/>
              </a:ext>
            </a:extLst>
          </p:cNvPr>
          <p:cNvSpPr txBox="1"/>
          <p:nvPr/>
        </p:nvSpPr>
        <p:spPr>
          <a:xfrm>
            <a:off x="5661661" y="3886200"/>
            <a:ext cx="1341120" cy="251460"/>
          </a:xfrm>
          <a:prstGeom prst="rect">
            <a:avLst/>
          </a:prstGeom>
        </p:spPr>
        <p:txBody>
          <a:bodyPr vert="horz" wrap="square" lIns="91440" tIns="45720" rIns="91440" bIns="45720" rtlCol="0" anchor="ctr">
            <a:noAutofit/>
          </a:bodyPr>
          <a:lstStyle/>
          <a:p>
            <a:r>
              <a:rPr lang="en-US" sz="1200" dirty="0"/>
              <a:t>Courtesy of GSI</a:t>
            </a:r>
            <a:endParaRPr lang="en-GB" sz="1200" dirty="0"/>
          </a:p>
        </p:txBody>
      </p:sp>
    </p:spTree>
    <p:extLst>
      <p:ext uri="{BB962C8B-B14F-4D97-AF65-F5344CB8AC3E}">
        <p14:creationId xmlns:p14="http://schemas.microsoft.com/office/powerpoint/2010/main" val="3123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b="1" dirty="0"/>
              <a:t>SIF_3: SIF Monitoring Start/End and Execution Transport MAD</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20</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92443" y="1131699"/>
            <a:ext cx="8674443" cy="4072910"/>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SAFETY ACTIONS of SIF_2: </a:t>
            </a: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lvl="0"/>
            <a:endParaRPr lang="en-US" dirty="0"/>
          </a:p>
          <a:p>
            <a:pPr marL="342900" lvl="0" indent="-342900">
              <a:buFont typeface="+mj-lt"/>
              <a:buAutoNum type="arabicPeriod"/>
            </a:pPr>
            <a:r>
              <a:rPr lang="en-US" dirty="0"/>
              <a:t>Switch ISE’s of the related BOG’s or the upstream BOG’s to safe state (</a:t>
            </a:r>
            <a:r>
              <a:rPr lang="nl-NL" dirty="0">
                <a:solidFill>
                  <a:srgbClr val="FFC000"/>
                </a:solidFill>
              </a:rPr>
              <a:t>“MAD door logic ok” = 0</a:t>
            </a:r>
            <a:r>
              <a:rPr lang="nl-NL" dirty="0"/>
              <a:t>)</a:t>
            </a:r>
            <a:endParaRPr lang="en-US" dirty="0"/>
          </a:p>
          <a:p>
            <a:pPr marL="342900" lvl="0" indent="-342900">
              <a:buFont typeface="+mj-lt"/>
              <a:buAutoNum type="arabicPeriod"/>
            </a:pPr>
            <a:endParaRPr lang="de-DE" dirty="0"/>
          </a:p>
          <a:p>
            <a:pPr marL="342900" lvl="0" indent="-342900">
              <a:buFont typeface="+mj-lt"/>
              <a:buAutoNum type="arabicPeriod"/>
            </a:pPr>
            <a:r>
              <a:rPr lang="en-US" dirty="0"/>
              <a:t>Open the alarm chain to hazardous components of the accelerator (</a:t>
            </a:r>
            <a:r>
              <a:rPr lang="nl-NL" dirty="0">
                <a:solidFill>
                  <a:srgbClr val="FFC000"/>
                </a:solidFill>
              </a:rPr>
              <a:t>“MAD door logic ok” = 0</a:t>
            </a:r>
            <a:r>
              <a:rPr lang="nl-NL" dirty="0"/>
              <a:t>)</a:t>
            </a:r>
            <a:endParaRPr lang="en-US" dirty="0"/>
          </a:p>
          <a:p>
            <a:pPr marL="342900" lvl="0" indent="-342900">
              <a:buFont typeface="+mj-lt"/>
              <a:buAutoNum type="arabicPeriod"/>
            </a:pPr>
            <a:endParaRPr lang="de-DE" dirty="0"/>
          </a:p>
          <a:p>
            <a:pPr marL="342900" indent="-342900">
              <a:buFont typeface="+mj-lt"/>
              <a:buAutoNum type="arabicPeriod"/>
            </a:pPr>
            <a:r>
              <a:rPr lang="en-US" dirty="0"/>
              <a:t>Reset the search (from “area is searched” to “area is not searched”) for the main area and its subareas (</a:t>
            </a:r>
            <a:r>
              <a:rPr lang="en-US" dirty="0">
                <a:solidFill>
                  <a:srgbClr val="FFC000"/>
                </a:solidFill>
              </a:rPr>
              <a:t>MAD search logic ok = 0</a:t>
            </a:r>
            <a:r>
              <a:rPr lang="en-US" dirty="0"/>
              <a:t>)</a:t>
            </a:r>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p>
          <a:p>
            <a:pPr algn="just">
              <a:spcBef>
                <a:spcPts val="200"/>
              </a:spcBef>
            </a:pPr>
            <a:r>
              <a:rPr lang="en-US" b="1" dirty="0">
                <a:latin typeface="Verdana" panose="020B0604030504040204" pitchFamily="34" charset="0"/>
                <a:ea typeface="MS Mincho"/>
                <a:cs typeface="Times New Roman" panose="02020603050405020304" pitchFamily="18" charset="0"/>
              </a:rPr>
              <a:t>Questions:</a:t>
            </a:r>
            <a:endParaRPr lang="en-US" sz="2400" b="1" dirty="0">
              <a:latin typeface="Verdana" panose="020B0604030504040204" pitchFamily="34" charset="0"/>
              <a:ea typeface="Times New Roman" panose="02020603050405020304" pitchFamily="18" charset="0"/>
              <a:cs typeface="Times New Roman" panose="02020603050405020304" pitchFamily="18" charset="0"/>
            </a:endParaRPr>
          </a:p>
          <a:p>
            <a:pPr marL="342900" indent="-342900">
              <a:spcBef>
                <a:spcPts val="200"/>
              </a:spcBef>
              <a:spcAft>
                <a:spcPts val="0"/>
              </a:spcAft>
              <a:buFont typeface="+mj-lt"/>
              <a:buAutoNum type="arabicPeriod"/>
            </a:pPr>
            <a:r>
              <a:rPr lang="en-US" dirty="0"/>
              <a:t>Is this a SIF or should we realize Safety Actions 1+2 inside SIF_1?</a:t>
            </a:r>
          </a:p>
          <a:p>
            <a:pPr marL="342900" indent="-342900">
              <a:spcBef>
                <a:spcPts val="200"/>
              </a:spcBef>
              <a:buFont typeface="+mj-lt"/>
              <a:buAutoNum type="arabicPeriod"/>
            </a:pPr>
            <a:r>
              <a:rPr lang="en-US" dirty="0"/>
              <a:t>Where else to realize the safety relevant logic for the “search logic ok” signal? </a:t>
            </a:r>
            <a:endParaRPr lang="de-DE" dirty="0"/>
          </a:p>
        </p:txBody>
      </p:sp>
    </p:spTree>
    <p:extLst>
      <p:ext uri="{BB962C8B-B14F-4D97-AF65-F5344CB8AC3E}">
        <p14:creationId xmlns:p14="http://schemas.microsoft.com/office/powerpoint/2010/main" val="96468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Operating modes</a:t>
            </a:r>
          </a:p>
        </p:txBody>
      </p:sp>
      <p:sp>
        <p:nvSpPr>
          <p:cNvPr id="2" name="Date Placeholder 1"/>
          <p:cNvSpPr>
            <a:spLocks noGrp="1"/>
          </p:cNvSpPr>
          <p:nvPr>
            <p:ph type="dt" sz="half" idx="10"/>
          </p:nvPr>
        </p:nvSpPr>
        <p:spPr/>
        <p:txBody>
          <a:bodyPr/>
          <a:lstStyle/>
          <a:p>
            <a:r>
              <a:rPr lang="en-US" dirty="0"/>
              <a:t>03.09.2021</a:t>
            </a:r>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21</a:t>
            </a:fld>
            <a:endParaRPr lang="en-US" dirty="0"/>
          </a:p>
        </p:txBody>
      </p:sp>
      <p:sp>
        <p:nvSpPr>
          <p:cNvPr id="14" name="TextBox 13">
            <a:extLst>
              <a:ext uri="{FF2B5EF4-FFF2-40B4-BE49-F238E27FC236}">
                <a16:creationId xmlns:a16="http://schemas.microsoft.com/office/drawing/2014/main" id="{15FC3674-659C-4D32-A4B8-CA8D66CBDE5F}"/>
              </a:ext>
            </a:extLst>
          </p:cNvPr>
          <p:cNvSpPr txBox="1"/>
          <p:nvPr/>
        </p:nvSpPr>
        <p:spPr>
          <a:xfrm>
            <a:off x="0" y="576624"/>
            <a:ext cx="9144000" cy="338554"/>
          </a:xfrm>
          <a:prstGeom prst="rect">
            <a:avLst/>
          </a:prstGeom>
          <a:noFill/>
        </p:spPr>
        <p:txBody>
          <a:bodyPr wrap="square">
            <a:spAutoFit/>
          </a:bodyPr>
          <a:lstStyle/>
          <a:p>
            <a:pPr algn="just"/>
            <a:r>
              <a:rPr lang="en-US" sz="1600" dirty="0"/>
              <a:t>The </a:t>
            </a:r>
            <a:r>
              <a:rPr lang="en-US" sz="1600" dirty="0" err="1"/>
              <a:t>BoG</a:t>
            </a:r>
            <a:r>
              <a:rPr lang="en-US" sz="1600" dirty="0"/>
              <a:t> was defined to be able to work in three modes, chosen by 3-position safety key switch.</a:t>
            </a:r>
            <a:endParaRPr lang="en-GB" sz="1600"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064D22-16EC-4CC9-9350-E7E6B573CE38}"/>
              </a:ext>
            </a:extLst>
          </p:cNvPr>
          <p:cNvPicPr>
            <a:picLocks noChangeAspect="1"/>
          </p:cNvPicPr>
          <p:nvPr/>
        </p:nvPicPr>
        <p:blipFill>
          <a:blip r:embed="rId3"/>
          <a:stretch>
            <a:fillRect/>
          </a:stretch>
        </p:blipFill>
        <p:spPr>
          <a:xfrm>
            <a:off x="231585" y="1364778"/>
            <a:ext cx="3286999" cy="2091106"/>
          </a:xfrm>
          <a:prstGeom prst="rect">
            <a:avLst/>
          </a:prstGeom>
        </p:spPr>
      </p:pic>
      <p:sp>
        <p:nvSpPr>
          <p:cNvPr id="19" name="TextBox 18">
            <a:extLst>
              <a:ext uri="{FF2B5EF4-FFF2-40B4-BE49-F238E27FC236}">
                <a16:creationId xmlns:a16="http://schemas.microsoft.com/office/drawing/2014/main" id="{680F0E76-41D0-4EA4-BBC3-BC0B2AAC96E8}"/>
              </a:ext>
            </a:extLst>
          </p:cNvPr>
          <p:cNvSpPr txBox="1"/>
          <p:nvPr/>
        </p:nvSpPr>
        <p:spPr>
          <a:xfrm>
            <a:off x="4572000" y="1424940"/>
            <a:ext cx="3063240" cy="1077218"/>
          </a:xfrm>
          <a:prstGeom prst="rect">
            <a:avLst/>
          </a:prstGeom>
          <a:noFill/>
        </p:spPr>
        <p:txBody>
          <a:bodyPr wrap="square">
            <a:spAutoFit/>
          </a:bodyPr>
          <a:lstStyle/>
          <a:p>
            <a:r>
              <a:rPr lang="en-GB" sz="1600" b="1" dirty="0"/>
              <a:t>States: </a:t>
            </a:r>
          </a:p>
          <a:p>
            <a:r>
              <a:rPr lang="en-GB" sz="1600" dirty="0"/>
              <a:t>10 – Normal Operation Mode</a:t>
            </a:r>
          </a:p>
          <a:p>
            <a:r>
              <a:rPr lang="en-GB" sz="1600" dirty="0"/>
              <a:t>00 – Beam Blocking Mode</a:t>
            </a:r>
          </a:p>
          <a:p>
            <a:r>
              <a:rPr lang="en-GB" sz="1600" dirty="0"/>
              <a:t>01 – Test Mode</a:t>
            </a:r>
          </a:p>
        </p:txBody>
      </p:sp>
      <p:pic>
        <p:nvPicPr>
          <p:cNvPr id="20" name="Picture 19">
            <a:extLst>
              <a:ext uri="{FF2B5EF4-FFF2-40B4-BE49-F238E27FC236}">
                <a16:creationId xmlns:a16="http://schemas.microsoft.com/office/drawing/2014/main" id="{84B00996-C26C-4BA1-850B-E49D7A6A0E40}"/>
              </a:ext>
            </a:extLst>
          </p:cNvPr>
          <p:cNvPicPr/>
          <p:nvPr/>
        </p:nvPicPr>
        <p:blipFill>
          <a:blip r:embed="rId4"/>
          <a:stretch>
            <a:fillRect/>
          </a:stretch>
        </p:blipFill>
        <p:spPr>
          <a:xfrm>
            <a:off x="3907472" y="2765699"/>
            <a:ext cx="4666615" cy="2639887"/>
          </a:xfrm>
          <a:prstGeom prst="rect">
            <a:avLst/>
          </a:prstGeom>
        </p:spPr>
      </p:pic>
      <p:sp>
        <p:nvSpPr>
          <p:cNvPr id="22" name="TextBox 21">
            <a:extLst>
              <a:ext uri="{FF2B5EF4-FFF2-40B4-BE49-F238E27FC236}">
                <a16:creationId xmlns:a16="http://schemas.microsoft.com/office/drawing/2014/main" id="{040860B4-4A7C-4051-A28A-F6785A08C83E}"/>
              </a:ext>
            </a:extLst>
          </p:cNvPr>
          <p:cNvSpPr txBox="1"/>
          <p:nvPr/>
        </p:nvSpPr>
        <p:spPr>
          <a:xfrm>
            <a:off x="75323" y="3791350"/>
            <a:ext cx="3694989"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600" dirty="0"/>
              <a:t>The key state machine was introduced in order to avoid a possibility of switching the key between two edge positions in one cycle – which could cause an error in the </a:t>
            </a:r>
            <a:r>
              <a:rPr lang="en-GB" sz="1600" dirty="0" err="1"/>
              <a:t>BoG’s</a:t>
            </a:r>
            <a:r>
              <a:rPr lang="en-GB" sz="1600" dirty="0"/>
              <a:t> state machine.</a:t>
            </a:r>
          </a:p>
        </p:txBody>
      </p:sp>
    </p:spTree>
    <p:extLst>
      <p:ext uri="{BB962C8B-B14F-4D97-AF65-F5344CB8AC3E}">
        <p14:creationId xmlns:p14="http://schemas.microsoft.com/office/powerpoint/2010/main" val="3386429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State Machine</a:t>
            </a:r>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22</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B756BD-F62C-4E8D-A968-47593A361552}"/>
              </a:ext>
            </a:extLst>
          </p:cNvPr>
          <p:cNvSpPr txBox="1"/>
          <p:nvPr/>
        </p:nvSpPr>
        <p:spPr>
          <a:xfrm>
            <a:off x="0" y="1107258"/>
            <a:ext cx="9136865" cy="338554"/>
          </a:xfrm>
          <a:prstGeom prst="rect">
            <a:avLst/>
          </a:prstGeom>
          <a:noFill/>
        </p:spPr>
        <p:txBody>
          <a:bodyPr wrap="square">
            <a:spAutoFit/>
          </a:bodyPr>
          <a:lstStyle/>
          <a:p>
            <a:pPr algn="just"/>
            <a:r>
              <a:rPr lang="en-US" sz="1600" dirty="0"/>
              <a:t>Six input signals were identified to drive the </a:t>
            </a:r>
            <a:r>
              <a:rPr lang="en-US" sz="1600" dirty="0" err="1"/>
              <a:t>BoG</a:t>
            </a:r>
            <a:r>
              <a:rPr lang="en-US" sz="1600" dirty="0"/>
              <a:t> state machine        64 possible combinations.</a:t>
            </a:r>
          </a:p>
        </p:txBody>
      </p:sp>
      <p:sp>
        <p:nvSpPr>
          <p:cNvPr id="21" name="Arrow: Right 20">
            <a:extLst>
              <a:ext uri="{FF2B5EF4-FFF2-40B4-BE49-F238E27FC236}">
                <a16:creationId xmlns:a16="http://schemas.microsoft.com/office/drawing/2014/main" id="{DF969357-229B-4610-B3CA-45B7DB6B0DEC}"/>
              </a:ext>
            </a:extLst>
          </p:cNvPr>
          <p:cNvSpPr/>
          <p:nvPr/>
        </p:nvSpPr>
        <p:spPr>
          <a:xfrm>
            <a:off x="5908477" y="1221310"/>
            <a:ext cx="198120" cy="13690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CCB88F8-ABC8-4D4A-AF31-932199A2F425}"/>
              </a:ext>
            </a:extLst>
          </p:cNvPr>
          <p:cNvSpPr txBox="1"/>
          <p:nvPr/>
        </p:nvSpPr>
        <p:spPr>
          <a:xfrm>
            <a:off x="2904" y="509424"/>
            <a:ext cx="9136865" cy="584775"/>
          </a:xfrm>
          <a:prstGeom prst="rect">
            <a:avLst/>
          </a:prstGeom>
          <a:noFill/>
        </p:spPr>
        <p:txBody>
          <a:bodyPr wrap="square">
            <a:spAutoFit/>
          </a:bodyPr>
          <a:lstStyle/>
          <a:p>
            <a:pPr algn="just"/>
            <a:r>
              <a:rPr lang="en-US" sz="1600" dirty="0"/>
              <a:t>To define the </a:t>
            </a:r>
            <a:r>
              <a:rPr lang="en-US" sz="1600" dirty="0" err="1"/>
              <a:t>BoG’s</a:t>
            </a:r>
            <a:r>
              <a:rPr lang="en-US" sz="1600" dirty="0"/>
              <a:t> state diagram an analytic approach was used, treating it as synchronous sequential system.</a:t>
            </a:r>
            <a:endParaRPr lang="en-GB" sz="1600" dirty="0"/>
          </a:p>
        </p:txBody>
      </p:sp>
      <p:pic>
        <p:nvPicPr>
          <p:cNvPr id="23" name="Picture 22">
            <a:extLst>
              <a:ext uri="{FF2B5EF4-FFF2-40B4-BE49-F238E27FC236}">
                <a16:creationId xmlns:a16="http://schemas.microsoft.com/office/drawing/2014/main" id="{190BB3FC-C7A5-4693-A959-EC7B793F8033}"/>
              </a:ext>
            </a:extLst>
          </p:cNvPr>
          <p:cNvPicPr>
            <a:picLocks noChangeAspect="1"/>
          </p:cNvPicPr>
          <p:nvPr/>
        </p:nvPicPr>
        <p:blipFill>
          <a:blip r:embed="rId3"/>
          <a:stretch>
            <a:fillRect/>
          </a:stretch>
        </p:blipFill>
        <p:spPr>
          <a:xfrm>
            <a:off x="1088586" y="1873545"/>
            <a:ext cx="6930699" cy="1173525"/>
          </a:xfrm>
          <a:prstGeom prst="rect">
            <a:avLst/>
          </a:prstGeom>
        </p:spPr>
      </p:pic>
      <p:sp>
        <p:nvSpPr>
          <p:cNvPr id="32" name="TextBox 31">
            <a:extLst>
              <a:ext uri="{FF2B5EF4-FFF2-40B4-BE49-F238E27FC236}">
                <a16:creationId xmlns:a16="http://schemas.microsoft.com/office/drawing/2014/main" id="{53275586-8479-4675-90F1-57C7A4879057}"/>
              </a:ext>
            </a:extLst>
          </p:cNvPr>
          <p:cNvSpPr txBox="1"/>
          <p:nvPr/>
        </p:nvSpPr>
        <p:spPr>
          <a:xfrm>
            <a:off x="-1" y="1458871"/>
            <a:ext cx="9145757" cy="338554"/>
          </a:xfrm>
          <a:prstGeom prst="rect">
            <a:avLst/>
          </a:prstGeom>
          <a:noFill/>
        </p:spPr>
        <p:txBody>
          <a:bodyPr wrap="square">
            <a:spAutoFit/>
          </a:bodyPr>
          <a:lstStyle/>
          <a:p>
            <a:pPr algn="just"/>
            <a:r>
              <a:rPr lang="en-US" sz="1600" dirty="0"/>
              <a:t>After optimization (based on output vectors) 7 possible states were defined.</a:t>
            </a:r>
          </a:p>
        </p:txBody>
      </p:sp>
      <p:sp>
        <p:nvSpPr>
          <p:cNvPr id="34" name="TextBox 33">
            <a:extLst>
              <a:ext uri="{FF2B5EF4-FFF2-40B4-BE49-F238E27FC236}">
                <a16:creationId xmlns:a16="http://schemas.microsoft.com/office/drawing/2014/main" id="{1D8343C2-9956-4527-B2EB-C3C5F8EDC625}"/>
              </a:ext>
            </a:extLst>
          </p:cNvPr>
          <p:cNvSpPr txBox="1"/>
          <p:nvPr/>
        </p:nvSpPr>
        <p:spPr>
          <a:xfrm>
            <a:off x="29031" y="4961017"/>
            <a:ext cx="4055112" cy="830997"/>
          </a:xfrm>
          <a:prstGeom prst="rect">
            <a:avLst/>
          </a:prstGeom>
          <a:noFill/>
        </p:spPr>
        <p:txBody>
          <a:bodyPr wrap="square">
            <a:spAutoFit/>
          </a:bodyPr>
          <a:lstStyle/>
          <a:p>
            <a:pPr algn="just"/>
            <a:r>
              <a:rPr lang="en-US" sz="1600" dirty="0"/>
              <a:t>Transitions between the states were defined and based on them the state diagram on the right was created.</a:t>
            </a:r>
          </a:p>
        </p:txBody>
      </p:sp>
      <p:pic>
        <p:nvPicPr>
          <p:cNvPr id="35" name="Picture 34">
            <a:extLst>
              <a:ext uri="{FF2B5EF4-FFF2-40B4-BE49-F238E27FC236}">
                <a16:creationId xmlns:a16="http://schemas.microsoft.com/office/drawing/2014/main" id="{47F92101-5845-480A-8708-BAF5088620F7}"/>
              </a:ext>
            </a:extLst>
          </p:cNvPr>
          <p:cNvPicPr/>
          <p:nvPr/>
        </p:nvPicPr>
        <p:blipFill rotWithShape="1">
          <a:blip r:embed="rId4" cstate="email">
            <a:extLst>
              <a:ext uri="{28A0092B-C50C-407E-A947-70E740481C1C}">
                <a14:useLocalDpi xmlns:a14="http://schemas.microsoft.com/office/drawing/2010/main" val="0"/>
              </a:ext>
            </a:extLst>
          </a:blip>
          <a:srcRect l="4706" r="13464" b="6615"/>
          <a:stretch/>
        </p:blipFill>
        <p:spPr bwMode="auto">
          <a:xfrm>
            <a:off x="4557244" y="3103350"/>
            <a:ext cx="4449517" cy="2988675"/>
          </a:xfrm>
          <a:prstGeom prst="rect">
            <a:avLst/>
          </a:prstGeom>
          <a:noFill/>
          <a:ln>
            <a:noFill/>
          </a:ln>
        </p:spPr>
      </p:pic>
      <p:pic>
        <p:nvPicPr>
          <p:cNvPr id="36" name="Picture 35">
            <a:extLst>
              <a:ext uri="{FF2B5EF4-FFF2-40B4-BE49-F238E27FC236}">
                <a16:creationId xmlns:a16="http://schemas.microsoft.com/office/drawing/2014/main" id="{83FB613D-5026-4C57-9000-0462123527F2}"/>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2085" y="3553352"/>
            <a:ext cx="2032000" cy="1164590"/>
          </a:xfrm>
          <a:prstGeom prst="rect">
            <a:avLst/>
          </a:prstGeom>
          <a:noFill/>
          <a:ln>
            <a:noFill/>
          </a:ln>
        </p:spPr>
      </p:pic>
      <p:sp>
        <p:nvSpPr>
          <p:cNvPr id="37" name="TextBox 36">
            <a:extLst>
              <a:ext uri="{FF2B5EF4-FFF2-40B4-BE49-F238E27FC236}">
                <a16:creationId xmlns:a16="http://schemas.microsoft.com/office/drawing/2014/main" id="{B4AEFEDD-47A2-46C8-8A59-6CA66D20BD46}"/>
              </a:ext>
            </a:extLst>
          </p:cNvPr>
          <p:cNvSpPr txBox="1"/>
          <p:nvPr/>
        </p:nvSpPr>
        <p:spPr>
          <a:xfrm>
            <a:off x="997505" y="3259723"/>
            <a:ext cx="2118164" cy="338554"/>
          </a:xfrm>
          <a:prstGeom prst="rect">
            <a:avLst/>
          </a:prstGeom>
          <a:noFill/>
        </p:spPr>
        <p:txBody>
          <a:bodyPr wrap="square">
            <a:spAutoFit/>
          </a:bodyPr>
          <a:lstStyle/>
          <a:p>
            <a:pPr algn="just"/>
            <a:r>
              <a:rPr lang="en-US" sz="1600" dirty="0"/>
              <a:t>States definition</a:t>
            </a:r>
            <a:endParaRPr lang="en-GB" sz="1600" dirty="0"/>
          </a:p>
        </p:txBody>
      </p:sp>
    </p:spTree>
    <p:extLst>
      <p:ext uri="{BB962C8B-B14F-4D97-AF65-F5344CB8AC3E}">
        <p14:creationId xmlns:p14="http://schemas.microsoft.com/office/powerpoint/2010/main" val="2302593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Software</a:t>
            </a:r>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23</a:t>
            </a:fld>
            <a:endParaRPr lang="en-US" dirty="0"/>
          </a:p>
        </p:txBody>
      </p:sp>
      <p:sp>
        <p:nvSpPr>
          <p:cNvPr id="14" name="TextBox 13">
            <a:extLst>
              <a:ext uri="{FF2B5EF4-FFF2-40B4-BE49-F238E27FC236}">
                <a16:creationId xmlns:a16="http://schemas.microsoft.com/office/drawing/2014/main" id="{15FC3674-659C-4D32-A4B8-CA8D66CBDE5F}"/>
              </a:ext>
            </a:extLst>
          </p:cNvPr>
          <p:cNvSpPr txBox="1"/>
          <p:nvPr/>
        </p:nvSpPr>
        <p:spPr>
          <a:xfrm>
            <a:off x="0" y="567758"/>
            <a:ext cx="9144000" cy="307777"/>
          </a:xfrm>
          <a:prstGeom prst="rect">
            <a:avLst/>
          </a:prstGeom>
          <a:noFill/>
        </p:spPr>
        <p:txBody>
          <a:bodyPr wrap="square">
            <a:spAutoFit/>
          </a:bodyPr>
          <a:lstStyle/>
          <a:p>
            <a:pPr algn="just"/>
            <a:r>
              <a:rPr lang="en-US" sz="1400" dirty="0"/>
              <a:t>The software architecture of the </a:t>
            </a:r>
            <a:r>
              <a:rPr lang="en-US" sz="1400" dirty="0" err="1"/>
              <a:t>BoG</a:t>
            </a:r>
            <a:r>
              <a:rPr lang="en-US" sz="1400" dirty="0"/>
              <a:t> prototype for PAS is the following:</a:t>
            </a:r>
            <a:endParaRPr lang="en-GB" sz="1400"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lexible F-Link-Kommunikation projektieren - ID: 109768964 - Industry  Support Siemens">
            <a:extLst>
              <a:ext uri="{FF2B5EF4-FFF2-40B4-BE49-F238E27FC236}">
                <a16:creationId xmlns:a16="http://schemas.microsoft.com/office/drawing/2014/main" id="{0E74FB76-8325-485E-8EF5-9949F5C8A16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83312" y="2428891"/>
            <a:ext cx="4589685" cy="25027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CDD68E4-1FC6-4815-806B-C2DA0D8AD546}"/>
              </a:ext>
            </a:extLst>
          </p:cNvPr>
          <p:cNvSpPr txBox="1"/>
          <p:nvPr/>
        </p:nvSpPr>
        <p:spPr>
          <a:xfrm>
            <a:off x="4141498" y="1696450"/>
            <a:ext cx="4686124" cy="738664"/>
          </a:xfrm>
          <a:prstGeom prst="rect">
            <a:avLst/>
          </a:prstGeom>
          <a:noFill/>
        </p:spPr>
        <p:txBody>
          <a:bodyPr wrap="square">
            <a:spAutoFit/>
          </a:bodyPr>
          <a:lstStyle/>
          <a:p>
            <a:pPr algn="just"/>
            <a:r>
              <a:rPr lang="en-US" sz="1400" dirty="0"/>
              <a:t>Flexible F-Link – Fail-safe communication based on TCP connection was chosen as the communication method for PAS prototype.</a:t>
            </a:r>
            <a:endParaRPr lang="en-GB" sz="1400" dirty="0"/>
          </a:p>
        </p:txBody>
      </p:sp>
      <p:sp>
        <p:nvSpPr>
          <p:cNvPr id="13" name="Rectangle 12">
            <a:extLst>
              <a:ext uri="{FF2B5EF4-FFF2-40B4-BE49-F238E27FC236}">
                <a16:creationId xmlns:a16="http://schemas.microsoft.com/office/drawing/2014/main" id="{6BE61B1E-EC31-49AC-8F91-E761E7005DC7}"/>
              </a:ext>
            </a:extLst>
          </p:cNvPr>
          <p:cNvSpPr/>
          <p:nvPr/>
        </p:nvSpPr>
        <p:spPr>
          <a:xfrm>
            <a:off x="4141497" y="1696450"/>
            <a:ext cx="4673317" cy="4262389"/>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A34586D-A1C5-4147-8767-8E7B7C10B6E4}"/>
              </a:ext>
            </a:extLst>
          </p:cNvPr>
          <p:cNvSpPr txBox="1"/>
          <p:nvPr/>
        </p:nvSpPr>
        <p:spPr>
          <a:xfrm>
            <a:off x="3388695" y="895934"/>
            <a:ext cx="5755305" cy="738664"/>
          </a:xfrm>
          <a:prstGeom prst="rect">
            <a:avLst/>
          </a:prstGeom>
          <a:noFill/>
        </p:spPr>
        <p:txBody>
          <a:bodyPr wrap="square">
            <a:spAutoFit/>
          </a:bodyPr>
          <a:lstStyle/>
          <a:p>
            <a:pPr algn="just"/>
            <a:r>
              <a:rPr lang="en-US" sz="1400" dirty="0"/>
              <a:t>As the whole PAS will consist of 21 </a:t>
            </a:r>
            <a:r>
              <a:rPr lang="en-US" sz="1400" dirty="0" err="1"/>
              <a:t>BoGs</a:t>
            </a:r>
            <a:r>
              <a:rPr lang="en-US" sz="1400" dirty="0"/>
              <a:t> looking over </a:t>
            </a:r>
            <a:r>
              <a:rPr lang="pl-PL" sz="1400" dirty="0"/>
              <a:t>3</a:t>
            </a:r>
            <a:r>
              <a:rPr lang="en-US" sz="1400" dirty="0"/>
              <a:t>4 NE Areas, the designed software had to be </a:t>
            </a:r>
            <a:r>
              <a:rPr lang="en-US" sz="1400" b="1" dirty="0"/>
              <a:t>generic</a:t>
            </a:r>
            <a:r>
              <a:rPr lang="en-US" sz="1400" dirty="0"/>
              <a:t> and easy to implement for each of the </a:t>
            </a:r>
            <a:r>
              <a:rPr lang="en-US" sz="1400" dirty="0" err="1"/>
              <a:t>BoGs</a:t>
            </a:r>
            <a:r>
              <a:rPr lang="en-US" sz="1400" dirty="0"/>
              <a:t> instance.</a:t>
            </a:r>
            <a:endParaRPr lang="en-GB" sz="1400" dirty="0"/>
          </a:p>
        </p:txBody>
      </p:sp>
      <p:pic>
        <p:nvPicPr>
          <p:cNvPr id="7" name="Picture 6">
            <a:extLst>
              <a:ext uri="{FF2B5EF4-FFF2-40B4-BE49-F238E27FC236}">
                <a16:creationId xmlns:a16="http://schemas.microsoft.com/office/drawing/2014/main" id="{AFCB14AD-2937-4E2A-98E4-90484C2BCBB8}"/>
              </a:ext>
            </a:extLst>
          </p:cNvPr>
          <p:cNvPicPr>
            <a:picLocks noChangeAspect="1"/>
          </p:cNvPicPr>
          <p:nvPr/>
        </p:nvPicPr>
        <p:blipFill>
          <a:blip r:embed="rId5"/>
          <a:stretch>
            <a:fillRect/>
          </a:stretch>
        </p:blipFill>
        <p:spPr>
          <a:xfrm>
            <a:off x="87088" y="1107165"/>
            <a:ext cx="3895061" cy="4650625"/>
          </a:xfrm>
          <a:prstGeom prst="rect">
            <a:avLst/>
          </a:prstGeom>
        </p:spPr>
      </p:pic>
      <p:sp>
        <p:nvSpPr>
          <p:cNvPr id="15" name="TextBox 14">
            <a:extLst>
              <a:ext uri="{FF2B5EF4-FFF2-40B4-BE49-F238E27FC236}">
                <a16:creationId xmlns:a16="http://schemas.microsoft.com/office/drawing/2014/main" id="{7F4FAA83-AD3C-48CB-B739-69396082D4B6}"/>
              </a:ext>
            </a:extLst>
          </p:cNvPr>
          <p:cNvSpPr txBox="1"/>
          <p:nvPr/>
        </p:nvSpPr>
        <p:spPr>
          <a:xfrm>
            <a:off x="4141498" y="4952865"/>
            <a:ext cx="4686124" cy="954107"/>
          </a:xfrm>
          <a:prstGeom prst="rect">
            <a:avLst/>
          </a:prstGeom>
          <a:noFill/>
        </p:spPr>
        <p:txBody>
          <a:bodyPr wrap="square">
            <a:spAutoFit/>
          </a:bodyPr>
          <a:lstStyle/>
          <a:p>
            <a:pPr algn="just"/>
            <a:r>
              <a:rPr lang="en-US" sz="1400" dirty="0"/>
              <a:t>Even though the F-Link uses standard communication mechanisms, thanks to introduced measures such as unique UUID for each connection and acknowledgment of received data the communication remains safe.</a:t>
            </a:r>
          </a:p>
        </p:txBody>
      </p:sp>
    </p:spTree>
    <p:extLst>
      <p:ext uri="{BB962C8B-B14F-4D97-AF65-F5344CB8AC3E}">
        <p14:creationId xmlns:p14="http://schemas.microsoft.com/office/powerpoint/2010/main" val="3310582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24</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924DB5F-0EA3-4CFC-AD3E-762690B72A64}"/>
              </a:ext>
            </a:extLst>
          </p:cNvPr>
          <p:cNvSpPr txBox="1"/>
          <p:nvPr/>
        </p:nvSpPr>
        <p:spPr>
          <a:xfrm>
            <a:off x="0" y="507154"/>
            <a:ext cx="4484914" cy="954107"/>
          </a:xfrm>
          <a:prstGeom prst="rect">
            <a:avLst/>
          </a:prstGeom>
          <a:noFill/>
        </p:spPr>
        <p:txBody>
          <a:bodyPr wrap="square">
            <a:spAutoFit/>
          </a:bodyPr>
          <a:lstStyle/>
          <a:p>
            <a:pPr algn="just"/>
            <a:r>
              <a:rPr lang="en-US" sz="1400" dirty="0"/>
              <a:t>For the code to be generic, possibility of masking unused instances was introduced with a use of Configuration Data Block. </a:t>
            </a:r>
            <a:r>
              <a:rPr lang="en-US" sz="1400" b="1" dirty="0"/>
              <a:t>The configuration cannot be changed during the operation.</a:t>
            </a:r>
            <a:endParaRPr lang="en-GB" sz="1400" dirty="0"/>
          </a:p>
        </p:txBody>
      </p:sp>
      <p:pic>
        <p:nvPicPr>
          <p:cNvPr id="8" name="Picture 7">
            <a:extLst>
              <a:ext uri="{FF2B5EF4-FFF2-40B4-BE49-F238E27FC236}">
                <a16:creationId xmlns:a16="http://schemas.microsoft.com/office/drawing/2014/main" id="{1D5AFBA9-2A00-4608-97A1-BE36A13C0CE3}"/>
              </a:ext>
            </a:extLst>
          </p:cNvPr>
          <p:cNvPicPr>
            <a:picLocks noChangeAspect="1"/>
          </p:cNvPicPr>
          <p:nvPr/>
        </p:nvPicPr>
        <p:blipFill rotWithShape="1">
          <a:blip r:embed="rId3"/>
          <a:srcRect b="57418"/>
          <a:stretch/>
        </p:blipFill>
        <p:spPr>
          <a:xfrm>
            <a:off x="87375" y="1545615"/>
            <a:ext cx="8628322" cy="879442"/>
          </a:xfrm>
          <a:prstGeom prst="rect">
            <a:avLst/>
          </a:prstGeom>
        </p:spPr>
      </p:pic>
      <p:pic>
        <p:nvPicPr>
          <p:cNvPr id="14" name="Picture 13">
            <a:extLst>
              <a:ext uri="{FF2B5EF4-FFF2-40B4-BE49-F238E27FC236}">
                <a16:creationId xmlns:a16="http://schemas.microsoft.com/office/drawing/2014/main" id="{C8D5CEFB-3FB8-4913-BE07-EF456849E397}"/>
              </a:ext>
            </a:extLst>
          </p:cNvPr>
          <p:cNvPicPr>
            <a:picLocks noChangeAspect="1"/>
          </p:cNvPicPr>
          <p:nvPr/>
        </p:nvPicPr>
        <p:blipFill rotWithShape="1">
          <a:blip r:embed="rId4"/>
          <a:srcRect r="18234" b="16807"/>
          <a:stretch/>
        </p:blipFill>
        <p:spPr>
          <a:xfrm>
            <a:off x="4528348" y="581755"/>
            <a:ext cx="4158452" cy="1057760"/>
          </a:xfrm>
          <a:prstGeom prst="rect">
            <a:avLst/>
          </a:prstGeom>
        </p:spPr>
      </p:pic>
      <p:sp>
        <p:nvSpPr>
          <p:cNvPr id="15" name="Text Placeholder 5">
            <a:extLst>
              <a:ext uri="{FF2B5EF4-FFF2-40B4-BE49-F238E27FC236}">
                <a16:creationId xmlns:a16="http://schemas.microsoft.com/office/drawing/2014/main" id="{3CF5F418-4103-40F7-84E2-BAC62C6CFEDD}"/>
              </a:ext>
            </a:extLst>
          </p:cNvPr>
          <p:cNvSpPr txBox="1">
            <a:spLocks/>
          </p:cNvSpPr>
          <p:nvPr/>
        </p:nvSpPr>
        <p:spPr>
          <a:xfrm>
            <a:off x="-14755" y="-1"/>
            <a:ext cx="9144000" cy="486697"/>
          </a:xfrm>
          <a:prstGeom prst="rect">
            <a:avLst/>
          </a:prstGeom>
        </p:spPr>
        <p:txBody>
          <a:bodyPr vert="horz" lIns="45720" tIns="0" rIns="45720" bIns="0" anchor="b">
            <a:normAutofit/>
          </a:bodyPr>
          <a:lstStyle>
            <a:lvl1pPr marL="0" indent="0" algn="l" rtl="0" eaLnBrk="1" latinLnBrk="0" hangingPunct="1">
              <a:spcBef>
                <a:spcPct val="20000"/>
              </a:spcBef>
              <a:buClr>
                <a:schemeClr val="accent1">
                  <a:lumMod val="10000"/>
                </a:schemeClr>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en-US" sz="2800" dirty="0" err="1"/>
              <a:t>BoG</a:t>
            </a:r>
            <a:r>
              <a:rPr lang="en-US" sz="2800" dirty="0"/>
              <a:t> prototype for PAS – Software 2</a:t>
            </a:r>
          </a:p>
        </p:txBody>
      </p:sp>
      <p:pic>
        <p:nvPicPr>
          <p:cNvPr id="16" name="Picture 15">
            <a:extLst>
              <a:ext uri="{FF2B5EF4-FFF2-40B4-BE49-F238E27FC236}">
                <a16:creationId xmlns:a16="http://schemas.microsoft.com/office/drawing/2014/main" id="{223AE289-A20F-42AC-B29B-EA1898A74189}"/>
              </a:ext>
            </a:extLst>
          </p:cNvPr>
          <p:cNvPicPr>
            <a:picLocks noChangeAspect="1"/>
          </p:cNvPicPr>
          <p:nvPr/>
        </p:nvPicPr>
        <p:blipFill rotWithShape="1">
          <a:blip r:embed="rId5"/>
          <a:srcRect r="21235"/>
          <a:stretch/>
        </p:blipFill>
        <p:spPr>
          <a:xfrm>
            <a:off x="4745793" y="2970651"/>
            <a:ext cx="3769525" cy="2744872"/>
          </a:xfrm>
          <a:prstGeom prst="rect">
            <a:avLst/>
          </a:prstGeom>
        </p:spPr>
      </p:pic>
      <p:sp>
        <p:nvSpPr>
          <p:cNvPr id="17" name="TextBox 16">
            <a:extLst>
              <a:ext uri="{FF2B5EF4-FFF2-40B4-BE49-F238E27FC236}">
                <a16:creationId xmlns:a16="http://schemas.microsoft.com/office/drawing/2014/main" id="{43440A41-8222-44B3-BFBA-D5F4A8853CB7}"/>
              </a:ext>
            </a:extLst>
          </p:cNvPr>
          <p:cNvSpPr txBox="1"/>
          <p:nvPr/>
        </p:nvSpPr>
        <p:spPr>
          <a:xfrm>
            <a:off x="2177" y="2603375"/>
            <a:ext cx="5266356" cy="523220"/>
          </a:xfrm>
          <a:prstGeom prst="rect">
            <a:avLst/>
          </a:prstGeom>
          <a:noFill/>
        </p:spPr>
        <p:txBody>
          <a:bodyPr wrap="square">
            <a:spAutoFit/>
          </a:bodyPr>
          <a:lstStyle/>
          <a:p>
            <a:pPr algn="just"/>
            <a:r>
              <a:rPr lang="en-US" sz="1400" dirty="0"/>
              <a:t>To avoid errors in the state machine, functions detecting possible failures were introduced. </a:t>
            </a:r>
          </a:p>
        </p:txBody>
      </p:sp>
      <p:cxnSp>
        <p:nvCxnSpPr>
          <p:cNvPr id="19" name="Straight Arrow Connector 18">
            <a:extLst>
              <a:ext uri="{FF2B5EF4-FFF2-40B4-BE49-F238E27FC236}">
                <a16:creationId xmlns:a16="http://schemas.microsoft.com/office/drawing/2014/main" id="{09FB3E0B-9469-4AA2-BD12-2B6676DBC4C2}"/>
              </a:ext>
            </a:extLst>
          </p:cNvPr>
          <p:cNvCxnSpPr>
            <a:cxnSpLocks/>
          </p:cNvCxnSpPr>
          <p:nvPr/>
        </p:nvCxnSpPr>
        <p:spPr>
          <a:xfrm>
            <a:off x="3781588" y="3004147"/>
            <a:ext cx="1041307" cy="5567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E47A67CA-ACA5-42ED-9296-4FDB582714F6}"/>
              </a:ext>
            </a:extLst>
          </p:cNvPr>
          <p:cNvSpPr txBox="1"/>
          <p:nvPr/>
        </p:nvSpPr>
        <p:spPr>
          <a:xfrm>
            <a:off x="2177" y="3465846"/>
            <a:ext cx="4820718" cy="2462213"/>
          </a:xfrm>
          <a:prstGeom prst="rect">
            <a:avLst/>
          </a:prstGeom>
          <a:noFill/>
        </p:spPr>
        <p:txBody>
          <a:bodyPr wrap="square">
            <a:spAutoFit/>
          </a:bodyPr>
          <a:lstStyle/>
          <a:p>
            <a:pPr algn="just"/>
            <a:r>
              <a:rPr lang="en-US" sz="1400" dirty="0"/>
              <a:t>In case of detected error in any of the following:</a:t>
            </a:r>
          </a:p>
          <a:p>
            <a:pPr algn="just"/>
            <a:endParaRPr lang="en-US" sz="1400" dirty="0"/>
          </a:p>
          <a:p>
            <a:pPr marL="285750" indent="-285750" algn="just">
              <a:buFont typeface="Arial" panose="020B0604020202020204" pitchFamily="34" charset="0"/>
              <a:buChar char="•"/>
            </a:pPr>
            <a:r>
              <a:rPr lang="en-US" sz="1400" dirty="0"/>
              <a:t>Communication between the </a:t>
            </a:r>
            <a:r>
              <a:rPr lang="en-US" sz="1400" dirty="0" err="1"/>
              <a:t>BoG</a:t>
            </a:r>
            <a:r>
              <a:rPr lang="en-US" sz="1400" dirty="0"/>
              <a:t> and any its Upstream </a:t>
            </a:r>
            <a:r>
              <a:rPr lang="en-US" sz="1400" dirty="0" err="1"/>
              <a:t>BoGs</a:t>
            </a:r>
            <a:r>
              <a:rPr lang="en-US" sz="1400" dirty="0"/>
              <a:t> or depending NE areas</a:t>
            </a:r>
          </a:p>
          <a:p>
            <a:pPr marL="285750" indent="-285750" algn="just">
              <a:buFont typeface="Arial" panose="020B0604020202020204" pitchFamily="34" charset="0"/>
              <a:buChar char="•"/>
            </a:pPr>
            <a:r>
              <a:rPr lang="en-US" sz="1400" dirty="0"/>
              <a:t>Main state machine</a:t>
            </a:r>
          </a:p>
          <a:p>
            <a:pPr marL="285750" indent="-285750" algn="just">
              <a:buFont typeface="Arial" panose="020B0604020202020204" pitchFamily="34" charset="0"/>
              <a:buChar char="•"/>
            </a:pPr>
            <a:r>
              <a:rPr lang="en-US" sz="1400" dirty="0"/>
              <a:t>ISE feedbacks</a:t>
            </a:r>
          </a:p>
          <a:p>
            <a:pPr marL="285750" indent="-285750" algn="just">
              <a:buFont typeface="Arial" panose="020B0604020202020204" pitchFamily="34" charset="0"/>
              <a:buChar char="•"/>
            </a:pPr>
            <a:r>
              <a:rPr lang="en-US" sz="1400" dirty="0"/>
              <a:t>Mode key state machine</a:t>
            </a:r>
          </a:p>
          <a:p>
            <a:pPr algn="just"/>
            <a:endParaRPr lang="en-US" sz="1400" dirty="0"/>
          </a:p>
          <a:p>
            <a:pPr algn="just"/>
            <a:r>
              <a:rPr lang="en-US" sz="1400" dirty="0"/>
              <a:t>The PLC passivates its outputs (sets the outputs to predefined safe state). The passivation lasts until the error is fixed and the board acknowledged by the user</a:t>
            </a:r>
            <a:r>
              <a:rPr lang="en-GB" sz="1400" dirty="0"/>
              <a:t>.</a:t>
            </a:r>
            <a:endParaRPr lang="en-US" sz="1400" dirty="0"/>
          </a:p>
        </p:txBody>
      </p:sp>
    </p:spTree>
    <p:extLst>
      <p:ext uri="{BB962C8B-B14F-4D97-AF65-F5344CB8AC3E}">
        <p14:creationId xmlns:p14="http://schemas.microsoft.com/office/powerpoint/2010/main" val="361979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GB" sz="2800" dirty="0"/>
              <a:t>NE Area prototype for PAS – State Diagram</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25</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BD086AE-08C9-43BE-B78B-5135FE17F1F8}"/>
              </a:ext>
            </a:extLst>
          </p:cNvPr>
          <p:cNvSpPr txBox="1"/>
          <p:nvPr/>
        </p:nvSpPr>
        <p:spPr>
          <a:xfrm>
            <a:off x="3457952" y="502701"/>
            <a:ext cx="5686047" cy="1169551"/>
          </a:xfrm>
          <a:prstGeom prst="rect">
            <a:avLst/>
          </a:prstGeom>
          <a:noFill/>
        </p:spPr>
        <p:txBody>
          <a:bodyPr wrap="square">
            <a:spAutoFit/>
          </a:bodyPr>
          <a:lstStyle/>
          <a:p>
            <a:pPr algn="just"/>
            <a:r>
              <a:rPr lang="en-US" sz="1400" dirty="0"/>
              <a:t>The NE area was defined to work in several different states depending on the Access Mode (General Access, Controlled Access, Closed Access). Based on these assumptions the state diagram on the left was defined.</a:t>
            </a:r>
          </a:p>
          <a:p>
            <a:pPr algn="just"/>
            <a:r>
              <a:rPr lang="en-US" sz="1400" dirty="0"/>
              <a:t> </a:t>
            </a:r>
            <a:endParaRPr lang="en-GB" sz="1400" dirty="0"/>
          </a:p>
        </p:txBody>
      </p:sp>
      <p:sp>
        <p:nvSpPr>
          <p:cNvPr id="19" name="TextBox 18">
            <a:extLst>
              <a:ext uri="{FF2B5EF4-FFF2-40B4-BE49-F238E27FC236}">
                <a16:creationId xmlns:a16="http://schemas.microsoft.com/office/drawing/2014/main" id="{CE10D18B-1A31-4DCD-B234-EAADCAD2E61D}"/>
              </a:ext>
            </a:extLst>
          </p:cNvPr>
          <p:cNvSpPr txBox="1"/>
          <p:nvPr/>
        </p:nvSpPr>
        <p:spPr>
          <a:xfrm>
            <a:off x="3614387" y="4781365"/>
            <a:ext cx="5538539" cy="1169551"/>
          </a:xfrm>
          <a:prstGeom prst="rect">
            <a:avLst/>
          </a:prstGeom>
          <a:noFill/>
        </p:spPr>
        <p:txBody>
          <a:bodyPr wrap="square">
            <a:spAutoFit/>
          </a:bodyPr>
          <a:lstStyle/>
          <a:p>
            <a:pPr algn="just"/>
            <a:r>
              <a:rPr lang="en-US" sz="1400" dirty="0"/>
              <a:t>The NE state machine will be driven by 6 inputs.</a:t>
            </a:r>
          </a:p>
          <a:p>
            <a:pPr marL="285750" indent="-285750" algn="just">
              <a:buFont typeface="Arial" panose="020B0604020202020204" pitchFamily="34" charset="0"/>
              <a:buChar char="•"/>
            </a:pPr>
            <a:r>
              <a:rPr lang="en-US" sz="1400" dirty="0"/>
              <a:t>3 bits coming from SCADA panel – operator requesting transition to a different state</a:t>
            </a:r>
          </a:p>
          <a:p>
            <a:pPr marL="285750" indent="-285750" algn="just">
              <a:buFont typeface="Arial" panose="020B0604020202020204" pitchFamily="34" charset="0"/>
              <a:buChar char="•"/>
            </a:pPr>
            <a:r>
              <a:rPr lang="en-US" sz="1400" dirty="0"/>
              <a:t>3 inputs from safe part of the program being conditions for requested transitions</a:t>
            </a:r>
            <a:endParaRPr lang="en-GB" sz="1400" dirty="0"/>
          </a:p>
        </p:txBody>
      </p:sp>
      <p:graphicFrame>
        <p:nvGraphicFramePr>
          <p:cNvPr id="20" name="Table 19">
            <a:extLst>
              <a:ext uri="{FF2B5EF4-FFF2-40B4-BE49-F238E27FC236}">
                <a16:creationId xmlns:a16="http://schemas.microsoft.com/office/drawing/2014/main" id="{DACABAB8-DADF-4546-BFAB-46025CE9B2E6}"/>
              </a:ext>
            </a:extLst>
          </p:cNvPr>
          <p:cNvGraphicFramePr>
            <a:graphicFrameLocks noGrp="1"/>
          </p:cNvGraphicFramePr>
          <p:nvPr>
            <p:extLst>
              <p:ext uri="{D42A27DB-BD31-4B8C-83A1-F6EECF244321}">
                <p14:modId xmlns:p14="http://schemas.microsoft.com/office/powerpoint/2010/main" val="3515763652"/>
              </p:ext>
            </p:extLst>
          </p:nvPr>
        </p:nvGraphicFramePr>
        <p:xfrm>
          <a:off x="206826" y="4350355"/>
          <a:ext cx="3336518" cy="1782750"/>
        </p:xfrm>
        <a:graphic>
          <a:graphicData uri="http://schemas.openxmlformats.org/drawingml/2006/table">
            <a:tbl>
              <a:tblPr>
                <a:tableStyleId>{5C22544A-7EE6-4342-B048-85BDC9FD1C3A}</a:tableStyleId>
              </a:tblPr>
              <a:tblGrid>
                <a:gridCol w="704743">
                  <a:extLst>
                    <a:ext uri="{9D8B030D-6E8A-4147-A177-3AD203B41FA5}">
                      <a16:colId xmlns:a16="http://schemas.microsoft.com/office/drawing/2014/main" val="2537795591"/>
                    </a:ext>
                  </a:extLst>
                </a:gridCol>
                <a:gridCol w="704743">
                  <a:extLst>
                    <a:ext uri="{9D8B030D-6E8A-4147-A177-3AD203B41FA5}">
                      <a16:colId xmlns:a16="http://schemas.microsoft.com/office/drawing/2014/main" val="2717731922"/>
                    </a:ext>
                  </a:extLst>
                </a:gridCol>
                <a:gridCol w="704743">
                  <a:extLst>
                    <a:ext uri="{9D8B030D-6E8A-4147-A177-3AD203B41FA5}">
                      <a16:colId xmlns:a16="http://schemas.microsoft.com/office/drawing/2014/main" val="3421659340"/>
                    </a:ext>
                  </a:extLst>
                </a:gridCol>
                <a:gridCol w="1222289">
                  <a:extLst>
                    <a:ext uri="{9D8B030D-6E8A-4147-A177-3AD203B41FA5}">
                      <a16:colId xmlns:a16="http://schemas.microsoft.com/office/drawing/2014/main" val="2045889512"/>
                    </a:ext>
                  </a:extLst>
                </a:gridCol>
              </a:tblGrid>
              <a:tr h="180865">
                <a:tc gridSpan="4">
                  <a:txBody>
                    <a:bodyPr/>
                    <a:lstStyle/>
                    <a:p>
                      <a:pPr algn="ctr" fontAlgn="b"/>
                      <a:r>
                        <a:rPr lang="en-GB" sz="1100" u="sng" strike="noStrike" dirty="0">
                          <a:effectLst/>
                        </a:rPr>
                        <a:t>State coding</a:t>
                      </a:r>
                      <a:endParaRPr lang="en-GB" sz="11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71932608"/>
                  </a:ext>
                </a:extLst>
              </a:tr>
              <a:tr h="180865">
                <a:tc>
                  <a:txBody>
                    <a:bodyPr/>
                    <a:lstStyle/>
                    <a:p>
                      <a:pPr algn="ctr" fontAlgn="b"/>
                      <a:r>
                        <a:rPr lang="en-GB" sz="1100" b="1" u="none" strike="noStrike" dirty="0">
                          <a:effectLst/>
                        </a:rPr>
                        <a:t>Bit1</a:t>
                      </a:r>
                      <a:endParaRPr lang="en-GB"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a:effectLst/>
                        </a:rPr>
                        <a:t>Bit2</a:t>
                      </a:r>
                      <a:endParaRPr lang="en-GB"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a:effectLst/>
                        </a:rPr>
                        <a:t>Bit3</a:t>
                      </a:r>
                      <a:endParaRPr lang="en-GB"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a:effectLst/>
                        </a:rPr>
                        <a:t>State</a:t>
                      </a:r>
                      <a:endParaRPr lang="en-GB"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687963"/>
                  </a:ext>
                </a:extLst>
              </a:tr>
              <a:tr h="160741">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Error</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2739578"/>
                  </a:ext>
                </a:extLst>
              </a:tr>
              <a:tr h="173974">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General Access</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540410"/>
                  </a:ext>
                </a:extLst>
              </a:tr>
              <a:tr h="173974">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Ctrl. with key</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980600"/>
                  </a:ext>
                </a:extLst>
              </a:tr>
              <a:tr h="173974">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Ctrl. without key</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0622640"/>
                  </a:ext>
                </a:extLst>
              </a:tr>
              <a:tr h="173974">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Closed Access</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489952"/>
                  </a:ext>
                </a:extLst>
              </a:tr>
              <a:tr h="173974">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Test Mode</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6180061"/>
                  </a:ext>
                </a:extLst>
              </a:tr>
              <a:tr h="173974">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Beam Permit</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1692262"/>
                  </a:ext>
                </a:extLst>
              </a:tr>
              <a:tr h="180865">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Search</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4586494"/>
                  </a:ext>
                </a:extLst>
              </a:tr>
            </a:tbl>
          </a:graphicData>
        </a:graphic>
      </p:graphicFrame>
      <p:pic>
        <p:nvPicPr>
          <p:cNvPr id="7" name="Picture 6">
            <a:extLst>
              <a:ext uri="{FF2B5EF4-FFF2-40B4-BE49-F238E27FC236}">
                <a16:creationId xmlns:a16="http://schemas.microsoft.com/office/drawing/2014/main" id="{8896CE0D-535E-4EDC-B228-2C10DF8A1EE4}"/>
              </a:ext>
            </a:extLst>
          </p:cNvPr>
          <p:cNvPicPr>
            <a:picLocks noChangeAspect="1"/>
          </p:cNvPicPr>
          <p:nvPr/>
        </p:nvPicPr>
        <p:blipFill>
          <a:blip r:embed="rId3"/>
          <a:stretch>
            <a:fillRect/>
          </a:stretch>
        </p:blipFill>
        <p:spPr>
          <a:xfrm>
            <a:off x="121435" y="486696"/>
            <a:ext cx="3336518" cy="3822456"/>
          </a:xfrm>
          <a:prstGeom prst="rect">
            <a:avLst/>
          </a:prstGeom>
        </p:spPr>
      </p:pic>
      <p:sp>
        <p:nvSpPr>
          <p:cNvPr id="14" name="Rectangle 13">
            <a:extLst>
              <a:ext uri="{FF2B5EF4-FFF2-40B4-BE49-F238E27FC236}">
                <a16:creationId xmlns:a16="http://schemas.microsoft.com/office/drawing/2014/main" id="{2D8FC729-E5A6-4002-AE60-4A915022E4A9}"/>
              </a:ext>
            </a:extLst>
          </p:cNvPr>
          <p:cNvSpPr/>
          <p:nvPr/>
        </p:nvSpPr>
        <p:spPr>
          <a:xfrm>
            <a:off x="5380892" y="1443546"/>
            <a:ext cx="3305908" cy="264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Table 14">
            <a:extLst>
              <a:ext uri="{FF2B5EF4-FFF2-40B4-BE49-F238E27FC236}">
                <a16:creationId xmlns:a16="http://schemas.microsoft.com/office/drawing/2014/main" id="{D0C6836C-CF9C-43C1-851A-87923B272811}"/>
              </a:ext>
            </a:extLst>
          </p:cNvPr>
          <p:cNvGraphicFramePr>
            <a:graphicFrameLocks noGrp="1"/>
          </p:cNvGraphicFramePr>
          <p:nvPr>
            <p:extLst>
              <p:ext uri="{D42A27DB-BD31-4B8C-83A1-F6EECF244321}">
                <p14:modId xmlns:p14="http://schemas.microsoft.com/office/powerpoint/2010/main" val="479795190"/>
              </p:ext>
            </p:extLst>
          </p:nvPr>
        </p:nvGraphicFramePr>
        <p:xfrm>
          <a:off x="5538810" y="1683324"/>
          <a:ext cx="2844460" cy="1256240"/>
        </p:xfrm>
        <a:graphic>
          <a:graphicData uri="http://schemas.openxmlformats.org/drawingml/2006/table">
            <a:tbl>
              <a:tblPr firstRow="1" firstCol="1" bandRow="1">
                <a:tableStyleId>{5940675A-B579-460E-94D1-54222C63F5DA}</a:tableStyleId>
              </a:tblPr>
              <a:tblGrid>
                <a:gridCol w="314533">
                  <a:extLst>
                    <a:ext uri="{9D8B030D-6E8A-4147-A177-3AD203B41FA5}">
                      <a16:colId xmlns:a16="http://schemas.microsoft.com/office/drawing/2014/main" val="2390340890"/>
                    </a:ext>
                  </a:extLst>
                </a:gridCol>
                <a:gridCol w="314533">
                  <a:extLst>
                    <a:ext uri="{9D8B030D-6E8A-4147-A177-3AD203B41FA5}">
                      <a16:colId xmlns:a16="http://schemas.microsoft.com/office/drawing/2014/main" val="401378054"/>
                    </a:ext>
                  </a:extLst>
                </a:gridCol>
                <a:gridCol w="314533">
                  <a:extLst>
                    <a:ext uri="{9D8B030D-6E8A-4147-A177-3AD203B41FA5}">
                      <a16:colId xmlns:a16="http://schemas.microsoft.com/office/drawing/2014/main" val="2595760512"/>
                    </a:ext>
                  </a:extLst>
                </a:gridCol>
                <a:gridCol w="741571">
                  <a:extLst>
                    <a:ext uri="{9D8B030D-6E8A-4147-A177-3AD203B41FA5}">
                      <a16:colId xmlns:a16="http://schemas.microsoft.com/office/drawing/2014/main" val="2160273661"/>
                    </a:ext>
                  </a:extLst>
                </a:gridCol>
                <a:gridCol w="681245">
                  <a:extLst>
                    <a:ext uri="{9D8B030D-6E8A-4147-A177-3AD203B41FA5}">
                      <a16:colId xmlns:a16="http://schemas.microsoft.com/office/drawing/2014/main" val="3886907977"/>
                    </a:ext>
                  </a:extLst>
                </a:gridCol>
                <a:gridCol w="478045">
                  <a:extLst>
                    <a:ext uri="{9D8B030D-6E8A-4147-A177-3AD203B41FA5}">
                      <a16:colId xmlns:a16="http://schemas.microsoft.com/office/drawing/2014/main" val="1276839508"/>
                    </a:ext>
                  </a:extLst>
                </a:gridCol>
              </a:tblGrid>
              <a:tr h="268528">
                <a:tc>
                  <a:txBody>
                    <a:bodyPr/>
                    <a:lstStyle/>
                    <a:p>
                      <a:pPr algn="ctr">
                        <a:spcAft>
                          <a:spcPts val="400"/>
                        </a:spcAft>
                      </a:pPr>
                      <a:r>
                        <a:rPr lang="en-US"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Bit1</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chemeClr val="bg2">
                        <a:lumMod val="90000"/>
                      </a:schemeClr>
                    </a:solidFill>
                  </a:tcPr>
                </a:tc>
                <a:tc>
                  <a:txBody>
                    <a:bodyPr/>
                    <a:lstStyle/>
                    <a:p>
                      <a:pPr algn="ctr">
                        <a:spcAft>
                          <a:spcPts val="400"/>
                        </a:spcAft>
                      </a:pPr>
                      <a:r>
                        <a:rPr lang="en-US"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Bit2</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chemeClr val="bg2">
                        <a:lumMod val="90000"/>
                      </a:schemeClr>
                    </a:solidFill>
                  </a:tcPr>
                </a:tc>
                <a:tc>
                  <a:txBody>
                    <a:bodyPr/>
                    <a:lstStyle/>
                    <a:p>
                      <a:pPr algn="ctr">
                        <a:spcAft>
                          <a:spcPts val="400"/>
                        </a:spcAft>
                      </a:pPr>
                      <a:r>
                        <a:rPr lang="en-US"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Bit3</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chemeClr val="bg2">
                        <a:lumMod val="90000"/>
                      </a:schemeClr>
                    </a:solidFill>
                  </a:tcPr>
                </a:tc>
                <a:tc>
                  <a:txBody>
                    <a:bodyPr/>
                    <a:lstStyle/>
                    <a:p>
                      <a:pPr algn="ctr">
                        <a:spcAft>
                          <a:spcPts val="400"/>
                        </a:spcAft>
                      </a:pPr>
                      <a:r>
                        <a:rPr lang="en-US" sz="1100" b="1" kern="12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BOG_Safe</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rgbClr val="FFFF00"/>
                    </a:solidFill>
                  </a:tcPr>
                </a:tc>
                <a:tc>
                  <a:txBody>
                    <a:bodyPr/>
                    <a:lstStyle/>
                    <a:p>
                      <a:pPr algn="ctr">
                        <a:spcAft>
                          <a:spcPts val="400"/>
                        </a:spcAft>
                      </a:pPr>
                      <a:r>
                        <a:rPr lang="en-US"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Searched</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rgbClr val="FFFF00"/>
                    </a:solidFill>
                  </a:tcPr>
                </a:tc>
                <a:tc>
                  <a:txBody>
                    <a:bodyPr/>
                    <a:lstStyle/>
                    <a:p>
                      <a:pPr algn="ctr">
                        <a:spcAft>
                          <a:spcPts val="400"/>
                        </a:spcAft>
                      </a:pPr>
                      <a:r>
                        <a:rPr lang="en-US"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Empty</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rgbClr val="FFFF00"/>
                    </a:solidFill>
                  </a:tcPr>
                </a:tc>
                <a:extLst>
                  <a:ext uri="{0D108BD9-81ED-4DB2-BD59-A6C34878D82A}">
                    <a16:rowId xmlns:a16="http://schemas.microsoft.com/office/drawing/2014/main" val="1833351907"/>
                  </a:ext>
                </a:extLst>
              </a:tr>
              <a:tr h="246928">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extLst>
                  <a:ext uri="{0D108BD9-81ED-4DB2-BD59-A6C34878D82A}">
                    <a16:rowId xmlns:a16="http://schemas.microsoft.com/office/drawing/2014/main" val="1303301501"/>
                  </a:ext>
                </a:extLst>
              </a:tr>
              <a:tr h="246928">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extLst>
                  <a:ext uri="{0D108BD9-81ED-4DB2-BD59-A6C34878D82A}">
                    <a16:rowId xmlns:a16="http://schemas.microsoft.com/office/drawing/2014/main" val="322220710"/>
                  </a:ext>
                </a:extLst>
              </a:tr>
              <a:tr h="246928">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extLst>
                  <a:ext uri="{0D108BD9-81ED-4DB2-BD59-A6C34878D82A}">
                    <a16:rowId xmlns:a16="http://schemas.microsoft.com/office/drawing/2014/main" val="2509916646"/>
                  </a:ext>
                </a:extLst>
              </a:tr>
              <a:tr h="246928">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extLst>
                  <a:ext uri="{0D108BD9-81ED-4DB2-BD59-A6C34878D82A}">
                    <a16:rowId xmlns:a16="http://schemas.microsoft.com/office/drawing/2014/main" val="2277214817"/>
                  </a:ext>
                </a:extLst>
              </a:tr>
            </a:tbl>
          </a:graphicData>
        </a:graphic>
      </p:graphicFrame>
      <p:graphicFrame>
        <p:nvGraphicFramePr>
          <p:cNvPr id="16" name="Table 15">
            <a:extLst>
              <a:ext uri="{FF2B5EF4-FFF2-40B4-BE49-F238E27FC236}">
                <a16:creationId xmlns:a16="http://schemas.microsoft.com/office/drawing/2014/main" id="{8294C530-8F1C-43A0-9611-DB13FD9A746F}"/>
              </a:ext>
            </a:extLst>
          </p:cNvPr>
          <p:cNvGraphicFramePr>
            <a:graphicFrameLocks noGrp="1"/>
          </p:cNvGraphicFramePr>
          <p:nvPr>
            <p:extLst>
              <p:ext uri="{D42A27DB-BD31-4B8C-83A1-F6EECF244321}">
                <p14:modId xmlns:p14="http://schemas.microsoft.com/office/powerpoint/2010/main" val="2244548033"/>
              </p:ext>
            </p:extLst>
          </p:nvPr>
        </p:nvGraphicFramePr>
        <p:xfrm>
          <a:off x="5538810" y="3716858"/>
          <a:ext cx="2844460" cy="246928"/>
        </p:xfrm>
        <a:graphic>
          <a:graphicData uri="http://schemas.openxmlformats.org/drawingml/2006/table">
            <a:tbl>
              <a:tblPr firstRow="1" firstCol="1" bandRow="1">
                <a:tableStyleId>{5940675A-B579-460E-94D1-54222C63F5DA}</a:tableStyleId>
              </a:tblPr>
              <a:tblGrid>
                <a:gridCol w="314533">
                  <a:extLst>
                    <a:ext uri="{9D8B030D-6E8A-4147-A177-3AD203B41FA5}">
                      <a16:colId xmlns:a16="http://schemas.microsoft.com/office/drawing/2014/main" val="3215334951"/>
                    </a:ext>
                  </a:extLst>
                </a:gridCol>
                <a:gridCol w="314533">
                  <a:extLst>
                    <a:ext uri="{9D8B030D-6E8A-4147-A177-3AD203B41FA5}">
                      <a16:colId xmlns:a16="http://schemas.microsoft.com/office/drawing/2014/main" val="3922660458"/>
                    </a:ext>
                  </a:extLst>
                </a:gridCol>
                <a:gridCol w="314533">
                  <a:extLst>
                    <a:ext uri="{9D8B030D-6E8A-4147-A177-3AD203B41FA5}">
                      <a16:colId xmlns:a16="http://schemas.microsoft.com/office/drawing/2014/main" val="2140707356"/>
                    </a:ext>
                  </a:extLst>
                </a:gridCol>
                <a:gridCol w="741571">
                  <a:extLst>
                    <a:ext uri="{9D8B030D-6E8A-4147-A177-3AD203B41FA5}">
                      <a16:colId xmlns:a16="http://schemas.microsoft.com/office/drawing/2014/main" val="2518526225"/>
                    </a:ext>
                  </a:extLst>
                </a:gridCol>
                <a:gridCol w="681245">
                  <a:extLst>
                    <a:ext uri="{9D8B030D-6E8A-4147-A177-3AD203B41FA5}">
                      <a16:colId xmlns:a16="http://schemas.microsoft.com/office/drawing/2014/main" val="2470126828"/>
                    </a:ext>
                  </a:extLst>
                </a:gridCol>
                <a:gridCol w="478045">
                  <a:extLst>
                    <a:ext uri="{9D8B030D-6E8A-4147-A177-3AD203B41FA5}">
                      <a16:colId xmlns:a16="http://schemas.microsoft.com/office/drawing/2014/main" val="298565413"/>
                    </a:ext>
                  </a:extLst>
                </a:gridCol>
              </a:tblGrid>
              <a:tr h="246928">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extLst>
                  <a:ext uri="{0D108BD9-81ED-4DB2-BD59-A6C34878D82A}">
                    <a16:rowId xmlns:a16="http://schemas.microsoft.com/office/drawing/2014/main" val="2609180193"/>
                  </a:ext>
                </a:extLst>
              </a:tr>
            </a:tbl>
          </a:graphicData>
        </a:graphic>
      </p:graphicFrame>
      <p:sp>
        <p:nvSpPr>
          <p:cNvPr id="17" name="TextBox 16">
            <a:extLst>
              <a:ext uri="{FF2B5EF4-FFF2-40B4-BE49-F238E27FC236}">
                <a16:creationId xmlns:a16="http://schemas.microsoft.com/office/drawing/2014/main" id="{B0B81B67-03CA-46C8-8DC6-880271D9FF5E}"/>
              </a:ext>
            </a:extLst>
          </p:cNvPr>
          <p:cNvSpPr txBox="1"/>
          <p:nvPr/>
        </p:nvSpPr>
        <p:spPr>
          <a:xfrm>
            <a:off x="5237920" y="4282270"/>
            <a:ext cx="381939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6 inputs = 64 combinations</a:t>
            </a:r>
            <a:endParaRPr lang="en-GB" sz="1400" dirty="0"/>
          </a:p>
        </p:txBody>
      </p:sp>
      <p:sp>
        <p:nvSpPr>
          <p:cNvPr id="18" name="TextBox 17">
            <a:extLst>
              <a:ext uri="{FF2B5EF4-FFF2-40B4-BE49-F238E27FC236}">
                <a16:creationId xmlns:a16="http://schemas.microsoft.com/office/drawing/2014/main" id="{5B9C6673-A0E6-4F5C-8A2D-F005541D7EEC}"/>
              </a:ext>
            </a:extLst>
          </p:cNvPr>
          <p:cNvSpPr txBox="1"/>
          <p:nvPr/>
        </p:nvSpPr>
        <p:spPr>
          <a:xfrm>
            <a:off x="7455540" y="2951449"/>
            <a:ext cx="226641" cy="7386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a:t>
            </a:r>
          </a:p>
          <a:p>
            <a:pPr algn="ctr"/>
            <a:r>
              <a:rPr lang="en-US" sz="1400" dirty="0"/>
              <a:t>.</a:t>
            </a:r>
          </a:p>
          <a:p>
            <a:pPr algn="ctr"/>
            <a:r>
              <a:rPr lang="en-US" sz="1400" dirty="0"/>
              <a:t>.</a:t>
            </a:r>
            <a:endParaRPr lang="en-GB" sz="1400" dirty="0"/>
          </a:p>
        </p:txBody>
      </p:sp>
      <p:sp>
        <p:nvSpPr>
          <p:cNvPr id="22" name="TextBox 21">
            <a:extLst>
              <a:ext uri="{FF2B5EF4-FFF2-40B4-BE49-F238E27FC236}">
                <a16:creationId xmlns:a16="http://schemas.microsoft.com/office/drawing/2014/main" id="{4DEBD0ED-93F4-470E-B266-C457B889A3E5}"/>
              </a:ext>
            </a:extLst>
          </p:cNvPr>
          <p:cNvSpPr txBox="1"/>
          <p:nvPr/>
        </p:nvSpPr>
        <p:spPr>
          <a:xfrm>
            <a:off x="2645250" y="1901524"/>
            <a:ext cx="2656683" cy="2031325"/>
          </a:xfrm>
          <a:prstGeom prst="rect">
            <a:avLst/>
          </a:prstGeom>
          <a:noFill/>
        </p:spPr>
        <p:txBody>
          <a:bodyPr wrap="square">
            <a:spAutoFit/>
          </a:bodyPr>
          <a:lstStyle/>
          <a:p>
            <a:pPr algn="just"/>
            <a:r>
              <a:rPr lang="en-US" sz="1400" b="1" dirty="0"/>
              <a:t>NOTE:</a:t>
            </a:r>
            <a:r>
              <a:rPr lang="en-US" sz="1400" dirty="0"/>
              <a:t> Unlike the </a:t>
            </a:r>
            <a:r>
              <a:rPr lang="en-US" sz="1400" dirty="0" err="1"/>
              <a:t>BoG</a:t>
            </a:r>
            <a:r>
              <a:rPr lang="en-US" sz="1400" dirty="0"/>
              <a:t>, the NE Area’s state machine is part of the </a:t>
            </a:r>
            <a:r>
              <a:rPr lang="en-US" sz="1400" dirty="0">
                <a:solidFill>
                  <a:schemeClr val="accent6"/>
                </a:solidFill>
                <a:highlight>
                  <a:srgbClr val="C0C0C0"/>
                </a:highlight>
              </a:rPr>
              <a:t>standard</a:t>
            </a:r>
            <a:r>
              <a:rPr lang="en-US" sz="1400" dirty="0"/>
              <a:t> part of the program. Which in contrary to </a:t>
            </a:r>
            <a:r>
              <a:rPr lang="en-US" sz="1400" dirty="0">
                <a:highlight>
                  <a:srgbClr val="FFFF00"/>
                </a:highlight>
              </a:rPr>
              <a:t>safe</a:t>
            </a:r>
            <a:r>
              <a:rPr lang="en-US" sz="1400" dirty="0"/>
              <a:t> part does not provide additional software integrity check during execution and does not restrict the user to the use of simplest functions.</a:t>
            </a:r>
            <a:endParaRPr lang="en-GB" sz="1400" b="1" dirty="0"/>
          </a:p>
        </p:txBody>
      </p:sp>
    </p:spTree>
    <p:extLst>
      <p:ext uri="{BB962C8B-B14F-4D97-AF65-F5344CB8AC3E}">
        <p14:creationId xmlns:p14="http://schemas.microsoft.com/office/powerpoint/2010/main" val="12760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a:t>NE Area prototype for PAS – Software</a:t>
            </a:r>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26</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B307E982-C2BB-4557-9189-1391D8558CB2}"/>
              </a:ext>
            </a:extLst>
          </p:cNvPr>
          <p:cNvGrpSpPr/>
          <p:nvPr/>
        </p:nvGrpSpPr>
        <p:grpSpPr>
          <a:xfrm>
            <a:off x="379976" y="1029920"/>
            <a:ext cx="2367837" cy="4974806"/>
            <a:chOff x="119666" y="775644"/>
            <a:chExt cx="2367837" cy="4974806"/>
          </a:xfrm>
        </p:grpSpPr>
        <p:pic>
          <p:nvPicPr>
            <p:cNvPr id="10" name="Picture 9">
              <a:extLst>
                <a:ext uri="{FF2B5EF4-FFF2-40B4-BE49-F238E27FC236}">
                  <a16:creationId xmlns:a16="http://schemas.microsoft.com/office/drawing/2014/main" id="{C1ECEA74-02F7-4DAF-8106-09DE0F859DA2}"/>
                </a:ext>
              </a:extLst>
            </p:cNvPr>
            <p:cNvPicPr>
              <a:picLocks noChangeAspect="1"/>
            </p:cNvPicPr>
            <p:nvPr/>
          </p:nvPicPr>
          <p:blipFill rotWithShape="1">
            <a:blip r:embed="rId4"/>
            <a:srcRect l="1245" r="10239"/>
            <a:stretch/>
          </p:blipFill>
          <p:spPr>
            <a:xfrm>
              <a:off x="119686" y="775644"/>
              <a:ext cx="2367797" cy="1299391"/>
            </a:xfrm>
            <a:prstGeom prst="rect">
              <a:avLst/>
            </a:prstGeom>
          </p:spPr>
        </p:pic>
        <p:pic>
          <p:nvPicPr>
            <p:cNvPr id="18" name="Picture 17">
              <a:extLst>
                <a:ext uri="{FF2B5EF4-FFF2-40B4-BE49-F238E27FC236}">
                  <a16:creationId xmlns:a16="http://schemas.microsoft.com/office/drawing/2014/main" id="{1B4CD8CF-9EEB-418F-A54B-D0C15EDF30ED}"/>
                </a:ext>
              </a:extLst>
            </p:cNvPr>
            <p:cNvPicPr>
              <a:picLocks noChangeAspect="1"/>
            </p:cNvPicPr>
            <p:nvPr/>
          </p:nvPicPr>
          <p:blipFill rotWithShape="1">
            <a:blip r:embed="rId5"/>
            <a:srcRect l="1061" r="6745"/>
            <a:stretch/>
          </p:blipFill>
          <p:spPr>
            <a:xfrm>
              <a:off x="119686" y="2054234"/>
              <a:ext cx="2367817" cy="1992908"/>
            </a:xfrm>
            <a:prstGeom prst="rect">
              <a:avLst/>
            </a:prstGeom>
          </p:spPr>
        </p:pic>
        <p:pic>
          <p:nvPicPr>
            <p:cNvPr id="21" name="Picture 20">
              <a:extLst>
                <a:ext uri="{FF2B5EF4-FFF2-40B4-BE49-F238E27FC236}">
                  <a16:creationId xmlns:a16="http://schemas.microsoft.com/office/drawing/2014/main" id="{F66A666D-48D3-467B-AD0C-6F7E7989B83D}"/>
                </a:ext>
              </a:extLst>
            </p:cNvPr>
            <p:cNvPicPr>
              <a:picLocks noChangeAspect="1"/>
            </p:cNvPicPr>
            <p:nvPr/>
          </p:nvPicPr>
          <p:blipFill rotWithShape="1">
            <a:blip r:embed="rId6"/>
            <a:srcRect l="3152" r="7824"/>
            <a:stretch/>
          </p:blipFill>
          <p:spPr>
            <a:xfrm>
              <a:off x="119666" y="4047142"/>
              <a:ext cx="2367817" cy="1703308"/>
            </a:xfrm>
            <a:prstGeom prst="rect">
              <a:avLst/>
            </a:prstGeom>
          </p:spPr>
        </p:pic>
      </p:grpSp>
      <p:pic>
        <p:nvPicPr>
          <p:cNvPr id="25" name="Picture 24">
            <a:extLst>
              <a:ext uri="{FF2B5EF4-FFF2-40B4-BE49-F238E27FC236}">
                <a16:creationId xmlns:a16="http://schemas.microsoft.com/office/drawing/2014/main" id="{A4E43DE4-17CD-47CD-BA1B-5D22CD6F495C}"/>
              </a:ext>
            </a:extLst>
          </p:cNvPr>
          <p:cNvPicPr>
            <a:picLocks noChangeAspect="1"/>
          </p:cNvPicPr>
          <p:nvPr/>
        </p:nvPicPr>
        <p:blipFill>
          <a:blip r:embed="rId7"/>
          <a:stretch>
            <a:fillRect/>
          </a:stretch>
        </p:blipFill>
        <p:spPr>
          <a:xfrm>
            <a:off x="2747813" y="3216451"/>
            <a:ext cx="2822408" cy="2853153"/>
          </a:xfrm>
          <a:prstGeom prst="rect">
            <a:avLst/>
          </a:prstGeom>
        </p:spPr>
      </p:pic>
      <p:sp>
        <p:nvSpPr>
          <p:cNvPr id="26" name="TextBox 25">
            <a:extLst>
              <a:ext uri="{FF2B5EF4-FFF2-40B4-BE49-F238E27FC236}">
                <a16:creationId xmlns:a16="http://schemas.microsoft.com/office/drawing/2014/main" id="{8D972DAC-DC4B-41CF-BDD0-5077CA7B0C35}"/>
              </a:ext>
            </a:extLst>
          </p:cNvPr>
          <p:cNvSpPr txBox="1"/>
          <p:nvPr/>
        </p:nvSpPr>
        <p:spPr>
          <a:xfrm>
            <a:off x="0" y="494872"/>
            <a:ext cx="9158755" cy="307777"/>
          </a:xfrm>
          <a:prstGeom prst="rect">
            <a:avLst/>
          </a:prstGeom>
          <a:noFill/>
        </p:spPr>
        <p:txBody>
          <a:bodyPr wrap="square">
            <a:spAutoFit/>
          </a:bodyPr>
          <a:lstStyle/>
          <a:p>
            <a:pPr algn="just"/>
            <a:r>
              <a:rPr lang="en-US" sz="1400" dirty="0"/>
              <a:t>The safety inputs to the state machine comes from the safe part of the software.</a:t>
            </a:r>
            <a:endParaRPr lang="en-GB" sz="1400" dirty="0"/>
          </a:p>
        </p:txBody>
      </p:sp>
      <p:pic>
        <p:nvPicPr>
          <p:cNvPr id="28" name="Picture 27">
            <a:extLst>
              <a:ext uri="{FF2B5EF4-FFF2-40B4-BE49-F238E27FC236}">
                <a16:creationId xmlns:a16="http://schemas.microsoft.com/office/drawing/2014/main" id="{B15D2C8E-F70E-434E-8561-CFB9BB1B2E21}"/>
              </a:ext>
            </a:extLst>
          </p:cNvPr>
          <p:cNvPicPr>
            <a:picLocks noChangeAspect="1"/>
          </p:cNvPicPr>
          <p:nvPr/>
        </p:nvPicPr>
        <p:blipFill rotWithShape="1">
          <a:blip r:embed="rId8"/>
          <a:srcRect l="4520" r="7187"/>
          <a:stretch/>
        </p:blipFill>
        <p:spPr>
          <a:xfrm>
            <a:off x="5753369" y="918177"/>
            <a:ext cx="3390631" cy="2380803"/>
          </a:xfrm>
          <a:prstGeom prst="rect">
            <a:avLst/>
          </a:prstGeom>
        </p:spPr>
      </p:pic>
      <p:sp>
        <p:nvSpPr>
          <p:cNvPr id="14" name="TextBox 13">
            <a:extLst>
              <a:ext uri="{FF2B5EF4-FFF2-40B4-BE49-F238E27FC236}">
                <a16:creationId xmlns:a16="http://schemas.microsoft.com/office/drawing/2014/main" id="{15FC3674-659C-4D32-A4B8-CA8D66CBDE5F}"/>
              </a:ext>
            </a:extLst>
          </p:cNvPr>
          <p:cNvSpPr txBox="1"/>
          <p:nvPr/>
        </p:nvSpPr>
        <p:spPr>
          <a:xfrm>
            <a:off x="5582452" y="3291488"/>
            <a:ext cx="3561548" cy="1384995"/>
          </a:xfrm>
          <a:prstGeom prst="rect">
            <a:avLst/>
          </a:prstGeom>
          <a:noFill/>
        </p:spPr>
        <p:txBody>
          <a:bodyPr wrap="square">
            <a:spAutoFit/>
          </a:bodyPr>
          <a:lstStyle/>
          <a:p>
            <a:pPr algn="just"/>
            <a:r>
              <a:rPr lang="en-US" sz="1400" dirty="0"/>
              <a:t>Safe procedure counting personal safety keys, keeps track of amount of people inside the area (in Controlled Access with key). It also prevents the user from taking/putting back more than 1 key at a time.</a:t>
            </a:r>
            <a:endParaRPr lang="en-GB" sz="1400" dirty="0"/>
          </a:p>
        </p:txBody>
      </p:sp>
      <p:sp>
        <p:nvSpPr>
          <p:cNvPr id="29" name="TextBox 28">
            <a:extLst>
              <a:ext uri="{FF2B5EF4-FFF2-40B4-BE49-F238E27FC236}">
                <a16:creationId xmlns:a16="http://schemas.microsoft.com/office/drawing/2014/main" id="{9AAB7712-6F0F-4761-AD65-01D605E38177}"/>
              </a:ext>
            </a:extLst>
          </p:cNvPr>
          <p:cNvSpPr txBox="1"/>
          <p:nvPr/>
        </p:nvSpPr>
        <p:spPr>
          <a:xfrm>
            <a:off x="2191821" y="1400569"/>
            <a:ext cx="3561548" cy="1815882"/>
          </a:xfrm>
          <a:prstGeom prst="rect">
            <a:avLst/>
          </a:prstGeom>
          <a:noFill/>
        </p:spPr>
        <p:txBody>
          <a:bodyPr wrap="square">
            <a:spAutoFit/>
          </a:bodyPr>
          <a:lstStyle/>
          <a:p>
            <a:pPr algn="just"/>
            <a:r>
              <a:rPr lang="en-US" sz="1400" dirty="0"/>
              <a:t>Entry/Exit authorization requires:</a:t>
            </a:r>
          </a:p>
          <a:p>
            <a:pPr marL="285750" indent="-285750" algn="just">
              <a:buFont typeface="Arial" panose="020B0604020202020204" pitchFamily="34" charset="0"/>
              <a:buChar char="•"/>
            </a:pPr>
            <a:r>
              <a:rPr lang="en-US" sz="1400" dirty="0"/>
              <a:t>Positive identification</a:t>
            </a:r>
          </a:p>
          <a:p>
            <a:pPr marL="285750" indent="-285750" algn="just">
              <a:buFont typeface="Arial" panose="020B0604020202020204" pitchFamily="34" charset="0"/>
              <a:buChar char="•"/>
            </a:pPr>
            <a:r>
              <a:rPr lang="en-US" sz="1400" dirty="0"/>
              <a:t>Presence of only 1 person inside of the PAG</a:t>
            </a:r>
          </a:p>
          <a:p>
            <a:pPr marL="285750" indent="-285750" algn="just">
              <a:buFont typeface="Arial" panose="020B0604020202020204" pitchFamily="34" charset="0"/>
              <a:buChar char="•"/>
            </a:pPr>
            <a:r>
              <a:rPr lang="en-US" sz="1400" dirty="0"/>
              <a:t>Having appropriate rights</a:t>
            </a:r>
          </a:p>
          <a:p>
            <a:pPr marL="285750" indent="-285750" algn="just">
              <a:buFont typeface="Arial" panose="020B0604020202020204" pitchFamily="34" charset="0"/>
              <a:buChar char="•"/>
            </a:pPr>
            <a:r>
              <a:rPr lang="en-US" sz="1400" dirty="0"/>
              <a:t>Taking/leaving 1 safety personal key (if Controlled Access with Key)</a:t>
            </a:r>
          </a:p>
          <a:p>
            <a:pPr marL="285750" indent="-285750" algn="just">
              <a:buFont typeface="Arial" panose="020B0604020202020204" pitchFamily="34" charset="0"/>
              <a:buChar char="•"/>
            </a:pPr>
            <a:endParaRPr lang="en-GB" sz="1400" dirty="0"/>
          </a:p>
        </p:txBody>
      </p:sp>
      <p:sp>
        <p:nvSpPr>
          <p:cNvPr id="30" name="Arrow: Right 29">
            <a:extLst>
              <a:ext uri="{FF2B5EF4-FFF2-40B4-BE49-F238E27FC236}">
                <a16:creationId xmlns:a16="http://schemas.microsoft.com/office/drawing/2014/main" id="{C5C6DA20-46A3-4905-8081-67DD25E80C2B}"/>
              </a:ext>
            </a:extLst>
          </p:cNvPr>
          <p:cNvSpPr/>
          <p:nvPr/>
        </p:nvSpPr>
        <p:spPr>
          <a:xfrm>
            <a:off x="5318760" y="2226600"/>
            <a:ext cx="840235" cy="13160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22E157E5-DB3D-439C-849A-115F4FEE49CA}"/>
              </a:ext>
            </a:extLst>
          </p:cNvPr>
          <p:cNvPicPr>
            <a:picLocks noChangeAspect="1"/>
          </p:cNvPicPr>
          <p:nvPr/>
        </p:nvPicPr>
        <p:blipFill rotWithShape="1">
          <a:blip r:embed="rId9"/>
          <a:srcRect r="17871"/>
          <a:stretch/>
        </p:blipFill>
        <p:spPr>
          <a:xfrm>
            <a:off x="6253555" y="4478836"/>
            <a:ext cx="2659118" cy="1590768"/>
          </a:xfrm>
          <a:prstGeom prst="rect">
            <a:avLst/>
          </a:prstGeom>
        </p:spPr>
      </p:pic>
      <p:sp>
        <p:nvSpPr>
          <p:cNvPr id="35" name="Arrow: Right 34">
            <a:extLst>
              <a:ext uri="{FF2B5EF4-FFF2-40B4-BE49-F238E27FC236}">
                <a16:creationId xmlns:a16="http://schemas.microsoft.com/office/drawing/2014/main" id="{93919C29-A665-4E2F-9718-D46AA1D887C6}"/>
              </a:ext>
            </a:extLst>
          </p:cNvPr>
          <p:cNvSpPr/>
          <p:nvPr/>
        </p:nvSpPr>
        <p:spPr>
          <a:xfrm rot="9000000">
            <a:off x="5143134" y="3712795"/>
            <a:ext cx="508404" cy="1280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F2C0FDF9-CB05-42D6-AC70-4DF6EC8ECD74}"/>
              </a:ext>
            </a:extLst>
          </p:cNvPr>
          <p:cNvSpPr/>
          <p:nvPr/>
        </p:nvSpPr>
        <p:spPr>
          <a:xfrm rot="3699797">
            <a:off x="5981569" y="4722898"/>
            <a:ext cx="292431" cy="1280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5017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92150" y="6489"/>
            <a:ext cx="9144000" cy="486697"/>
          </a:xfrm>
        </p:spPr>
        <p:txBody>
          <a:bodyPr>
            <a:normAutofit/>
          </a:bodyPr>
          <a:lstStyle/>
          <a:p>
            <a:pPr algn="ctr"/>
            <a:r>
              <a:rPr lang="en-US" sz="2800" dirty="0"/>
              <a:t>NE Area prototype for PAS – Software 2</a:t>
            </a:r>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27</a:t>
            </a:fld>
            <a:endParaRPr lang="en-US" dirty="0"/>
          </a:p>
        </p:txBody>
      </p:sp>
      <p:sp>
        <p:nvSpPr>
          <p:cNvPr id="14" name="TextBox 13">
            <a:extLst>
              <a:ext uri="{FF2B5EF4-FFF2-40B4-BE49-F238E27FC236}">
                <a16:creationId xmlns:a16="http://schemas.microsoft.com/office/drawing/2014/main" id="{15FC3674-659C-4D32-A4B8-CA8D66CBDE5F}"/>
              </a:ext>
            </a:extLst>
          </p:cNvPr>
          <p:cNvSpPr txBox="1"/>
          <p:nvPr/>
        </p:nvSpPr>
        <p:spPr>
          <a:xfrm>
            <a:off x="2785383" y="615507"/>
            <a:ext cx="6051319" cy="338554"/>
          </a:xfrm>
          <a:prstGeom prst="rect">
            <a:avLst/>
          </a:prstGeom>
          <a:noFill/>
        </p:spPr>
        <p:txBody>
          <a:bodyPr wrap="square">
            <a:spAutoFit/>
          </a:bodyPr>
          <a:lstStyle/>
          <a:p>
            <a:pPr algn="just"/>
            <a:r>
              <a:rPr lang="en-US" sz="1600" dirty="0"/>
              <a:t>The software architecture of the NE Area prototype for PAS.</a:t>
            </a:r>
            <a:endParaRPr lang="en-GB" sz="1600"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A34586D-A1C5-4147-8767-8E7B7C10B6E4}"/>
              </a:ext>
            </a:extLst>
          </p:cNvPr>
          <p:cNvSpPr txBox="1"/>
          <p:nvPr/>
        </p:nvSpPr>
        <p:spPr>
          <a:xfrm>
            <a:off x="3388695" y="987374"/>
            <a:ext cx="5755305" cy="830997"/>
          </a:xfrm>
          <a:prstGeom prst="rect">
            <a:avLst/>
          </a:prstGeom>
          <a:noFill/>
        </p:spPr>
        <p:txBody>
          <a:bodyPr wrap="square">
            <a:spAutoFit/>
          </a:bodyPr>
          <a:lstStyle/>
          <a:p>
            <a:pPr algn="just"/>
            <a:r>
              <a:rPr lang="pl-PL" sz="1600" dirty="0"/>
              <a:t>As e</a:t>
            </a:r>
            <a:r>
              <a:rPr lang="en-US" sz="1600" dirty="0"/>
              <a:t>ach of</a:t>
            </a:r>
            <a:r>
              <a:rPr lang="pl-PL" sz="1600" dirty="0"/>
              <a:t> the</a:t>
            </a:r>
            <a:r>
              <a:rPr lang="en-US" sz="1600" dirty="0"/>
              <a:t> </a:t>
            </a:r>
            <a:r>
              <a:rPr lang="pl-PL" sz="1600" dirty="0"/>
              <a:t>35 NE areas can have unique configuration of different type of doors, to keep the program generic the prepared software is modular with reusable FBs.</a:t>
            </a:r>
            <a:endParaRPr lang="en-US" sz="1600" dirty="0"/>
          </a:p>
        </p:txBody>
      </p:sp>
      <p:pic>
        <p:nvPicPr>
          <p:cNvPr id="8" name="Picture 7">
            <a:extLst>
              <a:ext uri="{FF2B5EF4-FFF2-40B4-BE49-F238E27FC236}">
                <a16:creationId xmlns:a16="http://schemas.microsoft.com/office/drawing/2014/main" id="{F11F8C92-77BC-4CAA-9476-38072BF930E7}"/>
              </a:ext>
            </a:extLst>
          </p:cNvPr>
          <p:cNvPicPr>
            <a:picLocks noChangeAspect="1"/>
          </p:cNvPicPr>
          <p:nvPr/>
        </p:nvPicPr>
        <p:blipFill>
          <a:blip r:embed="rId4"/>
          <a:stretch>
            <a:fillRect/>
          </a:stretch>
        </p:blipFill>
        <p:spPr>
          <a:xfrm>
            <a:off x="136347" y="1190768"/>
            <a:ext cx="3451761" cy="4958567"/>
          </a:xfrm>
          <a:prstGeom prst="rect">
            <a:avLst/>
          </a:prstGeom>
        </p:spPr>
      </p:pic>
      <p:pic>
        <p:nvPicPr>
          <p:cNvPr id="9" name="Picture 8">
            <a:extLst>
              <a:ext uri="{FF2B5EF4-FFF2-40B4-BE49-F238E27FC236}">
                <a16:creationId xmlns:a16="http://schemas.microsoft.com/office/drawing/2014/main" id="{2C5CE998-0F8F-4A1B-A1F4-1EABA0284353}"/>
              </a:ext>
            </a:extLst>
          </p:cNvPr>
          <p:cNvPicPr>
            <a:picLocks noChangeAspect="1"/>
          </p:cNvPicPr>
          <p:nvPr/>
        </p:nvPicPr>
        <p:blipFill rotWithShape="1">
          <a:blip r:embed="rId5"/>
          <a:srcRect r="16929"/>
          <a:stretch/>
        </p:blipFill>
        <p:spPr>
          <a:xfrm>
            <a:off x="3528571" y="2162224"/>
            <a:ext cx="2996697" cy="2062967"/>
          </a:xfrm>
          <a:prstGeom prst="rect">
            <a:avLst/>
          </a:prstGeom>
        </p:spPr>
      </p:pic>
      <p:sp>
        <p:nvSpPr>
          <p:cNvPr id="12" name="TextBox 11">
            <a:extLst>
              <a:ext uri="{FF2B5EF4-FFF2-40B4-BE49-F238E27FC236}">
                <a16:creationId xmlns:a16="http://schemas.microsoft.com/office/drawing/2014/main" id="{51961135-30B7-4EE2-9B90-41D7EF7CF0F5}"/>
              </a:ext>
            </a:extLst>
          </p:cNvPr>
          <p:cNvSpPr txBox="1"/>
          <p:nvPr/>
        </p:nvSpPr>
        <p:spPr>
          <a:xfrm>
            <a:off x="6546736" y="2281649"/>
            <a:ext cx="2600239" cy="584775"/>
          </a:xfrm>
          <a:prstGeom prst="rect">
            <a:avLst/>
          </a:prstGeom>
          <a:noFill/>
        </p:spPr>
        <p:txBody>
          <a:bodyPr wrap="square">
            <a:spAutoFit/>
          </a:bodyPr>
          <a:lstStyle/>
          <a:p>
            <a:pPr algn="just"/>
            <a:r>
              <a:rPr lang="pl-PL" sz="1600" dirty="0"/>
              <a:t>Masking signals of unused doors instances.</a:t>
            </a:r>
            <a:endParaRPr lang="en-US" sz="1600" dirty="0"/>
          </a:p>
        </p:txBody>
      </p:sp>
      <p:pic>
        <p:nvPicPr>
          <p:cNvPr id="11" name="Picture 10">
            <a:extLst>
              <a:ext uri="{FF2B5EF4-FFF2-40B4-BE49-F238E27FC236}">
                <a16:creationId xmlns:a16="http://schemas.microsoft.com/office/drawing/2014/main" id="{FE54AFE8-4EE5-43DF-BEC5-A7FB54C9BD87}"/>
              </a:ext>
            </a:extLst>
          </p:cNvPr>
          <p:cNvPicPr>
            <a:picLocks noChangeAspect="1"/>
          </p:cNvPicPr>
          <p:nvPr/>
        </p:nvPicPr>
        <p:blipFill rotWithShape="1">
          <a:blip r:embed="rId6"/>
          <a:srcRect r="47384"/>
          <a:stretch/>
        </p:blipFill>
        <p:spPr>
          <a:xfrm>
            <a:off x="6588406" y="3193708"/>
            <a:ext cx="2463770" cy="2622000"/>
          </a:xfrm>
          <a:prstGeom prst="rect">
            <a:avLst/>
          </a:prstGeom>
        </p:spPr>
      </p:pic>
      <p:sp>
        <p:nvSpPr>
          <p:cNvPr id="15" name="TextBox 14">
            <a:extLst>
              <a:ext uri="{FF2B5EF4-FFF2-40B4-BE49-F238E27FC236}">
                <a16:creationId xmlns:a16="http://schemas.microsoft.com/office/drawing/2014/main" id="{91232FFA-CE23-4FA6-A043-6FC6033242DA}"/>
              </a:ext>
            </a:extLst>
          </p:cNvPr>
          <p:cNvSpPr txBox="1"/>
          <p:nvPr/>
        </p:nvSpPr>
        <p:spPr>
          <a:xfrm>
            <a:off x="3689091" y="4710913"/>
            <a:ext cx="2836177" cy="830997"/>
          </a:xfrm>
          <a:prstGeom prst="rect">
            <a:avLst/>
          </a:prstGeom>
          <a:noFill/>
        </p:spPr>
        <p:txBody>
          <a:bodyPr wrap="square">
            <a:spAutoFit/>
          </a:bodyPr>
          <a:lstStyle/>
          <a:p>
            <a:pPr algn="just"/>
            <a:r>
              <a:rPr lang="en-US" sz="1600" dirty="0"/>
              <a:t>Reuse of FB for different procedures – </a:t>
            </a:r>
            <a:r>
              <a:rPr lang="en-US" sz="1600" dirty="0" err="1"/>
              <a:t>i.e</a:t>
            </a:r>
            <a:r>
              <a:rPr lang="en-US" sz="1600" dirty="0"/>
              <a:t> Search and Activation measurement.</a:t>
            </a:r>
          </a:p>
        </p:txBody>
      </p:sp>
      <p:sp>
        <p:nvSpPr>
          <p:cNvPr id="13" name="Arrow: Right 12">
            <a:extLst>
              <a:ext uri="{FF2B5EF4-FFF2-40B4-BE49-F238E27FC236}">
                <a16:creationId xmlns:a16="http://schemas.microsoft.com/office/drawing/2014/main" id="{D902CBFD-035D-455B-881D-D6905294C5A8}"/>
              </a:ext>
            </a:extLst>
          </p:cNvPr>
          <p:cNvSpPr/>
          <p:nvPr/>
        </p:nvSpPr>
        <p:spPr>
          <a:xfrm>
            <a:off x="6496017" y="4964444"/>
            <a:ext cx="339123" cy="13160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E80A0DAE-CD1F-489E-9D93-41376B016B32}"/>
              </a:ext>
            </a:extLst>
          </p:cNvPr>
          <p:cNvSpPr/>
          <p:nvPr/>
        </p:nvSpPr>
        <p:spPr>
          <a:xfrm rot="10197108">
            <a:off x="2018975" y="802333"/>
            <a:ext cx="704033" cy="14499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4B0ED5C-537E-46AD-A1E1-B254478DAC47}"/>
              </a:ext>
            </a:extLst>
          </p:cNvPr>
          <p:cNvPicPr>
            <a:picLocks noChangeAspect="1"/>
          </p:cNvPicPr>
          <p:nvPr/>
        </p:nvPicPr>
        <p:blipFill>
          <a:blip r:embed="rId7"/>
          <a:stretch>
            <a:fillRect/>
          </a:stretch>
        </p:blipFill>
        <p:spPr>
          <a:xfrm>
            <a:off x="136348" y="285271"/>
            <a:ext cx="2303424" cy="892576"/>
          </a:xfrm>
          <a:prstGeom prst="rect">
            <a:avLst/>
          </a:prstGeom>
        </p:spPr>
      </p:pic>
    </p:spTree>
    <p:extLst>
      <p:ext uri="{BB962C8B-B14F-4D97-AF65-F5344CB8AC3E}">
        <p14:creationId xmlns:p14="http://schemas.microsoft.com/office/powerpoint/2010/main" val="300200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a:t>Summary of </a:t>
            </a:r>
            <a:r>
              <a:rPr lang="en-US" sz="2800" dirty="0" err="1"/>
              <a:t>BoG</a:t>
            </a:r>
            <a:r>
              <a:rPr lang="en-US" sz="2800" dirty="0"/>
              <a:t> and NE</a:t>
            </a:r>
          </a:p>
        </p:txBody>
      </p:sp>
      <p:sp>
        <p:nvSpPr>
          <p:cNvPr id="2" name="Date Placeholder 1"/>
          <p:cNvSpPr>
            <a:spLocks noGrp="1"/>
          </p:cNvSpPr>
          <p:nvPr>
            <p:ph type="dt" sz="half" idx="10"/>
          </p:nvPr>
        </p:nvSpPr>
        <p:spPr/>
        <p:txBody>
          <a:bodyPr/>
          <a:lstStyle/>
          <a:p>
            <a:r>
              <a:rPr lang="en-US" dirty="0"/>
              <a:t>03.09.2021</a:t>
            </a:r>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28</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48AC7EB-FFCC-4F65-BB87-D27AD7DB4D4A}"/>
              </a:ext>
            </a:extLst>
          </p:cNvPr>
          <p:cNvSpPr txBox="1"/>
          <p:nvPr/>
        </p:nvSpPr>
        <p:spPr>
          <a:xfrm>
            <a:off x="0" y="787398"/>
            <a:ext cx="9144000" cy="253402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dirty="0"/>
              <a:t>The working states of the </a:t>
            </a:r>
            <a:r>
              <a:rPr lang="en-US" dirty="0" err="1"/>
              <a:t>BoG</a:t>
            </a:r>
            <a:r>
              <a:rPr lang="en-US" dirty="0"/>
              <a:t> were defined by analyzing input/output vectors of the system and a State Machine was built based on them.</a:t>
            </a:r>
          </a:p>
          <a:p>
            <a:pPr marL="285750" indent="-285750" algn="just">
              <a:lnSpc>
                <a:spcPct val="150000"/>
              </a:lnSpc>
              <a:buFont typeface="Arial" panose="020B0604020202020204" pitchFamily="34" charset="0"/>
              <a:buChar char="•"/>
            </a:pPr>
            <a:r>
              <a:rPr lang="en-GB" dirty="0"/>
              <a:t>The software was prepared using Siemens’ safety libraires to provide maximum level of reliability.</a:t>
            </a:r>
          </a:p>
          <a:p>
            <a:pPr marL="285750" indent="-285750" algn="just">
              <a:lnSpc>
                <a:spcPct val="150000"/>
              </a:lnSpc>
              <a:buFont typeface="Arial" panose="020B0604020202020204" pitchFamily="34" charset="0"/>
              <a:buChar char="•"/>
            </a:pPr>
            <a:r>
              <a:rPr lang="en-GB" dirty="0"/>
              <a:t>Safety functions monitoring correctness of program execution were introduced to further decrease risk of errors.</a:t>
            </a:r>
          </a:p>
        </p:txBody>
      </p:sp>
      <p:sp>
        <p:nvSpPr>
          <p:cNvPr id="8" name="Text Placeholder 5">
            <a:extLst>
              <a:ext uri="{FF2B5EF4-FFF2-40B4-BE49-F238E27FC236}">
                <a16:creationId xmlns:a16="http://schemas.microsoft.com/office/drawing/2014/main" id="{4EF071EB-262D-4C62-9DA9-798F9821FF25}"/>
              </a:ext>
            </a:extLst>
          </p:cNvPr>
          <p:cNvSpPr txBox="1">
            <a:spLocks/>
          </p:cNvSpPr>
          <p:nvPr/>
        </p:nvSpPr>
        <p:spPr>
          <a:xfrm>
            <a:off x="-14755" y="393699"/>
            <a:ext cx="9144000" cy="486697"/>
          </a:xfrm>
          <a:prstGeom prst="rect">
            <a:avLst/>
          </a:prstGeom>
        </p:spPr>
        <p:txBody>
          <a:bodyPr vert="horz" lIns="45720" tIns="0" rIns="45720" bIns="0" anchor="b">
            <a:normAutofit/>
          </a:bodyPr>
          <a:lstStyle>
            <a:lvl1pPr marL="0" indent="0" algn="l" rtl="0" eaLnBrk="1" latinLnBrk="0" hangingPunct="1">
              <a:spcBef>
                <a:spcPct val="20000"/>
              </a:spcBef>
              <a:buClr>
                <a:schemeClr val="accent1">
                  <a:lumMod val="10000"/>
                </a:schemeClr>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en-US" sz="2400" b="1" dirty="0" err="1"/>
              <a:t>BoG</a:t>
            </a:r>
            <a:endParaRPr lang="en-US" sz="2400" b="1" dirty="0"/>
          </a:p>
        </p:txBody>
      </p:sp>
      <p:sp>
        <p:nvSpPr>
          <p:cNvPr id="10" name="Text Placeholder 5">
            <a:extLst>
              <a:ext uri="{FF2B5EF4-FFF2-40B4-BE49-F238E27FC236}">
                <a16:creationId xmlns:a16="http://schemas.microsoft.com/office/drawing/2014/main" id="{905277EA-5618-453F-A3B8-2908CBD60141}"/>
              </a:ext>
            </a:extLst>
          </p:cNvPr>
          <p:cNvSpPr txBox="1">
            <a:spLocks/>
          </p:cNvSpPr>
          <p:nvPr/>
        </p:nvSpPr>
        <p:spPr>
          <a:xfrm>
            <a:off x="-14755" y="3147832"/>
            <a:ext cx="9144000" cy="486697"/>
          </a:xfrm>
          <a:prstGeom prst="rect">
            <a:avLst/>
          </a:prstGeom>
        </p:spPr>
        <p:txBody>
          <a:bodyPr vert="horz" lIns="45720" tIns="0" rIns="45720" bIns="0" anchor="b">
            <a:normAutofit/>
          </a:bodyPr>
          <a:lstStyle>
            <a:lvl1pPr marL="0" indent="0" algn="l" rtl="0" eaLnBrk="1" latinLnBrk="0" hangingPunct="1">
              <a:spcBef>
                <a:spcPct val="20000"/>
              </a:spcBef>
              <a:buClr>
                <a:schemeClr val="accent1">
                  <a:lumMod val="10000"/>
                </a:schemeClr>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en-US" sz="2400" b="1" dirty="0"/>
              <a:t>NE Area</a:t>
            </a:r>
          </a:p>
        </p:txBody>
      </p:sp>
      <p:sp>
        <p:nvSpPr>
          <p:cNvPr id="11" name="TextBox 10">
            <a:extLst>
              <a:ext uri="{FF2B5EF4-FFF2-40B4-BE49-F238E27FC236}">
                <a16:creationId xmlns:a16="http://schemas.microsoft.com/office/drawing/2014/main" id="{48F47673-A3C3-42B6-AE55-EA32F02F316E}"/>
              </a:ext>
            </a:extLst>
          </p:cNvPr>
          <p:cNvSpPr txBox="1"/>
          <p:nvPr/>
        </p:nvSpPr>
        <p:spPr>
          <a:xfrm>
            <a:off x="0" y="3569873"/>
            <a:ext cx="9144000" cy="294952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dirty="0"/>
              <a:t>The state machine of NE area is realized in unsafe part of the program, yet the transitions are driven also by safe inputs.</a:t>
            </a:r>
          </a:p>
          <a:p>
            <a:pPr marL="285750" indent="-285750" algn="just">
              <a:lnSpc>
                <a:spcPct val="150000"/>
              </a:lnSpc>
              <a:buFont typeface="Arial" panose="020B0604020202020204" pitchFamily="34" charset="0"/>
              <a:buChar char="•"/>
            </a:pPr>
            <a:r>
              <a:rPr lang="en-US" dirty="0"/>
              <a:t>The amount of different Function Blocks was reduced by reusing FBs for different procedures (</a:t>
            </a:r>
            <a:r>
              <a:rPr lang="en-US" dirty="0" err="1"/>
              <a:t>i.e</a:t>
            </a:r>
            <a:r>
              <a:rPr lang="en-US" dirty="0"/>
              <a:t> NE area entry and exit procedure).</a:t>
            </a:r>
          </a:p>
          <a:p>
            <a:pPr marL="285750" indent="-285750" algn="just">
              <a:lnSpc>
                <a:spcPct val="150000"/>
              </a:lnSpc>
              <a:buFont typeface="Arial" panose="020B0604020202020204" pitchFamily="34" charset="0"/>
              <a:buChar char="•"/>
            </a:pPr>
            <a:r>
              <a:rPr lang="en-US" dirty="0"/>
              <a:t>Few different measures were introduced in order to minimize the risk of personnel being exposed to radiation (</a:t>
            </a:r>
            <a:r>
              <a:rPr lang="en-US" dirty="0" err="1"/>
              <a:t>i.e</a:t>
            </a:r>
            <a:r>
              <a:rPr lang="en-US" dirty="0"/>
              <a:t> key counting, search procedure, PAG’s safety mat). </a:t>
            </a:r>
          </a:p>
          <a:p>
            <a:pPr marL="285750" indent="-285750" algn="just">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364183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29</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740547" y="1209231"/>
            <a:ext cx="3078646" cy="2174520"/>
          </a:xfrm>
          <a:prstGeom prst="rect">
            <a:avLst/>
          </a:prstGeom>
        </p:spPr>
      </p:pic>
      <p:sp>
        <p:nvSpPr>
          <p:cNvPr id="47" name="Text Placeholder 5"/>
          <p:cNvSpPr txBox="1">
            <a:spLocks/>
          </p:cNvSpPr>
          <p:nvPr/>
        </p:nvSpPr>
        <p:spPr>
          <a:xfrm>
            <a:off x="-14755" y="-1"/>
            <a:ext cx="9144000" cy="486697"/>
          </a:xfrm>
          <a:prstGeom prst="rect">
            <a:avLst/>
          </a:prstGeom>
        </p:spPr>
        <p:txBody>
          <a:bodyPr vert="horz" lIns="45720" tIns="0" rIns="45720" bIns="0" anchor="b">
            <a:normAutofit/>
          </a:bodyPr>
          <a:lstStyle>
            <a:lvl1pPr marL="0" indent="0" algn="l" rtl="0" eaLnBrk="1" latinLnBrk="0" hangingPunct="1">
              <a:spcBef>
                <a:spcPct val="20000"/>
              </a:spcBef>
              <a:buClr>
                <a:schemeClr val="accent1">
                  <a:lumMod val="10000"/>
                </a:schemeClr>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de-DE" sz="2800" dirty="0"/>
              <a:t>Material Transport to and from NE Areas</a:t>
            </a:r>
            <a:endParaRPr lang="en-US" sz="2800" dirty="0"/>
          </a:p>
        </p:txBody>
      </p:sp>
      <p:sp>
        <p:nvSpPr>
          <p:cNvPr id="49" name="TextBox 48">
            <a:extLst>
              <a:ext uri="{FF2B5EF4-FFF2-40B4-BE49-F238E27FC236}">
                <a16:creationId xmlns:a16="http://schemas.microsoft.com/office/drawing/2014/main" id="{2A34586D-A1C5-4147-8767-8E7B7C10B6E4}"/>
              </a:ext>
            </a:extLst>
          </p:cNvPr>
          <p:cNvSpPr txBox="1"/>
          <p:nvPr/>
        </p:nvSpPr>
        <p:spPr>
          <a:xfrm>
            <a:off x="-14758" y="1227682"/>
            <a:ext cx="5755305" cy="830997"/>
          </a:xfrm>
          <a:prstGeom prst="rect">
            <a:avLst/>
          </a:prstGeom>
          <a:noFill/>
        </p:spPr>
        <p:txBody>
          <a:bodyPr wrap="square">
            <a:spAutoFit/>
          </a:bodyPr>
          <a:lstStyle/>
          <a:p>
            <a:r>
              <a:rPr lang="de-DE" sz="1600" dirty="0"/>
              <a:t>The purpose of this procedure is to allow a person to transport material without losing the search status of the NE Area. </a:t>
            </a:r>
          </a:p>
        </p:txBody>
      </p:sp>
      <p:sp>
        <p:nvSpPr>
          <p:cNvPr id="50" name="TextBox 49">
            <a:extLst>
              <a:ext uri="{FF2B5EF4-FFF2-40B4-BE49-F238E27FC236}">
                <a16:creationId xmlns:a16="http://schemas.microsoft.com/office/drawing/2014/main" id="{2A34586D-A1C5-4147-8767-8E7B7C10B6E4}"/>
              </a:ext>
            </a:extLst>
          </p:cNvPr>
          <p:cNvSpPr txBox="1"/>
          <p:nvPr/>
        </p:nvSpPr>
        <p:spPr>
          <a:xfrm>
            <a:off x="-14755" y="3452228"/>
            <a:ext cx="5755305" cy="830997"/>
          </a:xfrm>
          <a:prstGeom prst="rect">
            <a:avLst/>
          </a:prstGeom>
          <a:noFill/>
        </p:spPr>
        <p:txBody>
          <a:bodyPr wrap="square">
            <a:spAutoFit/>
          </a:bodyPr>
          <a:lstStyle/>
          <a:p>
            <a:r>
              <a:rPr lang="de-DE" sz="1600" dirty="0"/>
              <a:t>The radars ensure that nobody is in the transport zone before the MAD is opened and nobody stays inside the transport zone after closing the MAD.</a:t>
            </a:r>
          </a:p>
        </p:txBody>
      </p:sp>
      <p:pic>
        <p:nvPicPr>
          <p:cNvPr id="52" name="Picture 51"/>
          <p:cNvPicPr>
            <a:picLocks noChangeAspect="1"/>
          </p:cNvPicPr>
          <p:nvPr/>
        </p:nvPicPr>
        <p:blipFill rotWithShape="1">
          <a:blip r:embed="rId4"/>
          <a:srcRect r="46881"/>
          <a:stretch/>
        </p:blipFill>
        <p:spPr>
          <a:xfrm>
            <a:off x="7441865" y="3407130"/>
            <a:ext cx="1529772" cy="1299904"/>
          </a:xfrm>
          <a:prstGeom prst="rect">
            <a:avLst/>
          </a:prstGeom>
        </p:spPr>
      </p:pic>
      <p:pic>
        <p:nvPicPr>
          <p:cNvPr id="53" name="Picture 52"/>
          <p:cNvPicPr>
            <a:picLocks noChangeAspect="1"/>
          </p:cNvPicPr>
          <p:nvPr/>
        </p:nvPicPr>
        <p:blipFill>
          <a:blip r:embed="rId5"/>
          <a:stretch>
            <a:fillRect/>
          </a:stretch>
        </p:blipFill>
        <p:spPr>
          <a:xfrm>
            <a:off x="5740547" y="3488164"/>
            <a:ext cx="1587111" cy="1137836"/>
          </a:xfrm>
          <a:prstGeom prst="rect">
            <a:avLst/>
          </a:prstGeom>
        </p:spPr>
      </p:pic>
      <p:sp>
        <p:nvSpPr>
          <p:cNvPr id="54" name="TextBox 53">
            <a:extLst>
              <a:ext uri="{FF2B5EF4-FFF2-40B4-BE49-F238E27FC236}">
                <a16:creationId xmlns:a16="http://schemas.microsoft.com/office/drawing/2014/main" id="{2A34586D-A1C5-4147-8767-8E7B7C10B6E4}"/>
              </a:ext>
            </a:extLst>
          </p:cNvPr>
          <p:cNvSpPr txBox="1"/>
          <p:nvPr/>
        </p:nvSpPr>
        <p:spPr>
          <a:xfrm>
            <a:off x="0" y="2462349"/>
            <a:ext cx="5755305" cy="584775"/>
          </a:xfrm>
          <a:prstGeom prst="rect">
            <a:avLst/>
          </a:prstGeom>
          <a:noFill/>
        </p:spPr>
        <p:txBody>
          <a:bodyPr wrap="square">
            <a:spAutoFit/>
          </a:bodyPr>
          <a:lstStyle/>
          <a:p>
            <a:r>
              <a:rPr lang="de-DE" sz="1600" dirty="0"/>
              <a:t>Little to none supervision needed to perform a transport thanks to monitoring using radars and light curtain.</a:t>
            </a:r>
          </a:p>
        </p:txBody>
      </p:sp>
      <p:sp>
        <p:nvSpPr>
          <p:cNvPr id="55" name="TextBox 54">
            <a:extLst>
              <a:ext uri="{FF2B5EF4-FFF2-40B4-BE49-F238E27FC236}">
                <a16:creationId xmlns:a16="http://schemas.microsoft.com/office/drawing/2014/main" id="{2A34586D-A1C5-4147-8767-8E7B7C10B6E4}"/>
              </a:ext>
            </a:extLst>
          </p:cNvPr>
          <p:cNvSpPr txBox="1"/>
          <p:nvPr/>
        </p:nvSpPr>
        <p:spPr>
          <a:xfrm>
            <a:off x="0" y="4688329"/>
            <a:ext cx="5755305" cy="584775"/>
          </a:xfrm>
          <a:prstGeom prst="rect">
            <a:avLst/>
          </a:prstGeom>
          <a:noFill/>
        </p:spPr>
        <p:txBody>
          <a:bodyPr wrap="square">
            <a:spAutoFit/>
          </a:bodyPr>
          <a:lstStyle/>
          <a:p>
            <a:r>
              <a:rPr lang="de-DE" sz="1600" dirty="0"/>
              <a:t>The light curtain serves as a barrier to delimitate the transport zone to ensure no one enters the NE Area undetected.</a:t>
            </a:r>
          </a:p>
        </p:txBody>
      </p:sp>
      <p:pic>
        <p:nvPicPr>
          <p:cNvPr id="56" name="Picture 55"/>
          <p:cNvPicPr>
            <a:picLocks noChangeAspect="1"/>
          </p:cNvPicPr>
          <p:nvPr/>
        </p:nvPicPr>
        <p:blipFill>
          <a:blip r:embed="rId6"/>
          <a:stretch>
            <a:fillRect/>
          </a:stretch>
        </p:blipFill>
        <p:spPr>
          <a:xfrm>
            <a:off x="6731226" y="4688329"/>
            <a:ext cx="1454150" cy="1454150"/>
          </a:xfrm>
          <a:prstGeom prst="rect">
            <a:avLst/>
          </a:prstGeom>
        </p:spPr>
      </p:pic>
    </p:spTree>
    <p:extLst>
      <p:ext uri="{BB962C8B-B14F-4D97-AF65-F5344CB8AC3E}">
        <p14:creationId xmlns:p14="http://schemas.microsoft.com/office/powerpoint/2010/main" val="287431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2D496C-8C8C-4917-8623-EF91F2C35919}"/>
              </a:ext>
            </a:extLst>
          </p:cNvPr>
          <p:cNvPicPr>
            <a:picLocks noChangeAspect="1"/>
          </p:cNvPicPr>
          <p:nvPr/>
        </p:nvPicPr>
        <p:blipFill>
          <a:blip r:embed="rId2"/>
          <a:stretch>
            <a:fillRect/>
          </a:stretch>
        </p:blipFill>
        <p:spPr>
          <a:xfrm>
            <a:off x="3648082" y="486696"/>
            <a:ext cx="5177859" cy="3692320"/>
          </a:xfrm>
          <a:prstGeom prst="rect">
            <a:avLst/>
          </a:prstGeom>
        </p:spPr>
      </p:pic>
      <p:sp>
        <p:nvSpPr>
          <p:cNvPr id="6" name="Text Placeholder 5"/>
          <p:cNvSpPr>
            <a:spLocks noGrp="1"/>
          </p:cNvSpPr>
          <p:nvPr>
            <p:ph type="body" idx="1"/>
          </p:nvPr>
        </p:nvSpPr>
        <p:spPr>
          <a:xfrm>
            <a:off x="-14755" y="-1"/>
            <a:ext cx="9144000" cy="486697"/>
          </a:xfrm>
        </p:spPr>
        <p:txBody>
          <a:bodyPr>
            <a:normAutofit/>
          </a:bodyPr>
          <a:lstStyle/>
          <a:p>
            <a:pPr algn="ctr"/>
            <a:r>
              <a:rPr lang="en-GB" sz="2800" dirty="0"/>
              <a:t>Beam-off-Group</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C3FDF0F-75F0-4F18-8DA9-FD016CC44038}"/>
              </a:ext>
            </a:extLst>
          </p:cNvPr>
          <p:cNvSpPr txBox="1"/>
          <p:nvPr/>
        </p:nvSpPr>
        <p:spPr>
          <a:xfrm>
            <a:off x="50236" y="4563372"/>
            <a:ext cx="9043528" cy="1367275"/>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t">
            <a:normAutofit/>
          </a:bodyPr>
          <a:lstStyle/>
          <a:p>
            <a:pPr algn="just"/>
            <a:r>
              <a:rPr lang="en-GB" sz="1600" b="1" dirty="0"/>
              <a:t>Beam-Off-Group (BOG) - </a:t>
            </a:r>
            <a:r>
              <a:rPr lang="en-GB" sz="1600" dirty="0"/>
              <a:t>the part of the Personnel Access System (PAS) responsible for preventing beam presence in a NE Area in case of authorized access and stopping the beam in case of unauthorized access it includes several Important Safety Elements (ISE) (at least two). </a:t>
            </a:r>
          </a:p>
          <a:p>
            <a:pPr algn="just"/>
            <a:r>
              <a:rPr lang="en-GB" sz="1600" b="1" dirty="0"/>
              <a:t>Important Safety Elements (ISE) - </a:t>
            </a:r>
            <a:r>
              <a:rPr lang="en-GB" sz="1600" dirty="0"/>
              <a:t>devices that are used to prevent presence of beam in a NE Area (</a:t>
            </a:r>
            <a:r>
              <a:rPr lang="en-GB" sz="1600" dirty="0" err="1"/>
              <a:t>i.e</a:t>
            </a:r>
            <a:r>
              <a:rPr lang="en-GB" sz="1600" dirty="0"/>
              <a:t> dipole magnets power supplies, diffusors and beam stoppers).</a:t>
            </a:r>
          </a:p>
          <a:p>
            <a:pPr algn="just"/>
            <a:endParaRPr lang="en-GB" sz="1600" dirty="0"/>
          </a:p>
        </p:txBody>
      </p:sp>
      <p:grpSp>
        <p:nvGrpSpPr>
          <p:cNvPr id="30" name="Group 29">
            <a:extLst>
              <a:ext uri="{FF2B5EF4-FFF2-40B4-BE49-F238E27FC236}">
                <a16:creationId xmlns:a16="http://schemas.microsoft.com/office/drawing/2014/main" id="{6AF7F481-F36A-4456-90AF-91CEAC715B97}"/>
              </a:ext>
            </a:extLst>
          </p:cNvPr>
          <p:cNvGrpSpPr/>
          <p:nvPr/>
        </p:nvGrpSpPr>
        <p:grpSpPr>
          <a:xfrm>
            <a:off x="541585" y="656979"/>
            <a:ext cx="2763595" cy="3572424"/>
            <a:chOff x="205740" y="632460"/>
            <a:chExt cx="2763595" cy="3572424"/>
          </a:xfrm>
        </p:grpSpPr>
        <p:sp>
          <p:nvSpPr>
            <p:cNvPr id="29" name="Rectangle 28">
              <a:extLst>
                <a:ext uri="{FF2B5EF4-FFF2-40B4-BE49-F238E27FC236}">
                  <a16:creationId xmlns:a16="http://schemas.microsoft.com/office/drawing/2014/main" id="{08755159-674F-4229-AB71-0A0794011D81}"/>
                </a:ext>
              </a:extLst>
            </p:cNvPr>
            <p:cNvSpPr/>
            <p:nvPr/>
          </p:nvSpPr>
          <p:spPr>
            <a:xfrm>
              <a:off x="205740" y="632460"/>
              <a:ext cx="2763595" cy="35724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B87A7980-ED83-4489-BC13-B66C795E765B}"/>
                </a:ext>
              </a:extLst>
            </p:cNvPr>
            <p:cNvCxnSpPr>
              <a:cxnSpLocks/>
              <a:endCxn id="17" idx="0"/>
            </p:cNvCxnSpPr>
            <p:nvPr/>
          </p:nvCxnSpPr>
          <p:spPr>
            <a:xfrm>
              <a:off x="2194560" y="864870"/>
              <a:ext cx="0" cy="13944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83F8631-8D49-4B60-8A6C-ADC5B4A97D18}"/>
                </a:ext>
              </a:extLst>
            </p:cNvPr>
            <p:cNvSpPr txBox="1"/>
            <p:nvPr/>
          </p:nvSpPr>
          <p:spPr>
            <a:xfrm>
              <a:off x="1748791" y="2259330"/>
              <a:ext cx="891538" cy="3886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85000" lnSpcReduction="20000"/>
            </a:bodyPr>
            <a:lstStyle/>
            <a:p>
              <a:pPr algn="ctr"/>
              <a:r>
                <a:rPr lang="en-US" sz="1400" dirty="0"/>
                <a:t>Direction of beam</a:t>
              </a:r>
              <a:endParaRPr lang="en-GB" sz="1400" dirty="0"/>
            </a:p>
          </p:txBody>
        </p:sp>
        <p:cxnSp>
          <p:nvCxnSpPr>
            <p:cNvPr id="18" name="Straight Arrow Connector 17">
              <a:extLst>
                <a:ext uri="{FF2B5EF4-FFF2-40B4-BE49-F238E27FC236}">
                  <a16:creationId xmlns:a16="http://schemas.microsoft.com/office/drawing/2014/main" id="{D6CC0AB3-3605-480A-9290-CD57D0CF3169}"/>
                </a:ext>
              </a:extLst>
            </p:cNvPr>
            <p:cNvCxnSpPr>
              <a:cxnSpLocks/>
              <a:stCxn id="17" idx="2"/>
            </p:cNvCxnSpPr>
            <p:nvPr/>
          </p:nvCxnSpPr>
          <p:spPr>
            <a:xfrm>
              <a:off x="2194560" y="2647950"/>
              <a:ext cx="0" cy="14249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5AFD8D45-2F21-4873-8C88-F074EC8E84D9}"/>
                </a:ext>
              </a:extLst>
            </p:cNvPr>
            <p:cNvCxnSpPr>
              <a:cxnSpLocks/>
            </p:cNvCxnSpPr>
            <p:nvPr/>
          </p:nvCxnSpPr>
          <p:spPr>
            <a:xfrm>
              <a:off x="960120" y="864870"/>
              <a:ext cx="0" cy="5105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6DAF658-54C5-4010-BE22-F511602B7100}"/>
                </a:ext>
              </a:extLst>
            </p:cNvPr>
            <p:cNvSpPr txBox="1"/>
            <p:nvPr/>
          </p:nvSpPr>
          <p:spPr>
            <a:xfrm>
              <a:off x="514351" y="1375410"/>
              <a:ext cx="891538" cy="3886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85000" lnSpcReduction="20000"/>
            </a:bodyPr>
            <a:lstStyle/>
            <a:p>
              <a:pPr algn="ctr"/>
              <a:r>
                <a:rPr lang="en-US" sz="1400" dirty="0"/>
                <a:t>BOG Upstream</a:t>
              </a:r>
              <a:endParaRPr lang="en-GB" sz="1400" dirty="0"/>
            </a:p>
          </p:txBody>
        </p:sp>
        <p:cxnSp>
          <p:nvCxnSpPr>
            <p:cNvPr id="22" name="Straight Arrow Connector 21">
              <a:extLst>
                <a:ext uri="{FF2B5EF4-FFF2-40B4-BE49-F238E27FC236}">
                  <a16:creationId xmlns:a16="http://schemas.microsoft.com/office/drawing/2014/main" id="{1B612401-FD60-4A61-B956-AFA2BD5BB475}"/>
                </a:ext>
              </a:extLst>
            </p:cNvPr>
            <p:cNvCxnSpPr>
              <a:cxnSpLocks/>
            </p:cNvCxnSpPr>
            <p:nvPr/>
          </p:nvCxnSpPr>
          <p:spPr>
            <a:xfrm>
              <a:off x="960120" y="1764030"/>
              <a:ext cx="0" cy="5105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AD5A2F76-77E9-482B-AF34-5FB80D4B6D6A}"/>
                </a:ext>
              </a:extLst>
            </p:cNvPr>
            <p:cNvSpPr txBox="1"/>
            <p:nvPr/>
          </p:nvSpPr>
          <p:spPr>
            <a:xfrm>
              <a:off x="514351" y="2274570"/>
              <a:ext cx="891538" cy="3886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a:bodyPr>
            <a:lstStyle/>
            <a:p>
              <a:pPr algn="ctr"/>
              <a:r>
                <a:rPr lang="en-US" sz="1400" dirty="0"/>
                <a:t>BOG</a:t>
              </a:r>
              <a:endParaRPr lang="en-GB" sz="1400" dirty="0"/>
            </a:p>
          </p:txBody>
        </p:sp>
        <p:cxnSp>
          <p:nvCxnSpPr>
            <p:cNvPr id="24" name="Straight Arrow Connector 23">
              <a:extLst>
                <a:ext uri="{FF2B5EF4-FFF2-40B4-BE49-F238E27FC236}">
                  <a16:creationId xmlns:a16="http://schemas.microsoft.com/office/drawing/2014/main" id="{18FE9097-7635-46F0-B20F-30B46A785711}"/>
                </a:ext>
              </a:extLst>
            </p:cNvPr>
            <p:cNvCxnSpPr>
              <a:cxnSpLocks/>
            </p:cNvCxnSpPr>
            <p:nvPr/>
          </p:nvCxnSpPr>
          <p:spPr>
            <a:xfrm>
              <a:off x="960120" y="2663190"/>
              <a:ext cx="0" cy="5105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35F23372-AC50-4909-88D4-EA12E49679D3}"/>
                </a:ext>
              </a:extLst>
            </p:cNvPr>
            <p:cNvSpPr txBox="1"/>
            <p:nvPr/>
          </p:nvSpPr>
          <p:spPr>
            <a:xfrm>
              <a:off x="514351" y="3173730"/>
              <a:ext cx="891538" cy="3886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62500" lnSpcReduction="20000"/>
            </a:bodyPr>
            <a:lstStyle/>
            <a:p>
              <a:pPr algn="ctr"/>
              <a:r>
                <a:rPr lang="en-US" sz="1400" dirty="0"/>
                <a:t>BOG Downstream</a:t>
              </a:r>
              <a:endParaRPr lang="en-GB" sz="1400" dirty="0"/>
            </a:p>
          </p:txBody>
        </p:sp>
        <p:cxnSp>
          <p:nvCxnSpPr>
            <p:cNvPr id="26" name="Straight Arrow Connector 25">
              <a:extLst>
                <a:ext uri="{FF2B5EF4-FFF2-40B4-BE49-F238E27FC236}">
                  <a16:creationId xmlns:a16="http://schemas.microsoft.com/office/drawing/2014/main" id="{1BF69AE1-D388-4E10-A74D-CFED50C65D15}"/>
                </a:ext>
              </a:extLst>
            </p:cNvPr>
            <p:cNvCxnSpPr>
              <a:cxnSpLocks/>
            </p:cNvCxnSpPr>
            <p:nvPr/>
          </p:nvCxnSpPr>
          <p:spPr>
            <a:xfrm>
              <a:off x="960120" y="3562350"/>
              <a:ext cx="0" cy="5105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32" name="TextBox 31">
            <a:extLst>
              <a:ext uri="{FF2B5EF4-FFF2-40B4-BE49-F238E27FC236}">
                <a16:creationId xmlns:a16="http://schemas.microsoft.com/office/drawing/2014/main" id="{A97DFA51-B1F9-4778-A88E-52115A0D5F63}"/>
              </a:ext>
            </a:extLst>
          </p:cNvPr>
          <p:cNvSpPr txBox="1"/>
          <p:nvPr/>
        </p:nvSpPr>
        <p:spPr>
          <a:xfrm>
            <a:off x="6169426" y="3442092"/>
            <a:ext cx="1341120" cy="251460"/>
          </a:xfrm>
          <a:prstGeom prst="rect">
            <a:avLst/>
          </a:prstGeom>
        </p:spPr>
        <p:txBody>
          <a:bodyPr vert="horz" wrap="square" lIns="91440" tIns="45720" rIns="91440" bIns="45720" rtlCol="0" anchor="ctr">
            <a:noAutofit/>
          </a:bodyPr>
          <a:lstStyle/>
          <a:p>
            <a:r>
              <a:rPr lang="en-US" sz="1200" dirty="0"/>
              <a:t>Courtesy of GSI</a:t>
            </a:r>
            <a:endParaRPr lang="en-GB" sz="1200" dirty="0"/>
          </a:p>
        </p:txBody>
      </p:sp>
    </p:spTree>
    <p:extLst>
      <p:ext uri="{BB962C8B-B14F-4D97-AF65-F5344CB8AC3E}">
        <p14:creationId xmlns:p14="http://schemas.microsoft.com/office/powerpoint/2010/main" val="271528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30</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5"/>
          <p:cNvSpPr txBox="1">
            <a:spLocks/>
          </p:cNvSpPr>
          <p:nvPr/>
        </p:nvSpPr>
        <p:spPr>
          <a:xfrm>
            <a:off x="-14755" y="-1"/>
            <a:ext cx="9144000" cy="486697"/>
          </a:xfrm>
          <a:prstGeom prst="rect">
            <a:avLst/>
          </a:prstGeom>
        </p:spPr>
        <p:txBody>
          <a:bodyPr vert="horz" lIns="45720" tIns="0" rIns="45720" bIns="0" anchor="b">
            <a:normAutofit/>
          </a:bodyPr>
          <a:lstStyle>
            <a:lvl1pPr marL="0" indent="0" algn="l" rtl="0" eaLnBrk="1" latinLnBrk="0" hangingPunct="1">
              <a:spcBef>
                <a:spcPct val="20000"/>
              </a:spcBef>
              <a:buClr>
                <a:schemeClr val="accent1">
                  <a:lumMod val="10000"/>
                </a:schemeClr>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de-DE" sz="2800" dirty="0"/>
              <a:t>Material Transport to and from NE Areas</a:t>
            </a:r>
            <a:endParaRPr lang="en-US" sz="2800" dirty="0"/>
          </a:p>
        </p:txBody>
      </p:sp>
      <p:pic>
        <p:nvPicPr>
          <p:cNvPr id="6" name="Picture 5"/>
          <p:cNvPicPr>
            <a:picLocks noChangeAspect="1"/>
          </p:cNvPicPr>
          <p:nvPr/>
        </p:nvPicPr>
        <p:blipFill>
          <a:blip r:embed="rId3"/>
          <a:stretch>
            <a:fillRect/>
          </a:stretch>
        </p:blipFill>
        <p:spPr>
          <a:xfrm>
            <a:off x="266612" y="3513659"/>
            <a:ext cx="2300158" cy="1842387"/>
          </a:xfrm>
          <a:prstGeom prst="rect">
            <a:avLst/>
          </a:prstGeom>
        </p:spPr>
      </p:pic>
      <p:pic>
        <p:nvPicPr>
          <p:cNvPr id="8" name="Picture 7"/>
          <p:cNvPicPr>
            <a:picLocks noChangeAspect="1"/>
          </p:cNvPicPr>
          <p:nvPr/>
        </p:nvPicPr>
        <p:blipFill>
          <a:blip r:embed="rId4"/>
          <a:stretch>
            <a:fillRect/>
          </a:stretch>
        </p:blipFill>
        <p:spPr>
          <a:xfrm>
            <a:off x="266612" y="776377"/>
            <a:ext cx="3433160" cy="2474824"/>
          </a:xfrm>
          <a:prstGeom prst="rect">
            <a:avLst/>
          </a:prstGeom>
        </p:spPr>
      </p:pic>
      <p:sp>
        <p:nvSpPr>
          <p:cNvPr id="15" name="TextBox 14">
            <a:extLst>
              <a:ext uri="{FF2B5EF4-FFF2-40B4-BE49-F238E27FC236}">
                <a16:creationId xmlns:a16="http://schemas.microsoft.com/office/drawing/2014/main" id="{2A34586D-A1C5-4147-8767-8E7B7C10B6E4}"/>
              </a:ext>
            </a:extLst>
          </p:cNvPr>
          <p:cNvSpPr txBox="1"/>
          <p:nvPr/>
        </p:nvSpPr>
        <p:spPr>
          <a:xfrm>
            <a:off x="3648193" y="4693293"/>
            <a:ext cx="5463541" cy="584775"/>
          </a:xfrm>
          <a:prstGeom prst="rect">
            <a:avLst/>
          </a:prstGeom>
          <a:noFill/>
        </p:spPr>
        <p:txBody>
          <a:bodyPr wrap="square">
            <a:spAutoFit/>
          </a:bodyPr>
          <a:lstStyle/>
          <a:p>
            <a:r>
              <a:rPr lang="de-DE" sz="1600" dirty="0"/>
              <a:t>It is programmed using set and reset blocks in order to indicate the current steps of the procedure.</a:t>
            </a:r>
          </a:p>
        </p:txBody>
      </p:sp>
      <p:pic>
        <p:nvPicPr>
          <p:cNvPr id="10" name="Picture 9"/>
          <p:cNvPicPr>
            <a:picLocks noChangeAspect="1"/>
          </p:cNvPicPr>
          <p:nvPr/>
        </p:nvPicPr>
        <p:blipFill>
          <a:blip r:embed="rId5"/>
          <a:stretch>
            <a:fillRect/>
          </a:stretch>
        </p:blipFill>
        <p:spPr>
          <a:xfrm>
            <a:off x="4159250" y="896260"/>
            <a:ext cx="4441429" cy="3713091"/>
          </a:xfrm>
          <a:prstGeom prst="rect">
            <a:avLst/>
          </a:prstGeom>
        </p:spPr>
      </p:pic>
      <p:sp>
        <p:nvSpPr>
          <p:cNvPr id="17" name="TextBox 16">
            <a:extLst>
              <a:ext uri="{FF2B5EF4-FFF2-40B4-BE49-F238E27FC236}">
                <a16:creationId xmlns:a16="http://schemas.microsoft.com/office/drawing/2014/main" id="{2A34586D-A1C5-4147-8767-8E7B7C10B6E4}"/>
              </a:ext>
            </a:extLst>
          </p:cNvPr>
          <p:cNvSpPr txBox="1"/>
          <p:nvPr/>
        </p:nvSpPr>
        <p:spPr>
          <a:xfrm>
            <a:off x="3648192" y="5281064"/>
            <a:ext cx="5463541" cy="830997"/>
          </a:xfrm>
          <a:prstGeom prst="rect">
            <a:avLst/>
          </a:prstGeom>
          <a:noFill/>
        </p:spPr>
        <p:txBody>
          <a:bodyPr wrap="square">
            <a:spAutoFit/>
          </a:bodyPr>
          <a:lstStyle/>
          <a:p>
            <a:r>
              <a:rPr lang="de-DE" sz="1600" dirty="0"/>
              <a:t>Looking for advice on whether is it possible to program in such way and how to validate and verificate these type of programs.</a:t>
            </a:r>
          </a:p>
        </p:txBody>
      </p:sp>
    </p:spTree>
    <p:extLst>
      <p:ext uri="{BB962C8B-B14F-4D97-AF65-F5344CB8AC3E}">
        <p14:creationId xmlns:p14="http://schemas.microsoft.com/office/powerpoint/2010/main" val="585530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b="1" dirty="0"/>
              <a:t>Ideas for Collaboration</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31</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92443" y="1032639"/>
            <a:ext cx="8674443" cy="4661276"/>
          </a:xfrm>
          <a:prstGeom prst="rect">
            <a:avLst/>
          </a:prstGeom>
        </p:spPr>
        <p:txBody>
          <a:bodyPr wrap="square">
            <a:spAutoFit/>
          </a:bodyPr>
          <a:lstStyle/>
          <a:p>
            <a:pPr marL="342900" lvl="0" indent="-342900">
              <a:lnSpc>
                <a:spcPct val="150000"/>
              </a:lnSpc>
              <a:buFont typeface="Arial" panose="020B0604020202020204" pitchFamily="34" charset="0"/>
              <a:buChar char="•"/>
              <a:tabLst>
                <a:tab pos="457200" algn="l"/>
              </a:tabLst>
            </a:pPr>
            <a:r>
              <a:rPr lang="en-GB" sz="2000" dirty="0">
                <a:latin typeface="Calibri" panose="020F0502020204030204" pitchFamily="34" charset="0"/>
                <a:ea typeface="Times New Roman" panose="02020603050405020304" pitchFamily="18" charset="0"/>
                <a:cs typeface="Times New Roman" panose="02020603050405020304" pitchFamily="18" charset="0"/>
              </a:rPr>
              <a:t>General approval of chosen solutions, ideas and principles</a:t>
            </a:r>
          </a:p>
          <a:p>
            <a:pPr lvl="0">
              <a:lnSpc>
                <a:spcPct val="150000"/>
              </a:lnSpc>
              <a:tabLst>
                <a:tab pos="457200" algn="l"/>
              </a:tabLst>
            </a:pP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tabLst>
                <a:tab pos="4572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Support for having the PAS approved by authorities e.g. </a:t>
            </a:r>
            <a:r>
              <a:rPr lang="en-GB" sz="2000" dirty="0" err="1">
                <a:effectLst/>
                <a:latin typeface="Calibri" panose="020F0502020204030204" pitchFamily="34" charset="0"/>
                <a:ea typeface="Times New Roman" panose="02020603050405020304" pitchFamily="18" charset="0"/>
                <a:cs typeface="Times New Roman" panose="02020603050405020304" pitchFamily="18" charset="0"/>
              </a:rPr>
              <a:t>Berufsgenossenschaft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Arial" panose="020B0604020202020204" pitchFamily="34" charset="0"/>
              <a:buChar char="•"/>
              <a:tabLst>
                <a:tab pos="9144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Support in communication</a:t>
            </a:r>
          </a:p>
          <a:p>
            <a:pPr lvl="1">
              <a:lnSpc>
                <a:spcPct val="150000"/>
              </a:lnSpc>
              <a:tabLst>
                <a:tab pos="914400" algn="l"/>
              </a:tabLs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Arial" panose="020B0604020202020204" pitchFamily="34" charset="0"/>
              <a:buChar char="•"/>
              <a:tabLst>
                <a:tab pos="4572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Help in follow-up of the requests by the authorities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Arial" panose="020B0604020202020204" pitchFamily="34" charset="0"/>
              <a:buChar char="•"/>
              <a:tabLst>
                <a:tab pos="9144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Formal methods to proof the programming of the safety PLCs (state machines and sequencer)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Arial" panose="020B0604020202020204" pitchFamily="34" charset="0"/>
              <a:buChar char="•"/>
              <a:tabLst>
                <a:tab pos="9144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Risk analysis, functional safety management plan, specifications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Arial" panose="020B0604020202020204" pitchFamily="34" charset="0"/>
              <a:buChar char="•"/>
              <a:tabLst>
                <a:tab pos="9144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Required documentation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3245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 for your attention</a:t>
            </a:r>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32</a:t>
            </a:fld>
            <a:endParaRPr lang="en-US" dirty="0"/>
          </a:p>
        </p:txBody>
      </p:sp>
      <p:pic>
        <p:nvPicPr>
          <p:cNvPr id="8" name="Picture 2" descr="https://www.gsi.de/fileadmin/_migrated/pics/GSI_Logo_rgb_72dpi_01.png">
            <a:extLst>
              <a:ext uri="{FF2B5EF4-FFF2-40B4-BE49-F238E27FC236}">
                <a16:creationId xmlns:a16="http://schemas.microsoft.com/office/drawing/2014/main" id="{34758C56-47D9-4754-A9B6-C1E5427C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955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0" y="6362700"/>
            <a:ext cx="2133600" cy="365125"/>
          </a:xfrm>
        </p:spPr>
        <p:txBody>
          <a:bodyPr/>
          <a:lstStyle/>
          <a:p>
            <a:r>
              <a:rPr lang="fr-CH" dirty="0"/>
              <a:t>03.09.2021</a:t>
            </a:r>
            <a:endParaRPr lang="en-US" dirty="0"/>
          </a:p>
        </p:txBody>
      </p:sp>
      <p:sp>
        <p:nvSpPr>
          <p:cNvPr id="4" name="Footer Placeholder 3"/>
          <p:cNvSpPr>
            <a:spLocks noGrp="1"/>
          </p:cNvSpPr>
          <p:nvPr>
            <p:ph type="ftr" sz="quarter" idx="4294967295"/>
          </p:nvPr>
        </p:nvSpPr>
        <p:spPr>
          <a:xfrm>
            <a:off x="6248400" y="6356350"/>
            <a:ext cx="2895600" cy="365125"/>
          </a:xfrm>
        </p:spPr>
        <p:txBody>
          <a:bodyPr/>
          <a:lstStyle/>
          <a:p>
            <a:r>
              <a:rPr lang="en-US" dirty="0"/>
              <a:t>PAS Workshop</a:t>
            </a:r>
          </a:p>
        </p:txBody>
      </p:sp>
      <p:sp>
        <p:nvSpPr>
          <p:cNvPr id="5" name="Slide Number Placeholder 4"/>
          <p:cNvSpPr>
            <a:spLocks noGrp="1"/>
          </p:cNvSpPr>
          <p:nvPr>
            <p:ph type="sldNum" sz="quarter" idx="4294967295"/>
          </p:nvPr>
        </p:nvSpPr>
        <p:spPr>
          <a:xfrm>
            <a:off x="8642350" y="6356350"/>
            <a:ext cx="501650" cy="365125"/>
          </a:xfrm>
        </p:spPr>
        <p:txBody>
          <a:bodyPr/>
          <a:lstStyle/>
          <a:p>
            <a:fld id="{82669F73-BCF9-C24C-B495-49B0CE9DBAF4}" type="slidenum">
              <a:rPr lang="en-US" smtClean="0"/>
              <a:pPr/>
              <a:t>33</a:t>
            </a:fld>
            <a:endParaRPr lang="en-US" dirty="0"/>
          </a:p>
        </p:txBody>
      </p:sp>
      <p:pic>
        <p:nvPicPr>
          <p:cNvPr id="8" name="Picture 2" descr="https://www.gsi.de/fileadmin/_migrated/pics/GSI_Logo_rgb_72dpi_01.png">
            <a:extLst>
              <a:ext uri="{FF2B5EF4-FFF2-40B4-BE49-F238E27FC236}">
                <a16:creationId xmlns:a16="http://schemas.microsoft.com/office/drawing/2014/main" id="{B2D6AF19-80A7-43C4-92CA-69F6811C8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374" y="4446769"/>
            <a:ext cx="1777252" cy="59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41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BA4D5DB-B49C-DA43-8F09-2F075ECBAE9A}"/>
              </a:ext>
            </a:extLst>
          </p:cNvPr>
          <p:cNvPicPr>
            <a:picLocks noChangeAspect="1"/>
          </p:cNvPicPr>
          <p:nvPr/>
        </p:nvPicPr>
        <p:blipFill>
          <a:blip r:embed="rId2"/>
          <a:stretch>
            <a:fillRect/>
          </a:stretch>
        </p:blipFill>
        <p:spPr>
          <a:xfrm>
            <a:off x="9035" y="0"/>
            <a:ext cx="9125929" cy="6858000"/>
          </a:xfrm>
          <a:prstGeom prst="rect">
            <a:avLst/>
          </a:prstGeom>
        </p:spPr>
      </p:pic>
    </p:spTree>
    <p:extLst>
      <p:ext uri="{BB962C8B-B14F-4D97-AF65-F5344CB8AC3E}">
        <p14:creationId xmlns:p14="http://schemas.microsoft.com/office/powerpoint/2010/main" val="1523000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A4A243-FD5C-664E-B6DB-5AB0DC7A8349}"/>
              </a:ext>
            </a:extLst>
          </p:cNvPr>
          <p:cNvSpPr>
            <a:spLocks noGrp="1"/>
          </p:cNvSpPr>
          <p:nvPr>
            <p:ph type="dt" sz="half" idx="2"/>
          </p:nvPr>
        </p:nvSpPr>
        <p:spPr/>
        <p:txBody>
          <a:bodyPr/>
          <a:lstStyle/>
          <a:p>
            <a:r>
              <a:rPr lang="fr-CH" dirty="0"/>
              <a:t>03.09.2021</a:t>
            </a:r>
            <a:endParaRPr lang="en-US" dirty="0"/>
          </a:p>
        </p:txBody>
      </p:sp>
      <p:sp>
        <p:nvSpPr>
          <p:cNvPr id="3" name="Espace réservé du pied de page 2">
            <a:extLst>
              <a:ext uri="{FF2B5EF4-FFF2-40B4-BE49-F238E27FC236}">
                <a16:creationId xmlns:a16="http://schemas.microsoft.com/office/drawing/2014/main" id="{62054889-2C0F-6E49-913D-3B6F3C81E885}"/>
              </a:ext>
            </a:extLst>
          </p:cNvPr>
          <p:cNvSpPr>
            <a:spLocks noGrp="1"/>
          </p:cNvSpPr>
          <p:nvPr>
            <p:ph type="ftr" sz="quarter" idx="3"/>
          </p:nvPr>
        </p:nvSpPr>
        <p:spPr/>
        <p:txBody>
          <a:bodyPr/>
          <a:lstStyle/>
          <a:p>
            <a:r>
              <a:rPr lang="en-US" dirty="0"/>
              <a:t>PAS Workshop</a:t>
            </a:r>
          </a:p>
        </p:txBody>
      </p:sp>
      <p:sp>
        <p:nvSpPr>
          <p:cNvPr id="4" name="Espace réservé du numéro de diapositive 3">
            <a:extLst>
              <a:ext uri="{FF2B5EF4-FFF2-40B4-BE49-F238E27FC236}">
                <a16:creationId xmlns:a16="http://schemas.microsoft.com/office/drawing/2014/main" id="{F658066C-9839-7846-B3F3-917193CCC4C8}"/>
              </a:ext>
            </a:extLst>
          </p:cNvPr>
          <p:cNvSpPr>
            <a:spLocks noGrp="1"/>
          </p:cNvSpPr>
          <p:nvPr>
            <p:ph type="sldNum" sz="quarter" idx="4"/>
          </p:nvPr>
        </p:nvSpPr>
        <p:spPr/>
        <p:txBody>
          <a:bodyPr/>
          <a:lstStyle/>
          <a:p>
            <a:fld id="{82669F73-BCF9-C24C-B495-49B0CE9DBAF4}" type="slidenum">
              <a:rPr lang="en-US" smtClean="0"/>
              <a:pPr/>
              <a:t>35</a:t>
            </a:fld>
            <a:endParaRPr lang="en-US" dirty="0"/>
          </a:p>
        </p:txBody>
      </p:sp>
      <p:pic>
        <p:nvPicPr>
          <p:cNvPr id="7" name="Picture 6"/>
          <p:cNvPicPr>
            <a:picLocks noChangeAspect="1"/>
          </p:cNvPicPr>
          <p:nvPr/>
        </p:nvPicPr>
        <p:blipFill>
          <a:blip r:embed="rId2"/>
          <a:stretch>
            <a:fillRect/>
          </a:stretch>
        </p:blipFill>
        <p:spPr>
          <a:xfrm>
            <a:off x="0" y="-1"/>
            <a:ext cx="9143999" cy="6860791"/>
          </a:xfrm>
          <a:prstGeom prst="rect">
            <a:avLst/>
          </a:prstGeom>
        </p:spPr>
      </p:pic>
    </p:spTree>
    <p:extLst>
      <p:ext uri="{BB962C8B-B14F-4D97-AF65-F5344CB8AC3E}">
        <p14:creationId xmlns:p14="http://schemas.microsoft.com/office/powerpoint/2010/main" val="410113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D2A4ED-43F2-814B-B4A6-3CFA6508AB20}"/>
              </a:ext>
            </a:extLst>
          </p:cNvPr>
          <p:cNvSpPr>
            <a:spLocks noGrp="1"/>
          </p:cNvSpPr>
          <p:nvPr>
            <p:ph type="dt" sz="half" idx="2"/>
          </p:nvPr>
        </p:nvSpPr>
        <p:spPr/>
        <p:txBody>
          <a:bodyPr/>
          <a:lstStyle/>
          <a:p>
            <a:r>
              <a:rPr lang="fr-CH" dirty="0"/>
              <a:t>03.09.2021</a:t>
            </a:r>
            <a:endParaRPr lang="en-US" dirty="0"/>
          </a:p>
        </p:txBody>
      </p:sp>
      <p:sp>
        <p:nvSpPr>
          <p:cNvPr id="3" name="Espace réservé du pied de page 2">
            <a:extLst>
              <a:ext uri="{FF2B5EF4-FFF2-40B4-BE49-F238E27FC236}">
                <a16:creationId xmlns:a16="http://schemas.microsoft.com/office/drawing/2014/main" id="{647B2142-C2F4-6240-B0EA-477534E7B216}"/>
              </a:ext>
            </a:extLst>
          </p:cNvPr>
          <p:cNvSpPr>
            <a:spLocks noGrp="1"/>
          </p:cNvSpPr>
          <p:nvPr>
            <p:ph type="ftr" sz="quarter" idx="3"/>
          </p:nvPr>
        </p:nvSpPr>
        <p:spPr/>
        <p:txBody>
          <a:bodyPr/>
          <a:lstStyle/>
          <a:p>
            <a:r>
              <a:rPr lang="en-US" dirty="0"/>
              <a:t>PAS Workshop</a:t>
            </a:r>
          </a:p>
        </p:txBody>
      </p:sp>
      <p:sp>
        <p:nvSpPr>
          <p:cNvPr id="4" name="Espace réservé du numéro de diapositive 3">
            <a:extLst>
              <a:ext uri="{FF2B5EF4-FFF2-40B4-BE49-F238E27FC236}">
                <a16:creationId xmlns:a16="http://schemas.microsoft.com/office/drawing/2014/main" id="{42A91E08-8224-C746-9A46-314222D80236}"/>
              </a:ext>
            </a:extLst>
          </p:cNvPr>
          <p:cNvSpPr>
            <a:spLocks noGrp="1"/>
          </p:cNvSpPr>
          <p:nvPr>
            <p:ph type="sldNum" sz="quarter" idx="4"/>
          </p:nvPr>
        </p:nvSpPr>
        <p:spPr/>
        <p:txBody>
          <a:bodyPr/>
          <a:lstStyle/>
          <a:p>
            <a:fld id="{82669F73-BCF9-C24C-B495-49B0CE9DBAF4}" type="slidenum">
              <a:rPr lang="en-US" smtClean="0"/>
              <a:pPr/>
              <a:t>36</a:t>
            </a:fld>
            <a:endParaRPr lang="en-US" dirty="0"/>
          </a:p>
        </p:txBody>
      </p:sp>
      <p:pic>
        <p:nvPicPr>
          <p:cNvPr id="5" name="Image 4">
            <a:extLst>
              <a:ext uri="{FF2B5EF4-FFF2-40B4-BE49-F238E27FC236}">
                <a16:creationId xmlns:a16="http://schemas.microsoft.com/office/drawing/2014/main" id="{7AFA85C5-5F68-1442-BC71-8813A7FFFEEB}"/>
              </a:ext>
            </a:extLst>
          </p:cNvPr>
          <p:cNvPicPr>
            <a:picLocks noChangeAspect="1"/>
          </p:cNvPicPr>
          <p:nvPr/>
        </p:nvPicPr>
        <p:blipFill>
          <a:blip r:embed="rId2"/>
          <a:stretch>
            <a:fillRect/>
          </a:stretch>
        </p:blipFill>
        <p:spPr>
          <a:xfrm>
            <a:off x="9035" y="0"/>
            <a:ext cx="9125929" cy="6858000"/>
          </a:xfrm>
          <a:prstGeom prst="rect">
            <a:avLst/>
          </a:prstGeom>
        </p:spPr>
      </p:pic>
    </p:spTree>
    <p:extLst>
      <p:ext uri="{BB962C8B-B14F-4D97-AF65-F5344CB8AC3E}">
        <p14:creationId xmlns:p14="http://schemas.microsoft.com/office/powerpoint/2010/main" val="3351401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558348-C6A8-F74F-8E15-3C09C49362F7}"/>
              </a:ext>
            </a:extLst>
          </p:cNvPr>
          <p:cNvSpPr>
            <a:spLocks noGrp="1"/>
          </p:cNvSpPr>
          <p:nvPr>
            <p:ph type="dt" sz="half" idx="2"/>
          </p:nvPr>
        </p:nvSpPr>
        <p:spPr/>
        <p:txBody>
          <a:bodyPr/>
          <a:lstStyle/>
          <a:p>
            <a:r>
              <a:rPr lang="fr-CH" dirty="0"/>
              <a:t>03.09.2021</a:t>
            </a:r>
            <a:endParaRPr lang="en-US" dirty="0"/>
          </a:p>
        </p:txBody>
      </p:sp>
      <p:sp>
        <p:nvSpPr>
          <p:cNvPr id="3" name="Espace réservé du pied de page 2">
            <a:extLst>
              <a:ext uri="{FF2B5EF4-FFF2-40B4-BE49-F238E27FC236}">
                <a16:creationId xmlns:a16="http://schemas.microsoft.com/office/drawing/2014/main" id="{E79EE03E-89C0-E44E-9DCC-6C2A117EA158}"/>
              </a:ext>
            </a:extLst>
          </p:cNvPr>
          <p:cNvSpPr>
            <a:spLocks noGrp="1"/>
          </p:cNvSpPr>
          <p:nvPr>
            <p:ph type="ftr" sz="quarter" idx="3"/>
          </p:nvPr>
        </p:nvSpPr>
        <p:spPr/>
        <p:txBody>
          <a:bodyPr/>
          <a:lstStyle/>
          <a:p>
            <a:r>
              <a:rPr lang="en-US" dirty="0"/>
              <a:t>PAS Workshop</a:t>
            </a:r>
          </a:p>
        </p:txBody>
      </p:sp>
      <p:sp>
        <p:nvSpPr>
          <p:cNvPr id="4" name="Espace réservé du numéro de diapositive 3">
            <a:extLst>
              <a:ext uri="{FF2B5EF4-FFF2-40B4-BE49-F238E27FC236}">
                <a16:creationId xmlns:a16="http://schemas.microsoft.com/office/drawing/2014/main" id="{FA805B2A-0058-3942-AB70-161DBC2D43F9}"/>
              </a:ext>
            </a:extLst>
          </p:cNvPr>
          <p:cNvSpPr>
            <a:spLocks noGrp="1"/>
          </p:cNvSpPr>
          <p:nvPr>
            <p:ph type="sldNum" sz="quarter" idx="4"/>
          </p:nvPr>
        </p:nvSpPr>
        <p:spPr/>
        <p:txBody>
          <a:bodyPr/>
          <a:lstStyle/>
          <a:p>
            <a:fld id="{82669F73-BCF9-C24C-B495-49B0CE9DBAF4}" type="slidenum">
              <a:rPr lang="en-US" smtClean="0"/>
              <a:pPr/>
              <a:t>37</a:t>
            </a:fld>
            <a:endParaRPr lang="en-US" dirty="0"/>
          </a:p>
        </p:txBody>
      </p:sp>
      <p:pic>
        <p:nvPicPr>
          <p:cNvPr id="5" name="Image 4">
            <a:extLst>
              <a:ext uri="{FF2B5EF4-FFF2-40B4-BE49-F238E27FC236}">
                <a16:creationId xmlns:a16="http://schemas.microsoft.com/office/drawing/2014/main" id="{36EA6C87-B1C4-EC4B-B96E-A0FAE3D135FA}"/>
              </a:ext>
            </a:extLst>
          </p:cNvPr>
          <p:cNvPicPr>
            <a:picLocks noChangeAspect="1"/>
          </p:cNvPicPr>
          <p:nvPr/>
        </p:nvPicPr>
        <p:blipFill>
          <a:blip r:embed="rId2"/>
          <a:stretch>
            <a:fillRect/>
          </a:stretch>
        </p:blipFill>
        <p:spPr>
          <a:xfrm>
            <a:off x="9035" y="0"/>
            <a:ext cx="9125929" cy="6858000"/>
          </a:xfrm>
          <a:prstGeom prst="rect">
            <a:avLst/>
          </a:prstGeom>
        </p:spPr>
      </p:pic>
    </p:spTree>
    <p:extLst>
      <p:ext uri="{BB962C8B-B14F-4D97-AF65-F5344CB8AC3E}">
        <p14:creationId xmlns:p14="http://schemas.microsoft.com/office/powerpoint/2010/main" val="1946507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Hardware choice</a:t>
            </a:r>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38</a:t>
            </a:fld>
            <a:endParaRPr lang="en-US" dirty="0"/>
          </a:p>
        </p:txBody>
      </p:sp>
      <p:sp>
        <p:nvSpPr>
          <p:cNvPr id="14" name="TextBox 13">
            <a:extLst>
              <a:ext uri="{FF2B5EF4-FFF2-40B4-BE49-F238E27FC236}">
                <a16:creationId xmlns:a16="http://schemas.microsoft.com/office/drawing/2014/main" id="{15FC3674-659C-4D32-A4B8-CA8D66CBDE5F}"/>
              </a:ext>
            </a:extLst>
          </p:cNvPr>
          <p:cNvSpPr txBox="1"/>
          <p:nvPr/>
        </p:nvSpPr>
        <p:spPr>
          <a:xfrm>
            <a:off x="-29510" y="931392"/>
            <a:ext cx="9144000" cy="338554"/>
          </a:xfrm>
          <a:prstGeom prst="rect">
            <a:avLst/>
          </a:prstGeom>
          <a:noFill/>
        </p:spPr>
        <p:txBody>
          <a:bodyPr wrap="square">
            <a:spAutoFit/>
          </a:bodyPr>
          <a:lstStyle/>
          <a:p>
            <a:pPr algn="just"/>
            <a:r>
              <a:rPr lang="en-US" sz="1600" dirty="0"/>
              <a:t>The following PLC hardware configuration was identified for the </a:t>
            </a:r>
            <a:r>
              <a:rPr lang="en-US" sz="1600" dirty="0" err="1"/>
              <a:t>BoG</a:t>
            </a:r>
            <a:r>
              <a:rPr lang="en-US" sz="1600" dirty="0"/>
              <a:t> prototype:</a:t>
            </a:r>
            <a:endParaRPr lang="en-GB" sz="1600"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DC1C6EA-57B0-4DF6-B23E-E1EFF5ECD540}"/>
              </a:ext>
            </a:extLst>
          </p:cNvPr>
          <p:cNvPicPr/>
          <p:nvPr/>
        </p:nvPicPr>
        <p:blipFill>
          <a:blip r:embed="rId3"/>
          <a:stretch>
            <a:fillRect/>
          </a:stretch>
        </p:blipFill>
        <p:spPr>
          <a:xfrm>
            <a:off x="2280620" y="1345058"/>
            <a:ext cx="4523740" cy="2628265"/>
          </a:xfrm>
          <a:prstGeom prst="rect">
            <a:avLst/>
          </a:prstGeom>
        </p:spPr>
      </p:pic>
      <p:sp>
        <p:nvSpPr>
          <p:cNvPr id="7" name="TextBox 6">
            <a:extLst>
              <a:ext uri="{FF2B5EF4-FFF2-40B4-BE49-F238E27FC236}">
                <a16:creationId xmlns:a16="http://schemas.microsoft.com/office/drawing/2014/main" id="{5F1F87AF-7102-411E-9DE7-F856D57D4963}"/>
              </a:ext>
            </a:extLst>
          </p:cNvPr>
          <p:cNvSpPr txBox="1"/>
          <p:nvPr/>
        </p:nvSpPr>
        <p:spPr>
          <a:xfrm>
            <a:off x="-14755" y="3935365"/>
            <a:ext cx="9144000" cy="1323439"/>
          </a:xfrm>
          <a:prstGeom prst="rect">
            <a:avLst/>
          </a:prstGeom>
          <a:noFill/>
        </p:spPr>
        <p:txBody>
          <a:bodyPr wrap="square">
            <a:spAutoFit/>
          </a:bodyPr>
          <a:lstStyle/>
          <a:p>
            <a:pPr algn="just"/>
            <a:r>
              <a:rPr lang="en-US" sz="1600" dirty="0"/>
              <a:t>1x CPU 1512SP F-1 PN (part number: 6ES7 512-1SK01-0AB0)</a:t>
            </a:r>
          </a:p>
          <a:p>
            <a:pPr algn="just"/>
            <a:r>
              <a:rPr lang="en-US" sz="1600" dirty="0"/>
              <a:t>1x Fail-safe digital output module F-DQ 4x24VDC/2A PM HF_1 (part number: 6ES7 136-6DB00-0CA0)</a:t>
            </a:r>
          </a:p>
          <a:p>
            <a:pPr algn="just"/>
            <a:r>
              <a:rPr lang="en-US" sz="1600" dirty="0"/>
              <a:t>1x Fail-safe digital input module F-DI 8x24VDC HF_1 (part number: 6ES7 136-6BA00-0CA0)</a:t>
            </a:r>
          </a:p>
          <a:p>
            <a:pPr algn="just"/>
            <a:r>
              <a:rPr lang="en-US" sz="1600" dirty="0"/>
              <a:t>1x Digital output module DQ 8x24VDC/0.5A HF_1 (part number: 6ES7 132-6BF00-0CA0)</a:t>
            </a:r>
          </a:p>
        </p:txBody>
      </p:sp>
      <p:sp>
        <p:nvSpPr>
          <p:cNvPr id="9" name="TextBox 8">
            <a:extLst>
              <a:ext uri="{FF2B5EF4-FFF2-40B4-BE49-F238E27FC236}">
                <a16:creationId xmlns:a16="http://schemas.microsoft.com/office/drawing/2014/main" id="{AB0BBEED-A071-4231-80BE-FDE28F4BAE56}"/>
              </a:ext>
            </a:extLst>
          </p:cNvPr>
          <p:cNvSpPr txBox="1"/>
          <p:nvPr/>
        </p:nvSpPr>
        <p:spPr>
          <a:xfrm>
            <a:off x="0" y="628441"/>
            <a:ext cx="9144000" cy="338554"/>
          </a:xfrm>
          <a:prstGeom prst="rect">
            <a:avLst/>
          </a:prstGeom>
          <a:noFill/>
        </p:spPr>
        <p:txBody>
          <a:bodyPr wrap="square">
            <a:spAutoFit/>
          </a:bodyPr>
          <a:lstStyle/>
          <a:p>
            <a:pPr algn="just"/>
            <a:r>
              <a:rPr lang="en-US" sz="1600" dirty="0"/>
              <a:t>PLC based solution was chosen by the GSI for the PAS prototype.</a:t>
            </a:r>
            <a:endParaRPr lang="en-GB" sz="1600" dirty="0"/>
          </a:p>
        </p:txBody>
      </p:sp>
    </p:spTree>
    <p:extLst>
      <p:ext uri="{BB962C8B-B14F-4D97-AF65-F5344CB8AC3E}">
        <p14:creationId xmlns:p14="http://schemas.microsoft.com/office/powerpoint/2010/main" val="1051369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State Machine 1</a:t>
            </a:r>
          </a:p>
        </p:txBody>
      </p:sp>
      <p:sp>
        <p:nvSpPr>
          <p:cNvPr id="2" name="Date Placeholder 1"/>
          <p:cNvSpPr>
            <a:spLocks noGrp="1"/>
          </p:cNvSpPr>
          <p:nvPr>
            <p:ph type="dt" sz="half" idx="10"/>
          </p:nvPr>
        </p:nvSpPr>
        <p:spPr/>
        <p:txBody>
          <a:bodyPr/>
          <a:lstStyle/>
          <a:p>
            <a:r>
              <a:rPr lang="en-US" dirty="0"/>
              <a:t>03.09.2021</a:t>
            </a:r>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39</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B756BD-F62C-4E8D-A968-47593A361552}"/>
              </a:ext>
            </a:extLst>
          </p:cNvPr>
          <p:cNvSpPr txBox="1"/>
          <p:nvPr/>
        </p:nvSpPr>
        <p:spPr>
          <a:xfrm>
            <a:off x="-7378" y="612531"/>
            <a:ext cx="9158755" cy="830997"/>
          </a:xfrm>
          <a:prstGeom prst="rect">
            <a:avLst/>
          </a:prstGeom>
          <a:noFill/>
        </p:spPr>
        <p:txBody>
          <a:bodyPr wrap="square">
            <a:spAutoFit/>
          </a:bodyPr>
          <a:lstStyle/>
          <a:p>
            <a:pPr algn="just"/>
            <a:r>
              <a:rPr lang="en-US" sz="1600" dirty="0"/>
              <a:t>The </a:t>
            </a:r>
            <a:r>
              <a:rPr lang="en-US" sz="1600" dirty="0" err="1"/>
              <a:t>BoG’s</a:t>
            </a:r>
            <a:r>
              <a:rPr lang="en-US" sz="1600" dirty="0"/>
              <a:t> “heart” is its state machine, defined by input and output vectors of the system.</a:t>
            </a:r>
          </a:p>
          <a:p>
            <a:pPr algn="just"/>
            <a:endParaRPr lang="en-US" sz="1600" dirty="0"/>
          </a:p>
          <a:p>
            <a:pPr algn="just"/>
            <a:r>
              <a:rPr lang="en-US" sz="1600" dirty="0"/>
              <a:t>Six input signals were identified to drive the </a:t>
            </a:r>
            <a:r>
              <a:rPr lang="en-US" sz="1600" dirty="0" err="1"/>
              <a:t>BoG</a:t>
            </a:r>
            <a:r>
              <a:rPr lang="en-US" sz="1600" dirty="0"/>
              <a:t> state machine        64 possible combinations</a:t>
            </a:r>
          </a:p>
        </p:txBody>
      </p:sp>
      <p:pic>
        <p:nvPicPr>
          <p:cNvPr id="16" name="Picture 15">
            <a:extLst>
              <a:ext uri="{FF2B5EF4-FFF2-40B4-BE49-F238E27FC236}">
                <a16:creationId xmlns:a16="http://schemas.microsoft.com/office/drawing/2014/main" id="{EFB4FC33-BE3E-4452-A7A5-E21F87EA6297}"/>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17" y="1689749"/>
            <a:ext cx="4881443" cy="4365296"/>
          </a:xfrm>
          <a:prstGeom prst="rect">
            <a:avLst/>
          </a:prstGeom>
          <a:noFill/>
          <a:ln>
            <a:noFill/>
          </a:ln>
        </p:spPr>
      </p:pic>
      <p:sp>
        <p:nvSpPr>
          <p:cNvPr id="17" name="TextBox 16">
            <a:extLst>
              <a:ext uri="{FF2B5EF4-FFF2-40B4-BE49-F238E27FC236}">
                <a16:creationId xmlns:a16="http://schemas.microsoft.com/office/drawing/2014/main" id="{776F4996-623F-4658-926F-BD7A0030043F}"/>
              </a:ext>
            </a:extLst>
          </p:cNvPr>
          <p:cNvSpPr txBox="1"/>
          <p:nvPr/>
        </p:nvSpPr>
        <p:spPr>
          <a:xfrm>
            <a:off x="4975683" y="1794379"/>
            <a:ext cx="4168317" cy="584775"/>
          </a:xfrm>
          <a:prstGeom prst="rect">
            <a:avLst/>
          </a:prstGeom>
          <a:noFill/>
        </p:spPr>
        <p:txBody>
          <a:bodyPr wrap="square">
            <a:spAutoFit/>
          </a:bodyPr>
          <a:lstStyle/>
          <a:p>
            <a:pPr algn="just"/>
            <a:r>
              <a:rPr lang="en-US" sz="1600" dirty="0"/>
              <a:t>Two inputs coming from the same 3-position safety key switch</a:t>
            </a:r>
            <a:endParaRPr lang="en-GB" sz="1600" dirty="0"/>
          </a:p>
        </p:txBody>
      </p:sp>
      <p:sp>
        <p:nvSpPr>
          <p:cNvPr id="21" name="Arrow: Right 20">
            <a:extLst>
              <a:ext uri="{FF2B5EF4-FFF2-40B4-BE49-F238E27FC236}">
                <a16:creationId xmlns:a16="http://schemas.microsoft.com/office/drawing/2014/main" id="{DF969357-229B-4610-B3CA-45B7DB6B0DEC}"/>
              </a:ext>
            </a:extLst>
          </p:cNvPr>
          <p:cNvSpPr/>
          <p:nvPr/>
        </p:nvSpPr>
        <p:spPr>
          <a:xfrm>
            <a:off x="5905500" y="1190505"/>
            <a:ext cx="198120" cy="13690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2" name="Arrow: Down 21">
            <a:extLst>
              <a:ext uri="{FF2B5EF4-FFF2-40B4-BE49-F238E27FC236}">
                <a16:creationId xmlns:a16="http://schemas.microsoft.com/office/drawing/2014/main" id="{50E28BC2-73BB-4058-AAD9-9198249D91D2}"/>
              </a:ext>
            </a:extLst>
          </p:cNvPr>
          <p:cNvSpPr/>
          <p:nvPr/>
        </p:nvSpPr>
        <p:spPr>
          <a:xfrm>
            <a:off x="6842760" y="2470925"/>
            <a:ext cx="281940" cy="5181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E0CD6C9-7844-40E1-8589-2518E0B57E9D}"/>
              </a:ext>
            </a:extLst>
          </p:cNvPr>
          <p:cNvSpPr txBox="1"/>
          <p:nvPr/>
        </p:nvSpPr>
        <p:spPr>
          <a:xfrm>
            <a:off x="4946244" y="3217348"/>
            <a:ext cx="4234572" cy="584775"/>
          </a:xfrm>
          <a:prstGeom prst="rect">
            <a:avLst/>
          </a:prstGeom>
          <a:noFill/>
        </p:spPr>
        <p:txBody>
          <a:bodyPr wrap="square">
            <a:spAutoFit/>
          </a:bodyPr>
          <a:lstStyle/>
          <a:p>
            <a:pPr algn="just"/>
            <a:r>
              <a:rPr lang="en-US" sz="1600" dirty="0"/>
              <a:t>(1,1) input combination is impossible state (indicated by red color in the table) </a:t>
            </a:r>
          </a:p>
        </p:txBody>
      </p:sp>
      <p:sp>
        <p:nvSpPr>
          <p:cNvPr id="27" name="TextBox 26">
            <a:extLst>
              <a:ext uri="{FF2B5EF4-FFF2-40B4-BE49-F238E27FC236}">
                <a16:creationId xmlns:a16="http://schemas.microsoft.com/office/drawing/2014/main" id="{0B376B01-B15D-4B0C-921C-0391F248F98F}"/>
              </a:ext>
            </a:extLst>
          </p:cNvPr>
          <p:cNvSpPr txBox="1"/>
          <p:nvPr/>
        </p:nvSpPr>
        <p:spPr>
          <a:xfrm>
            <a:off x="4960200" y="4635780"/>
            <a:ext cx="4176665" cy="584775"/>
          </a:xfrm>
          <a:prstGeom prst="rect">
            <a:avLst/>
          </a:prstGeom>
          <a:noFill/>
        </p:spPr>
        <p:txBody>
          <a:bodyPr wrap="square">
            <a:spAutoFit/>
          </a:bodyPr>
          <a:lstStyle/>
          <a:p>
            <a:pPr algn="just"/>
            <a:r>
              <a:rPr lang="en-US" sz="1600" dirty="0"/>
              <a:t>48 possible states for which output vectors were defined</a:t>
            </a:r>
            <a:endParaRPr lang="en-GB" sz="1600" dirty="0"/>
          </a:p>
        </p:txBody>
      </p:sp>
      <p:sp>
        <p:nvSpPr>
          <p:cNvPr id="28" name="Arrow: Down 27">
            <a:extLst>
              <a:ext uri="{FF2B5EF4-FFF2-40B4-BE49-F238E27FC236}">
                <a16:creationId xmlns:a16="http://schemas.microsoft.com/office/drawing/2014/main" id="{B689DBF9-0952-4FB4-A88B-BB69A1F5C9EB}"/>
              </a:ext>
            </a:extLst>
          </p:cNvPr>
          <p:cNvSpPr/>
          <p:nvPr/>
        </p:nvSpPr>
        <p:spPr>
          <a:xfrm>
            <a:off x="6842760" y="3927502"/>
            <a:ext cx="281940" cy="5181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957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GB" sz="2800" dirty="0"/>
              <a:t>PAS System Architecture</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4</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4755" y="107638"/>
            <a:ext cx="9148801" cy="6619864"/>
          </a:xfrm>
          <a:prstGeom prst="rect">
            <a:avLst/>
          </a:prstGeom>
        </p:spPr>
      </p:pic>
      <p:sp>
        <p:nvSpPr>
          <p:cNvPr id="9" name="Rectangle 8">
            <a:extLst>
              <a:ext uri="{FF2B5EF4-FFF2-40B4-BE49-F238E27FC236}">
                <a16:creationId xmlns:a16="http://schemas.microsoft.com/office/drawing/2014/main" id="{A1FC5741-5F9D-4624-938C-8A171E681636}"/>
              </a:ext>
            </a:extLst>
          </p:cNvPr>
          <p:cNvSpPr/>
          <p:nvPr/>
        </p:nvSpPr>
        <p:spPr>
          <a:xfrm>
            <a:off x="7383780" y="2819400"/>
            <a:ext cx="1760220" cy="39020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4F85976-0731-4ABB-89DA-BDC3FD498BFE}"/>
              </a:ext>
            </a:extLst>
          </p:cNvPr>
          <p:cNvSpPr/>
          <p:nvPr/>
        </p:nvSpPr>
        <p:spPr>
          <a:xfrm>
            <a:off x="7810500" y="905983"/>
            <a:ext cx="1066800" cy="21343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1B86AF4-FAF2-486E-82D7-0F93963FC563}"/>
              </a:ext>
            </a:extLst>
          </p:cNvPr>
          <p:cNvGrpSpPr/>
          <p:nvPr/>
        </p:nvGrpSpPr>
        <p:grpSpPr>
          <a:xfrm>
            <a:off x="2310007" y="3467341"/>
            <a:ext cx="2322952" cy="3254132"/>
            <a:chOff x="2310007" y="3535681"/>
            <a:chExt cx="2322952" cy="3123484"/>
          </a:xfrm>
        </p:grpSpPr>
        <p:sp>
          <p:nvSpPr>
            <p:cNvPr id="11" name="Rectangle 10">
              <a:extLst>
                <a:ext uri="{FF2B5EF4-FFF2-40B4-BE49-F238E27FC236}">
                  <a16:creationId xmlns:a16="http://schemas.microsoft.com/office/drawing/2014/main" id="{625BAA9D-F43C-4875-B1EF-5C982C99577D}"/>
                </a:ext>
              </a:extLst>
            </p:cNvPr>
            <p:cNvSpPr/>
            <p:nvPr/>
          </p:nvSpPr>
          <p:spPr>
            <a:xfrm>
              <a:off x="2621925" y="3535681"/>
              <a:ext cx="2011034" cy="31234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4353375-E533-4D43-A832-6CA575745E5F}"/>
                </a:ext>
              </a:extLst>
            </p:cNvPr>
            <p:cNvSpPr/>
            <p:nvPr/>
          </p:nvSpPr>
          <p:spPr>
            <a:xfrm>
              <a:off x="2310007" y="3566986"/>
              <a:ext cx="2011034" cy="21297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884B30EF-94B2-40A2-8787-89EBB3935622}"/>
              </a:ext>
            </a:extLst>
          </p:cNvPr>
          <p:cNvSpPr/>
          <p:nvPr/>
        </p:nvSpPr>
        <p:spPr>
          <a:xfrm>
            <a:off x="621529" y="1486086"/>
            <a:ext cx="2041989" cy="17601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7B94C71-F822-4E1F-9B83-4B6BA955709F}"/>
              </a:ext>
            </a:extLst>
          </p:cNvPr>
          <p:cNvSpPr/>
          <p:nvPr/>
        </p:nvSpPr>
        <p:spPr>
          <a:xfrm>
            <a:off x="-24709" y="1486087"/>
            <a:ext cx="646238" cy="17066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6D50F64-B437-4618-8FEE-A110A0864730}"/>
              </a:ext>
            </a:extLst>
          </p:cNvPr>
          <p:cNvSpPr/>
          <p:nvPr/>
        </p:nvSpPr>
        <p:spPr>
          <a:xfrm>
            <a:off x="240138" y="3233720"/>
            <a:ext cx="1530025" cy="177991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9BA73C88-58AE-4BA2-821C-0F64653FEF64}"/>
              </a:ext>
            </a:extLst>
          </p:cNvPr>
          <p:cNvGrpSpPr/>
          <p:nvPr/>
        </p:nvGrpSpPr>
        <p:grpSpPr>
          <a:xfrm>
            <a:off x="-24710" y="4843429"/>
            <a:ext cx="1979616" cy="1878046"/>
            <a:chOff x="-24710" y="4843429"/>
            <a:chExt cx="1979616" cy="1878046"/>
          </a:xfrm>
        </p:grpSpPr>
        <p:sp>
          <p:nvSpPr>
            <p:cNvPr id="17" name="Rectangle 16">
              <a:extLst>
                <a:ext uri="{FF2B5EF4-FFF2-40B4-BE49-F238E27FC236}">
                  <a16:creationId xmlns:a16="http://schemas.microsoft.com/office/drawing/2014/main" id="{973C885F-6401-4310-BFA1-28689FC5F1C8}"/>
                </a:ext>
              </a:extLst>
            </p:cNvPr>
            <p:cNvSpPr/>
            <p:nvPr/>
          </p:nvSpPr>
          <p:spPr>
            <a:xfrm>
              <a:off x="-24710" y="4843429"/>
              <a:ext cx="1784919" cy="18780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EF2A9FC-2708-4B26-8A8A-9D78BABC929E}"/>
                </a:ext>
              </a:extLst>
            </p:cNvPr>
            <p:cNvSpPr/>
            <p:nvPr/>
          </p:nvSpPr>
          <p:spPr>
            <a:xfrm>
              <a:off x="1157611" y="5947137"/>
              <a:ext cx="797295" cy="7743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2493478E-D175-4590-BE81-6FA600CA3438}"/>
              </a:ext>
            </a:extLst>
          </p:cNvPr>
          <p:cNvSpPr/>
          <p:nvPr/>
        </p:nvSpPr>
        <p:spPr>
          <a:xfrm>
            <a:off x="1763403" y="3482656"/>
            <a:ext cx="848567" cy="32448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09B727A-0395-4B22-8BF7-3EB2A966F764}"/>
              </a:ext>
            </a:extLst>
          </p:cNvPr>
          <p:cNvSpPr/>
          <p:nvPr/>
        </p:nvSpPr>
        <p:spPr>
          <a:xfrm>
            <a:off x="5536586" y="3473371"/>
            <a:ext cx="1908153" cy="32541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EC08F8E-A6F1-4379-842F-7CC6B153ADC2}"/>
              </a:ext>
            </a:extLst>
          </p:cNvPr>
          <p:cNvSpPr/>
          <p:nvPr/>
        </p:nvSpPr>
        <p:spPr>
          <a:xfrm>
            <a:off x="4211619" y="3473370"/>
            <a:ext cx="1794944" cy="32541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B0D5E02-72B2-49FC-ADCE-C1BEFA9365ED}"/>
              </a:ext>
            </a:extLst>
          </p:cNvPr>
          <p:cNvSpPr/>
          <p:nvPr/>
        </p:nvSpPr>
        <p:spPr>
          <a:xfrm>
            <a:off x="167641" y="4651"/>
            <a:ext cx="8268448" cy="14716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A8A6850-4D88-4D01-BE4A-590AE35D7CEF}"/>
              </a:ext>
            </a:extLst>
          </p:cNvPr>
          <p:cNvSpPr/>
          <p:nvPr/>
        </p:nvSpPr>
        <p:spPr>
          <a:xfrm>
            <a:off x="2835218" y="1090037"/>
            <a:ext cx="2643562" cy="21343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CAA6C4D-E4EA-449C-A073-1EAEE8DE358C}"/>
              </a:ext>
            </a:extLst>
          </p:cNvPr>
          <p:cNvSpPr/>
          <p:nvPr/>
        </p:nvSpPr>
        <p:spPr>
          <a:xfrm>
            <a:off x="1513436" y="3224434"/>
            <a:ext cx="5860389" cy="2489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246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20" grpId="0" animBg="1"/>
      <p:bldP spid="21" grpId="0" animBg="1"/>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State Machine 2</a:t>
            </a:r>
          </a:p>
        </p:txBody>
      </p:sp>
      <p:sp>
        <p:nvSpPr>
          <p:cNvPr id="2" name="Date Placeholder 1"/>
          <p:cNvSpPr>
            <a:spLocks noGrp="1"/>
          </p:cNvSpPr>
          <p:nvPr>
            <p:ph type="dt" sz="half" idx="10"/>
          </p:nvPr>
        </p:nvSpPr>
        <p:spPr/>
        <p:txBody>
          <a:bodyPr/>
          <a:lstStyle/>
          <a:p>
            <a:r>
              <a:rPr lang="en-US" dirty="0"/>
              <a:t>03.09.2021</a:t>
            </a:r>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40</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BF8C539-E828-4611-AC28-1A72C440E6C4}"/>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063" y="575959"/>
            <a:ext cx="5782477" cy="3401681"/>
          </a:xfrm>
          <a:prstGeom prst="rect">
            <a:avLst/>
          </a:prstGeom>
          <a:noFill/>
          <a:ln>
            <a:noFill/>
          </a:ln>
        </p:spPr>
      </p:pic>
      <p:pic>
        <p:nvPicPr>
          <p:cNvPr id="8" name="Picture 7">
            <a:extLst>
              <a:ext uri="{FF2B5EF4-FFF2-40B4-BE49-F238E27FC236}">
                <a16:creationId xmlns:a16="http://schemas.microsoft.com/office/drawing/2014/main" id="{DFB735F6-5360-4FF0-92D9-243D89CCE869}"/>
              </a:ext>
            </a:extLst>
          </p:cNvPr>
          <p:cNvPicPr>
            <a:picLocks noChangeAspect="1"/>
          </p:cNvPicPr>
          <p:nvPr/>
        </p:nvPicPr>
        <p:blipFill>
          <a:blip r:embed="rId4"/>
          <a:stretch>
            <a:fillRect/>
          </a:stretch>
        </p:blipFill>
        <p:spPr>
          <a:xfrm>
            <a:off x="1882858" y="4724400"/>
            <a:ext cx="6930699" cy="1173525"/>
          </a:xfrm>
          <a:prstGeom prst="rect">
            <a:avLst/>
          </a:prstGeom>
        </p:spPr>
      </p:pic>
      <p:sp>
        <p:nvSpPr>
          <p:cNvPr id="9" name="TextBox 8">
            <a:extLst>
              <a:ext uri="{FF2B5EF4-FFF2-40B4-BE49-F238E27FC236}">
                <a16:creationId xmlns:a16="http://schemas.microsoft.com/office/drawing/2014/main" id="{F48AC7EB-FFCC-4F65-BB87-D27AD7DB4D4A}"/>
              </a:ext>
            </a:extLst>
          </p:cNvPr>
          <p:cNvSpPr txBox="1"/>
          <p:nvPr/>
        </p:nvSpPr>
        <p:spPr>
          <a:xfrm>
            <a:off x="5837163" y="876415"/>
            <a:ext cx="3306837" cy="1815882"/>
          </a:xfrm>
          <a:prstGeom prst="rect">
            <a:avLst/>
          </a:prstGeom>
          <a:noFill/>
        </p:spPr>
        <p:txBody>
          <a:bodyPr wrap="square">
            <a:spAutoFit/>
          </a:bodyPr>
          <a:lstStyle/>
          <a:p>
            <a:pPr algn="just"/>
            <a:r>
              <a:rPr lang="en-US" sz="1600" dirty="0"/>
              <a:t>Seven unique vectors of outputs were defined</a:t>
            </a:r>
          </a:p>
          <a:p>
            <a:pPr algn="just"/>
            <a:endParaRPr lang="en-US" sz="1600" dirty="0"/>
          </a:p>
          <a:p>
            <a:pPr algn="just"/>
            <a:endParaRPr lang="en-US" sz="1600" dirty="0"/>
          </a:p>
          <a:p>
            <a:pPr algn="just"/>
            <a:endParaRPr lang="en-US" sz="1600" dirty="0"/>
          </a:p>
          <a:p>
            <a:pPr algn="just"/>
            <a:r>
              <a:rPr lang="en-US" sz="1600" dirty="0"/>
              <a:t>Table minimized to seven possible states</a:t>
            </a:r>
          </a:p>
        </p:txBody>
      </p:sp>
      <p:sp>
        <p:nvSpPr>
          <p:cNvPr id="12" name="Arrow: Down 11">
            <a:extLst>
              <a:ext uri="{FF2B5EF4-FFF2-40B4-BE49-F238E27FC236}">
                <a16:creationId xmlns:a16="http://schemas.microsoft.com/office/drawing/2014/main" id="{6E8BC4E0-3EA0-4C57-8E33-42867CC6E9FF}"/>
              </a:ext>
            </a:extLst>
          </p:cNvPr>
          <p:cNvSpPr/>
          <p:nvPr/>
        </p:nvSpPr>
        <p:spPr>
          <a:xfrm>
            <a:off x="3870960" y="4015740"/>
            <a:ext cx="480060" cy="6705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053BACD-459A-4837-A508-A29D64102CB5}"/>
              </a:ext>
            </a:extLst>
          </p:cNvPr>
          <p:cNvSpPr txBox="1"/>
          <p:nvPr/>
        </p:nvSpPr>
        <p:spPr>
          <a:xfrm>
            <a:off x="4419844" y="4108819"/>
            <a:ext cx="1417320" cy="338554"/>
          </a:xfrm>
          <a:prstGeom prst="rect">
            <a:avLst/>
          </a:prstGeom>
          <a:noFill/>
        </p:spPr>
        <p:txBody>
          <a:bodyPr wrap="square">
            <a:spAutoFit/>
          </a:bodyPr>
          <a:lstStyle/>
          <a:p>
            <a:pPr algn="just"/>
            <a:r>
              <a:rPr lang="en-US" sz="1600" dirty="0"/>
              <a:t>Optimization</a:t>
            </a:r>
            <a:endParaRPr lang="en-GB" sz="1600" dirty="0"/>
          </a:p>
        </p:txBody>
      </p:sp>
      <p:sp>
        <p:nvSpPr>
          <p:cNvPr id="15" name="Arrow: Down 14">
            <a:extLst>
              <a:ext uri="{FF2B5EF4-FFF2-40B4-BE49-F238E27FC236}">
                <a16:creationId xmlns:a16="http://schemas.microsoft.com/office/drawing/2014/main" id="{B3D363C8-450E-4A77-984A-93D72A92D943}"/>
              </a:ext>
            </a:extLst>
          </p:cNvPr>
          <p:cNvSpPr/>
          <p:nvPr/>
        </p:nvSpPr>
        <p:spPr>
          <a:xfrm>
            <a:off x="7212330" y="1518425"/>
            <a:ext cx="281940" cy="5181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A3AD33E-D60C-4BD9-99B3-342110BEE84B}"/>
              </a:ext>
            </a:extLst>
          </p:cNvPr>
          <p:cNvSpPr txBox="1"/>
          <p:nvPr/>
        </p:nvSpPr>
        <p:spPr>
          <a:xfrm>
            <a:off x="5844540" y="3082016"/>
            <a:ext cx="3138955" cy="830997"/>
          </a:xfrm>
          <a:prstGeom prst="rect">
            <a:avLst/>
          </a:prstGeom>
          <a:noFill/>
        </p:spPr>
        <p:txBody>
          <a:bodyPr wrap="square">
            <a:spAutoFit/>
          </a:bodyPr>
          <a:lstStyle/>
          <a:p>
            <a:pPr algn="just"/>
            <a:r>
              <a:rPr lang="en-US" sz="1600" dirty="0"/>
              <a:t>Next step:</a:t>
            </a:r>
          </a:p>
          <a:p>
            <a:pPr algn="just"/>
            <a:r>
              <a:rPr lang="en-US" sz="1600" dirty="0"/>
              <a:t>Define possible transitions between the identified states</a:t>
            </a:r>
            <a:endParaRPr lang="en-GB" sz="1600" dirty="0"/>
          </a:p>
        </p:txBody>
      </p:sp>
    </p:spTree>
    <p:extLst>
      <p:ext uri="{BB962C8B-B14F-4D97-AF65-F5344CB8AC3E}">
        <p14:creationId xmlns:p14="http://schemas.microsoft.com/office/powerpoint/2010/main" val="245620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marL="36576" algn="ctr"/>
            <a:r>
              <a:rPr lang="en-US" sz="2800" dirty="0"/>
              <a:t>Personnel Access System Layout</a:t>
            </a:r>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5</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667173" y="709948"/>
            <a:ext cx="7809653" cy="5438103"/>
          </a:xfrm>
          <a:prstGeom prst="rect">
            <a:avLst/>
          </a:prstGeom>
        </p:spPr>
      </p:pic>
    </p:spTree>
    <p:extLst>
      <p:ext uri="{BB962C8B-B14F-4D97-AF65-F5344CB8AC3E}">
        <p14:creationId xmlns:p14="http://schemas.microsoft.com/office/powerpoint/2010/main" val="166360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b="1" dirty="0"/>
              <a:t>Safety Instrumented Function (SIF)</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6</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485" y="595015"/>
            <a:ext cx="9141117" cy="5083443"/>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What is it: </a:t>
            </a:r>
          </a:p>
          <a:p>
            <a:pPr marL="285750" indent="-285750" algn="just">
              <a:spcBef>
                <a:spcPts val="200"/>
              </a:spcBef>
              <a:spcAft>
                <a:spcPts val="0"/>
              </a:spcAft>
              <a:buFont typeface="Arial" panose="020B0604020202020204" pitchFamily="34" charset="0"/>
              <a:buChar char="•"/>
            </a:pPr>
            <a:r>
              <a:rPr lang="en-GB" dirty="0">
                <a:latin typeface="Verdana" panose="020B0604030504040204" pitchFamily="34" charset="0"/>
                <a:ea typeface="MS Mincho"/>
                <a:cs typeface="Times New Roman" panose="02020603050405020304" pitchFamily="18" charset="0"/>
              </a:rPr>
              <a:t>The Safety Instrumented Function, whose abbreviation is SIF, is a protection layer whose objective is to achieve or maintain a safe state of the process when a specific dangerous event occurs.</a:t>
            </a:r>
          </a:p>
          <a:p>
            <a:pPr algn="just">
              <a:spcBef>
                <a:spcPts val="200"/>
              </a:spcBef>
              <a:spcAft>
                <a:spcPts val="0"/>
              </a:spcAft>
            </a:pPr>
            <a:endParaRPr lang="en-GB" dirty="0">
              <a:latin typeface="Verdana" panose="020B0604030504040204" pitchFamily="34" charset="0"/>
              <a:ea typeface="MS Mincho"/>
              <a:cs typeface="Times New Roman" panose="02020603050405020304" pitchFamily="18" charset="0"/>
            </a:endParaRPr>
          </a:p>
          <a:p>
            <a:pPr marL="285750" indent="-285750" algn="just">
              <a:spcBef>
                <a:spcPts val="200"/>
              </a:spcBef>
              <a:spcAft>
                <a:spcPts val="0"/>
              </a:spcAft>
              <a:buFont typeface="Arial" panose="020B0604020202020204" pitchFamily="34" charset="0"/>
              <a:buChar char="•"/>
            </a:pPr>
            <a:r>
              <a:rPr lang="en-GB" dirty="0">
                <a:latin typeface="Verdana" panose="020B0604030504040204" pitchFamily="34" charset="0"/>
                <a:ea typeface="MS Mincho"/>
                <a:cs typeface="Times New Roman" panose="02020603050405020304" pitchFamily="18" charset="0"/>
              </a:rPr>
              <a:t>The Safety Instrumented Function is composed of any combination of sensor, logic solver (PLC), actuator and all necessary interfaces (cables, tubing, process connection, etc.).</a:t>
            </a:r>
            <a:endParaRPr lang="de-DE" dirty="0">
              <a:latin typeface="Verdana" panose="020B0604030504040204" pitchFamily="34" charset="0"/>
              <a:ea typeface="MS Mincho"/>
              <a:cs typeface="Times New Roman" panose="02020603050405020304" pitchFamily="18" charset="0"/>
            </a:endParaRPr>
          </a:p>
          <a:p>
            <a:pPr algn="just">
              <a:spcBef>
                <a:spcPts val="200"/>
              </a:spcBef>
              <a:spcAft>
                <a:spcPts val="0"/>
              </a:spcAft>
            </a:pPr>
            <a:endParaRPr lang="en-US" b="1" dirty="0">
              <a:latin typeface="Verdana" panose="020B0604030504040204" pitchFamily="34" charset="0"/>
              <a:ea typeface="MS Mincho"/>
              <a:cs typeface="Times New Roman" panose="02020603050405020304" pitchFamily="18" charset="0"/>
            </a:endParaRPr>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Purpose:</a:t>
            </a:r>
          </a:p>
          <a:p>
            <a:pPr algn="just">
              <a:spcBef>
                <a:spcPts val="200"/>
              </a:spcBef>
              <a:spcAft>
                <a:spcPts val="0"/>
              </a:spcAft>
            </a:pPr>
            <a:endParaRPr lang="en-US" dirty="0">
              <a:latin typeface="Verdana" panose="020B0604030504040204" pitchFamily="34" charset="0"/>
              <a:ea typeface="MS Mincho"/>
              <a:cs typeface="Times New Roman" panose="02020603050405020304" pitchFamily="18" charset="0"/>
            </a:endParaRPr>
          </a:p>
          <a:p>
            <a:pPr marL="285750" indent="-285750" algn="just">
              <a:spcBef>
                <a:spcPts val="200"/>
              </a:spcBef>
              <a:buFont typeface="Arial" panose="020B0604020202020204" pitchFamily="34" charset="0"/>
              <a:buChar char="•"/>
            </a:pPr>
            <a:r>
              <a:rPr lang="en-US" dirty="0">
                <a:latin typeface="Verdana" panose="020B0604030504040204" pitchFamily="34" charset="0"/>
                <a:ea typeface="MS Mincho"/>
                <a:cs typeface="Times New Roman" panose="02020603050405020304" pitchFamily="18" charset="0"/>
              </a:rPr>
              <a:t>Mitigate consequences of industrial hazard to persons.</a:t>
            </a:r>
          </a:p>
          <a:p>
            <a:pPr marL="285750" indent="-285750" algn="just">
              <a:spcBef>
                <a:spcPts val="200"/>
              </a:spcBef>
              <a:buFont typeface="Arial" panose="020B0604020202020204" pitchFamily="34" charset="0"/>
              <a:buChar char="•"/>
            </a:pPr>
            <a:endParaRPr lang="en-US" dirty="0">
              <a:latin typeface="Verdana" panose="020B0604030504040204" pitchFamily="34" charset="0"/>
              <a:ea typeface="MS Mincho"/>
              <a:cs typeface="Times New Roman" panose="02020603050405020304" pitchFamily="18" charset="0"/>
            </a:endParaRPr>
          </a:p>
          <a:p>
            <a:pPr algn="just">
              <a:spcBef>
                <a:spcPts val="200"/>
              </a:spcBef>
            </a:pPr>
            <a:r>
              <a:rPr lang="en-US" b="1" dirty="0">
                <a:latin typeface="Verdana" panose="020B0604030504040204" pitchFamily="34" charset="0"/>
                <a:ea typeface="MS Mincho"/>
                <a:cs typeface="Times New Roman" panose="02020603050405020304" pitchFamily="18" charset="0"/>
              </a:rPr>
              <a:t>Characteristics: </a:t>
            </a:r>
          </a:p>
          <a:p>
            <a:pPr algn="just">
              <a:spcBef>
                <a:spcPts val="200"/>
              </a:spcBef>
            </a:pPr>
            <a:endParaRPr lang="en-US" dirty="0">
              <a:latin typeface="Verdana" panose="020B0604030504040204" pitchFamily="34" charset="0"/>
              <a:ea typeface="MS Mincho"/>
              <a:cs typeface="Times New Roman" panose="02020603050405020304" pitchFamily="18" charset="0"/>
            </a:endParaRPr>
          </a:p>
          <a:p>
            <a:pPr marL="285750" indent="-285750" algn="just">
              <a:spcBef>
                <a:spcPts val="200"/>
              </a:spcBef>
              <a:buFont typeface="Arial" panose="020B0604020202020204" pitchFamily="34" charset="0"/>
              <a:buChar char="•"/>
            </a:pPr>
            <a:r>
              <a:rPr lang="en-US" dirty="0">
                <a:latin typeface="Verdana" panose="020B0604030504040204" pitchFamily="34" charset="0"/>
                <a:ea typeface="MS Mincho"/>
                <a:cs typeface="Times New Roman" panose="02020603050405020304" pitchFamily="18" charset="0"/>
              </a:rPr>
              <a:t>Each SIF is assigned a certain level of protection (Safety Integrity Level or Performance Level).</a:t>
            </a:r>
            <a:endParaRPr lang="de-DE" dirty="0">
              <a:latin typeface="Verdana" panose="020B060403050404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13952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fontScale="92500" lnSpcReduction="20000"/>
          </a:bodyPr>
          <a:lstStyle/>
          <a:p>
            <a:pPr algn="ctr"/>
            <a:r>
              <a:rPr lang="en-US" b="1" dirty="0"/>
              <a:t>SIF_1: SIF STOP Beam/Components and PREVENT from starting Beam/Components</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7</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92443" y="857235"/>
            <a:ext cx="8674443" cy="5545108"/>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SAFETY ACTIONS of SIF_1: </a:t>
            </a:r>
          </a:p>
          <a:p>
            <a:pPr algn="just">
              <a:spcBef>
                <a:spcPts val="200"/>
              </a:spcBef>
              <a:spcAft>
                <a:spcPts val="0"/>
              </a:spcAft>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0"/>
              </a:spcAft>
              <a:buFont typeface="+mj-lt"/>
              <a:buAutoNum type="arabicPeriod"/>
            </a:pPr>
            <a:r>
              <a:rPr lang="en-US" dirty="0">
                <a:latin typeface="Verdana" panose="020B0604030504040204" pitchFamily="34" charset="0"/>
                <a:ea typeface="MS Mincho"/>
                <a:cs typeface="Times New Roman" panose="02020603050405020304" pitchFamily="18" charset="0"/>
              </a:rPr>
              <a:t>Switch ISE’s (important safety elements: dipoles) of the related BOG’s or the upstream BOG’s to safe state (safety devices)</a:t>
            </a:r>
          </a:p>
          <a:p>
            <a:pPr marL="342900" lvl="0" indent="-342900" algn="just">
              <a:spcBef>
                <a:spcPts val="200"/>
              </a:spcBef>
              <a:spcAft>
                <a:spcPts val="0"/>
              </a:spcAft>
              <a:buFont typeface="+mj-lt"/>
              <a:buAutoNum type="arabicPeriod"/>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0"/>
              </a:spcAft>
              <a:buFont typeface="+mj-lt"/>
              <a:buAutoNum type="arabicPeriod"/>
            </a:pPr>
            <a:r>
              <a:rPr lang="en-US" dirty="0">
                <a:latin typeface="Verdana" panose="020B0604030504040204" pitchFamily="34" charset="0"/>
                <a:ea typeface="MS Mincho"/>
                <a:cs typeface="Times New Roman" panose="02020603050405020304" pitchFamily="18" charset="0"/>
              </a:rPr>
              <a:t>Open the alarm chain to hazardous components of the accelerator (safety relay)</a:t>
            </a:r>
          </a:p>
          <a:p>
            <a:pPr marL="342900" lvl="0" indent="-342900" algn="just">
              <a:spcBef>
                <a:spcPts val="200"/>
              </a:spcBef>
              <a:spcAft>
                <a:spcPts val="0"/>
              </a:spcAft>
              <a:buFont typeface="+mj-lt"/>
              <a:buAutoNum type="arabicPeriod"/>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0"/>
              </a:spcAft>
              <a:buFont typeface="+mj-lt"/>
              <a:buAutoNum type="arabicPeriod"/>
            </a:pPr>
            <a:r>
              <a:rPr lang="en-US" dirty="0">
                <a:latin typeface="Verdana" panose="020B0604030504040204" pitchFamily="34" charset="0"/>
                <a:ea typeface="MS Mincho"/>
                <a:cs typeface="Times New Roman" panose="02020603050405020304" pitchFamily="18" charset="0"/>
              </a:rPr>
              <a:t>Lock inner door of PAG in case of “closed access” or BOG ISE’s in unsafe state (safe locking device)</a:t>
            </a:r>
          </a:p>
          <a:p>
            <a:pPr marL="342900" lvl="0" indent="-342900" algn="just">
              <a:spcBef>
                <a:spcPts val="200"/>
              </a:spcBef>
              <a:spcAft>
                <a:spcPts val="0"/>
              </a:spcAft>
              <a:buFont typeface="+mj-lt"/>
              <a:buAutoNum type="arabicPeriod"/>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0"/>
              </a:spcAft>
              <a:buFont typeface="+mj-lt"/>
              <a:buAutoNum type="arabicPeriod"/>
            </a:pPr>
            <a:r>
              <a:rPr lang="en-US" dirty="0">
                <a:latin typeface="Verdana" panose="020B0604030504040204" pitchFamily="34" charset="0"/>
                <a:ea typeface="MS Mincho"/>
                <a:cs typeface="Times New Roman" panose="02020603050405020304" pitchFamily="18" charset="0"/>
              </a:rPr>
              <a:t>Reset the search (from “area is searched” to “area is not searched”) for the main area (internal signal)</a:t>
            </a:r>
          </a:p>
          <a:p>
            <a:pPr marL="342900" lvl="0" indent="-342900" algn="just">
              <a:spcBef>
                <a:spcPts val="200"/>
              </a:spcBef>
              <a:spcAft>
                <a:spcPts val="0"/>
              </a:spcAft>
              <a:buFont typeface="+mj-lt"/>
              <a:buAutoNum type="arabicPeriod"/>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0"/>
              </a:spcAft>
              <a:buFont typeface="+mj-lt"/>
              <a:buAutoNum type="arabicPeriod"/>
            </a:pPr>
            <a:r>
              <a:rPr lang="en-US" dirty="0">
                <a:latin typeface="Verdana" panose="020B0604030504040204" pitchFamily="34" charset="0"/>
                <a:ea typeface="MS Mincho"/>
                <a:cs typeface="Times New Roman" panose="02020603050405020304" pitchFamily="18" charset="0"/>
              </a:rPr>
              <a:t>Reset the search (from “area is searched” to “area is not searched”) for each external subareas (internal signal)</a:t>
            </a: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59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fontScale="92500" lnSpcReduction="20000"/>
          </a:bodyPr>
          <a:lstStyle/>
          <a:p>
            <a:pPr algn="ctr"/>
            <a:r>
              <a:rPr lang="en-US" b="1" dirty="0"/>
              <a:t>SIF_1: SIF STOP Beam/Components and PREVENT from starting Beam/Components</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8</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4" y="809139"/>
            <a:ext cx="8674443" cy="4852610"/>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1. Logic of SIF_1: </a:t>
            </a:r>
          </a:p>
          <a:p>
            <a:pPr algn="just">
              <a:spcBef>
                <a:spcPts val="200"/>
              </a:spcBef>
              <a:spcAft>
                <a:spcPts val="0"/>
              </a:spcAft>
            </a:pPr>
            <a:endParaRPr lang="de-DE" sz="2400" dirty="0">
              <a:latin typeface="Arial" panose="020B0604020202020204" pitchFamily="34" charset="0"/>
              <a:cs typeface="Times New Roman" panose="02020603050405020304" pitchFamily="18" charset="0"/>
            </a:endParaRPr>
          </a:p>
          <a:p>
            <a:pPr lvl="0"/>
            <a:r>
              <a:rPr lang="en-US" dirty="0"/>
              <a:t>	a door to an NE area is open (except PAG)</a:t>
            </a:r>
            <a:endParaRPr lang="de-DE" sz="2400" dirty="0"/>
          </a:p>
          <a:p>
            <a:r>
              <a:rPr lang="en-US" b="1" dirty="0"/>
              <a:t>       OR</a:t>
            </a:r>
            <a:endParaRPr lang="de-DE" sz="2400" dirty="0"/>
          </a:p>
          <a:p>
            <a:pPr lvl="0"/>
            <a:r>
              <a:rPr lang="en-US" dirty="0"/>
              <a:t>	signal </a:t>
            </a:r>
            <a:r>
              <a:rPr lang="en-US" dirty="0">
                <a:solidFill>
                  <a:srgbClr val="FFC000"/>
                </a:solidFill>
              </a:rPr>
              <a:t>“PAG door logic ok” = 0 </a:t>
            </a:r>
            <a:r>
              <a:rPr lang="en-US" dirty="0"/>
              <a:t>from SIF 2</a:t>
            </a:r>
            <a:endParaRPr lang="de-DE" sz="3200" dirty="0"/>
          </a:p>
          <a:p>
            <a:r>
              <a:rPr lang="en-US" b="1" dirty="0"/>
              <a:t>       OR</a:t>
            </a:r>
            <a:endParaRPr lang="de-DE" b="1" dirty="0"/>
          </a:p>
          <a:p>
            <a:r>
              <a:rPr lang="en-US" sz="2400" dirty="0"/>
              <a:t>	</a:t>
            </a:r>
            <a:r>
              <a:rPr lang="en-US" dirty="0"/>
              <a:t>signal </a:t>
            </a:r>
            <a:r>
              <a:rPr lang="en-US" dirty="0">
                <a:solidFill>
                  <a:srgbClr val="FFC000"/>
                </a:solidFill>
              </a:rPr>
              <a:t>“MAD door logic ok” = 0 </a:t>
            </a:r>
            <a:r>
              <a:rPr lang="en-US" dirty="0"/>
              <a:t>from SIF 3</a:t>
            </a:r>
            <a:endParaRPr lang="de-DE" dirty="0"/>
          </a:p>
          <a:p>
            <a:r>
              <a:rPr lang="en-US" b="1" dirty="0"/>
              <a:t>       OR</a:t>
            </a:r>
            <a:r>
              <a:rPr lang="en-US" dirty="0"/>
              <a:t> </a:t>
            </a:r>
            <a:endParaRPr lang="de-DE" sz="2400" dirty="0"/>
          </a:p>
          <a:p>
            <a:pPr lvl="0"/>
            <a:r>
              <a:rPr lang="en-US" dirty="0"/>
              <a:t>	the operational mode is not “closed access”</a:t>
            </a:r>
            <a:endParaRPr lang="de-DE" sz="2400" dirty="0"/>
          </a:p>
          <a:p>
            <a:r>
              <a:rPr lang="en-US" b="1" dirty="0"/>
              <a:t>       OR</a:t>
            </a:r>
            <a:r>
              <a:rPr lang="en-US" dirty="0"/>
              <a:t> </a:t>
            </a:r>
            <a:endParaRPr lang="de-DE" sz="2400" dirty="0"/>
          </a:p>
          <a:p>
            <a:pPr lvl="0"/>
            <a:r>
              <a:rPr lang="en-US" dirty="0"/>
              <a:t>	passivation state of any PLC related</a:t>
            </a:r>
            <a:endParaRPr lang="de-DE" sz="2400" dirty="0"/>
          </a:p>
          <a:p>
            <a:r>
              <a:rPr lang="en-US" b="1" dirty="0"/>
              <a:t>       OR</a:t>
            </a:r>
            <a:r>
              <a:rPr lang="en-US" dirty="0"/>
              <a:t> </a:t>
            </a:r>
            <a:endParaRPr lang="de-DE" sz="2400" dirty="0"/>
          </a:p>
          <a:p>
            <a:pPr lvl="0"/>
            <a:r>
              <a:rPr lang="en-US" dirty="0"/>
              <a:t>	BOG is switched to “beam blocking mode”</a:t>
            </a:r>
            <a:endParaRPr lang="de-DE" sz="2400" dirty="0"/>
          </a:p>
          <a:p>
            <a:r>
              <a:rPr lang="en-US" dirty="0"/>
              <a:t> </a:t>
            </a:r>
            <a:endParaRPr lang="de-DE" sz="2400" dirty="0"/>
          </a:p>
          <a:p>
            <a:pPr lvl="0"/>
            <a:r>
              <a:rPr lang="en-US" dirty="0"/>
              <a:t>the safety actions 1,2 (BOG </a:t>
            </a:r>
            <a:r>
              <a:rPr lang="en-US" dirty="0" err="1"/>
              <a:t>ISE’s+acc</a:t>
            </a:r>
            <a:r>
              <a:rPr lang="en-US" dirty="0"/>
              <a:t>. components) are triggered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77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fontScale="92500" lnSpcReduction="20000"/>
          </a:bodyPr>
          <a:lstStyle/>
          <a:p>
            <a:pPr algn="ctr"/>
            <a:r>
              <a:rPr lang="en-US" b="1" dirty="0"/>
              <a:t>SIF_1: SIF STOP Beam/Components and PREVENT from starting Beam/Components</a:t>
            </a:r>
            <a:endParaRPr lang="en-US" sz="2800" dirty="0"/>
          </a:p>
        </p:txBody>
      </p:sp>
      <p:sp>
        <p:nvSpPr>
          <p:cNvPr id="2" name="Date Placeholder 1"/>
          <p:cNvSpPr>
            <a:spLocks noGrp="1"/>
          </p:cNvSpPr>
          <p:nvPr>
            <p:ph type="dt" sz="half" idx="10"/>
          </p:nvPr>
        </p:nvSpPr>
        <p:spPr/>
        <p:txBody>
          <a:bodyPr/>
          <a:lstStyle/>
          <a:p>
            <a:r>
              <a:rPr lang="fr-CH" dirty="0"/>
              <a:t>03.09.2021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9</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4" y="809139"/>
            <a:ext cx="8674443" cy="2056973"/>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2. Logic of SIF_1: </a:t>
            </a:r>
          </a:p>
          <a:p>
            <a:pPr algn="just">
              <a:spcBef>
                <a:spcPts val="200"/>
              </a:spcBef>
              <a:spcAft>
                <a:spcPts val="0"/>
              </a:spcAft>
            </a:pPr>
            <a:endParaRPr lang="en-US" b="1" dirty="0">
              <a:latin typeface="Verdana" panose="020B0604030504040204" pitchFamily="34" charset="0"/>
              <a:ea typeface="MS Mincho"/>
              <a:cs typeface="Times New Roman" panose="02020603050405020304" pitchFamily="18" charset="0"/>
            </a:endParaRPr>
          </a:p>
          <a:p>
            <a:pPr lvl="0"/>
            <a:r>
              <a:rPr lang="en-US" dirty="0"/>
              <a:t>	operating mode is “closed access” is requested</a:t>
            </a:r>
            <a:endParaRPr lang="de-DE" sz="2400" dirty="0"/>
          </a:p>
          <a:p>
            <a:r>
              <a:rPr lang="en-US" b="1" dirty="0"/>
              <a:t>       OR</a:t>
            </a:r>
            <a:endParaRPr lang="de-DE" sz="2400" dirty="0"/>
          </a:p>
          <a:p>
            <a:pPr lvl="0"/>
            <a:r>
              <a:rPr lang="en-US" dirty="0"/>
              <a:t>	BOG ISE’s are in unsafe state</a:t>
            </a:r>
            <a:endParaRPr lang="de-DE" sz="2400" dirty="0"/>
          </a:p>
          <a:p>
            <a:r>
              <a:rPr lang="en-US" dirty="0"/>
              <a:t> </a:t>
            </a:r>
            <a:endParaRPr lang="de-DE" sz="2400" dirty="0"/>
          </a:p>
          <a:p>
            <a:pPr lvl="0"/>
            <a:r>
              <a:rPr lang="en-US" dirty="0"/>
              <a:t>the safety lock for the inner door has to be locked (safety action 3)</a:t>
            </a:r>
            <a:endParaRPr lang="de-DE" sz="2400" dirty="0"/>
          </a:p>
        </p:txBody>
      </p:sp>
      <p:sp>
        <p:nvSpPr>
          <p:cNvPr id="8" name="Rechteck 7"/>
          <p:cNvSpPr/>
          <p:nvPr/>
        </p:nvSpPr>
        <p:spPr>
          <a:xfrm>
            <a:off x="329513" y="3276747"/>
            <a:ext cx="8674443" cy="2056973"/>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3. Logic of SIF_1: </a:t>
            </a:r>
          </a:p>
          <a:p>
            <a:pPr algn="just">
              <a:spcBef>
                <a:spcPts val="200"/>
              </a:spcBef>
              <a:spcAft>
                <a:spcPts val="0"/>
              </a:spcAft>
            </a:pPr>
            <a:endParaRPr lang="en-US" b="1" dirty="0">
              <a:latin typeface="Verdana" panose="020B0604030504040204" pitchFamily="34" charset="0"/>
              <a:ea typeface="MS Mincho"/>
              <a:cs typeface="Times New Roman" panose="02020603050405020304" pitchFamily="18" charset="0"/>
            </a:endParaRPr>
          </a:p>
          <a:p>
            <a:pPr lvl="0"/>
            <a:r>
              <a:rPr lang="en-US" dirty="0"/>
              <a:t>	a door to an external subarea is open</a:t>
            </a:r>
            <a:endParaRPr lang="de-DE" sz="2400" dirty="0"/>
          </a:p>
          <a:p>
            <a:r>
              <a:rPr lang="en-US" b="1" dirty="0"/>
              <a:t>       OR</a:t>
            </a:r>
            <a:r>
              <a:rPr lang="en-US" dirty="0"/>
              <a:t> </a:t>
            </a:r>
            <a:endParaRPr lang="de-DE" sz="2400" dirty="0"/>
          </a:p>
          <a:p>
            <a:pPr lvl="0"/>
            <a:r>
              <a:rPr lang="en-US" dirty="0"/>
              <a:t>	the operational mode of the external subarea is not “closed access”</a:t>
            </a:r>
            <a:endParaRPr lang="de-DE" sz="2400" dirty="0"/>
          </a:p>
          <a:p>
            <a:r>
              <a:rPr lang="en-US" dirty="0"/>
              <a:t> </a:t>
            </a:r>
            <a:endParaRPr lang="de-DE" sz="2400" dirty="0"/>
          </a:p>
          <a:p>
            <a:pPr lvl="0"/>
            <a:r>
              <a:rPr lang="en-US" dirty="0"/>
              <a:t>the search of the external subarea will be reset (safety action 5)</a:t>
            </a:r>
            <a:endParaRPr lang="de-DE" sz="2400" dirty="0"/>
          </a:p>
        </p:txBody>
      </p:sp>
    </p:spTree>
    <p:extLst>
      <p:ext uri="{BB962C8B-B14F-4D97-AF65-F5344CB8AC3E}">
        <p14:creationId xmlns:p14="http://schemas.microsoft.com/office/powerpoint/2010/main" val="3499110170"/>
      </p:ext>
    </p:extLst>
  </p:cSld>
  <p:clrMapOvr>
    <a:masterClrMapping/>
  </p:clrMapOvr>
</p:sld>
</file>

<file path=ppt/theme/theme1.xml><?xml version="1.0" encoding="utf-8"?>
<a:theme xmlns:a="http://schemas.openxmlformats.org/drawingml/2006/main" name="Default Theme">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fontScale="77500" lnSpcReduction="20000"/>
      </a:bodyPr>
      <a:lstStyle>
        <a:defPPr>
          <a:defRPr dirty="0" smtClean="0"/>
        </a:defPPr>
      </a:lstStyle>
    </a:txDef>
  </a:objectDefaults>
  <a:extraClrSchemeLst/>
  <a:extLst>
    <a:ext uri="{05A4C25C-085E-4340-85A3-A5531E510DB2}">
      <thm15:themeFamily xmlns:thm15="http://schemas.microsoft.com/office/thememl/2012/main" name="Présentation2" id="{84CB120D-2ED8-1449-8707-2603C2D65159}" vid="{2D59802F-CDC9-FA45-801E-41A1AA9767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23315</TotalTime>
  <Words>3550</Words>
  <Application>Microsoft Office PowerPoint</Application>
  <PresentationFormat>On-screen Show (4:3)</PresentationFormat>
  <Paragraphs>572</Paragraphs>
  <Slides>40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Verdana</vt:lpstr>
      <vt:lpstr>Default Theme</vt:lpstr>
      <vt:lpstr>Design of a prototype for Personnel Access System at GSI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Microsoft Office</dc:creator>
  <cp:keywords/>
  <dc:description/>
  <cp:lastModifiedBy>Michal Kalinowski</cp:lastModifiedBy>
  <cp:revision>588</cp:revision>
  <cp:lastPrinted>2016-08-25T08:34:04Z</cp:lastPrinted>
  <dcterms:created xsi:type="dcterms:W3CDTF">2019-11-11T10:40:32Z</dcterms:created>
  <dcterms:modified xsi:type="dcterms:W3CDTF">2021-09-03T07:56:05Z</dcterms:modified>
  <cp:category/>
</cp:coreProperties>
</file>