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805" r:id="rId4"/>
  </p:sldMasterIdLst>
  <p:notesMasterIdLst>
    <p:notesMasterId r:id="rId37"/>
  </p:notesMasterIdLst>
  <p:handoutMasterIdLst>
    <p:handoutMasterId r:id="rId38"/>
  </p:handoutMasterIdLst>
  <p:sldIdLst>
    <p:sldId id="1851" r:id="rId5"/>
    <p:sldId id="1852" r:id="rId6"/>
    <p:sldId id="1853" r:id="rId7"/>
    <p:sldId id="1850" r:id="rId8"/>
    <p:sldId id="1854" r:id="rId9"/>
    <p:sldId id="1733" r:id="rId10"/>
    <p:sldId id="1723" r:id="rId11"/>
    <p:sldId id="1821" r:id="rId12"/>
    <p:sldId id="1849" r:id="rId13"/>
    <p:sldId id="1724" r:id="rId14"/>
    <p:sldId id="1730" r:id="rId15"/>
    <p:sldId id="1732" r:id="rId16"/>
    <p:sldId id="1742" r:id="rId17"/>
    <p:sldId id="1834" r:id="rId18"/>
    <p:sldId id="1835" r:id="rId19"/>
    <p:sldId id="1740" r:id="rId20"/>
    <p:sldId id="1826" r:id="rId21"/>
    <p:sldId id="1744" r:id="rId22"/>
    <p:sldId id="1755" r:id="rId23"/>
    <p:sldId id="1836" r:id="rId24"/>
    <p:sldId id="1837" r:id="rId25"/>
    <p:sldId id="1848" r:id="rId26"/>
    <p:sldId id="1842" r:id="rId27"/>
    <p:sldId id="1841" r:id="rId28"/>
    <p:sldId id="1830" r:id="rId29"/>
    <p:sldId id="1840" r:id="rId30"/>
    <p:sldId id="1846" r:id="rId31"/>
    <p:sldId id="1844" r:id="rId32"/>
    <p:sldId id="1847" r:id="rId33"/>
    <p:sldId id="1813" r:id="rId34"/>
    <p:sldId id="1825" r:id="rId35"/>
    <p:sldId id="1855" r:id="rId3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FFFFFF"/>
    <a:srgbClr val="006600"/>
    <a:srgbClr val="0000FF"/>
    <a:srgbClr val="FFFF00"/>
    <a:srgbClr val="FFFFCC"/>
    <a:srgbClr val="008000"/>
    <a:srgbClr val="FFCC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5332" autoAdjust="0"/>
  </p:normalViewPr>
  <p:slideViewPr>
    <p:cSldViewPr snapToObjects="1">
      <p:cViewPr varScale="1">
        <p:scale>
          <a:sx n="84" d="100"/>
          <a:sy n="84" d="100"/>
        </p:scale>
        <p:origin x="1046" y="77"/>
      </p:cViewPr>
      <p:guideLst>
        <p:guide orient="horz" pos="73"/>
        <p:guide pos="4604"/>
      </p:guideLst>
    </p:cSldViewPr>
  </p:slideViewPr>
  <p:outlineViewPr>
    <p:cViewPr>
      <p:scale>
        <a:sx n="25" d="100"/>
        <a:sy n="25" d="100"/>
      </p:scale>
      <p:origin x="0" y="-5515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933"/>
    </p:cViewPr>
  </p:sorterViewPr>
  <p:notesViewPr>
    <p:cSldViewPr snapToObjects="1">
      <p:cViewPr varScale="1">
        <p:scale>
          <a:sx n="57" d="100"/>
          <a:sy n="57" d="100"/>
        </p:scale>
        <p:origin x="-3216" y="-106"/>
      </p:cViewPr>
      <p:guideLst>
        <p:guide orient="horz" pos="3220"/>
        <p:guide pos="2238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15270" cy="507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94" tIns="47100" rIns="94194" bIns="47100" numCol="1" anchor="t" anchorCtr="0" compatLnSpc="1">
            <a:prstTxWarp prst="textNoShape">
              <a:avLst/>
            </a:prstTxWarp>
          </a:bodyPr>
          <a:lstStyle>
            <a:lvl1pPr defTabSz="942511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0348" y="1"/>
            <a:ext cx="3035688" cy="507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94" tIns="47100" rIns="94194" bIns="47100" numCol="1" anchor="t" anchorCtr="0" compatLnSpc="1">
            <a:prstTxWarp prst="textNoShape">
              <a:avLst/>
            </a:prstTxWarp>
          </a:bodyPr>
          <a:lstStyle>
            <a:lvl1pPr algn="r" defTabSz="942511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45303"/>
            <a:ext cx="3115270" cy="507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94" tIns="47100" rIns="94194" bIns="47100" numCol="1" anchor="b" anchorCtr="0" compatLnSpc="1">
            <a:prstTxWarp prst="textNoShape">
              <a:avLst/>
            </a:prstTxWarp>
          </a:bodyPr>
          <a:lstStyle>
            <a:lvl1pPr defTabSz="942511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0348" y="9745303"/>
            <a:ext cx="3035688" cy="507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94" tIns="47100" rIns="94194" bIns="47100" numCol="1" anchor="b" anchorCtr="0" compatLnSpc="1">
            <a:prstTxWarp prst="textNoShape">
              <a:avLst/>
            </a:prstTxWarp>
          </a:bodyPr>
          <a:lstStyle>
            <a:lvl1pPr algn="r" defTabSz="942511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226807-FD36-4300-A9E5-2ED8BBDFB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6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73821" cy="5138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15" tIns="47758" rIns="95515" bIns="47758" numCol="1" anchor="t" anchorCtr="0" compatLnSpc="1">
            <a:prstTxWarp prst="textNoShape">
              <a:avLst/>
            </a:prstTxWarp>
          </a:bodyPr>
          <a:lstStyle>
            <a:lvl1pPr defTabSz="955670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480" y="1"/>
            <a:ext cx="3073821" cy="5138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15" tIns="47758" rIns="95515" bIns="47758" numCol="1" anchor="t" anchorCtr="0" compatLnSpc="1">
            <a:prstTxWarp prst="textNoShape">
              <a:avLst/>
            </a:prstTxWarp>
          </a:bodyPr>
          <a:lstStyle>
            <a:lvl1pPr algn="r" defTabSz="955670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79375" y="771525"/>
            <a:ext cx="7259638" cy="544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2568" y="6465776"/>
            <a:ext cx="6155931" cy="29980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15" tIns="47758" rIns="95515" bIns="477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0755"/>
            <a:ext cx="3073821" cy="5138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15" tIns="47758" rIns="95515" bIns="47758" numCol="1" anchor="b" anchorCtr="0" compatLnSpc="1">
            <a:prstTxWarp prst="textNoShape">
              <a:avLst/>
            </a:prstTxWarp>
          </a:bodyPr>
          <a:lstStyle>
            <a:lvl1pPr defTabSz="955670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480" y="9720755"/>
            <a:ext cx="3073821" cy="5138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15" tIns="47758" rIns="95515" bIns="47758" numCol="1" anchor="b" anchorCtr="0" compatLnSpc="1">
            <a:prstTxWarp prst="textNoShape">
              <a:avLst/>
            </a:prstTxWarp>
          </a:bodyPr>
          <a:lstStyle>
            <a:lvl1pPr algn="r" defTabSz="955670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4D895E-D02C-46C4-BF81-E36BA4B8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fld id="{C204385E-7894-4F6D-9AD6-4C84B8FE5B6C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25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1411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fld id="{C204385E-7894-4F6D-9AD6-4C84B8FE5B6C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26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6498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fld id="{C204385E-7894-4F6D-9AD6-4C84B8FE5B6C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27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7341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fld id="{C204385E-7894-4F6D-9AD6-4C84B8FE5B6C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28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2688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39930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81988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78701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3778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151805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66680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17413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6798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89164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87999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42193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8244" name="Picture 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29400"/>
            <a:ext cx="8991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         Rüdiger Schmidt                      3-9-2021					page </a:t>
            </a:r>
            <a:fld id="{20038FFA-3A97-494A-BECD-4DC9B4D1BD4C}" type="slidenum">
              <a:rPr lang="en-US" sz="1200" smtClean="0">
                <a:solidFill>
                  <a:srgbClr val="FFFFFF"/>
                </a:solidFill>
                <a:latin typeface="Calibri" pitchFamily="34" charset="0"/>
              </a:rPr>
              <a:pPr/>
              <a:t>‹#›</a:t>
            </a:fld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de-DE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824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67666"/>
            <a:ext cx="8686800" cy="54331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82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45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Arial Unicode MS" pitchFamily="34" charset="-128"/>
        <a:buChar char="●"/>
        <a:defRPr sz="24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jmUyp0My3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1349317?ln=en" TargetMode="External"/><Relationship Id="rId2" Type="http://schemas.openxmlformats.org/officeDocument/2006/relationships/hyperlink" Target="http://cds.cern.ch/record/2002820?ln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ib.uni-stuttgart.de/handle/11682/11591" TargetMode="External"/><Relationship Id="rId5" Type="http://schemas.openxmlformats.org/officeDocument/2006/relationships/hyperlink" Target="http://cds.cern.ch/record/2779400?ln=en" TargetMode="External"/><Relationship Id="rId4" Type="http://schemas.openxmlformats.org/officeDocument/2006/relationships/hyperlink" Target="http://cds.cern.ch/record/939785?ln=e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43510" y="836640"/>
            <a:ext cx="6120850" cy="25923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Meeting 3</a:t>
            </a:r>
            <a:r>
              <a:rPr lang="en-GB" baseline="30000" noProof="0" dirty="0" smtClean="0"/>
              <a:t>rd</a:t>
            </a:r>
            <a:r>
              <a:rPr lang="en-GB" noProof="0" dirty="0" smtClean="0"/>
              <a:t> September 2021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r="22560"/>
          <a:stretch/>
        </p:blipFill>
        <p:spPr>
          <a:xfrm>
            <a:off x="1622518" y="908650"/>
            <a:ext cx="2229381" cy="2268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1" y="963602"/>
            <a:ext cx="2143125" cy="21431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90" y="3769256"/>
            <a:ext cx="3952875" cy="15303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91" y="5299606"/>
            <a:ext cx="3952875" cy="10953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795679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GSI </a:t>
            </a:r>
            <a:r>
              <a:rPr lang="en-GB" noProof="0" dirty="0"/>
              <a:t>Helmholtz Centre for Heavy Ion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7667"/>
            <a:ext cx="8686800" cy="5125704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B</a:t>
            </a:r>
            <a:r>
              <a:rPr lang="en-GB" noProof="0" dirty="0" smtClean="0"/>
              <a:t>asic </a:t>
            </a:r>
            <a:r>
              <a:rPr lang="en-GB" noProof="0" dirty="0"/>
              <a:t>and applied research in physics and related natural science disciplines. Main fields of study include </a:t>
            </a:r>
            <a:endParaRPr lang="en-GB" noProof="0" dirty="0" smtClean="0"/>
          </a:p>
          <a:p>
            <a:r>
              <a:rPr lang="en-GB" noProof="0" dirty="0"/>
              <a:t>P</a:t>
            </a:r>
            <a:r>
              <a:rPr lang="en-GB" noProof="0" dirty="0" smtClean="0"/>
              <a:t>lasma physics</a:t>
            </a:r>
          </a:p>
          <a:p>
            <a:r>
              <a:rPr lang="en-GB" noProof="0" dirty="0"/>
              <a:t>A</a:t>
            </a:r>
            <a:r>
              <a:rPr lang="en-GB" noProof="0" dirty="0" smtClean="0"/>
              <a:t>tomic physics</a:t>
            </a:r>
          </a:p>
          <a:p>
            <a:r>
              <a:rPr lang="en-GB" noProof="0" dirty="0" smtClean="0"/>
              <a:t>Nuclear </a:t>
            </a:r>
            <a:r>
              <a:rPr lang="en-GB" noProof="0" dirty="0"/>
              <a:t>structure and reactions </a:t>
            </a:r>
            <a:r>
              <a:rPr lang="en-GB" noProof="0" dirty="0" smtClean="0"/>
              <a:t>research</a:t>
            </a:r>
          </a:p>
          <a:p>
            <a:r>
              <a:rPr lang="en-GB" noProof="0" dirty="0"/>
              <a:t>B</a:t>
            </a:r>
            <a:r>
              <a:rPr lang="en-GB" noProof="0" dirty="0" smtClean="0"/>
              <a:t>iophysics </a:t>
            </a:r>
            <a:r>
              <a:rPr lang="en-GB" noProof="0" dirty="0"/>
              <a:t>and medical </a:t>
            </a:r>
            <a:r>
              <a:rPr lang="en-GB" noProof="0" dirty="0" smtClean="0"/>
              <a:t>research</a:t>
            </a:r>
          </a:p>
          <a:p>
            <a:pPr marL="0" indent="0">
              <a:lnSpc>
                <a:spcPts val="1000"/>
              </a:lnSpc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 smtClean="0"/>
              <a:t>Main tools today are heavy </a:t>
            </a:r>
            <a:r>
              <a:rPr lang="en-GB" noProof="0" dirty="0"/>
              <a:t>ion accelerator </a:t>
            </a:r>
            <a:r>
              <a:rPr lang="en-GB" noProof="0" dirty="0" smtClean="0"/>
              <a:t>facilities:</a:t>
            </a:r>
          </a:p>
          <a:p>
            <a:r>
              <a:rPr lang="en-GB" noProof="0" dirty="0" smtClean="0"/>
              <a:t>UNILAC</a:t>
            </a:r>
            <a:r>
              <a:rPr lang="en-GB" noProof="0" dirty="0"/>
              <a:t>, the Universal Linear </a:t>
            </a:r>
            <a:r>
              <a:rPr lang="en-GB" noProof="0" dirty="0" smtClean="0"/>
              <a:t>Particle Accelerator </a:t>
            </a:r>
            <a:r>
              <a:rPr lang="en-GB" noProof="0" dirty="0"/>
              <a:t>(energy of 2 - 11.4 MeV per nucleon), commissioned in 1975 </a:t>
            </a:r>
            <a:endParaRPr lang="en-GB" noProof="0" dirty="0" smtClean="0"/>
          </a:p>
          <a:p>
            <a:r>
              <a:rPr lang="en-GB" noProof="0" dirty="0" smtClean="0"/>
              <a:t>SIS </a:t>
            </a:r>
            <a:r>
              <a:rPr lang="en-GB" noProof="0" dirty="0"/>
              <a:t>18, the heavy-ion synchrotron (0.010 - 2 GeV/u</a:t>
            </a:r>
            <a:r>
              <a:rPr lang="en-GB" noProof="0" dirty="0" smtClean="0"/>
              <a:t>), 1990</a:t>
            </a:r>
          </a:p>
          <a:p>
            <a:r>
              <a:rPr lang="en-GB" noProof="0" dirty="0" smtClean="0"/>
              <a:t>ESR</a:t>
            </a:r>
            <a:r>
              <a:rPr lang="en-GB" noProof="0" dirty="0"/>
              <a:t>, the experimental storage ring (0.005 - 0.5 GeV/u</a:t>
            </a:r>
            <a:r>
              <a:rPr lang="en-GB" noProof="0" dirty="0" smtClean="0"/>
              <a:t>), 1990 </a:t>
            </a:r>
          </a:p>
          <a:p>
            <a:pPr marL="0" indent="0">
              <a:lnSpc>
                <a:spcPts val="1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1471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Medical applications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/>
              <a:t>U</a:t>
            </a:r>
            <a:r>
              <a:rPr lang="en-GB" noProof="0" dirty="0" smtClean="0"/>
              <a:t>se </a:t>
            </a:r>
            <a:r>
              <a:rPr lang="en-GB" noProof="0" dirty="0"/>
              <a:t>of heavy ion beams for cancer treatment (from 1997</a:t>
            </a:r>
            <a:r>
              <a:rPr lang="en-GB" noProof="0" dirty="0" smtClean="0"/>
              <a:t>)</a:t>
            </a:r>
          </a:p>
          <a:p>
            <a:pPr marL="0" indent="0">
              <a:buNone/>
            </a:pPr>
            <a:endParaRPr lang="en-GB" noProof="0" dirty="0" smtClean="0"/>
          </a:p>
          <a:p>
            <a:r>
              <a:rPr lang="en-GB" noProof="0" dirty="0" smtClean="0"/>
              <a:t>Instead </a:t>
            </a:r>
            <a:r>
              <a:rPr lang="en-GB" noProof="0" dirty="0"/>
              <a:t>of using X-ray radiation, </a:t>
            </a:r>
            <a:r>
              <a:rPr lang="en-GB" noProof="0" dirty="0">
                <a:solidFill>
                  <a:srgbClr val="C00000"/>
                </a:solidFill>
              </a:rPr>
              <a:t>carbon ions </a:t>
            </a:r>
            <a:r>
              <a:rPr lang="en-GB" noProof="0" dirty="0"/>
              <a:t>are used to irradiate the patient. </a:t>
            </a:r>
            <a:endParaRPr lang="en-GB" noProof="0" dirty="0" smtClean="0"/>
          </a:p>
          <a:p>
            <a:r>
              <a:rPr lang="en-GB" noProof="0" dirty="0" smtClean="0"/>
              <a:t>The </a:t>
            </a:r>
            <a:r>
              <a:rPr lang="en-GB" noProof="0" dirty="0"/>
              <a:t>technique allows </a:t>
            </a:r>
            <a:r>
              <a:rPr lang="en-GB" noProof="0" dirty="0" smtClean="0"/>
              <a:t>tumours </a:t>
            </a:r>
            <a:r>
              <a:rPr lang="en-GB" noProof="0" dirty="0"/>
              <a:t>which are close to vital organs to be treated, which is not possible with X-rays. This is due to the fact that the </a:t>
            </a:r>
            <a:r>
              <a:rPr lang="en-GB" noProof="0" dirty="0">
                <a:solidFill>
                  <a:srgbClr val="C00000"/>
                </a:solidFill>
              </a:rPr>
              <a:t>Bragg peak </a:t>
            </a:r>
            <a:r>
              <a:rPr lang="en-GB" noProof="0" dirty="0"/>
              <a:t>of carbon ions is much sharper than the peak of X-ray photons. </a:t>
            </a:r>
            <a:endParaRPr lang="en-GB" noProof="0" dirty="0" smtClean="0"/>
          </a:p>
          <a:p>
            <a:r>
              <a:rPr lang="en-GB" noProof="0" dirty="0" smtClean="0"/>
              <a:t>A </a:t>
            </a:r>
            <a:r>
              <a:rPr lang="en-GB" noProof="0" dirty="0"/>
              <a:t>facility based on this technology, called Heidelberger </a:t>
            </a:r>
            <a:r>
              <a:rPr lang="en-GB" noProof="0" dirty="0" err="1"/>
              <a:t>Ionenstrahl-Therapiezentrum</a:t>
            </a:r>
            <a:r>
              <a:rPr lang="en-GB" noProof="0" dirty="0"/>
              <a:t> </a:t>
            </a:r>
            <a:r>
              <a:rPr lang="en-GB" noProof="0" dirty="0">
                <a:solidFill>
                  <a:srgbClr val="C00000"/>
                </a:solidFill>
              </a:rPr>
              <a:t>(HIT</a:t>
            </a:r>
            <a:r>
              <a:rPr lang="en-GB" noProof="0" dirty="0" smtClean="0">
                <a:solidFill>
                  <a:srgbClr val="C00000"/>
                </a:solidFill>
              </a:rPr>
              <a:t>)</a:t>
            </a:r>
            <a:r>
              <a:rPr lang="en-GB" noProof="0" dirty="0" smtClean="0"/>
              <a:t>, built </a:t>
            </a:r>
            <a:r>
              <a:rPr lang="en-GB" noProof="0" dirty="0"/>
              <a:t>at the </a:t>
            </a:r>
            <a:r>
              <a:rPr lang="en-GB" noProof="0" dirty="0">
                <a:solidFill>
                  <a:srgbClr val="C00000"/>
                </a:solidFill>
              </a:rPr>
              <a:t>University of Heidelberg Medical </a:t>
            </a:r>
            <a:r>
              <a:rPr lang="en-GB" noProof="0" dirty="0" smtClean="0">
                <a:solidFill>
                  <a:srgbClr val="C00000"/>
                </a:solidFill>
              </a:rPr>
              <a:t>Centre </a:t>
            </a:r>
            <a:r>
              <a:rPr lang="en-GB" noProof="0" dirty="0"/>
              <a:t>began treating patients in November </a:t>
            </a:r>
            <a:r>
              <a:rPr lang="en-GB" noProof="0" dirty="0" smtClean="0"/>
              <a:t>2009</a:t>
            </a:r>
          </a:p>
          <a:p>
            <a:r>
              <a:rPr lang="en-GB" dirty="0" err="1" smtClean="0"/>
              <a:t>GSI</a:t>
            </a:r>
            <a:r>
              <a:rPr lang="en-GB" dirty="0" smtClean="0"/>
              <a:t> was an essential contributor to HIT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1290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GSI History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7667"/>
            <a:ext cx="8686800" cy="51977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 smtClean="0"/>
              <a:t>1969</a:t>
            </a:r>
            <a:r>
              <a:rPr lang="en-GB" sz="2200" noProof="0" dirty="0" smtClean="0"/>
              <a:t> Foundation </a:t>
            </a:r>
            <a:r>
              <a:rPr lang="en-GB" sz="2200" noProof="0" dirty="0"/>
              <a:t>of </a:t>
            </a:r>
            <a:r>
              <a:rPr lang="en-GB" sz="2200" noProof="0" dirty="0" err="1"/>
              <a:t>Gesellschaft</a:t>
            </a:r>
            <a:r>
              <a:rPr lang="en-GB" sz="2200" noProof="0" dirty="0"/>
              <a:t> </a:t>
            </a:r>
            <a:r>
              <a:rPr lang="en-GB" sz="2200" noProof="0" dirty="0" err="1"/>
              <a:t>für</a:t>
            </a:r>
            <a:r>
              <a:rPr lang="en-GB" sz="2200" noProof="0" dirty="0"/>
              <a:t> </a:t>
            </a:r>
            <a:r>
              <a:rPr lang="en-GB" sz="2200" noProof="0" dirty="0" err="1"/>
              <a:t>Schwerionenforschung</a:t>
            </a:r>
            <a:r>
              <a:rPr lang="en-GB" sz="2200" noProof="0" dirty="0"/>
              <a:t> </a:t>
            </a:r>
            <a:r>
              <a:rPr lang="en-GB" sz="2200" noProof="0" dirty="0" err="1"/>
              <a:t>mbH</a:t>
            </a:r>
            <a:endParaRPr lang="en-GB" sz="22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 smtClean="0"/>
              <a:t>1975</a:t>
            </a:r>
            <a:r>
              <a:rPr lang="en-GB" sz="2200" noProof="0" dirty="0" smtClean="0"/>
              <a:t> First </a:t>
            </a:r>
            <a:r>
              <a:rPr lang="en-GB" sz="2200" noProof="0" dirty="0"/>
              <a:t>experiments with linear accelerator UNILAC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/>
              <a:t>1981</a:t>
            </a:r>
            <a:r>
              <a:rPr lang="en-GB" sz="2200" noProof="0" dirty="0"/>
              <a:t> until </a:t>
            </a:r>
            <a:r>
              <a:rPr lang="en-GB" sz="2200" b="1" noProof="0" dirty="0"/>
              <a:t>2010</a:t>
            </a:r>
            <a:r>
              <a:rPr lang="en-GB" sz="2200" noProof="0" dirty="0"/>
              <a:t> </a:t>
            </a:r>
            <a:r>
              <a:rPr lang="en-GB" sz="2200" noProof="0" dirty="0" smtClean="0"/>
              <a:t>Discovery </a:t>
            </a:r>
            <a:r>
              <a:rPr lang="en-GB" sz="2200" noProof="0" dirty="0"/>
              <a:t>of six new chemical elements and their official </a:t>
            </a:r>
            <a:r>
              <a:rPr lang="en-GB" sz="2200" noProof="0" dirty="0" err="1" smtClean="0"/>
              <a:t>recognisation</a:t>
            </a:r>
            <a:r>
              <a:rPr lang="en-GB" sz="2200" noProof="0" dirty="0" smtClean="0"/>
              <a:t> </a:t>
            </a:r>
            <a:r>
              <a:rPr lang="en-GB" sz="2200" noProof="0" dirty="0"/>
              <a:t>by IUPAC in the Periodic Table of the Elements: </a:t>
            </a:r>
            <a:r>
              <a:rPr lang="en-GB" sz="2200" noProof="0" dirty="0" err="1"/>
              <a:t>Bohrium</a:t>
            </a:r>
            <a:r>
              <a:rPr lang="en-GB" sz="2200" noProof="0" dirty="0"/>
              <a:t>, </a:t>
            </a:r>
            <a:r>
              <a:rPr lang="en-GB" sz="2200" noProof="0" dirty="0" err="1"/>
              <a:t>Hassium</a:t>
            </a:r>
            <a:r>
              <a:rPr lang="en-GB" sz="2200" noProof="0" dirty="0"/>
              <a:t>, </a:t>
            </a:r>
            <a:r>
              <a:rPr lang="en-GB" sz="2200" noProof="0" dirty="0" err="1"/>
              <a:t>Meitnerium</a:t>
            </a:r>
            <a:r>
              <a:rPr lang="en-GB" sz="2200" noProof="0" dirty="0"/>
              <a:t>, </a:t>
            </a:r>
            <a:r>
              <a:rPr lang="en-GB" sz="2200" noProof="0" dirty="0" err="1"/>
              <a:t>Darmstadtium</a:t>
            </a:r>
            <a:r>
              <a:rPr lang="en-GB" sz="2200" noProof="0" dirty="0"/>
              <a:t>, </a:t>
            </a:r>
            <a:r>
              <a:rPr lang="en-GB" sz="2200" noProof="0" dirty="0" err="1" smtClean="0"/>
              <a:t>Röntgenium</a:t>
            </a:r>
            <a:r>
              <a:rPr lang="en-GB" sz="2200" noProof="0" dirty="0"/>
              <a:t>, </a:t>
            </a:r>
            <a:r>
              <a:rPr lang="en-GB" sz="2200" noProof="0" dirty="0" err="1"/>
              <a:t>Copernicium</a:t>
            </a:r>
            <a:endParaRPr lang="en-GB" sz="22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 smtClean="0"/>
              <a:t>1997</a:t>
            </a:r>
            <a:r>
              <a:rPr lang="en-GB" sz="2200" noProof="0" dirty="0" smtClean="0"/>
              <a:t> First </a:t>
            </a:r>
            <a:r>
              <a:rPr lang="en-GB" sz="2200" noProof="0" dirty="0"/>
              <a:t>patient treatment with carbon ions at GSI therapy </a:t>
            </a:r>
            <a:r>
              <a:rPr lang="en-GB" sz="2200" noProof="0" dirty="0" smtClean="0"/>
              <a:t>facility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>
                <a:solidFill>
                  <a:srgbClr val="008000"/>
                </a:solidFill>
              </a:rPr>
              <a:t>2003</a:t>
            </a:r>
            <a:r>
              <a:rPr lang="en-GB" sz="2200" noProof="0" dirty="0">
                <a:solidFill>
                  <a:srgbClr val="008000"/>
                </a:solidFill>
              </a:rPr>
              <a:t> G</a:t>
            </a:r>
            <a:r>
              <a:rPr lang="en-GB" sz="2200" noProof="0" dirty="0" smtClean="0">
                <a:solidFill>
                  <a:srgbClr val="008000"/>
                </a:solidFill>
              </a:rPr>
              <a:t>reen </a:t>
            </a:r>
            <a:r>
              <a:rPr lang="en-GB" sz="2200" noProof="0" dirty="0">
                <a:solidFill>
                  <a:srgbClr val="008000"/>
                </a:solidFill>
              </a:rPr>
              <a:t>light for </a:t>
            </a:r>
            <a:r>
              <a:rPr lang="en-GB" sz="2200" noProof="0" dirty="0" smtClean="0">
                <a:solidFill>
                  <a:srgbClr val="008000"/>
                </a:solidFill>
              </a:rPr>
              <a:t>the </a:t>
            </a:r>
            <a:r>
              <a:rPr lang="en-GB" sz="2200" noProof="0" dirty="0">
                <a:solidFill>
                  <a:srgbClr val="008000"/>
                </a:solidFill>
              </a:rPr>
              <a:t>new accelerator facility FAIR </a:t>
            </a:r>
            <a:r>
              <a:rPr lang="en-GB" sz="2200" noProof="0" dirty="0" smtClean="0">
                <a:solidFill>
                  <a:srgbClr val="008000"/>
                </a:solidFill>
              </a:rPr>
              <a:t> </a:t>
            </a:r>
            <a:endParaRPr lang="en-GB" sz="2200" noProof="0" dirty="0">
              <a:solidFill>
                <a:srgbClr val="008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>
                <a:solidFill>
                  <a:srgbClr val="008000"/>
                </a:solidFill>
              </a:rPr>
              <a:t>2007</a:t>
            </a:r>
            <a:r>
              <a:rPr lang="en-GB" sz="2200" noProof="0" dirty="0">
                <a:solidFill>
                  <a:srgbClr val="008000"/>
                </a:solidFill>
              </a:rPr>
              <a:t> </a:t>
            </a:r>
            <a:r>
              <a:rPr lang="en-GB" sz="2200" noProof="0" dirty="0" smtClean="0">
                <a:solidFill>
                  <a:srgbClr val="008000"/>
                </a:solidFill>
              </a:rPr>
              <a:t>FAIR </a:t>
            </a:r>
            <a:r>
              <a:rPr lang="en-GB" sz="2200" noProof="0" dirty="0">
                <a:solidFill>
                  <a:srgbClr val="008000"/>
                </a:solidFill>
              </a:rPr>
              <a:t>Start Event – official start of the </a:t>
            </a:r>
            <a:r>
              <a:rPr lang="en-GB" sz="2200" noProof="0" dirty="0" smtClean="0">
                <a:solidFill>
                  <a:srgbClr val="008000"/>
                </a:solidFill>
              </a:rPr>
              <a:t>project</a:t>
            </a:r>
            <a:endParaRPr lang="en-GB" sz="2200" noProof="0" dirty="0">
              <a:solidFill>
                <a:srgbClr val="008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 smtClean="0">
                <a:solidFill>
                  <a:srgbClr val="002060"/>
                </a:solidFill>
              </a:rPr>
              <a:t>2009</a:t>
            </a:r>
            <a:r>
              <a:rPr lang="en-GB" sz="2200" noProof="0" dirty="0" smtClean="0">
                <a:solidFill>
                  <a:srgbClr val="002060"/>
                </a:solidFill>
              </a:rPr>
              <a:t> Opening </a:t>
            </a:r>
            <a:r>
              <a:rPr lang="en-GB" sz="2200" noProof="0" dirty="0">
                <a:solidFill>
                  <a:srgbClr val="002060"/>
                </a:solidFill>
              </a:rPr>
              <a:t>of the Heidelberg Ion-Beam Therapy </a:t>
            </a:r>
            <a:r>
              <a:rPr lang="en-GB" sz="2200" noProof="0" dirty="0" err="1">
                <a:solidFill>
                  <a:srgbClr val="002060"/>
                </a:solidFill>
              </a:rPr>
              <a:t>Center</a:t>
            </a:r>
            <a:r>
              <a:rPr lang="en-GB" sz="2200" noProof="0" dirty="0">
                <a:solidFill>
                  <a:srgbClr val="002060"/>
                </a:solidFill>
              </a:rPr>
              <a:t> (HIT</a:t>
            </a:r>
            <a:r>
              <a:rPr lang="en-GB" sz="2200" noProof="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 smtClean="0">
                <a:solidFill>
                  <a:srgbClr val="008000"/>
                </a:solidFill>
              </a:rPr>
              <a:t>2017</a:t>
            </a:r>
            <a:r>
              <a:rPr lang="en-GB" sz="2200" noProof="0" dirty="0" smtClean="0">
                <a:solidFill>
                  <a:srgbClr val="008000"/>
                </a:solidFill>
              </a:rPr>
              <a:t> Start of civil construction for FAIR</a:t>
            </a:r>
            <a:endParaRPr lang="en-GB" sz="2200" noProof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826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GSI Facts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Employees of GSI and </a:t>
            </a:r>
            <a:r>
              <a:rPr lang="en-GB" noProof="0" dirty="0" smtClean="0"/>
              <a:t>FAIR: 1,400 </a:t>
            </a:r>
            <a:r>
              <a:rPr lang="en-GB" noProof="0" dirty="0"/>
              <a:t>employees</a:t>
            </a:r>
          </a:p>
          <a:p>
            <a:r>
              <a:rPr lang="en-GB" noProof="0" dirty="0"/>
              <a:t>Scientific users of the FAIR </a:t>
            </a:r>
            <a:r>
              <a:rPr lang="en-GB" noProof="0" dirty="0" smtClean="0"/>
              <a:t>facility: 3000 </a:t>
            </a:r>
            <a:r>
              <a:rPr lang="en-GB" noProof="0" dirty="0"/>
              <a:t>researchers from </a:t>
            </a:r>
            <a:r>
              <a:rPr lang="en-GB" noProof="0" dirty="0" smtClean="0"/>
              <a:t>about 50 countries</a:t>
            </a:r>
            <a:endParaRPr lang="en-GB" noProof="0" dirty="0"/>
          </a:p>
          <a:p>
            <a:r>
              <a:rPr lang="en-GB" noProof="0" dirty="0" smtClean="0"/>
              <a:t>Total cost of FAIR: </a:t>
            </a:r>
            <a:r>
              <a:rPr lang="en-GB" noProof="0" dirty="0" smtClean="0">
                <a:solidFill>
                  <a:srgbClr val="002060"/>
                </a:solidFill>
              </a:rPr>
              <a:t>likely to exceed 3000 </a:t>
            </a:r>
            <a:r>
              <a:rPr lang="en-GB" dirty="0">
                <a:solidFill>
                  <a:srgbClr val="002060"/>
                </a:solidFill>
              </a:rPr>
              <a:t>M€ </a:t>
            </a:r>
            <a:r>
              <a:rPr lang="en-GB" noProof="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23" y="3429000"/>
            <a:ext cx="3677088" cy="28534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61" y="3083882"/>
            <a:ext cx="2808390" cy="341464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575201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470" y="0"/>
            <a:ext cx="8388530" cy="764630"/>
          </a:xfrm>
        </p:spPr>
        <p:txBody>
          <a:bodyPr/>
          <a:lstStyle/>
          <a:p>
            <a:r>
              <a:rPr lang="en-GB" noProof="0" dirty="0" smtClean="0"/>
              <a:t>Layout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119" t="17041" r="55798" b="11970"/>
          <a:stretch/>
        </p:blipFill>
        <p:spPr>
          <a:xfrm>
            <a:off x="0" y="764630"/>
            <a:ext cx="9144000" cy="6084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95420" y="911490"/>
            <a:ext cx="3384470" cy="62581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UNILAC </a:t>
            </a:r>
            <a:r>
              <a:rPr lang="en-GB" sz="1400" dirty="0" smtClean="0">
                <a:solidFill>
                  <a:srgbClr val="0000FF"/>
                </a:solidFill>
              </a:rPr>
              <a:t>Linear accelerator ions &amp; p</a:t>
            </a:r>
          </a:p>
          <a:p>
            <a:pPr>
              <a:lnSpc>
                <a:spcPts val="800"/>
              </a:lnSpc>
            </a:pPr>
            <a:endParaRPr lang="en-GB" sz="1400" dirty="0">
              <a:solidFill>
                <a:srgbClr val="0000FF"/>
              </a:solidFill>
            </a:endParaRPr>
          </a:p>
          <a:p>
            <a:r>
              <a:rPr lang="en-GB" sz="1400" dirty="0" smtClean="0">
                <a:solidFill>
                  <a:srgbClr val="0000FF"/>
                </a:solidFill>
              </a:rPr>
              <a:t>SIS18 </a:t>
            </a:r>
            <a:r>
              <a:rPr lang="en-GB" sz="1400" dirty="0" err="1" smtClean="0">
                <a:solidFill>
                  <a:srgbClr val="0000FF"/>
                </a:solidFill>
              </a:rPr>
              <a:t>Synchroton</a:t>
            </a:r>
            <a:r>
              <a:rPr lang="en-GB" sz="1400" dirty="0" smtClean="0">
                <a:solidFill>
                  <a:srgbClr val="0000FF"/>
                </a:solidFill>
              </a:rPr>
              <a:t> </a:t>
            </a:r>
            <a:r>
              <a:rPr lang="en-GB" sz="1400" dirty="0">
                <a:solidFill>
                  <a:srgbClr val="0000FF"/>
                </a:solidFill>
              </a:rPr>
              <a:t>accelerating ions &amp; </a:t>
            </a:r>
            <a:r>
              <a:rPr lang="en-GB" sz="1400" dirty="0" smtClean="0">
                <a:solidFill>
                  <a:srgbClr val="0000FF"/>
                </a:solidFill>
              </a:rPr>
              <a:t>p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368296" y="841248"/>
            <a:ext cx="6519672" cy="5998464"/>
          </a:xfrm>
          <a:custGeom>
            <a:avLst/>
            <a:gdLst>
              <a:gd name="connsiteX0" fmla="*/ 182880 w 6519672"/>
              <a:gd name="connsiteY0" fmla="*/ 5468112 h 5998464"/>
              <a:gd name="connsiteX1" fmla="*/ 2734056 w 6519672"/>
              <a:gd name="connsiteY1" fmla="*/ 0 h 5998464"/>
              <a:gd name="connsiteX2" fmla="*/ 6519672 w 6519672"/>
              <a:gd name="connsiteY2" fmla="*/ 27432 h 5998464"/>
              <a:gd name="connsiteX3" fmla="*/ 6428232 w 6519672"/>
              <a:gd name="connsiteY3" fmla="*/ 5989320 h 5998464"/>
              <a:gd name="connsiteX4" fmla="*/ 0 w 6519672"/>
              <a:gd name="connsiteY4" fmla="*/ 5998464 h 5998464"/>
              <a:gd name="connsiteX5" fmla="*/ 182880 w 6519672"/>
              <a:gd name="connsiteY5" fmla="*/ 5468112 h 59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9672" h="5998464">
                <a:moveTo>
                  <a:pt x="182880" y="5468112"/>
                </a:moveTo>
                <a:lnTo>
                  <a:pt x="2734056" y="0"/>
                </a:lnTo>
                <a:lnTo>
                  <a:pt x="6519672" y="27432"/>
                </a:lnTo>
                <a:lnTo>
                  <a:pt x="6428232" y="5989320"/>
                </a:lnTo>
                <a:lnTo>
                  <a:pt x="0" y="5998464"/>
                </a:lnTo>
                <a:lnTo>
                  <a:pt x="182880" y="5468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834640" y="2194560"/>
            <a:ext cx="603504" cy="530352"/>
          </a:xfrm>
          <a:custGeom>
            <a:avLst/>
            <a:gdLst>
              <a:gd name="connsiteX0" fmla="*/ 0 w 603504"/>
              <a:gd name="connsiteY0" fmla="*/ 338328 h 530352"/>
              <a:gd name="connsiteX1" fmla="*/ 18288 w 603504"/>
              <a:gd name="connsiteY1" fmla="*/ 228600 h 530352"/>
              <a:gd name="connsiteX2" fmla="*/ 246888 w 603504"/>
              <a:gd name="connsiteY2" fmla="*/ 0 h 530352"/>
              <a:gd name="connsiteX3" fmla="*/ 603504 w 603504"/>
              <a:gd name="connsiteY3" fmla="*/ 283464 h 530352"/>
              <a:gd name="connsiteX4" fmla="*/ 292608 w 603504"/>
              <a:gd name="connsiteY4" fmla="*/ 530352 h 530352"/>
              <a:gd name="connsiteX5" fmla="*/ 0 w 603504"/>
              <a:gd name="connsiteY5" fmla="*/ 338328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504" h="530352">
                <a:moveTo>
                  <a:pt x="0" y="338328"/>
                </a:moveTo>
                <a:lnTo>
                  <a:pt x="18288" y="228600"/>
                </a:lnTo>
                <a:lnTo>
                  <a:pt x="246888" y="0"/>
                </a:lnTo>
                <a:lnTo>
                  <a:pt x="603504" y="283464"/>
                </a:lnTo>
                <a:lnTo>
                  <a:pt x="292608" y="530352"/>
                </a:lnTo>
                <a:lnTo>
                  <a:pt x="0" y="338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3931920" y="2770632"/>
            <a:ext cx="210312" cy="393192"/>
          </a:xfrm>
          <a:custGeom>
            <a:avLst/>
            <a:gdLst>
              <a:gd name="connsiteX0" fmla="*/ 210312 w 210312"/>
              <a:gd name="connsiteY0" fmla="*/ 182880 h 393192"/>
              <a:gd name="connsiteX1" fmla="*/ 118872 w 210312"/>
              <a:gd name="connsiteY1" fmla="*/ 393192 h 393192"/>
              <a:gd name="connsiteX2" fmla="*/ 0 w 210312"/>
              <a:gd name="connsiteY2" fmla="*/ 201168 h 393192"/>
              <a:gd name="connsiteX3" fmla="*/ 109728 w 210312"/>
              <a:gd name="connsiteY3" fmla="*/ 0 h 393192"/>
              <a:gd name="connsiteX4" fmla="*/ 210312 w 210312"/>
              <a:gd name="connsiteY4" fmla="*/ 182880 h 3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12" h="393192">
                <a:moveTo>
                  <a:pt x="210312" y="182880"/>
                </a:moveTo>
                <a:lnTo>
                  <a:pt x="118872" y="393192"/>
                </a:lnTo>
                <a:lnTo>
                  <a:pt x="0" y="201168"/>
                </a:lnTo>
                <a:lnTo>
                  <a:pt x="109728" y="0"/>
                </a:lnTo>
                <a:lnTo>
                  <a:pt x="210312" y="182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871216" y="4251960"/>
            <a:ext cx="356616" cy="274320"/>
          </a:xfrm>
          <a:custGeom>
            <a:avLst/>
            <a:gdLst>
              <a:gd name="connsiteX0" fmla="*/ 118872 w 356616"/>
              <a:gd name="connsiteY0" fmla="*/ 0 h 274320"/>
              <a:gd name="connsiteX1" fmla="*/ 356616 w 356616"/>
              <a:gd name="connsiteY1" fmla="*/ 91440 h 274320"/>
              <a:gd name="connsiteX2" fmla="*/ 283464 w 356616"/>
              <a:gd name="connsiteY2" fmla="*/ 274320 h 274320"/>
              <a:gd name="connsiteX3" fmla="*/ 0 w 356616"/>
              <a:gd name="connsiteY3" fmla="*/ 164592 h 274320"/>
              <a:gd name="connsiteX4" fmla="*/ 118872 w 356616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16" h="274320">
                <a:moveTo>
                  <a:pt x="118872" y="0"/>
                </a:moveTo>
                <a:lnTo>
                  <a:pt x="356616" y="91440"/>
                </a:lnTo>
                <a:lnTo>
                  <a:pt x="283464" y="274320"/>
                </a:lnTo>
                <a:lnTo>
                  <a:pt x="0" y="164592"/>
                </a:lnTo>
                <a:lnTo>
                  <a:pt x="11887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945467" y="2810933"/>
            <a:ext cx="11289" cy="104423"/>
          </a:xfrm>
          <a:custGeom>
            <a:avLst/>
            <a:gdLst>
              <a:gd name="connsiteX0" fmla="*/ 11289 w 11289"/>
              <a:gd name="connsiteY0" fmla="*/ 104423 h 104423"/>
              <a:gd name="connsiteX1" fmla="*/ 0 w 11289"/>
              <a:gd name="connsiteY1" fmla="*/ 0 h 104423"/>
              <a:gd name="connsiteX2" fmla="*/ 11289 w 11289"/>
              <a:gd name="connsiteY2" fmla="*/ 104423 h 1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89" h="104423">
                <a:moveTo>
                  <a:pt x="11289" y="104423"/>
                </a:moveTo>
                <a:lnTo>
                  <a:pt x="0" y="0"/>
                </a:lnTo>
                <a:lnTo>
                  <a:pt x="11289" y="104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955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119" t="17041" r="55798" b="11970"/>
          <a:stretch/>
        </p:blipFill>
        <p:spPr>
          <a:xfrm>
            <a:off x="0" y="764630"/>
            <a:ext cx="9144000" cy="6093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470" y="0"/>
            <a:ext cx="8388530" cy="764630"/>
          </a:xfrm>
        </p:spPr>
        <p:txBody>
          <a:bodyPr/>
          <a:lstStyle/>
          <a:p>
            <a:r>
              <a:rPr lang="en-GB" noProof="0" dirty="0" smtClean="0"/>
              <a:t>Layout</a:t>
            </a:r>
            <a:endParaRPr lang="en-GB" noProof="0" dirty="0"/>
          </a:p>
        </p:txBody>
      </p:sp>
      <p:sp>
        <p:nvSpPr>
          <p:cNvPr id="13" name="Rectangle 12"/>
          <p:cNvSpPr/>
          <p:nvPr/>
        </p:nvSpPr>
        <p:spPr>
          <a:xfrm>
            <a:off x="2646050" y="5933731"/>
            <a:ext cx="1008140" cy="63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89349" y="3749242"/>
            <a:ext cx="834811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HEBT  </a:t>
            </a:r>
            <a:r>
              <a:rPr lang="en-GB" sz="1200" dirty="0">
                <a:solidFill>
                  <a:srgbClr val="C00000"/>
                </a:solidFill>
              </a:rPr>
              <a:t>- </a:t>
            </a:r>
            <a:r>
              <a:rPr lang="en-GB" sz="1200" dirty="0" smtClean="0">
                <a:solidFill>
                  <a:srgbClr val="C00000"/>
                </a:solidFill>
              </a:rPr>
              <a:t>Beam </a:t>
            </a:r>
            <a:r>
              <a:rPr lang="en-GB" sz="1200" dirty="0">
                <a:solidFill>
                  <a:srgbClr val="C00000"/>
                </a:solidFill>
              </a:rPr>
              <a:t>Transport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31540" y="1826048"/>
            <a:ext cx="1872260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SIS </a:t>
            </a:r>
            <a:r>
              <a:rPr lang="en-GB" sz="1400" dirty="0" smtClean="0">
                <a:solidFill>
                  <a:srgbClr val="C00000"/>
                </a:solidFill>
              </a:rPr>
              <a:t>100</a:t>
            </a:r>
          </a:p>
          <a:p>
            <a:r>
              <a:rPr lang="en-GB" sz="1400" dirty="0" err="1" smtClean="0">
                <a:solidFill>
                  <a:srgbClr val="C00000"/>
                </a:solidFill>
              </a:rPr>
              <a:t>Synchroton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>
                <a:solidFill>
                  <a:srgbClr val="C00000"/>
                </a:solidFill>
              </a:rPr>
              <a:t>for p &amp; 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7830" y="1700760"/>
            <a:ext cx="1008140" cy="63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150120" y="1462029"/>
            <a:ext cx="822692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pLinac for </a:t>
            </a:r>
            <a:r>
              <a:rPr lang="en-GB" sz="1400" dirty="0">
                <a:solidFill>
                  <a:srgbClr val="C00000"/>
                </a:solidFill>
              </a:rPr>
              <a:t>protons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3626" y="6194317"/>
            <a:ext cx="1532051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CR </a:t>
            </a:r>
            <a:r>
              <a:rPr lang="en-GB" sz="1400" dirty="0">
                <a:solidFill>
                  <a:srgbClr val="C00000"/>
                </a:solidFill>
              </a:rPr>
              <a:t>– cooler </a:t>
            </a:r>
            <a:r>
              <a:rPr lang="en-GB" sz="1400" dirty="0" smtClean="0">
                <a:solidFill>
                  <a:srgbClr val="C00000"/>
                </a:solidFill>
              </a:rPr>
              <a:t>ring </a:t>
            </a:r>
            <a:r>
              <a:rPr lang="en-GB" sz="1400" dirty="0">
                <a:solidFill>
                  <a:srgbClr val="C00000"/>
                </a:solidFill>
              </a:rPr>
              <a:t>for p &amp; ions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2139" y="5165121"/>
            <a:ext cx="1080150" cy="553998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HESR – High Energy Storage 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28230" y="5383336"/>
            <a:ext cx="2664370" cy="1214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95025" y="5242066"/>
            <a:ext cx="1008140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SFRS </a:t>
            </a:r>
            <a:r>
              <a:rPr lang="en-GB" sz="1400" dirty="0">
                <a:solidFill>
                  <a:srgbClr val="C00000"/>
                </a:solidFill>
              </a:rPr>
              <a:t>–Super Fragment </a:t>
            </a:r>
            <a:r>
              <a:rPr lang="en-GB" sz="1400" dirty="0" smtClean="0">
                <a:solidFill>
                  <a:srgbClr val="C00000"/>
                </a:solidFill>
              </a:rPr>
              <a:t>Separator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806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FAIR accelerator complex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008000"/>
                </a:solidFill>
              </a:rPr>
              <a:t>UNILAC – Linear accelerator for ions and protons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8000"/>
                </a:solidFill>
              </a:rPr>
              <a:t>SIS 18 - </a:t>
            </a:r>
            <a:r>
              <a:rPr lang="en-GB" dirty="0" smtClean="0">
                <a:solidFill>
                  <a:srgbClr val="008000"/>
                </a:solidFill>
              </a:rPr>
              <a:t>Synchrotron </a:t>
            </a:r>
            <a:r>
              <a:rPr lang="en-GB" dirty="0">
                <a:solidFill>
                  <a:srgbClr val="008000"/>
                </a:solidFill>
              </a:rPr>
              <a:t>accelerating protons and </a:t>
            </a:r>
            <a:r>
              <a:rPr lang="en-GB" dirty="0" smtClean="0">
                <a:solidFill>
                  <a:srgbClr val="008000"/>
                </a:solidFill>
              </a:rPr>
              <a:t>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8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P-</a:t>
            </a:r>
            <a:r>
              <a:rPr lang="en-GB" noProof="0" dirty="0" err="1" smtClean="0">
                <a:solidFill>
                  <a:srgbClr val="C00000"/>
                </a:solidFill>
              </a:rPr>
              <a:t>LINAC</a:t>
            </a:r>
            <a:r>
              <a:rPr lang="en-GB" noProof="0" dirty="0" smtClean="0">
                <a:solidFill>
                  <a:srgbClr val="C00000"/>
                </a:solidFill>
              </a:rPr>
              <a:t> - Linear accelerator for protons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SIS 100 – Synchrotron accelerating protons and 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err="1" smtClean="0">
                <a:solidFill>
                  <a:srgbClr val="C00000"/>
                </a:solidFill>
              </a:rPr>
              <a:t>SuperFRS</a:t>
            </a:r>
            <a:r>
              <a:rPr lang="en-GB" noProof="0" dirty="0" smtClean="0">
                <a:solidFill>
                  <a:srgbClr val="C00000"/>
                </a:solidFill>
              </a:rPr>
              <a:t> –Super Fragment Separator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CR – cooler 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HESR – High Energy Storage 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HEBT  - High Energy Beam Transport</a:t>
            </a:r>
          </a:p>
        </p:txBody>
      </p:sp>
    </p:spTree>
    <p:extLst>
      <p:ext uri="{BB962C8B-B14F-4D97-AF65-F5344CB8AC3E}">
        <p14:creationId xmlns:p14="http://schemas.microsoft.com/office/powerpoint/2010/main" val="21385408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FAIR construction site - Darmstadt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507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Main Physics Programme for FAIR</a:t>
            </a:r>
            <a:endParaRPr lang="en-GB" noProof="0" dirty="0"/>
          </a:p>
        </p:txBody>
      </p:sp>
      <p:sp>
        <p:nvSpPr>
          <p:cNvPr id="4" name="Text Box 3"/>
          <p:cNvSpPr/>
          <p:nvPr/>
        </p:nvSpPr>
        <p:spPr>
          <a:xfrm>
            <a:off x="379439" y="393841"/>
            <a:ext cx="6168963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Mangal" pitchFamily="2"/>
            </a:endParaRPr>
          </a:p>
        </p:txBody>
      </p:sp>
      <p:sp>
        <p:nvSpPr>
          <p:cNvPr id="5" name="Text Box 5"/>
          <p:cNvSpPr/>
          <p:nvPr/>
        </p:nvSpPr>
        <p:spPr>
          <a:xfrm>
            <a:off x="4281052" y="3301683"/>
            <a:ext cx="4656245" cy="31271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100000">
                <a:srgbClr val="FFFFFF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Plasma Physics</a:t>
            </a:r>
          </a:p>
        </p:txBody>
      </p:sp>
      <p:sp>
        <p:nvSpPr>
          <p:cNvPr id="6" name="Text Box 6"/>
          <p:cNvSpPr/>
          <p:nvPr/>
        </p:nvSpPr>
        <p:spPr>
          <a:xfrm>
            <a:off x="4240138" y="3842877"/>
            <a:ext cx="3009957" cy="6454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Hot dense Plasmas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Ion-Plasma Interactions</a:t>
            </a:r>
          </a:p>
        </p:txBody>
      </p:sp>
      <p:pic>
        <p:nvPicPr>
          <p:cNvPr id="7" name="Picture 7" descr="nuklei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4132" y="3176221"/>
            <a:ext cx="1734836" cy="144971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Group 10"/>
          <p:cNvGrpSpPr/>
          <p:nvPr/>
        </p:nvGrpSpPr>
        <p:grpSpPr>
          <a:xfrm>
            <a:off x="123837" y="4626557"/>
            <a:ext cx="5138278" cy="1922557"/>
            <a:chOff x="144722" y="4771083"/>
            <a:chExt cx="5138278" cy="1922557"/>
          </a:xfrm>
        </p:grpSpPr>
        <p:pic>
          <p:nvPicPr>
            <p:cNvPr id="9" name="Picture 11" descr="crystal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7077" y="5660442"/>
              <a:ext cx="1003316" cy="103319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Text Box 12"/>
            <p:cNvSpPr/>
            <p:nvPr/>
          </p:nvSpPr>
          <p:spPr>
            <a:xfrm>
              <a:off x="195123" y="4771083"/>
              <a:ext cx="5087877" cy="307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SimSun" pitchFamily="2"/>
                  <a:cs typeface="Mangal" pitchFamily="2"/>
                </a:rPr>
                <a:t>Material Science</a:t>
              </a:r>
            </a:p>
          </p:txBody>
        </p:sp>
        <p:sp>
          <p:nvSpPr>
            <p:cNvPr id="11" name="Text Box 13"/>
            <p:cNvSpPr/>
            <p:nvPr/>
          </p:nvSpPr>
          <p:spPr>
            <a:xfrm>
              <a:off x="144722" y="5088331"/>
              <a:ext cx="4514401" cy="645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342900" lvl="0" indent="-342900" eaLnBrk="0" hangingPunct="0">
                <a:spcBef>
                  <a:spcPct val="20000"/>
                </a:spcBef>
                <a:buClr>
                  <a:srgbClr val="000099"/>
                </a:buClr>
                <a:buSzPct val="80000"/>
                <a:buFont typeface="Arial Unicode MS" pitchFamily="34" charset="-128"/>
                <a:buChar char="●"/>
              </a:pPr>
              <a:r>
                <a:rPr lang="en-GB" sz="1600" kern="0" dirty="0">
                  <a:solidFill>
                    <a:srgbClr val="062F67"/>
                  </a:solidFill>
                  <a:latin typeface="Calibri"/>
                </a:rPr>
                <a:t>Ion-Condensed-Matter Interactions</a:t>
              </a:r>
            </a:p>
            <a:p>
              <a:pPr marL="342900" lvl="0" indent="-342900" eaLnBrk="0" hangingPunct="0">
                <a:spcBef>
                  <a:spcPct val="20000"/>
                </a:spcBef>
                <a:buClr>
                  <a:srgbClr val="000099"/>
                </a:buClr>
                <a:buSzPct val="80000"/>
                <a:buFont typeface="Arial Unicode MS" pitchFamily="34" charset="-128"/>
                <a:buChar char="●"/>
              </a:pPr>
              <a:r>
                <a:rPr lang="en-GB" sz="1600" kern="0" dirty="0">
                  <a:solidFill>
                    <a:srgbClr val="062F67"/>
                  </a:solidFill>
                  <a:latin typeface="Calibri"/>
                </a:rPr>
                <a:t>Nano-structures using ion-beams</a:t>
              </a:r>
            </a:p>
          </p:txBody>
        </p:sp>
      </p:grpSp>
      <p:grpSp>
        <p:nvGrpSpPr>
          <p:cNvPr id="12" name="Group 16"/>
          <p:cNvGrpSpPr/>
          <p:nvPr/>
        </p:nvGrpSpPr>
        <p:grpSpPr>
          <a:xfrm>
            <a:off x="4198616" y="4822533"/>
            <a:ext cx="4765994" cy="1414857"/>
            <a:chOff x="3945956" y="5077290"/>
            <a:chExt cx="5126044" cy="1414857"/>
          </a:xfrm>
        </p:grpSpPr>
        <p:sp>
          <p:nvSpPr>
            <p:cNvPr id="13" name="Text Box 17"/>
            <p:cNvSpPr/>
            <p:nvPr/>
          </p:nvSpPr>
          <p:spPr>
            <a:xfrm>
              <a:off x="3984123" y="5515916"/>
              <a:ext cx="5087877" cy="307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SimSun" pitchFamily="2"/>
                  <a:cs typeface="Mangal" pitchFamily="2"/>
                </a:rPr>
                <a:t>Accelerator Technology</a:t>
              </a:r>
            </a:p>
          </p:txBody>
        </p:sp>
        <p:pic>
          <p:nvPicPr>
            <p:cNvPr id="14" name="Picture 18" descr="innere_ne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7961" y="5077290"/>
              <a:ext cx="1513449" cy="1238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5" name="Text Box 19"/>
            <p:cNvSpPr/>
            <p:nvPr/>
          </p:nvSpPr>
          <p:spPr>
            <a:xfrm>
              <a:off x="3945956" y="5846652"/>
              <a:ext cx="4371115" cy="645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342900" lvl="0" indent="-342900" eaLnBrk="0" hangingPunct="0">
                <a:spcBef>
                  <a:spcPct val="20000"/>
                </a:spcBef>
                <a:buClr>
                  <a:srgbClr val="000099"/>
                </a:buClr>
                <a:buSzPct val="80000"/>
                <a:buFont typeface="Arial Unicode MS" pitchFamily="34" charset="-128"/>
                <a:buChar char="●"/>
              </a:pPr>
              <a:r>
                <a:rPr lang="en-GB" sz="1600" kern="0" dirty="0">
                  <a:solidFill>
                    <a:srgbClr val="062F67"/>
                  </a:solidFill>
                  <a:latin typeface="Calibri"/>
                </a:rPr>
                <a:t>Linear accelerators</a:t>
              </a:r>
            </a:p>
            <a:p>
              <a:pPr marL="342900" lvl="0" indent="-342900" eaLnBrk="0" hangingPunct="0">
                <a:spcBef>
                  <a:spcPct val="20000"/>
                </a:spcBef>
                <a:buClr>
                  <a:srgbClr val="000099"/>
                </a:buClr>
                <a:buSzPct val="80000"/>
                <a:buFont typeface="Arial Unicode MS" pitchFamily="34" charset="-128"/>
                <a:buChar char="●"/>
              </a:pPr>
              <a:r>
                <a:rPr lang="en-GB" sz="1600" kern="0" dirty="0">
                  <a:solidFill>
                    <a:srgbClr val="062F67"/>
                  </a:solidFill>
                  <a:latin typeface="Calibri"/>
                </a:rPr>
                <a:t>Synchrotrons and Storage Rings</a:t>
              </a:r>
            </a:p>
          </p:txBody>
        </p:sp>
      </p:grpSp>
      <p:grpSp>
        <p:nvGrpSpPr>
          <p:cNvPr id="16" name="Group 22"/>
          <p:cNvGrpSpPr/>
          <p:nvPr/>
        </p:nvGrpSpPr>
        <p:grpSpPr>
          <a:xfrm>
            <a:off x="4341683" y="1007153"/>
            <a:ext cx="4753444" cy="1485717"/>
            <a:chOff x="3839401" y="1697188"/>
            <a:chExt cx="5160599" cy="1485717"/>
          </a:xfrm>
        </p:grpSpPr>
        <p:sp>
          <p:nvSpPr>
            <p:cNvPr id="17" name="Text Box 23"/>
            <p:cNvSpPr/>
            <p:nvPr/>
          </p:nvSpPr>
          <p:spPr>
            <a:xfrm>
              <a:off x="3912123" y="2392920"/>
              <a:ext cx="5087877" cy="307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SimSun" pitchFamily="2"/>
                  <a:cs typeface="Mangal" pitchFamily="2"/>
                </a:rPr>
                <a:t>Atomic Physics</a:t>
              </a:r>
            </a:p>
          </p:txBody>
        </p:sp>
        <p:sp>
          <p:nvSpPr>
            <p:cNvPr id="18" name="Text Box 24"/>
            <p:cNvSpPr/>
            <p:nvPr/>
          </p:nvSpPr>
          <p:spPr>
            <a:xfrm>
              <a:off x="3839401" y="2675516"/>
              <a:ext cx="4753444" cy="28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45000"/>
                <a:buFont typeface="StarSymbol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2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endParaRPr>
            </a:p>
          </p:txBody>
        </p:sp>
        <p:pic>
          <p:nvPicPr>
            <p:cNvPr id="19" name="Picture 27" descr="atommodell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74583" y="1697188"/>
              <a:ext cx="1827364" cy="1485717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0" name="Text Box 29"/>
          <p:cNvSpPr/>
          <p:nvPr/>
        </p:nvSpPr>
        <p:spPr>
          <a:xfrm>
            <a:off x="130833" y="3429000"/>
            <a:ext cx="3867116" cy="31271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100000">
                <a:srgbClr val="FFFFFF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Bio-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Physics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and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Bio-Medical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Applications</a:t>
            </a:r>
            <a:endParaRPr lang="de-DE" sz="14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SimSun" pitchFamily="2"/>
              <a:cs typeface="Mangal" pitchFamily="2"/>
            </a:endParaRPr>
          </a:p>
        </p:txBody>
      </p:sp>
      <p:sp>
        <p:nvSpPr>
          <p:cNvPr id="21" name="Text Box 30"/>
          <p:cNvSpPr/>
          <p:nvPr/>
        </p:nvSpPr>
        <p:spPr>
          <a:xfrm>
            <a:off x="56666" y="3808747"/>
            <a:ext cx="3941283" cy="6454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Radiobiological effects of ions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Cancer therapy with ion-beams</a:t>
            </a:r>
          </a:p>
        </p:txBody>
      </p:sp>
      <p:pic>
        <p:nvPicPr>
          <p:cNvPr id="22" name="Picture 33" descr="biodnamodell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0491" y="3834080"/>
            <a:ext cx="870481" cy="7063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ext Box 35"/>
          <p:cNvSpPr/>
          <p:nvPr/>
        </p:nvSpPr>
        <p:spPr>
          <a:xfrm>
            <a:off x="145600" y="908650"/>
            <a:ext cx="4159411" cy="31271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100000">
                <a:srgbClr val="FFFFFF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Nuclear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Physics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&amp;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Physics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with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Hadrons</a:t>
            </a:r>
            <a:endParaRPr lang="de-DE" sz="14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SimSun" pitchFamily="2"/>
              <a:cs typeface="Mangal" pitchFamily="2"/>
            </a:endParaRPr>
          </a:p>
        </p:txBody>
      </p:sp>
      <p:pic>
        <p:nvPicPr>
          <p:cNvPr id="25" name="Picture 40" descr="kernmodell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943" y="1196486"/>
            <a:ext cx="1320119" cy="15605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64047" y="1340710"/>
            <a:ext cx="2772109" cy="1818026"/>
          </a:xfrm>
        </p:spPr>
        <p:txBody>
          <a:bodyPr/>
          <a:lstStyle/>
          <a:p>
            <a:r>
              <a:rPr lang="en-GB" sz="1600" dirty="0"/>
              <a:t>Nuclear Reaction from lowest to highest Energies</a:t>
            </a:r>
          </a:p>
          <a:p>
            <a:r>
              <a:rPr lang="en-GB" sz="1600" dirty="0"/>
              <a:t>Super-heavy Elements</a:t>
            </a:r>
          </a:p>
          <a:p>
            <a:r>
              <a:rPr lang="en-GB" sz="1600" dirty="0"/>
              <a:t>Compressed Baryonic Matter</a:t>
            </a:r>
          </a:p>
          <a:p>
            <a:r>
              <a:rPr lang="en-GB" sz="1600" dirty="0"/>
              <a:t>Anti-matter Research</a:t>
            </a:r>
          </a:p>
          <a:p>
            <a:r>
              <a:rPr lang="en-GB" sz="1600" dirty="0"/>
              <a:t>new: PANDA (QCD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27" name="Rectangle 26"/>
          <p:cNvSpPr/>
          <p:nvPr/>
        </p:nvSpPr>
        <p:spPr>
          <a:xfrm>
            <a:off x="4198616" y="2184708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Atomic Interactions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Precision Spectroscopy of highly charged Ions</a:t>
            </a:r>
          </a:p>
        </p:txBody>
      </p:sp>
    </p:spTree>
    <p:extLst>
      <p:ext uri="{BB962C8B-B14F-4D97-AF65-F5344CB8AC3E}">
        <p14:creationId xmlns:p14="http://schemas.microsoft.com/office/powerpoint/2010/main" val="27437927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FAIR experiments</a:t>
            </a:r>
            <a:endParaRPr lang="en-GB" noProof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500" y="980660"/>
            <a:ext cx="7995713" cy="53287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>
              <a:spcAft>
                <a:spcPct val="25000"/>
              </a:spcAft>
            </a:pPr>
            <a:r>
              <a:rPr lang="en-GB" altLang="en-US" b="1" kern="0" dirty="0" smtClean="0"/>
              <a:t>NUSTAR</a:t>
            </a:r>
            <a:r>
              <a:rPr lang="en-GB" altLang="en-US" kern="0" dirty="0" smtClean="0"/>
              <a:t>: 	2 x 10</a:t>
            </a:r>
            <a:r>
              <a:rPr lang="en-GB" altLang="en-US" kern="0" baseline="30000" dirty="0" smtClean="0"/>
              <a:t>11</a:t>
            </a:r>
            <a:r>
              <a:rPr lang="en-GB" altLang="en-US" kern="0" dirty="0" smtClean="0"/>
              <a:t>/pulse U</a:t>
            </a:r>
            <a:r>
              <a:rPr lang="en-GB" altLang="en-US" kern="0" baseline="30000" dirty="0" smtClean="0"/>
              <a:t>28+</a:t>
            </a:r>
            <a:r>
              <a:rPr lang="en-GB" altLang="en-US" kern="0" dirty="0" smtClean="0"/>
              <a:t> @ 400-1500 MeV/u</a:t>
            </a:r>
            <a:br>
              <a:rPr lang="en-GB" altLang="en-US" kern="0" dirty="0" smtClean="0"/>
            </a:br>
            <a:r>
              <a:rPr lang="en-GB" altLang="en-US" kern="0" dirty="0" smtClean="0"/>
              <a:t>	  	bunch compression to 70 ns</a:t>
            </a:r>
            <a:br>
              <a:rPr lang="en-GB" altLang="en-US" kern="0" dirty="0" smtClean="0"/>
            </a:br>
            <a:r>
              <a:rPr lang="en-GB" altLang="en-US" kern="0" dirty="0" smtClean="0"/>
              <a:t>	  	highest gain factors for exotic nuclear beams</a:t>
            </a:r>
          </a:p>
          <a:p>
            <a:pPr>
              <a:spcAft>
                <a:spcPct val="25000"/>
              </a:spcAft>
            </a:pPr>
            <a:r>
              <a:rPr lang="en-GB" altLang="en-US" b="1" kern="0" dirty="0" smtClean="0"/>
              <a:t>CBM</a:t>
            </a:r>
            <a:r>
              <a:rPr lang="en-GB" altLang="en-US" kern="0" dirty="0" smtClean="0"/>
              <a:t>:	Heavy-ion beam intensities of 10</a:t>
            </a:r>
            <a:r>
              <a:rPr lang="en-GB" altLang="en-US" kern="0" baseline="30000" dirty="0" smtClean="0"/>
              <a:t>10</a:t>
            </a:r>
            <a:r>
              <a:rPr lang="en-GB" altLang="en-US" kern="0" dirty="0" smtClean="0"/>
              <a:t> particles/s </a:t>
            </a:r>
            <a:br>
              <a:rPr lang="en-GB" altLang="en-US" kern="0" dirty="0" smtClean="0"/>
            </a:br>
            <a:r>
              <a:rPr lang="en-GB" altLang="en-US" kern="0" dirty="0" smtClean="0"/>
              <a:t>		@ 11 (34@SIS300) GeV/u for U</a:t>
            </a:r>
            <a:r>
              <a:rPr lang="en-GB" altLang="en-US" kern="0" baseline="30000" dirty="0" smtClean="0"/>
              <a:t>92+</a:t>
            </a:r>
            <a:r>
              <a:rPr lang="en-GB" altLang="en-US" b="1" kern="0" dirty="0" smtClean="0"/>
              <a:t> </a:t>
            </a:r>
          </a:p>
          <a:p>
            <a:pPr>
              <a:spcAft>
                <a:spcPct val="25000"/>
              </a:spcAft>
            </a:pPr>
            <a:r>
              <a:rPr lang="en-GB" altLang="en-US" b="1" kern="0" dirty="0" smtClean="0"/>
              <a:t>PANDA</a:t>
            </a:r>
            <a:r>
              <a:rPr lang="en-GB" altLang="en-US" kern="0" dirty="0" smtClean="0"/>
              <a:t>:	</a:t>
            </a:r>
            <a:r>
              <a:rPr lang="en-GB" altLang="en-US" kern="0" dirty="0" err="1" smtClean="0"/>
              <a:t>pbar</a:t>
            </a:r>
            <a:r>
              <a:rPr lang="en-GB" altLang="en-US" kern="0" dirty="0" smtClean="0"/>
              <a:t> in wide momentum range (1.5 - 15 GeV/c)</a:t>
            </a:r>
            <a:br>
              <a:rPr lang="en-GB" altLang="en-US" kern="0" dirty="0" smtClean="0"/>
            </a:br>
            <a:r>
              <a:rPr lang="en-GB" altLang="en-US" kern="0" dirty="0" smtClean="0"/>
              <a:t>		High luminosity and high momentum resolution</a:t>
            </a:r>
            <a:endParaRPr lang="en-GB" altLang="en-US" kern="0" baseline="30000" dirty="0" smtClean="0"/>
          </a:p>
          <a:p>
            <a:pPr>
              <a:spcAft>
                <a:spcPct val="25000"/>
              </a:spcAft>
            </a:pPr>
            <a:r>
              <a:rPr lang="en-GB" altLang="en-US" b="1" kern="0" dirty="0" smtClean="0"/>
              <a:t>FLAIR</a:t>
            </a:r>
            <a:r>
              <a:rPr lang="en-GB" altLang="en-US" kern="0" dirty="0" smtClean="0"/>
              <a:t>:</a:t>
            </a:r>
            <a:r>
              <a:rPr lang="en-GB" altLang="en-US" b="1" kern="0" dirty="0" smtClean="0"/>
              <a:t> 	</a:t>
            </a:r>
            <a:r>
              <a:rPr lang="en-GB" altLang="en-US" kern="0" dirty="0" smtClean="0"/>
              <a:t>Cooled antiprotons in the 20 </a:t>
            </a:r>
            <a:r>
              <a:rPr lang="en-GB" altLang="en-US" kern="0" dirty="0" err="1" smtClean="0"/>
              <a:t>keV</a:t>
            </a:r>
            <a:r>
              <a:rPr lang="en-GB" altLang="en-US" kern="0" dirty="0" smtClean="0"/>
              <a:t> range</a:t>
            </a:r>
          </a:p>
          <a:p>
            <a:pPr>
              <a:spcAft>
                <a:spcPct val="25000"/>
              </a:spcAft>
            </a:pPr>
            <a:r>
              <a:rPr lang="en-GB" altLang="en-US" b="1" kern="0" dirty="0" smtClean="0"/>
              <a:t>SPARC</a:t>
            </a:r>
            <a:r>
              <a:rPr lang="en-GB" altLang="en-US" kern="0" dirty="0" smtClean="0"/>
              <a:t>:	Cooled and high brilliance beams of rare 			isotopes</a:t>
            </a:r>
          </a:p>
          <a:p>
            <a:pPr>
              <a:spcAft>
                <a:spcPct val="25000"/>
              </a:spcAft>
            </a:pPr>
            <a:r>
              <a:rPr lang="en-GB" altLang="en-US" b="1" kern="0" dirty="0" smtClean="0"/>
              <a:t>Plasma Physics</a:t>
            </a:r>
            <a:r>
              <a:rPr lang="en-GB" altLang="en-US" kern="0" dirty="0" smtClean="0"/>
              <a:t>: High intensity beams, bunch compression 		to 70 ns</a:t>
            </a:r>
          </a:p>
        </p:txBody>
      </p:sp>
    </p:spTree>
    <p:extLst>
      <p:ext uri="{BB962C8B-B14F-4D97-AF65-F5344CB8AC3E}">
        <p14:creationId xmlns:p14="http://schemas.microsoft.com/office/powerpoint/2010/main" val="3344340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Participants according to invitation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10"/>
            <a:ext cx="9144000" cy="554477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GSI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Betz</a:t>
            </a:r>
            <a:r>
              <a:rPr lang="en-US" sz="1800" dirty="0"/>
              <a:t>, </a:t>
            </a:r>
            <a:r>
              <a:rPr lang="en-US" sz="1800" dirty="0" smtClean="0"/>
              <a:t>Christine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Matias </a:t>
            </a:r>
            <a:r>
              <a:rPr lang="en-US" sz="1800" dirty="0"/>
              <a:t>Salinas </a:t>
            </a:r>
            <a:r>
              <a:rPr lang="en-US" sz="1800" dirty="0" smtClean="0"/>
              <a:t>Rodriguez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Dennis Gaßmann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Ralf Fuchs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Torsten Radon</a:t>
            </a:r>
          </a:p>
          <a:p>
            <a:pPr marL="0" indent="0">
              <a:buNone/>
            </a:pPr>
            <a:r>
              <a:rPr lang="en-US" sz="1800" dirty="0" smtClean="0"/>
              <a:t>  </a:t>
            </a:r>
            <a:r>
              <a:rPr lang="en-US" sz="1800" b="1" dirty="0" smtClean="0"/>
              <a:t>CERN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Jan Uythoven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Michal Kalinowski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Alain Antoine</a:t>
            </a:r>
          </a:p>
          <a:p>
            <a:pPr marL="0" indent="0">
              <a:buNone/>
            </a:pPr>
            <a:r>
              <a:rPr lang="en-US" sz="1800" b="1" dirty="0" smtClean="0"/>
              <a:t>TU Darmstadt / CERN / GSI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Rudiger Schmidt </a:t>
            </a:r>
          </a:p>
          <a:p>
            <a:pPr marL="0" indent="0">
              <a:buNone/>
            </a:pPr>
            <a:r>
              <a:rPr lang="en-US" sz="1800" b="1" dirty="0" smtClean="0"/>
              <a:t>ISS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Thomas </a:t>
            </a:r>
            <a:r>
              <a:rPr lang="en-US" sz="1800" dirty="0" err="1"/>
              <a:t>Termin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Dustin Witte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Kai-Dietrich</a:t>
            </a:r>
            <a:r>
              <a:rPr lang="en-GB" sz="1800" dirty="0"/>
              <a:t> </a:t>
            </a:r>
            <a:r>
              <a:rPr lang="en-US" sz="1800" dirty="0" smtClean="0"/>
              <a:t>Wolf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Max </a:t>
            </a:r>
            <a:r>
              <a:rPr lang="en-US" sz="1800" dirty="0" err="1" smtClean="0"/>
              <a:t>vom</a:t>
            </a:r>
            <a:r>
              <a:rPr lang="en-US" sz="1800" dirty="0" smtClean="0"/>
              <a:t> Stein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Sabine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Kranz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415645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PANDA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/>
          <a:stretch/>
        </p:blipFill>
        <p:spPr>
          <a:xfrm>
            <a:off x="0" y="0"/>
            <a:ext cx="6309206" cy="68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833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for PANDA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450" y="762000"/>
            <a:ext cx="7884460" cy="59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82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station for SFRS magnets at CERN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415" y="762000"/>
            <a:ext cx="7780586" cy="5907450"/>
          </a:xfrm>
        </p:spPr>
      </p:pic>
      <p:sp>
        <p:nvSpPr>
          <p:cNvPr id="7" name="TextBox 6"/>
          <p:cNvSpPr txBox="1"/>
          <p:nvPr/>
        </p:nvSpPr>
        <p:spPr>
          <a:xfrm>
            <a:off x="0" y="6032294"/>
            <a:ext cx="4483847" cy="565146"/>
          </a:xfrm>
          <a:prstGeom prst="rect">
            <a:avLst/>
          </a:prstGeom>
          <a:solidFill>
            <a:srgbClr val="FFFFCC"/>
          </a:solidFill>
        </p:spPr>
        <p:txBody>
          <a:bodyPr vert="horz" wrap="none" lIns="36000" tIns="36000" rIns="36000" bIns="360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FF"/>
                </a:solidFill>
              </a:rPr>
              <a:t>First magnet arrived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FF"/>
                </a:solidFill>
              </a:rPr>
              <a:t>Test program expected to take about 5 years </a:t>
            </a:r>
          </a:p>
        </p:txBody>
      </p:sp>
    </p:spTree>
    <p:extLst>
      <p:ext uri="{BB962C8B-B14F-4D97-AF65-F5344CB8AC3E}">
        <p14:creationId xmlns:p14="http://schemas.microsoft.com/office/powerpoint/2010/main" val="19956865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16836" y="1125828"/>
            <a:ext cx="8919785" cy="5183572"/>
            <a:chOff x="776536" y="1412776"/>
            <a:chExt cx="8474624" cy="42484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6536" y="1412776"/>
              <a:ext cx="8474624" cy="424847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784101" y="1421095"/>
              <a:ext cx="2232248" cy="11521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defTabSz="844083"/>
              <a:endParaRPr lang="en-GB" sz="1846" b="1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6727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24760" y="1002758"/>
            <a:ext cx="1635280" cy="77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0119" t="17041" r="55798" b="1197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6" name="Group 15"/>
            <p:cNvGrpSpPr/>
            <p:nvPr/>
          </p:nvGrpSpPr>
          <p:grpSpPr>
            <a:xfrm>
              <a:off x="19759" y="3068950"/>
              <a:ext cx="8728821" cy="3550755"/>
              <a:chOff x="19759" y="3068950"/>
              <a:chExt cx="8728821" cy="355075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020340" y="3068950"/>
                <a:ext cx="1728240" cy="1656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HHADES &amp; CBM</a:t>
                </a:r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804310" y="4963475"/>
                <a:ext cx="1728240" cy="1656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00628" y="5559702"/>
                <a:ext cx="1728240" cy="4656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759" y="4437140"/>
                <a:ext cx="1635280" cy="770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35620" y="5967671"/>
                <a:ext cx="1728240" cy="4137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22185" y="3463752"/>
                <a:ext cx="721825" cy="176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37261" y="3668733"/>
                <a:ext cx="569425" cy="176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61061" y="3907868"/>
                <a:ext cx="566920" cy="176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27613" y="3628428"/>
            <a:ext cx="1152160" cy="257369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HADES &amp; CBM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6690" y="6203393"/>
            <a:ext cx="1152160" cy="44203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Low energy experiments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1940" y="6328626"/>
            <a:ext cx="1152160" cy="44203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High energy experiments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9214" y="4094615"/>
            <a:ext cx="666372" cy="257369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PANDA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05393" y="3640512"/>
            <a:ext cx="666372" cy="44203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Atomic physics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24834" y="3186393"/>
            <a:ext cx="666372" cy="44203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Plasma physics</a:t>
            </a:r>
          </a:p>
        </p:txBody>
      </p:sp>
      <p:cxnSp>
        <p:nvCxnSpPr>
          <p:cNvPr id="47" name="Straight Arrow Connector 46"/>
          <p:cNvCxnSpPr>
            <a:stCxn id="44" idx="2"/>
          </p:cNvCxnSpPr>
          <p:nvPr/>
        </p:nvCxnSpPr>
        <p:spPr>
          <a:xfrm flipH="1">
            <a:off x="5172380" y="4082547"/>
            <a:ext cx="166199" cy="354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789364" y="3640512"/>
            <a:ext cx="216029" cy="94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5894109" y="6203393"/>
            <a:ext cx="291431" cy="22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0" idx="0"/>
          </p:cNvCxnSpPr>
          <p:nvPr/>
        </p:nvCxnSpPr>
        <p:spPr>
          <a:xfrm flipH="1" flipV="1">
            <a:off x="4932991" y="5967671"/>
            <a:ext cx="225029" cy="360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77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1pPr>
            <a:lvl2pPr marL="685817" indent="-263776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2pPr>
            <a:lvl3pPr marL="1055103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3pPr>
            <a:lvl4pPr marL="1477145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4pPr>
            <a:lvl5pPr marL="1899186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292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GB" sz="1292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" name="Picture 1" descr="FAIR_NE_20210609 - PDF-XChange Edi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0" t="24768" r="36625" b="4855"/>
          <a:stretch/>
        </p:blipFill>
        <p:spPr>
          <a:xfrm>
            <a:off x="755470" y="9695"/>
            <a:ext cx="4608640" cy="68575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652150" y="2204830"/>
            <a:ext cx="3150590" cy="12961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GB" sz="2400" kern="0" dirty="0" smtClean="0">
                <a:solidFill>
                  <a:srgbClr val="0000FF"/>
                </a:solidFill>
              </a:rPr>
              <a:t>NE areas at FAIR (independent access to each NE area)</a:t>
            </a:r>
            <a:endParaRPr lang="en-GB" sz="2400" kern="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540" y="2852920"/>
            <a:ext cx="4104570" cy="2736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952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1pPr>
            <a:lvl2pPr marL="685817" indent="-263776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2pPr>
            <a:lvl3pPr marL="1055103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3pPr>
            <a:lvl4pPr marL="1477145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4pPr>
            <a:lvl5pPr marL="1899186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292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GB" sz="1292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Picture 2" descr="FAIR_NE_20210609 - PDF-XChange Edi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25019" r="17751" b="7838"/>
          <a:stretch/>
        </p:blipFill>
        <p:spPr>
          <a:xfrm>
            <a:off x="0" y="0"/>
            <a:ext cx="9144000" cy="65974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390" y="2564880"/>
            <a:ext cx="2088290" cy="129618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GB" sz="2400" kern="0" dirty="0" smtClean="0">
                <a:solidFill>
                  <a:srgbClr val="0000FF"/>
                </a:solidFill>
              </a:rPr>
              <a:t>NE areas at FAIR </a:t>
            </a:r>
          </a:p>
          <a:p>
            <a:r>
              <a:rPr lang="en-GB" b="1" kern="0" dirty="0" smtClean="0">
                <a:solidFill>
                  <a:srgbClr val="0000FF"/>
                </a:solidFill>
              </a:rPr>
              <a:t>zoom</a:t>
            </a:r>
            <a:endParaRPr lang="en-GB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862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1pPr>
            <a:lvl2pPr marL="685817" indent="-263776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2pPr>
            <a:lvl3pPr marL="1055103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3pPr>
            <a:lvl4pPr marL="1477145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4pPr>
            <a:lvl5pPr marL="1899186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292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GB" sz="1292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Picture 2" descr="FAIR_NE_20210609 - PDF-XChange Edi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25019" r="17751" b="7838"/>
          <a:stretch/>
        </p:blipFill>
        <p:spPr>
          <a:xfrm>
            <a:off x="1518" y="0"/>
            <a:ext cx="9144000" cy="659744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145610" y="631346"/>
            <a:ext cx="4238689" cy="4905127"/>
          </a:xfrm>
          <a:custGeom>
            <a:avLst/>
            <a:gdLst>
              <a:gd name="connsiteX0" fmla="*/ 0 w 5216434"/>
              <a:gd name="connsiteY0" fmla="*/ 0 h 1471748"/>
              <a:gd name="connsiteX1" fmla="*/ 174172 w 5216434"/>
              <a:gd name="connsiteY1" fmla="*/ 418011 h 1471748"/>
              <a:gd name="connsiteX2" fmla="*/ 409303 w 5216434"/>
              <a:gd name="connsiteY2" fmla="*/ 653143 h 1471748"/>
              <a:gd name="connsiteX3" fmla="*/ 775063 w 5216434"/>
              <a:gd name="connsiteY3" fmla="*/ 635725 h 1471748"/>
              <a:gd name="connsiteX4" fmla="*/ 2734492 w 5216434"/>
              <a:gd name="connsiteY4" fmla="*/ 165463 h 1471748"/>
              <a:gd name="connsiteX5" fmla="*/ 3866606 w 5216434"/>
              <a:gd name="connsiteY5" fmla="*/ 644434 h 1471748"/>
              <a:gd name="connsiteX6" fmla="*/ 4545874 w 5216434"/>
              <a:gd name="connsiteY6" fmla="*/ 1062445 h 1471748"/>
              <a:gd name="connsiteX7" fmla="*/ 5216434 w 5216434"/>
              <a:gd name="connsiteY7" fmla="*/ 1471748 h 1471748"/>
              <a:gd name="connsiteX0" fmla="*/ 6481 w 5222915"/>
              <a:gd name="connsiteY0" fmla="*/ 30964 h 1502712"/>
              <a:gd name="connsiteX1" fmla="*/ 15190 w 5222915"/>
              <a:gd name="connsiteY1" fmla="*/ 30964 h 1502712"/>
              <a:gd name="connsiteX2" fmla="*/ 180653 w 5222915"/>
              <a:gd name="connsiteY2" fmla="*/ 448975 h 1502712"/>
              <a:gd name="connsiteX3" fmla="*/ 415784 w 5222915"/>
              <a:gd name="connsiteY3" fmla="*/ 684107 h 1502712"/>
              <a:gd name="connsiteX4" fmla="*/ 781544 w 5222915"/>
              <a:gd name="connsiteY4" fmla="*/ 666689 h 1502712"/>
              <a:gd name="connsiteX5" fmla="*/ 2740973 w 5222915"/>
              <a:gd name="connsiteY5" fmla="*/ 196427 h 1502712"/>
              <a:gd name="connsiteX6" fmla="*/ 3873087 w 5222915"/>
              <a:gd name="connsiteY6" fmla="*/ 675398 h 1502712"/>
              <a:gd name="connsiteX7" fmla="*/ 4552355 w 5222915"/>
              <a:gd name="connsiteY7" fmla="*/ 1093409 h 1502712"/>
              <a:gd name="connsiteX8" fmla="*/ 5222915 w 5222915"/>
              <a:gd name="connsiteY8" fmla="*/ 1502712 h 1502712"/>
              <a:gd name="connsiteX0" fmla="*/ 50296 w 5266730"/>
              <a:gd name="connsiteY0" fmla="*/ 89175 h 1560923"/>
              <a:gd name="connsiteX1" fmla="*/ 6754 w 5266730"/>
              <a:gd name="connsiteY1" fmla="*/ 19507 h 1560923"/>
              <a:gd name="connsiteX2" fmla="*/ 224468 w 5266730"/>
              <a:gd name="connsiteY2" fmla="*/ 507186 h 1560923"/>
              <a:gd name="connsiteX3" fmla="*/ 459599 w 5266730"/>
              <a:gd name="connsiteY3" fmla="*/ 742318 h 1560923"/>
              <a:gd name="connsiteX4" fmla="*/ 825359 w 5266730"/>
              <a:gd name="connsiteY4" fmla="*/ 724900 h 1560923"/>
              <a:gd name="connsiteX5" fmla="*/ 2784788 w 5266730"/>
              <a:gd name="connsiteY5" fmla="*/ 254638 h 1560923"/>
              <a:gd name="connsiteX6" fmla="*/ 3916902 w 5266730"/>
              <a:gd name="connsiteY6" fmla="*/ 733609 h 1560923"/>
              <a:gd name="connsiteX7" fmla="*/ 4596170 w 5266730"/>
              <a:gd name="connsiteY7" fmla="*/ 1151620 h 1560923"/>
              <a:gd name="connsiteX8" fmla="*/ 5266730 w 5266730"/>
              <a:gd name="connsiteY8" fmla="*/ 1560923 h 1560923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14707 w 5221838"/>
              <a:gd name="connsiteY3" fmla="*/ 65752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04354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04354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98483 w 5221838"/>
              <a:gd name="connsiteY3" fmla="*/ 653039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593106 w 5221838"/>
              <a:gd name="connsiteY4" fmla="*/ 668536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42412 w 5221838"/>
              <a:gd name="connsiteY4" fmla="*/ 610265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523154 w 5221838"/>
              <a:gd name="connsiteY4" fmla="*/ 645581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523154 w 5221838"/>
              <a:gd name="connsiteY4" fmla="*/ 645581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16788 w 5221838"/>
              <a:gd name="connsiteY5" fmla="*/ 343090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1788 w 5221838"/>
              <a:gd name="connsiteY6" fmla="*/ 179145 h 1476127"/>
              <a:gd name="connsiteX7" fmla="*/ 2739896 w 5221838"/>
              <a:gd name="connsiteY7" fmla="*/ 169842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739896 w 5221838"/>
              <a:gd name="connsiteY7" fmla="*/ 169842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21261 w 5221838"/>
              <a:gd name="connsiteY9" fmla="*/ 784127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01977 w 5221838"/>
              <a:gd name="connsiteY7" fmla="*/ 29371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38848 w 5221838"/>
              <a:gd name="connsiteY7" fmla="*/ 296171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38848 w 5221838"/>
              <a:gd name="connsiteY7" fmla="*/ 296171 h 1476127"/>
              <a:gd name="connsiteX8" fmla="*/ 3744190 w 5221838"/>
              <a:gd name="connsiteY8" fmla="*/ 589820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17220 w 5221838"/>
              <a:gd name="connsiteY7" fmla="*/ 219144 h 1476127"/>
              <a:gd name="connsiteX8" fmla="*/ 3138848 w 5221838"/>
              <a:gd name="connsiteY8" fmla="*/ 296171 h 1476127"/>
              <a:gd name="connsiteX9" fmla="*/ 3744190 w 5221838"/>
              <a:gd name="connsiteY9" fmla="*/ 589820 h 1476127"/>
              <a:gd name="connsiteX10" fmla="*/ 4116643 w 5221838"/>
              <a:gd name="connsiteY10" fmla="*/ 800290 h 1476127"/>
              <a:gd name="connsiteX11" fmla="*/ 4551278 w 5221838"/>
              <a:gd name="connsiteY11" fmla="*/ 1066824 h 1476127"/>
              <a:gd name="connsiteX12" fmla="*/ 5221838 w 5221838"/>
              <a:gd name="connsiteY12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24595 w 5221838"/>
              <a:gd name="connsiteY7" fmla="*/ 201938 h 1476127"/>
              <a:gd name="connsiteX8" fmla="*/ 3138848 w 5221838"/>
              <a:gd name="connsiteY8" fmla="*/ 296171 h 1476127"/>
              <a:gd name="connsiteX9" fmla="*/ 3744190 w 5221838"/>
              <a:gd name="connsiteY9" fmla="*/ 589820 h 1476127"/>
              <a:gd name="connsiteX10" fmla="*/ 4116643 w 5221838"/>
              <a:gd name="connsiteY10" fmla="*/ 800290 h 1476127"/>
              <a:gd name="connsiteX11" fmla="*/ 4551278 w 5221838"/>
              <a:gd name="connsiteY11" fmla="*/ 1066824 h 1476127"/>
              <a:gd name="connsiteX12" fmla="*/ 5221838 w 5221838"/>
              <a:gd name="connsiteY12" fmla="*/ 1476127 h 1476127"/>
              <a:gd name="connsiteX0" fmla="*/ 5404 w 4580179"/>
              <a:gd name="connsiteY0" fmla="*/ 4379 h 4905127"/>
              <a:gd name="connsiteX1" fmla="*/ 15837 w 4580179"/>
              <a:gd name="connsiteY1" fmla="*/ 49011 h 4905127"/>
              <a:gd name="connsiteX2" fmla="*/ 179576 w 4580179"/>
              <a:gd name="connsiteY2" fmla="*/ 422390 h 4905127"/>
              <a:gd name="connsiteX3" fmla="*/ 482758 w 4580179"/>
              <a:gd name="connsiteY3" fmla="*/ 648693 h 4905127"/>
              <a:gd name="connsiteX4" fmla="*/ 898231 w 4580179"/>
              <a:gd name="connsiteY4" fmla="*/ 614704 h 4905127"/>
              <a:gd name="connsiteX5" fmla="*/ 1849115 w 4580179"/>
              <a:gd name="connsiteY5" fmla="*/ 370800 h 4905127"/>
              <a:gd name="connsiteX6" fmla="*/ 2454097 w 4580179"/>
              <a:gd name="connsiteY6" fmla="*/ 199927 h 4905127"/>
              <a:gd name="connsiteX7" fmla="*/ 2824595 w 4580179"/>
              <a:gd name="connsiteY7" fmla="*/ 201938 h 4905127"/>
              <a:gd name="connsiteX8" fmla="*/ 3138848 w 4580179"/>
              <a:gd name="connsiteY8" fmla="*/ 296171 h 4905127"/>
              <a:gd name="connsiteX9" fmla="*/ 3744190 w 4580179"/>
              <a:gd name="connsiteY9" fmla="*/ 589820 h 4905127"/>
              <a:gd name="connsiteX10" fmla="*/ 4116643 w 4580179"/>
              <a:gd name="connsiteY10" fmla="*/ 800290 h 4905127"/>
              <a:gd name="connsiteX11" fmla="*/ 4551278 w 4580179"/>
              <a:gd name="connsiteY11" fmla="*/ 1066824 h 4905127"/>
              <a:gd name="connsiteX12" fmla="*/ 3252361 w 4580179"/>
              <a:gd name="connsiteY12" fmla="*/ 4905127 h 4905127"/>
              <a:gd name="connsiteX0" fmla="*/ 5404 w 4580179"/>
              <a:gd name="connsiteY0" fmla="*/ 4379 h 4905127"/>
              <a:gd name="connsiteX1" fmla="*/ 15837 w 4580179"/>
              <a:gd name="connsiteY1" fmla="*/ 49011 h 4905127"/>
              <a:gd name="connsiteX2" fmla="*/ 179576 w 4580179"/>
              <a:gd name="connsiteY2" fmla="*/ 422390 h 4905127"/>
              <a:gd name="connsiteX3" fmla="*/ 482758 w 4580179"/>
              <a:gd name="connsiteY3" fmla="*/ 648693 h 4905127"/>
              <a:gd name="connsiteX4" fmla="*/ 898231 w 4580179"/>
              <a:gd name="connsiteY4" fmla="*/ 614704 h 4905127"/>
              <a:gd name="connsiteX5" fmla="*/ 1849115 w 4580179"/>
              <a:gd name="connsiteY5" fmla="*/ 370800 h 4905127"/>
              <a:gd name="connsiteX6" fmla="*/ 2454097 w 4580179"/>
              <a:gd name="connsiteY6" fmla="*/ 199927 h 4905127"/>
              <a:gd name="connsiteX7" fmla="*/ 2824595 w 4580179"/>
              <a:gd name="connsiteY7" fmla="*/ 201938 h 4905127"/>
              <a:gd name="connsiteX8" fmla="*/ 3138848 w 4580179"/>
              <a:gd name="connsiteY8" fmla="*/ 296171 h 4905127"/>
              <a:gd name="connsiteX9" fmla="*/ 3744190 w 4580179"/>
              <a:gd name="connsiteY9" fmla="*/ 589820 h 4905127"/>
              <a:gd name="connsiteX10" fmla="*/ 4116643 w 4580179"/>
              <a:gd name="connsiteY10" fmla="*/ 800290 h 4905127"/>
              <a:gd name="connsiteX11" fmla="*/ 4551278 w 4580179"/>
              <a:gd name="connsiteY11" fmla="*/ 1066824 h 4905127"/>
              <a:gd name="connsiteX12" fmla="*/ 3651451 w 4580179"/>
              <a:gd name="connsiteY12" fmla="*/ 3735500 h 4905127"/>
              <a:gd name="connsiteX13" fmla="*/ 3252361 w 4580179"/>
              <a:gd name="connsiteY13" fmla="*/ 4905127 h 4905127"/>
              <a:gd name="connsiteX0" fmla="*/ 5404 w 4553452"/>
              <a:gd name="connsiteY0" fmla="*/ 4379 h 4905127"/>
              <a:gd name="connsiteX1" fmla="*/ 15837 w 4553452"/>
              <a:gd name="connsiteY1" fmla="*/ 49011 h 4905127"/>
              <a:gd name="connsiteX2" fmla="*/ 179576 w 4553452"/>
              <a:gd name="connsiteY2" fmla="*/ 422390 h 4905127"/>
              <a:gd name="connsiteX3" fmla="*/ 482758 w 4553452"/>
              <a:gd name="connsiteY3" fmla="*/ 648693 h 4905127"/>
              <a:gd name="connsiteX4" fmla="*/ 898231 w 4553452"/>
              <a:gd name="connsiteY4" fmla="*/ 614704 h 4905127"/>
              <a:gd name="connsiteX5" fmla="*/ 1849115 w 4553452"/>
              <a:gd name="connsiteY5" fmla="*/ 370800 h 4905127"/>
              <a:gd name="connsiteX6" fmla="*/ 2454097 w 4553452"/>
              <a:gd name="connsiteY6" fmla="*/ 199927 h 4905127"/>
              <a:gd name="connsiteX7" fmla="*/ 2824595 w 4553452"/>
              <a:gd name="connsiteY7" fmla="*/ 201938 h 4905127"/>
              <a:gd name="connsiteX8" fmla="*/ 3138848 w 4553452"/>
              <a:gd name="connsiteY8" fmla="*/ 296171 h 4905127"/>
              <a:gd name="connsiteX9" fmla="*/ 3744190 w 4553452"/>
              <a:gd name="connsiteY9" fmla="*/ 589820 h 4905127"/>
              <a:gd name="connsiteX10" fmla="*/ 4116643 w 4553452"/>
              <a:gd name="connsiteY10" fmla="*/ 800290 h 4905127"/>
              <a:gd name="connsiteX11" fmla="*/ 4551278 w 4553452"/>
              <a:gd name="connsiteY11" fmla="*/ 1066824 h 4905127"/>
              <a:gd name="connsiteX12" fmla="*/ 3926943 w 4553452"/>
              <a:gd name="connsiteY12" fmla="*/ 3788254 h 4905127"/>
              <a:gd name="connsiteX13" fmla="*/ 3252361 w 4553452"/>
              <a:gd name="connsiteY13" fmla="*/ 4905127 h 4905127"/>
              <a:gd name="connsiteX0" fmla="*/ 5404 w 4553452"/>
              <a:gd name="connsiteY0" fmla="*/ 4379 h 4905127"/>
              <a:gd name="connsiteX1" fmla="*/ 15837 w 4553452"/>
              <a:gd name="connsiteY1" fmla="*/ 49011 h 4905127"/>
              <a:gd name="connsiteX2" fmla="*/ 179576 w 4553452"/>
              <a:gd name="connsiteY2" fmla="*/ 422390 h 4905127"/>
              <a:gd name="connsiteX3" fmla="*/ 482758 w 4553452"/>
              <a:gd name="connsiteY3" fmla="*/ 648693 h 4905127"/>
              <a:gd name="connsiteX4" fmla="*/ 898231 w 4553452"/>
              <a:gd name="connsiteY4" fmla="*/ 614704 h 4905127"/>
              <a:gd name="connsiteX5" fmla="*/ 1849115 w 4553452"/>
              <a:gd name="connsiteY5" fmla="*/ 370800 h 4905127"/>
              <a:gd name="connsiteX6" fmla="*/ 2454097 w 4553452"/>
              <a:gd name="connsiteY6" fmla="*/ 199927 h 4905127"/>
              <a:gd name="connsiteX7" fmla="*/ 2824595 w 4553452"/>
              <a:gd name="connsiteY7" fmla="*/ 201938 h 4905127"/>
              <a:gd name="connsiteX8" fmla="*/ 3138848 w 4553452"/>
              <a:gd name="connsiteY8" fmla="*/ 296171 h 4905127"/>
              <a:gd name="connsiteX9" fmla="*/ 3744190 w 4553452"/>
              <a:gd name="connsiteY9" fmla="*/ 589820 h 4905127"/>
              <a:gd name="connsiteX10" fmla="*/ 4116643 w 4553452"/>
              <a:gd name="connsiteY10" fmla="*/ 800290 h 4905127"/>
              <a:gd name="connsiteX11" fmla="*/ 4551278 w 4553452"/>
              <a:gd name="connsiteY11" fmla="*/ 1066824 h 4905127"/>
              <a:gd name="connsiteX12" fmla="*/ 3926943 w 4553452"/>
              <a:gd name="connsiteY12" fmla="*/ 3788254 h 4905127"/>
              <a:gd name="connsiteX13" fmla="*/ 3252361 w 4553452"/>
              <a:gd name="connsiteY13" fmla="*/ 4905127 h 4905127"/>
              <a:gd name="connsiteX0" fmla="*/ 5404 w 4562377"/>
              <a:gd name="connsiteY0" fmla="*/ 4379 h 4905127"/>
              <a:gd name="connsiteX1" fmla="*/ 15837 w 4562377"/>
              <a:gd name="connsiteY1" fmla="*/ 49011 h 4905127"/>
              <a:gd name="connsiteX2" fmla="*/ 179576 w 4562377"/>
              <a:gd name="connsiteY2" fmla="*/ 422390 h 4905127"/>
              <a:gd name="connsiteX3" fmla="*/ 482758 w 4562377"/>
              <a:gd name="connsiteY3" fmla="*/ 648693 h 4905127"/>
              <a:gd name="connsiteX4" fmla="*/ 898231 w 4562377"/>
              <a:gd name="connsiteY4" fmla="*/ 614704 h 4905127"/>
              <a:gd name="connsiteX5" fmla="*/ 1849115 w 4562377"/>
              <a:gd name="connsiteY5" fmla="*/ 370800 h 4905127"/>
              <a:gd name="connsiteX6" fmla="*/ 2454097 w 4562377"/>
              <a:gd name="connsiteY6" fmla="*/ 199927 h 4905127"/>
              <a:gd name="connsiteX7" fmla="*/ 2824595 w 4562377"/>
              <a:gd name="connsiteY7" fmla="*/ 201938 h 4905127"/>
              <a:gd name="connsiteX8" fmla="*/ 3138848 w 4562377"/>
              <a:gd name="connsiteY8" fmla="*/ 296171 h 4905127"/>
              <a:gd name="connsiteX9" fmla="*/ 3744190 w 4562377"/>
              <a:gd name="connsiteY9" fmla="*/ 589820 h 4905127"/>
              <a:gd name="connsiteX10" fmla="*/ 4116643 w 4562377"/>
              <a:gd name="connsiteY10" fmla="*/ 800290 h 4905127"/>
              <a:gd name="connsiteX11" fmla="*/ 4551278 w 4562377"/>
              <a:gd name="connsiteY11" fmla="*/ 1066824 h 4905127"/>
              <a:gd name="connsiteX12" fmla="*/ 4390004 w 4562377"/>
              <a:gd name="connsiteY12" fmla="*/ 2000485 h 4905127"/>
              <a:gd name="connsiteX13" fmla="*/ 3926943 w 4562377"/>
              <a:gd name="connsiteY13" fmla="*/ 3788254 h 4905127"/>
              <a:gd name="connsiteX14" fmla="*/ 3252361 w 4562377"/>
              <a:gd name="connsiteY14" fmla="*/ 4905127 h 4905127"/>
              <a:gd name="connsiteX0" fmla="*/ 5404 w 4562377"/>
              <a:gd name="connsiteY0" fmla="*/ 4379 h 4905127"/>
              <a:gd name="connsiteX1" fmla="*/ 15837 w 4562377"/>
              <a:gd name="connsiteY1" fmla="*/ 49011 h 4905127"/>
              <a:gd name="connsiteX2" fmla="*/ 179576 w 4562377"/>
              <a:gd name="connsiteY2" fmla="*/ 422390 h 4905127"/>
              <a:gd name="connsiteX3" fmla="*/ 482758 w 4562377"/>
              <a:gd name="connsiteY3" fmla="*/ 648693 h 4905127"/>
              <a:gd name="connsiteX4" fmla="*/ 898231 w 4562377"/>
              <a:gd name="connsiteY4" fmla="*/ 614704 h 4905127"/>
              <a:gd name="connsiteX5" fmla="*/ 1849115 w 4562377"/>
              <a:gd name="connsiteY5" fmla="*/ 370800 h 4905127"/>
              <a:gd name="connsiteX6" fmla="*/ 2454097 w 4562377"/>
              <a:gd name="connsiteY6" fmla="*/ 199927 h 4905127"/>
              <a:gd name="connsiteX7" fmla="*/ 2824595 w 4562377"/>
              <a:gd name="connsiteY7" fmla="*/ 201938 h 4905127"/>
              <a:gd name="connsiteX8" fmla="*/ 3138848 w 4562377"/>
              <a:gd name="connsiteY8" fmla="*/ 296171 h 4905127"/>
              <a:gd name="connsiteX9" fmla="*/ 3744190 w 4562377"/>
              <a:gd name="connsiteY9" fmla="*/ 589820 h 4905127"/>
              <a:gd name="connsiteX10" fmla="*/ 4116643 w 4562377"/>
              <a:gd name="connsiteY10" fmla="*/ 800290 h 4905127"/>
              <a:gd name="connsiteX11" fmla="*/ 4551278 w 4562377"/>
              <a:gd name="connsiteY11" fmla="*/ 1066824 h 4905127"/>
              <a:gd name="connsiteX12" fmla="*/ 4390004 w 4562377"/>
              <a:gd name="connsiteY12" fmla="*/ 2000485 h 4905127"/>
              <a:gd name="connsiteX13" fmla="*/ 3926943 w 4562377"/>
              <a:gd name="connsiteY13" fmla="*/ 3788254 h 4905127"/>
              <a:gd name="connsiteX14" fmla="*/ 3252361 w 4562377"/>
              <a:gd name="connsiteY14" fmla="*/ 4905127 h 4905127"/>
              <a:gd name="connsiteX0" fmla="*/ 5404 w 4560254"/>
              <a:gd name="connsiteY0" fmla="*/ 4379 h 4905127"/>
              <a:gd name="connsiteX1" fmla="*/ 15837 w 4560254"/>
              <a:gd name="connsiteY1" fmla="*/ 49011 h 4905127"/>
              <a:gd name="connsiteX2" fmla="*/ 179576 w 4560254"/>
              <a:gd name="connsiteY2" fmla="*/ 422390 h 4905127"/>
              <a:gd name="connsiteX3" fmla="*/ 482758 w 4560254"/>
              <a:gd name="connsiteY3" fmla="*/ 648693 h 4905127"/>
              <a:gd name="connsiteX4" fmla="*/ 898231 w 4560254"/>
              <a:gd name="connsiteY4" fmla="*/ 614704 h 4905127"/>
              <a:gd name="connsiteX5" fmla="*/ 1849115 w 4560254"/>
              <a:gd name="connsiteY5" fmla="*/ 370800 h 4905127"/>
              <a:gd name="connsiteX6" fmla="*/ 2454097 w 4560254"/>
              <a:gd name="connsiteY6" fmla="*/ 199927 h 4905127"/>
              <a:gd name="connsiteX7" fmla="*/ 2824595 w 4560254"/>
              <a:gd name="connsiteY7" fmla="*/ 201938 h 4905127"/>
              <a:gd name="connsiteX8" fmla="*/ 3138848 w 4560254"/>
              <a:gd name="connsiteY8" fmla="*/ 296171 h 4905127"/>
              <a:gd name="connsiteX9" fmla="*/ 3744190 w 4560254"/>
              <a:gd name="connsiteY9" fmla="*/ 589820 h 4905127"/>
              <a:gd name="connsiteX10" fmla="*/ 4116643 w 4560254"/>
              <a:gd name="connsiteY10" fmla="*/ 800290 h 4905127"/>
              <a:gd name="connsiteX11" fmla="*/ 4551278 w 4560254"/>
              <a:gd name="connsiteY11" fmla="*/ 1066824 h 4905127"/>
              <a:gd name="connsiteX12" fmla="*/ 4372419 w 4560254"/>
              <a:gd name="connsiteY12" fmla="*/ 2012208 h 4905127"/>
              <a:gd name="connsiteX13" fmla="*/ 3926943 w 4560254"/>
              <a:gd name="connsiteY13" fmla="*/ 3788254 h 4905127"/>
              <a:gd name="connsiteX14" fmla="*/ 3252361 w 4560254"/>
              <a:gd name="connsiteY14" fmla="*/ 4905127 h 4905127"/>
              <a:gd name="connsiteX0" fmla="*/ 5404 w 4552386"/>
              <a:gd name="connsiteY0" fmla="*/ 4379 h 4905127"/>
              <a:gd name="connsiteX1" fmla="*/ 15837 w 4552386"/>
              <a:gd name="connsiteY1" fmla="*/ 49011 h 4905127"/>
              <a:gd name="connsiteX2" fmla="*/ 179576 w 4552386"/>
              <a:gd name="connsiteY2" fmla="*/ 422390 h 4905127"/>
              <a:gd name="connsiteX3" fmla="*/ 482758 w 4552386"/>
              <a:gd name="connsiteY3" fmla="*/ 648693 h 4905127"/>
              <a:gd name="connsiteX4" fmla="*/ 898231 w 4552386"/>
              <a:gd name="connsiteY4" fmla="*/ 614704 h 4905127"/>
              <a:gd name="connsiteX5" fmla="*/ 1849115 w 4552386"/>
              <a:gd name="connsiteY5" fmla="*/ 370800 h 4905127"/>
              <a:gd name="connsiteX6" fmla="*/ 2454097 w 4552386"/>
              <a:gd name="connsiteY6" fmla="*/ 199927 h 4905127"/>
              <a:gd name="connsiteX7" fmla="*/ 2824595 w 4552386"/>
              <a:gd name="connsiteY7" fmla="*/ 201938 h 4905127"/>
              <a:gd name="connsiteX8" fmla="*/ 3138848 w 4552386"/>
              <a:gd name="connsiteY8" fmla="*/ 296171 h 4905127"/>
              <a:gd name="connsiteX9" fmla="*/ 3744190 w 4552386"/>
              <a:gd name="connsiteY9" fmla="*/ 589820 h 4905127"/>
              <a:gd name="connsiteX10" fmla="*/ 4116643 w 4552386"/>
              <a:gd name="connsiteY10" fmla="*/ 800290 h 4905127"/>
              <a:gd name="connsiteX11" fmla="*/ 4551278 w 4552386"/>
              <a:gd name="connsiteY11" fmla="*/ 1066824 h 4905127"/>
              <a:gd name="connsiteX12" fmla="*/ 4231742 w 4552386"/>
              <a:gd name="connsiteY12" fmla="*/ 2399069 h 4905127"/>
              <a:gd name="connsiteX13" fmla="*/ 3926943 w 4552386"/>
              <a:gd name="connsiteY13" fmla="*/ 3788254 h 4905127"/>
              <a:gd name="connsiteX14" fmla="*/ 3252361 w 4552386"/>
              <a:gd name="connsiteY14" fmla="*/ 4905127 h 4905127"/>
              <a:gd name="connsiteX0" fmla="*/ 5404 w 4552386"/>
              <a:gd name="connsiteY0" fmla="*/ 4379 h 4905127"/>
              <a:gd name="connsiteX1" fmla="*/ 15837 w 4552386"/>
              <a:gd name="connsiteY1" fmla="*/ 49011 h 4905127"/>
              <a:gd name="connsiteX2" fmla="*/ 179576 w 4552386"/>
              <a:gd name="connsiteY2" fmla="*/ 422390 h 4905127"/>
              <a:gd name="connsiteX3" fmla="*/ 482758 w 4552386"/>
              <a:gd name="connsiteY3" fmla="*/ 648693 h 4905127"/>
              <a:gd name="connsiteX4" fmla="*/ 898231 w 4552386"/>
              <a:gd name="connsiteY4" fmla="*/ 614704 h 4905127"/>
              <a:gd name="connsiteX5" fmla="*/ 1849115 w 4552386"/>
              <a:gd name="connsiteY5" fmla="*/ 370800 h 4905127"/>
              <a:gd name="connsiteX6" fmla="*/ 2454097 w 4552386"/>
              <a:gd name="connsiteY6" fmla="*/ 199927 h 4905127"/>
              <a:gd name="connsiteX7" fmla="*/ 2824595 w 4552386"/>
              <a:gd name="connsiteY7" fmla="*/ 201938 h 4905127"/>
              <a:gd name="connsiteX8" fmla="*/ 3138848 w 4552386"/>
              <a:gd name="connsiteY8" fmla="*/ 296171 h 4905127"/>
              <a:gd name="connsiteX9" fmla="*/ 3744190 w 4552386"/>
              <a:gd name="connsiteY9" fmla="*/ 589820 h 4905127"/>
              <a:gd name="connsiteX10" fmla="*/ 4116643 w 4552386"/>
              <a:gd name="connsiteY10" fmla="*/ 800290 h 4905127"/>
              <a:gd name="connsiteX11" fmla="*/ 4551278 w 4552386"/>
              <a:gd name="connsiteY11" fmla="*/ 1066824 h 4905127"/>
              <a:gd name="connsiteX12" fmla="*/ 4231742 w 4552386"/>
              <a:gd name="connsiteY12" fmla="*/ 2399069 h 4905127"/>
              <a:gd name="connsiteX13" fmla="*/ 3926943 w 4552386"/>
              <a:gd name="connsiteY13" fmla="*/ 3788254 h 4905127"/>
              <a:gd name="connsiteX14" fmla="*/ 3252361 w 4552386"/>
              <a:gd name="connsiteY14" fmla="*/ 4905127 h 4905127"/>
              <a:gd name="connsiteX0" fmla="*/ 5404 w 4552011"/>
              <a:gd name="connsiteY0" fmla="*/ 4379 h 4905127"/>
              <a:gd name="connsiteX1" fmla="*/ 15837 w 4552011"/>
              <a:gd name="connsiteY1" fmla="*/ 49011 h 4905127"/>
              <a:gd name="connsiteX2" fmla="*/ 179576 w 4552011"/>
              <a:gd name="connsiteY2" fmla="*/ 422390 h 4905127"/>
              <a:gd name="connsiteX3" fmla="*/ 482758 w 4552011"/>
              <a:gd name="connsiteY3" fmla="*/ 648693 h 4905127"/>
              <a:gd name="connsiteX4" fmla="*/ 898231 w 4552011"/>
              <a:gd name="connsiteY4" fmla="*/ 614704 h 4905127"/>
              <a:gd name="connsiteX5" fmla="*/ 1849115 w 4552011"/>
              <a:gd name="connsiteY5" fmla="*/ 370800 h 4905127"/>
              <a:gd name="connsiteX6" fmla="*/ 2454097 w 4552011"/>
              <a:gd name="connsiteY6" fmla="*/ 199927 h 4905127"/>
              <a:gd name="connsiteX7" fmla="*/ 2824595 w 4552011"/>
              <a:gd name="connsiteY7" fmla="*/ 201938 h 4905127"/>
              <a:gd name="connsiteX8" fmla="*/ 3138848 w 4552011"/>
              <a:gd name="connsiteY8" fmla="*/ 296171 h 4905127"/>
              <a:gd name="connsiteX9" fmla="*/ 3744190 w 4552011"/>
              <a:gd name="connsiteY9" fmla="*/ 589820 h 4905127"/>
              <a:gd name="connsiteX10" fmla="*/ 4116643 w 4552011"/>
              <a:gd name="connsiteY10" fmla="*/ 800290 h 4905127"/>
              <a:gd name="connsiteX11" fmla="*/ 4551278 w 4552011"/>
              <a:gd name="connsiteY11" fmla="*/ 1066824 h 4905127"/>
              <a:gd name="connsiteX12" fmla="*/ 4231742 w 4552011"/>
              <a:gd name="connsiteY12" fmla="*/ 2399069 h 4905127"/>
              <a:gd name="connsiteX13" fmla="*/ 3926943 w 4552011"/>
              <a:gd name="connsiteY13" fmla="*/ 3788254 h 4905127"/>
              <a:gd name="connsiteX14" fmla="*/ 3252361 w 4552011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744190 w 4231742"/>
              <a:gd name="connsiteY9" fmla="*/ 589820 h 4905127"/>
              <a:gd name="connsiteX10" fmla="*/ 4116643 w 4231742"/>
              <a:gd name="connsiteY10" fmla="*/ 800290 h 4905127"/>
              <a:gd name="connsiteX11" fmla="*/ 4047185 w 4231742"/>
              <a:gd name="connsiteY11" fmla="*/ 1207501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744190 w 4231742"/>
              <a:gd name="connsiteY9" fmla="*/ 589820 h 4905127"/>
              <a:gd name="connsiteX10" fmla="*/ 4116643 w 4231742"/>
              <a:gd name="connsiteY10" fmla="*/ 800290 h 4905127"/>
              <a:gd name="connsiteX11" fmla="*/ 4047185 w 4231742"/>
              <a:gd name="connsiteY11" fmla="*/ 1207501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744190 w 4231742"/>
              <a:gd name="connsiteY9" fmla="*/ 589820 h 4905127"/>
              <a:gd name="connsiteX10" fmla="*/ 3800119 w 4231742"/>
              <a:gd name="connsiteY10" fmla="*/ 923382 h 4905127"/>
              <a:gd name="connsiteX11" fmla="*/ 4047185 w 4231742"/>
              <a:gd name="connsiteY11" fmla="*/ 1207501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800119 w 4231742"/>
              <a:gd name="connsiteY10" fmla="*/ 923382 h 4905127"/>
              <a:gd name="connsiteX11" fmla="*/ 4047185 w 4231742"/>
              <a:gd name="connsiteY11" fmla="*/ 1207501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800119 w 4231742"/>
              <a:gd name="connsiteY10" fmla="*/ 923382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682888 w 4231742"/>
              <a:gd name="connsiteY10" fmla="*/ 841320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682888 w 4231742"/>
              <a:gd name="connsiteY10" fmla="*/ 841320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682888 w 4231742"/>
              <a:gd name="connsiteY10" fmla="*/ 841320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706334 w 4231742"/>
              <a:gd name="connsiteY10" fmla="*/ 847182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706334 w 4231742"/>
              <a:gd name="connsiteY10" fmla="*/ 847182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706334 w 4231742"/>
              <a:gd name="connsiteY10" fmla="*/ 847182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9061"/>
              <a:gd name="connsiteY0" fmla="*/ 4379 h 4905127"/>
              <a:gd name="connsiteX1" fmla="*/ 15837 w 4239061"/>
              <a:gd name="connsiteY1" fmla="*/ 49011 h 4905127"/>
              <a:gd name="connsiteX2" fmla="*/ 179576 w 4239061"/>
              <a:gd name="connsiteY2" fmla="*/ 422390 h 4905127"/>
              <a:gd name="connsiteX3" fmla="*/ 482758 w 4239061"/>
              <a:gd name="connsiteY3" fmla="*/ 648693 h 4905127"/>
              <a:gd name="connsiteX4" fmla="*/ 898231 w 4239061"/>
              <a:gd name="connsiteY4" fmla="*/ 614704 h 4905127"/>
              <a:gd name="connsiteX5" fmla="*/ 1849115 w 4239061"/>
              <a:gd name="connsiteY5" fmla="*/ 370800 h 4905127"/>
              <a:gd name="connsiteX6" fmla="*/ 2454097 w 4239061"/>
              <a:gd name="connsiteY6" fmla="*/ 199927 h 4905127"/>
              <a:gd name="connsiteX7" fmla="*/ 2824595 w 4239061"/>
              <a:gd name="connsiteY7" fmla="*/ 201938 h 4905127"/>
              <a:gd name="connsiteX8" fmla="*/ 3138848 w 4239061"/>
              <a:gd name="connsiteY8" fmla="*/ 296171 h 4905127"/>
              <a:gd name="connsiteX9" fmla="*/ 3492144 w 4239061"/>
              <a:gd name="connsiteY9" fmla="*/ 589820 h 4905127"/>
              <a:gd name="connsiteX10" fmla="*/ 3706334 w 4239061"/>
              <a:gd name="connsiteY10" fmla="*/ 847182 h 4905127"/>
              <a:gd name="connsiteX11" fmla="*/ 4041323 w 4239061"/>
              <a:gd name="connsiteY11" fmla="*/ 1383347 h 4905127"/>
              <a:gd name="connsiteX12" fmla="*/ 4231742 w 4239061"/>
              <a:gd name="connsiteY12" fmla="*/ 2399069 h 4905127"/>
              <a:gd name="connsiteX13" fmla="*/ 4173128 w 4239061"/>
              <a:gd name="connsiteY13" fmla="*/ 2897300 h 4905127"/>
              <a:gd name="connsiteX14" fmla="*/ 3926943 w 4239061"/>
              <a:gd name="connsiteY14" fmla="*/ 3788254 h 4905127"/>
              <a:gd name="connsiteX15" fmla="*/ 3252361 w 4239061"/>
              <a:gd name="connsiteY15" fmla="*/ 4905127 h 4905127"/>
              <a:gd name="connsiteX0" fmla="*/ 5404 w 4245551"/>
              <a:gd name="connsiteY0" fmla="*/ 4379 h 4905127"/>
              <a:gd name="connsiteX1" fmla="*/ 15837 w 4245551"/>
              <a:gd name="connsiteY1" fmla="*/ 49011 h 4905127"/>
              <a:gd name="connsiteX2" fmla="*/ 179576 w 4245551"/>
              <a:gd name="connsiteY2" fmla="*/ 422390 h 4905127"/>
              <a:gd name="connsiteX3" fmla="*/ 482758 w 4245551"/>
              <a:gd name="connsiteY3" fmla="*/ 648693 h 4905127"/>
              <a:gd name="connsiteX4" fmla="*/ 898231 w 4245551"/>
              <a:gd name="connsiteY4" fmla="*/ 614704 h 4905127"/>
              <a:gd name="connsiteX5" fmla="*/ 1849115 w 4245551"/>
              <a:gd name="connsiteY5" fmla="*/ 370800 h 4905127"/>
              <a:gd name="connsiteX6" fmla="*/ 2454097 w 4245551"/>
              <a:gd name="connsiteY6" fmla="*/ 199927 h 4905127"/>
              <a:gd name="connsiteX7" fmla="*/ 2824595 w 4245551"/>
              <a:gd name="connsiteY7" fmla="*/ 201938 h 4905127"/>
              <a:gd name="connsiteX8" fmla="*/ 3138848 w 4245551"/>
              <a:gd name="connsiteY8" fmla="*/ 296171 h 4905127"/>
              <a:gd name="connsiteX9" fmla="*/ 3492144 w 4245551"/>
              <a:gd name="connsiteY9" fmla="*/ 589820 h 4905127"/>
              <a:gd name="connsiteX10" fmla="*/ 3706334 w 4245551"/>
              <a:gd name="connsiteY10" fmla="*/ 847182 h 4905127"/>
              <a:gd name="connsiteX11" fmla="*/ 4041323 w 4245551"/>
              <a:gd name="connsiteY11" fmla="*/ 1383347 h 4905127"/>
              <a:gd name="connsiteX12" fmla="*/ 4231742 w 4245551"/>
              <a:gd name="connsiteY12" fmla="*/ 2399069 h 4905127"/>
              <a:gd name="connsiteX13" fmla="*/ 4202436 w 4245551"/>
              <a:gd name="connsiteY13" fmla="*/ 2914885 h 4905127"/>
              <a:gd name="connsiteX14" fmla="*/ 3926943 w 4245551"/>
              <a:gd name="connsiteY14" fmla="*/ 3788254 h 4905127"/>
              <a:gd name="connsiteX15" fmla="*/ 3252361 w 4245551"/>
              <a:gd name="connsiteY15" fmla="*/ 4905127 h 4905127"/>
              <a:gd name="connsiteX0" fmla="*/ 5404 w 4239680"/>
              <a:gd name="connsiteY0" fmla="*/ 4379 h 4905127"/>
              <a:gd name="connsiteX1" fmla="*/ 15837 w 4239680"/>
              <a:gd name="connsiteY1" fmla="*/ 49011 h 4905127"/>
              <a:gd name="connsiteX2" fmla="*/ 179576 w 4239680"/>
              <a:gd name="connsiteY2" fmla="*/ 422390 h 4905127"/>
              <a:gd name="connsiteX3" fmla="*/ 482758 w 4239680"/>
              <a:gd name="connsiteY3" fmla="*/ 648693 h 4905127"/>
              <a:gd name="connsiteX4" fmla="*/ 898231 w 4239680"/>
              <a:gd name="connsiteY4" fmla="*/ 614704 h 4905127"/>
              <a:gd name="connsiteX5" fmla="*/ 1849115 w 4239680"/>
              <a:gd name="connsiteY5" fmla="*/ 370800 h 4905127"/>
              <a:gd name="connsiteX6" fmla="*/ 2454097 w 4239680"/>
              <a:gd name="connsiteY6" fmla="*/ 199927 h 4905127"/>
              <a:gd name="connsiteX7" fmla="*/ 2824595 w 4239680"/>
              <a:gd name="connsiteY7" fmla="*/ 201938 h 4905127"/>
              <a:gd name="connsiteX8" fmla="*/ 3138848 w 4239680"/>
              <a:gd name="connsiteY8" fmla="*/ 296171 h 4905127"/>
              <a:gd name="connsiteX9" fmla="*/ 3492144 w 4239680"/>
              <a:gd name="connsiteY9" fmla="*/ 589820 h 4905127"/>
              <a:gd name="connsiteX10" fmla="*/ 3706334 w 4239680"/>
              <a:gd name="connsiteY10" fmla="*/ 847182 h 4905127"/>
              <a:gd name="connsiteX11" fmla="*/ 4041323 w 4239680"/>
              <a:gd name="connsiteY11" fmla="*/ 1383347 h 4905127"/>
              <a:gd name="connsiteX12" fmla="*/ 4231742 w 4239680"/>
              <a:gd name="connsiteY12" fmla="*/ 2399069 h 4905127"/>
              <a:gd name="connsiteX13" fmla="*/ 4202436 w 4239680"/>
              <a:gd name="connsiteY13" fmla="*/ 2914885 h 4905127"/>
              <a:gd name="connsiteX14" fmla="*/ 3926943 w 4239680"/>
              <a:gd name="connsiteY14" fmla="*/ 3788254 h 4905127"/>
              <a:gd name="connsiteX15" fmla="*/ 3252361 w 4239680"/>
              <a:gd name="connsiteY15" fmla="*/ 4905127 h 4905127"/>
              <a:gd name="connsiteX0" fmla="*/ 5404 w 4248667"/>
              <a:gd name="connsiteY0" fmla="*/ 4379 h 4905127"/>
              <a:gd name="connsiteX1" fmla="*/ 15837 w 4248667"/>
              <a:gd name="connsiteY1" fmla="*/ 49011 h 4905127"/>
              <a:gd name="connsiteX2" fmla="*/ 179576 w 4248667"/>
              <a:gd name="connsiteY2" fmla="*/ 422390 h 4905127"/>
              <a:gd name="connsiteX3" fmla="*/ 482758 w 4248667"/>
              <a:gd name="connsiteY3" fmla="*/ 648693 h 4905127"/>
              <a:gd name="connsiteX4" fmla="*/ 898231 w 4248667"/>
              <a:gd name="connsiteY4" fmla="*/ 614704 h 4905127"/>
              <a:gd name="connsiteX5" fmla="*/ 1849115 w 4248667"/>
              <a:gd name="connsiteY5" fmla="*/ 370800 h 4905127"/>
              <a:gd name="connsiteX6" fmla="*/ 2454097 w 4248667"/>
              <a:gd name="connsiteY6" fmla="*/ 199927 h 4905127"/>
              <a:gd name="connsiteX7" fmla="*/ 2824595 w 4248667"/>
              <a:gd name="connsiteY7" fmla="*/ 201938 h 4905127"/>
              <a:gd name="connsiteX8" fmla="*/ 3138848 w 4248667"/>
              <a:gd name="connsiteY8" fmla="*/ 296171 h 4905127"/>
              <a:gd name="connsiteX9" fmla="*/ 3492144 w 4248667"/>
              <a:gd name="connsiteY9" fmla="*/ 589820 h 4905127"/>
              <a:gd name="connsiteX10" fmla="*/ 3706334 w 4248667"/>
              <a:gd name="connsiteY10" fmla="*/ 847182 h 4905127"/>
              <a:gd name="connsiteX11" fmla="*/ 4041323 w 4248667"/>
              <a:gd name="connsiteY11" fmla="*/ 1383347 h 4905127"/>
              <a:gd name="connsiteX12" fmla="*/ 4242133 w 4248667"/>
              <a:gd name="connsiteY12" fmla="*/ 2225887 h 4905127"/>
              <a:gd name="connsiteX13" fmla="*/ 4202436 w 4248667"/>
              <a:gd name="connsiteY13" fmla="*/ 2914885 h 4905127"/>
              <a:gd name="connsiteX14" fmla="*/ 3926943 w 4248667"/>
              <a:gd name="connsiteY14" fmla="*/ 3788254 h 4905127"/>
              <a:gd name="connsiteX15" fmla="*/ 3252361 w 4248667"/>
              <a:gd name="connsiteY15" fmla="*/ 4905127 h 4905127"/>
              <a:gd name="connsiteX0" fmla="*/ 5404 w 4248667"/>
              <a:gd name="connsiteY0" fmla="*/ 4379 h 4905127"/>
              <a:gd name="connsiteX1" fmla="*/ 15837 w 4248667"/>
              <a:gd name="connsiteY1" fmla="*/ 49011 h 4905127"/>
              <a:gd name="connsiteX2" fmla="*/ 179576 w 4248667"/>
              <a:gd name="connsiteY2" fmla="*/ 422390 h 4905127"/>
              <a:gd name="connsiteX3" fmla="*/ 482758 w 4248667"/>
              <a:gd name="connsiteY3" fmla="*/ 648693 h 4905127"/>
              <a:gd name="connsiteX4" fmla="*/ 898231 w 4248667"/>
              <a:gd name="connsiteY4" fmla="*/ 614704 h 4905127"/>
              <a:gd name="connsiteX5" fmla="*/ 1849115 w 4248667"/>
              <a:gd name="connsiteY5" fmla="*/ 370800 h 4905127"/>
              <a:gd name="connsiteX6" fmla="*/ 2454097 w 4248667"/>
              <a:gd name="connsiteY6" fmla="*/ 199927 h 4905127"/>
              <a:gd name="connsiteX7" fmla="*/ 2824595 w 4248667"/>
              <a:gd name="connsiteY7" fmla="*/ 201938 h 4905127"/>
              <a:gd name="connsiteX8" fmla="*/ 3138848 w 4248667"/>
              <a:gd name="connsiteY8" fmla="*/ 296171 h 4905127"/>
              <a:gd name="connsiteX9" fmla="*/ 3492144 w 4248667"/>
              <a:gd name="connsiteY9" fmla="*/ 589820 h 4905127"/>
              <a:gd name="connsiteX10" fmla="*/ 3706334 w 4248667"/>
              <a:gd name="connsiteY10" fmla="*/ 847182 h 4905127"/>
              <a:gd name="connsiteX11" fmla="*/ 4041323 w 4248667"/>
              <a:gd name="connsiteY11" fmla="*/ 1383347 h 4905127"/>
              <a:gd name="connsiteX12" fmla="*/ 4242133 w 4248667"/>
              <a:gd name="connsiteY12" fmla="*/ 2225887 h 4905127"/>
              <a:gd name="connsiteX13" fmla="*/ 4202436 w 4248667"/>
              <a:gd name="connsiteY13" fmla="*/ 2914885 h 4905127"/>
              <a:gd name="connsiteX14" fmla="*/ 3926943 w 4248667"/>
              <a:gd name="connsiteY14" fmla="*/ 3788254 h 4905127"/>
              <a:gd name="connsiteX15" fmla="*/ 3252361 w 4248667"/>
              <a:gd name="connsiteY15" fmla="*/ 4905127 h 4905127"/>
              <a:gd name="connsiteX0" fmla="*/ 5404 w 4248667"/>
              <a:gd name="connsiteY0" fmla="*/ 4379 h 4905127"/>
              <a:gd name="connsiteX1" fmla="*/ 15837 w 4248667"/>
              <a:gd name="connsiteY1" fmla="*/ 49011 h 4905127"/>
              <a:gd name="connsiteX2" fmla="*/ 179576 w 4248667"/>
              <a:gd name="connsiteY2" fmla="*/ 422390 h 4905127"/>
              <a:gd name="connsiteX3" fmla="*/ 482758 w 4248667"/>
              <a:gd name="connsiteY3" fmla="*/ 648693 h 4905127"/>
              <a:gd name="connsiteX4" fmla="*/ 898231 w 4248667"/>
              <a:gd name="connsiteY4" fmla="*/ 614704 h 4905127"/>
              <a:gd name="connsiteX5" fmla="*/ 1849115 w 4248667"/>
              <a:gd name="connsiteY5" fmla="*/ 370800 h 4905127"/>
              <a:gd name="connsiteX6" fmla="*/ 2454097 w 4248667"/>
              <a:gd name="connsiteY6" fmla="*/ 199927 h 4905127"/>
              <a:gd name="connsiteX7" fmla="*/ 2824595 w 4248667"/>
              <a:gd name="connsiteY7" fmla="*/ 201938 h 4905127"/>
              <a:gd name="connsiteX8" fmla="*/ 3138848 w 4248667"/>
              <a:gd name="connsiteY8" fmla="*/ 296171 h 4905127"/>
              <a:gd name="connsiteX9" fmla="*/ 3492144 w 4248667"/>
              <a:gd name="connsiteY9" fmla="*/ 589820 h 4905127"/>
              <a:gd name="connsiteX10" fmla="*/ 3706334 w 4248667"/>
              <a:gd name="connsiteY10" fmla="*/ 847182 h 4905127"/>
              <a:gd name="connsiteX11" fmla="*/ 4041323 w 4248667"/>
              <a:gd name="connsiteY11" fmla="*/ 1383347 h 4905127"/>
              <a:gd name="connsiteX12" fmla="*/ 4242133 w 4248667"/>
              <a:gd name="connsiteY12" fmla="*/ 2225887 h 4905127"/>
              <a:gd name="connsiteX13" fmla="*/ 4202436 w 4248667"/>
              <a:gd name="connsiteY13" fmla="*/ 2914885 h 4905127"/>
              <a:gd name="connsiteX14" fmla="*/ 3926943 w 4248667"/>
              <a:gd name="connsiteY14" fmla="*/ 3788254 h 4905127"/>
              <a:gd name="connsiteX15" fmla="*/ 3252361 w 4248667"/>
              <a:gd name="connsiteY15" fmla="*/ 4905127 h 4905127"/>
              <a:gd name="connsiteX0" fmla="*/ 5404 w 4248667"/>
              <a:gd name="connsiteY0" fmla="*/ 4379 h 4905127"/>
              <a:gd name="connsiteX1" fmla="*/ 15837 w 4248667"/>
              <a:gd name="connsiteY1" fmla="*/ 49011 h 4905127"/>
              <a:gd name="connsiteX2" fmla="*/ 179576 w 4248667"/>
              <a:gd name="connsiteY2" fmla="*/ 422390 h 4905127"/>
              <a:gd name="connsiteX3" fmla="*/ 482758 w 4248667"/>
              <a:gd name="connsiteY3" fmla="*/ 648693 h 4905127"/>
              <a:gd name="connsiteX4" fmla="*/ 898231 w 4248667"/>
              <a:gd name="connsiteY4" fmla="*/ 614704 h 4905127"/>
              <a:gd name="connsiteX5" fmla="*/ 1849115 w 4248667"/>
              <a:gd name="connsiteY5" fmla="*/ 370800 h 4905127"/>
              <a:gd name="connsiteX6" fmla="*/ 2454097 w 4248667"/>
              <a:gd name="connsiteY6" fmla="*/ 199927 h 4905127"/>
              <a:gd name="connsiteX7" fmla="*/ 2824595 w 4248667"/>
              <a:gd name="connsiteY7" fmla="*/ 201938 h 4905127"/>
              <a:gd name="connsiteX8" fmla="*/ 3138848 w 4248667"/>
              <a:gd name="connsiteY8" fmla="*/ 296171 h 4905127"/>
              <a:gd name="connsiteX9" fmla="*/ 3492144 w 4248667"/>
              <a:gd name="connsiteY9" fmla="*/ 589820 h 4905127"/>
              <a:gd name="connsiteX10" fmla="*/ 3706334 w 4248667"/>
              <a:gd name="connsiteY10" fmla="*/ 847182 h 4905127"/>
              <a:gd name="connsiteX11" fmla="*/ 4041323 w 4248667"/>
              <a:gd name="connsiteY11" fmla="*/ 1383347 h 4905127"/>
              <a:gd name="connsiteX12" fmla="*/ 4242133 w 4248667"/>
              <a:gd name="connsiteY12" fmla="*/ 2225887 h 4905127"/>
              <a:gd name="connsiteX13" fmla="*/ 4202436 w 4248667"/>
              <a:gd name="connsiteY13" fmla="*/ 2914885 h 4905127"/>
              <a:gd name="connsiteX14" fmla="*/ 3926943 w 4248667"/>
              <a:gd name="connsiteY14" fmla="*/ 3788254 h 4905127"/>
              <a:gd name="connsiteX15" fmla="*/ 3252361 w 4248667"/>
              <a:gd name="connsiteY15" fmla="*/ 4905127 h 4905127"/>
              <a:gd name="connsiteX0" fmla="*/ 5404 w 4248667"/>
              <a:gd name="connsiteY0" fmla="*/ 4379 h 4905127"/>
              <a:gd name="connsiteX1" fmla="*/ 15837 w 4248667"/>
              <a:gd name="connsiteY1" fmla="*/ 49011 h 4905127"/>
              <a:gd name="connsiteX2" fmla="*/ 179576 w 4248667"/>
              <a:gd name="connsiteY2" fmla="*/ 422390 h 4905127"/>
              <a:gd name="connsiteX3" fmla="*/ 482758 w 4248667"/>
              <a:gd name="connsiteY3" fmla="*/ 648693 h 4905127"/>
              <a:gd name="connsiteX4" fmla="*/ 898231 w 4248667"/>
              <a:gd name="connsiteY4" fmla="*/ 614704 h 4905127"/>
              <a:gd name="connsiteX5" fmla="*/ 1849115 w 4248667"/>
              <a:gd name="connsiteY5" fmla="*/ 370800 h 4905127"/>
              <a:gd name="connsiteX6" fmla="*/ 2454097 w 4248667"/>
              <a:gd name="connsiteY6" fmla="*/ 199927 h 4905127"/>
              <a:gd name="connsiteX7" fmla="*/ 2824595 w 4248667"/>
              <a:gd name="connsiteY7" fmla="*/ 201938 h 4905127"/>
              <a:gd name="connsiteX8" fmla="*/ 3138848 w 4248667"/>
              <a:gd name="connsiteY8" fmla="*/ 296171 h 4905127"/>
              <a:gd name="connsiteX9" fmla="*/ 3492144 w 4248667"/>
              <a:gd name="connsiteY9" fmla="*/ 589820 h 4905127"/>
              <a:gd name="connsiteX10" fmla="*/ 3706334 w 4248667"/>
              <a:gd name="connsiteY10" fmla="*/ 847182 h 4905127"/>
              <a:gd name="connsiteX11" fmla="*/ 4041323 w 4248667"/>
              <a:gd name="connsiteY11" fmla="*/ 1383347 h 4905127"/>
              <a:gd name="connsiteX12" fmla="*/ 4242133 w 4248667"/>
              <a:gd name="connsiteY12" fmla="*/ 2225887 h 4905127"/>
              <a:gd name="connsiteX13" fmla="*/ 4202436 w 4248667"/>
              <a:gd name="connsiteY13" fmla="*/ 2914885 h 4905127"/>
              <a:gd name="connsiteX14" fmla="*/ 3926943 w 4248667"/>
              <a:gd name="connsiteY14" fmla="*/ 3788254 h 4905127"/>
              <a:gd name="connsiteX15" fmla="*/ 3252361 w 4248667"/>
              <a:gd name="connsiteY15" fmla="*/ 4905127 h 4905127"/>
              <a:gd name="connsiteX0" fmla="*/ 5404 w 4247967"/>
              <a:gd name="connsiteY0" fmla="*/ 4379 h 4905127"/>
              <a:gd name="connsiteX1" fmla="*/ 15837 w 4247967"/>
              <a:gd name="connsiteY1" fmla="*/ 49011 h 4905127"/>
              <a:gd name="connsiteX2" fmla="*/ 179576 w 4247967"/>
              <a:gd name="connsiteY2" fmla="*/ 422390 h 4905127"/>
              <a:gd name="connsiteX3" fmla="*/ 482758 w 4247967"/>
              <a:gd name="connsiteY3" fmla="*/ 648693 h 4905127"/>
              <a:gd name="connsiteX4" fmla="*/ 898231 w 4247967"/>
              <a:gd name="connsiteY4" fmla="*/ 614704 h 4905127"/>
              <a:gd name="connsiteX5" fmla="*/ 1849115 w 4247967"/>
              <a:gd name="connsiteY5" fmla="*/ 370800 h 4905127"/>
              <a:gd name="connsiteX6" fmla="*/ 2454097 w 4247967"/>
              <a:gd name="connsiteY6" fmla="*/ 199927 h 4905127"/>
              <a:gd name="connsiteX7" fmla="*/ 2824595 w 4247967"/>
              <a:gd name="connsiteY7" fmla="*/ 201938 h 4905127"/>
              <a:gd name="connsiteX8" fmla="*/ 3138848 w 4247967"/>
              <a:gd name="connsiteY8" fmla="*/ 296171 h 4905127"/>
              <a:gd name="connsiteX9" fmla="*/ 3492144 w 4247967"/>
              <a:gd name="connsiteY9" fmla="*/ 589820 h 4905127"/>
              <a:gd name="connsiteX10" fmla="*/ 3706334 w 4247967"/>
              <a:gd name="connsiteY10" fmla="*/ 847182 h 4905127"/>
              <a:gd name="connsiteX11" fmla="*/ 4041323 w 4247967"/>
              <a:gd name="connsiteY11" fmla="*/ 1383347 h 4905127"/>
              <a:gd name="connsiteX12" fmla="*/ 4242133 w 4247967"/>
              <a:gd name="connsiteY12" fmla="*/ 2225887 h 4905127"/>
              <a:gd name="connsiteX13" fmla="*/ 4195509 w 4247967"/>
              <a:gd name="connsiteY13" fmla="*/ 2901030 h 4905127"/>
              <a:gd name="connsiteX14" fmla="*/ 3926943 w 4247967"/>
              <a:gd name="connsiteY14" fmla="*/ 3788254 h 4905127"/>
              <a:gd name="connsiteX15" fmla="*/ 3252361 w 4247967"/>
              <a:gd name="connsiteY15" fmla="*/ 4905127 h 4905127"/>
              <a:gd name="connsiteX0" fmla="*/ 5404 w 4247967"/>
              <a:gd name="connsiteY0" fmla="*/ 4379 h 4905127"/>
              <a:gd name="connsiteX1" fmla="*/ 15837 w 4247967"/>
              <a:gd name="connsiteY1" fmla="*/ 49011 h 4905127"/>
              <a:gd name="connsiteX2" fmla="*/ 179576 w 4247967"/>
              <a:gd name="connsiteY2" fmla="*/ 422390 h 4905127"/>
              <a:gd name="connsiteX3" fmla="*/ 482758 w 4247967"/>
              <a:gd name="connsiteY3" fmla="*/ 648693 h 4905127"/>
              <a:gd name="connsiteX4" fmla="*/ 898231 w 4247967"/>
              <a:gd name="connsiteY4" fmla="*/ 614704 h 4905127"/>
              <a:gd name="connsiteX5" fmla="*/ 1849115 w 4247967"/>
              <a:gd name="connsiteY5" fmla="*/ 370800 h 4905127"/>
              <a:gd name="connsiteX6" fmla="*/ 2454097 w 4247967"/>
              <a:gd name="connsiteY6" fmla="*/ 199927 h 4905127"/>
              <a:gd name="connsiteX7" fmla="*/ 2824595 w 4247967"/>
              <a:gd name="connsiteY7" fmla="*/ 201938 h 4905127"/>
              <a:gd name="connsiteX8" fmla="*/ 3138848 w 4247967"/>
              <a:gd name="connsiteY8" fmla="*/ 296171 h 4905127"/>
              <a:gd name="connsiteX9" fmla="*/ 3492144 w 4247967"/>
              <a:gd name="connsiteY9" fmla="*/ 589820 h 4905127"/>
              <a:gd name="connsiteX10" fmla="*/ 3706334 w 4247967"/>
              <a:gd name="connsiteY10" fmla="*/ 847182 h 4905127"/>
              <a:gd name="connsiteX11" fmla="*/ 4041323 w 4247967"/>
              <a:gd name="connsiteY11" fmla="*/ 1383347 h 4905127"/>
              <a:gd name="connsiteX12" fmla="*/ 4242133 w 4247967"/>
              <a:gd name="connsiteY12" fmla="*/ 2225887 h 4905127"/>
              <a:gd name="connsiteX13" fmla="*/ 4195509 w 4247967"/>
              <a:gd name="connsiteY13" fmla="*/ 2901030 h 4905127"/>
              <a:gd name="connsiteX14" fmla="*/ 3926943 w 4247967"/>
              <a:gd name="connsiteY14" fmla="*/ 3788254 h 4905127"/>
              <a:gd name="connsiteX15" fmla="*/ 3252361 w 4247967"/>
              <a:gd name="connsiteY15" fmla="*/ 4905127 h 4905127"/>
              <a:gd name="connsiteX0" fmla="*/ 5404 w 4247967"/>
              <a:gd name="connsiteY0" fmla="*/ 4379 h 4905127"/>
              <a:gd name="connsiteX1" fmla="*/ 15837 w 4247967"/>
              <a:gd name="connsiteY1" fmla="*/ 49011 h 4905127"/>
              <a:gd name="connsiteX2" fmla="*/ 179576 w 4247967"/>
              <a:gd name="connsiteY2" fmla="*/ 422390 h 4905127"/>
              <a:gd name="connsiteX3" fmla="*/ 482758 w 4247967"/>
              <a:gd name="connsiteY3" fmla="*/ 648693 h 4905127"/>
              <a:gd name="connsiteX4" fmla="*/ 898231 w 4247967"/>
              <a:gd name="connsiteY4" fmla="*/ 614704 h 4905127"/>
              <a:gd name="connsiteX5" fmla="*/ 1849115 w 4247967"/>
              <a:gd name="connsiteY5" fmla="*/ 370800 h 4905127"/>
              <a:gd name="connsiteX6" fmla="*/ 2454097 w 4247967"/>
              <a:gd name="connsiteY6" fmla="*/ 199927 h 4905127"/>
              <a:gd name="connsiteX7" fmla="*/ 2824595 w 4247967"/>
              <a:gd name="connsiteY7" fmla="*/ 201938 h 4905127"/>
              <a:gd name="connsiteX8" fmla="*/ 3138848 w 4247967"/>
              <a:gd name="connsiteY8" fmla="*/ 296171 h 4905127"/>
              <a:gd name="connsiteX9" fmla="*/ 3492144 w 4247967"/>
              <a:gd name="connsiteY9" fmla="*/ 589820 h 4905127"/>
              <a:gd name="connsiteX10" fmla="*/ 3706334 w 4247967"/>
              <a:gd name="connsiteY10" fmla="*/ 847182 h 4905127"/>
              <a:gd name="connsiteX11" fmla="*/ 4041323 w 4247967"/>
              <a:gd name="connsiteY11" fmla="*/ 1383347 h 4905127"/>
              <a:gd name="connsiteX12" fmla="*/ 4242133 w 4247967"/>
              <a:gd name="connsiteY12" fmla="*/ 2225887 h 4905127"/>
              <a:gd name="connsiteX13" fmla="*/ 4195509 w 4247967"/>
              <a:gd name="connsiteY13" fmla="*/ 2901030 h 4905127"/>
              <a:gd name="connsiteX14" fmla="*/ 3926943 w 4247967"/>
              <a:gd name="connsiteY14" fmla="*/ 3788254 h 4905127"/>
              <a:gd name="connsiteX15" fmla="*/ 3252361 w 4247967"/>
              <a:gd name="connsiteY15" fmla="*/ 4905127 h 4905127"/>
              <a:gd name="connsiteX0" fmla="*/ 5404 w 4238689"/>
              <a:gd name="connsiteY0" fmla="*/ 4379 h 4905127"/>
              <a:gd name="connsiteX1" fmla="*/ 15837 w 4238689"/>
              <a:gd name="connsiteY1" fmla="*/ 49011 h 4905127"/>
              <a:gd name="connsiteX2" fmla="*/ 179576 w 4238689"/>
              <a:gd name="connsiteY2" fmla="*/ 422390 h 4905127"/>
              <a:gd name="connsiteX3" fmla="*/ 482758 w 4238689"/>
              <a:gd name="connsiteY3" fmla="*/ 648693 h 4905127"/>
              <a:gd name="connsiteX4" fmla="*/ 898231 w 4238689"/>
              <a:gd name="connsiteY4" fmla="*/ 614704 h 4905127"/>
              <a:gd name="connsiteX5" fmla="*/ 1849115 w 4238689"/>
              <a:gd name="connsiteY5" fmla="*/ 370800 h 4905127"/>
              <a:gd name="connsiteX6" fmla="*/ 2454097 w 4238689"/>
              <a:gd name="connsiteY6" fmla="*/ 199927 h 4905127"/>
              <a:gd name="connsiteX7" fmla="*/ 2824595 w 4238689"/>
              <a:gd name="connsiteY7" fmla="*/ 201938 h 4905127"/>
              <a:gd name="connsiteX8" fmla="*/ 3138848 w 4238689"/>
              <a:gd name="connsiteY8" fmla="*/ 296171 h 4905127"/>
              <a:gd name="connsiteX9" fmla="*/ 3492144 w 4238689"/>
              <a:gd name="connsiteY9" fmla="*/ 589820 h 4905127"/>
              <a:gd name="connsiteX10" fmla="*/ 3706334 w 4238689"/>
              <a:gd name="connsiteY10" fmla="*/ 847182 h 4905127"/>
              <a:gd name="connsiteX11" fmla="*/ 4041323 w 4238689"/>
              <a:gd name="connsiteY11" fmla="*/ 1383347 h 4905127"/>
              <a:gd name="connsiteX12" fmla="*/ 4231742 w 4238689"/>
              <a:gd name="connsiteY12" fmla="*/ 2222424 h 4905127"/>
              <a:gd name="connsiteX13" fmla="*/ 4195509 w 4238689"/>
              <a:gd name="connsiteY13" fmla="*/ 2901030 h 4905127"/>
              <a:gd name="connsiteX14" fmla="*/ 3926943 w 4238689"/>
              <a:gd name="connsiteY14" fmla="*/ 3788254 h 4905127"/>
              <a:gd name="connsiteX15" fmla="*/ 3252361 w 4238689"/>
              <a:gd name="connsiteY15" fmla="*/ 4905127 h 490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8689" h="4905127">
                <a:moveTo>
                  <a:pt x="5404" y="4379"/>
                </a:moveTo>
                <a:cubicBezTo>
                  <a:pt x="6855" y="4379"/>
                  <a:pt x="-13192" y="-20658"/>
                  <a:pt x="15837" y="49011"/>
                </a:cubicBezTo>
                <a:cubicBezTo>
                  <a:pt x="44866" y="118680"/>
                  <a:pt x="101756" y="322443"/>
                  <a:pt x="179576" y="422390"/>
                </a:cubicBezTo>
                <a:cubicBezTo>
                  <a:pt x="257396" y="522337"/>
                  <a:pt x="362982" y="616641"/>
                  <a:pt x="482758" y="648693"/>
                </a:cubicBezTo>
                <a:cubicBezTo>
                  <a:pt x="602534" y="680745"/>
                  <a:pt x="670505" y="661019"/>
                  <a:pt x="898231" y="614704"/>
                </a:cubicBezTo>
                <a:cubicBezTo>
                  <a:pt x="1125957" y="568389"/>
                  <a:pt x="1590189" y="443393"/>
                  <a:pt x="1849115" y="370800"/>
                </a:cubicBezTo>
                <a:cubicBezTo>
                  <a:pt x="2108041" y="298207"/>
                  <a:pt x="2292746" y="225203"/>
                  <a:pt x="2454097" y="199927"/>
                </a:cubicBezTo>
                <a:cubicBezTo>
                  <a:pt x="2615448" y="174651"/>
                  <a:pt x="2710470" y="185897"/>
                  <a:pt x="2824595" y="201938"/>
                </a:cubicBezTo>
                <a:cubicBezTo>
                  <a:pt x="2938720" y="217979"/>
                  <a:pt x="3027590" y="231524"/>
                  <a:pt x="3138848" y="296171"/>
                </a:cubicBezTo>
                <a:cubicBezTo>
                  <a:pt x="3250106" y="360818"/>
                  <a:pt x="3397563" y="497985"/>
                  <a:pt x="3492144" y="589820"/>
                </a:cubicBezTo>
                <a:cubicBezTo>
                  <a:pt x="3586725" y="681655"/>
                  <a:pt x="3607206" y="720489"/>
                  <a:pt x="3706334" y="847182"/>
                </a:cubicBezTo>
                <a:cubicBezTo>
                  <a:pt x="3857074" y="1012227"/>
                  <a:pt x="3953755" y="1154140"/>
                  <a:pt x="4041323" y="1383347"/>
                </a:cubicBezTo>
                <a:cubicBezTo>
                  <a:pt x="4128891" y="1612554"/>
                  <a:pt x="4209775" y="1970099"/>
                  <a:pt x="4231742" y="2222424"/>
                </a:cubicBezTo>
                <a:cubicBezTo>
                  <a:pt x="4253710" y="2474750"/>
                  <a:pt x="4218600" y="2565589"/>
                  <a:pt x="4195509" y="2901030"/>
                </a:cubicBezTo>
                <a:cubicBezTo>
                  <a:pt x="4144709" y="3198370"/>
                  <a:pt x="4118503" y="3342780"/>
                  <a:pt x="3926943" y="3788254"/>
                </a:cubicBezTo>
                <a:cubicBezTo>
                  <a:pt x="3588697" y="4421043"/>
                  <a:pt x="3353512" y="4720580"/>
                  <a:pt x="3252361" y="490512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959947" y="8709"/>
            <a:ext cx="1034316" cy="1094129"/>
          </a:xfrm>
          <a:custGeom>
            <a:avLst/>
            <a:gdLst>
              <a:gd name="connsiteX0" fmla="*/ 1034316 w 1034316"/>
              <a:gd name="connsiteY0" fmla="*/ 862148 h 1094129"/>
              <a:gd name="connsiteX1" fmla="*/ 773059 w 1034316"/>
              <a:gd name="connsiteY1" fmla="*/ 1071154 h 1094129"/>
              <a:gd name="connsiteX2" fmla="*/ 503093 w 1034316"/>
              <a:gd name="connsiteY2" fmla="*/ 1071154 h 1094129"/>
              <a:gd name="connsiteX3" fmla="*/ 207002 w 1034316"/>
              <a:gd name="connsiteY3" fmla="*/ 914400 h 1094129"/>
              <a:gd name="connsiteX4" fmla="*/ 76373 w 1034316"/>
              <a:gd name="connsiteY4" fmla="*/ 687977 h 1094129"/>
              <a:gd name="connsiteX5" fmla="*/ 6704 w 1034316"/>
              <a:gd name="connsiteY5" fmla="*/ 505097 h 1094129"/>
              <a:gd name="connsiteX6" fmla="*/ 6704 w 1034316"/>
              <a:gd name="connsiteY6" fmla="*/ 339634 h 1094129"/>
              <a:gd name="connsiteX7" fmla="*/ 41539 w 1034316"/>
              <a:gd name="connsiteY7" fmla="*/ 174171 h 1094129"/>
              <a:gd name="connsiteX8" fmla="*/ 32830 w 1034316"/>
              <a:gd name="connsiteY8" fmla="*/ 104502 h 1094129"/>
              <a:gd name="connsiteX9" fmla="*/ 85082 w 1034316"/>
              <a:gd name="connsiteY9" fmla="*/ 0 h 10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4316" h="1094129">
                <a:moveTo>
                  <a:pt x="1034316" y="862148"/>
                </a:moveTo>
                <a:cubicBezTo>
                  <a:pt x="947956" y="949234"/>
                  <a:pt x="861596" y="1036320"/>
                  <a:pt x="773059" y="1071154"/>
                </a:cubicBezTo>
                <a:cubicBezTo>
                  <a:pt x="684522" y="1105988"/>
                  <a:pt x="597436" y="1097280"/>
                  <a:pt x="503093" y="1071154"/>
                </a:cubicBezTo>
                <a:cubicBezTo>
                  <a:pt x="408750" y="1045028"/>
                  <a:pt x="278122" y="978263"/>
                  <a:pt x="207002" y="914400"/>
                </a:cubicBezTo>
                <a:cubicBezTo>
                  <a:pt x="135882" y="850537"/>
                  <a:pt x="109756" y="756194"/>
                  <a:pt x="76373" y="687977"/>
                </a:cubicBezTo>
                <a:cubicBezTo>
                  <a:pt x="42990" y="619760"/>
                  <a:pt x="18315" y="563154"/>
                  <a:pt x="6704" y="505097"/>
                </a:cubicBezTo>
                <a:cubicBezTo>
                  <a:pt x="-4908" y="447040"/>
                  <a:pt x="898" y="394788"/>
                  <a:pt x="6704" y="339634"/>
                </a:cubicBezTo>
                <a:cubicBezTo>
                  <a:pt x="12510" y="284480"/>
                  <a:pt x="37185" y="213360"/>
                  <a:pt x="41539" y="174171"/>
                </a:cubicBezTo>
                <a:cubicBezTo>
                  <a:pt x="45893" y="134982"/>
                  <a:pt x="25573" y="133530"/>
                  <a:pt x="32830" y="104502"/>
                </a:cubicBezTo>
                <a:cubicBezTo>
                  <a:pt x="40087" y="75474"/>
                  <a:pt x="62584" y="37737"/>
                  <a:pt x="85082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976846" y="8709"/>
            <a:ext cx="226685" cy="879565"/>
          </a:xfrm>
          <a:custGeom>
            <a:avLst/>
            <a:gdLst>
              <a:gd name="connsiteX0" fmla="*/ 0 w 226685"/>
              <a:gd name="connsiteY0" fmla="*/ 879565 h 879565"/>
              <a:gd name="connsiteX1" fmla="*/ 113211 w 226685"/>
              <a:gd name="connsiteY1" fmla="*/ 757645 h 879565"/>
              <a:gd name="connsiteX2" fmla="*/ 174171 w 226685"/>
              <a:gd name="connsiteY2" fmla="*/ 513805 h 879565"/>
              <a:gd name="connsiteX3" fmla="*/ 226423 w 226685"/>
              <a:gd name="connsiteY3" fmla="*/ 313508 h 879565"/>
              <a:gd name="connsiteX4" fmla="*/ 191588 w 226685"/>
              <a:gd name="connsiteY4" fmla="*/ 174171 h 879565"/>
              <a:gd name="connsiteX5" fmla="*/ 130628 w 226685"/>
              <a:gd name="connsiteY5" fmla="*/ 0 h 87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685" h="879565">
                <a:moveTo>
                  <a:pt x="0" y="879565"/>
                </a:moveTo>
                <a:cubicBezTo>
                  <a:pt x="42091" y="849085"/>
                  <a:pt x="84183" y="818605"/>
                  <a:pt x="113211" y="757645"/>
                </a:cubicBezTo>
                <a:cubicBezTo>
                  <a:pt x="142239" y="696685"/>
                  <a:pt x="155302" y="587828"/>
                  <a:pt x="174171" y="513805"/>
                </a:cubicBezTo>
                <a:cubicBezTo>
                  <a:pt x="193040" y="439782"/>
                  <a:pt x="223520" y="370114"/>
                  <a:pt x="226423" y="313508"/>
                </a:cubicBezTo>
                <a:cubicBezTo>
                  <a:pt x="229326" y="256902"/>
                  <a:pt x="207554" y="226422"/>
                  <a:pt x="191588" y="174171"/>
                </a:cubicBezTo>
                <a:cubicBezTo>
                  <a:pt x="175622" y="121920"/>
                  <a:pt x="153125" y="60960"/>
                  <a:pt x="130628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5681" t="15785" r="21182" b="5293"/>
          <a:stretch/>
        </p:blipFill>
        <p:spPr>
          <a:xfrm>
            <a:off x="5220090" y="5445280"/>
            <a:ext cx="288041" cy="360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730" y="4453851"/>
            <a:ext cx="2437868" cy="81136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600" dirty="0" smtClean="0">
                <a:solidFill>
                  <a:srgbClr val="0000FF"/>
                </a:solidFill>
              </a:rPr>
              <a:t>Beam travels to NE35,</a:t>
            </a:r>
          </a:p>
          <a:p>
            <a:pPr algn="ctr"/>
            <a:r>
              <a:rPr lang="en-GB" sz="1600" dirty="0">
                <a:solidFill>
                  <a:srgbClr val="0000FF"/>
                </a:solidFill>
              </a:rPr>
              <a:t>b</a:t>
            </a:r>
            <a:r>
              <a:rPr lang="en-GB" sz="1600" dirty="0" smtClean="0">
                <a:solidFill>
                  <a:srgbClr val="0000FF"/>
                </a:solidFill>
              </a:rPr>
              <a:t>ut a repair is required in NE35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860040" y="2420861"/>
            <a:ext cx="1296180" cy="79210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11504" y="2794122"/>
            <a:ext cx="13131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rgbClr val="0000FF"/>
                </a:solidFill>
              </a:rPr>
              <a:t>deflecting magnets</a:t>
            </a:r>
          </a:p>
        </p:txBody>
      </p:sp>
    </p:spTree>
    <p:extLst>
      <p:ext uri="{BB962C8B-B14F-4D97-AF65-F5344CB8AC3E}">
        <p14:creationId xmlns:p14="http://schemas.microsoft.com/office/powerpoint/2010/main" val="8573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1pPr>
            <a:lvl2pPr marL="685817" indent="-263776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2pPr>
            <a:lvl3pPr marL="1055103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3pPr>
            <a:lvl4pPr marL="1477145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4pPr>
            <a:lvl5pPr marL="1899186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292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GB" sz="1292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Picture 2" descr="FAIR_NE_20210609 - PDF-XChange Edi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25019" r="17751" b="7838"/>
          <a:stretch/>
        </p:blipFill>
        <p:spPr>
          <a:xfrm>
            <a:off x="0" y="0"/>
            <a:ext cx="9144000" cy="659744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145612" y="631346"/>
            <a:ext cx="4876101" cy="5095627"/>
          </a:xfrm>
          <a:custGeom>
            <a:avLst/>
            <a:gdLst>
              <a:gd name="connsiteX0" fmla="*/ 0 w 5216434"/>
              <a:gd name="connsiteY0" fmla="*/ 0 h 1471748"/>
              <a:gd name="connsiteX1" fmla="*/ 174172 w 5216434"/>
              <a:gd name="connsiteY1" fmla="*/ 418011 h 1471748"/>
              <a:gd name="connsiteX2" fmla="*/ 409303 w 5216434"/>
              <a:gd name="connsiteY2" fmla="*/ 653143 h 1471748"/>
              <a:gd name="connsiteX3" fmla="*/ 775063 w 5216434"/>
              <a:gd name="connsiteY3" fmla="*/ 635725 h 1471748"/>
              <a:gd name="connsiteX4" fmla="*/ 2734492 w 5216434"/>
              <a:gd name="connsiteY4" fmla="*/ 165463 h 1471748"/>
              <a:gd name="connsiteX5" fmla="*/ 3866606 w 5216434"/>
              <a:gd name="connsiteY5" fmla="*/ 644434 h 1471748"/>
              <a:gd name="connsiteX6" fmla="*/ 4545874 w 5216434"/>
              <a:gd name="connsiteY6" fmla="*/ 1062445 h 1471748"/>
              <a:gd name="connsiteX7" fmla="*/ 5216434 w 5216434"/>
              <a:gd name="connsiteY7" fmla="*/ 1471748 h 1471748"/>
              <a:gd name="connsiteX0" fmla="*/ 6481 w 5222915"/>
              <a:gd name="connsiteY0" fmla="*/ 30964 h 1502712"/>
              <a:gd name="connsiteX1" fmla="*/ 15190 w 5222915"/>
              <a:gd name="connsiteY1" fmla="*/ 30964 h 1502712"/>
              <a:gd name="connsiteX2" fmla="*/ 180653 w 5222915"/>
              <a:gd name="connsiteY2" fmla="*/ 448975 h 1502712"/>
              <a:gd name="connsiteX3" fmla="*/ 415784 w 5222915"/>
              <a:gd name="connsiteY3" fmla="*/ 684107 h 1502712"/>
              <a:gd name="connsiteX4" fmla="*/ 781544 w 5222915"/>
              <a:gd name="connsiteY4" fmla="*/ 666689 h 1502712"/>
              <a:gd name="connsiteX5" fmla="*/ 2740973 w 5222915"/>
              <a:gd name="connsiteY5" fmla="*/ 196427 h 1502712"/>
              <a:gd name="connsiteX6" fmla="*/ 3873087 w 5222915"/>
              <a:gd name="connsiteY6" fmla="*/ 675398 h 1502712"/>
              <a:gd name="connsiteX7" fmla="*/ 4552355 w 5222915"/>
              <a:gd name="connsiteY7" fmla="*/ 1093409 h 1502712"/>
              <a:gd name="connsiteX8" fmla="*/ 5222915 w 5222915"/>
              <a:gd name="connsiteY8" fmla="*/ 1502712 h 1502712"/>
              <a:gd name="connsiteX0" fmla="*/ 50296 w 5266730"/>
              <a:gd name="connsiteY0" fmla="*/ 89175 h 1560923"/>
              <a:gd name="connsiteX1" fmla="*/ 6754 w 5266730"/>
              <a:gd name="connsiteY1" fmla="*/ 19507 h 1560923"/>
              <a:gd name="connsiteX2" fmla="*/ 224468 w 5266730"/>
              <a:gd name="connsiteY2" fmla="*/ 507186 h 1560923"/>
              <a:gd name="connsiteX3" fmla="*/ 459599 w 5266730"/>
              <a:gd name="connsiteY3" fmla="*/ 742318 h 1560923"/>
              <a:gd name="connsiteX4" fmla="*/ 825359 w 5266730"/>
              <a:gd name="connsiteY4" fmla="*/ 724900 h 1560923"/>
              <a:gd name="connsiteX5" fmla="*/ 2784788 w 5266730"/>
              <a:gd name="connsiteY5" fmla="*/ 254638 h 1560923"/>
              <a:gd name="connsiteX6" fmla="*/ 3916902 w 5266730"/>
              <a:gd name="connsiteY6" fmla="*/ 733609 h 1560923"/>
              <a:gd name="connsiteX7" fmla="*/ 4596170 w 5266730"/>
              <a:gd name="connsiteY7" fmla="*/ 1151620 h 1560923"/>
              <a:gd name="connsiteX8" fmla="*/ 5266730 w 5266730"/>
              <a:gd name="connsiteY8" fmla="*/ 1560923 h 1560923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14707 w 5221838"/>
              <a:gd name="connsiteY3" fmla="*/ 65752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04354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04354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98483 w 5221838"/>
              <a:gd name="connsiteY3" fmla="*/ 653039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593106 w 5221838"/>
              <a:gd name="connsiteY4" fmla="*/ 668536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42412 w 5221838"/>
              <a:gd name="connsiteY4" fmla="*/ 610265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523154 w 5221838"/>
              <a:gd name="connsiteY4" fmla="*/ 645581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523154 w 5221838"/>
              <a:gd name="connsiteY4" fmla="*/ 645581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16788 w 5221838"/>
              <a:gd name="connsiteY5" fmla="*/ 343090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1788 w 5221838"/>
              <a:gd name="connsiteY6" fmla="*/ 179145 h 1476127"/>
              <a:gd name="connsiteX7" fmla="*/ 2739896 w 5221838"/>
              <a:gd name="connsiteY7" fmla="*/ 169842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739896 w 5221838"/>
              <a:gd name="connsiteY7" fmla="*/ 169842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21261 w 5221838"/>
              <a:gd name="connsiteY9" fmla="*/ 784127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01977 w 5221838"/>
              <a:gd name="connsiteY7" fmla="*/ 29371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38848 w 5221838"/>
              <a:gd name="connsiteY7" fmla="*/ 296171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38848 w 5221838"/>
              <a:gd name="connsiteY7" fmla="*/ 296171 h 1476127"/>
              <a:gd name="connsiteX8" fmla="*/ 3744190 w 5221838"/>
              <a:gd name="connsiteY8" fmla="*/ 589820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17220 w 5221838"/>
              <a:gd name="connsiteY7" fmla="*/ 219144 h 1476127"/>
              <a:gd name="connsiteX8" fmla="*/ 3138848 w 5221838"/>
              <a:gd name="connsiteY8" fmla="*/ 296171 h 1476127"/>
              <a:gd name="connsiteX9" fmla="*/ 3744190 w 5221838"/>
              <a:gd name="connsiteY9" fmla="*/ 589820 h 1476127"/>
              <a:gd name="connsiteX10" fmla="*/ 4116643 w 5221838"/>
              <a:gd name="connsiteY10" fmla="*/ 800290 h 1476127"/>
              <a:gd name="connsiteX11" fmla="*/ 4551278 w 5221838"/>
              <a:gd name="connsiteY11" fmla="*/ 1066824 h 1476127"/>
              <a:gd name="connsiteX12" fmla="*/ 5221838 w 5221838"/>
              <a:gd name="connsiteY12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24595 w 5221838"/>
              <a:gd name="connsiteY7" fmla="*/ 201938 h 1476127"/>
              <a:gd name="connsiteX8" fmla="*/ 3138848 w 5221838"/>
              <a:gd name="connsiteY8" fmla="*/ 296171 h 1476127"/>
              <a:gd name="connsiteX9" fmla="*/ 3744190 w 5221838"/>
              <a:gd name="connsiteY9" fmla="*/ 589820 h 1476127"/>
              <a:gd name="connsiteX10" fmla="*/ 4116643 w 5221838"/>
              <a:gd name="connsiteY10" fmla="*/ 800290 h 1476127"/>
              <a:gd name="connsiteX11" fmla="*/ 4551278 w 5221838"/>
              <a:gd name="connsiteY11" fmla="*/ 1066824 h 1476127"/>
              <a:gd name="connsiteX12" fmla="*/ 5221838 w 5221838"/>
              <a:gd name="connsiteY12" fmla="*/ 1476127 h 1476127"/>
              <a:gd name="connsiteX0" fmla="*/ 5404 w 4606294"/>
              <a:gd name="connsiteY0" fmla="*/ 4379 h 5133727"/>
              <a:gd name="connsiteX1" fmla="*/ 15837 w 4606294"/>
              <a:gd name="connsiteY1" fmla="*/ 49011 h 5133727"/>
              <a:gd name="connsiteX2" fmla="*/ 179576 w 4606294"/>
              <a:gd name="connsiteY2" fmla="*/ 422390 h 5133727"/>
              <a:gd name="connsiteX3" fmla="*/ 482758 w 4606294"/>
              <a:gd name="connsiteY3" fmla="*/ 648693 h 5133727"/>
              <a:gd name="connsiteX4" fmla="*/ 898231 w 4606294"/>
              <a:gd name="connsiteY4" fmla="*/ 614704 h 5133727"/>
              <a:gd name="connsiteX5" fmla="*/ 1849115 w 4606294"/>
              <a:gd name="connsiteY5" fmla="*/ 370800 h 5133727"/>
              <a:gd name="connsiteX6" fmla="*/ 2454097 w 4606294"/>
              <a:gd name="connsiteY6" fmla="*/ 199927 h 5133727"/>
              <a:gd name="connsiteX7" fmla="*/ 2824595 w 4606294"/>
              <a:gd name="connsiteY7" fmla="*/ 201938 h 5133727"/>
              <a:gd name="connsiteX8" fmla="*/ 3138848 w 4606294"/>
              <a:gd name="connsiteY8" fmla="*/ 296171 h 5133727"/>
              <a:gd name="connsiteX9" fmla="*/ 3744190 w 4606294"/>
              <a:gd name="connsiteY9" fmla="*/ 589820 h 5133727"/>
              <a:gd name="connsiteX10" fmla="*/ 4116643 w 4606294"/>
              <a:gd name="connsiteY10" fmla="*/ 800290 h 5133727"/>
              <a:gd name="connsiteX11" fmla="*/ 4551278 w 4606294"/>
              <a:gd name="connsiteY11" fmla="*/ 1066824 h 5133727"/>
              <a:gd name="connsiteX12" fmla="*/ 4453742 w 4606294"/>
              <a:gd name="connsiteY12" fmla="*/ 5133727 h 5133727"/>
              <a:gd name="connsiteX0" fmla="*/ 5404 w 4562750"/>
              <a:gd name="connsiteY0" fmla="*/ 4379 h 5133727"/>
              <a:gd name="connsiteX1" fmla="*/ 15837 w 4562750"/>
              <a:gd name="connsiteY1" fmla="*/ 49011 h 5133727"/>
              <a:gd name="connsiteX2" fmla="*/ 179576 w 4562750"/>
              <a:gd name="connsiteY2" fmla="*/ 422390 h 5133727"/>
              <a:gd name="connsiteX3" fmla="*/ 482758 w 4562750"/>
              <a:gd name="connsiteY3" fmla="*/ 648693 h 5133727"/>
              <a:gd name="connsiteX4" fmla="*/ 898231 w 4562750"/>
              <a:gd name="connsiteY4" fmla="*/ 614704 h 5133727"/>
              <a:gd name="connsiteX5" fmla="*/ 1849115 w 4562750"/>
              <a:gd name="connsiteY5" fmla="*/ 370800 h 5133727"/>
              <a:gd name="connsiteX6" fmla="*/ 2454097 w 4562750"/>
              <a:gd name="connsiteY6" fmla="*/ 199927 h 5133727"/>
              <a:gd name="connsiteX7" fmla="*/ 2824595 w 4562750"/>
              <a:gd name="connsiteY7" fmla="*/ 201938 h 5133727"/>
              <a:gd name="connsiteX8" fmla="*/ 3138848 w 4562750"/>
              <a:gd name="connsiteY8" fmla="*/ 296171 h 5133727"/>
              <a:gd name="connsiteX9" fmla="*/ 3744190 w 4562750"/>
              <a:gd name="connsiteY9" fmla="*/ 589820 h 5133727"/>
              <a:gd name="connsiteX10" fmla="*/ 4116643 w 4562750"/>
              <a:gd name="connsiteY10" fmla="*/ 800290 h 5133727"/>
              <a:gd name="connsiteX11" fmla="*/ 4551278 w 4562750"/>
              <a:gd name="connsiteY11" fmla="*/ 1066824 h 5133727"/>
              <a:gd name="connsiteX12" fmla="*/ 4438068 w 4562750"/>
              <a:gd name="connsiteY12" fmla="*/ 3940654 h 5133727"/>
              <a:gd name="connsiteX13" fmla="*/ 4453742 w 4562750"/>
              <a:gd name="connsiteY13" fmla="*/ 5133727 h 5133727"/>
              <a:gd name="connsiteX0" fmla="*/ 5404 w 4573346"/>
              <a:gd name="connsiteY0" fmla="*/ 4379 h 5133727"/>
              <a:gd name="connsiteX1" fmla="*/ 15837 w 4573346"/>
              <a:gd name="connsiteY1" fmla="*/ 49011 h 5133727"/>
              <a:gd name="connsiteX2" fmla="*/ 179576 w 4573346"/>
              <a:gd name="connsiteY2" fmla="*/ 422390 h 5133727"/>
              <a:gd name="connsiteX3" fmla="*/ 482758 w 4573346"/>
              <a:gd name="connsiteY3" fmla="*/ 648693 h 5133727"/>
              <a:gd name="connsiteX4" fmla="*/ 898231 w 4573346"/>
              <a:gd name="connsiteY4" fmla="*/ 614704 h 5133727"/>
              <a:gd name="connsiteX5" fmla="*/ 1849115 w 4573346"/>
              <a:gd name="connsiteY5" fmla="*/ 370800 h 5133727"/>
              <a:gd name="connsiteX6" fmla="*/ 2454097 w 4573346"/>
              <a:gd name="connsiteY6" fmla="*/ 199927 h 5133727"/>
              <a:gd name="connsiteX7" fmla="*/ 2824595 w 4573346"/>
              <a:gd name="connsiteY7" fmla="*/ 201938 h 5133727"/>
              <a:gd name="connsiteX8" fmla="*/ 3138848 w 4573346"/>
              <a:gd name="connsiteY8" fmla="*/ 296171 h 5133727"/>
              <a:gd name="connsiteX9" fmla="*/ 3744190 w 4573346"/>
              <a:gd name="connsiteY9" fmla="*/ 589820 h 5133727"/>
              <a:gd name="connsiteX10" fmla="*/ 4116643 w 4573346"/>
              <a:gd name="connsiteY10" fmla="*/ 800290 h 5133727"/>
              <a:gd name="connsiteX11" fmla="*/ 4551278 w 4573346"/>
              <a:gd name="connsiteY11" fmla="*/ 1066824 h 5133727"/>
              <a:gd name="connsiteX12" fmla="*/ 4502076 w 4573346"/>
              <a:gd name="connsiteY12" fmla="*/ 2834230 h 5133727"/>
              <a:gd name="connsiteX13" fmla="*/ 4438068 w 4573346"/>
              <a:gd name="connsiteY13" fmla="*/ 3940654 h 5133727"/>
              <a:gd name="connsiteX14" fmla="*/ 4453742 w 4573346"/>
              <a:gd name="connsiteY14" fmla="*/ 5133727 h 5133727"/>
              <a:gd name="connsiteX0" fmla="*/ 5404 w 4632675"/>
              <a:gd name="connsiteY0" fmla="*/ 4379 h 5133727"/>
              <a:gd name="connsiteX1" fmla="*/ 15837 w 4632675"/>
              <a:gd name="connsiteY1" fmla="*/ 49011 h 5133727"/>
              <a:gd name="connsiteX2" fmla="*/ 179576 w 4632675"/>
              <a:gd name="connsiteY2" fmla="*/ 422390 h 5133727"/>
              <a:gd name="connsiteX3" fmla="*/ 482758 w 4632675"/>
              <a:gd name="connsiteY3" fmla="*/ 648693 h 5133727"/>
              <a:gd name="connsiteX4" fmla="*/ 898231 w 4632675"/>
              <a:gd name="connsiteY4" fmla="*/ 614704 h 5133727"/>
              <a:gd name="connsiteX5" fmla="*/ 1849115 w 4632675"/>
              <a:gd name="connsiteY5" fmla="*/ 370800 h 5133727"/>
              <a:gd name="connsiteX6" fmla="*/ 2454097 w 4632675"/>
              <a:gd name="connsiteY6" fmla="*/ 199927 h 5133727"/>
              <a:gd name="connsiteX7" fmla="*/ 2824595 w 4632675"/>
              <a:gd name="connsiteY7" fmla="*/ 201938 h 5133727"/>
              <a:gd name="connsiteX8" fmla="*/ 3138848 w 4632675"/>
              <a:gd name="connsiteY8" fmla="*/ 296171 h 5133727"/>
              <a:gd name="connsiteX9" fmla="*/ 3744190 w 4632675"/>
              <a:gd name="connsiteY9" fmla="*/ 589820 h 5133727"/>
              <a:gd name="connsiteX10" fmla="*/ 4116643 w 4632675"/>
              <a:gd name="connsiteY10" fmla="*/ 800290 h 5133727"/>
              <a:gd name="connsiteX11" fmla="*/ 4551278 w 4632675"/>
              <a:gd name="connsiteY11" fmla="*/ 1066824 h 5133727"/>
              <a:gd name="connsiteX12" fmla="*/ 4502076 w 4632675"/>
              <a:gd name="connsiteY12" fmla="*/ 2834230 h 5133727"/>
              <a:gd name="connsiteX13" fmla="*/ 4438068 w 4632675"/>
              <a:gd name="connsiteY13" fmla="*/ 3940654 h 5133727"/>
              <a:gd name="connsiteX14" fmla="*/ 4453742 w 4632675"/>
              <a:gd name="connsiteY14" fmla="*/ 5133727 h 5133727"/>
              <a:gd name="connsiteX0" fmla="*/ 5404 w 4650899"/>
              <a:gd name="connsiteY0" fmla="*/ 4379 h 5133727"/>
              <a:gd name="connsiteX1" fmla="*/ 15837 w 4650899"/>
              <a:gd name="connsiteY1" fmla="*/ 49011 h 5133727"/>
              <a:gd name="connsiteX2" fmla="*/ 179576 w 4650899"/>
              <a:gd name="connsiteY2" fmla="*/ 422390 h 5133727"/>
              <a:gd name="connsiteX3" fmla="*/ 482758 w 4650899"/>
              <a:gd name="connsiteY3" fmla="*/ 648693 h 5133727"/>
              <a:gd name="connsiteX4" fmla="*/ 898231 w 4650899"/>
              <a:gd name="connsiteY4" fmla="*/ 614704 h 5133727"/>
              <a:gd name="connsiteX5" fmla="*/ 1849115 w 4650899"/>
              <a:gd name="connsiteY5" fmla="*/ 370800 h 5133727"/>
              <a:gd name="connsiteX6" fmla="*/ 2454097 w 4650899"/>
              <a:gd name="connsiteY6" fmla="*/ 199927 h 5133727"/>
              <a:gd name="connsiteX7" fmla="*/ 2824595 w 4650899"/>
              <a:gd name="connsiteY7" fmla="*/ 201938 h 5133727"/>
              <a:gd name="connsiteX8" fmla="*/ 3138848 w 4650899"/>
              <a:gd name="connsiteY8" fmla="*/ 296171 h 5133727"/>
              <a:gd name="connsiteX9" fmla="*/ 3744190 w 4650899"/>
              <a:gd name="connsiteY9" fmla="*/ 589820 h 5133727"/>
              <a:gd name="connsiteX10" fmla="*/ 4116643 w 4650899"/>
              <a:gd name="connsiteY10" fmla="*/ 800290 h 5133727"/>
              <a:gd name="connsiteX11" fmla="*/ 4551278 w 4650899"/>
              <a:gd name="connsiteY11" fmla="*/ 1066824 h 5133727"/>
              <a:gd name="connsiteX12" fmla="*/ 4502076 w 4650899"/>
              <a:gd name="connsiteY12" fmla="*/ 2834230 h 5133727"/>
              <a:gd name="connsiteX13" fmla="*/ 4438068 w 4650899"/>
              <a:gd name="connsiteY13" fmla="*/ 3940654 h 5133727"/>
              <a:gd name="connsiteX14" fmla="*/ 4453742 w 4650899"/>
              <a:gd name="connsiteY14" fmla="*/ 5133727 h 5133727"/>
              <a:gd name="connsiteX0" fmla="*/ 5404 w 4940081"/>
              <a:gd name="connsiteY0" fmla="*/ 4379 h 5133727"/>
              <a:gd name="connsiteX1" fmla="*/ 15837 w 4940081"/>
              <a:gd name="connsiteY1" fmla="*/ 49011 h 5133727"/>
              <a:gd name="connsiteX2" fmla="*/ 179576 w 4940081"/>
              <a:gd name="connsiteY2" fmla="*/ 422390 h 5133727"/>
              <a:gd name="connsiteX3" fmla="*/ 482758 w 4940081"/>
              <a:gd name="connsiteY3" fmla="*/ 648693 h 5133727"/>
              <a:gd name="connsiteX4" fmla="*/ 898231 w 4940081"/>
              <a:gd name="connsiteY4" fmla="*/ 614704 h 5133727"/>
              <a:gd name="connsiteX5" fmla="*/ 1849115 w 4940081"/>
              <a:gd name="connsiteY5" fmla="*/ 370800 h 5133727"/>
              <a:gd name="connsiteX6" fmla="*/ 2454097 w 4940081"/>
              <a:gd name="connsiteY6" fmla="*/ 199927 h 5133727"/>
              <a:gd name="connsiteX7" fmla="*/ 2824595 w 4940081"/>
              <a:gd name="connsiteY7" fmla="*/ 201938 h 5133727"/>
              <a:gd name="connsiteX8" fmla="*/ 3138848 w 4940081"/>
              <a:gd name="connsiteY8" fmla="*/ 296171 h 5133727"/>
              <a:gd name="connsiteX9" fmla="*/ 3744190 w 4940081"/>
              <a:gd name="connsiteY9" fmla="*/ 589820 h 5133727"/>
              <a:gd name="connsiteX10" fmla="*/ 4116643 w 4940081"/>
              <a:gd name="connsiteY10" fmla="*/ 800290 h 5133727"/>
              <a:gd name="connsiteX11" fmla="*/ 4551278 w 4940081"/>
              <a:gd name="connsiteY11" fmla="*/ 1066824 h 5133727"/>
              <a:gd name="connsiteX12" fmla="*/ 4857676 w 4940081"/>
              <a:gd name="connsiteY12" fmla="*/ 2777080 h 5133727"/>
              <a:gd name="connsiteX13" fmla="*/ 4438068 w 4940081"/>
              <a:gd name="connsiteY13" fmla="*/ 3940654 h 5133727"/>
              <a:gd name="connsiteX14" fmla="*/ 4453742 w 4940081"/>
              <a:gd name="connsiteY14" fmla="*/ 5133727 h 5133727"/>
              <a:gd name="connsiteX0" fmla="*/ 5404 w 4931896"/>
              <a:gd name="connsiteY0" fmla="*/ 4379 h 5133727"/>
              <a:gd name="connsiteX1" fmla="*/ 15837 w 4931896"/>
              <a:gd name="connsiteY1" fmla="*/ 49011 h 5133727"/>
              <a:gd name="connsiteX2" fmla="*/ 179576 w 4931896"/>
              <a:gd name="connsiteY2" fmla="*/ 422390 h 5133727"/>
              <a:gd name="connsiteX3" fmla="*/ 482758 w 4931896"/>
              <a:gd name="connsiteY3" fmla="*/ 648693 h 5133727"/>
              <a:gd name="connsiteX4" fmla="*/ 898231 w 4931896"/>
              <a:gd name="connsiteY4" fmla="*/ 614704 h 5133727"/>
              <a:gd name="connsiteX5" fmla="*/ 1849115 w 4931896"/>
              <a:gd name="connsiteY5" fmla="*/ 370800 h 5133727"/>
              <a:gd name="connsiteX6" fmla="*/ 2454097 w 4931896"/>
              <a:gd name="connsiteY6" fmla="*/ 199927 h 5133727"/>
              <a:gd name="connsiteX7" fmla="*/ 2824595 w 4931896"/>
              <a:gd name="connsiteY7" fmla="*/ 201938 h 5133727"/>
              <a:gd name="connsiteX8" fmla="*/ 3138848 w 4931896"/>
              <a:gd name="connsiteY8" fmla="*/ 296171 h 5133727"/>
              <a:gd name="connsiteX9" fmla="*/ 3744190 w 4931896"/>
              <a:gd name="connsiteY9" fmla="*/ 589820 h 5133727"/>
              <a:gd name="connsiteX10" fmla="*/ 4116643 w 4931896"/>
              <a:gd name="connsiteY10" fmla="*/ 800290 h 5133727"/>
              <a:gd name="connsiteX11" fmla="*/ 4551278 w 4931896"/>
              <a:gd name="connsiteY11" fmla="*/ 1066824 h 5133727"/>
              <a:gd name="connsiteX12" fmla="*/ 4857676 w 4931896"/>
              <a:gd name="connsiteY12" fmla="*/ 2777080 h 5133727"/>
              <a:gd name="connsiteX13" fmla="*/ 4438068 w 4931896"/>
              <a:gd name="connsiteY13" fmla="*/ 3940654 h 5133727"/>
              <a:gd name="connsiteX14" fmla="*/ 4453742 w 4931896"/>
              <a:gd name="connsiteY14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744190 w 4858301"/>
              <a:gd name="connsiteY9" fmla="*/ 589820 h 5133727"/>
              <a:gd name="connsiteX10" fmla="*/ 4116643 w 4858301"/>
              <a:gd name="connsiteY10" fmla="*/ 800290 h 5133727"/>
              <a:gd name="connsiteX11" fmla="*/ 4551278 w 4858301"/>
              <a:gd name="connsiteY11" fmla="*/ 1066824 h 5133727"/>
              <a:gd name="connsiteX12" fmla="*/ 4857676 w 4858301"/>
              <a:gd name="connsiteY12" fmla="*/ 2777080 h 5133727"/>
              <a:gd name="connsiteX13" fmla="*/ 4438068 w 4858301"/>
              <a:gd name="connsiteY13" fmla="*/ 3940654 h 5133727"/>
              <a:gd name="connsiteX14" fmla="*/ 4453742 w 4858301"/>
              <a:gd name="connsiteY14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744190 w 4858301"/>
              <a:gd name="connsiteY9" fmla="*/ 589820 h 5133727"/>
              <a:gd name="connsiteX10" fmla="*/ 4116643 w 4858301"/>
              <a:gd name="connsiteY10" fmla="*/ 800290 h 5133727"/>
              <a:gd name="connsiteX11" fmla="*/ 4386178 w 4858301"/>
              <a:gd name="connsiteY11" fmla="*/ 1327174 h 5133727"/>
              <a:gd name="connsiteX12" fmla="*/ 4857676 w 4858301"/>
              <a:gd name="connsiteY12" fmla="*/ 2777080 h 5133727"/>
              <a:gd name="connsiteX13" fmla="*/ 4438068 w 4858301"/>
              <a:gd name="connsiteY13" fmla="*/ 3940654 h 5133727"/>
              <a:gd name="connsiteX14" fmla="*/ 4453742 w 4858301"/>
              <a:gd name="connsiteY14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744190 w 4858301"/>
              <a:gd name="connsiteY9" fmla="*/ 589820 h 5133727"/>
              <a:gd name="connsiteX10" fmla="*/ 4116643 w 4858301"/>
              <a:gd name="connsiteY10" fmla="*/ 800290 h 5133727"/>
              <a:gd name="connsiteX11" fmla="*/ 4147239 w 4858301"/>
              <a:gd name="connsiteY11" fmla="*/ 1375254 h 5133727"/>
              <a:gd name="connsiteX12" fmla="*/ 4386178 w 4858301"/>
              <a:gd name="connsiteY12" fmla="*/ 1327174 h 5133727"/>
              <a:gd name="connsiteX13" fmla="*/ 4857676 w 4858301"/>
              <a:gd name="connsiteY13" fmla="*/ 2777080 h 5133727"/>
              <a:gd name="connsiteX14" fmla="*/ 4438068 w 4858301"/>
              <a:gd name="connsiteY14" fmla="*/ 3940654 h 5133727"/>
              <a:gd name="connsiteX15" fmla="*/ 4453742 w 4858301"/>
              <a:gd name="connsiteY15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744190 w 4858301"/>
              <a:gd name="connsiteY9" fmla="*/ 589820 h 5133727"/>
              <a:gd name="connsiteX10" fmla="*/ 3875343 w 4858301"/>
              <a:gd name="connsiteY10" fmla="*/ 971740 h 5133727"/>
              <a:gd name="connsiteX11" fmla="*/ 4147239 w 4858301"/>
              <a:gd name="connsiteY11" fmla="*/ 1375254 h 5133727"/>
              <a:gd name="connsiteX12" fmla="*/ 4386178 w 4858301"/>
              <a:gd name="connsiteY12" fmla="*/ 1327174 h 5133727"/>
              <a:gd name="connsiteX13" fmla="*/ 4857676 w 4858301"/>
              <a:gd name="connsiteY13" fmla="*/ 2777080 h 5133727"/>
              <a:gd name="connsiteX14" fmla="*/ 4438068 w 4858301"/>
              <a:gd name="connsiteY14" fmla="*/ 3940654 h 5133727"/>
              <a:gd name="connsiteX15" fmla="*/ 4453742 w 4858301"/>
              <a:gd name="connsiteY15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629890 w 4858301"/>
              <a:gd name="connsiteY9" fmla="*/ 697770 h 5133727"/>
              <a:gd name="connsiteX10" fmla="*/ 3875343 w 4858301"/>
              <a:gd name="connsiteY10" fmla="*/ 971740 h 5133727"/>
              <a:gd name="connsiteX11" fmla="*/ 4147239 w 4858301"/>
              <a:gd name="connsiteY11" fmla="*/ 1375254 h 5133727"/>
              <a:gd name="connsiteX12" fmla="*/ 4386178 w 4858301"/>
              <a:gd name="connsiteY12" fmla="*/ 1327174 h 5133727"/>
              <a:gd name="connsiteX13" fmla="*/ 4857676 w 4858301"/>
              <a:gd name="connsiteY13" fmla="*/ 2777080 h 5133727"/>
              <a:gd name="connsiteX14" fmla="*/ 4438068 w 4858301"/>
              <a:gd name="connsiteY14" fmla="*/ 3940654 h 5133727"/>
              <a:gd name="connsiteX15" fmla="*/ 4453742 w 4858301"/>
              <a:gd name="connsiteY15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629890 w 4858301"/>
              <a:gd name="connsiteY9" fmla="*/ 697770 h 5133727"/>
              <a:gd name="connsiteX10" fmla="*/ 3875343 w 4858301"/>
              <a:gd name="connsiteY10" fmla="*/ 971740 h 5133727"/>
              <a:gd name="connsiteX11" fmla="*/ 4147239 w 4858301"/>
              <a:gd name="connsiteY11" fmla="*/ 1375254 h 5133727"/>
              <a:gd name="connsiteX12" fmla="*/ 4436978 w 4858301"/>
              <a:gd name="connsiteY12" fmla="*/ 1670074 h 5133727"/>
              <a:gd name="connsiteX13" fmla="*/ 4857676 w 4858301"/>
              <a:gd name="connsiteY13" fmla="*/ 2777080 h 5133727"/>
              <a:gd name="connsiteX14" fmla="*/ 4438068 w 4858301"/>
              <a:gd name="connsiteY14" fmla="*/ 3940654 h 5133727"/>
              <a:gd name="connsiteX15" fmla="*/ 4453742 w 4858301"/>
              <a:gd name="connsiteY15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629890 w 4858301"/>
              <a:gd name="connsiteY9" fmla="*/ 697770 h 5133727"/>
              <a:gd name="connsiteX10" fmla="*/ 3875343 w 4858301"/>
              <a:gd name="connsiteY10" fmla="*/ 971740 h 5133727"/>
              <a:gd name="connsiteX11" fmla="*/ 4147239 w 4858301"/>
              <a:gd name="connsiteY11" fmla="*/ 1375254 h 5133727"/>
              <a:gd name="connsiteX12" fmla="*/ 4436978 w 4858301"/>
              <a:gd name="connsiteY12" fmla="*/ 1670074 h 5133727"/>
              <a:gd name="connsiteX13" fmla="*/ 4857676 w 4858301"/>
              <a:gd name="connsiteY13" fmla="*/ 2777080 h 5133727"/>
              <a:gd name="connsiteX14" fmla="*/ 4438068 w 4858301"/>
              <a:gd name="connsiteY14" fmla="*/ 3940654 h 5133727"/>
              <a:gd name="connsiteX15" fmla="*/ 4453742 w 4858301"/>
              <a:gd name="connsiteY15" fmla="*/ 5133727 h 5133727"/>
              <a:gd name="connsiteX0" fmla="*/ 5404 w 4867788"/>
              <a:gd name="connsiteY0" fmla="*/ 4379 h 5133727"/>
              <a:gd name="connsiteX1" fmla="*/ 15837 w 4867788"/>
              <a:gd name="connsiteY1" fmla="*/ 49011 h 5133727"/>
              <a:gd name="connsiteX2" fmla="*/ 179576 w 4867788"/>
              <a:gd name="connsiteY2" fmla="*/ 422390 h 5133727"/>
              <a:gd name="connsiteX3" fmla="*/ 482758 w 4867788"/>
              <a:gd name="connsiteY3" fmla="*/ 648693 h 5133727"/>
              <a:gd name="connsiteX4" fmla="*/ 898231 w 4867788"/>
              <a:gd name="connsiteY4" fmla="*/ 614704 h 5133727"/>
              <a:gd name="connsiteX5" fmla="*/ 1849115 w 4867788"/>
              <a:gd name="connsiteY5" fmla="*/ 370800 h 5133727"/>
              <a:gd name="connsiteX6" fmla="*/ 2454097 w 4867788"/>
              <a:gd name="connsiteY6" fmla="*/ 199927 h 5133727"/>
              <a:gd name="connsiteX7" fmla="*/ 2824595 w 4867788"/>
              <a:gd name="connsiteY7" fmla="*/ 201938 h 5133727"/>
              <a:gd name="connsiteX8" fmla="*/ 3138848 w 4867788"/>
              <a:gd name="connsiteY8" fmla="*/ 296171 h 5133727"/>
              <a:gd name="connsiteX9" fmla="*/ 3629890 w 4867788"/>
              <a:gd name="connsiteY9" fmla="*/ 697770 h 5133727"/>
              <a:gd name="connsiteX10" fmla="*/ 3875343 w 4867788"/>
              <a:gd name="connsiteY10" fmla="*/ 971740 h 5133727"/>
              <a:gd name="connsiteX11" fmla="*/ 4147239 w 4867788"/>
              <a:gd name="connsiteY11" fmla="*/ 1375254 h 5133727"/>
              <a:gd name="connsiteX12" fmla="*/ 4436978 w 4867788"/>
              <a:gd name="connsiteY12" fmla="*/ 1670074 h 5133727"/>
              <a:gd name="connsiteX13" fmla="*/ 4857676 w 4867788"/>
              <a:gd name="connsiteY13" fmla="*/ 2777080 h 5133727"/>
              <a:gd name="connsiteX14" fmla="*/ 4712389 w 4867788"/>
              <a:gd name="connsiteY14" fmla="*/ 3318354 h 5133727"/>
              <a:gd name="connsiteX15" fmla="*/ 4438068 w 4867788"/>
              <a:gd name="connsiteY15" fmla="*/ 3940654 h 5133727"/>
              <a:gd name="connsiteX16" fmla="*/ 4453742 w 4867788"/>
              <a:gd name="connsiteY16" fmla="*/ 5133727 h 5133727"/>
              <a:gd name="connsiteX0" fmla="*/ 5404 w 4876291"/>
              <a:gd name="connsiteY0" fmla="*/ 4379 h 5133727"/>
              <a:gd name="connsiteX1" fmla="*/ 15837 w 4876291"/>
              <a:gd name="connsiteY1" fmla="*/ 49011 h 5133727"/>
              <a:gd name="connsiteX2" fmla="*/ 179576 w 4876291"/>
              <a:gd name="connsiteY2" fmla="*/ 422390 h 5133727"/>
              <a:gd name="connsiteX3" fmla="*/ 482758 w 4876291"/>
              <a:gd name="connsiteY3" fmla="*/ 648693 h 5133727"/>
              <a:gd name="connsiteX4" fmla="*/ 898231 w 4876291"/>
              <a:gd name="connsiteY4" fmla="*/ 614704 h 5133727"/>
              <a:gd name="connsiteX5" fmla="*/ 1849115 w 4876291"/>
              <a:gd name="connsiteY5" fmla="*/ 370800 h 5133727"/>
              <a:gd name="connsiteX6" fmla="*/ 2454097 w 4876291"/>
              <a:gd name="connsiteY6" fmla="*/ 199927 h 5133727"/>
              <a:gd name="connsiteX7" fmla="*/ 2824595 w 4876291"/>
              <a:gd name="connsiteY7" fmla="*/ 201938 h 5133727"/>
              <a:gd name="connsiteX8" fmla="*/ 3138848 w 4876291"/>
              <a:gd name="connsiteY8" fmla="*/ 296171 h 5133727"/>
              <a:gd name="connsiteX9" fmla="*/ 3629890 w 4876291"/>
              <a:gd name="connsiteY9" fmla="*/ 697770 h 5133727"/>
              <a:gd name="connsiteX10" fmla="*/ 3875343 w 4876291"/>
              <a:gd name="connsiteY10" fmla="*/ 971740 h 5133727"/>
              <a:gd name="connsiteX11" fmla="*/ 4147239 w 4876291"/>
              <a:gd name="connsiteY11" fmla="*/ 1375254 h 5133727"/>
              <a:gd name="connsiteX12" fmla="*/ 4436978 w 4876291"/>
              <a:gd name="connsiteY12" fmla="*/ 1670074 h 5133727"/>
              <a:gd name="connsiteX13" fmla="*/ 4857676 w 4876291"/>
              <a:gd name="connsiteY13" fmla="*/ 2777080 h 5133727"/>
              <a:gd name="connsiteX14" fmla="*/ 4788589 w 4876291"/>
              <a:gd name="connsiteY14" fmla="*/ 3343754 h 5133727"/>
              <a:gd name="connsiteX15" fmla="*/ 4438068 w 4876291"/>
              <a:gd name="connsiteY15" fmla="*/ 3940654 h 5133727"/>
              <a:gd name="connsiteX16" fmla="*/ 4453742 w 4876291"/>
              <a:gd name="connsiteY16" fmla="*/ 5133727 h 5133727"/>
              <a:gd name="connsiteX0" fmla="*/ 5404 w 4876291"/>
              <a:gd name="connsiteY0" fmla="*/ 4379 h 5133727"/>
              <a:gd name="connsiteX1" fmla="*/ 15837 w 4876291"/>
              <a:gd name="connsiteY1" fmla="*/ 49011 h 5133727"/>
              <a:gd name="connsiteX2" fmla="*/ 179576 w 4876291"/>
              <a:gd name="connsiteY2" fmla="*/ 422390 h 5133727"/>
              <a:gd name="connsiteX3" fmla="*/ 482758 w 4876291"/>
              <a:gd name="connsiteY3" fmla="*/ 648693 h 5133727"/>
              <a:gd name="connsiteX4" fmla="*/ 898231 w 4876291"/>
              <a:gd name="connsiteY4" fmla="*/ 614704 h 5133727"/>
              <a:gd name="connsiteX5" fmla="*/ 1849115 w 4876291"/>
              <a:gd name="connsiteY5" fmla="*/ 370800 h 5133727"/>
              <a:gd name="connsiteX6" fmla="*/ 2454097 w 4876291"/>
              <a:gd name="connsiteY6" fmla="*/ 199927 h 5133727"/>
              <a:gd name="connsiteX7" fmla="*/ 2824595 w 4876291"/>
              <a:gd name="connsiteY7" fmla="*/ 201938 h 5133727"/>
              <a:gd name="connsiteX8" fmla="*/ 3138848 w 4876291"/>
              <a:gd name="connsiteY8" fmla="*/ 296171 h 5133727"/>
              <a:gd name="connsiteX9" fmla="*/ 3629890 w 4876291"/>
              <a:gd name="connsiteY9" fmla="*/ 697770 h 5133727"/>
              <a:gd name="connsiteX10" fmla="*/ 3875343 w 4876291"/>
              <a:gd name="connsiteY10" fmla="*/ 971740 h 5133727"/>
              <a:gd name="connsiteX11" fmla="*/ 4147239 w 4876291"/>
              <a:gd name="connsiteY11" fmla="*/ 1375254 h 5133727"/>
              <a:gd name="connsiteX12" fmla="*/ 4436978 w 4876291"/>
              <a:gd name="connsiteY12" fmla="*/ 1670074 h 5133727"/>
              <a:gd name="connsiteX13" fmla="*/ 4857676 w 4876291"/>
              <a:gd name="connsiteY13" fmla="*/ 2777080 h 5133727"/>
              <a:gd name="connsiteX14" fmla="*/ 4788589 w 4876291"/>
              <a:gd name="connsiteY14" fmla="*/ 3343754 h 5133727"/>
              <a:gd name="connsiteX15" fmla="*/ 4361868 w 4876291"/>
              <a:gd name="connsiteY15" fmla="*/ 4016854 h 5133727"/>
              <a:gd name="connsiteX16" fmla="*/ 4453742 w 4876291"/>
              <a:gd name="connsiteY16" fmla="*/ 5133727 h 5133727"/>
              <a:gd name="connsiteX0" fmla="*/ 5404 w 4876291"/>
              <a:gd name="connsiteY0" fmla="*/ 4379 h 5133727"/>
              <a:gd name="connsiteX1" fmla="*/ 15837 w 4876291"/>
              <a:gd name="connsiteY1" fmla="*/ 49011 h 5133727"/>
              <a:gd name="connsiteX2" fmla="*/ 179576 w 4876291"/>
              <a:gd name="connsiteY2" fmla="*/ 422390 h 5133727"/>
              <a:gd name="connsiteX3" fmla="*/ 482758 w 4876291"/>
              <a:gd name="connsiteY3" fmla="*/ 648693 h 5133727"/>
              <a:gd name="connsiteX4" fmla="*/ 898231 w 4876291"/>
              <a:gd name="connsiteY4" fmla="*/ 614704 h 5133727"/>
              <a:gd name="connsiteX5" fmla="*/ 1849115 w 4876291"/>
              <a:gd name="connsiteY5" fmla="*/ 370800 h 5133727"/>
              <a:gd name="connsiteX6" fmla="*/ 2454097 w 4876291"/>
              <a:gd name="connsiteY6" fmla="*/ 199927 h 5133727"/>
              <a:gd name="connsiteX7" fmla="*/ 2824595 w 4876291"/>
              <a:gd name="connsiteY7" fmla="*/ 201938 h 5133727"/>
              <a:gd name="connsiteX8" fmla="*/ 3138848 w 4876291"/>
              <a:gd name="connsiteY8" fmla="*/ 296171 h 5133727"/>
              <a:gd name="connsiteX9" fmla="*/ 3629890 w 4876291"/>
              <a:gd name="connsiteY9" fmla="*/ 697770 h 5133727"/>
              <a:gd name="connsiteX10" fmla="*/ 3875343 w 4876291"/>
              <a:gd name="connsiteY10" fmla="*/ 971740 h 5133727"/>
              <a:gd name="connsiteX11" fmla="*/ 4147239 w 4876291"/>
              <a:gd name="connsiteY11" fmla="*/ 1375254 h 5133727"/>
              <a:gd name="connsiteX12" fmla="*/ 4436978 w 4876291"/>
              <a:gd name="connsiteY12" fmla="*/ 1670074 h 5133727"/>
              <a:gd name="connsiteX13" fmla="*/ 4857676 w 4876291"/>
              <a:gd name="connsiteY13" fmla="*/ 2777080 h 5133727"/>
              <a:gd name="connsiteX14" fmla="*/ 4788589 w 4876291"/>
              <a:gd name="connsiteY14" fmla="*/ 3343754 h 5133727"/>
              <a:gd name="connsiteX15" fmla="*/ 4361868 w 4876291"/>
              <a:gd name="connsiteY15" fmla="*/ 4016854 h 5133727"/>
              <a:gd name="connsiteX16" fmla="*/ 4453742 w 4876291"/>
              <a:gd name="connsiteY16" fmla="*/ 5133727 h 5133727"/>
              <a:gd name="connsiteX0" fmla="*/ 5404 w 4876291"/>
              <a:gd name="connsiteY0" fmla="*/ 4379 h 5133727"/>
              <a:gd name="connsiteX1" fmla="*/ 15837 w 4876291"/>
              <a:gd name="connsiteY1" fmla="*/ 49011 h 5133727"/>
              <a:gd name="connsiteX2" fmla="*/ 179576 w 4876291"/>
              <a:gd name="connsiteY2" fmla="*/ 422390 h 5133727"/>
              <a:gd name="connsiteX3" fmla="*/ 482758 w 4876291"/>
              <a:gd name="connsiteY3" fmla="*/ 648693 h 5133727"/>
              <a:gd name="connsiteX4" fmla="*/ 898231 w 4876291"/>
              <a:gd name="connsiteY4" fmla="*/ 614704 h 5133727"/>
              <a:gd name="connsiteX5" fmla="*/ 1849115 w 4876291"/>
              <a:gd name="connsiteY5" fmla="*/ 370800 h 5133727"/>
              <a:gd name="connsiteX6" fmla="*/ 2454097 w 4876291"/>
              <a:gd name="connsiteY6" fmla="*/ 199927 h 5133727"/>
              <a:gd name="connsiteX7" fmla="*/ 2824595 w 4876291"/>
              <a:gd name="connsiteY7" fmla="*/ 201938 h 5133727"/>
              <a:gd name="connsiteX8" fmla="*/ 3138848 w 4876291"/>
              <a:gd name="connsiteY8" fmla="*/ 296171 h 5133727"/>
              <a:gd name="connsiteX9" fmla="*/ 3629890 w 4876291"/>
              <a:gd name="connsiteY9" fmla="*/ 697770 h 5133727"/>
              <a:gd name="connsiteX10" fmla="*/ 3875343 w 4876291"/>
              <a:gd name="connsiteY10" fmla="*/ 971740 h 5133727"/>
              <a:gd name="connsiteX11" fmla="*/ 4147239 w 4876291"/>
              <a:gd name="connsiteY11" fmla="*/ 1375254 h 5133727"/>
              <a:gd name="connsiteX12" fmla="*/ 4436978 w 4876291"/>
              <a:gd name="connsiteY12" fmla="*/ 1670074 h 5133727"/>
              <a:gd name="connsiteX13" fmla="*/ 4857676 w 4876291"/>
              <a:gd name="connsiteY13" fmla="*/ 2777080 h 5133727"/>
              <a:gd name="connsiteX14" fmla="*/ 4788589 w 4876291"/>
              <a:gd name="connsiteY14" fmla="*/ 3343754 h 5133727"/>
              <a:gd name="connsiteX15" fmla="*/ 4361868 w 4876291"/>
              <a:gd name="connsiteY15" fmla="*/ 4016854 h 5133727"/>
              <a:gd name="connsiteX16" fmla="*/ 4453742 w 4876291"/>
              <a:gd name="connsiteY16" fmla="*/ 5133727 h 51337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361868 w 4876291"/>
              <a:gd name="connsiteY15" fmla="*/ 401685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361868 w 4876291"/>
              <a:gd name="connsiteY15" fmla="*/ 401685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56293 w 4876291"/>
              <a:gd name="connsiteY10" fmla="*/ 97809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56293 w 4876291"/>
              <a:gd name="connsiteY10" fmla="*/ 97809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56293 w 4876291"/>
              <a:gd name="connsiteY10" fmla="*/ 97809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56293 w 4876291"/>
              <a:gd name="connsiteY10" fmla="*/ 97809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678098 w 4876291"/>
              <a:gd name="connsiteY13" fmla="*/ 202803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419018 w 4876291"/>
              <a:gd name="connsiteY16" fmla="*/ 398510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12388 w 4876291"/>
              <a:gd name="connsiteY13" fmla="*/ 202041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419018 w 4876291"/>
              <a:gd name="connsiteY16" fmla="*/ 398510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00958 w 4876291"/>
              <a:gd name="connsiteY13" fmla="*/ 202422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419018 w 4876291"/>
              <a:gd name="connsiteY16" fmla="*/ 398510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00958 w 4876291"/>
              <a:gd name="connsiteY13" fmla="*/ 202422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419018 w 4876291"/>
              <a:gd name="connsiteY16" fmla="*/ 398510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00958 w 4876291"/>
              <a:gd name="connsiteY13" fmla="*/ 202422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419018 w 4876291"/>
              <a:gd name="connsiteY16" fmla="*/ 398510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00958 w 4876291"/>
              <a:gd name="connsiteY13" fmla="*/ 202422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384728 w 4876291"/>
              <a:gd name="connsiteY16" fmla="*/ 395843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00958 w 4876291"/>
              <a:gd name="connsiteY13" fmla="*/ 202422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384728 w 4876291"/>
              <a:gd name="connsiteY16" fmla="*/ 3958434 h 5095627"/>
              <a:gd name="connsiteX17" fmla="*/ 4263242 w 4876291"/>
              <a:gd name="connsiteY17" fmla="*/ 5095627 h 5095627"/>
              <a:gd name="connsiteX0" fmla="*/ 5404 w 4877654"/>
              <a:gd name="connsiteY0" fmla="*/ 4379 h 5095627"/>
              <a:gd name="connsiteX1" fmla="*/ 15837 w 4877654"/>
              <a:gd name="connsiteY1" fmla="*/ 49011 h 5095627"/>
              <a:gd name="connsiteX2" fmla="*/ 179576 w 4877654"/>
              <a:gd name="connsiteY2" fmla="*/ 422390 h 5095627"/>
              <a:gd name="connsiteX3" fmla="*/ 482758 w 4877654"/>
              <a:gd name="connsiteY3" fmla="*/ 648693 h 5095627"/>
              <a:gd name="connsiteX4" fmla="*/ 898231 w 4877654"/>
              <a:gd name="connsiteY4" fmla="*/ 614704 h 5095627"/>
              <a:gd name="connsiteX5" fmla="*/ 1849115 w 4877654"/>
              <a:gd name="connsiteY5" fmla="*/ 370800 h 5095627"/>
              <a:gd name="connsiteX6" fmla="*/ 2454097 w 4877654"/>
              <a:gd name="connsiteY6" fmla="*/ 199927 h 5095627"/>
              <a:gd name="connsiteX7" fmla="*/ 2824595 w 4877654"/>
              <a:gd name="connsiteY7" fmla="*/ 201938 h 5095627"/>
              <a:gd name="connsiteX8" fmla="*/ 3138848 w 4877654"/>
              <a:gd name="connsiteY8" fmla="*/ 296171 h 5095627"/>
              <a:gd name="connsiteX9" fmla="*/ 3604490 w 4877654"/>
              <a:gd name="connsiteY9" fmla="*/ 710470 h 5095627"/>
              <a:gd name="connsiteX10" fmla="*/ 3841053 w 4877654"/>
              <a:gd name="connsiteY10" fmla="*/ 989520 h 5095627"/>
              <a:gd name="connsiteX11" fmla="*/ 4158669 w 4877654"/>
              <a:gd name="connsiteY11" fmla="*/ 1360014 h 5095627"/>
              <a:gd name="connsiteX12" fmla="*/ 4436978 w 4877654"/>
              <a:gd name="connsiteY12" fmla="*/ 1670074 h 5095627"/>
              <a:gd name="connsiteX13" fmla="*/ 4700958 w 4877654"/>
              <a:gd name="connsiteY13" fmla="*/ 2024224 h 5095627"/>
              <a:gd name="connsiteX14" fmla="*/ 4857676 w 4877654"/>
              <a:gd name="connsiteY14" fmla="*/ 2777080 h 5095627"/>
              <a:gd name="connsiteX15" fmla="*/ 4788589 w 4877654"/>
              <a:gd name="connsiteY15" fmla="*/ 3343754 h 5095627"/>
              <a:gd name="connsiteX16" fmla="*/ 4384728 w 4877654"/>
              <a:gd name="connsiteY16" fmla="*/ 3958434 h 5095627"/>
              <a:gd name="connsiteX17" fmla="*/ 4263242 w 4877654"/>
              <a:gd name="connsiteY17" fmla="*/ 5095627 h 5095627"/>
              <a:gd name="connsiteX0" fmla="*/ 5404 w 4890024"/>
              <a:gd name="connsiteY0" fmla="*/ 4379 h 5095627"/>
              <a:gd name="connsiteX1" fmla="*/ 15837 w 4890024"/>
              <a:gd name="connsiteY1" fmla="*/ 49011 h 5095627"/>
              <a:gd name="connsiteX2" fmla="*/ 179576 w 4890024"/>
              <a:gd name="connsiteY2" fmla="*/ 422390 h 5095627"/>
              <a:gd name="connsiteX3" fmla="*/ 482758 w 4890024"/>
              <a:gd name="connsiteY3" fmla="*/ 648693 h 5095627"/>
              <a:gd name="connsiteX4" fmla="*/ 898231 w 4890024"/>
              <a:gd name="connsiteY4" fmla="*/ 614704 h 5095627"/>
              <a:gd name="connsiteX5" fmla="*/ 1849115 w 4890024"/>
              <a:gd name="connsiteY5" fmla="*/ 370800 h 5095627"/>
              <a:gd name="connsiteX6" fmla="*/ 2454097 w 4890024"/>
              <a:gd name="connsiteY6" fmla="*/ 199927 h 5095627"/>
              <a:gd name="connsiteX7" fmla="*/ 2824595 w 4890024"/>
              <a:gd name="connsiteY7" fmla="*/ 201938 h 5095627"/>
              <a:gd name="connsiteX8" fmla="*/ 3138848 w 4890024"/>
              <a:gd name="connsiteY8" fmla="*/ 296171 h 5095627"/>
              <a:gd name="connsiteX9" fmla="*/ 3604490 w 4890024"/>
              <a:gd name="connsiteY9" fmla="*/ 710470 h 5095627"/>
              <a:gd name="connsiteX10" fmla="*/ 3841053 w 4890024"/>
              <a:gd name="connsiteY10" fmla="*/ 989520 h 5095627"/>
              <a:gd name="connsiteX11" fmla="*/ 4158669 w 4890024"/>
              <a:gd name="connsiteY11" fmla="*/ 1360014 h 5095627"/>
              <a:gd name="connsiteX12" fmla="*/ 4436978 w 4890024"/>
              <a:gd name="connsiteY12" fmla="*/ 1670074 h 5095627"/>
              <a:gd name="connsiteX13" fmla="*/ 4700958 w 4890024"/>
              <a:gd name="connsiteY13" fmla="*/ 2024224 h 5095627"/>
              <a:gd name="connsiteX14" fmla="*/ 4872916 w 4890024"/>
              <a:gd name="connsiteY14" fmla="*/ 2777080 h 5095627"/>
              <a:gd name="connsiteX15" fmla="*/ 4788589 w 4890024"/>
              <a:gd name="connsiteY15" fmla="*/ 3343754 h 5095627"/>
              <a:gd name="connsiteX16" fmla="*/ 4384728 w 4890024"/>
              <a:gd name="connsiteY16" fmla="*/ 3958434 h 5095627"/>
              <a:gd name="connsiteX17" fmla="*/ 4263242 w 4890024"/>
              <a:gd name="connsiteY17" fmla="*/ 5095627 h 5095627"/>
              <a:gd name="connsiteX0" fmla="*/ 5404 w 4876101"/>
              <a:gd name="connsiteY0" fmla="*/ 4379 h 5095627"/>
              <a:gd name="connsiteX1" fmla="*/ 15837 w 4876101"/>
              <a:gd name="connsiteY1" fmla="*/ 49011 h 5095627"/>
              <a:gd name="connsiteX2" fmla="*/ 179576 w 4876101"/>
              <a:gd name="connsiteY2" fmla="*/ 422390 h 5095627"/>
              <a:gd name="connsiteX3" fmla="*/ 482758 w 4876101"/>
              <a:gd name="connsiteY3" fmla="*/ 648693 h 5095627"/>
              <a:gd name="connsiteX4" fmla="*/ 898231 w 4876101"/>
              <a:gd name="connsiteY4" fmla="*/ 614704 h 5095627"/>
              <a:gd name="connsiteX5" fmla="*/ 1849115 w 4876101"/>
              <a:gd name="connsiteY5" fmla="*/ 370800 h 5095627"/>
              <a:gd name="connsiteX6" fmla="*/ 2454097 w 4876101"/>
              <a:gd name="connsiteY6" fmla="*/ 199927 h 5095627"/>
              <a:gd name="connsiteX7" fmla="*/ 2824595 w 4876101"/>
              <a:gd name="connsiteY7" fmla="*/ 201938 h 5095627"/>
              <a:gd name="connsiteX8" fmla="*/ 3138848 w 4876101"/>
              <a:gd name="connsiteY8" fmla="*/ 296171 h 5095627"/>
              <a:gd name="connsiteX9" fmla="*/ 3604490 w 4876101"/>
              <a:gd name="connsiteY9" fmla="*/ 710470 h 5095627"/>
              <a:gd name="connsiteX10" fmla="*/ 3841053 w 4876101"/>
              <a:gd name="connsiteY10" fmla="*/ 989520 h 5095627"/>
              <a:gd name="connsiteX11" fmla="*/ 4158669 w 4876101"/>
              <a:gd name="connsiteY11" fmla="*/ 1360014 h 5095627"/>
              <a:gd name="connsiteX12" fmla="*/ 4436978 w 4876101"/>
              <a:gd name="connsiteY12" fmla="*/ 1670074 h 5095627"/>
              <a:gd name="connsiteX13" fmla="*/ 4700958 w 4876101"/>
              <a:gd name="connsiteY13" fmla="*/ 2024224 h 5095627"/>
              <a:gd name="connsiteX14" fmla="*/ 4872916 w 4876101"/>
              <a:gd name="connsiteY14" fmla="*/ 2777080 h 5095627"/>
              <a:gd name="connsiteX15" fmla="*/ 4788589 w 4876101"/>
              <a:gd name="connsiteY15" fmla="*/ 3343754 h 5095627"/>
              <a:gd name="connsiteX16" fmla="*/ 4384728 w 4876101"/>
              <a:gd name="connsiteY16" fmla="*/ 3958434 h 5095627"/>
              <a:gd name="connsiteX17" fmla="*/ 4263242 w 4876101"/>
              <a:gd name="connsiteY17" fmla="*/ 5095627 h 509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76101" h="5095627">
                <a:moveTo>
                  <a:pt x="5404" y="4379"/>
                </a:moveTo>
                <a:cubicBezTo>
                  <a:pt x="6855" y="4379"/>
                  <a:pt x="-13192" y="-20658"/>
                  <a:pt x="15837" y="49011"/>
                </a:cubicBezTo>
                <a:cubicBezTo>
                  <a:pt x="44866" y="118680"/>
                  <a:pt x="101756" y="322443"/>
                  <a:pt x="179576" y="422390"/>
                </a:cubicBezTo>
                <a:cubicBezTo>
                  <a:pt x="257396" y="522337"/>
                  <a:pt x="362982" y="616641"/>
                  <a:pt x="482758" y="648693"/>
                </a:cubicBezTo>
                <a:cubicBezTo>
                  <a:pt x="602534" y="680745"/>
                  <a:pt x="670505" y="661019"/>
                  <a:pt x="898231" y="614704"/>
                </a:cubicBezTo>
                <a:cubicBezTo>
                  <a:pt x="1125957" y="568389"/>
                  <a:pt x="1590189" y="443393"/>
                  <a:pt x="1849115" y="370800"/>
                </a:cubicBezTo>
                <a:cubicBezTo>
                  <a:pt x="2108041" y="298207"/>
                  <a:pt x="2292746" y="225203"/>
                  <a:pt x="2454097" y="199927"/>
                </a:cubicBezTo>
                <a:cubicBezTo>
                  <a:pt x="2615448" y="174651"/>
                  <a:pt x="2710470" y="185897"/>
                  <a:pt x="2824595" y="201938"/>
                </a:cubicBezTo>
                <a:cubicBezTo>
                  <a:pt x="2938720" y="217979"/>
                  <a:pt x="3008866" y="211416"/>
                  <a:pt x="3138848" y="296171"/>
                </a:cubicBezTo>
                <a:cubicBezTo>
                  <a:pt x="3268831" y="380926"/>
                  <a:pt x="3487456" y="594912"/>
                  <a:pt x="3604490" y="710470"/>
                </a:cubicBezTo>
                <a:cubicBezTo>
                  <a:pt x="3721524" y="826028"/>
                  <a:pt x="3735778" y="875548"/>
                  <a:pt x="3841053" y="989520"/>
                </a:cubicBezTo>
                <a:cubicBezTo>
                  <a:pt x="3961742" y="1139688"/>
                  <a:pt x="4046870" y="1208576"/>
                  <a:pt x="4158669" y="1360014"/>
                </a:cubicBezTo>
                <a:lnTo>
                  <a:pt x="4436978" y="1670074"/>
                </a:lnTo>
                <a:cubicBezTo>
                  <a:pt x="4523549" y="1781411"/>
                  <a:pt x="4592742" y="1839723"/>
                  <a:pt x="4700958" y="2024224"/>
                </a:cubicBezTo>
                <a:cubicBezTo>
                  <a:pt x="4809174" y="2330645"/>
                  <a:pt x="4854501" y="2557793"/>
                  <a:pt x="4872916" y="2777080"/>
                </a:cubicBezTo>
                <a:cubicBezTo>
                  <a:pt x="4884528" y="3040363"/>
                  <a:pt x="4866144" y="3115535"/>
                  <a:pt x="4788589" y="3343754"/>
                </a:cubicBezTo>
                <a:cubicBezTo>
                  <a:pt x="4718654" y="3537683"/>
                  <a:pt x="4633576" y="3626662"/>
                  <a:pt x="4384728" y="3958434"/>
                </a:cubicBezTo>
                <a:cubicBezTo>
                  <a:pt x="4241472" y="4414001"/>
                  <a:pt x="4235230" y="4560232"/>
                  <a:pt x="4263242" y="509562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959947" y="8709"/>
            <a:ext cx="1034316" cy="1094129"/>
          </a:xfrm>
          <a:custGeom>
            <a:avLst/>
            <a:gdLst>
              <a:gd name="connsiteX0" fmla="*/ 1034316 w 1034316"/>
              <a:gd name="connsiteY0" fmla="*/ 862148 h 1094129"/>
              <a:gd name="connsiteX1" fmla="*/ 773059 w 1034316"/>
              <a:gd name="connsiteY1" fmla="*/ 1071154 h 1094129"/>
              <a:gd name="connsiteX2" fmla="*/ 503093 w 1034316"/>
              <a:gd name="connsiteY2" fmla="*/ 1071154 h 1094129"/>
              <a:gd name="connsiteX3" fmla="*/ 207002 w 1034316"/>
              <a:gd name="connsiteY3" fmla="*/ 914400 h 1094129"/>
              <a:gd name="connsiteX4" fmla="*/ 76373 w 1034316"/>
              <a:gd name="connsiteY4" fmla="*/ 687977 h 1094129"/>
              <a:gd name="connsiteX5" fmla="*/ 6704 w 1034316"/>
              <a:gd name="connsiteY5" fmla="*/ 505097 h 1094129"/>
              <a:gd name="connsiteX6" fmla="*/ 6704 w 1034316"/>
              <a:gd name="connsiteY6" fmla="*/ 339634 h 1094129"/>
              <a:gd name="connsiteX7" fmla="*/ 41539 w 1034316"/>
              <a:gd name="connsiteY7" fmla="*/ 174171 h 1094129"/>
              <a:gd name="connsiteX8" fmla="*/ 32830 w 1034316"/>
              <a:gd name="connsiteY8" fmla="*/ 104502 h 1094129"/>
              <a:gd name="connsiteX9" fmla="*/ 85082 w 1034316"/>
              <a:gd name="connsiteY9" fmla="*/ 0 h 10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4316" h="1094129">
                <a:moveTo>
                  <a:pt x="1034316" y="862148"/>
                </a:moveTo>
                <a:cubicBezTo>
                  <a:pt x="947956" y="949234"/>
                  <a:pt x="861596" y="1036320"/>
                  <a:pt x="773059" y="1071154"/>
                </a:cubicBezTo>
                <a:cubicBezTo>
                  <a:pt x="684522" y="1105988"/>
                  <a:pt x="597436" y="1097280"/>
                  <a:pt x="503093" y="1071154"/>
                </a:cubicBezTo>
                <a:cubicBezTo>
                  <a:pt x="408750" y="1045028"/>
                  <a:pt x="278122" y="978263"/>
                  <a:pt x="207002" y="914400"/>
                </a:cubicBezTo>
                <a:cubicBezTo>
                  <a:pt x="135882" y="850537"/>
                  <a:pt x="109756" y="756194"/>
                  <a:pt x="76373" y="687977"/>
                </a:cubicBezTo>
                <a:cubicBezTo>
                  <a:pt x="42990" y="619760"/>
                  <a:pt x="18315" y="563154"/>
                  <a:pt x="6704" y="505097"/>
                </a:cubicBezTo>
                <a:cubicBezTo>
                  <a:pt x="-4908" y="447040"/>
                  <a:pt x="898" y="394788"/>
                  <a:pt x="6704" y="339634"/>
                </a:cubicBezTo>
                <a:cubicBezTo>
                  <a:pt x="12510" y="284480"/>
                  <a:pt x="37185" y="213360"/>
                  <a:pt x="41539" y="174171"/>
                </a:cubicBezTo>
                <a:cubicBezTo>
                  <a:pt x="45893" y="134982"/>
                  <a:pt x="25573" y="133530"/>
                  <a:pt x="32830" y="104502"/>
                </a:cubicBezTo>
                <a:cubicBezTo>
                  <a:pt x="40087" y="75474"/>
                  <a:pt x="62584" y="37737"/>
                  <a:pt x="85082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976846" y="8709"/>
            <a:ext cx="226685" cy="879565"/>
          </a:xfrm>
          <a:custGeom>
            <a:avLst/>
            <a:gdLst>
              <a:gd name="connsiteX0" fmla="*/ 0 w 226685"/>
              <a:gd name="connsiteY0" fmla="*/ 879565 h 879565"/>
              <a:gd name="connsiteX1" fmla="*/ 113211 w 226685"/>
              <a:gd name="connsiteY1" fmla="*/ 757645 h 879565"/>
              <a:gd name="connsiteX2" fmla="*/ 174171 w 226685"/>
              <a:gd name="connsiteY2" fmla="*/ 513805 h 879565"/>
              <a:gd name="connsiteX3" fmla="*/ 226423 w 226685"/>
              <a:gd name="connsiteY3" fmla="*/ 313508 h 879565"/>
              <a:gd name="connsiteX4" fmla="*/ 191588 w 226685"/>
              <a:gd name="connsiteY4" fmla="*/ 174171 h 879565"/>
              <a:gd name="connsiteX5" fmla="*/ 130628 w 226685"/>
              <a:gd name="connsiteY5" fmla="*/ 0 h 87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685" h="879565">
                <a:moveTo>
                  <a:pt x="0" y="879565"/>
                </a:moveTo>
                <a:cubicBezTo>
                  <a:pt x="42091" y="849085"/>
                  <a:pt x="84183" y="818605"/>
                  <a:pt x="113211" y="757645"/>
                </a:cubicBezTo>
                <a:cubicBezTo>
                  <a:pt x="142239" y="696685"/>
                  <a:pt x="155302" y="587828"/>
                  <a:pt x="174171" y="513805"/>
                </a:cubicBezTo>
                <a:cubicBezTo>
                  <a:pt x="193040" y="439782"/>
                  <a:pt x="223520" y="370114"/>
                  <a:pt x="226423" y="313508"/>
                </a:cubicBezTo>
                <a:cubicBezTo>
                  <a:pt x="229326" y="256902"/>
                  <a:pt x="207554" y="226422"/>
                  <a:pt x="191588" y="174171"/>
                </a:cubicBezTo>
                <a:cubicBezTo>
                  <a:pt x="175622" y="121920"/>
                  <a:pt x="153125" y="60960"/>
                  <a:pt x="130628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681" t="15785" r="21182" b="5293"/>
          <a:stretch/>
        </p:blipFill>
        <p:spPr>
          <a:xfrm>
            <a:off x="6228230" y="5671685"/>
            <a:ext cx="288041" cy="36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60" y="5386526"/>
            <a:ext cx="576080" cy="5703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81063" y="4082717"/>
            <a:ext cx="2437868" cy="15500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600" dirty="0" smtClean="0">
                <a:solidFill>
                  <a:srgbClr val="0000FF"/>
                </a:solidFill>
              </a:rPr>
              <a:t>Beam is sent to NE38s,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a</a:t>
            </a:r>
            <a:r>
              <a:rPr lang="en-GB" sz="1600" b="1" dirty="0" smtClean="0">
                <a:solidFill>
                  <a:srgbClr val="FF0000"/>
                </a:solidFill>
              </a:rPr>
              <a:t>nd must not travel to NE35</a:t>
            </a:r>
          </a:p>
          <a:p>
            <a:pPr algn="ctr"/>
            <a:r>
              <a:rPr lang="en-GB" sz="1600" dirty="0" smtClean="0">
                <a:solidFill>
                  <a:srgbClr val="0000FF"/>
                </a:solidFill>
              </a:rPr>
              <a:t>Switch of safely deflecting magnets = BOG (Beam Off Group)</a:t>
            </a: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799997" y="2420860"/>
            <a:ext cx="2356223" cy="16618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PAS challenges – NE areas and </a:t>
            </a:r>
            <a:r>
              <a:rPr lang="en-GB" b="1" noProof="0" dirty="0" smtClean="0">
                <a:solidFill>
                  <a:srgbClr val="FFFF00"/>
                </a:solidFill>
              </a:rPr>
              <a:t>B</a:t>
            </a:r>
            <a:r>
              <a:rPr lang="en-GB" noProof="0" dirty="0" smtClean="0"/>
              <a:t>eam-</a:t>
            </a:r>
            <a:r>
              <a:rPr lang="en-GB" b="1" noProof="0" dirty="0" smtClean="0">
                <a:solidFill>
                  <a:srgbClr val="FFFF00"/>
                </a:solidFill>
              </a:rPr>
              <a:t>O</a:t>
            </a:r>
            <a:r>
              <a:rPr lang="en-GB" noProof="0" dirty="0" smtClean="0"/>
              <a:t>ff-</a:t>
            </a:r>
            <a:r>
              <a:rPr lang="en-GB" b="1" noProof="0" dirty="0" smtClean="0">
                <a:solidFill>
                  <a:srgbClr val="FFFF00"/>
                </a:solidFill>
              </a:rPr>
              <a:t>G</a:t>
            </a:r>
            <a:r>
              <a:rPr lang="en-GB" noProof="0" dirty="0" smtClean="0"/>
              <a:t>roups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967666"/>
            <a:ext cx="8929239" cy="28213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FAIR is very complex with many NE areas (potentially radiation from particle beams)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Beam can be send to many different experiments or targets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It should be possible to send beam to one area of the FAIR while accessing other </a:t>
            </a:r>
            <a:r>
              <a:rPr lang="en-GB" dirty="0" smtClean="0">
                <a:solidFill>
                  <a:srgbClr val="C00000"/>
                </a:solidFill>
              </a:rPr>
              <a:t>areas</a:t>
            </a:r>
            <a:endParaRPr lang="en-GB" noProof="0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For each NE area, one or more Beam-Off-Groups make sure that beam cannot reach this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Before beam is send to an NE area, </a:t>
            </a:r>
            <a:r>
              <a:rPr lang="en-GB" dirty="0" smtClean="0">
                <a:solidFill>
                  <a:srgbClr val="C00000"/>
                </a:solidFill>
              </a:rPr>
              <a:t>it must be made sure that nobody is inside the area</a:t>
            </a:r>
            <a:r>
              <a:rPr lang="en-GB" dirty="0" smtClean="0"/>
              <a:t> 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In case this condition is violated, </a:t>
            </a:r>
            <a:r>
              <a:rPr lang="en-GB" noProof="0" dirty="0" smtClean="0">
                <a:solidFill>
                  <a:srgbClr val="C00000"/>
                </a:solidFill>
              </a:rPr>
              <a:t>the beam to this area must be stopped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Before persons enter a NE area, experts are verifying the there is not harmful residual radiation in this area (..activation from particle beam) </a:t>
            </a:r>
          </a:p>
        </p:txBody>
      </p:sp>
    </p:spTree>
    <p:extLst>
      <p:ext uri="{BB962C8B-B14F-4D97-AF65-F5344CB8AC3E}">
        <p14:creationId xmlns:p14="http://schemas.microsoft.com/office/powerpoint/2010/main" val="14474843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76330" y="5373270"/>
            <a:ext cx="6660290" cy="504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5420" y="1340710"/>
            <a:ext cx="7681791" cy="13653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de-CH" sz="2800" dirty="0" err="1" smtClean="0">
                <a:solidFill>
                  <a:srgbClr val="002060"/>
                </a:solidFill>
              </a:rPr>
              <a:t>Is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there</a:t>
            </a:r>
            <a:r>
              <a:rPr lang="de-CH" sz="2800" dirty="0" smtClean="0">
                <a:solidFill>
                  <a:srgbClr val="002060"/>
                </a:solidFill>
              </a:rPr>
              <a:t> an </a:t>
            </a:r>
            <a:r>
              <a:rPr lang="de-CH" sz="2800" dirty="0" err="1" smtClean="0">
                <a:solidFill>
                  <a:srgbClr val="002060"/>
                </a:solidFill>
              </a:rPr>
              <a:t>interest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for</a:t>
            </a:r>
            <a:r>
              <a:rPr lang="de-CH" sz="2800" dirty="0" smtClean="0">
                <a:solidFill>
                  <a:srgbClr val="002060"/>
                </a:solidFill>
              </a:rPr>
              <a:t> (</a:t>
            </a:r>
            <a:r>
              <a:rPr lang="de-CH" sz="2800" dirty="0" err="1" smtClean="0">
                <a:solidFill>
                  <a:srgbClr val="002060"/>
                </a:solidFill>
              </a:rPr>
              <a:t>some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kind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of</a:t>
            </a:r>
            <a:r>
              <a:rPr lang="de-CH" sz="2800" dirty="0" smtClean="0">
                <a:solidFill>
                  <a:srgbClr val="002060"/>
                </a:solidFill>
              </a:rPr>
              <a:t>) </a:t>
            </a:r>
            <a:r>
              <a:rPr lang="de-CH" sz="2800" dirty="0" err="1" smtClean="0">
                <a:solidFill>
                  <a:srgbClr val="002060"/>
                </a:solidFill>
              </a:rPr>
              <a:t>collaboration</a:t>
            </a:r>
            <a:r>
              <a:rPr lang="de-CH" sz="2800" dirty="0" smtClean="0">
                <a:solidFill>
                  <a:srgbClr val="002060"/>
                </a:solidFill>
              </a:rPr>
              <a:t> on </a:t>
            </a:r>
            <a:r>
              <a:rPr lang="de-CH" sz="2800" dirty="0" err="1" smtClean="0">
                <a:solidFill>
                  <a:srgbClr val="002060"/>
                </a:solidFill>
              </a:rPr>
              <a:t>the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safety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aspects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of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the</a:t>
            </a:r>
            <a:r>
              <a:rPr lang="de-CH" sz="2800" dirty="0" smtClean="0">
                <a:solidFill>
                  <a:srgbClr val="002060"/>
                </a:solidFill>
              </a:rPr>
              <a:t> FAIR </a:t>
            </a:r>
            <a:r>
              <a:rPr lang="de-CH" sz="2800" dirty="0" err="1" smtClean="0">
                <a:solidFill>
                  <a:srgbClr val="002060"/>
                </a:solidFill>
              </a:rPr>
              <a:t>Personnel</a:t>
            </a:r>
            <a:r>
              <a:rPr lang="de-CH" sz="2800" dirty="0" smtClean="0">
                <a:solidFill>
                  <a:srgbClr val="002060"/>
                </a:solidFill>
              </a:rPr>
              <a:t> Access System?</a:t>
            </a:r>
            <a:endParaRPr lang="en-GB" sz="2800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430" y="4077090"/>
            <a:ext cx="7777080" cy="181588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solidFill>
                  <a:srgbClr val="006600"/>
                </a:solidFill>
              </a:rPr>
              <a:t>Besteht</a:t>
            </a:r>
            <a:r>
              <a:rPr lang="en-GB" sz="2800" dirty="0">
                <a:solidFill>
                  <a:srgbClr val="006600"/>
                </a:solidFill>
              </a:rPr>
              <a:t> </a:t>
            </a:r>
            <a:r>
              <a:rPr lang="en-GB" sz="2800" dirty="0" err="1">
                <a:solidFill>
                  <a:srgbClr val="006600"/>
                </a:solidFill>
              </a:rPr>
              <a:t>Interesse</a:t>
            </a:r>
            <a:r>
              <a:rPr lang="en-GB" sz="2800" dirty="0">
                <a:solidFill>
                  <a:srgbClr val="006600"/>
                </a:solidFill>
              </a:rPr>
              <a:t> an </a:t>
            </a:r>
            <a:r>
              <a:rPr lang="en-GB" sz="2800" dirty="0" err="1">
                <a:solidFill>
                  <a:srgbClr val="006600"/>
                </a:solidFill>
              </a:rPr>
              <a:t>einer</a:t>
            </a:r>
            <a:r>
              <a:rPr lang="en-GB" sz="2800" dirty="0">
                <a:solidFill>
                  <a:srgbClr val="006600"/>
                </a:solidFill>
              </a:rPr>
              <a:t> (</a:t>
            </a:r>
            <a:r>
              <a:rPr lang="en-GB" sz="2800" dirty="0" err="1">
                <a:solidFill>
                  <a:srgbClr val="006600"/>
                </a:solidFill>
              </a:rPr>
              <a:t>wie</a:t>
            </a:r>
            <a:r>
              <a:rPr lang="en-GB" sz="2800" dirty="0">
                <a:solidFill>
                  <a:srgbClr val="006600"/>
                </a:solidFill>
              </a:rPr>
              <a:t> </a:t>
            </a:r>
            <a:r>
              <a:rPr lang="en-GB" sz="2800" dirty="0" err="1">
                <a:solidFill>
                  <a:srgbClr val="006600"/>
                </a:solidFill>
              </a:rPr>
              <a:t>auch</a:t>
            </a:r>
            <a:r>
              <a:rPr lang="en-GB" sz="2800" dirty="0">
                <a:solidFill>
                  <a:srgbClr val="006600"/>
                </a:solidFill>
              </a:rPr>
              <a:t> </a:t>
            </a:r>
            <a:r>
              <a:rPr lang="en-GB" sz="2800" dirty="0" err="1">
                <a:solidFill>
                  <a:srgbClr val="006600"/>
                </a:solidFill>
              </a:rPr>
              <a:t>immer</a:t>
            </a:r>
            <a:r>
              <a:rPr lang="en-GB" sz="2800" dirty="0">
                <a:solidFill>
                  <a:srgbClr val="006600"/>
                </a:solidFill>
              </a:rPr>
              <a:t> </a:t>
            </a:r>
            <a:r>
              <a:rPr lang="en-GB" sz="2800" dirty="0" err="1">
                <a:solidFill>
                  <a:srgbClr val="006600"/>
                </a:solidFill>
              </a:rPr>
              <a:t>gearteten</a:t>
            </a:r>
            <a:r>
              <a:rPr lang="en-GB" sz="2800" dirty="0">
                <a:solidFill>
                  <a:srgbClr val="006600"/>
                </a:solidFill>
              </a:rPr>
              <a:t>) </a:t>
            </a:r>
            <a:r>
              <a:rPr lang="en-GB" sz="2800" dirty="0" err="1">
                <a:solidFill>
                  <a:srgbClr val="006600"/>
                </a:solidFill>
              </a:rPr>
              <a:t>Zusammenarbeit</a:t>
            </a:r>
            <a:r>
              <a:rPr lang="en-GB" sz="2800" dirty="0">
                <a:solidFill>
                  <a:srgbClr val="006600"/>
                </a:solidFill>
              </a:rPr>
              <a:t> </a:t>
            </a:r>
            <a:r>
              <a:rPr lang="en-GB" sz="2800" dirty="0" err="1">
                <a:solidFill>
                  <a:srgbClr val="006600"/>
                </a:solidFill>
              </a:rPr>
              <a:t>bei</a:t>
            </a:r>
            <a:r>
              <a:rPr lang="en-GB" sz="2800" dirty="0">
                <a:solidFill>
                  <a:srgbClr val="006600"/>
                </a:solidFill>
              </a:rPr>
              <a:t> den </a:t>
            </a:r>
            <a:r>
              <a:rPr lang="en-GB" sz="2800" dirty="0" err="1">
                <a:solidFill>
                  <a:srgbClr val="006600"/>
                </a:solidFill>
              </a:rPr>
              <a:t>Sicherheitsaspekten</a:t>
            </a:r>
            <a:r>
              <a:rPr lang="en-GB" sz="2800" dirty="0">
                <a:solidFill>
                  <a:srgbClr val="006600"/>
                </a:solidFill>
              </a:rPr>
              <a:t> des FAIR-</a:t>
            </a:r>
            <a:r>
              <a:rPr lang="en-GB" sz="2800" dirty="0" err="1">
                <a:solidFill>
                  <a:srgbClr val="006600"/>
                </a:solidFill>
              </a:rPr>
              <a:t>Personalzugangssystems</a:t>
            </a:r>
            <a:r>
              <a:rPr lang="en-GB" sz="2800" dirty="0">
                <a:solidFill>
                  <a:srgbClr val="0066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52613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Remarks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967666"/>
            <a:ext cx="8929239" cy="28213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FAIR is one of the largest research projects worldwide, an </a:t>
            </a:r>
            <a:r>
              <a:rPr lang="en-GB" noProof="0" dirty="0" smtClean="0">
                <a:solidFill>
                  <a:srgbClr val="C00000"/>
                </a:solidFill>
              </a:rPr>
              <a:t>extremely interesting and challenging accelerator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GSI faces quite big challenges in building </a:t>
            </a:r>
            <a:r>
              <a:rPr lang="en-GB" dirty="0" smtClean="0"/>
              <a:t>FAIR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Apart </a:t>
            </a:r>
            <a:r>
              <a:rPr lang="en-GB" noProof="0" dirty="0" smtClean="0"/>
              <a:t>from FAIR construction, the existing accelerators need substantial upgrade / replacements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002060"/>
                </a:solidFill>
              </a:rPr>
              <a:t>CERN contributes in several areas, controls, magnet testing, electromagnetic-calculations, magnet protection, </a:t>
            </a:r>
            <a:r>
              <a:rPr lang="en-GB" b="1" dirty="0" smtClean="0">
                <a:solidFill>
                  <a:srgbClr val="C00000"/>
                </a:solidFill>
              </a:rPr>
              <a:t>access system</a:t>
            </a:r>
            <a:r>
              <a:rPr lang="en-GB" dirty="0" smtClean="0">
                <a:solidFill>
                  <a:srgbClr val="002060"/>
                </a:solidFill>
              </a:rPr>
              <a:t>, ...</a:t>
            </a:r>
            <a:endParaRPr lang="en-GB" noProof="0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noProof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2351" y="4797190"/>
            <a:ext cx="8686800" cy="936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>
              <a:buFont typeface="Arial Unicode MS" pitchFamily="34" charset="-128"/>
              <a:buNone/>
            </a:pPr>
            <a:endParaRPr lang="en-GB" kern="0" dirty="0" smtClean="0">
              <a:hlinkClick r:id="rId2"/>
            </a:endParaRPr>
          </a:p>
          <a:p>
            <a:pPr marL="0" indent="0">
              <a:buFont typeface="Arial Unicode MS" pitchFamily="34" charset="-128"/>
              <a:buNone/>
            </a:pPr>
            <a:r>
              <a:rPr lang="en-GB" kern="0" dirty="0" smtClean="0">
                <a:hlinkClick r:id="rId2"/>
              </a:rPr>
              <a:t>https://www.youtube.com/watch?v=cjmUyp0My38    April 2021</a:t>
            </a:r>
          </a:p>
          <a:p>
            <a:endParaRPr lang="en-GB" sz="1400" kern="0" dirty="0" smtClean="0">
              <a:hlinkClick r:id="rId2"/>
            </a:endParaRPr>
          </a:p>
          <a:p>
            <a:endParaRPr lang="en-GB" sz="1400" kern="0" dirty="0" smtClean="0">
              <a:hlinkClick r:id="rId2"/>
            </a:endParaRPr>
          </a:p>
          <a:p>
            <a:pPr marL="0" indent="0">
              <a:buFont typeface="Arial Unicode MS" pitchFamily="34" charset="-128"/>
              <a:buNone/>
            </a:pPr>
            <a:endParaRPr lang="en-GB" sz="1400" kern="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7704476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20" y="2866900"/>
            <a:ext cx="8785220" cy="2848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6330" y="5373270"/>
            <a:ext cx="6660290" cy="504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39675" y="1111921"/>
            <a:ext cx="6630589" cy="1303809"/>
          </a:xfrm>
          <a:prstGeom prst="rect">
            <a:avLst/>
          </a:prstGeom>
          <a:solidFill>
            <a:srgbClr val="FFFFCC"/>
          </a:solidFill>
        </p:spPr>
        <p:txBody>
          <a:bodyPr vert="horz" wrap="none" lIns="36000" tIns="36000" rIns="36000" bIns="36000" rtlCol="0" anchor="t">
            <a:spAutoFit/>
          </a:bodyPr>
          <a:lstStyle/>
          <a:p>
            <a:pPr algn="ctr"/>
            <a:r>
              <a:rPr lang="de-CH" sz="8000" dirty="0" err="1" smtClean="0">
                <a:solidFill>
                  <a:srgbClr val="002060"/>
                </a:solidFill>
              </a:rPr>
              <a:t>That</a:t>
            </a:r>
            <a:r>
              <a:rPr lang="de-CH" sz="8000" dirty="0" smtClean="0">
                <a:solidFill>
                  <a:srgbClr val="002060"/>
                </a:solidFill>
              </a:rPr>
              <a:t> </a:t>
            </a:r>
            <a:r>
              <a:rPr lang="de-CH" sz="8000" dirty="0" err="1" smtClean="0">
                <a:solidFill>
                  <a:srgbClr val="002060"/>
                </a:solidFill>
              </a:rPr>
              <a:t>it</a:t>
            </a:r>
            <a:r>
              <a:rPr lang="de-CH" sz="8000" dirty="0" smtClean="0">
                <a:solidFill>
                  <a:srgbClr val="002060"/>
                </a:solidFill>
              </a:rPr>
              <a:t> </a:t>
            </a:r>
            <a:r>
              <a:rPr lang="de-CH" sz="8000" dirty="0" err="1" smtClean="0">
                <a:solidFill>
                  <a:srgbClr val="002060"/>
                </a:solidFill>
              </a:rPr>
              <a:t>is</a:t>
            </a:r>
            <a:r>
              <a:rPr lang="de-CH" sz="8000" dirty="0" smtClean="0">
                <a:solidFill>
                  <a:srgbClr val="002060"/>
                </a:solidFill>
              </a:rPr>
              <a:t>, </a:t>
            </a:r>
            <a:r>
              <a:rPr lang="de-CH" sz="8000" dirty="0" err="1" smtClean="0">
                <a:solidFill>
                  <a:srgbClr val="002060"/>
                </a:solidFill>
              </a:rPr>
              <a:t>folks</a:t>
            </a:r>
            <a:endParaRPr lang="en-GB" sz="8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680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PhD theses at CERN related to protection and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967666"/>
            <a:ext cx="8929239" cy="5413744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</a:rPr>
              <a:t>CERN-THESIS-2015-023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Machine Protection: Availability for Particle Accelerators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Apollonio, Andrea (TU Vienna ; CERN)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  <a:hlinkClick r:id="rId2"/>
              </a:rPr>
              <a:t>http://cds.cern.ch/record/2002820?ln=en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/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CERN-THESIS-2010-215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LHC Machine Protection System: Method for Balancing Machine Safety and Beam Availability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Wagner, Sigrid (Zurich, ETH)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  <a:hlinkClick r:id="rId3"/>
              </a:rPr>
              <a:t>http://cds.cern.ch/record/1349317?ln=en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/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CERN-THESIS-2006-012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Reliability of the Beam Loss Monitors System for the Large Hadron Collider at CERN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 err="1">
                <a:solidFill>
                  <a:srgbClr val="000000"/>
                </a:solidFill>
              </a:rPr>
              <a:t>Guaglio</a:t>
            </a:r>
            <a:r>
              <a:rPr lang="en-GB" sz="1400" dirty="0">
                <a:solidFill>
                  <a:srgbClr val="000000"/>
                </a:solidFill>
              </a:rPr>
              <a:t>, G (CERN ; Clermont-Ferrand U.)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  <a:hlinkClick r:id="rId4"/>
              </a:rPr>
              <a:t>http://cds.cern.ch/record/939785?ln=en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/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CERN-THESIS-2020-362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Dependable System Development Methodology and Case Study for the LHC Beam Loss Monitoring System at CERN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Schramm, Volker (CERN), Stuttgart, GER : </a:t>
            </a:r>
            <a:r>
              <a:rPr lang="en-GB" sz="1400" dirty="0" err="1">
                <a:solidFill>
                  <a:srgbClr val="000000"/>
                </a:solidFill>
              </a:rPr>
              <a:t>Berichte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aus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dem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Institut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für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Maschinenelemente</a:t>
            </a:r>
            <a:r>
              <a:rPr lang="en-GB" sz="1400" dirty="0">
                <a:solidFill>
                  <a:srgbClr val="000000"/>
                </a:solidFill>
              </a:rPr>
              <a:t/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  <a:hlinkClick r:id="rId5"/>
              </a:rPr>
              <a:t>http://cds.cern.ch/record/2779400?ln=en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/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Availability of particle accelerators : requirements, prediction methods and optimization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Rey Orozco, Odei, 2020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Stuttgart : </a:t>
            </a:r>
            <a:r>
              <a:rPr lang="en-GB" sz="1400" dirty="0" err="1">
                <a:solidFill>
                  <a:srgbClr val="000000"/>
                </a:solidFill>
              </a:rPr>
              <a:t>Institut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für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Maschinenelemente</a:t>
            </a:r>
            <a:r>
              <a:rPr lang="en-GB" sz="1400" dirty="0">
                <a:solidFill>
                  <a:srgbClr val="000000"/>
                </a:solidFill>
              </a:rPr>
              <a:t/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  <a:hlinkClick r:id="rId6"/>
              </a:rPr>
              <a:t>https://elib.uni-stuttgart.de/handle/11682/11591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noProof="0" dirty="0" smtClean="0"/>
              <a:t> </a:t>
            </a:r>
            <a:endParaRPr lang="en-GB" sz="1400" noProof="0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5740905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Programme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7667"/>
            <a:ext cx="8686800" cy="51257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Introduction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Presentation </a:t>
            </a:r>
            <a:r>
              <a:rPr lang="en-US" sz="2000" dirty="0"/>
              <a:t>of the participants in the </a:t>
            </a:r>
            <a:r>
              <a:rPr lang="en-US" sz="2000" dirty="0" smtClean="0"/>
              <a:t>workshop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Introduction </a:t>
            </a:r>
            <a:r>
              <a:rPr lang="en-US" sz="2000" dirty="0"/>
              <a:t>of FAIR accelerators and their specific aspects related to protection of </a:t>
            </a:r>
            <a:r>
              <a:rPr lang="en-US" sz="2000" dirty="0" smtClean="0"/>
              <a:t>people (R.Schmidt)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Introduction to the FAIR access system (D.Gassmann)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Introduction to ISS with regard to its focal points and possible connecting points for FAIR PAS safety controls (ISS)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Controls for the Personnel Access </a:t>
            </a:r>
            <a:r>
              <a:rPr lang="en-GB" sz="2000" dirty="0"/>
              <a:t>System (</a:t>
            </a:r>
            <a:r>
              <a:rPr lang="en-GB" sz="2000" dirty="0" err="1" smtClean="0"/>
              <a:t>M.Kalinowski</a:t>
            </a:r>
            <a:r>
              <a:rPr lang="en-GB" sz="2000" dirty="0" smtClean="0"/>
              <a:t> and M.Salinas) </a:t>
            </a:r>
            <a:endParaRPr lang="en-GB" sz="2000" dirty="0"/>
          </a:p>
          <a:p>
            <a:pPr lvl="1"/>
            <a:r>
              <a:rPr lang="en-US" dirty="0" smtClean="0"/>
              <a:t>Presentation </a:t>
            </a:r>
            <a:r>
              <a:rPr lang="en-US" dirty="0"/>
              <a:t>of method and status of the FAIR Safety-Related Application Software under </a:t>
            </a:r>
            <a:r>
              <a:rPr lang="en-US" dirty="0" smtClean="0"/>
              <a:t>development</a:t>
            </a:r>
            <a:endParaRPr lang="en-GB" dirty="0"/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of SRASW (Safety-Related Application Software) – Functional Safety </a:t>
            </a:r>
            <a:r>
              <a:rPr lang="en-US" dirty="0" smtClean="0"/>
              <a:t>Management</a:t>
            </a:r>
            <a:endParaRPr lang="en-GB" dirty="0"/>
          </a:p>
          <a:p>
            <a:pPr lvl="1"/>
            <a:r>
              <a:rPr lang="en-US" dirty="0" smtClean="0"/>
              <a:t>Interface </a:t>
            </a:r>
            <a:r>
              <a:rPr lang="en-US" dirty="0"/>
              <a:t>with and requirements from </a:t>
            </a:r>
            <a:r>
              <a:rPr lang="en-US" dirty="0" smtClean="0"/>
              <a:t>authorities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Discussion</a:t>
            </a:r>
            <a:r>
              <a:rPr lang="en-US" sz="2000" dirty="0"/>
              <a:t>: Next steps for FAIR, possibilities of collaboration between GSI/CERN/ISS</a:t>
            </a:r>
            <a:endParaRPr lang="en-GB" sz="2000" dirty="0"/>
          </a:p>
          <a:p>
            <a:pPr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67958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831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293120"/>
            <a:ext cx="9144000" cy="2376330"/>
          </a:xfrm>
          <a:prstGeom prst="rect">
            <a:avLst/>
          </a:prstGeom>
          <a:solidFill>
            <a:srgbClr val="1F5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FAIR</a:t>
            </a:r>
            <a:r>
              <a:rPr lang="en-GB" baseline="0" noProof="0" dirty="0" smtClean="0"/>
              <a:t> at GSI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439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419456"/>
            <a:ext cx="9144000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FF00"/>
                </a:solidFill>
              </a:rPr>
              <a:t>FAIR at </a:t>
            </a:r>
            <a:r>
              <a:rPr lang="en-GB" sz="6000" dirty="0">
                <a:solidFill>
                  <a:srgbClr val="FFFF00"/>
                </a:solidFill>
              </a:rPr>
              <a:t>GSI</a:t>
            </a:r>
            <a:r>
              <a:rPr lang="en-GB" dirty="0" smtClean="0">
                <a:solidFill>
                  <a:schemeClr val="bg1"/>
                </a:solidFill>
              </a:rPr>
              <a:t>				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Rüdiger Schmidt, 3 September 2021</a:t>
            </a:r>
          </a:p>
          <a:p>
            <a:pPr algn="ctr"/>
            <a:r>
              <a:rPr lang="en-GB" sz="2000" dirty="0" err="1" smtClean="0">
                <a:solidFill>
                  <a:schemeClr val="bg1"/>
                </a:solidFill>
              </a:rPr>
              <a:t>ISS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Universität</a:t>
            </a:r>
            <a:r>
              <a:rPr lang="en-GB" sz="2000" dirty="0" smtClean="0">
                <a:solidFill>
                  <a:schemeClr val="bg1"/>
                </a:solidFill>
              </a:rPr>
              <a:t> Wuppertal</a:t>
            </a:r>
          </a:p>
          <a:p>
            <a:pPr lvl="4">
              <a:lnSpc>
                <a:spcPts val="1400"/>
              </a:lnSpc>
            </a:pPr>
            <a:r>
              <a:rPr lang="fr-CH" dirty="0" smtClean="0">
                <a:solidFill>
                  <a:schemeClr val="bg1"/>
                </a:solidFill>
              </a:rPr>
              <a:t> 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668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Location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02"/>
            <a:ext cx="9144000" cy="6847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61" y="1124680"/>
            <a:ext cx="5857877" cy="403091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055352" y="3326135"/>
            <a:ext cx="504070" cy="2160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084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sz="1400" dirty="0" smtClean="0"/>
          </a:p>
          <a:p>
            <a:pPr marL="0" indent="0" algn="ctr">
              <a:buNone/>
            </a:pPr>
            <a:r>
              <a:rPr lang="de-CH" sz="9600" dirty="0" smtClean="0"/>
              <a:t>GSI</a:t>
            </a:r>
          </a:p>
          <a:p>
            <a:pPr marL="0" indent="0" algn="ctr">
              <a:buNone/>
            </a:pPr>
            <a:r>
              <a:rPr lang="de-CH" sz="4800" dirty="0" smtClean="0"/>
              <a:t>Research </a:t>
            </a:r>
            <a:r>
              <a:rPr lang="de-CH" sz="4800" dirty="0" err="1" smtClean="0"/>
              <a:t>with</a:t>
            </a:r>
            <a:r>
              <a:rPr lang="de-CH" sz="4800" dirty="0" smtClean="0"/>
              <a:t> </a:t>
            </a:r>
            <a:r>
              <a:rPr lang="de-CH" sz="4800" dirty="0" err="1" smtClean="0"/>
              <a:t>particle</a:t>
            </a:r>
            <a:r>
              <a:rPr lang="de-CH" sz="4800" dirty="0" smtClean="0"/>
              <a:t> </a:t>
            </a:r>
            <a:r>
              <a:rPr lang="de-CH" sz="4800" dirty="0" err="1" smtClean="0"/>
              <a:t>accelerators</a:t>
            </a:r>
            <a:r>
              <a:rPr lang="de-CH" sz="4800" dirty="0" smtClean="0"/>
              <a:t> </a:t>
            </a:r>
            <a:r>
              <a:rPr lang="de-CH" sz="4800" dirty="0" err="1" smtClean="0"/>
              <a:t>as</a:t>
            </a:r>
            <a:r>
              <a:rPr lang="de-CH" sz="4800" dirty="0" smtClean="0"/>
              <a:t> </a:t>
            </a:r>
            <a:r>
              <a:rPr lang="de-CH" sz="4800" dirty="0" err="1" smtClean="0"/>
              <a:t>tool</a:t>
            </a:r>
            <a:endParaRPr lang="de-CH" sz="4800" dirty="0" smtClean="0"/>
          </a:p>
          <a:p>
            <a:pPr marL="0" indent="0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194670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particle accelerators for experiments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957787"/>
            <a:ext cx="7705070" cy="519945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649667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4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FF00"/>
        </a:solidFill>
      </a:spPr>
      <a:bodyPr vert="horz" wrap="square" lIns="36000" tIns="36000" rIns="36000" bIns="36000" rtlCol="0" anchor="t">
        <a:spAutoFit/>
      </a:bodyPr>
      <a:lstStyle>
        <a:defPPr algn="ctr">
          <a:defRPr sz="1600" dirty="0" smtClean="0">
            <a:solidFill>
              <a:srgbClr val="0000FF"/>
            </a:solidFill>
          </a:defRPr>
        </a:defPPr>
      </a:lstStyle>
    </a:txDef>
  </a:objectDefaults>
  <a:extraClrSchemeLst>
    <a:extraClrScheme>
      <a:clrScheme name="4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47B3C8026B84F944D11BDA495C964" ma:contentTypeVersion="0" ma:contentTypeDescription="Create a new document." ma:contentTypeScope="" ma:versionID="c829f1e30d5990573656abcb22810a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dd1df1b30228adb45473e8442a3e5d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2D94BF-EF49-4A93-9533-D91B4E0ED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5A26FA-5575-481F-9618-D6D5519DB2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F6CB6D-1F51-40B9-89E3-A0E6FF422BE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1325</Words>
  <Application>Microsoft Office PowerPoint</Application>
  <PresentationFormat>On-screen Show (4:3)</PresentationFormat>
  <Paragraphs>177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SimSun</vt:lpstr>
      <vt:lpstr>Arial</vt:lpstr>
      <vt:lpstr>Arial Unicode MS</vt:lpstr>
      <vt:lpstr>Calibri</vt:lpstr>
      <vt:lpstr>Franklin Gothic Medium</vt:lpstr>
      <vt:lpstr>Liberation Sans</vt:lpstr>
      <vt:lpstr>Mangal</vt:lpstr>
      <vt:lpstr>StarSymbol</vt:lpstr>
      <vt:lpstr>Times New Roman</vt:lpstr>
      <vt:lpstr>Verdana</vt:lpstr>
      <vt:lpstr>5_BTODD primary master</vt:lpstr>
      <vt:lpstr>Meeting 3rd September 2021</vt:lpstr>
      <vt:lpstr>Participants according to invitation</vt:lpstr>
      <vt:lpstr>Objective</vt:lpstr>
      <vt:lpstr>Programme</vt:lpstr>
      <vt:lpstr>PowerPoint Presentation</vt:lpstr>
      <vt:lpstr>FAIR at GSI</vt:lpstr>
      <vt:lpstr>Location</vt:lpstr>
      <vt:lpstr>PowerPoint Presentation</vt:lpstr>
      <vt:lpstr>Using particle accelerators for experiments</vt:lpstr>
      <vt:lpstr>GSI Helmholtz Centre for Heavy Ion Research </vt:lpstr>
      <vt:lpstr>Medical applications</vt:lpstr>
      <vt:lpstr>GSI History</vt:lpstr>
      <vt:lpstr>GSI Facts</vt:lpstr>
      <vt:lpstr>Layout</vt:lpstr>
      <vt:lpstr>Layout</vt:lpstr>
      <vt:lpstr>FAIR accelerator complex</vt:lpstr>
      <vt:lpstr>FAIR construction site - Darmstadt</vt:lpstr>
      <vt:lpstr>Main Physics Programme for FAIR</vt:lpstr>
      <vt:lpstr>FAIR experiments</vt:lpstr>
      <vt:lpstr>PANDA</vt:lpstr>
      <vt:lpstr>Magnet for PANDA</vt:lpstr>
      <vt:lpstr>Test station for SFRS magnets at CERN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 challenges – NE areas and Beam-Off-Groups</vt:lpstr>
      <vt:lpstr>Remarks</vt:lpstr>
      <vt:lpstr>PowerPoint Presentation</vt:lpstr>
      <vt:lpstr>PhD theses at CERN related to protection and availability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2013-08-15T08:21:28Z</dcterms:created>
  <dcterms:modified xsi:type="dcterms:W3CDTF">2021-09-06T07:09:59Z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0x0101007FE47B3C8026B84F944D11BDA495C964</vt:lpwstr>
  </property>
  <property fmtid="{D5CDD505-2E9C-101B-9397-08002B2CF9AE}" pid="3" name="IsMyDocuments">
    <vt:bool>true</vt:bool>
  </property>
</Properties>
</file>