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319" r:id="rId2"/>
    <p:sldId id="318" r:id="rId3"/>
    <p:sldId id="629" r:id="rId4"/>
    <p:sldId id="331" r:id="rId5"/>
    <p:sldId id="632" r:id="rId6"/>
    <p:sldId id="630" r:id="rId7"/>
    <p:sldId id="634" r:id="rId8"/>
    <p:sldId id="642" r:id="rId9"/>
    <p:sldId id="645" r:id="rId10"/>
    <p:sldId id="643" r:id="rId11"/>
    <p:sldId id="644" r:id="rId12"/>
    <p:sldId id="637" r:id="rId13"/>
    <p:sldId id="638" r:id="rId14"/>
    <p:sldId id="315" r:id="rId15"/>
    <p:sldId id="326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990099"/>
    <a:srgbClr val="732858"/>
    <a:srgbClr val="00D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93" autoAdjust="0"/>
    <p:restoredTop sz="81937" autoAdjust="0"/>
  </p:normalViewPr>
  <p:slideViewPr>
    <p:cSldViewPr snapToGrid="0">
      <p:cViewPr varScale="1">
        <p:scale>
          <a:sx n="103" d="100"/>
          <a:sy n="103" d="100"/>
        </p:scale>
        <p:origin x="2214" y="114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B426F-86AF-49EE-A5CD-CC9680113331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6FF24-23DA-4DD5-8788-3EBEC0E74D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076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6FF24-23DA-4DD5-8788-3EBEC0E74D1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290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6FF24-23DA-4DD5-8788-3EBEC0E74D1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134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6FF24-23DA-4DD5-8788-3EBEC0E74D1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717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6FF24-23DA-4DD5-8788-3EBEC0E74D1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627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6FF24-23DA-4DD5-8788-3EBEC0E74D1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883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6FF24-23DA-4DD5-8788-3EBEC0E74D1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734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6FF24-23DA-4DD5-8788-3EBEC0E74D1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353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en-US" altLang="zh-C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6FF24-23DA-4DD5-8788-3EBEC0E74D1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079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6FF24-23DA-4DD5-8788-3EBEC0E74D1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882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6FF24-23DA-4DD5-8788-3EBEC0E74D1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6097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dirty="0"/>
              <a:t/>
            </a:r>
            <a:br>
              <a:rPr lang="zh-CN" altLang="en-US" dirty="0"/>
            </a:b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6FF24-23DA-4DD5-8788-3EBEC0E74D1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716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6FF24-23DA-4DD5-8788-3EBEC0E74D1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491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0525-21C6-5644-8766-E3ECEC8C607C}" type="datetime1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7C95-F0C3-4ABD-A1F3-56AAB5802A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010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26E2-FB78-634F-B907-A4ACE40B19DB}" type="datetime1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834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D837-7725-3E43-8A75-0543F013F159}" type="datetime1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55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08A8-5834-B24C-9470-9D172FCFFB2C}" type="datetime1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7C95-F0C3-4ABD-A1F3-56AAB5802A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735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180C-BBDF-FB49-BA43-341A973C1154}" type="datetime1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7C95-F0C3-4ABD-A1F3-56AAB5802A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063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18DF-B88D-6946-8306-BA2969B131DB}" type="datetime1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779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73F2-64A5-DD4E-8298-8C679F66D206}" type="datetime1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7C95-F0C3-4ABD-A1F3-56AAB5802A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25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9D631-282C-B140-956B-47EA1BB8C480}" type="datetime1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7C95-F0C3-4ABD-A1F3-56AAB5802A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872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1F06-902B-1B4A-92A1-139BB5F8E96B}" type="datetime1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7C95-F0C3-4ABD-A1F3-56AAB5802A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745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0762-AAF8-0F45-892D-0DA6259AD1DC}" type="datetime1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7C95-F0C3-4ABD-A1F3-56AAB5802A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98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223A-2BCA-E849-835D-B88BE139ACA4}" type="datetime1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7C95-F0C3-4ABD-A1F3-56AAB5802A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7671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91AA0-54E1-6A49-BCAE-DE425B31384E}" type="datetime1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65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9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290.png"/><Relationship Id="rId7" Type="http://schemas.openxmlformats.org/officeDocument/2006/relationships/image" Target="../media/image3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00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00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477587"/>
            <a:ext cx="3305591" cy="1220126"/>
            <a:chOff x="3159709" y="327053"/>
            <a:chExt cx="4407454" cy="1626834"/>
          </a:xfrm>
        </p:grpSpPr>
        <p:grpSp>
          <p:nvGrpSpPr>
            <p:cNvPr id="4" name="组合 3"/>
            <p:cNvGrpSpPr/>
            <p:nvPr/>
          </p:nvGrpSpPr>
          <p:grpSpPr>
            <a:xfrm>
              <a:off x="3159709" y="327053"/>
              <a:ext cx="2019683" cy="1626834"/>
              <a:chOff x="3353012" y="210279"/>
              <a:chExt cx="2516326" cy="2230233"/>
            </a:xfrm>
          </p:grpSpPr>
          <p:pic>
            <p:nvPicPr>
              <p:cNvPr id="5" name="Picture 2" descr="C:\Users\Administrator\Desktop\微立体创业计划\001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-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3012" y="285261"/>
                <a:ext cx="1967244" cy="1966978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3" descr="C:\Users\Administrator\Desktop\微立体创业计划\002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8803" y="210279"/>
                <a:ext cx="2230535" cy="2230233"/>
              </a:xfrm>
              <a:prstGeom prst="rect">
                <a:avLst/>
              </a:prstGeom>
              <a:noFill/>
              <a:effectLst>
                <a:outerShdw blurRad="292100" dist="177800" dir="2460000" sx="99000" sy="99000" algn="l" rotWithShape="0">
                  <a:prstClr val="black">
                    <a:alpha val="39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71296" y="624837"/>
                <a:ext cx="1365548" cy="1365548"/>
              </a:xfrm>
              <a:prstGeom prst="rect">
                <a:avLst/>
              </a:prstGeom>
            </p:spPr>
          </p:pic>
        </p:grp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8777" y="629451"/>
              <a:ext cx="2158386" cy="939666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0" y="2350065"/>
            <a:ext cx="9144000" cy="2088737"/>
          </a:xfrm>
          <a:prstGeom prst="rect">
            <a:avLst/>
          </a:prstGeom>
          <a:solidFill>
            <a:srgbClr val="732858"/>
          </a:solidFill>
          <a:ln>
            <a:noFill/>
            <a:headEnd type="none" w="med" len="med"/>
            <a:tailEnd type="none" w="med" len="med"/>
          </a:ln>
          <a:effectLst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8560" tIns="34280" rIns="68560" bIns="34280"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"/>
              <p:cNvSpPr txBox="1"/>
              <p:nvPr/>
            </p:nvSpPr>
            <p:spPr>
              <a:xfrm>
                <a:off x="1" y="2524544"/>
                <a:ext cx="9143999" cy="577061"/>
              </a:xfrm>
              <a:prstGeom prst="rect">
                <a:avLst/>
              </a:prstGeom>
              <a:noFill/>
            </p:spPr>
            <p:txBody>
              <a:bodyPr wrap="square" lIns="68560" tIns="34280" rIns="68560" bIns="34280" rtlCol="0">
                <a:spAutoFit/>
              </a:bodyPr>
              <a:lstStyle/>
              <a:p>
                <a:pPr algn="ctr">
                  <a:defRPr/>
                </a:pPr>
                <a14:m>
                  <m:oMath xmlns:m="http://schemas.openxmlformats.org/officeDocument/2006/math">
                    <m:r>
                      <a:rPr lang="en-US" altLang="zh-CN" sz="33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alibri" charset="0"/>
                      </a:rPr>
                      <m:t>𝝍</m:t>
                    </m:r>
                    <m:r>
                      <a:rPr lang="en" altLang="zh-CN" sz="33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alibri" charset="0"/>
                      </a:rPr>
                      <m:t>(</m:t>
                    </m:r>
                    <m:r>
                      <a:rPr lang="en" altLang="zh-CN" sz="33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alibri" charset="0"/>
                      </a:rPr>
                      <m:t>𝟑𝟔𝟖𝟔</m:t>
                    </m:r>
                    <m:r>
                      <a:rPr lang="en" altLang="zh-CN" sz="33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alibri" charset="0"/>
                      </a:rPr>
                      <m:t>) </m:t>
                    </m:r>
                  </m:oMath>
                </a14:m>
                <a:r>
                  <a:rPr lang="en" altLang="zh-CN" sz="3300" b="1" dirty="0">
                    <a:solidFill>
                      <a:schemeClr val="bg1"/>
                    </a:solidFill>
                    <a:latin typeface="Calibri" charset="0"/>
                    <a:cs typeface="Calibri" charset="0"/>
                  </a:rPr>
                  <a:t>decays with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3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en" altLang="zh-CN" sz="33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libri" charset="0"/>
                          </a:rPr>
                          <m:t>𝑲</m:t>
                        </m:r>
                      </m:e>
                      <m:sub>
                        <m:r>
                          <a:rPr lang="en-US" altLang="zh-CN" sz="33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libri" charset="0"/>
                          </a:rPr>
                          <m:t>𝑺</m:t>
                        </m:r>
                      </m:sub>
                    </m:sSub>
                  </m:oMath>
                </a14:m>
                <a:r>
                  <a:rPr lang="en" altLang="zh-CN" sz="3300" b="1" dirty="0">
                    <a:solidFill>
                      <a:schemeClr val="bg1"/>
                    </a:solidFill>
                    <a:latin typeface="Calibri" charset="0"/>
                    <a:cs typeface="Calibri" charset="0"/>
                  </a:rPr>
                  <a:t> final state</a:t>
                </a:r>
                <a:endParaRPr lang="en-US" altLang="zh-CN" sz="3300" b="1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0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524544"/>
                <a:ext cx="9143999" cy="577061"/>
              </a:xfrm>
              <a:prstGeom prst="rect">
                <a:avLst/>
              </a:prstGeom>
              <a:blipFill>
                <a:blip r:embed="rId7"/>
                <a:stretch>
                  <a:fillRect t="-15217" b="-369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5"/>
          <p:cNvSpPr txBox="1"/>
          <p:nvPr/>
        </p:nvSpPr>
        <p:spPr>
          <a:xfrm>
            <a:off x="1" y="370756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ts val="1575"/>
              </a:lnSpc>
              <a:defRPr/>
            </a:pPr>
            <a:r>
              <a:rPr lang="en-US" altLang="zh-CN" sz="1600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Yitong</a:t>
            </a:r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Guo</a:t>
            </a:r>
          </a:p>
          <a:p>
            <a:pPr algn="ctr" defTabSz="685800">
              <a:lnSpc>
                <a:spcPts val="1575"/>
              </a:lnSpc>
              <a:defRPr/>
            </a:pP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(On behalf of the BESIII Collaboration)</a:t>
            </a:r>
          </a:p>
          <a:p>
            <a:pPr algn="ctr">
              <a:lnSpc>
                <a:spcPts val="1575"/>
              </a:lnSpc>
              <a:defRPr/>
            </a:pP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Nankai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University, Tianjin, China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8866" y="651848"/>
            <a:ext cx="1790700" cy="80962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93306" y="5327394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altLang="zh-CN" sz="2100" dirty="0">
                <a:latin typeface="Calibri" charset="0"/>
                <a:cs typeface="Calibri" charset="0"/>
              </a:rPr>
              <a:t>The 15</a:t>
            </a:r>
            <a:r>
              <a:rPr lang="en" altLang="zh-CN" sz="2100" baseline="30000" dirty="0">
                <a:latin typeface="Calibri" charset="0"/>
                <a:cs typeface="Calibri" charset="0"/>
              </a:rPr>
              <a:t>th</a:t>
            </a:r>
            <a:r>
              <a:rPr lang="en" altLang="zh-CN" sz="2100" dirty="0">
                <a:latin typeface="Calibri" charset="0"/>
                <a:cs typeface="Calibri" charset="0"/>
              </a:rPr>
              <a:t>  International Workshop on Heavy Quarkonium</a:t>
            </a:r>
            <a:r>
              <a:rPr lang="en-US" altLang="zh-CN" sz="2100" dirty="0">
                <a:latin typeface="Calibri" charset="0"/>
                <a:cs typeface="Calibri" charset="0"/>
              </a:rPr>
              <a:t> </a:t>
            </a:r>
          </a:p>
          <a:p>
            <a:pPr algn="ctr"/>
            <a:r>
              <a:rPr lang="en-US" altLang="zh-CN" sz="2100" dirty="0">
                <a:latin typeface="Calibri" charset="0"/>
                <a:ea typeface="Calibri" charset="0"/>
                <a:cs typeface="Calibri" charset="0"/>
              </a:rPr>
              <a:t>Sept 26 - 30 </a:t>
            </a:r>
            <a:r>
              <a:rPr lang="en-US" altLang="zh-CN" sz="2100" dirty="0">
                <a:latin typeface="Calibri" charset="0"/>
                <a:cs typeface="Calibri" charset="0"/>
              </a:rPr>
              <a:t>2022, </a:t>
            </a:r>
            <a:r>
              <a:rPr lang="en" altLang="zh-CN" sz="2100" dirty="0">
                <a:latin typeface="Calibri" charset="0"/>
                <a:cs typeface="Calibri" charset="0"/>
              </a:rPr>
              <a:t>Darmstadt</a:t>
            </a:r>
            <a:r>
              <a:rPr lang="en-US" altLang="zh-CN" sz="2100" dirty="0">
                <a:latin typeface="Calibri" charset="0"/>
                <a:cs typeface="Calibri" charset="0"/>
              </a:rPr>
              <a:t>, </a:t>
            </a:r>
            <a:r>
              <a:rPr lang="en" altLang="zh-CN" sz="2100" dirty="0">
                <a:latin typeface="Calibri" charset="0"/>
                <a:cs typeface="Calibri" charset="0"/>
              </a:rPr>
              <a:t>Germany</a:t>
            </a:r>
            <a:endParaRPr lang="zh-CN" altLang="en-US" sz="2100" dirty="0">
              <a:latin typeface="Calibri" charset="0"/>
              <a:cs typeface="Calibri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9831DD9-2BDB-DC4D-B7AD-066A204D4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7C95-F0C3-4ABD-A1F3-56AAB5802A3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969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8C555D3-C956-7F4D-BBE1-8D1E320C7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7C95-F0C3-4ABD-A1F3-56AAB5802A32}" type="slidenum">
              <a:rPr lang="zh-CN" altLang="en-US" smtClean="0"/>
              <a:t>10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58636F0-1440-CE4B-BE07-CBFE7356F1BA}"/>
                  </a:ext>
                </a:extLst>
              </p:cNvPr>
              <p:cNvSpPr txBox="1"/>
              <p:nvPr/>
            </p:nvSpPr>
            <p:spPr>
              <a:xfrm>
                <a:off x="138830" y="135349"/>
                <a:ext cx="8241518" cy="555152"/>
              </a:xfrm>
              <a:prstGeom prst="rect">
                <a:avLst/>
              </a:prstGeom>
              <a:solidFill>
                <a:srgbClr val="732858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02</a:t>
                </a:r>
                <a:r>
                  <a:rPr lang="zh-CN" altLang="en-US" sz="28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altLang="zh-CN" sz="2800" b="1" dirty="0">
                    <a:solidFill>
                      <a:schemeClr val="bg1"/>
                    </a:solidFill>
                  </a:rPr>
                  <a:t>BF</a:t>
                </a:r>
                <a:r>
                  <a:rPr lang="zh-CN" alt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2800" b="1" dirty="0">
                    <a:solidFill>
                      <a:schemeClr val="bg1"/>
                    </a:solidFill>
                  </a:rPr>
                  <a:t>of</a:t>
                </a:r>
                <a:r>
                  <a:rPr lang="zh-CN" altLang="en-US" sz="2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𝝍</m:t>
                    </m:r>
                    <m:r>
                      <a:rPr lang="en-US" altLang="zh-CN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𝟑𝟔𝟖𝟔</m:t>
                    </m:r>
                    <m:r>
                      <a:rPr lang="en-US" altLang="zh-CN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)→</m:t>
                    </m:r>
                    <m:sSubSup>
                      <m:sSubSupPr>
                        <m:ctrlPr>
                          <a:rPr lang="en-U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  <m:sup>
                        <m:r>
                          <a:rPr lang="en-U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en-US" altLang="zh-CN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𝒂𝒏𝒚𝒕𝒉𝒊𝒏𝒈</m:t>
                    </m:r>
                  </m:oMath>
                </a14:m>
                <a:endParaRPr lang="zh-CN" altLang="en-US" sz="28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58636F0-1440-CE4B-BE07-CBFE7356F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30" y="135349"/>
                <a:ext cx="8241518" cy="555152"/>
              </a:xfrm>
              <a:prstGeom prst="rect">
                <a:avLst/>
              </a:prstGeom>
              <a:blipFill>
                <a:blip r:embed="rId3"/>
                <a:stretch>
                  <a:fillRect l="-1695" t="-4545" b="-29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71A5349A-1FB8-F14F-8136-775188C70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90" y="842327"/>
            <a:ext cx="4269466" cy="310391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B4F16BF-C2ED-9040-A2D6-35BEA839FB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4196" y="924595"/>
            <a:ext cx="4821555" cy="25568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0B9326EF-5AA6-514C-AF0E-621217CB2BE8}"/>
                  </a:ext>
                </a:extLst>
              </p:cNvPr>
              <p:cNvSpPr/>
              <p:nvPr/>
            </p:nvSpPr>
            <p:spPr>
              <a:xfrm>
                <a:off x="111298" y="3841520"/>
                <a:ext cx="8921404" cy="2879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" altLang="zh-CN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" altLang="zh-CN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altLang="zh-CN" sz="2400" i="1" dirty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l-GR" altLang="zh-CN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altLang="zh-CN" sz="2400" i="1" dirty="0">
                            <a:latin typeface="Cambria Math" panose="02040503050406030204" pitchFamily="18" charset="0"/>
                          </a:rPr>
                          <m:t>3686</m:t>
                        </m:r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" altLang="zh-CN" sz="2400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" altLang="zh-CN" sz="2400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" altLang="zh-CN" sz="2400" i="1" dirty="0">
                        <a:latin typeface="Cambria Math" panose="02040503050406030204" pitchFamily="18" charset="0"/>
                      </a:rPr>
                      <m:t>𝑎𝑛𝑦𝑡h𝑖𝑛𝑔</m:t>
                    </m:r>
                    <m:r>
                      <a:rPr lang="en" altLang="zh-CN" sz="2400" i="1" dirty="0">
                        <a:latin typeface="Cambria Math" panose="02040503050406030204" pitchFamily="18" charset="0"/>
                      </a:rPr>
                      <m:t>) = (16.04±0.29±0.90)%</m:t>
                    </m:r>
                  </m:oMath>
                </a14:m>
                <a:r>
                  <a:rPr lang="zh-CN" altLang="en-US" sz="2400" dirty="0">
                    <a:latin typeface="LatinModernMath"/>
                  </a:rPr>
                  <a:t> </a:t>
                </a:r>
                <a:r>
                  <a:rPr lang="en" altLang="zh-CN" sz="2400" dirty="0">
                    <a:latin typeface="LatinModernMath"/>
                  </a:rPr>
                  <a:t>is measured for the first time</a:t>
                </a:r>
                <a:r>
                  <a:rPr lang="en-US" altLang="zh-CN" sz="2400" dirty="0">
                    <a:latin typeface="LatinModernMath"/>
                  </a:rPr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effectLst/>
                    <a:latin typeface="LatinModernMath"/>
                  </a:rPr>
                  <a:t>Sum</a:t>
                </a:r>
                <a:r>
                  <a:rPr lang="zh-CN" altLang="en-US" sz="2400" dirty="0">
                    <a:effectLst/>
                    <a:latin typeface="LatinModernMath"/>
                  </a:rPr>
                  <a:t> </a:t>
                </a:r>
                <a:r>
                  <a:rPr lang="en-US" altLang="zh-CN" sz="2400" dirty="0">
                    <a:effectLst/>
                    <a:latin typeface="LatinModernMath"/>
                  </a:rPr>
                  <a:t>of</a:t>
                </a:r>
                <a:r>
                  <a:rPr lang="zh-CN" altLang="en-US" sz="2400" dirty="0">
                    <a:effectLst/>
                    <a:latin typeface="LatinModernMath"/>
                  </a:rPr>
                  <a:t> </a:t>
                </a:r>
                <a:r>
                  <a:rPr lang="en-US" altLang="zh-CN" sz="2400" dirty="0">
                    <a:effectLst/>
                    <a:latin typeface="LatinModernMath"/>
                  </a:rPr>
                  <a:t>all</a:t>
                </a:r>
                <a:r>
                  <a:rPr lang="zh-CN" altLang="en-US" sz="2400" dirty="0">
                    <a:effectLst/>
                    <a:latin typeface="LatinModernMath"/>
                  </a:rPr>
                  <a:t> </a:t>
                </a:r>
                <a:r>
                  <a:rPr lang="en-US" altLang="zh-CN" sz="2400" dirty="0">
                    <a:effectLst/>
                    <a:latin typeface="LatinModernMath"/>
                  </a:rPr>
                  <a:t>BFs</a:t>
                </a:r>
                <a:r>
                  <a:rPr lang="zh-CN" altLang="en-US" sz="2400" dirty="0">
                    <a:effectLst/>
                    <a:latin typeface="LatinModernMath"/>
                  </a:rPr>
                  <a:t> </a:t>
                </a:r>
                <a:r>
                  <a:rPr lang="en-US" altLang="zh-CN" sz="2400" dirty="0">
                    <a:effectLst/>
                    <a:latin typeface="LatinModernMath"/>
                  </a:rPr>
                  <a:t>of</a:t>
                </a:r>
                <a:r>
                  <a:rPr lang="zh-CN" altLang="en-US" sz="2400" dirty="0">
                    <a:effectLst/>
                    <a:latin typeface="LatinModernMath"/>
                  </a:rPr>
                  <a:t> </a:t>
                </a:r>
                <a14:m>
                  <m:oMath xmlns:m="http://schemas.openxmlformats.org/officeDocument/2006/math">
                    <m:r>
                      <a:rPr lang="el-GR" altLang="zh-CN" sz="2400" i="1" dirty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l-GR" altLang="zh-CN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altLang="zh-CN" sz="2400" i="1" dirty="0">
                            <a:latin typeface="Cambria Math" panose="02040503050406030204" pitchFamily="18" charset="0"/>
                          </a:rPr>
                          <m:t>3686</m:t>
                        </m:r>
                      </m:e>
                    </m:d>
                  </m:oMath>
                </a14:m>
                <a:r>
                  <a:rPr lang="zh-CN" altLang="en-US" sz="2400" dirty="0">
                    <a:effectLst/>
                  </a:rPr>
                  <a:t> </a:t>
                </a:r>
                <a:r>
                  <a:rPr lang="en-US" altLang="zh-CN" sz="2400" dirty="0">
                    <a:effectLst/>
                  </a:rPr>
                  <a:t>decays</a:t>
                </a:r>
                <a:r>
                  <a:rPr lang="zh-CN" altLang="en-US" sz="2400" dirty="0">
                    <a:effectLst/>
                  </a:rPr>
                  <a:t> </a:t>
                </a:r>
                <a:r>
                  <a:rPr lang="en-US" altLang="zh-CN" sz="2400" dirty="0">
                    <a:effectLst/>
                  </a:rPr>
                  <a:t>to</a:t>
                </a:r>
                <a:r>
                  <a:rPr lang="zh-CN" altLang="en-US" sz="2400" dirty="0">
                    <a:effectLst/>
                  </a:rPr>
                  <a:t> </a:t>
                </a:r>
                <a:r>
                  <a:rPr lang="en-US" altLang="zh-CN" sz="2400" dirty="0">
                    <a:effectLst/>
                  </a:rPr>
                  <a:t>exclusive</a:t>
                </a:r>
                <a:r>
                  <a:rPr lang="zh-CN" altLang="en-US" sz="2400" dirty="0">
                    <a:effectLst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zh-CN" altLang="en-US" sz="2400" dirty="0">
                    <a:effectLst/>
                  </a:rPr>
                  <a:t> </a:t>
                </a:r>
                <a:r>
                  <a:rPr lang="en-US" altLang="zh-CN" sz="2400" dirty="0">
                    <a:effectLst/>
                  </a:rPr>
                  <a:t>final</a:t>
                </a:r>
                <a:r>
                  <a:rPr lang="zh-CN" altLang="en-US" sz="2400" dirty="0">
                    <a:effectLst/>
                  </a:rPr>
                  <a:t> </a:t>
                </a:r>
                <a:r>
                  <a:rPr lang="en-US" altLang="zh-CN" sz="2400" dirty="0">
                    <a:effectLst/>
                  </a:rPr>
                  <a:t>states</a:t>
                </a:r>
                <a:r>
                  <a:rPr lang="zh-CN" altLang="en-US" sz="2400" dirty="0">
                    <a:effectLst/>
                  </a:rPr>
                  <a:t> </a:t>
                </a:r>
                <a:r>
                  <a:rPr lang="en-US" altLang="zh-CN" sz="2400" dirty="0">
                    <a:effectLst/>
                  </a:rPr>
                  <a:t>including</a:t>
                </a:r>
                <a:r>
                  <a:rPr lang="zh-CN" altLang="en-US" sz="2400" dirty="0">
                    <a:effectLst/>
                  </a:rPr>
                  <a:t> </a:t>
                </a:r>
                <a:r>
                  <a:rPr lang="en-US" altLang="zh-CN" sz="2400" dirty="0">
                    <a:effectLst/>
                  </a:rPr>
                  <a:t>transitions</a:t>
                </a:r>
                <a:r>
                  <a:rPr lang="zh-CN" altLang="en-US" sz="2400" dirty="0">
                    <a:effectLst/>
                  </a:rPr>
                  <a:t> </a:t>
                </a:r>
                <a:r>
                  <a:rPr lang="en-US" altLang="zh-CN" sz="2400" dirty="0">
                    <a:effectLst/>
                  </a:rPr>
                  <a:t>followed</a:t>
                </a:r>
                <a:r>
                  <a:rPr lang="zh-CN" altLang="en-US" sz="2400" dirty="0">
                    <a:effectLst/>
                  </a:rPr>
                  <a:t> </a:t>
                </a:r>
                <a:r>
                  <a:rPr lang="en-US" altLang="zh-CN" sz="2400" dirty="0">
                    <a:effectLst/>
                  </a:rPr>
                  <a:t>by</a:t>
                </a:r>
                <a:r>
                  <a:rPr lang="zh-CN" altLang="en-US" sz="2400" dirty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 smtClean="0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altLang="zh-CN" sz="2400" b="0" i="0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l-GR" altLang="zh-CN" sz="2400" i="1" dirty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zh-CN" altLang="en-US" sz="2400" dirty="0">
                    <a:effectLst/>
                  </a:rPr>
                  <a:t> </a:t>
                </a:r>
                <a:r>
                  <a:rPr lang="en-US" altLang="zh-CN" sz="2400" dirty="0">
                    <a:effectLst/>
                  </a:rPr>
                  <a:t>and</a:t>
                </a:r>
                <a:r>
                  <a:rPr lang="zh-CN" altLang="en-US" sz="2400" dirty="0">
                    <a:effectLst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effectLst/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sz="2400" b="0" i="1" smtClean="0">
                            <a:effectLst/>
                            <a:latin typeface="Cambria Math" panose="02040503050406030204" pitchFamily="18" charset="0"/>
                          </a:rPr>
                          <m:t>𝑐𝐽</m:t>
                        </m:r>
                      </m:sub>
                    </m:sSub>
                  </m:oMath>
                </a14:m>
                <a:r>
                  <a:rPr lang="zh-CN" altLang="en-US" sz="2400" dirty="0">
                    <a:effectLst/>
                  </a:rPr>
                  <a:t> </a:t>
                </a:r>
                <a:r>
                  <a:rPr lang="en-US" altLang="zh-CN" sz="2400" dirty="0"/>
                  <a:t>decays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is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~5.95%.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effectLst/>
                  </a:rPr>
                  <a:t>The</a:t>
                </a:r>
                <a:r>
                  <a:rPr lang="zh-CN" altLang="en-US" sz="2400" dirty="0">
                    <a:effectLst/>
                  </a:rPr>
                  <a:t> </a:t>
                </a:r>
                <a:r>
                  <a:rPr lang="en-US" altLang="zh-CN" sz="2400" dirty="0">
                    <a:effectLst/>
                  </a:rPr>
                  <a:t>BESIII</a:t>
                </a:r>
                <a:r>
                  <a:rPr lang="zh-CN" altLang="en-US" sz="2400" dirty="0">
                    <a:effectLst/>
                  </a:rPr>
                  <a:t> </a:t>
                </a:r>
                <a:r>
                  <a:rPr lang="en-US" altLang="zh-CN" sz="2400" dirty="0">
                    <a:effectLst/>
                  </a:rPr>
                  <a:t>res</a:t>
                </a:r>
                <a:r>
                  <a:rPr lang="en-US" altLang="zh-CN" sz="2400" dirty="0"/>
                  <a:t>ult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suggests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many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undiscovered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exclusive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channels.</a:t>
                </a:r>
                <a:endParaRPr lang="en" altLang="zh-CN" sz="2400" dirty="0">
                  <a:effectLst/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0B9326EF-5AA6-514C-AF0E-621217CB2B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98" y="3841520"/>
                <a:ext cx="8921404" cy="2879956"/>
              </a:xfrm>
              <a:prstGeom prst="rect">
                <a:avLst/>
              </a:prstGeom>
              <a:blipFill>
                <a:blip r:embed="rId6"/>
                <a:stretch>
                  <a:fillRect l="-853" b="-3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728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F54331-EEEB-744E-B1A5-C620C768A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517715"/>
            <a:ext cx="2057400" cy="365125"/>
          </a:xfrm>
        </p:spPr>
        <p:txBody>
          <a:bodyPr/>
          <a:lstStyle/>
          <a:p>
            <a:fld id="{FD667C95-F0C3-4ABD-A1F3-56AAB5802A32}" type="slidenum">
              <a:rPr lang="zh-CN" altLang="en-US" smtClean="0"/>
              <a:t>11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6CE908FC-1808-814E-911D-0F2B1A1B5530}"/>
                  </a:ext>
                </a:extLst>
              </p:cNvPr>
              <p:cNvSpPr/>
              <p:nvPr/>
            </p:nvSpPr>
            <p:spPr>
              <a:xfrm>
                <a:off x="138830" y="1065624"/>
                <a:ext cx="8666111" cy="45898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chemeClr val="tx1"/>
                    </a:solidFill>
                  </a:rPr>
                  <a:t>12%</a:t>
                </a:r>
                <a:r>
                  <a:rPr lang="zh-CN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400" dirty="0"/>
                  <a:t>rule</a:t>
                </a:r>
                <a:r>
                  <a:rPr lang="zh-CN" altLang="en-US" sz="2400" dirty="0"/>
                  <a:t>：</a:t>
                </a:r>
                <a:r>
                  <a:rPr lang="en-US" altLang="zh-CN" sz="2400" dirty="0"/>
                  <a:t>predicted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by</a:t>
                </a:r>
                <a:r>
                  <a:rPr lang="zh-CN" altLang="en-US" sz="2400" dirty="0"/>
                  <a:t> </a:t>
                </a:r>
                <a:r>
                  <a:rPr lang="en-US" altLang="zh-CN" sz="2400" dirty="0" err="1"/>
                  <a:t>pQCD</a:t>
                </a:r>
                <a:r>
                  <a:rPr lang="en-US" altLang="zh-CN" sz="2400" dirty="0"/>
                  <a:t>,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discrepancies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are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observed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in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many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decays,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and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various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mechanisms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have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been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introduced,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however,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no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single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mode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can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explain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all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violations.</a:t>
                </a:r>
                <a:r>
                  <a:rPr lang="en" altLang="zh-CN" sz="2400" dirty="0"/>
                  <a:t> </a:t>
                </a:r>
              </a:p>
              <a:p>
                <a:pPr>
                  <a:lnSpc>
                    <a:spcPct val="130000"/>
                  </a:lnSpc>
                </a:pPr>
                <a:endParaRPr lang="en" altLang="zh-CN" sz="2400" dirty="0"/>
              </a:p>
              <a:p>
                <a:pPr>
                  <a:lnSpc>
                    <a:spcPct val="130000"/>
                  </a:lnSpc>
                </a:pPr>
                <a:endParaRPr lang="en" altLang="zh-CN" sz="2400" dirty="0"/>
              </a:p>
              <a:p>
                <a:pPr marL="285750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Result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from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lang="el-GR" altLang="zh-CN" sz="2400" i="1" dirty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l-GR" altLang="zh-CN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altLang="zh-CN" sz="2400" i="1" dirty="0">
                            <a:latin typeface="Cambria Math" panose="02040503050406030204" pitchFamily="18" charset="0"/>
                          </a:rPr>
                          <m:t>3686</m:t>
                        </m:r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𝜔</m:t>
                    </m:r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is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18.4±3.7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altLang="zh-CN" sz="2400" dirty="0"/>
                  <a:t>,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no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significant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violation.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Result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from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lang="el-GR" altLang="zh-CN" sz="2400" i="1" dirty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l-GR" altLang="zh-CN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altLang="zh-CN" sz="2400" i="1" dirty="0">
                            <a:latin typeface="Cambria Math" panose="02040503050406030204" pitchFamily="18" charset="0"/>
                          </a:rPr>
                          <m:t>3686</m:t>
                        </m:r>
                      </m:e>
                    </m:d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𝜔</m:t>
                    </m:r>
                    <m:sSubSup>
                      <m:sSub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sSubSup>
                      <m:sSub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is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needed.</a:t>
                </a:r>
                <a:endParaRPr lang="en" altLang="zh-CN" sz="2400" dirty="0"/>
              </a:p>
              <a:p>
                <a:pPr marL="285750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Isospin symmetry: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l-GR" altLang="zh-CN" sz="2400" i="1" dirty="0">
                            <a:latin typeface="Cambria Math" panose="020405030504060302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el-GR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altLang="zh-CN" sz="2400" i="1" dirty="0">
                                <a:latin typeface="Cambria Math" panose="02040503050406030204" pitchFamily="18" charset="0"/>
                              </a:rPr>
                              <m:t>3686</m:t>
                            </m:r>
                          </m:e>
                        </m:d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𝜔</m:t>
                        </m:r>
                        <m:sSup>
                          <m:sSup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sub>
                    </m:sSub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=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l-GR" altLang="zh-CN" sz="2400" i="1" dirty="0">
                            <a:latin typeface="Cambria Math" panose="020405030504060302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el-GR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altLang="zh-CN" sz="2400" i="1" dirty="0">
                                <a:latin typeface="Cambria Math" panose="02040503050406030204" pitchFamily="18" charset="0"/>
                              </a:rPr>
                              <m:t>3686</m:t>
                            </m:r>
                          </m:e>
                        </m:d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𝜔</m:t>
                        </m:r>
                        <m:sSup>
                          <m:sSup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2400" dirty="0"/>
                  <a:t>,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then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l-GR" altLang="zh-CN" sz="2400" i="1" dirty="0">
                            <a:latin typeface="Cambria Math" panose="020405030504060302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el-GR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altLang="zh-CN" sz="2400" i="1" dirty="0">
                                <a:latin typeface="Cambria Math" panose="02040503050406030204" pitchFamily="18" charset="0"/>
                              </a:rPr>
                              <m:t>3686</m:t>
                            </m:r>
                          </m:e>
                        </m:d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𝜔</m:t>
                        </m:r>
                        <m:sSubSup>
                          <m:sSubSup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sub>
                    </m:sSub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is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expected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to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be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2.</a:t>
                </a:r>
                <a:endParaRPr lang="en" altLang="zh-CN" sz="2400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6CE908FC-1808-814E-911D-0F2B1A1B55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30" y="1065624"/>
                <a:ext cx="8666111" cy="4589846"/>
              </a:xfrm>
              <a:prstGeom prst="rect">
                <a:avLst/>
              </a:prstGeom>
              <a:blipFill>
                <a:blip r:embed="rId3"/>
                <a:stretch>
                  <a:fillRect l="-985" t="-133" b="-6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FBB5FD6-B359-FD42-924C-B2E703A583CF}"/>
                  </a:ext>
                </a:extLst>
              </p:cNvPr>
              <p:cNvSpPr txBox="1"/>
              <p:nvPr/>
            </p:nvSpPr>
            <p:spPr>
              <a:xfrm>
                <a:off x="138831" y="135349"/>
                <a:ext cx="6105558" cy="555152"/>
              </a:xfrm>
              <a:prstGeom prst="rect">
                <a:avLst/>
              </a:prstGeom>
              <a:solidFill>
                <a:srgbClr val="732858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1"/>
                    </a:solidFill>
                  </a:rPr>
                  <a:t>03</a:t>
                </a:r>
                <a:r>
                  <a:rPr lang="zh-CN" altLang="en-US" sz="2800" b="1" dirty="0">
                    <a:solidFill>
                      <a:schemeClr val="bg1"/>
                    </a:solidFill>
                  </a:rPr>
                  <a:t>  </a:t>
                </a:r>
                <a:r>
                  <a:rPr lang="en-US" altLang="zh-CN" sz="2800" b="1" dirty="0">
                    <a:solidFill>
                      <a:schemeClr val="bg1"/>
                    </a:solidFill>
                  </a:rPr>
                  <a:t>BF</a:t>
                </a:r>
                <a:r>
                  <a:rPr lang="zh-CN" alt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2800" b="1" dirty="0">
                    <a:solidFill>
                      <a:schemeClr val="bg1"/>
                    </a:solidFill>
                  </a:rPr>
                  <a:t>of</a:t>
                </a:r>
                <a:r>
                  <a:rPr lang="zh-CN" altLang="en-US" sz="2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𝝍</m:t>
                    </m:r>
                    <m:r>
                      <a:rPr lang="en-US" altLang="zh-CN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𝟑𝟔𝟖𝟔</m:t>
                    </m:r>
                    <m:r>
                      <a:rPr lang="en-US" altLang="zh-CN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)→</m:t>
                    </m:r>
                    <m:r>
                      <a:rPr lang="en-US" altLang="zh-CN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𝝎</m:t>
                    </m:r>
                    <m:sSubSup>
                      <m:sSubSupPr>
                        <m:ctrlPr>
                          <a:rPr lang="en-U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  <m:sup>
                        <m:r>
                          <a:rPr lang="en-U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sSubSup>
                      <m:sSubSupPr>
                        <m:ctrlPr>
                          <a:rPr lang="en-U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  <m:sup>
                        <m:r>
                          <a:rPr lang="en-U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endParaRPr lang="zh-CN" altLang="en-US" sz="28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FBB5FD6-B359-FD42-924C-B2E703A58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31" y="135349"/>
                <a:ext cx="6105558" cy="555152"/>
              </a:xfrm>
              <a:prstGeom prst="rect">
                <a:avLst/>
              </a:prstGeom>
              <a:blipFill>
                <a:blip r:embed="rId4"/>
                <a:stretch>
                  <a:fillRect l="-2292" t="-4545" b="-29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B73160A3-D378-2944-81B5-6AEBAAACC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9806" y="2561073"/>
            <a:ext cx="4692650" cy="90243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63477" y="228259"/>
            <a:ext cx="370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PRD 104,092003(2021)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674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903A508-EA6E-6144-A733-915AEA6BA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7C95-F0C3-4ABD-A1F3-56AAB5802A32}" type="slidenum">
              <a:rPr lang="zh-CN" altLang="en-US" smtClean="0"/>
              <a:t>12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100A95B-2D9F-E14E-9767-F749AC48CEB7}"/>
                  </a:ext>
                </a:extLst>
              </p:cNvPr>
              <p:cNvSpPr txBox="1"/>
              <p:nvPr/>
            </p:nvSpPr>
            <p:spPr>
              <a:xfrm>
                <a:off x="138831" y="135349"/>
                <a:ext cx="6105558" cy="555152"/>
              </a:xfrm>
              <a:prstGeom prst="rect">
                <a:avLst/>
              </a:prstGeom>
              <a:solidFill>
                <a:srgbClr val="732858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1"/>
                    </a:solidFill>
                  </a:rPr>
                  <a:t>03</a:t>
                </a:r>
                <a:r>
                  <a:rPr lang="zh-CN" altLang="en-US" sz="2800" b="1" dirty="0">
                    <a:solidFill>
                      <a:schemeClr val="bg1"/>
                    </a:solidFill>
                  </a:rPr>
                  <a:t>  </a:t>
                </a:r>
                <a:r>
                  <a:rPr lang="en-US" altLang="zh-CN" sz="2800" b="1" dirty="0">
                    <a:solidFill>
                      <a:schemeClr val="bg1"/>
                    </a:solidFill>
                  </a:rPr>
                  <a:t>BF</a:t>
                </a:r>
                <a:r>
                  <a:rPr lang="zh-CN" alt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2800" b="1" dirty="0">
                    <a:solidFill>
                      <a:schemeClr val="bg1"/>
                    </a:solidFill>
                  </a:rPr>
                  <a:t>of</a:t>
                </a:r>
                <a:r>
                  <a:rPr lang="zh-CN" altLang="en-US" sz="2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𝝍</m:t>
                    </m:r>
                    <m:r>
                      <a:rPr lang="en-US" altLang="zh-CN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𝟑𝟔𝟖𝟔</m:t>
                    </m:r>
                    <m:r>
                      <a:rPr lang="en-US" altLang="zh-CN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)→</m:t>
                    </m:r>
                    <m:r>
                      <a:rPr lang="en-US" altLang="zh-CN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𝝎</m:t>
                    </m:r>
                    <m:sSubSup>
                      <m:sSubSupPr>
                        <m:ctrlPr>
                          <a:rPr lang="en-U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  <m:sup>
                        <m:r>
                          <a:rPr lang="en-U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sSubSup>
                      <m:sSubSupPr>
                        <m:ctrlPr>
                          <a:rPr lang="en-U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  <m:sup>
                        <m:r>
                          <a:rPr lang="en-U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endParaRPr lang="zh-CN" altLang="en-US" sz="28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100A95B-2D9F-E14E-9767-F749AC48C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31" y="135349"/>
                <a:ext cx="6105558" cy="555152"/>
              </a:xfrm>
              <a:prstGeom prst="rect">
                <a:avLst/>
              </a:prstGeom>
              <a:blipFill>
                <a:blip r:embed="rId3"/>
                <a:stretch>
                  <a:fillRect l="-2292" t="-4545" b="-29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F76AC70-82B3-1F47-8A0D-8FC241689F73}"/>
                  </a:ext>
                </a:extLst>
              </p:cNvPr>
              <p:cNvSpPr txBox="1"/>
              <p:nvPr/>
            </p:nvSpPr>
            <p:spPr>
              <a:xfrm>
                <a:off x="107505" y="949102"/>
                <a:ext cx="8816306" cy="434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448.1±2.9</m:t>
                        </m:r>
                      </m:e>
                    </m:d>
                    <m:r>
                      <a:rPr lang="en-US" altLang="zh-CN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zh-CN" altLang="en-US" sz="22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200" b="0" i="1" dirty="0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2200" b="0" i="1" dirty="0" smtClean="0">
                        <a:latin typeface="Cambria Math" panose="02040503050406030204" pitchFamily="18" charset="0"/>
                      </a:rPr>
                      <m:t>(3686)</m:t>
                    </m:r>
                  </m:oMath>
                </a14:m>
                <a:r>
                  <a:rPr lang="zh-CN" altLang="en-US" sz="2200" dirty="0"/>
                  <a:t> </a:t>
                </a:r>
                <a:r>
                  <a:rPr lang="en-US" altLang="zh-CN" sz="2200" dirty="0"/>
                  <a:t>events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accumulated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altLang="zh-CN" sz="2200" b="0" i="1" dirty="0" smtClean="0">
                        <a:latin typeface="Cambria Math" panose="02040503050406030204" pitchFamily="18" charset="0"/>
                      </a:rPr>
                      <m:t>=3.686</m:t>
                    </m:r>
                  </m:oMath>
                </a14:m>
                <a:r>
                  <a:rPr lang="zh-CN" altLang="en-US" sz="2200" dirty="0"/>
                  <a:t> </a:t>
                </a:r>
                <a:r>
                  <a:rPr lang="en-US" altLang="zh-CN" sz="2200" dirty="0"/>
                  <a:t>GeV.</a:t>
                </a: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F76AC70-82B3-1F47-8A0D-8FC241689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5" y="949102"/>
                <a:ext cx="8816306" cy="434606"/>
              </a:xfrm>
              <a:prstGeom prst="rect">
                <a:avLst/>
              </a:prstGeom>
              <a:blipFill>
                <a:blip r:embed="rId4"/>
                <a:stretch>
                  <a:fillRect l="-865" t="-8824" b="-294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C590870C-AB5E-9D48-A6FB-CBE8C0F1B3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280" y="1546748"/>
            <a:ext cx="5966245" cy="519387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3C8A39E-9456-6846-94BA-10A5E0FF4C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697" y="1560195"/>
            <a:ext cx="2548861" cy="262674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EBB859A-85BB-DC49-985A-9159F903FD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4950" y="4221444"/>
            <a:ext cx="2542009" cy="2626743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8A55B79E-E621-7A4C-8AF8-B1D9419E6256}"/>
              </a:ext>
            </a:extLst>
          </p:cNvPr>
          <p:cNvSpPr/>
          <p:nvPr/>
        </p:nvSpPr>
        <p:spPr>
          <a:xfrm>
            <a:off x="8110019" y="1728709"/>
            <a:ext cx="6205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dirty="0"/>
              <a:t>Data</a:t>
            </a:r>
            <a:endParaRPr lang="zh-CN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521C678B-0ACA-B247-B1E9-E01CC096E01E}"/>
              </a:ext>
            </a:extLst>
          </p:cNvPr>
          <p:cNvSpPr/>
          <p:nvPr/>
        </p:nvSpPr>
        <p:spPr>
          <a:xfrm>
            <a:off x="8205073" y="4428699"/>
            <a:ext cx="50526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dirty="0"/>
              <a:t>MC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7105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903A508-EA6E-6144-A733-915AEA6BA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7C95-F0C3-4ABD-A1F3-56AAB5802A32}" type="slidenum">
              <a:rPr lang="zh-CN" altLang="en-US" smtClean="0"/>
              <a:t>13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A0BC0BE1-AEDA-3A4E-84A5-8A27FAF78017}"/>
                  </a:ext>
                </a:extLst>
              </p:cNvPr>
              <p:cNvSpPr txBox="1"/>
              <p:nvPr/>
            </p:nvSpPr>
            <p:spPr>
              <a:xfrm>
                <a:off x="138831" y="135349"/>
                <a:ext cx="6105558" cy="555152"/>
              </a:xfrm>
              <a:prstGeom prst="rect">
                <a:avLst/>
              </a:prstGeom>
              <a:solidFill>
                <a:srgbClr val="732858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1"/>
                    </a:solidFill>
                  </a:rPr>
                  <a:t>03</a:t>
                </a:r>
                <a:r>
                  <a:rPr lang="zh-CN" altLang="en-US" sz="2800" b="1" dirty="0">
                    <a:solidFill>
                      <a:schemeClr val="bg1"/>
                    </a:solidFill>
                  </a:rPr>
                  <a:t>  </a:t>
                </a:r>
                <a:r>
                  <a:rPr lang="en-US" altLang="zh-CN" sz="2800" b="1" dirty="0">
                    <a:solidFill>
                      <a:schemeClr val="bg1"/>
                    </a:solidFill>
                  </a:rPr>
                  <a:t>BF</a:t>
                </a:r>
                <a:r>
                  <a:rPr lang="zh-CN" alt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2800" b="1" dirty="0">
                    <a:solidFill>
                      <a:schemeClr val="bg1"/>
                    </a:solidFill>
                  </a:rPr>
                  <a:t>of</a:t>
                </a:r>
                <a:r>
                  <a:rPr lang="zh-CN" altLang="en-US" sz="2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𝝍</m:t>
                    </m:r>
                    <m:r>
                      <a:rPr lang="en-US" altLang="zh-CN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𝟑𝟔𝟖𝟔</m:t>
                    </m:r>
                    <m:r>
                      <a:rPr lang="en-US" altLang="zh-CN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)→</m:t>
                    </m:r>
                    <m:r>
                      <a:rPr lang="en-US" altLang="zh-CN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𝝎</m:t>
                    </m:r>
                    <m:sSubSup>
                      <m:sSubSupPr>
                        <m:ctrlPr>
                          <a:rPr lang="en-U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  <m:sup>
                        <m:r>
                          <a:rPr lang="en-U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sSubSup>
                      <m:sSubSupPr>
                        <m:ctrlPr>
                          <a:rPr lang="en-U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  <m:sup>
                        <m:r>
                          <a:rPr lang="en-U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endParaRPr lang="zh-CN" altLang="en-US" sz="28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A0BC0BE1-AEDA-3A4E-84A5-8A27FAF78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31" y="135349"/>
                <a:ext cx="6105558" cy="555152"/>
              </a:xfrm>
              <a:prstGeom prst="rect">
                <a:avLst/>
              </a:prstGeom>
              <a:blipFill>
                <a:blip r:embed="rId3"/>
                <a:stretch>
                  <a:fillRect l="-2292" t="-4545" b="-29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>
            <a:extLst>
              <a:ext uri="{FF2B5EF4-FFF2-40B4-BE49-F238E27FC236}">
                <a16:creationId xmlns:a16="http://schemas.microsoft.com/office/drawing/2014/main" id="{A2693706-9F7C-CD44-8A67-C669D2808ECC}"/>
              </a:ext>
            </a:extLst>
          </p:cNvPr>
          <p:cNvGrpSpPr/>
          <p:nvPr/>
        </p:nvGrpSpPr>
        <p:grpSpPr>
          <a:xfrm>
            <a:off x="243365" y="1148869"/>
            <a:ext cx="5770330" cy="2888925"/>
            <a:chOff x="3467281" y="1201078"/>
            <a:chExt cx="5554215" cy="2631473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CA49B1F0-8467-BC46-B64C-E970252C5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67281" y="1201078"/>
              <a:ext cx="5554215" cy="2631473"/>
            </a:xfrm>
            <a:prstGeom prst="rect">
              <a:avLst/>
            </a:prstGeom>
          </p:spPr>
        </p:pic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FF1C1F79-ABBF-C84B-9075-19FA82C29162}"/>
                </a:ext>
              </a:extLst>
            </p:cNvPr>
            <p:cNvSpPr/>
            <p:nvPr/>
          </p:nvSpPr>
          <p:spPr>
            <a:xfrm>
              <a:off x="4261723" y="1452664"/>
              <a:ext cx="62055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Data</a:t>
              </a:r>
              <a:endParaRPr lang="zh-CN" altLang="en-US" dirty="0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011E683D-AA11-974D-A6F3-24910999129B}"/>
                </a:ext>
              </a:extLst>
            </p:cNvPr>
            <p:cNvSpPr/>
            <p:nvPr/>
          </p:nvSpPr>
          <p:spPr>
            <a:xfrm>
              <a:off x="7080562" y="1587260"/>
              <a:ext cx="227737" cy="2379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endParaRPr lang="zh-CN" altLang="en-US" dirty="0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CA71CEDE-190C-D343-97F6-F3033D38F8FE}"/>
              </a:ext>
            </a:extLst>
          </p:cNvPr>
          <p:cNvGrpSpPr/>
          <p:nvPr/>
        </p:nvGrpSpPr>
        <p:grpSpPr>
          <a:xfrm>
            <a:off x="92467" y="4171026"/>
            <a:ext cx="8282739" cy="2356666"/>
            <a:chOff x="141137" y="4593385"/>
            <a:chExt cx="9041628" cy="2759442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C48C4EF5-851F-1749-BB64-A48A97CA87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119" b="4482"/>
            <a:stretch/>
          </p:blipFill>
          <p:spPr>
            <a:xfrm>
              <a:off x="141137" y="4593385"/>
              <a:ext cx="9041628" cy="2759442"/>
            </a:xfrm>
            <a:prstGeom prst="rect">
              <a:avLst/>
            </a:prstGeom>
          </p:spPr>
        </p:pic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27AD67EA-63D6-C040-997A-1E14B7388A3D}"/>
                </a:ext>
              </a:extLst>
            </p:cNvPr>
            <p:cNvSpPr/>
            <p:nvPr/>
          </p:nvSpPr>
          <p:spPr>
            <a:xfrm>
              <a:off x="795462" y="5160210"/>
              <a:ext cx="58701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/>
                <a:t>Signal</a:t>
              </a:r>
              <a:r>
                <a:rPr lang="zh-CN" altLang="en-US" sz="1200" dirty="0"/>
                <a:t> </a:t>
              </a:r>
              <a:endParaRPr lang="en-US" altLang="zh-CN" sz="1200" dirty="0"/>
            </a:p>
            <a:p>
              <a:pPr algn="ctr"/>
              <a:r>
                <a:rPr lang="en-US" altLang="zh-CN" sz="1200" dirty="0"/>
                <a:t>region</a:t>
              </a:r>
              <a:endParaRPr lang="zh-CN" altLang="en-US" sz="1200" dirty="0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16A6B571-2E85-BB47-91AC-ED907233D1C7}"/>
                </a:ext>
              </a:extLst>
            </p:cNvPr>
            <p:cNvSpPr/>
            <p:nvPr/>
          </p:nvSpPr>
          <p:spPr>
            <a:xfrm>
              <a:off x="3823726" y="5391042"/>
              <a:ext cx="83822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/>
                <a:t>Sideband-1</a:t>
              </a:r>
              <a:r>
                <a:rPr lang="zh-CN" altLang="en-US" sz="1200" dirty="0"/>
                <a:t> </a:t>
              </a:r>
              <a:endParaRPr lang="en-US" altLang="zh-CN" sz="1200" dirty="0"/>
            </a:p>
            <a:p>
              <a:pPr algn="ctr"/>
              <a:r>
                <a:rPr lang="en-US" altLang="zh-CN" sz="1200" dirty="0"/>
                <a:t>region</a:t>
              </a:r>
              <a:endParaRPr lang="zh-CN" altLang="en-US" sz="1200" dirty="0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9B8C4026-0C1C-5143-9802-EE99BC991069}"/>
                </a:ext>
              </a:extLst>
            </p:cNvPr>
            <p:cNvSpPr/>
            <p:nvPr/>
          </p:nvSpPr>
          <p:spPr>
            <a:xfrm>
              <a:off x="6856716" y="5266093"/>
              <a:ext cx="83822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/>
                <a:t>Sideband-2</a:t>
              </a:r>
              <a:r>
                <a:rPr lang="zh-CN" altLang="en-US" sz="1200" dirty="0"/>
                <a:t> </a:t>
              </a:r>
              <a:endParaRPr lang="en-US" altLang="zh-CN" sz="1200" dirty="0"/>
            </a:p>
            <a:p>
              <a:pPr algn="ctr"/>
              <a:r>
                <a:rPr lang="en-US" altLang="zh-CN" sz="1200" dirty="0"/>
                <a:t>region</a:t>
              </a:r>
              <a:endParaRPr lang="zh-CN" altLang="en-US" sz="1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E358CC8-1866-424B-8FBA-0060E0FACE54}"/>
                  </a:ext>
                </a:extLst>
              </p:cNvPr>
              <p:cNvSpPr txBox="1"/>
              <p:nvPr/>
            </p:nvSpPr>
            <p:spPr>
              <a:xfrm>
                <a:off x="6063513" y="936632"/>
                <a:ext cx="3132246" cy="6194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l-GR" altLang="zh-CN" i="1" dirty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l-GR" altLang="zh-CN" i="1" dirty="0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altLang="zh-CN" i="1" dirty="0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</a:rPr>
                                <m:t>3686</m:t>
                              </m:r>
                            </m:e>
                          </m:d>
                          <m:r>
                            <a:rPr lang="en-US" altLang="zh-CN" i="1" dirty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i="1" dirty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sSubSup>
                            <m:sSubSupPr>
                              <m:ctrlPr>
                                <a:rPr lang="en-US" altLang="zh-CN" i="1" dirty="0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 dirty="0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zh-CN" i="1" dirty="0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>
                              <m:r>
                                <a:rPr lang="en-US" altLang="zh-CN" i="1" dirty="0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zh-CN" i="1" dirty="0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 dirty="0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zh-CN" i="1" dirty="0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>
                              <m:r>
                                <a:rPr lang="en-US" altLang="zh-CN" i="1" dirty="0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sub>
                      </m:sSub>
                      <m:r>
                        <a:rPr lang="en-US" altLang="zh-CN" b="0" i="1" dirty="0" smtClean="0">
                          <a:solidFill>
                            <a:srgbClr val="9900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dirty="0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  <m:t>7.04±0.39±0.37</m:t>
                          </m:r>
                        </m:e>
                      </m:d>
                      <m:r>
                        <a:rPr lang="en-US" altLang="zh-CN" b="0" i="1" dirty="0" smtClean="0">
                          <a:solidFill>
                            <a:srgbClr val="990099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b="0" i="1" dirty="0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dirty="0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b="0" i="1" dirty="0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US" altLang="zh-CN" dirty="0">
                  <a:solidFill>
                    <a:srgbClr val="990099"/>
                  </a:solidFill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E358CC8-1866-424B-8FBA-0060E0FAC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513" y="936632"/>
                <a:ext cx="3132246" cy="619465"/>
              </a:xfrm>
              <a:prstGeom prst="rect">
                <a:avLst/>
              </a:prstGeom>
              <a:blipFill>
                <a:blip r:embed="rId6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6E0606DB-CFA7-0F4D-8F65-9574931C7B13}"/>
                  </a:ext>
                </a:extLst>
              </p:cNvPr>
              <p:cNvSpPr txBox="1"/>
              <p:nvPr/>
            </p:nvSpPr>
            <p:spPr>
              <a:xfrm>
                <a:off x="5816987" y="1733041"/>
                <a:ext cx="2532287" cy="1301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sSubSup>
                            <m:sSubSupPr>
                              <m:ctrlPr>
                                <a:rPr lang="en-US" altLang="zh-CN" i="1" dirty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 dirty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zh-CN" i="1" dirty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>
                              <m:r>
                                <a:rPr lang="en-US" altLang="zh-CN" i="1" dirty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zh-CN" i="1" dirty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 dirty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zh-CN" i="1" dirty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>
                              <m:r>
                                <a:rPr lang="en-US" altLang="zh-CN" i="1" dirty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sub>
                      </m:sSub>
                      <m:r>
                        <a:rPr lang="en-US" altLang="zh-CN" b="0" i="1" dirty="0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dirty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 dirty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l-GR" altLang="zh-CN" i="1" dirty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l-GR" altLang="zh-CN" i="1" dirty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altLang="zh-CN" i="1" dirty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3686</m:t>
                                  </m:r>
                                </m:e>
                              </m:d>
                              <m:r>
                                <a:rPr lang="en-US" altLang="zh-CN" i="1" dirty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i="1" dirty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sSubSup>
                                <m:sSubSupPr>
                                  <m:ctrlPr>
                                    <a:rPr lang="en-US" altLang="zh-CN" i="1" dirty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 dirty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CN" i="1" dirty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>
                                  <m:r>
                                    <a:rPr lang="en-US" altLang="zh-CN" i="1" dirty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zh-CN" i="1" dirty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 dirty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CN" i="1" dirty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>
                                  <m:r>
                                    <a:rPr lang="en-US" altLang="zh-CN" i="1" dirty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sub>
                          </m:sSub>
                          <m:r>
                            <m:rPr>
                              <m:nor/>
                            </m:rPr>
                            <a:rPr lang="en-US" altLang="zh-CN" i="1" dirty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i="1" dirty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en-US" altLang="zh-CN" b="0" i="1" dirty="0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l-GR" altLang="zh-CN" i="1" dirty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altLang="zh-CN" i="1" dirty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i="1" dirty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sSubSup>
                                <m:sSubSupPr>
                                  <m:ctrlPr>
                                    <a:rPr lang="en-US" altLang="zh-CN" i="1" dirty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 dirty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CN" i="1" dirty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>
                                  <m:r>
                                    <a:rPr lang="en-US" altLang="zh-CN" i="1" dirty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zh-CN" i="1" dirty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 dirty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CN" i="1" dirty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>
                                  <m:r>
                                    <a:rPr lang="en-US" altLang="zh-CN" i="1" dirty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sub>
                          </m:sSub>
                          <m:r>
                            <m:rPr>
                              <m:nor/>
                            </m:rPr>
                            <a:rPr lang="en-US" altLang="zh-CN" i="1" dirty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zh-CN" b="0" i="1" dirty="0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dirty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14.8±3.2</m:t>
                          </m:r>
                        </m:e>
                      </m:d>
                      <m:r>
                        <a:rPr lang="en-US" altLang="zh-CN" b="0" i="1" dirty="0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altLang="zh-CN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6E0606DB-CFA7-0F4D-8F65-9574931C7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987" y="1733041"/>
                <a:ext cx="2532287" cy="1301190"/>
              </a:xfrm>
              <a:prstGeom prst="rect">
                <a:avLst/>
              </a:prstGeom>
              <a:blipFill>
                <a:blip r:embed="rId7"/>
                <a:stretch>
                  <a:fillRect b="-2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16960B47-2521-0A47-881A-71C1071DFC0B}"/>
                  </a:ext>
                </a:extLst>
              </p:cNvPr>
              <p:cNvSpPr txBox="1"/>
              <p:nvPr/>
            </p:nvSpPr>
            <p:spPr>
              <a:xfrm>
                <a:off x="5898554" y="3194709"/>
                <a:ext cx="2686050" cy="9345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l-GR" altLang="zh-CN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l-GR" altLang="zh-CN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altLang="zh-CN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3686</m:t>
                                  </m:r>
                                </m:e>
                              </m:d>
                              <m:r>
                                <a:rPr lang="en-US" altLang="zh-CN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sSup>
                                <m:sSupPr>
                                  <m:ctrlPr>
                                    <a:rPr lang="en-US" altLang="zh-CN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CN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CN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sub>
                          </m:sSub>
                          <m:r>
                            <m:rPr>
                              <m:nor/>
                            </m:rPr>
                            <a:rPr lang="en-US" altLang="zh-CN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2⋅</m:t>
                              </m:r>
                              <m:r>
                                <a:rPr lang="en-US" altLang="zh-CN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l-GR" altLang="zh-CN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l-GR" altLang="zh-CN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altLang="zh-CN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3686</m:t>
                                  </m:r>
                                </m:e>
                              </m:d>
                              <m:r>
                                <a:rPr lang="en-US" altLang="zh-CN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sSubSup>
                                <m:sSubSupPr>
                                  <m:ctrlPr>
                                    <a:rPr lang="en-US" altLang="zh-CN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CN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>
                                  <m:r>
                                    <a:rPr lang="en-US" altLang="zh-CN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zh-CN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CN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>
                                  <m:r>
                                    <a:rPr lang="en-US" altLang="zh-CN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sub>
                          </m:sSub>
                        </m:den>
                      </m:f>
                      <m:r>
                        <a:rPr lang="en-US" altLang="zh-CN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=1.11±0.07±0.07</m:t>
                      </m:r>
                    </m:oMath>
                  </m:oMathPara>
                </a14:m>
                <a:endParaRPr lang="en-US" altLang="zh-C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16960B47-2521-0A47-881A-71C1071DF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554" y="3194709"/>
                <a:ext cx="2686050" cy="934551"/>
              </a:xfrm>
              <a:prstGeom prst="rect">
                <a:avLst/>
              </a:prstGeom>
              <a:blipFill>
                <a:blip r:embed="rId8"/>
                <a:stretch>
                  <a:fillRect t="-5479" b="-54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54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432388" y="1225484"/>
                <a:ext cx="8525566" cy="3972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With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the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fine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energy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scan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data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between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3.645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and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3.701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GeV,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we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obtain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the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branching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fraction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of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sym typeface="Calibri Bold" pitchFamily="2" charset="0"/>
                      </a:rPr>
                      <m:t>𝜓</m:t>
                    </m:r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sym typeface="Calibri Bold" pitchFamily="2" charset="0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sym typeface="Calibri Bold" pitchFamily="2" charset="0"/>
                          </a:rPr>
                          <m:t>3686</m:t>
                        </m:r>
                      </m:e>
                    </m:d>
                    <m:r>
                      <a:rPr lang="en-US" altLang="zh-CN" sz="2000" b="0" i="1" dirty="0" smtClean="0">
                        <a:latin typeface="Cambria Math" panose="02040503050406030204" pitchFamily="18" charset="0"/>
                        <a:sym typeface="Calibri Bold" pitchFamily="2" charset="0"/>
                      </a:rPr>
                      <m:t>→</m:t>
                    </m:r>
                    <m:sSubSup>
                      <m:sSubSup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sym typeface="Calibri Bold" pitchFamily="2" charset="0"/>
                          </a:rPr>
                        </m:ctrlPr>
                      </m:sSubSup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sym typeface="Calibri Bold" pitchFamily="2" charset="0"/>
                          </a:rPr>
                          <m:t>𝐾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sym typeface="Calibri Bold" pitchFamily="2" charset="0"/>
                          </a:rPr>
                          <m:t>𝑆</m:t>
                        </m:r>
                      </m:sub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sym typeface="Calibri Bold" pitchFamily="2" charset="0"/>
                          </a:rPr>
                          <m:t>0</m:t>
                        </m:r>
                      </m:sup>
                    </m:sSubSup>
                    <m:r>
                      <a:rPr lang="en-US" altLang="zh-CN" sz="2000" b="0" i="1" dirty="0" smtClean="0">
                        <a:latin typeface="Cambria Math" panose="02040503050406030204" pitchFamily="18" charset="0"/>
                        <a:sym typeface="Calibri Bold" pitchFamily="2" charset="0"/>
                      </a:rPr>
                      <m:t>+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sym typeface="Calibri Bold" pitchFamily="2" charset="0"/>
                      </a:rPr>
                      <m:t>𝑎𝑛𝑦𝑡h𝑖𝑛𝑔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for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the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first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time.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Our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result</a:t>
                </a:r>
                <a:r>
                  <a:rPr lang="zh-CN" altLang="en-US" sz="2000" dirty="0"/>
                  <a:t> </a:t>
                </a:r>
                <a:r>
                  <a:rPr lang="en" altLang="zh-CN" sz="2000" dirty="0"/>
                  <a:t>suggests that there are many undiscovered exclusive channels for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sym typeface="Calibri Bold" pitchFamily="2" charset="0"/>
                      </a:rPr>
                      <m:t>𝜓</m:t>
                    </m:r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sym typeface="Calibri Bold" pitchFamily="2" charset="0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sym typeface="Calibri Bold" pitchFamily="2" charset="0"/>
                          </a:rPr>
                          <m:t>3686</m:t>
                        </m:r>
                      </m:e>
                    </m:d>
                    <m:r>
                      <a:rPr lang="en-US" altLang="zh-CN" sz="2000" i="1" dirty="0">
                        <a:latin typeface="Cambria Math" panose="02040503050406030204" pitchFamily="18" charset="0"/>
                        <a:sym typeface="Calibri Bold" pitchFamily="2" charset="0"/>
                      </a:rPr>
                      <m:t> </m:t>
                    </m:r>
                  </m:oMath>
                </a14:m>
                <a:r>
                  <a:rPr lang="en" altLang="zh-CN" sz="2000" dirty="0"/>
                  <a:t>decay to final states containing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sym typeface="Calibri Bold" pitchFamily="2" charset="0"/>
                          </a:rPr>
                        </m:ctrlPr>
                      </m:sSub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sym typeface="Calibri Bold" pitchFamily="2" charset="0"/>
                          </a:rPr>
                          <m:t>𝐾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sym typeface="Calibri Bold" pitchFamily="2" charset="0"/>
                          </a:rPr>
                          <m:t>𝑆</m:t>
                        </m:r>
                      </m:sub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sym typeface="Calibri Bold" pitchFamily="2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CN" sz="2000" dirty="0"/>
                  <a:t>.</a:t>
                </a:r>
              </a:p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With the world largest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(3686)</m:t>
                    </m:r>
                  </m:oMath>
                </a14:m>
                <a:r>
                  <a:rPr lang="en-US" altLang="zh-CN" sz="2000" dirty="0"/>
                  <a:t> sample including 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448 million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(3686)</m:t>
                    </m:r>
                  </m:oMath>
                </a14:m>
                <a:r>
                  <a:rPr lang="en-US" altLang="zh-CN" sz="2000" dirty="0"/>
                  <a:t> events, we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present the first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observation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of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i="1" dirty="0" err="1">
                        <a:latin typeface="Cambria Math" panose="02040503050406030204" pitchFamily="18" charset="0"/>
                        <a:sym typeface="Calibri Bold" pitchFamily="2" charset="0"/>
                      </a:rPr>
                      <m:t>𝜓</m:t>
                    </m:r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sym typeface="Calibri Bold" pitchFamily="2" charset="0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sym typeface="Calibri Bold" pitchFamily="2" charset="0"/>
                          </a:rPr>
                          <m:t>3686</m:t>
                        </m:r>
                      </m:e>
                    </m:d>
                    <m:r>
                      <a:rPr lang="en-US" altLang="zh-CN" sz="2000" i="1" dirty="0">
                        <a:latin typeface="Cambria Math" panose="02040503050406030204" pitchFamily="18" charset="0"/>
                        <a:sym typeface="Calibri Bold" pitchFamily="2" charset="0"/>
                      </a:rPr>
                      <m:t>→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sym typeface="Calibri Bold" pitchFamily="2" charset="0"/>
                      </a:rPr>
                      <m:t>𝜔</m:t>
                    </m:r>
                    <m:sSubSup>
                      <m:sSub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sym typeface="Calibri Bold" pitchFamily="2" charset="0"/>
                          </a:rPr>
                        </m:ctrlPr>
                      </m:sSub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sym typeface="Calibri Bold" pitchFamily="2" charset="0"/>
                          </a:rPr>
                          <m:t>𝐾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sym typeface="Calibri Bold" pitchFamily="2" charset="0"/>
                          </a:rPr>
                          <m:t>𝑆</m:t>
                        </m:r>
                      </m:sub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sym typeface="Calibri Bold" pitchFamily="2" charset="0"/>
                          </a:rPr>
                          <m:t>0</m:t>
                        </m:r>
                      </m:sup>
                    </m:sSubSup>
                    <m:sSubSup>
                      <m:sSub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sym typeface="Calibri Bold" pitchFamily="2" charset="0"/>
                          </a:rPr>
                        </m:ctrlPr>
                      </m:sSub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sym typeface="Calibri Bold" pitchFamily="2" charset="0"/>
                          </a:rPr>
                          <m:t>𝐾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sym typeface="Calibri Bold" pitchFamily="2" charset="0"/>
                          </a:rPr>
                          <m:t>𝑆</m:t>
                        </m:r>
                      </m:sub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sym typeface="Calibri Bold" pitchFamily="2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CN" sz="2000" dirty="0"/>
                  <a:t>.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The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results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are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consistent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with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isospin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symmetry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and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12%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rule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charmonium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decay.</a:t>
                </a:r>
              </a:p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New scan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data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sets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and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sym typeface="Calibri Bold" pitchFamily="2" charset="0"/>
                      </a:rPr>
                      <m:t>𝜓</m:t>
                    </m:r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sym typeface="Calibri Bold" pitchFamily="2" charset="0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sym typeface="Calibri Bold" pitchFamily="2" charset="0"/>
                          </a:rPr>
                          <m:t>3686</m:t>
                        </m:r>
                      </m:e>
                    </m:d>
                    <m:r>
                      <a:rPr lang="en-US" altLang="zh-CN" sz="2000" i="1" dirty="0">
                        <a:latin typeface="Cambria Math" panose="02040503050406030204" pitchFamily="18" charset="0"/>
                        <a:sym typeface="Calibri Bold" pitchFamily="2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data had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been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accumulated, more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charmonium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results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can be expected.</a:t>
                </a: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88" y="1225484"/>
                <a:ext cx="8525566" cy="3972241"/>
              </a:xfrm>
              <a:prstGeom prst="rect">
                <a:avLst/>
              </a:prstGeom>
              <a:blipFill>
                <a:blip r:embed="rId2"/>
                <a:stretch>
                  <a:fillRect l="-644" b="-16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207" y="184400"/>
            <a:ext cx="2166747" cy="979647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38831" y="135349"/>
            <a:ext cx="4483926" cy="523220"/>
          </a:xfrm>
          <a:prstGeom prst="rect">
            <a:avLst/>
          </a:prstGeom>
          <a:solidFill>
            <a:srgbClr val="732858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04 Summary</a:t>
            </a:r>
            <a:endParaRPr kumimoji="1" lang="zh-CN" altLang="en-US" sz="2800" b="1" dirty="0">
              <a:solidFill>
                <a:schemeClr val="bg1"/>
              </a:solidFill>
              <a:ea typeface="Calibri" charset="0"/>
              <a:cs typeface="Calibri" charset="0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1CB0F3F7-CF3D-C44E-A0E3-256C872B40CE}"/>
              </a:ext>
            </a:extLst>
          </p:cNvPr>
          <p:cNvGrpSpPr/>
          <p:nvPr/>
        </p:nvGrpSpPr>
        <p:grpSpPr>
          <a:xfrm>
            <a:off x="0" y="5708214"/>
            <a:ext cx="3305591" cy="1220126"/>
            <a:chOff x="3159709" y="327053"/>
            <a:chExt cx="4407454" cy="1626834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49D2603A-F893-0943-A849-B8EBD66260D4}"/>
                </a:ext>
              </a:extLst>
            </p:cNvPr>
            <p:cNvGrpSpPr/>
            <p:nvPr/>
          </p:nvGrpSpPr>
          <p:grpSpPr>
            <a:xfrm>
              <a:off x="3159709" y="327053"/>
              <a:ext cx="2019683" cy="1626834"/>
              <a:chOff x="3353012" y="210279"/>
              <a:chExt cx="2516326" cy="2230233"/>
            </a:xfrm>
          </p:grpSpPr>
          <p:pic>
            <p:nvPicPr>
              <p:cNvPr id="27" name="Picture 2" descr="C:\Users\Administrator\Desktop\微立体创业计划\001.png">
                <a:extLst>
                  <a:ext uri="{FF2B5EF4-FFF2-40B4-BE49-F238E27FC236}">
                    <a16:creationId xmlns:a16="http://schemas.microsoft.com/office/drawing/2014/main" id="{6DF94F99-D6F6-A44A-A358-7EB8DD01A8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3012" y="285261"/>
                <a:ext cx="1967244" cy="1966978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3" descr="C:\Users\Administrator\Desktop\微立体创业计划\002.png">
                <a:extLst>
                  <a:ext uri="{FF2B5EF4-FFF2-40B4-BE49-F238E27FC236}">
                    <a16:creationId xmlns:a16="http://schemas.microsoft.com/office/drawing/2014/main" id="{7F44692C-BC1B-A84B-BE88-2AC31A5FDC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8803" y="210279"/>
                <a:ext cx="2230535" cy="2230233"/>
              </a:xfrm>
              <a:prstGeom prst="rect">
                <a:avLst/>
              </a:prstGeom>
              <a:noFill/>
              <a:effectLst>
                <a:outerShdw blurRad="292100" dist="177800" dir="2460000" sx="99000" sy="99000" algn="l" rotWithShape="0">
                  <a:prstClr val="black">
                    <a:alpha val="39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2FF329F6-B679-1447-95FE-B08765A6C3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71296" y="624837"/>
                <a:ext cx="1365548" cy="1365548"/>
              </a:xfrm>
              <a:prstGeom prst="rect">
                <a:avLst/>
              </a:prstGeom>
            </p:spPr>
          </p:pic>
        </p:grpSp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8629A76E-0A23-6046-860A-DC0DC65AD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8777" y="629451"/>
              <a:ext cx="2158386" cy="939666"/>
            </a:xfrm>
            <a:prstGeom prst="rect">
              <a:avLst/>
            </a:prstGeom>
          </p:spPr>
        </p:pic>
      </p:grpSp>
      <p:sp>
        <p:nvSpPr>
          <p:cNvPr id="11" name="灯片编号占位符 1">
            <a:extLst>
              <a:ext uri="{FF2B5EF4-FFF2-40B4-BE49-F238E27FC236}">
                <a16:creationId xmlns:a16="http://schemas.microsoft.com/office/drawing/2014/main" id="{5A9724CB-B8C3-2B4B-98E4-0F013FD59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D667C95-F0C3-4ABD-A1F3-56AAB5802A3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426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E2E31839-B830-784D-91FF-D8367BF8E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25"/>
            <a:ext cx="9144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724882" y="2576834"/>
            <a:ext cx="1402821" cy="140282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" name="同心圆 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7" name="椭圆 6"/>
          <p:cNvSpPr/>
          <p:nvPr/>
        </p:nvSpPr>
        <p:spPr>
          <a:xfrm>
            <a:off x="1179920" y="4410428"/>
            <a:ext cx="508257" cy="508257"/>
          </a:xfrm>
          <a:prstGeom prst="ellipse">
            <a:avLst/>
          </a:prstGeom>
          <a:solidFill>
            <a:srgbClr val="702254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椭圆 7"/>
          <p:cNvSpPr/>
          <p:nvPr/>
        </p:nvSpPr>
        <p:spPr>
          <a:xfrm>
            <a:off x="1838196" y="2322788"/>
            <a:ext cx="206083" cy="206083"/>
          </a:xfrm>
          <a:prstGeom prst="ellipse">
            <a:avLst/>
          </a:prstGeom>
          <a:solidFill>
            <a:srgbClr val="70225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9" name="组合 8"/>
          <p:cNvGrpSpPr/>
          <p:nvPr/>
        </p:nvGrpSpPr>
        <p:grpSpPr>
          <a:xfrm>
            <a:off x="4066848" y="3942178"/>
            <a:ext cx="225795" cy="225795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" name="同心圆 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418806" y="2929011"/>
            <a:ext cx="467927" cy="46792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" name="同心圆 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424726" y="4465675"/>
            <a:ext cx="164833" cy="16483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38187" y="5203784"/>
            <a:ext cx="215939" cy="21593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1" name="椭圆 20"/>
          <p:cNvSpPr/>
          <p:nvPr/>
        </p:nvSpPr>
        <p:spPr>
          <a:xfrm>
            <a:off x="3815111" y="2733141"/>
            <a:ext cx="206083" cy="206083"/>
          </a:xfrm>
          <a:prstGeom prst="ellipse">
            <a:avLst/>
          </a:prstGeom>
          <a:solidFill>
            <a:srgbClr val="70225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2" name="椭圆 21"/>
          <p:cNvSpPr/>
          <p:nvPr/>
        </p:nvSpPr>
        <p:spPr>
          <a:xfrm>
            <a:off x="3815110" y="5719615"/>
            <a:ext cx="103042" cy="103042"/>
          </a:xfrm>
          <a:prstGeom prst="ellipse">
            <a:avLst/>
          </a:prstGeom>
          <a:solidFill>
            <a:srgbClr val="70225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23" name="组合 22"/>
          <p:cNvGrpSpPr/>
          <p:nvPr/>
        </p:nvGrpSpPr>
        <p:grpSpPr>
          <a:xfrm>
            <a:off x="3090698" y="4284630"/>
            <a:ext cx="618457" cy="61845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6" name="TextBox 80"/>
          <p:cNvSpPr txBox="1"/>
          <p:nvPr/>
        </p:nvSpPr>
        <p:spPr>
          <a:xfrm>
            <a:off x="1765820" y="3047174"/>
            <a:ext cx="1362040" cy="5078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700" b="1" dirty="0">
                <a:solidFill>
                  <a:srgbClr val="702254"/>
                </a:solidFill>
                <a:latin typeface="Calibri" charset="0"/>
                <a:ea typeface="Calibri" charset="0"/>
                <a:cs typeface="Calibri" charset="0"/>
              </a:rPr>
              <a:t>THANKS</a:t>
            </a:r>
            <a:endParaRPr lang="zh-CN" altLang="en-US" sz="2700" b="1" dirty="0">
              <a:solidFill>
                <a:srgbClr val="702254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" name="TextBox 82"/>
          <p:cNvSpPr txBox="1"/>
          <p:nvPr/>
        </p:nvSpPr>
        <p:spPr>
          <a:xfrm>
            <a:off x="2930751" y="17867"/>
            <a:ext cx="5953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" altLang="zh-CN" sz="3600" dirty="0" err="1">
                <a:solidFill>
                  <a:srgbClr val="FFFF00"/>
                </a:solidFill>
                <a:latin typeface="Calibri" panose="020F0502020204030204" pitchFamily="34" charset="0"/>
                <a:ea typeface="华文新魏" panose="02010800040101010101" pitchFamily="2" charset="-122"/>
                <a:cs typeface="Calibri" panose="020F0502020204030204" pitchFamily="34" charset="0"/>
              </a:rPr>
              <a:t>Danke</a:t>
            </a:r>
            <a:r>
              <a:rPr lang="en-US" altLang="zh-CN" sz="3600" dirty="0">
                <a:solidFill>
                  <a:srgbClr val="FFFF00"/>
                </a:solidFill>
                <a:latin typeface="Calibri" panose="020F0502020204030204" pitchFamily="34" charset="0"/>
                <a:ea typeface="华文新魏" panose="02010800040101010101" pitchFamily="2" charset="-122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30" name="TextBox 82"/>
          <p:cNvSpPr txBox="1"/>
          <p:nvPr/>
        </p:nvSpPr>
        <p:spPr>
          <a:xfrm>
            <a:off x="3970101" y="664198"/>
            <a:ext cx="5110922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450" dirty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谢谢！</a:t>
            </a:r>
            <a:endParaRPr lang="en-US" altLang="zh-CN" sz="3450" dirty="0">
              <a:solidFill>
                <a:srgbClr val="FFFF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EBE8202-C5AA-5445-B3D6-D84A2593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7C95-F0C3-4ABD-A1F3-56AAB5802A3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774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79167E-6 -4.81481E-6 L 0.38868 0.84329 " pathEditMode="relative" rAng="0" ptsTypes="AA">
                                      <p:cBhvr>
                                        <p:cTn id="13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4215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4" presetClass="pat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77556E-17 -4.07407E-6 L 0.39375 -0.33796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689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1.66667E-6 -7.40741E-7 L 0.20456 0.58426 " pathEditMode="relative" rAng="0" ptsTypes="AA">
                                      <p:cBhvr>
                                        <p:cTn id="31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1" y="2921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L -0.52461 -0.50949 " pathEditMode="relative" rAng="0" ptsTypes="AA">
                                      <p:cBhvr>
                                        <p:cTn id="40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37" y="-2548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16667E-6 -3.7037E-6 L 0.21705 -0.3706 " pathEditMode="relative" rAng="0" ptsTypes="AA">
                                      <p:cBhvr>
                                        <p:cTn id="49" dur="1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46" y="-1854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4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25E-6 4.81481E-6 L -0.18854 -1.11366 " pathEditMode="relative" rAng="0" ptsTypes="AA">
                                      <p:cBhvr>
                                        <p:cTn id="58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-55694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25E-6 7.40741E-7 L 0.12305 0.575 " pathEditMode="relative" rAng="0" ptsTypes="AA">
                                      <p:cBhvr>
                                        <p:cTn id="67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2875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04167E-6 -4.07407E-6 L -0.71732 -0.40555 " pathEditMode="relative" rAng="0" ptsTypes="AA">
                                      <p:cBhvr>
                                        <p:cTn id="76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59" y="-2027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66667E-6 4.81481E-6 L 1.03489 -0.87338 " pathEditMode="relative" rAng="0" ptsTypes="AA">
                                      <p:cBhvr>
                                        <p:cTn id="85" dur="1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45" y="-4368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79167E-6 -1.85185E-6 L -0.64115 -0.94954 " pathEditMode="relative" rAng="0" ptsTypes="AA">
                                      <p:cBhvr>
                                        <p:cTn id="94" dur="1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4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900"/>
                            </p:stCondLst>
                            <p:childTnLst>
                              <p:par>
                                <p:cTn id="10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-4.07407E-6 L 2.91667E-6 -0.07222 " pathEditMode="relative" rAng="0" ptsTypes="AA">
                                      <p:cBhvr>
                                        <p:cTn id="10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65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65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6" grpId="0"/>
      <p:bldP spid="26" grpId="1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495406" y="2115687"/>
            <a:ext cx="5395375" cy="2857600"/>
            <a:chOff x="1601009" y="1604888"/>
            <a:chExt cx="6219515" cy="3231539"/>
          </a:xfrm>
        </p:grpSpPr>
        <p:grpSp>
          <p:nvGrpSpPr>
            <p:cNvPr id="7" name="组合 6"/>
            <p:cNvGrpSpPr/>
            <p:nvPr/>
          </p:nvGrpSpPr>
          <p:grpSpPr>
            <a:xfrm>
              <a:off x="1601009" y="1604888"/>
              <a:ext cx="6203299" cy="679296"/>
              <a:chOff x="1999280" y="1374229"/>
              <a:chExt cx="6203299" cy="679296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1999280" y="1487838"/>
                <a:ext cx="6203299" cy="565687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50800" dir="5400000" algn="ctr" rotWithShape="0">
                  <a:srgbClr val="7F7F7F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2165842" y="1374229"/>
                <a:ext cx="1464590" cy="536907"/>
              </a:xfrm>
              <a:prstGeom prst="rect">
                <a:avLst/>
              </a:prstGeom>
              <a:solidFill>
                <a:srgbClr val="702254"/>
              </a:solidFill>
              <a:ln>
                <a:noFill/>
              </a:ln>
              <a:effectLst>
                <a:reflection blurRad="6350" stA="650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ln>
                      <a:solidFill>
                        <a:schemeClr val="bg1"/>
                      </a:solidFill>
                    </a:ln>
                  </a:rPr>
                  <a:t>01</a:t>
                </a:r>
                <a:endParaRPr lang="zh-CN" altLang="en-US" b="1" dirty="0">
                  <a:ln>
                    <a:solidFill>
                      <a:schemeClr val="bg1"/>
                    </a:solidFill>
                  </a:ln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3630433" y="1553689"/>
                <a:ext cx="4363385" cy="452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bg1"/>
                    </a:solidFill>
                  </a:rPr>
                  <a:t>Introduction</a:t>
                </a:r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601009" y="2450633"/>
              <a:ext cx="6219515" cy="660055"/>
              <a:chOff x="1999280" y="2213221"/>
              <a:chExt cx="6219515" cy="660055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1999280" y="2307589"/>
                <a:ext cx="6203299" cy="565687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50800" dir="5400000" algn="ctr" rotWithShape="0">
                  <a:srgbClr val="7F7F7F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2165842" y="2213221"/>
                <a:ext cx="1464590" cy="536907"/>
              </a:xfrm>
              <a:prstGeom prst="rect">
                <a:avLst/>
              </a:prstGeom>
              <a:solidFill>
                <a:srgbClr val="702254"/>
              </a:solidFill>
              <a:ln>
                <a:noFill/>
              </a:ln>
              <a:effectLst>
                <a:reflection blurRad="6350" stA="650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ln>
                      <a:solidFill>
                        <a:schemeClr val="bg1"/>
                      </a:solidFill>
                    </a:ln>
                  </a:rPr>
                  <a:t>02</a:t>
                </a:r>
                <a:endParaRPr lang="zh-CN" altLang="en-US" b="1" dirty="0">
                  <a:ln>
                    <a:solidFill>
                      <a:schemeClr val="bg1"/>
                    </a:solidFill>
                  </a:ln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文本框 13"/>
                  <p:cNvSpPr txBox="1"/>
                  <p:nvPr/>
                </p:nvSpPr>
                <p:spPr>
                  <a:xfrm>
                    <a:off x="3549347" y="2346351"/>
                    <a:ext cx="4669448" cy="47828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2000" b="1" dirty="0">
                        <a:solidFill>
                          <a:schemeClr val="bg1"/>
                        </a:solidFill>
                      </a:rPr>
                      <a:t>BF</a:t>
                    </a:r>
                    <a:r>
                      <a:rPr lang="zh-CN" altLang="en-US" sz="2000" b="1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altLang="zh-CN" sz="2000" b="1" dirty="0">
                        <a:solidFill>
                          <a:schemeClr val="bg1"/>
                        </a:solidFill>
                      </a:rPr>
                      <a:t>of</a:t>
                    </a:r>
                    <a:r>
                      <a:rPr lang="zh-CN" altLang="en-US" sz="2000" b="1" dirty="0">
                        <a:solidFill>
                          <a:schemeClr val="bg1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altLang="zh-CN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𝝍</m:t>
                        </m:r>
                        <m:r>
                          <a:rPr lang="en-US" altLang="zh-CN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𝟑𝟔𝟖𝟔</m:t>
                        </m:r>
                        <m:r>
                          <a:rPr lang="en-US" altLang="zh-CN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)→</m:t>
                        </m:r>
                        <m:sSubSup>
                          <m:sSubSupPr>
                            <m:ctrlPr>
                              <a:rPr lang="en-US" altLang="zh-CN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sub>
                          <m:sup>
                            <m:r>
                              <a:rPr lang="en-US" altLang="zh-CN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  <m:r>
                          <a:rPr lang="en-US" altLang="zh-CN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𝒂𝒏𝒚𝒕𝒉𝒊𝒏𝒈</m:t>
                        </m:r>
                      </m:oMath>
                    </a14:m>
                    <a:endParaRPr lang="zh-CN" altLang="en-US" sz="2000" b="1" i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文本框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49347" y="2346351"/>
                    <a:ext cx="4669448" cy="478281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314" b="-2727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组合 14"/>
            <p:cNvGrpSpPr/>
            <p:nvPr/>
          </p:nvGrpSpPr>
          <p:grpSpPr>
            <a:xfrm>
              <a:off x="1601009" y="3281625"/>
              <a:ext cx="6203298" cy="642061"/>
              <a:chOff x="1999280" y="3050966"/>
              <a:chExt cx="6203298" cy="642061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1999280" y="3127340"/>
                <a:ext cx="6203298" cy="565687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50800" dir="5400000" algn="ctr" rotWithShape="0">
                  <a:srgbClr val="7F7F7F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2165842" y="3050966"/>
                <a:ext cx="1464590" cy="536907"/>
              </a:xfrm>
              <a:prstGeom prst="rect">
                <a:avLst/>
              </a:prstGeom>
              <a:solidFill>
                <a:srgbClr val="702254"/>
              </a:solidFill>
              <a:ln>
                <a:noFill/>
              </a:ln>
              <a:effectLst>
                <a:reflection blurRad="6350" stA="650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ln>
                      <a:solidFill>
                        <a:schemeClr val="bg1"/>
                      </a:solidFill>
                    </a:ln>
                  </a:rPr>
                  <a:t>03</a:t>
                </a:r>
                <a:endParaRPr lang="zh-CN" altLang="en-US" b="1" dirty="0">
                  <a:ln>
                    <a:solidFill>
                      <a:schemeClr val="bg1"/>
                    </a:solidFill>
                  </a:ln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文本框 17"/>
                  <p:cNvSpPr txBox="1"/>
                  <p:nvPr/>
                </p:nvSpPr>
                <p:spPr>
                  <a:xfrm>
                    <a:off x="3630434" y="3210458"/>
                    <a:ext cx="4572144" cy="4782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2000" b="1" dirty="0">
                        <a:solidFill>
                          <a:schemeClr val="bg1"/>
                        </a:solidFill>
                      </a:rPr>
                      <a:t>BF</a:t>
                    </a:r>
                    <a:r>
                      <a:rPr lang="zh-CN" altLang="en-US" sz="2000" b="1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altLang="zh-CN" sz="2000" b="1" dirty="0">
                        <a:solidFill>
                          <a:schemeClr val="bg1"/>
                        </a:solidFill>
                      </a:rPr>
                      <a:t>of</a:t>
                    </a:r>
                    <a:r>
                      <a:rPr lang="zh-CN" altLang="en-US" sz="2000" b="1" dirty="0">
                        <a:solidFill>
                          <a:schemeClr val="bg1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altLang="zh-CN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𝝍</m:t>
                        </m:r>
                        <m:r>
                          <a:rPr lang="en-US" altLang="zh-CN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𝟑𝟔𝟖𝟔</m:t>
                        </m:r>
                        <m:r>
                          <a:rPr lang="en-US" altLang="zh-CN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)→</m:t>
                        </m:r>
                        <m:r>
                          <a:rPr lang="en-US" altLang="zh-CN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  <m:sSubSup>
                          <m:sSubSupPr>
                            <m:ctrlPr>
                              <a:rPr lang="en-US" altLang="zh-CN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sub>
                          <m:sup>
                            <m:r>
                              <a:rPr lang="en-US" altLang="zh-CN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zh-CN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zh-CN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sub>
                          <m:sup>
                            <m:r>
                              <a:rPr lang="en-US" altLang="zh-CN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</m:oMath>
                    </a14:m>
                    <a:endParaRPr lang="zh-CN" altLang="en-US" sz="2000" b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文本框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30434" y="3210458"/>
                    <a:ext cx="4572144" cy="47828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3030" b="-2727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组合 18"/>
            <p:cNvGrpSpPr/>
            <p:nvPr/>
          </p:nvGrpSpPr>
          <p:grpSpPr>
            <a:xfrm>
              <a:off x="1601010" y="4192140"/>
              <a:ext cx="6219514" cy="644287"/>
              <a:chOff x="1999281" y="3961481"/>
              <a:chExt cx="6219514" cy="644287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1999281" y="4040081"/>
                <a:ext cx="6203297" cy="565687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50800" dir="5400000" algn="ctr" rotWithShape="0">
                  <a:srgbClr val="7F7F7F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2165842" y="3961481"/>
                <a:ext cx="1464590" cy="536907"/>
              </a:xfrm>
              <a:prstGeom prst="rect">
                <a:avLst/>
              </a:prstGeom>
              <a:solidFill>
                <a:srgbClr val="702254"/>
              </a:solidFill>
              <a:ln>
                <a:noFill/>
              </a:ln>
              <a:effectLst>
                <a:reflection blurRad="6350" stA="650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ln>
                      <a:solidFill>
                        <a:schemeClr val="bg1"/>
                      </a:solidFill>
                    </a:ln>
                  </a:rPr>
                  <a:t>04</a:t>
                </a:r>
                <a:endParaRPr lang="zh-CN" altLang="en-US" b="1" dirty="0">
                  <a:ln>
                    <a:solidFill>
                      <a:schemeClr val="bg1"/>
                    </a:solidFill>
                  </a:ln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3630432" y="4121633"/>
                <a:ext cx="4588363" cy="452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bg1"/>
                    </a:solidFill>
                  </a:rPr>
                  <a:t>Summary</a:t>
                </a:r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4" name="矩形 23"/>
          <p:cNvSpPr/>
          <p:nvPr/>
        </p:nvSpPr>
        <p:spPr>
          <a:xfrm>
            <a:off x="0" y="0"/>
            <a:ext cx="3256006" cy="6858000"/>
          </a:xfrm>
          <a:prstGeom prst="rect">
            <a:avLst/>
          </a:prstGeom>
          <a:solidFill>
            <a:srgbClr val="702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27" name="组合 26"/>
          <p:cNvGrpSpPr/>
          <p:nvPr/>
        </p:nvGrpSpPr>
        <p:grpSpPr>
          <a:xfrm>
            <a:off x="224928" y="408395"/>
            <a:ext cx="1471526" cy="1468532"/>
            <a:chOff x="2262782" y="1446400"/>
            <a:chExt cx="1301106" cy="1301106"/>
          </a:xfrm>
        </p:grpSpPr>
        <p:sp>
          <p:nvSpPr>
            <p:cNvPr id="25" name="椭圆 24"/>
            <p:cNvSpPr/>
            <p:nvPr/>
          </p:nvSpPr>
          <p:spPr>
            <a:xfrm>
              <a:off x="2262782" y="1446400"/>
              <a:ext cx="1301106" cy="13011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1050" y="1598929"/>
              <a:ext cx="1078929" cy="980549"/>
            </a:xfrm>
            <a:prstGeom prst="rect">
              <a:avLst/>
            </a:prstGeom>
          </p:spPr>
        </p:pic>
      </p:grpSp>
      <p:sp>
        <p:nvSpPr>
          <p:cNvPr id="28" name="文本框 27"/>
          <p:cNvSpPr txBox="1"/>
          <p:nvPr/>
        </p:nvSpPr>
        <p:spPr>
          <a:xfrm>
            <a:off x="1465907" y="2115687"/>
            <a:ext cx="1646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Outline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5810" y="251986"/>
            <a:ext cx="2092685" cy="946161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765AE16-BF3A-8048-96A1-000C32F97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7C95-F0C3-4ABD-A1F3-56AAB5802A3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54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>
            <a:extLst>
              <a:ext uri="{FF2B5EF4-FFF2-40B4-BE49-F238E27FC236}">
                <a16:creationId xmlns:a16="http://schemas.microsoft.com/office/drawing/2014/main" id="{F3A5D433-BA83-D642-BEC4-E62E128D8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8319"/>
            <a:ext cx="9144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AD7C6026-EB2A-2043-B452-990AFFA49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3327"/>
            <a:ext cx="9144000" cy="28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5AA2E8C5-CB76-3746-BD1E-3E73F013D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9" y="168490"/>
            <a:ext cx="1318480" cy="635000"/>
          </a:xfrm>
          <a:prstGeom prst="rect">
            <a:avLst/>
          </a:prstGeom>
        </p:spPr>
      </p:pic>
      <p:sp>
        <p:nvSpPr>
          <p:cNvPr id="43" name="文本框 42">
            <a:extLst>
              <a:ext uri="{FF2B5EF4-FFF2-40B4-BE49-F238E27FC236}">
                <a16:creationId xmlns:a16="http://schemas.microsoft.com/office/drawing/2014/main" id="{F5A914F6-2AC1-6C48-87DC-2672CC424A11}"/>
              </a:ext>
            </a:extLst>
          </p:cNvPr>
          <p:cNvSpPr txBox="1"/>
          <p:nvPr/>
        </p:nvSpPr>
        <p:spPr>
          <a:xfrm>
            <a:off x="138831" y="145834"/>
            <a:ext cx="6105558" cy="523220"/>
          </a:xfrm>
          <a:prstGeom prst="rect">
            <a:avLst/>
          </a:prstGeom>
          <a:solidFill>
            <a:srgbClr val="732858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01 Introduction: </a:t>
            </a:r>
            <a:r>
              <a:rPr lang="en-US" altLang="zh-CN" sz="2800" b="1" dirty="0">
                <a:solidFill>
                  <a:srgbClr val="FFFF00"/>
                </a:solidFill>
              </a:rPr>
              <a:t>BESIII Collaboration</a:t>
            </a:r>
            <a:endParaRPr kumimoji="1" lang="zh-CN" altLang="en-US" sz="2800" b="1" dirty="0">
              <a:solidFill>
                <a:srgbClr val="FFFF00"/>
              </a:solidFill>
              <a:ea typeface="Calibri" charset="0"/>
              <a:cs typeface="Calibri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729CED4-123B-4C40-924D-9E6AD3BFCA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92" y="826146"/>
            <a:ext cx="9052663" cy="588602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2F57376-A944-1446-A896-3A577F3731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7383" y="49617"/>
            <a:ext cx="1791772" cy="706141"/>
          </a:xfrm>
          <a:prstGeom prst="rect">
            <a:avLst/>
          </a:prstGeom>
        </p:spPr>
      </p:pic>
      <p:sp>
        <p:nvSpPr>
          <p:cNvPr id="25" name="灯片编号占位符 1">
            <a:extLst>
              <a:ext uri="{FF2B5EF4-FFF2-40B4-BE49-F238E27FC236}">
                <a16:creationId xmlns:a16="http://schemas.microsoft.com/office/drawing/2014/main" id="{8A542B69-DB28-0448-AD87-3EBB2DF3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5830" y="6450480"/>
            <a:ext cx="2057400" cy="365125"/>
          </a:xfrm>
        </p:spPr>
        <p:txBody>
          <a:bodyPr/>
          <a:lstStyle/>
          <a:p>
            <a:fld id="{FD667C95-F0C3-4ABD-A1F3-56AAB5802A32}" type="slidenum">
              <a:rPr lang="zh-CN" altLang="en-US" smtClean="0"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8629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8831" y="145834"/>
            <a:ext cx="6105558" cy="523220"/>
          </a:xfrm>
          <a:prstGeom prst="rect">
            <a:avLst/>
          </a:prstGeom>
          <a:solidFill>
            <a:srgbClr val="732858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01 Introduction: </a:t>
            </a:r>
            <a:r>
              <a:rPr lang="en-US" altLang="zh-CN" sz="2800" b="1" dirty="0">
                <a:solidFill>
                  <a:srgbClr val="FFFF00"/>
                </a:solidFill>
              </a:rPr>
              <a:t>BESIII experiment</a:t>
            </a:r>
            <a:endParaRPr kumimoji="1" lang="zh-CN" altLang="en-US" sz="2600" b="1" dirty="0">
              <a:solidFill>
                <a:srgbClr val="FFFF00"/>
              </a:solidFill>
              <a:ea typeface="Calibri" charset="0"/>
              <a:cs typeface="Calibri" charset="0"/>
            </a:endParaRPr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FA3DB45A-1E36-5740-9D35-02A1A3C60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7C95-F0C3-4ABD-A1F3-56AAB5802A32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B17F223-A044-B749-8830-497FC0C93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44" y="1118323"/>
            <a:ext cx="4420931" cy="300120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4466627-241D-7F45-BD36-7012F7D09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8454" y="1118322"/>
            <a:ext cx="4483830" cy="3001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978A0A2A-7D45-C649-B967-F3484612CC17}"/>
                  </a:ext>
                </a:extLst>
              </p:cNvPr>
              <p:cNvSpPr/>
              <p:nvPr/>
            </p:nvSpPr>
            <p:spPr>
              <a:xfrm>
                <a:off x="101550" y="4459827"/>
                <a:ext cx="8872259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sz="2000" dirty="0">
                    <a:solidFill>
                      <a:srgbClr val="0070C0"/>
                    </a:solidFill>
                  </a:rPr>
                  <a:t>BEPCII is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zh-CN" altLang="en-US" sz="20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zh-CN" altLang="en-US" sz="20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sz="2000" dirty="0">
                    <a:solidFill>
                      <a:srgbClr val="0070C0"/>
                    </a:solidFill>
                  </a:rPr>
                  <a:t> collider operating at τ-charm energy region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sz="2000" dirty="0">
                    <a:solidFill>
                      <a:srgbClr val="FF0000"/>
                    </a:solidFill>
                  </a:rPr>
                  <a:t>First collision in 2008</a:t>
                </a:r>
                <a:r>
                  <a:rPr lang="zh-CN" altLang="en-US" sz="2000" dirty="0">
                    <a:solidFill>
                      <a:srgbClr val="0070C0"/>
                    </a:solidFill>
                  </a:rPr>
                  <a:t>, physics program started in 2009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sz="2000" dirty="0">
                    <a:solidFill>
                      <a:srgbClr val="0070C0"/>
                    </a:solidFill>
                  </a:rPr>
                  <a:t>BEPCII reached </a:t>
                </a:r>
                <a:r>
                  <a:rPr lang="zh-CN" altLang="en-US" sz="2000" dirty="0">
                    <a:solidFill>
                      <a:srgbClr val="FF0000"/>
                    </a:solidFill>
                  </a:rPr>
                  <a:t>designed luminosity </a:t>
                </a:r>
                <a:r>
                  <a:rPr lang="zh-CN" altLang="en-US" sz="2000" dirty="0">
                    <a:solidFill>
                      <a:srgbClr val="0070C0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zh-CN" altLang="en-U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zh-CN" altLang="en-US" sz="20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sup>
                    </m:sSup>
                    <m:r>
                      <a:rPr lang="zh-CN" altLang="en-U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altLang="zh-CN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zh-CN" altLang="en-US" sz="20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altLang="zh-CN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zh-CN" altLang="en-US" sz="20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CN" altLang="en-US" sz="2000" dirty="0">
                    <a:solidFill>
                      <a:srgbClr val="0070C0"/>
                    </a:solidFill>
                  </a:rPr>
                  <a:t>@1.89</a:t>
                </a:r>
                <a:r>
                  <a:rPr lang="en-US" altLang="zh-CN" sz="2000" dirty="0">
                    <a:solidFill>
                      <a:srgbClr val="0070C0"/>
                    </a:solidFill>
                  </a:rPr>
                  <a:t> </a:t>
                </a:r>
                <a:r>
                  <a:rPr lang="zh-CN" altLang="en-US" sz="2000" dirty="0">
                    <a:solidFill>
                      <a:srgbClr val="0070C0"/>
                    </a:solidFill>
                  </a:rPr>
                  <a:t>GeV in </a:t>
                </a:r>
                <a:r>
                  <a:rPr lang="zh-CN" altLang="en-US" sz="2000" dirty="0">
                    <a:solidFill>
                      <a:srgbClr val="FF0000"/>
                    </a:solidFill>
                  </a:rPr>
                  <a:t>April 2016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sz="2000" dirty="0">
                    <a:solidFill>
                      <a:srgbClr val="FF0000"/>
                    </a:solidFill>
                  </a:rPr>
                  <a:t>Suitable for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precision measurement</a:t>
                </a:r>
                <a:r>
                  <a:rPr lang="zh-CN" altLang="en-US" sz="2000" dirty="0">
                    <a:solidFill>
                      <a:srgbClr val="0070C0"/>
                    </a:solidFill>
                  </a:rPr>
                  <a:t>: high luminosity, low background, large statistics, hermetic detector with good performance</a:t>
                </a: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978A0A2A-7D45-C649-B967-F3484612CC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0" y="4459827"/>
                <a:ext cx="8872259" cy="1938992"/>
              </a:xfrm>
              <a:prstGeom prst="rect">
                <a:avLst/>
              </a:prstGeom>
              <a:blipFill>
                <a:blip r:embed="rId5"/>
                <a:stretch>
                  <a:fillRect l="-619" t="-1887" b="-47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4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8831" y="145834"/>
            <a:ext cx="6105558" cy="523220"/>
          </a:xfrm>
          <a:prstGeom prst="rect">
            <a:avLst/>
          </a:prstGeom>
          <a:solidFill>
            <a:srgbClr val="732858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01 Introduction: </a:t>
            </a:r>
            <a:r>
              <a:rPr lang="en-US" altLang="zh-CN" sz="2800" b="1" dirty="0">
                <a:solidFill>
                  <a:srgbClr val="FFFF00"/>
                </a:solidFill>
              </a:rPr>
              <a:t>BESIII Detector</a:t>
            </a:r>
            <a:endParaRPr kumimoji="1" lang="zh-CN" altLang="en-US" sz="2800" b="1" dirty="0">
              <a:solidFill>
                <a:srgbClr val="FFFF00"/>
              </a:solidFill>
              <a:ea typeface="Calibri" charset="0"/>
              <a:cs typeface="Calibri" charset="0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08184D0-A0DC-3942-9E69-D098B42A8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7C95-F0C3-4ABD-A1F3-56AAB5802A32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47A70D2-867C-A247-BCFD-472386EAA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8093"/>
            <a:ext cx="9144000" cy="472242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E077C50-CDA5-6B45-8B21-00BBEB055D3A}"/>
              </a:ext>
            </a:extLst>
          </p:cNvPr>
          <p:cNvSpPr/>
          <p:nvPr/>
        </p:nvSpPr>
        <p:spPr>
          <a:xfrm>
            <a:off x="997316" y="1072257"/>
            <a:ext cx="22381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</a:rPr>
              <a:t>NIMA614(2010)345</a:t>
            </a:r>
          </a:p>
        </p:txBody>
      </p:sp>
    </p:spTree>
    <p:extLst>
      <p:ext uri="{BB962C8B-B14F-4D97-AF65-F5344CB8AC3E}">
        <p14:creationId xmlns:p14="http://schemas.microsoft.com/office/powerpoint/2010/main" val="392517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8831" y="145834"/>
            <a:ext cx="6105558" cy="523220"/>
          </a:xfrm>
          <a:prstGeom prst="rect">
            <a:avLst/>
          </a:prstGeom>
          <a:solidFill>
            <a:srgbClr val="732858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01 Introduction: </a:t>
            </a:r>
            <a:r>
              <a:rPr lang="en-US" altLang="zh-CN" sz="2800" b="1" dirty="0">
                <a:solidFill>
                  <a:srgbClr val="FFFF00"/>
                </a:solidFill>
              </a:rPr>
              <a:t>Data</a:t>
            </a:r>
            <a:r>
              <a:rPr lang="zh-CN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zh-CN" sz="2800" b="1" dirty="0">
                <a:solidFill>
                  <a:srgbClr val="FFFF00"/>
                </a:solidFill>
              </a:rPr>
              <a:t>Sample</a:t>
            </a:r>
            <a:endParaRPr kumimoji="1" lang="zh-CN" altLang="en-US" sz="2800" b="1" dirty="0">
              <a:solidFill>
                <a:srgbClr val="FFFF00"/>
              </a:solidFill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5">
                <a:extLst>
                  <a:ext uri="{FF2B5EF4-FFF2-40B4-BE49-F238E27FC236}">
                    <a16:creationId xmlns:a16="http://schemas.microsoft.com/office/drawing/2014/main" id="{615C12D8-2CDF-6B47-8E37-277BF2B32B26}"/>
                  </a:ext>
                </a:extLst>
              </p:cNvPr>
              <p:cNvSpPr txBox="1"/>
              <p:nvPr/>
            </p:nvSpPr>
            <p:spPr>
              <a:xfrm>
                <a:off x="360881" y="4709004"/>
                <a:ext cx="819714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World largest </a:t>
                </a:r>
                <a:r>
                  <a:rPr lang="en-US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charmonium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data sets directly produced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collision on </a:t>
                </a:r>
                <a:r>
                  <a:rPr lang="en-US" altLang="zh-CN" sz="2400" dirty="0">
                    <a:sym typeface="Symbol"/>
                  </a:rPr>
                  <a:t>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(3686) resonance, fine scan data sets taken at center-of-mass energies 3.645 to 3.701 GeV</a:t>
                </a:r>
              </a:p>
            </p:txBody>
          </p:sp>
        </mc:Choice>
        <mc:Fallback xmlns="">
          <p:sp>
            <p:nvSpPr>
              <p:cNvPr id="7" name="TextBox 15">
                <a:extLst>
                  <a:ext uri="{FF2B5EF4-FFF2-40B4-BE49-F238E27FC236}">
                    <a16:creationId xmlns:a16="http://schemas.microsoft.com/office/drawing/2014/main" id="{615C12D8-2CDF-6B47-8E37-277BF2B32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881" y="4709004"/>
                <a:ext cx="8197146" cy="1200329"/>
              </a:xfrm>
              <a:prstGeom prst="rect">
                <a:avLst/>
              </a:prstGeom>
              <a:blipFill>
                <a:blip r:embed="rId3"/>
                <a:stretch>
                  <a:fillRect t="-4211" r="-310" b="-10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D03E65B-6B04-7446-A16C-C9006D607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5830" y="6450480"/>
            <a:ext cx="2057400" cy="365125"/>
          </a:xfrm>
        </p:spPr>
        <p:txBody>
          <a:bodyPr/>
          <a:lstStyle/>
          <a:p>
            <a:fld id="{FD667C95-F0C3-4ABD-A1F3-56AAB5802A32}" type="slidenum">
              <a:rPr lang="zh-CN" altLang="en-US" smtClean="0"/>
              <a:t>6</a:t>
            </a:fld>
            <a:endParaRPr lang="zh-CN" altLang="en-US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6FA11F9B-ED19-3649-824A-8B2A60DEE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040288"/>
              </p:ext>
            </p:extLst>
          </p:nvPr>
        </p:nvGraphicFramePr>
        <p:xfrm>
          <a:off x="230847" y="1621489"/>
          <a:ext cx="8457215" cy="2387166"/>
        </p:xfrm>
        <a:graphic>
          <a:graphicData uri="http://schemas.openxmlformats.org/drawingml/2006/table">
            <a:tbl>
              <a:tblPr/>
              <a:tblGrid>
                <a:gridCol w="1660358">
                  <a:extLst>
                    <a:ext uri="{9D8B030D-6E8A-4147-A177-3AD203B41FA5}">
                      <a16:colId xmlns:a16="http://schemas.microsoft.com/office/drawing/2014/main" val="4022345868"/>
                    </a:ext>
                  </a:extLst>
                </a:gridCol>
                <a:gridCol w="4648448">
                  <a:extLst>
                    <a:ext uri="{9D8B030D-6E8A-4147-A177-3AD203B41FA5}">
                      <a16:colId xmlns:a16="http://schemas.microsoft.com/office/drawing/2014/main" val="3550971323"/>
                    </a:ext>
                  </a:extLst>
                </a:gridCol>
                <a:gridCol w="2148409">
                  <a:extLst>
                    <a:ext uri="{9D8B030D-6E8A-4147-A177-3AD203B41FA5}">
                      <a16:colId xmlns:a16="http://schemas.microsoft.com/office/drawing/2014/main" val="710162795"/>
                    </a:ext>
                  </a:extLst>
                </a:gridCol>
              </a:tblGrid>
              <a:tr h="795722">
                <a:tc>
                  <a:txBody>
                    <a:bodyPr/>
                    <a:lstStyle/>
                    <a:p>
                      <a:r>
                        <a:rPr lang="zh-CN" altLang="en-US" sz="1700">
                          <a:effectLst/>
                          <a:latin typeface="Helvetica" pitchFamily="2" charset="0"/>
                        </a:rPr>
                        <a:t/>
                      </a:r>
                      <a:br>
                        <a:rPr lang="zh-CN" altLang="en-US" sz="1700">
                          <a:effectLst/>
                          <a:latin typeface="Helvetica" pitchFamily="2" charset="0"/>
                        </a:rPr>
                      </a:br>
                      <a:endParaRPr lang="zh-CN" altLang="en-US" sz="1700">
                        <a:effectLst/>
                        <a:latin typeface="Helvetica" pitchFamily="2" charset="0"/>
                      </a:endParaRPr>
                    </a:p>
                  </a:txBody>
                  <a:tcPr marL="36897" marR="36897" marT="36897" marB="36897" anchor="ctr">
                    <a:lnL w="28575" cap="flat" cmpd="sng" algn="ctr">
                      <a:solidFill>
                        <a:srgbClr val="2D85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85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D85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D85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4E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700" b="1"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</a:rPr>
                        <a:t>Data Sample</a:t>
                      </a:r>
                      <a:endParaRPr lang="en" sz="1700">
                        <a:effectLst/>
                      </a:endParaRPr>
                    </a:p>
                  </a:txBody>
                  <a:tcPr marL="36897" marR="36897" marT="36897" marB="36897" anchor="ctr">
                    <a:lnL w="28575" cap="flat" cmpd="sng" algn="ctr">
                      <a:solidFill>
                        <a:srgbClr val="2D85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85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D85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D85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4E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700" b="1" dirty="0"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</a:rPr>
                        <a:t>Comparison</a:t>
                      </a:r>
                      <a:endParaRPr lang="en" sz="1700" dirty="0">
                        <a:effectLst/>
                      </a:endParaRPr>
                    </a:p>
                  </a:txBody>
                  <a:tcPr marL="36897" marR="36897" marT="36897" marB="36897" anchor="ctr">
                    <a:lnL w="28575" cap="flat" cmpd="sng" algn="ctr">
                      <a:solidFill>
                        <a:srgbClr val="2D85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85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D85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D85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4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303598"/>
                  </a:ext>
                </a:extLst>
              </a:tr>
              <a:tr h="795722">
                <a:tc>
                  <a:txBody>
                    <a:bodyPr/>
                    <a:lstStyle/>
                    <a:p>
                      <a:pPr algn="ctr"/>
                      <a:r>
                        <a:rPr lang="el-GR" sz="1700" b="1"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</a:rPr>
                        <a:t>ψ(3686)</a:t>
                      </a:r>
                      <a:endParaRPr lang="el-GR" sz="1700">
                        <a:effectLst/>
                      </a:endParaRPr>
                    </a:p>
                  </a:txBody>
                  <a:tcPr marL="36897" marR="36897" marT="36897" marB="36897" anchor="ctr">
                    <a:lnL w="28575" cap="flat" cmpd="sng" algn="ctr">
                      <a:solidFill>
                        <a:srgbClr val="2D85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85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D85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D85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8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700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2.7 B</a:t>
                      </a:r>
                      <a:r>
                        <a:rPr lang="zh-CN" altLang="en-US" sz="1700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 </a:t>
                      </a:r>
                      <a:r>
                        <a:rPr lang="en-US" altLang="zh-CN" sz="1700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(448</a:t>
                      </a:r>
                      <a:r>
                        <a:rPr lang="zh-CN" altLang="en-US" sz="1700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 </a:t>
                      </a:r>
                      <a:r>
                        <a:rPr lang="en-US" altLang="zh-CN" sz="1700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M)</a:t>
                      </a:r>
                      <a:endParaRPr lang="en" sz="1700" dirty="0">
                        <a:effectLst/>
                      </a:endParaRPr>
                    </a:p>
                  </a:txBody>
                  <a:tcPr marL="36897" marR="36897" marT="36897" marB="36897" anchor="ctr">
                    <a:lnL w="28575" cap="flat" cmpd="sng" algn="ctr">
                      <a:solidFill>
                        <a:srgbClr val="2D85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85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D85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D85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F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700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120</a:t>
                      </a:r>
                      <a:r>
                        <a:rPr lang="zh-CN" altLang="en-US" sz="1700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 </a:t>
                      </a:r>
                      <a:r>
                        <a:rPr lang="en-US" altLang="zh-CN" sz="1700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(20)</a:t>
                      </a:r>
                      <a:r>
                        <a:rPr lang="en" sz="1700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 CLEO-c</a:t>
                      </a:r>
                      <a:endParaRPr lang="en" sz="1700" dirty="0">
                        <a:effectLst/>
                      </a:endParaRPr>
                    </a:p>
                  </a:txBody>
                  <a:tcPr marL="36897" marR="36897" marT="36897" marB="36897" anchor="ctr">
                    <a:lnL w="28575" cap="flat" cmpd="sng" algn="ctr">
                      <a:solidFill>
                        <a:srgbClr val="2D85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85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D85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D85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634093"/>
                  </a:ext>
                </a:extLst>
              </a:tr>
              <a:tr h="795722">
                <a:tc>
                  <a:txBody>
                    <a:bodyPr/>
                    <a:lstStyle/>
                    <a:p>
                      <a:pPr algn="ctr"/>
                      <a:r>
                        <a:rPr lang="en" sz="1700" b="1" dirty="0"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</a:rPr>
                        <a:t>Scan data</a:t>
                      </a:r>
                      <a:endParaRPr lang="en" sz="1700" dirty="0">
                        <a:effectLst/>
                      </a:endParaRPr>
                    </a:p>
                  </a:txBody>
                  <a:tcPr marL="36897" marR="36897" marT="36897" marB="36897" anchor="ctr">
                    <a:lnL w="28575" cap="flat" cmpd="sng" algn="ctr">
                      <a:solidFill>
                        <a:srgbClr val="2D85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85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D85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D85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8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700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5.9 /pb </a:t>
                      </a:r>
                    </a:p>
                    <a:p>
                      <a:pPr algn="ctr"/>
                      <a:r>
                        <a:rPr lang="en" sz="1700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(22 points between 3.645 and 3.701 GeV)</a:t>
                      </a:r>
                      <a:endParaRPr lang="en" sz="1700" dirty="0">
                        <a:effectLst/>
                      </a:endParaRPr>
                    </a:p>
                  </a:txBody>
                  <a:tcPr marL="36897" marR="36897" marT="36897" marB="36897" anchor="ctr">
                    <a:lnL w="28575" cap="flat" cmpd="sng" algn="ctr">
                      <a:solidFill>
                        <a:srgbClr val="2D85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85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D85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D85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700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Unique</a:t>
                      </a:r>
                      <a:endParaRPr lang="en" sz="1700" dirty="0">
                        <a:effectLst/>
                      </a:endParaRPr>
                    </a:p>
                  </a:txBody>
                  <a:tcPr marL="36897" marR="36897" marT="36897" marB="36897" anchor="ctr">
                    <a:lnL w="28575" cap="flat" cmpd="sng" algn="ctr">
                      <a:solidFill>
                        <a:srgbClr val="2D85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85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D85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D85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261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301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F54331-EEEB-744E-B1A5-C620C768A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517715"/>
            <a:ext cx="2057400" cy="365125"/>
          </a:xfrm>
        </p:spPr>
        <p:txBody>
          <a:bodyPr/>
          <a:lstStyle/>
          <a:p>
            <a:fld id="{FD667C95-F0C3-4ABD-A1F3-56AAB5802A32}" type="slidenum">
              <a:rPr lang="zh-CN" altLang="en-US" smtClean="0"/>
              <a:t>7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6CE908FC-1808-814E-911D-0F2B1A1B5530}"/>
                  </a:ext>
                </a:extLst>
              </p:cNvPr>
              <p:cNvSpPr/>
              <p:nvPr/>
            </p:nvSpPr>
            <p:spPr>
              <a:xfrm>
                <a:off x="138830" y="1065624"/>
                <a:ext cx="8887604" cy="5076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" altLang="zh-CN" sz="2400" dirty="0">
                    <a:solidFill>
                      <a:srgbClr val="0432FF"/>
                    </a:solidFill>
                  </a:rPr>
                  <a:t>Unsaturation</a:t>
                </a:r>
                <a:r>
                  <a:rPr lang="zh-CN" altLang="en-US" sz="2400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0432FF"/>
                    </a:solidFill>
                  </a:rPr>
                  <a:t>of</a:t>
                </a:r>
                <a:r>
                  <a:rPr lang="zh-CN" altLang="en-US" sz="2400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(3686)</m:t>
                    </m:r>
                  </m:oMath>
                </a14:m>
                <a:r>
                  <a:rPr lang="zh-CN" altLang="en-US" sz="2400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0432FF"/>
                    </a:solidFill>
                  </a:rPr>
                  <a:t>decay</a:t>
                </a:r>
                <a:r>
                  <a:rPr lang="zh-CN" altLang="en-US" sz="2400" dirty="0"/>
                  <a:t>：</a:t>
                </a:r>
                <a:r>
                  <a:rPr lang="en-US" altLang="zh-CN" sz="2400" dirty="0"/>
                  <a:t>a</a:t>
                </a:r>
                <a:r>
                  <a:rPr lang="en" altLang="zh-CN" sz="2400" dirty="0" err="1"/>
                  <a:t>lthough</a:t>
                </a:r>
                <a:r>
                  <a:rPr lang="zh-CN" altLang="en-US" sz="2400" dirty="0"/>
                  <a:t> </a:t>
                </a:r>
                <a:r>
                  <a:rPr lang="en" altLang="zh-CN" sz="2400" dirty="0"/>
                  <a:t>be</a:t>
                </a:r>
                <a:r>
                  <a:rPr lang="en-US" altLang="zh-CN" sz="2400" dirty="0" err="1"/>
                  <a:t>en</a:t>
                </a:r>
                <a:r>
                  <a:rPr lang="zh-CN" altLang="en-US" sz="2400" dirty="0"/>
                  <a:t> </a:t>
                </a:r>
                <a:r>
                  <a:rPr lang="en" altLang="zh-CN" sz="2400" dirty="0"/>
                  <a:t>studied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for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more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than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40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years,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the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sum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of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its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BFs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is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only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~90%,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many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missing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decays.</a:t>
                </a:r>
                <a:r>
                  <a:rPr lang="en" altLang="zh-CN" sz="2400" dirty="0"/>
                  <a:t>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rgbClr val="0432FF"/>
                    </a:solidFill>
                  </a:rPr>
                  <a:t>Explore</a:t>
                </a:r>
                <a:r>
                  <a:rPr lang="zh-CN" altLang="en-US" sz="2400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0432FF"/>
                    </a:solidFill>
                  </a:rPr>
                  <a:t>new</a:t>
                </a:r>
                <a:r>
                  <a:rPr lang="zh-CN" altLang="en-US" sz="2400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0432FF"/>
                    </a:solidFill>
                  </a:rPr>
                  <a:t>decay</a:t>
                </a:r>
                <a:r>
                  <a:rPr lang="zh-CN" altLang="en-US" sz="2400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0432FF"/>
                    </a:solidFill>
                  </a:rPr>
                  <a:t>channels</a:t>
                </a:r>
                <a:r>
                  <a:rPr lang="en-US" altLang="zh-CN" sz="2400" dirty="0"/>
                  <a:t>: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inclusive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BFs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contains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transitions,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radiative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decays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and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hadronic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decays,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can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guide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the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search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for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new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exclusive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decays,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not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only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for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(3686)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but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also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for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zh-CN" sz="2400" dirty="0"/>
                  <a:t>,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𝑐𝐽</m:t>
                        </m:r>
                      </m:sub>
                    </m:sSub>
                  </m:oMath>
                </a14:m>
                <a:r>
                  <a:rPr lang="en-US" altLang="zh-CN" sz="2400" dirty="0"/>
                  <a:t>.</a:t>
                </a:r>
                <a:r>
                  <a:rPr lang="zh-CN" altLang="en-US" sz="2400" dirty="0"/>
                  <a:t> </a:t>
                </a:r>
                <a:endParaRPr lang="en" altLang="zh-CN" sz="24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rgbClr val="0432FF"/>
                    </a:solidFill>
                  </a:rPr>
                  <a:t>Test</a:t>
                </a:r>
                <a:r>
                  <a:rPr lang="zh-CN" altLang="en-US" sz="2400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0432FF"/>
                    </a:solidFill>
                  </a:rPr>
                  <a:t>QCD</a:t>
                </a:r>
                <a:r>
                  <a:rPr lang="zh-CN" altLang="en-US" sz="2400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0432FF"/>
                    </a:solidFill>
                  </a:rPr>
                  <a:t>calculations</a:t>
                </a:r>
                <a:r>
                  <a:rPr lang="en-US" altLang="zh-CN" sz="2400" dirty="0"/>
                  <a:t>: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more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established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BFs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can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help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to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better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understand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strong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interaction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in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the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low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energy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region.</a:t>
                </a:r>
                <a:endParaRPr lang="en" altLang="zh-CN" sz="24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zh-CN" altLang="en-US" sz="2400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0432FF"/>
                    </a:solidFill>
                  </a:rPr>
                  <a:t>inclusive</a:t>
                </a:r>
                <a:r>
                  <a:rPr lang="zh-CN" altLang="en-US" sz="2400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0432FF"/>
                    </a:solidFill>
                  </a:rPr>
                  <a:t>production</a:t>
                </a:r>
                <a:r>
                  <a:rPr lang="en-US" altLang="zh-CN" sz="2400" dirty="0"/>
                  <a:t>: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provide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some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information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about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strange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quark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production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at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(3686)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energy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region.</a:t>
                </a:r>
                <a:r>
                  <a:rPr lang="zh-CN" altLang="en-US" sz="2400" dirty="0">
                    <a:solidFill>
                      <a:schemeClr val="tx1"/>
                    </a:solidFill>
                  </a:rPr>
                  <a:t> </a:t>
                </a:r>
                <a:endParaRPr lang="en" altLang="zh-CN" sz="24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6CE908FC-1808-814E-911D-0F2B1A1B55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30" y="1065624"/>
                <a:ext cx="8887604" cy="5076967"/>
              </a:xfrm>
              <a:prstGeom prst="rect">
                <a:avLst/>
              </a:prstGeom>
              <a:blipFill>
                <a:blip r:embed="rId3"/>
                <a:stretch>
                  <a:fillRect l="-1001" r="-715" b="-1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C3117B8-C60B-E546-8858-CB5FAF53B644}"/>
                  </a:ext>
                </a:extLst>
              </p:cNvPr>
              <p:cNvSpPr txBox="1"/>
              <p:nvPr/>
            </p:nvSpPr>
            <p:spPr>
              <a:xfrm>
                <a:off x="138830" y="74645"/>
                <a:ext cx="6215316" cy="555152"/>
              </a:xfrm>
              <a:prstGeom prst="rect">
                <a:avLst/>
              </a:prstGeom>
              <a:solidFill>
                <a:srgbClr val="732858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02</a:t>
                </a:r>
                <a:r>
                  <a:rPr lang="zh-CN" altLang="en-US" sz="28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altLang="zh-CN" sz="2800" b="1" dirty="0">
                    <a:solidFill>
                      <a:schemeClr val="bg1"/>
                    </a:solidFill>
                  </a:rPr>
                  <a:t>BF</a:t>
                </a:r>
                <a:r>
                  <a:rPr lang="zh-CN" alt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2800" b="1" dirty="0">
                    <a:solidFill>
                      <a:schemeClr val="bg1"/>
                    </a:solidFill>
                  </a:rPr>
                  <a:t>of</a:t>
                </a:r>
                <a:r>
                  <a:rPr lang="zh-CN" altLang="en-US" sz="2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𝝍</m:t>
                    </m:r>
                    <m:r>
                      <a:rPr lang="en-US" altLang="zh-CN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𝟑𝟔𝟖𝟔</m:t>
                    </m:r>
                    <m:r>
                      <a:rPr lang="en-US" altLang="zh-CN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)→</m:t>
                    </m:r>
                    <m:sSubSup>
                      <m:sSubSupPr>
                        <m:ctrlPr>
                          <a:rPr lang="en-U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  <m:sup>
                        <m:r>
                          <a:rPr lang="en-U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en-US" altLang="zh-CN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𝒂𝒏𝒚𝒕𝒉𝒊𝒏𝒈</m:t>
                    </m:r>
                  </m:oMath>
                </a14:m>
                <a:endParaRPr lang="zh-CN" altLang="en-US" sz="2800" b="1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C3117B8-C60B-E546-8858-CB5FAF53B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30" y="74645"/>
                <a:ext cx="6215316" cy="555152"/>
              </a:xfrm>
              <a:prstGeom prst="rect">
                <a:avLst/>
              </a:prstGeom>
              <a:blipFill>
                <a:blip r:embed="rId4"/>
                <a:stretch>
                  <a:fillRect l="-2061" t="-4396" b="-307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/>
          <p:cNvSpPr txBox="1"/>
          <p:nvPr/>
        </p:nvSpPr>
        <p:spPr>
          <a:xfrm>
            <a:off x="6457950" y="167555"/>
            <a:ext cx="370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PLB 820,136576(2021)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511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21C16D61-6D69-8047-8E80-8D0ADA284343}"/>
                  </a:ext>
                </a:extLst>
              </p:cNvPr>
              <p:cNvSpPr txBox="1"/>
              <p:nvPr/>
            </p:nvSpPr>
            <p:spPr>
              <a:xfrm>
                <a:off x="107505" y="831535"/>
                <a:ext cx="8840551" cy="586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5.9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energy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scan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data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sets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between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3.645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and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3.701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GeV.</a:t>
                </a: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21C16D61-6D69-8047-8E80-8D0ADA284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5" y="831535"/>
                <a:ext cx="8840551" cy="586699"/>
              </a:xfrm>
              <a:prstGeom prst="rect">
                <a:avLst/>
              </a:prstGeom>
              <a:blipFill>
                <a:blip r:embed="rId3"/>
                <a:stretch>
                  <a:fillRect l="-1006" b="-217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8C555D3-C956-7F4D-BBE1-8D1E320C7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7C95-F0C3-4ABD-A1F3-56AAB5802A32}" type="slidenum">
              <a:rPr lang="zh-CN" altLang="en-US" smtClean="0"/>
              <a:t>8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58636F0-1440-CE4B-BE07-CBFE7356F1BA}"/>
                  </a:ext>
                </a:extLst>
              </p:cNvPr>
              <p:cNvSpPr txBox="1"/>
              <p:nvPr/>
            </p:nvSpPr>
            <p:spPr>
              <a:xfrm>
                <a:off x="138830" y="135349"/>
                <a:ext cx="8241518" cy="555152"/>
              </a:xfrm>
              <a:prstGeom prst="rect">
                <a:avLst/>
              </a:prstGeom>
              <a:solidFill>
                <a:srgbClr val="732858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02</a:t>
                </a:r>
                <a:r>
                  <a:rPr lang="zh-CN" altLang="en-US" sz="28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altLang="zh-CN" sz="2800" b="1" dirty="0">
                    <a:solidFill>
                      <a:schemeClr val="bg1"/>
                    </a:solidFill>
                  </a:rPr>
                  <a:t>BF</a:t>
                </a:r>
                <a:r>
                  <a:rPr lang="zh-CN" alt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2800" b="1" dirty="0">
                    <a:solidFill>
                      <a:schemeClr val="bg1"/>
                    </a:solidFill>
                  </a:rPr>
                  <a:t>of</a:t>
                </a:r>
                <a:r>
                  <a:rPr lang="zh-CN" altLang="en-US" sz="2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𝝍</m:t>
                    </m:r>
                    <m:r>
                      <a:rPr lang="en-US" altLang="zh-CN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𝟑𝟔𝟖𝟔</m:t>
                    </m:r>
                    <m:r>
                      <a:rPr lang="en-US" altLang="zh-CN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)→</m:t>
                    </m:r>
                    <m:sSubSup>
                      <m:sSubSupPr>
                        <m:ctrlPr>
                          <a:rPr lang="en-U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  <m:sup>
                        <m:r>
                          <a:rPr lang="en-U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en-US" altLang="zh-CN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𝒂𝒏𝒚𝒕𝒉𝒊𝒏𝒈</m:t>
                    </m:r>
                  </m:oMath>
                </a14:m>
                <a:endParaRPr lang="zh-CN" altLang="en-US" sz="28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58636F0-1440-CE4B-BE07-CBFE7356F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30" y="135349"/>
                <a:ext cx="8241518" cy="555152"/>
              </a:xfrm>
              <a:prstGeom prst="rect">
                <a:avLst/>
              </a:prstGeom>
              <a:blipFill>
                <a:blip r:embed="rId4"/>
                <a:stretch>
                  <a:fillRect l="-1695" t="-4545" b="-29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C2433441-6EAF-3C48-90E8-35852174F9A7}"/>
                  </a:ext>
                </a:extLst>
              </p:cNvPr>
              <p:cNvSpPr/>
              <p:nvPr/>
            </p:nvSpPr>
            <p:spPr>
              <a:xfrm>
                <a:off x="4403830" y="1906619"/>
                <a:ext cx="3790205" cy="90665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𝑜𝑏𝑠</m:t>
                          </m:r>
                        </m:sup>
                      </m:sSub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𝑜𝑏𝑠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2400" b="0" i="1" smtClean="0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</a:rPr>
                                <m:t>𝑏𝑘𝑔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altLang="zh-CN" sz="24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24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24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24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Sup>
                                <m:sSubSupPr>
                                  <m:ctrlPr>
                                    <a:rPr lang="en-US" altLang="zh-CN" sz="24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>
                                  <m:r>
                                    <a:rPr lang="en-US" altLang="zh-CN" sz="24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  <m:r>
                                <a:rPr lang="en-US" altLang="zh-CN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C2433441-6EAF-3C48-90E8-35852174F9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830" y="1906619"/>
                <a:ext cx="3790205" cy="906658"/>
              </a:xfrm>
              <a:prstGeom prst="rect">
                <a:avLst/>
              </a:prstGeom>
              <a:blipFill>
                <a:blip r:embed="rId5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6C3148DF-C6C7-FE49-A646-AEF37ACC9B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830" y="1620710"/>
            <a:ext cx="3739652" cy="25592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6939C872-628B-2D42-A841-B82F17A276A1}"/>
                  </a:ext>
                </a:extLst>
              </p:cNvPr>
              <p:cNvSpPr/>
              <p:nvPr/>
            </p:nvSpPr>
            <p:spPr>
              <a:xfrm>
                <a:off x="4113716" y="3581697"/>
                <a:ext cx="4688467" cy="5525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400" b="1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1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𝝐</m:t>
                          </m:r>
                        </m:e>
                        <m:sup>
                          <m:sSup>
                            <m:sSupPr>
                              <m:ctrlPr>
                                <a:rPr lang="en-US" altLang="zh-CN" sz="14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altLang="zh-CN" sz="14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4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altLang="zh-CN" sz="14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zh-CN" sz="1400" b="1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en-US" altLang="zh-CN" sz="14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4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altLang="zh-CN" sz="14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sub>
                            <m:sup>
                              <m:r>
                                <a:rPr lang="en-US" altLang="zh-CN" sz="14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bSup>
                          <m:r>
                            <a:rPr lang="en-US" altLang="zh-CN" sz="1400" b="1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sup>
                      </m:sSup>
                      <m:r>
                        <a:rPr lang="en-US" altLang="zh-CN" sz="1400" b="1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400" b="1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400" b="1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zh-CN" sz="1400" b="1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b="1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𝝐</m:t>
                                  </m:r>
                                </m:e>
                                <m:sup>
                                  <m:r>
                                    <a:rPr lang="en-US" altLang="zh-CN" sz="1400" b="1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𝝍</m:t>
                                  </m:r>
                                  <m:r>
                                    <a:rPr lang="en-US" altLang="zh-CN" sz="1400" b="1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1400" b="1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𝟑𝟔𝟖𝟔</m:t>
                                  </m:r>
                                  <m:r>
                                    <a:rPr lang="en-US" altLang="zh-CN" sz="1400" b="1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altLang="zh-CN" sz="1400" b="1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CN" sz="14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altLang="zh-CN" sz="14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𝝍</m:t>
                              </m:r>
                              <m:d>
                                <m:dPr>
                                  <m:ctrlPr>
                                    <a:rPr lang="en-US" altLang="zh-CN" sz="1400" b="1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400" b="1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𝟑𝟔𝟖𝟔</m:t>
                                  </m:r>
                                </m:e>
                              </m:d>
                            </m:sup>
                          </m:sSup>
                          <m:r>
                            <a:rPr lang="en-US" altLang="zh-CN" sz="1400" b="1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14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zh-CN" sz="1400" b="1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b="1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𝝐</m:t>
                                  </m:r>
                                </m:e>
                                <m:sup>
                                  <m:r>
                                    <a:rPr lang="en-US" altLang="zh-CN" sz="1400" b="1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𝑱</m:t>
                                  </m:r>
                                  <m:r>
                                    <a:rPr lang="en-US" altLang="zh-CN" sz="1400" b="1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altLang="zh-CN" sz="1400" b="1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𝝍</m:t>
                                  </m:r>
                                </m:sup>
                              </m:sSup>
                              <m:r>
                                <a:rPr lang="en-US" altLang="zh-CN" sz="14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CN" sz="14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altLang="zh-CN" sz="14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𝑱</m:t>
                              </m:r>
                              <m:r>
                                <a:rPr lang="en-US" altLang="zh-CN" sz="14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zh-CN" sz="14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𝝍</m:t>
                              </m:r>
                            </m:sup>
                          </m:sSup>
                          <m:r>
                            <a:rPr lang="en-US" altLang="zh-CN" sz="1400" b="1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14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𝝐</m:t>
                              </m:r>
                            </m:e>
                            <m:sup>
                              <m:r>
                                <a:rPr lang="en-US" altLang="zh-CN" sz="1400" b="1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𝒄𝒐𝒏</m:t>
                              </m:r>
                            </m:sup>
                          </m:sSup>
                          <m:r>
                            <a:rPr lang="en-US" altLang="zh-CN" sz="1400" b="1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altLang="zh-CN" sz="14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altLang="zh-CN" sz="14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𝒄𝒐𝒏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sz="1400" b="1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1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altLang="zh-CN" sz="1400" b="1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𝝍</m:t>
                              </m:r>
                              <m:d>
                                <m:dPr>
                                  <m:ctrlPr>
                                    <a:rPr lang="en-US" altLang="zh-CN" sz="1400" b="1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400" b="1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𝟑𝟔𝟖𝟔</m:t>
                                  </m:r>
                                </m:e>
                              </m:d>
                            </m:sup>
                          </m:sSup>
                          <m:r>
                            <a:rPr lang="en-US" altLang="zh-CN" sz="1400" b="1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1400" b="1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1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altLang="zh-CN" sz="1400" b="1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𝑱</m:t>
                              </m:r>
                              <m:r>
                                <a:rPr lang="en-US" altLang="zh-CN" sz="1400" b="1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zh-CN" sz="1400" b="1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𝝍</m:t>
                              </m:r>
                            </m:sup>
                          </m:sSup>
                          <m:r>
                            <a:rPr lang="en-US" altLang="zh-CN" sz="1400" b="1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1400" b="1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1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altLang="zh-CN" sz="1400" b="1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𝒄𝒐𝒏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1400" b="1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6939C872-628B-2D42-A841-B82F17A276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716" y="3581697"/>
                <a:ext cx="4688467" cy="5525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CB3FDBB1-A273-4F4F-9714-FF1A317C90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4146963"/>
            <a:ext cx="3790204" cy="25592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8C0E1EDA-29E3-1541-BA69-BBB72D510E79}"/>
                  </a:ext>
                </a:extLst>
              </p:cNvPr>
              <p:cNvSpPr/>
              <p:nvPr/>
            </p:nvSpPr>
            <p:spPr>
              <a:xfrm>
                <a:off x="898262" y="1832789"/>
                <a:ext cx="2746136" cy="10675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/>
                  <a:t>Signal</a:t>
                </a:r>
                <a:r>
                  <a:rPr lang="zh-CN" altLang="en-US" sz="1400" dirty="0"/>
                  <a:t> </a:t>
                </a:r>
                <a:r>
                  <a:rPr lang="en-US" altLang="zh-CN" sz="1400" dirty="0"/>
                  <a:t>Shape:</a:t>
                </a:r>
                <a:r>
                  <a:rPr lang="zh-CN" altLang="en-US" sz="1400" dirty="0"/>
                  <a:t>  </a:t>
                </a:r>
                <a:r>
                  <a:rPr lang="en-US" altLang="zh-CN" sz="1400" dirty="0"/>
                  <a:t>Double</a:t>
                </a:r>
                <a:r>
                  <a:rPr lang="zh-CN" altLang="en-US" sz="1400" dirty="0"/>
                  <a:t> </a:t>
                </a:r>
                <a:r>
                  <a:rPr lang="en-US" altLang="zh-CN" sz="1400" dirty="0"/>
                  <a:t>Gaussian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400" dirty="0" err="1"/>
                  <a:t>Bkg</a:t>
                </a:r>
                <a:r>
                  <a:rPr lang="zh-CN" altLang="en-US" sz="1400" dirty="0"/>
                  <a:t>     </a:t>
                </a:r>
                <a:r>
                  <a:rPr lang="en-US" altLang="zh-CN" sz="1400" dirty="0"/>
                  <a:t>shape:</a:t>
                </a:r>
                <a:r>
                  <a:rPr lang="zh-CN" altLang="en-US" sz="1400" dirty="0"/>
                  <a:t>   </a:t>
                </a:r>
                <a:r>
                  <a:rPr lang="en-US" altLang="zh-CN" sz="1400" dirty="0"/>
                  <a:t>2</a:t>
                </a:r>
                <a:r>
                  <a:rPr lang="en-US" altLang="zh-CN" sz="1400" baseline="30000" dirty="0"/>
                  <a:t>nd</a:t>
                </a:r>
                <a:r>
                  <a:rPr lang="zh-CN" altLang="en-US" sz="1400" dirty="0"/>
                  <a:t> </a:t>
                </a:r>
                <a:r>
                  <a:rPr lang="en-US" altLang="zh-CN" sz="1400" dirty="0"/>
                  <a:t>order</a:t>
                </a:r>
                <a:r>
                  <a:rPr lang="zh-CN" altLang="en-US" sz="1400" dirty="0"/>
                  <a:t> </a:t>
                </a:r>
                <a:r>
                  <a:rPr lang="en-US" altLang="zh-CN" sz="1400" dirty="0" err="1"/>
                  <a:t>Chebychev</a:t>
                </a:r>
                <a:endParaRPr lang="en-US" altLang="zh-CN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altLang="zh-CN" sz="1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𝑜𝑏𝑠</m:t>
                          </m:r>
                        </m:sup>
                      </m:sSup>
                      <m:r>
                        <a:rPr lang="en-US" altLang="zh-CN" sz="1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=961.3±36.8</m:t>
                      </m:r>
                    </m:oMath>
                  </m:oMathPara>
                </a14:m>
                <a:endParaRPr lang="en-US" altLang="zh-CN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8C0E1EDA-29E3-1541-BA69-BBB72D510E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62" y="1832789"/>
                <a:ext cx="2746136" cy="1067536"/>
              </a:xfrm>
              <a:prstGeom prst="rect">
                <a:avLst/>
              </a:prstGeom>
              <a:blipFill>
                <a:blip r:embed="rId9"/>
                <a:stretch>
                  <a:fillRect l="-4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>
            <a:extLst>
              <a:ext uri="{FF2B5EF4-FFF2-40B4-BE49-F238E27FC236}">
                <a16:creationId xmlns:a16="http://schemas.microsoft.com/office/drawing/2014/main" id="{213BB680-60EB-C140-91A0-7C505138FA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505" y="4095032"/>
            <a:ext cx="3739653" cy="26630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97B3F842-62A0-E54F-A369-E5FB56B98E81}"/>
                  </a:ext>
                </a:extLst>
              </p:cNvPr>
              <p:cNvSpPr/>
              <p:nvPr/>
            </p:nvSpPr>
            <p:spPr>
              <a:xfrm>
                <a:off x="3909807" y="3031784"/>
                <a:ext cx="4688467" cy="3906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600" b="1" i="1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1" i="1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p>
                          <m:r>
                            <a:rPr lang="en-US" altLang="zh-CN" sz="1600" b="1" i="1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  <m:t>𝒃𝒌𝒈</m:t>
                          </m:r>
                        </m:sup>
                      </m:sSup>
                      <m:r>
                        <a:rPr lang="en-US" altLang="zh-CN" sz="1600" b="1" i="1" smtClean="0">
                          <a:solidFill>
                            <a:srgbClr val="9900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b="1" i="1" smtClean="0">
                          <a:solidFill>
                            <a:srgbClr val="990099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altLang="zh-CN" sz="1600" b="1" i="1" smtClean="0">
                          <a:solidFill>
                            <a:srgbClr val="990099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sz="1600" b="1" i="1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1" i="1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  <m:t>𝜼</m:t>
                          </m:r>
                        </m:e>
                        <m:sup>
                          <m:r>
                            <a:rPr lang="en-US" altLang="zh-CN" sz="1600" b="1" i="1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  <m:t>𝝍</m:t>
                          </m:r>
                          <m:d>
                            <m:dPr>
                              <m:ctrlPr>
                                <a:rPr lang="en-US" altLang="zh-CN" sz="1600" b="1" i="1" smtClean="0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1" i="1" smtClean="0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</a:rPr>
                                <m:t>𝟑𝟔𝟖𝟔</m:t>
                              </m:r>
                            </m:e>
                          </m:d>
                          <m:r>
                            <a:rPr lang="en-US" altLang="zh-CN" sz="1600" b="1" i="1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en-US" altLang="zh-CN" sz="1600" b="1" i="1" smtClean="0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600" b="1" i="1" smtClean="0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altLang="zh-CN" sz="1600" b="1" i="1" smtClean="0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b>
                            <m:sup>
                              <m:r>
                                <a:rPr lang="en-US" altLang="zh-CN" sz="1600" b="1" i="1" smtClean="0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bSup>
                          <m:r>
                            <a:rPr lang="en-US" altLang="zh-CN" sz="1600" b="1" i="1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sup>
                      </m:sSup>
                      <m:r>
                        <a:rPr lang="en-US" altLang="zh-CN" sz="1600" b="1" i="1" smtClean="0">
                          <a:solidFill>
                            <a:srgbClr val="990099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sz="1600" b="1" i="1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1" i="1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altLang="zh-CN" sz="1600" b="1" i="1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  <m:t>𝝍</m:t>
                          </m:r>
                          <m:d>
                            <m:dPr>
                              <m:ctrlPr>
                                <a:rPr lang="en-US" altLang="zh-CN" sz="1600" b="1" i="1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1" i="1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</a:rPr>
                                <m:t>𝟑𝟔𝟖𝟔</m:t>
                              </m:r>
                            </m:e>
                          </m:d>
                          <m:r>
                            <a:rPr lang="en-US" altLang="zh-CN" sz="1600" b="1" i="1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en-US" altLang="zh-CN" sz="1600" b="1" i="1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600" b="1" i="1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altLang="zh-CN" sz="1600" b="1" i="1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b>
                            <m:sup>
                              <m:r>
                                <a:rPr lang="en-US" altLang="zh-CN" sz="1600" b="1" i="1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bSup>
                          <m:r>
                            <a:rPr lang="en-US" altLang="zh-CN" sz="1600" b="1" i="1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sup>
                      </m:sSup>
                    </m:oMath>
                  </m:oMathPara>
                </a14:m>
                <a:endParaRPr lang="zh-CN" altLang="en-US" sz="1600" b="1" dirty="0">
                  <a:solidFill>
                    <a:srgbClr val="990099"/>
                  </a:solidFill>
                </a:endParaRPr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97B3F842-62A0-E54F-A369-E5FB56B98E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807" y="3031784"/>
                <a:ext cx="4688467" cy="390684"/>
              </a:xfrm>
              <a:prstGeom prst="rect">
                <a:avLst/>
              </a:prstGeom>
              <a:blipFill>
                <a:blip r:embed="rId11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67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8C555D3-C956-7F4D-BBE1-8D1E320C7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7C95-F0C3-4ABD-A1F3-56AAB5802A32}" type="slidenum">
              <a:rPr lang="zh-CN" altLang="en-US" smtClean="0"/>
              <a:t>9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58636F0-1440-CE4B-BE07-CBFE7356F1BA}"/>
                  </a:ext>
                </a:extLst>
              </p:cNvPr>
              <p:cNvSpPr txBox="1"/>
              <p:nvPr/>
            </p:nvSpPr>
            <p:spPr>
              <a:xfrm>
                <a:off x="138830" y="135349"/>
                <a:ext cx="8241518" cy="555152"/>
              </a:xfrm>
              <a:prstGeom prst="rect">
                <a:avLst/>
              </a:prstGeom>
              <a:solidFill>
                <a:srgbClr val="732858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02</a:t>
                </a:r>
                <a:r>
                  <a:rPr lang="zh-CN" altLang="en-US" sz="28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altLang="zh-CN" sz="2800" b="1" dirty="0">
                    <a:solidFill>
                      <a:schemeClr val="bg1"/>
                    </a:solidFill>
                  </a:rPr>
                  <a:t>BF</a:t>
                </a:r>
                <a:r>
                  <a:rPr lang="zh-CN" alt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2800" b="1" dirty="0">
                    <a:solidFill>
                      <a:schemeClr val="bg1"/>
                    </a:solidFill>
                  </a:rPr>
                  <a:t>of</a:t>
                </a:r>
                <a:r>
                  <a:rPr lang="zh-CN" altLang="en-US" sz="2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𝝍</m:t>
                    </m:r>
                    <m:r>
                      <a:rPr lang="en-US" altLang="zh-CN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𝟑𝟔𝟖𝟔</m:t>
                    </m:r>
                    <m:r>
                      <a:rPr lang="en-US" altLang="zh-CN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)→</m:t>
                    </m:r>
                    <m:sSubSup>
                      <m:sSubSupPr>
                        <m:ctrlPr>
                          <a:rPr lang="en-U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  <m:sup>
                        <m:r>
                          <a:rPr lang="en-U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en-US" altLang="zh-CN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𝒂𝒏𝒚𝒕𝒉𝒊𝒏𝒈</m:t>
                    </m:r>
                  </m:oMath>
                </a14:m>
                <a:endParaRPr lang="zh-CN" altLang="en-US" sz="28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58636F0-1440-CE4B-BE07-CBFE7356F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30" y="135349"/>
                <a:ext cx="8241518" cy="555152"/>
              </a:xfrm>
              <a:prstGeom prst="rect">
                <a:avLst/>
              </a:prstGeom>
              <a:blipFill>
                <a:blip r:embed="rId4"/>
                <a:stretch>
                  <a:fillRect l="-1695" t="-4545" b="-29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7BE79A22-91D2-D14B-85F5-B8ABFC9D94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863" y="931178"/>
            <a:ext cx="8319337" cy="37191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05FC91C1-20E1-8E47-B209-F245270B9830}"/>
                  </a:ext>
                </a:extLst>
              </p:cNvPr>
              <p:cNvSpPr/>
              <p:nvPr/>
            </p:nvSpPr>
            <p:spPr>
              <a:xfrm>
                <a:off x="315863" y="5308988"/>
                <a:ext cx="5000407" cy="8338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6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zh-CN" sz="16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𝑜𝑏𝑠</m:t>
                          </m:r>
                        </m:sup>
                      </m:sSup>
                      <m:d>
                        <m:dPr>
                          <m:ctrlPr>
                            <a:rPr lang="en-US" altLang="zh-CN" sz="16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′)</m:t>
                          </m:r>
                        </m:e>
                      </m:nary>
                      <m:nary>
                        <m:naryPr>
                          <m:limLoc m:val="undOvr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𝐷𝑟𝑒𝑠𝑠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altLang="zh-CN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altLang="zh-CN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05FC91C1-20E1-8E47-B209-F245270B98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63" y="5308988"/>
                <a:ext cx="5000407" cy="833883"/>
              </a:xfrm>
              <a:prstGeom prst="rect">
                <a:avLst/>
              </a:prstGeom>
              <a:blipFill>
                <a:blip r:embed="rId6"/>
                <a:stretch>
                  <a:fillRect t="-106154" b="-16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6483234D-4EA4-7B42-97E9-1520962F2865}"/>
                  </a:ext>
                </a:extLst>
              </p:cNvPr>
              <p:cNvSpPr/>
              <p:nvPr/>
            </p:nvSpPr>
            <p:spPr>
              <a:xfrm>
                <a:off x="4114916" y="4690742"/>
                <a:ext cx="3244670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𝐷𝑟𝑒𝑠𝑠</m:t>
                          </m:r>
                        </m:sup>
                      </m:sSup>
                      <m:d>
                        <m:dPr>
                          <m:ctrlPr>
                            <a:rPr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6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p>
                              <m:r>
                                <a:rPr lang="en-US" altLang="zh-C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𝑒𝑒</m:t>
                              </m:r>
                            </m:sup>
                          </m:sSup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altLang="zh-CN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CN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en-US" altLang="zh-CN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1600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Γ</m:t>
                                      </m:r>
                                    </m:e>
                                    <m:sup>
                                      <m:r>
                                        <a:rPr lang="en-US" altLang="zh-CN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𝑡𝑜𝑡</m:t>
                                      </m:r>
                                    </m:sup>
                                  </m:sSup>
                                  <m:r>
                                    <a:rPr lang="en-US" altLang="zh-CN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6483234D-4EA4-7B42-97E9-1520962F28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916" y="4690742"/>
                <a:ext cx="3244670" cy="6182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0272434E-09C1-4840-80CC-8E32818D9C1E}"/>
                  </a:ext>
                </a:extLst>
              </p:cNvPr>
              <p:cNvSpPr/>
              <p:nvPr/>
            </p:nvSpPr>
            <p:spPr>
              <a:xfrm>
                <a:off x="315863" y="4783516"/>
                <a:ext cx="3465179" cy="4803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16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16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6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16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zh-CN" sz="16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en-US" altLang="zh-CN" sz="16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6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zh-CN" sz="16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>
                              <m:r>
                                <a:rPr lang="en-US" altLang="zh-CN" sz="16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altLang="zh-CN" sz="16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US" altLang="zh-CN" sz="16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𝑜𝑏𝑠</m:t>
                          </m:r>
                        </m:sup>
                      </m:sSubSup>
                      <m:r>
                        <a:rPr lang="en-US" altLang="zh-CN" sz="16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16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Sup>
                            <m:sSubSupPr>
                              <m:ctrlPr>
                                <a:rPr lang="en-US" altLang="zh-CN" sz="16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6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zh-CN" sz="16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>
                              <m:r>
                                <a:rPr lang="en-US" altLang="zh-CN" sz="16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altLang="zh-CN" sz="16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US" altLang="zh-CN" sz="16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altLang="zh-CN" sz="16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3686</m:t>
                              </m:r>
                            </m:e>
                          </m:d>
                        </m:sup>
                      </m:sSubSup>
                      <m:r>
                        <a:rPr lang="en-US" altLang="zh-CN" sz="16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sz="16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Sup>
                            <m:sSubSupPr>
                              <m:ctrlPr>
                                <a:rPr lang="en-US" altLang="zh-CN" sz="16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6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zh-CN" sz="16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>
                              <m:r>
                                <a:rPr lang="en-US" altLang="zh-CN" sz="16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altLang="zh-CN" sz="16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US" altLang="zh-CN" sz="16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altLang="zh-CN" sz="16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16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sup>
                      </m:sSubSup>
                      <m:r>
                        <a:rPr lang="en-US" altLang="zh-CN" sz="16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sz="16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Sup>
                            <m:sSubSupPr>
                              <m:ctrlPr>
                                <a:rPr lang="en-US" altLang="zh-CN" sz="16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6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zh-CN" sz="16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>
                              <m:r>
                                <a:rPr lang="en-US" altLang="zh-CN" sz="16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altLang="zh-CN" sz="16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US" altLang="zh-CN" sz="16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𝑐𝑜𝑛</m:t>
                          </m:r>
                        </m:sup>
                      </m:sSubSup>
                    </m:oMath>
                  </m:oMathPara>
                </a14:m>
                <a:endParaRPr lang="zh-CN" altLang="en-US" sz="16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0272434E-09C1-4840-80CC-8E32818D9C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63" y="4783516"/>
                <a:ext cx="3465179" cy="4803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BB5468E-FF27-F244-869D-9F80E888A3A3}"/>
                  </a:ext>
                </a:extLst>
              </p:cNvPr>
              <p:cNvSpPr txBox="1"/>
              <p:nvPr/>
            </p:nvSpPr>
            <p:spPr>
              <a:xfrm>
                <a:off x="381141" y="6195641"/>
                <a:ext cx="8407844" cy="56547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dirty="0"/>
                  <a:t>Fit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to</a:t>
                </a:r>
                <a:r>
                  <a:rPr lang="en" altLang="zh-CN" sz="16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bSup>
                          <m:sSub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𝑜𝑏𝑠</m:t>
                        </m:r>
                      </m:sup>
                    </m:sSubSup>
                  </m:oMath>
                </a14:m>
                <a:r>
                  <a:rPr lang="en" altLang="zh-CN" sz="1600" dirty="0"/>
                  <a:t> as a function of </a:t>
                </a:r>
                <a:r>
                  <a:rPr lang="en" altLang="zh-CN" sz="1600" dirty="0" err="1"/>
                  <a:t>c.m</a:t>
                </a:r>
                <a:r>
                  <a:rPr lang="en" altLang="zh-CN" sz="1600" dirty="0"/>
                  <a:t>. energy</a:t>
                </a:r>
                <a:r>
                  <a:rPr lang="en-US" altLang="zh-CN" sz="1600" dirty="0"/>
                  <a:t>,</a:t>
                </a:r>
                <a:r>
                  <a:rPr lang="en" altLang="zh-CN" sz="1600" dirty="0"/>
                  <a:t> </a:t>
                </a:r>
                <a:r>
                  <a:rPr lang="en-US" altLang="zh-CN" sz="1600" dirty="0"/>
                  <a:t>together</a:t>
                </a:r>
                <a:r>
                  <a:rPr lang="zh-CN" altLang="en-US" sz="1600" dirty="0"/>
                  <a:t> </a:t>
                </a:r>
                <a:r>
                  <a:rPr lang="en" altLang="zh-CN" sz="1600" dirty="0"/>
                  <a:t>with</a:t>
                </a:r>
                <a:r>
                  <a:rPr lang="zh-CN" altLang="en-US" sz="16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3686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zh-CN" altLang="en-US" sz="1600" dirty="0"/>
                  <a:t> </a:t>
                </a:r>
                <a:r>
                  <a:rPr lang="en-US" altLang="zh-CN" sz="1600" dirty="0"/>
                  <a:t>and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con.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contributions.</a:t>
                </a:r>
                <a:endParaRPr lang="en" altLang="zh-CN" sz="16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BB5468E-FF27-F244-869D-9F80E888A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41" y="6195641"/>
                <a:ext cx="8407844" cy="565476"/>
              </a:xfrm>
              <a:prstGeom prst="rect">
                <a:avLst/>
              </a:prstGeom>
              <a:blipFill>
                <a:blip r:embed="rId9"/>
                <a:stretch>
                  <a:fillRect l="-4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811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14696</TotalTime>
  <Words>1641</Words>
  <Application>Microsoft Office PowerPoint</Application>
  <PresentationFormat>全屏显示(4:3)</PresentationFormat>
  <Paragraphs>116</Paragraphs>
  <Slides>15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Helvetica Light</vt:lpstr>
      <vt:lpstr>LatinModernMath</vt:lpstr>
      <vt:lpstr>等线</vt:lpstr>
      <vt:lpstr>华文新魏</vt:lpstr>
      <vt:lpstr>宋体</vt:lpstr>
      <vt:lpstr>微软雅黑</vt:lpstr>
      <vt:lpstr>Arial</vt:lpstr>
      <vt:lpstr>Calibri</vt:lpstr>
      <vt:lpstr>Calibri Bold</vt:lpstr>
      <vt:lpstr>Calibri Light</vt:lpstr>
      <vt:lpstr>Cambria Math</vt:lpstr>
      <vt:lpstr>Helvetica</vt:lpstr>
      <vt:lpstr>Symbol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yangjie yan</dc:creator>
  <cp:lastModifiedBy>Administrator</cp:lastModifiedBy>
  <cp:revision>666</cp:revision>
  <cp:lastPrinted>2018-05-31T01:47:17Z</cp:lastPrinted>
  <dcterms:created xsi:type="dcterms:W3CDTF">2018-01-04T13:43:38Z</dcterms:created>
  <dcterms:modified xsi:type="dcterms:W3CDTF">2022-09-25T13:44:36Z</dcterms:modified>
</cp:coreProperties>
</file>