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0"/>
  </p:notesMasterIdLst>
  <p:sldIdLst>
    <p:sldId id="256" r:id="rId2"/>
    <p:sldId id="364" r:id="rId3"/>
    <p:sldId id="464" r:id="rId4"/>
    <p:sldId id="355" r:id="rId5"/>
    <p:sldId id="323" r:id="rId6"/>
    <p:sldId id="329" r:id="rId7"/>
    <p:sldId id="337" r:id="rId8"/>
    <p:sldId id="432" r:id="rId9"/>
    <p:sldId id="345" r:id="rId10"/>
    <p:sldId id="356" r:id="rId11"/>
    <p:sldId id="447" r:id="rId12"/>
    <p:sldId id="467" r:id="rId13"/>
    <p:sldId id="360" r:id="rId14"/>
    <p:sldId id="358" r:id="rId15"/>
    <p:sldId id="468" r:id="rId16"/>
    <p:sldId id="341" r:id="rId17"/>
    <p:sldId id="469" r:id="rId18"/>
    <p:sldId id="296" r:id="rId19"/>
    <p:sldId id="343" r:id="rId20"/>
    <p:sldId id="470" r:id="rId21"/>
    <p:sldId id="466" r:id="rId22"/>
    <p:sldId id="440" r:id="rId23"/>
    <p:sldId id="471" r:id="rId24"/>
    <p:sldId id="436" r:id="rId25"/>
    <p:sldId id="437" r:id="rId26"/>
    <p:sldId id="438" r:id="rId27"/>
    <p:sldId id="439" r:id="rId28"/>
    <p:sldId id="435" r:id="rId29"/>
    <p:sldId id="450" r:id="rId30"/>
    <p:sldId id="452" r:id="rId31"/>
    <p:sldId id="453" r:id="rId32"/>
    <p:sldId id="454" r:id="rId33"/>
    <p:sldId id="442" r:id="rId34"/>
    <p:sldId id="443" r:id="rId35"/>
    <p:sldId id="444" r:id="rId36"/>
    <p:sldId id="445" r:id="rId37"/>
    <p:sldId id="458" r:id="rId38"/>
    <p:sldId id="46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300" b="1"/>
              <a:t>Root Cause</a:t>
            </a:r>
            <a:r>
              <a:rPr lang="en-US" sz="1300" b="1" baseline="0"/>
              <a:t> Downtime by system</a:t>
            </a:r>
            <a:endParaRPr lang="en-US" sz="1300" b="1"/>
          </a:p>
        </c:rich>
      </c:tx>
      <c:layout>
        <c:manualLayout>
          <c:xMode val="edge"/>
          <c:yMode val="edge"/>
          <c:x val="4.8297671334599203E-2"/>
          <c:y val="3.13499743275800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BySystem!$B$6</c:f>
              <c:strCache>
                <c:ptCount val="1"/>
                <c:pt idx="0">
                  <c:v>cdt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17-49A6-B036-3BF7EE1C3F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17-49A6-B036-3BF7EE1C3F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17-49A6-B036-3BF7EE1C3F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17-49A6-B036-3BF7EE1C3F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17-49A6-B036-3BF7EE1C3F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317-49A6-B036-3BF7EE1C3F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317-49A6-B036-3BF7EE1C3F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317-49A6-B036-3BF7EE1C3F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317-49A6-B036-3BF7EE1C3F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17-49A6-B036-3BF7EE1C3F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317-49A6-B036-3BF7EE1C3F44}"/>
              </c:ext>
            </c:extLst>
          </c:dPt>
          <c:dLbls>
            <c:dLbl>
              <c:idx val="0"/>
              <c:layout>
                <c:manualLayout>
                  <c:x val="-0.35982994907097299"/>
                  <c:y val="6.5321343408112506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62489336440199"/>
                      <c:h val="0.140898695149887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317-49A6-B036-3BF7EE1C3F44}"/>
                </c:ext>
              </c:extLst>
            </c:dLbl>
            <c:dLbl>
              <c:idx val="1"/>
              <c:layout>
                <c:manualLayout>
                  <c:x val="-0.14813739786230201"/>
                  <c:y val="0.1585802658082859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317-49A6-B036-3BF7EE1C3F44}"/>
                </c:ext>
              </c:extLst>
            </c:dLbl>
            <c:dLbl>
              <c:idx val="2"/>
              <c:layout>
                <c:manualLayout>
                  <c:x val="-0.122011676345293"/>
                  <c:y val="-9.72524956554366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CV</a:t>
                    </a:r>
                    <a:r>
                      <a:rPr lang="en-US" baseline="0" dirty="0"/>
                      <a:t>
</a:t>
                    </a:r>
                    <a:fld id="{9D49A191-008A-6C46-9063-F25D109EF2B9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317-49A6-B036-3BF7EE1C3F44}"/>
                </c:ext>
              </c:extLst>
            </c:dLbl>
            <c:dLbl>
              <c:idx val="3"/>
              <c:layout>
                <c:manualLayout>
                  <c:x val="2.32342627420274E-2"/>
                  <c:y val="-8.51917038587621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317-49A6-B036-3BF7EE1C3F4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317-49A6-B036-3BF7EE1C3F44}"/>
                </c:ext>
              </c:extLst>
            </c:dLbl>
            <c:dLbl>
              <c:idx val="5"/>
              <c:layout>
                <c:manualLayout>
                  <c:x val="0"/>
                  <c:y val="2.22097288597495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317-49A6-B036-3BF7EE1C3F44}"/>
                </c:ext>
              </c:extLst>
            </c:dLbl>
            <c:dLbl>
              <c:idx val="6"/>
              <c:layout>
                <c:manualLayout>
                  <c:x val="3.4200209430292998E-2"/>
                  <c:y val="0.109056563252892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317-49A6-B036-3BF7EE1C3F44}"/>
                </c:ext>
              </c:extLst>
            </c:dLbl>
            <c:dLbl>
              <c:idx val="7"/>
              <c:layout>
                <c:manualLayout>
                  <c:x val="-0.192550534828905"/>
                  <c:y val="-3.4990706090287899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78174102071"/>
                      <c:h val="0.184181099174532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B317-49A6-B036-3BF7EE1C3F44}"/>
                </c:ext>
              </c:extLst>
            </c:dLbl>
            <c:dLbl>
              <c:idx val="8"/>
              <c:layout>
                <c:manualLayout>
                  <c:x val="-0.111761855924357"/>
                  <c:y val="-0.122376908151981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317-49A6-B036-3BF7EE1C3F44}"/>
                </c:ext>
              </c:extLst>
            </c:dLbl>
            <c:dLbl>
              <c:idx val="9"/>
              <c:layout>
                <c:manualLayout>
                  <c:x val="0.21413758923361201"/>
                  <c:y val="-0.109964971957818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317-49A6-B036-3BF7EE1C3F44}"/>
                </c:ext>
              </c:extLst>
            </c:dLbl>
            <c:dLbl>
              <c:idx val="10"/>
              <c:layout>
                <c:manualLayout>
                  <c:x val="0.12593445128319899"/>
                  <c:y val="0.13034183814526601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B317-49A6-B036-3BF7EE1C3F44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BySystem!$A$7:$A$17</c:f>
              <c:strCache>
                <c:ptCount val="11"/>
                <c:pt idx="0">
                  <c:v>Accelerator Controls</c:v>
                </c:pt>
                <c:pt idx="1">
                  <c:v>Beam Losses</c:v>
                </c:pt>
                <c:pt idx="2">
                  <c:v>Cooling and Ventilation</c:v>
                </c:pt>
                <c:pt idx="3">
                  <c:v>Electrical Network</c:v>
                </c:pt>
                <c:pt idx="4">
                  <c:v>Machine Interlock System</c:v>
                </c:pt>
                <c:pt idx="5">
                  <c:v>Operation</c:v>
                </c:pt>
                <c:pt idx="6">
                  <c:v>Other</c:v>
                </c:pt>
                <c:pt idx="7">
                  <c:v>Power Converters</c:v>
                </c:pt>
                <c:pt idx="8">
                  <c:v>Pre-Chopper</c:v>
                </c:pt>
                <c:pt idx="9">
                  <c:v>Radio Frequency</c:v>
                </c:pt>
                <c:pt idx="10">
                  <c:v>Source</c:v>
                </c:pt>
              </c:strCache>
            </c:strRef>
          </c:cat>
          <c:val>
            <c:numRef>
              <c:f>BySystem!$B$7:$B$17</c:f>
              <c:numCache>
                <c:formatCode>General</c:formatCode>
                <c:ptCount val="11"/>
                <c:pt idx="0">
                  <c:v>4.4458333333333329</c:v>
                </c:pt>
                <c:pt idx="1">
                  <c:v>24.38833333333325</c:v>
                </c:pt>
                <c:pt idx="2">
                  <c:v>1.2333333333333329</c:v>
                </c:pt>
                <c:pt idx="3">
                  <c:v>0.81666666666666599</c:v>
                </c:pt>
                <c:pt idx="4">
                  <c:v>0</c:v>
                </c:pt>
                <c:pt idx="5">
                  <c:v>4.1491666666666687</c:v>
                </c:pt>
                <c:pt idx="6">
                  <c:v>1.65</c:v>
                </c:pt>
                <c:pt idx="7">
                  <c:v>49.921666666666447</c:v>
                </c:pt>
                <c:pt idx="8">
                  <c:v>21.194444444444439</c:v>
                </c:pt>
                <c:pt idx="9">
                  <c:v>80.362222222222186</c:v>
                </c:pt>
                <c:pt idx="10">
                  <c:v>29.176666666666659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317-49A6-B036-3BF7EE1C3F4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E89F07-750E-4649-A3E2-1C6FA4E2AB9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B2CD2779-94D5-429D-9CAA-348E89D69E12}">
      <dgm:prSet phldrT="[Text]"/>
      <dgm:spPr/>
      <dgm:t>
        <a:bodyPr/>
        <a:lstStyle/>
        <a:p>
          <a:r>
            <a:rPr lang="en-US" dirty="0" smtClean="0"/>
            <a:t>Proposals (1996-2006)</a:t>
          </a:r>
          <a:endParaRPr lang="en-US" dirty="0"/>
        </a:p>
      </dgm:t>
    </dgm:pt>
    <dgm:pt modelId="{1BEDD5B7-BF0E-4833-9F90-6536E7F589C5}" type="parTrans" cxnId="{1B32FF66-9FC1-4B0B-B9CE-60D449A338A6}">
      <dgm:prSet/>
      <dgm:spPr/>
      <dgm:t>
        <a:bodyPr/>
        <a:lstStyle/>
        <a:p>
          <a:endParaRPr lang="en-US"/>
        </a:p>
      </dgm:t>
    </dgm:pt>
    <dgm:pt modelId="{764FD901-C5C3-4AEC-9866-9ED109E46417}" type="sibTrans" cxnId="{1B32FF66-9FC1-4B0B-B9CE-60D449A338A6}">
      <dgm:prSet/>
      <dgm:spPr/>
      <dgm:t>
        <a:bodyPr/>
        <a:lstStyle/>
        <a:p>
          <a:endParaRPr lang="en-US"/>
        </a:p>
      </dgm:t>
    </dgm:pt>
    <dgm:pt modelId="{ABCFF367-E0C3-4FDC-AB79-1BC79E87FA10}">
      <dgm:prSet phldrT="[Text]"/>
      <dgm:spPr/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Decision in 2007 </a:t>
          </a:r>
          <a:r>
            <a:rPr lang="en-GB" baseline="0" dirty="0" smtClean="0">
              <a:solidFill>
                <a:schemeClr val="bg1"/>
              </a:solidFill>
            </a:rPr>
            <a:t> </a:t>
          </a:r>
          <a:r>
            <a:rPr lang="en-GB" dirty="0" smtClean="0">
              <a:solidFill>
                <a:schemeClr val="bg1"/>
              </a:solidFill>
            </a:rPr>
            <a:t>R. </a:t>
          </a:r>
          <a:r>
            <a:rPr lang="en-GB" dirty="0" err="1" smtClean="0">
              <a:solidFill>
                <a:schemeClr val="bg1"/>
              </a:solidFill>
            </a:rPr>
            <a:t>Aymar</a:t>
          </a:r>
          <a:r>
            <a:rPr lang="en-GB" dirty="0" smtClean="0">
              <a:solidFill>
                <a:schemeClr val="bg1"/>
              </a:solidFill>
            </a:rPr>
            <a:t> director</a:t>
          </a:r>
          <a:r>
            <a:rPr lang="en-GB" baseline="0" dirty="0" smtClean="0">
              <a:solidFill>
                <a:schemeClr val="bg1"/>
              </a:solidFill>
            </a:rPr>
            <a:t> general </a:t>
          </a:r>
          <a:endParaRPr lang="en-US" dirty="0"/>
        </a:p>
      </dgm:t>
    </dgm:pt>
    <dgm:pt modelId="{9FBAA989-07AE-4D20-9F74-99AAC421FD8B}" type="parTrans" cxnId="{7A45D3B8-1F83-4CB2-A0BC-5A18AA02ECFA}">
      <dgm:prSet/>
      <dgm:spPr/>
      <dgm:t>
        <a:bodyPr/>
        <a:lstStyle/>
        <a:p>
          <a:endParaRPr lang="en-US"/>
        </a:p>
      </dgm:t>
    </dgm:pt>
    <dgm:pt modelId="{49FE0D4F-6C7B-41FD-B169-C2B4FE5A0BF9}" type="sibTrans" cxnId="{7A45D3B8-1F83-4CB2-A0BC-5A18AA02ECFA}">
      <dgm:prSet/>
      <dgm:spPr/>
      <dgm:t>
        <a:bodyPr/>
        <a:lstStyle/>
        <a:p>
          <a:endParaRPr lang="en-US"/>
        </a:p>
      </dgm:t>
    </dgm:pt>
    <dgm:pt modelId="{F3E155DB-537B-4FAF-918D-4B968CCEC672}">
      <dgm:prSet phldrT="[Text]"/>
      <dgm:spPr/>
      <dgm:t>
        <a:bodyPr/>
        <a:lstStyle/>
        <a:p>
          <a:r>
            <a:rPr lang="en-GB" dirty="0" smtClean="0"/>
            <a:t>Ground Breaking ceremony : 16 October 2008</a:t>
          </a:r>
          <a:endParaRPr lang="en-US" dirty="0"/>
        </a:p>
      </dgm:t>
    </dgm:pt>
    <dgm:pt modelId="{1061B59B-BD2E-41ED-9AC7-E4B4F80517BC}" type="parTrans" cxnId="{C49887F6-C53D-4DA3-8C88-F828A4C9E80A}">
      <dgm:prSet/>
      <dgm:spPr/>
      <dgm:t>
        <a:bodyPr/>
        <a:lstStyle/>
        <a:p>
          <a:endParaRPr lang="en-US"/>
        </a:p>
      </dgm:t>
    </dgm:pt>
    <dgm:pt modelId="{CD4B0543-B440-4938-9396-0B3438E51A8D}" type="sibTrans" cxnId="{C49887F6-C53D-4DA3-8C88-F828A4C9E80A}">
      <dgm:prSet/>
      <dgm:spPr/>
      <dgm:t>
        <a:bodyPr/>
        <a:lstStyle/>
        <a:p>
          <a:endParaRPr lang="en-US"/>
        </a:p>
      </dgm:t>
    </dgm:pt>
    <dgm:pt modelId="{5CB24EEF-60CC-456C-ACCA-74491970E4DF}">
      <dgm:prSet phldrT="[Text]"/>
      <dgm:spPr/>
      <dgm:t>
        <a:bodyPr/>
        <a:lstStyle/>
        <a:p>
          <a:r>
            <a:rPr lang="en-US" dirty="0" smtClean="0"/>
            <a:t>Injection in PSB : 7 December2020</a:t>
          </a:r>
          <a:endParaRPr lang="en-US" dirty="0"/>
        </a:p>
      </dgm:t>
    </dgm:pt>
    <dgm:pt modelId="{4144F3D6-C39C-4E16-8C08-AC357491E5CF}" type="parTrans" cxnId="{2BFBFF7F-174F-4BF0-BE4D-B556831A40E0}">
      <dgm:prSet/>
      <dgm:spPr/>
      <dgm:t>
        <a:bodyPr/>
        <a:lstStyle/>
        <a:p>
          <a:endParaRPr lang="en-US"/>
        </a:p>
      </dgm:t>
    </dgm:pt>
    <dgm:pt modelId="{4984B32A-A998-4E35-9E58-5B94F891ACD3}" type="sibTrans" cxnId="{2BFBFF7F-174F-4BF0-BE4D-B556831A40E0}">
      <dgm:prSet/>
      <dgm:spPr/>
      <dgm:t>
        <a:bodyPr/>
        <a:lstStyle/>
        <a:p>
          <a:endParaRPr lang="en-US"/>
        </a:p>
      </dgm:t>
    </dgm:pt>
    <dgm:pt modelId="{E3D7996B-EFA9-4A0A-AC58-CDAA107B3D22}">
      <dgm:prSet phldrT="[Text]"/>
      <dgm:spPr/>
      <dgm:t>
        <a:bodyPr/>
        <a:lstStyle/>
        <a:p>
          <a:r>
            <a:rPr lang="en-GB" dirty="0" smtClean="0"/>
            <a:t>Inauguration : 9 May 2017</a:t>
          </a:r>
          <a:endParaRPr lang="en-US" dirty="0"/>
        </a:p>
      </dgm:t>
    </dgm:pt>
    <dgm:pt modelId="{7D684709-4E02-4B15-BB80-8610FFEAB4C0}" type="parTrans" cxnId="{C115F113-8313-44DE-ACC3-4CA62884A7C3}">
      <dgm:prSet/>
      <dgm:spPr/>
      <dgm:t>
        <a:bodyPr/>
        <a:lstStyle/>
        <a:p>
          <a:endParaRPr lang="en-US"/>
        </a:p>
      </dgm:t>
    </dgm:pt>
    <dgm:pt modelId="{CB232143-F6E1-4F4C-B9A0-1CFA588B33C5}" type="sibTrans" cxnId="{C115F113-8313-44DE-ACC3-4CA62884A7C3}">
      <dgm:prSet/>
      <dgm:spPr/>
      <dgm:t>
        <a:bodyPr/>
        <a:lstStyle/>
        <a:p>
          <a:endParaRPr lang="en-US"/>
        </a:p>
      </dgm:t>
    </dgm:pt>
    <dgm:pt modelId="{4E7C51F2-5438-488C-90BF-C37B72AF4970}" type="pres">
      <dgm:prSet presAssocID="{F4E89F07-750E-4649-A3E2-1C6FA4E2AB93}" presName="Name0" presStyleCnt="0">
        <dgm:presLayoutVars>
          <dgm:dir/>
          <dgm:resizeHandles val="exact"/>
        </dgm:presLayoutVars>
      </dgm:prSet>
      <dgm:spPr/>
    </dgm:pt>
    <dgm:pt modelId="{07C68D23-277B-48F3-AEEB-CDFF71AB28C5}" type="pres">
      <dgm:prSet presAssocID="{B2CD2779-94D5-429D-9CAA-348E89D69E12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43B109-D2C8-4F1F-B472-56E2C4910737}" type="pres">
      <dgm:prSet presAssocID="{764FD901-C5C3-4AEC-9866-9ED109E46417}" presName="parSpace" presStyleCnt="0"/>
      <dgm:spPr/>
    </dgm:pt>
    <dgm:pt modelId="{2AFCC85E-1A5D-46C0-B897-23D84EA43756}" type="pres">
      <dgm:prSet presAssocID="{ABCFF367-E0C3-4FDC-AB79-1BC79E87FA10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BC4A72-0590-4360-958B-1DA9F8332A5B}" type="pres">
      <dgm:prSet presAssocID="{49FE0D4F-6C7B-41FD-B169-C2B4FE5A0BF9}" presName="parSpace" presStyleCnt="0"/>
      <dgm:spPr/>
    </dgm:pt>
    <dgm:pt modelId="{CFE6BADF-9F0D-41C6-987F-1CD3B1A19795}" type="pres">
      <dgm:prSet presAssocID="{F3E155DB-537B-4FAF-918D-4B968CCEC672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006FD-876F-4FE8-AA30-03C7C511102B}" type="pres">
      <dgm:prSet presAssocID="{CD4B0543-B440-4938-9396-0B3438E51A8D}" presName="parSpace" presStyleCnt="0"/>
      <dgm:spPr/>
    </dgm:pt>
    <dgm:pt modelId="{26324A84-8579-436B-B111-282D2F6888CE}" type="pres">
      <dgm:prSet presAssocID="{E3D7996B-EFA9-4A0A-AC58-CDAA107B3D22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1CDEA-6D37-4B3D-9874-ADD885475247}" type="pres">
      <dgm:prSet presAssocID="{CB232143-F6E1-4F4C-B9A0-1CFA588B33C5}" presName="parSpace" presStyleCnt="0"/>
      <dgm:spPr/>
    </dgm:pt>
    <dgm:pt modelId="{946E8517-92AE-4BB5-A4CC-0DD648C9D185}" type="pres">
      <dgm:prSet presAssocID="{5CB24EEF-60CC-456C-ACCA-74491970E4DF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E62497-880B-428A-ACFB-1CE16F5D1C21}" type="presOf" srcId="{F3E155DB-537B-4FAF-918D-4B968CCEC672}" destId="{CFE6BADF-9F0D-41C6-987F-1CD3B1A19795}" srcOrd="0" destOrd="0" presId="urn:microsoft.com/office/officeart/2005/8/layout/hChevron3"/>
    <dgm:cxn modelId="{C49887F6-C53D-4DA3-8C88-F828A4C9E80A}" srcId="{F4E89F07-750E-4649-A3E2-1C6FA4E2AB93}" destId="{F3E155DB-537B-4FAF-918D-4B968CCEC672}" srcOrd="2" destOrd="0" parTransId="{1061B59B-BD2E-41ED-9AC7-E4B4F80517BC}" sibTransId="{CD4B0543-B440-4938-9396-0B3438E51A8D}"/>
    <dgm:cxn modelId="{1B32FF66-9FC1-4B0B-B9CE-60D449A338A6}" srcId="{F4E89F07-750E-4649-A3E2-1C6FA4E2AB93}" destId="{B2CD2779-94D5-429D-9CAA-348E89D69E12}" srcOrd="0" destOrd="0" parTransId="{1BEDD5B7-BF0E-4833-9F90-6536E7F589C5}" sibTransId="{764FD901-C5C3-4AEC-9866-9ED109E46417}"/>
    <dgm:cxn modelId="{B1A2E8A5-18FE-490C-9344-21AD6DE81094}" type="presOf" srcId="{F4E89F07-750E-4649-A3E2-1C6FA4E2AB93}" destId="{4E7C51F2-5438-488C-90BF-C37B72AF4970}" srcOrd="0" destOrd="0" presId="urn:microsoft.com/office/officeart/2005/8/layout/hChevron3"/>
    <dgm:cxn modelId="{87B493E8-121E-43E6-AEC1-6B527E4DD3E3}" type="presOf" srcId="{ABCFF367-E0C3-4FDC-AB79-1BC79E87FA10}" destId="{2AFCC85E-1A5D-46C0-B897-23D84EA43756}" srcOrd="0" destOrd="0" presId="urn:microsoft.com/office/officeart/2005/8/layout/hChevron3"/>
    <dgm:cxn modelId="{7A45D3B8-1F83-4CB2-A0BC-5A18AA02ECFA}" srcId="{F4E89F07-750E-4649-A3E2-1C6FA4E2AB93}" destId="{ABCFF367-E0C3-4FDC-AB79-1BC79E87FA10}" srcOrd="1" destOrd="0" parTransId="{9FBAA989-07AE-4D20-9F74-99AAC421FD8B}" sibTransId="{49FE0D4F-6C7B-41FD-B169-C2B4FE5A0BF9}"/>
    <dgm:cxn modelId="{C115F113-8313-44DE-ACC3-4CA62884A7C3}" srcId="{F4E89F07-750E-4649-A3E2-1C6FA4E2AB93}" destId="{E3D7996B-EFA9-4A0A-AC58-CDAA107B3D22}" srcOrd="3" destOrd="0" parTransId="{7D684709-4E02-4B15-BB80-8610FFEAB4C0}" sibTransId="{CB232143-F6E1-4F4C-B9A0-1CFA588B33C5}"/>
    <dgm:cxn modelId="{2BFBFF7F-174F-4BF0-BE4D-B556831A40E0}" srcId="{F4E89F07-750E-4649-A3E2-1C6FA4E2AB93}" destId="{5CB24EEF-60CC-456C-ACCA-74491970E4DF}" srcOrd="4" destOrd="0" parTransId="{4144F3D6-C39C-4E16-8C08-AC357491E5CF}" sibTransId="{4984B32A-A998-4E35-9E58-5B94F891ACD3}"/>
    <dgm:cxn modelId="{C4EF4632-9967-4222-B0AA-52EA1F4DC89F}" type="presOf" srcId="{E3D7996B-EFA9-4A0A-AC58-CDAA107B3D22}" destId="{26324A84-8579-436B-B111-282D2F6888CE}" srcOrd="0" destOrd="0" presId="urn:microsoft.com/office/officeart/2005/8/layout/hChevron3"/>
    <dgm:cxn modelId="{666A7CC5-798F-44BC-9630-394A20DE21C9}" type="presOf" srcId="{B2CD2779-94D5-429D-9CAA-348E89D69E12}" destId="{07C68D23-277B-48F3-AEEB-CDFF71AB28C5}" srcOrd="0" destOrd="0" presId="urn:microsoft.com/office/officeart/2005/8/layout/hChevron3"/>
    <dgm:cxn modelId="{DE1BF80C-DE51-4469-B051-9CA9307BA296}" type="presOf" srcId="{5CB24EEF-60CC-456C-ACCA-74491970E4DF}" destId="{946E8517-92AE-4BB5-A4CC-0DD648C9D185}" srcOrd="0" destOrd="0" presId="urn:microsoft.com/office/officeart/2005/8/layout/hChevron3"/>
    <dgm:cxn modelId="{81C90357-469C-4CFB-9A72-387D2500C70C}" type="presParOf" srcId="{4E7C51F2-5438-488C-90BF-C37B72AF4970}" destId="{07C68D23-277B-48F3-AEEB-CDFF71AB28C5}" srcOrd="0" destOrd="0" presId="urn:microsoft.com/office/officeart/2005/8/layout/hChevron3"/>
    <dgm:cxn modelId="{AC18BB8D-4124-4933-B9F6-23352E121FCA}" type="presParOf" srcId="{4E7C51F2-5438-488C-90BF-C37B72AF4970}" destId="{E443B109-D2C8-4F1F-B472-56E2C4910737}" srcOrd="1" destOrd="0" presId="urn:microsoft.com/office/officeart/2005/8/layout/hChevron3"/>
    <dgm:cxn modelId="{1EC38C3B-F2F4-4A7B-90D4-CB0AA40D1B90}" type="presParOf" srcId="{4E7C51F2-5438-488C-90BF-C37B72AF4970}" destId="{2AFCC85E-1A5D-46C0-B897-23D84EA43756}" srcOrd="2" destOrd="0" presId="urn:microsoft.com/office/officeart/2005/8/layout/hChevron3"/>
    <dgm:cxn modelId="{8BCADE4D-FC1C-4A70-BFAB-3729237CF4A2}" type="presParOf" srcId="{4E7C51F2-5438-488C-90BF-C37B72AF4970}" destId="{8FBC4A72-0590-4360-958B-1DA9F8332A5B}" srcOrd="3" destOrd="0" presId="urn:microsoft.com/office/officeart/2005/8/layout/hChevron3"/>
    <dgm:cxn modelId="{5318433D-C05D-4A55-A098-D94C71426E0E}" type="presParOf" srcId="{4E7C51F2-5438-488C-90BF-C37B72AF4970}" destId="{CFE6BADF-9F0D-41C6-987F-1CD3B1A19795}" srcOrd="4" destOrd="0" presId="urn:microsoft.com/office/officeart/2005/8/layout/hChevron3"/>
    <dgm:cxn modelId="{228CEF1E-5DAA-4239-BF62-7F99FFDB5AC2}" type="presParOf" srcId="{4E7C51F2-5438-488C-90BF-C37B72AF4970}" destId="{D83006FD-876F-4FE8-AA30-03C7C511102B}" srcOrd="5" destOrd="0" presId="urn:microsoft.com/office/officeart/2005/8/layout/hChevron3"/>
    <dgm:cxn modelId="{7E161034-6F8D-49E9-8B4B-08CC020C32F4}" type="presParOf" srcId="{4E7C51F2-5438-488C-90BF-C37B72AF4970}" destId="{26324A84-8579-436B-B111-282D2F6888CE}" srcOrd="6" destOrd="0" presId="urn:microsoft.com/office/officeart/2005/8/layout/hChevron3"/>
    <dgm:cxn modelId="{D04DA499-55A9-4972-8C11-5B68521599C1}" type="presParOf" srcId="{4E7C51F2-5438-488C-90BF-C37B72AF4970}" destId="{3FE1CDEA-6D37-4B3D-9874-ADD885475247}" srcOrd="7" destOrd="0" presId="urn:microsoft.com/office/officeart/2005/8/layout/hChevron3"/>
    <dgm:cxn modelId="{33579998-004D-40EA-B9B3-99A32B87EE22}" type="presParOf" srcId="{4E7C51F2-5438-488C-90BF-C37B72AF4970}" destId="{946E8517-92AE-4BB5-A4CC-0DD648C9D18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68D23-277B-48F3-AEEB-CDFF71AB28C5}">
      <dsp:nvSpPr>
        <dsp:cNvPr id="0" name=""/>
        <dsp:cNvSpPr/>
      </dsp:nvSpPr>
      <dsp:spPr>
        <a:xfrm>
          <a:off x="1409" y="2437471"/>
          <a:ext cx="2749403" cy="10997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Proposals (1996-2006)</a:t>
          </a:r>
          <a:endParaRPr lang="en-US" sz="1700" kern="1200" dirty="0"/>
        </a:p>
      </dsp:txBody>
      <dsp:txXfrm>
        <a:off x="1409" y="2437471"/>
        <a:ext cx="2474463" cy="1099761"/>
      </dsp:txXfrm>
    </dsp:sp>
    <dsp:sp modelId="{2AFCC85E-1A5D-46C0-B897-23D84EA43756}">
      <dsp:nvSpPr>
        <dsp:cNvPr id="0" name=""/>
        <dsp:cNvSpPr/>
      </dsp:nvSpPr>
      <dsp:spPr>
        <a:xfrm>
          <a:off x="2200933" y="2437471"/>
          <a:ext cx="2749403" cy="10997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solidFill>
                <a:schemeClr val="bg1"/>
              </a:solidFill>
            </a:rPr>
            <a:t>Decision in 2007 </a:t>
          </a:r>
          <a:r>
            <a:rPr lang="en-GB" sz="1700" kern="1200" baseline="0" dirty="0" smtClean="0">
              <a:solidFill>
                <a:schemeClr val="bg1"/>
              </a:solidFill>
            </a:rPr>
            <a:t> </a:t>
          </a:r>
          <a:r>
            <a:rPr lang="en-GB" sz="1700" kern="1200" dirty="0" smtClean="0">
              <a:solidFill>
                <a:schemeClr val="bg1"/>
              </a:solidFill>
            </a:rPr>
            <a:t>R. </a:t>
          </a:r>
          <a:r>
            <a:rPr lang="en-GB" sz="1700" kern="1200" dirty="0" err="1" smtClean="0">
              <a:solidFill>
                <a:schemeClr val="bg1"/>
              </a:solidFill>
            </a:rPr>
            <a:t>Aymar</a:t>
          </a:r>
          <a:r>
            <a:rPr lang="en-GB" sz="1700" kern="1200" dirty="0" smtClean="0">
              <a:solidFill>
                <a:schemeClr val="bg1"/>
              </a:solidFill>
            </a:rPr>
            <a:t> director</a:t>
          </a:r>
          <a:r>
            <a:rPr lang="en-GB" sz="1700" kern="1200" baseline="0" dirty="0" smtClean="0">
              <a:solidFill>
                <a:schemeClr val="bg1"/>
              </a:solidFill>
            </a:rPr>
            <a:t> general </a:t>
          </a:r>
          <a:endParaRPr lang="en-US" sz="1700" kern="1200" dirty="0"/>
        </a:p>
      </dsp:txBody>
      <dsp:txXfrm>
        <a:off x="2750814" y="2437471"/>
        <a:ext cx="1649642" cy="1099761"/>
      </dsp:txXfrm>
    </dsp:sp>
    <dsp:sp modelId="{CFE6BADF-9F0D-41C6-987F-1CD3B1A19795}">
      <dsp:nvSpPr>
        <dsp:cNvPr id="0" name=""/>
        <dsp:cNvSpPr/>
      </dsp:nvSpPr>
      <dsp:spPr>
        <a:xfrm>
          <a:off x="4400456" y="2437471"/>
          <a:ext cx="2749403" cy="10997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Ground Breaking ceremony : 16 October 2008</a:t>
          </a:r>
          <a:endParaRPr lang="en-US" sz="1700" kern="1200" dirty="0"/>
        </a:p>
      </dsp:txBody>
      <dsp:txXfrm>
        <a:off x="4950337" y="2437471"/>
        <a:ext cx="1649642" cy="1099761"/>
      </dsp:txXfrm>
    </dsp:sp>
    <dsp:sp modelId="{26324A84-8579-436B-B111-282D2F6888CE}">
      <dsp:nvSpPr>
        <dsp:cNvPr id="0" name=""/>
        <dsp:cNvSpPr/>
      </dsp:nvSpPr>
      <dsp:spPr>
        <a:xfrm>
          <a:off x="6599979" y="2437471"/>
          <a:ext cx="2749403" cy="10997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Inauguration : 9 May 2017</a:t>
          </a:r>
          <a:endParaRPr lang="en-US" sz="1700" kern="1200" dirty="0"/>
        </a:p>
      </dsp:txBody>
      <dsp:txXfrm>
        <a:off x="7149860" y="2437471"/>
        <a:ext cx="1649642" cy="1099761"/>
      </dsp:txXfrm>
    </dsp:sp>
    <dsp:sp modelId="{946E8517-92AE-4BB5-A4CC-0DD648C9D185}">
      <dsp:nvSpPr>
        <dsp:cNvPr id="0" name=""/>
        <dsp:cNvSpPr/>
      </dsp:nvSpPr>
      <dsp:spPr>
        <a:xfrm>
          <a:off x="8799502" y="2437471"/>
          <a:ext cx="2749403" cy="10997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Injection in PSB : 7 December2020</a:t>
          </a:r>
          <a:endParaRPr lang="en-US" sz="1700" kern="1200" dirty="0"/>
        </a:p>
      </dsp:txBody>
      <dsp:txXfrm>
        <a:off x="9349383" y="2437471"/>
        <a:ext cx="1649642" cy="1099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7797-9CE6-4897-944C-8CA412F3922A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F3252-A915-40E0-BC9F-D2DC6D360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6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F3252-A915-40E0-BC9F-D2DC6D36096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408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that most faults are</a:t>
            </a:r>
            <a:r>
              <a:rPr lang="en-US" baseline="0" dirty="0" smtClean="0"/>
              <a:t> short, that better training of the operators will still shorten that, and that the LHC filling time is 15’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B6259-216C-704C-9ED7-AB41B897C32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50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tuning; gas optimization;</a:t>
            </a:r>
            <a:r>
              <a:rPr lang="en-US" baseline="0" dirty="0" smtClean="0"/>
              <a:t> Lesson learned: don’t touch the machine for higher availability (i.e. no tuning)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B6259-216C-704C-9ED7-AB41B897C32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27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B6259-216C-704C-9ED7-AB41B897C32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388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Nominal 60%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B6259-216C-704C-9ED7-AB41B897C32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509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BSM1:</a:t>
            </a:r>
            <a:r>
              <a:rPr lang="en-US" baseline="0" dirty="0" smtClean="0"/>
              <a:t> beam is chopped; BSM2 beam is not chopped (or differently);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B6259-216C-704C-9ED7-AB41B897C32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73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2B158-3295-4A8B-894E-5866AEB37605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33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lines to</a:t>
            </a:r>
            <a:r>
              <a:rPr lang="en-US" baseline="0" dirty="0" smtClean="0"/>
              <a:t> indicate the PSB and the 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F3252-A915-40E0-BC9F-D2DC6D36096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619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Permanent</a:t>
            </a:r>
            <a:r>
              <a:rPr lang="en-GB" baseline="0" dirty="0" smtClean="0"/>
              <a:t> magnets /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F3252-A915-40E0-BC9F-D2DC6D36096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93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BE7C-BB6E-40C9-94FB-90F7D56D67A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74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BE7C-BB6E-40C9-94FB-90F7D56D67A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700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it all works out like this is because all systems</a:t>
            </a:r>
            <a:r>
              <a:rPr lang="en-GB" baseline="0" dirty="0" smtClean="0"/>
              <a:t> (RF, vacuum control, …) are working up to </a:t>
            </a:r>
            <a:r>
              <a:rPr lang="en-GB" baseline="0" smtClean="0"/>
              <a:t>their specs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F3252-A915-40E0-BC9F-D2DC6D36096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840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2B158-3295-4A8B-894E-5866AEB37605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914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B6259-216C-704C-9ED7-AB41B897C32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94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92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74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4745" y="274638"/>
            <a:ext cx="10620233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0934" y="1255060"/>
            <a:ext cx="11684045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651" y="6167827"/>
            <a:ext cx="719328" cy="533400"/>
          </a:xfrm>
          <a:prstGeom prst="rect">
            <a:avLst/>
          </a:prstGeom>
        </p:spPr>
      </p:pic>
      <p:pic>
        <p:nvPicPr>
          <p:cNvPr id="7" name="Picture 6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3" y="274638"/>
            <a:ext cx="825464" cy="7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3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8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9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2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2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7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79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emf"/><Relationship Id="rId12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3123" y="1496115"/>
            <a:ext cx="9388310" cy="2642594"/>
          </a:xfrm>
        </p:spPr>
        <p:txBody>
          <a:bodyPr/>
          <a:lstStyle/>
          <a:p>
            <a:pPr algn="ctr"/>
            <a:r>
              <a:rPr lang="en-GB" sz="3600" dirty="0" smtClean="0"/>
              <a:t>Commissioning </a:t>
            </a:r>
            <a:r>
              <a:rPr lang="en-GB" sz="3600" dirty="0"/>
              <a:t>experience of LINAC4 at CERN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     </a:t>
            </a:r>
            <a:r>
              <a:rPr lang="en-GB" sz="2400" dirty="0" smtClean="0"/>
              <a:t>Alessandra M Lombardi for the LINAC4 Team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</a:blip>
          <a:srcRect/>
          <a:stretch>
            <a:fillRect/>
          </a:stretch>
        </p:blipFill>
        <p:spPr bwMode="auto">
          <a:xfrm>
            <a:off x="-1" y="13796"/>
            <a:ext cx="3058022" cy="285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823" y="0"/>
            <a:ext cx="3823934" cy="2867950"/>
          </a:xfrm>
          <a:prstGeom prst="rect">
            <a:avLst/>
          </a:prstGeom>
          <a:ln/>
          <a:effectLst>
            <a:softEdge rad="12700"/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40" y="5738"/>
            <a:ext cx="3816283" cy="2862212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3096" y="487303"/>
            <a:ext cx="3898424" cy="2923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/>
          <a:stretch/>
        </p:blipFill>
        <p:spPr>
          <a:xfrm>
            <a:off x="1483894" y="4358327"/>
            <a:ext cx="9897636" cy="2001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38908"/>
            <a:ext cx="2020868" cy="2020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272" y="3841642"/>
            <a:ext cx="1483895" cy="150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3677920" cy="365125"/>
          </a:xfrm>
        </p:spPr>
        <p:txBody>
          <a:bodyPr/>
          <a:lstStyle/>
          <a:p>
            <a:r>
              <a:rPr lang="en-US" smtClean="0"/>
              <a:t>30.09.2021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Extensive measurements at 45 </a:t>
            </a:r>
            <a:r>
              <a:rPr lang="en-GB" dirty="0" err="1" smtClean="0"/>
              <a:t>keV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39716" y="2076733"/>
            <a:ext cx="5328284" cy="2139315"/>
            <a:chOff x="0" y="0"/>
            <a:chExt cx="9786936" cy="3476626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0"/>
              <a:ext cx="5872164" cy="3476626"/>
              <a:chOff x="0" y="0"/>
              <a:chExt cx="5872164" cy="3476626"/>
            </a:xfrm>
          </p:grpSpPr>
          <p:pic>
            <p:nvPicPr>
              <p:cNvPr id="11" name="Picture 10" descr="C:\NaPac\85.jpe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1957388" cy="3476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C:\NaPac\90.jpe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388" y="0"/>
                <a:ext cx="1957388" cy="3476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C:\NaPac\95.jpe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4776" y="0"/>
                <a:ext cx="1957388" cy="3476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 descr="C:\NaPac\100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163" y="1"/>
              <a:ext cx="1957387" cy="347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C:\NaPac\105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549" y="0"/>
              <a:ext cx="1957387" cy="347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51" y="4269317"/>
            <a:ext cx="5328285" cy="213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10354" y="1600201"/>
            <a:ext cx="908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1- take measurements varying </a:t>
            </a:r>
            <a:r>
              <a:rPr lang="en-GB" dirty="0" err="1"/>
              <a:t>solenoidal</a:t>
            </a:r>
            <a:r>
              <a:rPr lang="en-GB" dirty="0"/>
              <a:t> field and generate in tracking code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0589" y="4267200"/>
            <a:ext cx="39520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 – back-trace to source out</a:t>
            </a:r>
          </a:p>
          <a:p>
            <a:endParaRPr lang="en-GB" sz="1200" dirty="0"/>
          </a:p>
          <a:p>
            <a:endParaRPr lang="en-GB" sz="1200" dirty="0"/>
          </a:p>
          <a:p>
            <a:r>
              <a:rPr lang="en-GB" dirty="0"/>
              <a:t>3 - Result : we have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an empirical input  beam distribution </a:t>
            </a:r>
            <a:r>
              <a:rPr lang="en-GB" dirty="0"/>
              <a:t>that very well represents the dynamics  in the LEBT and the rest of the </a:t>
            </a:r>
            <a:r>
              <a:rPr lang="en-GB" dirty="0" smtClean="0"/>
              <a:t>accelerator.</a:t>
            </a:r>
            <a:endParaRPr lang="en-GB" dirty="0"/>
          </a:p>
          <a:p>
            <a:r>
              <a:rPr lang="en-GB" sz="1200" dirty="0"/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38" y="1909896"/>
            <a:ext cx="3911792" cy="23422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0588" y="1969533"/>
            <a:ext cx="98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95678" y="3938985"/>
            <a:ext cx="176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Emittance</a:t>
            </a:r>
            <a:r>
              <a:rPr lang="en-GB" sz="1400" dirty="0">
                <a:solidFill>
                  <a:schemeClr val="bg1"/>
                </a:solidFill>
              </a:rPr>
              <a:t> metre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10588" y="3629719"/>
            <a:ext cx="176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Solenoid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7014" y="360778"/>
            <a:ext cx="774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This turned out to be a CRUCIAL STEP-see next slide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Transverse emittance at higher energies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781" y="2757361"/>
            <a:ext cx="3102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Transverse emittances were indirectly measured with: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/>
              <a:t>the “</a:t>
            </a:r>
            <a:r>
              <a:rPr lang="en-GB" sz="1600" b="1" dirty="0"/>
              <a:t>Forward method</a:t>
            </a:r>
            <a:r>
              <a:rPr lang="en-GB" sz="1600" dirty="0"/>
              <a:t>”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/>
              <a:t>the “</a:t>
            </a:r>
            <a:r>
              <a:rPr lang="en-GB" sz="1600" b="1" dirty="0"/>
              <a:t>Hybrid Tomographic method</a:t>
            </a:r>
            <a:r>
              <a:rPr lang="en-GB" sz="1600" dirty="0"/>
              <a:t>” </a:t>
            </a: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endParaRPr lang="en-GB" sz="1600" dirty="0"/>
          </a:p>
          <a:p>
            <a:r>
              <a:rPr lang="en-GB" sz="1600" dirty="0"/>
              <a:t>Both based on: The 3 profiles method – Including the space charge forces with multi-particle simulation codes.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01493" y="1737360"/>
            <a:ext cx="4111733" cy="3871457"/>
            <a:chOff x="1111353" y="2142536"/>
            <a:chExt cx="4111733" cy="3871457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1111353" y="2558280"/>
              <a:ext cx="4111733" cy="3455713"/>
              <a:chOff x="350981" y="1893455"/>
              <a:chExt cx="5320146" cy="461487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026" r="-433" b="3832"/>
              <a:stretch/>
            </p:blipFill>
            <p:spPr>
              <a:xfrm>
                <a:off x="350981" y="1893455"/>
                <a:ext cx="5209309" cy="229061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7873" r="-2134" b="4359"/>
              <a:stretch/>
            </p:blipFill>
            <p:spPr>
              <a:xfrm>
                <a:off x="350981" y="4217709"/>
                <a:ext cx="5320146" cy="229061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105817" y="2142536"/>
              <a:ext cx="2122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@ 50 MeV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80599" y="1775142"/>
            <a:ext cx="4143522" cy="3795890"/>
            <a:chOff x="5290460" y="2219726"/>
            <a:chExt cx="4143522" cy="3795890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5290460" y="2590800"/>
              <a:ext cx="4143522" cy="3424816"/>
              <a:chOff x="5957452" y="1893455"/>
              <a:chExt cx="5801566" cy="461487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8" t="8023" r="-1535" b="4270"/>
              <a:stretch/>
            </p:blipFill>
            <p:spPr>
              <a:xfrm>
                <a:off x="5957452" y="1893455"/>
                <a:ext cx="5801566" cy="234919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54" r="-2955" b="4565"/>
              <a:stretch/>
            </p:blipFill>
            <p:spPr>
              <a:xfrm>
                <a:off x="5957452" y="4217707"/>
                <a:ext cx="5801566" cy="2290619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6156876" y="2219726"/>
              <a:ext cx="24106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@ 107 MeV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16706" y="2247519"/>
            <a:ext cx="10563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Expected from simulations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6706" y="4105987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Measured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r>
              <a:rPr lang="en-US" smtClean="0"/>
              <a:t>/24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Pre-injector 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lum bright="18000" contrast="12000"/>
          </a:blip>
          <a:srcRect/>
          <a:stretch>
            <a:fillRect/>
          </a:stretch>
        </p:blipFill>
        <p:spPr bwMode="auto">
          <a:xfrm>
            <a:off x="1097280" y="1845734"/>
            <a:ext cx="3875773" cy="361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93" y="1845734"/>
            <a:ext cx="4823184" cy="361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7280" y="5463122"/>
            <a:ext cx="387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 MeV/ 352 MHz/ 3 m long RFQ</a:t>
            </a:r>
          </a:p>
          <a:p>
            <a:r>
              <a:rPr lang="en-GB" dirty="0" smtClean="0"/>
              <a:t>Commissioned with beam 2013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652893" y="5518082"/>
            <a:ext cx="482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Fast chopper, functionality validated 2013 </a:t>
            </a:r>
          </a:p>
          <a:p>
            <a:r>
              <a:rPr lang="en-GB" dirty="0" err="1" smtClean="0"/>
              <a:t>Risetime</a:t>
            </a:r>
            <a:r>
              <a:rPr lang="en-GB" dirty="0" smtClean="0"/>
              <a:t>&lt;10nsec/ extinguish factor 100%  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49654"/>
          </a:xfrm>
        </p:spPr>
        <p:txBody>
          <a:bodyPr>
            <a:normAutofit/>
          </a:bodyPr>
          <a:lstStyle/>
          <a:p>
            <a:r>
              <a:rPr lang="en-US" dirty="0" smtClean="0"/>
              <a:t>Measuring at 3 MeV : CHOPPING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emoving</a:t>
            </a:r>
            <a:r>
              <a:rPr lang="en-US" sz="1200" dirty="0" smtClean="0"/>
              <a:t> </a:t>
            </a:r>
            <a:r>
              <a:rPr lang="en-US" sz="1200" dirty="0" err="1"/>
              <a:t>microbunches</a:t>
            </a:r>
            <a:r>
              <a:rPr lang="en-US" sz="1200" dirty="0"/>
              <a:t> (150/352) to adapt the 352MHz </a:t>
            </a:r>
            <a:r>
              <a:rPr lang="en-US" sz="1200" dirty="0" err="1"/>
              <a:t>linac</a:t>
            </a:r>
            <a:r>
              <a:rPr lang="en-US" sz="1200" dirty="0"/>
              <a:t> bunches  to the 1 MHz booster frequency</a:t>
            </a:r>
          </a:p>
        </p:txBody>
      </p:sp>
      <p:grpSp>
        <p:nvGrpSpPr>
          <p:cNvPr id="13315" name="Group 17"/>
          <p:cNvGrpSpPr>
            <a:grpSpLocks/>
          </p:cNvGrpSpPr>
          <p:nvPr/>
        </p:nvGrpSpPr>
        <p:grpSpPr bwMode="auto">
          <a:xfrm>
            <a:off x="3538472" y="1497990"/>
            <a:ext cx="7313613" cy="4114800"/>
            <a:chOff x="1370013" y="1827213"/>
            <a:chExt cx="7313612" cy="4114800"/>
          </a:xfrm>
        </p:grpSpPr>
        <p:pic>
          <p:nvPicPr>
            <p:cNvPr id="13322" name="Picture 4" descr="Chopper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599" y="1827213"/>
              <a:ext cx="5350423" cy="41148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AutoShape 6"/>
            <p:cNvSpPr>
              <a:spLocks/>
            </p:cNvSpPr>
            <p:nvPr/>
          </p:nvSpPr>
          <p:spPr bwMode="auto">
            <a:xfrm rot="-6362125">
              <a:off x="2061361" y="2296932"/>
              <a:ext cx="516030" cy="1898726"/>
            </a:xfrm>
            <a:prstGeom prst="rightBrace">
              <a:avLst>
                <a:gd name="adj1" fmla="val 2812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4" name="Text Box 7"/>
            <p:cNvSpPr txBox="1">
              <a:spLocks noChangeArrowheads="1"/>
            </p:cNvSpPr>
            <p:nvPr/>
          </p:nvSpPr>
          <p:spPr bwMode="auto">
            <a:xfrm>
              <a:off x="1510659" y="2407747"/>
              <a:ext cx="1406464" cy="58477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/>
                <a:t>Match from the RFQ</a:t>
              </a:r>
            </a:p>
          </p:txBody>
        </p:sp>
        <p:sp>
          <p:nvSpPr>
            <p:cNvPr id="13325" name="AutoShape 8"/>
            <p:cNvSpPr>
              <a:spLocks/>
            </p:cNvSpPr>
            <p:nvPr/>
          </p:nvSpPr>
          <p:spPr bwMode="auto">
            <a:xfrm rot="-6362125">
              <a:off x="6069783" y="1458383"/>
              <a:ext cx="516030" cy="1898726"/>
            </a:xfrm>
            <a:prstGeom prst="rightBrace">
              <a:avLst>
                <a:gd name="adj1" fmla="val 2812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AutoShape 9"/>
            <p:cNvSpPr>
              <a:spLocks/>
            </p:cNvSpPr>
            <p:nvPr/>
          </p:nvSpPr>
          <p:spPr bwMode="auto">
            <a:xfrm rot="-6362125">
              <a:off x="4094874" y="1861988"/>
              <a:ext cx="516030" cy="2180019"/>
            </a:xfrm>
            <a:prstGeom prst="rightBrace">
              <a:avLst>
                <a:gd name="adj1" fmla="val 3229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Text Box 10"/>
            <p:cNvSpPr txBox="1">
              <a:spLocks noChangeArrowheads="1"/>
            </p:cNvSpPr>
            <p:nvPr/>
          </p:nvSpPr>
          <p:spPr bwMode="auto">
            <a:xfrm>
              <a:off x="7277161" y="1891717"/>
              <a:ext cx="1406464" cy="64633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Match to the DTL</a:t>
              </a:r>
            </a:p>
          </p:txBody>
        </p:sp>
        <p:sp>
          <p:nvSpPr>
            <p:cNvPr id="13328" name="Text Box 11"/>
            <p:cNvSpPr txBox="1">
              <a:spLocks noChangeArrowheads="1"/>
            </p:cNvSpPr>
            <p:nvPr/>
          </p:nvSpPr>
          <p:spPr bwMode="auto">
            <a:xfrm>
              <a:off x="3479709" y="2278739"/>
              <a:ext cx="1406464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Chop </a:t>
              </a:r>
            </a:p>
          </p:txBody>
        </p:sp>
      </p:grpSp>
      <p:sp>
        <p:nvSpPr>
          <p:cNvPr id="13317" name="Line 24"/>
          <p:cNvSpPr>
            <a:spLocks noChangeShapeType="1"/>
          </p:cNvSpPr>
          <p:nvPr/>
        </p:nvSpPr>
        <p:spPr bwMode="auto">
          <a:xfrm flipH="1" flipV="1">
            <a:off x="6387663" y="3811732"/>
            <a:ext cx="1124898" cy="10690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318" name="Picture 23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1" y="2696343"/>
            <a:ext cx="2438400" cy="1514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Line 24"/>
          <p:cNvSpPr>
            <a:spLocks noChangeShapeType="1"/>
          </p:cNvSpPr>
          <p:nvPr/>
        </p:nvSpPr>
        <p:spPr bwMode="auto">
          <a:xfrm flipH="1">
            <a:off x="7779279" y="2921329"/>
            <a:ext cx="1956273" cy="467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316" name="Picture 22" descr="image0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5099" y="4470365"/>
            <a:ext cx="2274923" cy="1647825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" y="3098765"/>
            <a:ext cx="419481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6"/>
          <a:stretch/>
        </p:blipFill>
        <p:spPr bwMode="auto">
          <a:xfrm>
            <a:off x="8917327" y="4346245"/>
            <a:ext cx="4038600" cy="188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39932" y="5287822"/>
            <a:ext cx="9906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/>
              <a:t>Meas</a:t>
            </a:r>
            <a:r>
              <a:rPr lang="en-GB" dirty="0"/>
              <a:t> 2014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841965"/>
            <a:ext cx="420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Beam current downstream the dump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76" y="286603"/>
            <a:ext cx="10886504" cy="1450757"/>
          </a:xfrm>
        </p:spPr>
        <p:txBody>
          <a:bodyPr>
            <a:normAutofit/>
          </a:bodyPr>
          <a:lstStyle/>
          <a:p>
            <a:r>
              <a:rPr lang="en-GB" dirty="0" smtClean="0"/>
              <a:t>Measuring at 3 MeV :  </a:t>
            </a:r>
            <a:r>
              <a:rPr lang="en-GB" dirty="0"/>
              <a:t>validation of </a:t>
            </a:r>
            <a:r>
              <a:rPr lang="en-GB" dirty="0" smtClean="0"/>
              <a:t>diagnostics and emittance reconstruction</a:t>
            </a:r>
            <a:endParaRPr lang="en-GB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448901"/>
              </p:ext>
            </p:extLst>
          </p:nvPr>
        </p:nvGraphicFramePr>
        <p:xfrm>
          <a:off x="116775" y="1735385"/>
          <a:ext cx="82296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Slit-and-grid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From</a:t>
                      </a:r>
                      <a:r>
                        <a:rPr lang="en-GB" baseline="0" dirty="0" smtClean="0"/>
                        <a:t> profile </a:t>
                      </a:r>
                      <a:r>
                        <a:rPr lang="en-GB" baseline="0" dirty="0" err="1" smtClean="0"/>
                        <a:t>meas</a:t>
                      </a:r>
                      <a:r>
                        <a:rPr lang="en-GB" baseline="0" dirty="0" smtClean="0"/>
                        <a:t> 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Laser + diamond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356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/>
          <a:stretch/>
        </p:blipFill>
        <p:spPr bwMode="auto">
          <a:xfrm>
            <a:off x="269176" y="2116386"/>
            <a:ext cx="2282317" cy="438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r="8515"/>
          <a:stretch/>
        </p:blipFill>
        <p:spPr bwMode="auto">
          <a:xfrm>
            <a:off x="5667500" y="2100064"/>
            <a:ext cx="2613258" cy="451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75" y="2192585"/>
            <a:ext cx="2967674" cy="216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" b="47606"/>
          <a:stretch/>
        </p:blipFill>
        <p:spPr>
          <a:xfrm>
            <a:off x="2859975" y="4368802"/>
            <a:ext cx="2286000" cy="2129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79" y="4307459"/>
            <a:ext cx="3802796" cy="23748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8777" y="1735385"/>
            <a:ext cx="3178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rms</a:t>
            </a:r>
            <a:r>
              <a:rPr lang="en-GB" dirty="0"/>
              <a:t> normalised Transverse emittance </a:t>
            </a:r>
            <a:r>
              <a:rPr lang="en-GB" dirty="0" smtClean="0"/>
              <a:t>at </a:t>
            </a:r>
            <a:r>
              <a:rPr lang="en-GB" dirty="0"/>
              <a:t>3 MeV </a:t>
            </a:r>
            <a:r>
              <a:rPr lang="en-GB" dirty="0" smtClean="0"/>
              <a:t>measured by 3 independent systems is  </a:t>
            </a:r>
            <a:r>
              <a:rPr lang="en-GB" u="sng" dirty="0"/>
              <a:t>0.3 pi mm </a:t>
            </a:r>
            <a:r>
              <a:rPr lang="en-GB" u="sng" dirty="0" err="1"/>
              <a:t>mrad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35" y="286603"/>
            <a:ext cx="11567711" cy="1450757"/>
          </a:xfrm>
        </p:spPr>
        <p:txBody>
          <a:bodyPr>
            <a:normAutofit fontScale="90000"/>
          </a:bodyPr>
          <a:lstStyle/>
          <a:p>
            <a:r>
              <a:rPr lang="en-GB" sz="5300" dirty="0"/>
              <a:t>Drift Tube </a:t>
            </a:r>
            <a:r>
              <a:rPr lang="en-GB" sz="5300" dirty="0" err="1"/>
              <a:t>Linac</a:t>
            </a:r>
            <a:r>
              <a:rPr lang="en-GB" sz="5300" dirty="0"/>
              <a:t> </a:t>
            </a:r>
            <a:r>
              <a:rPr lang="en-GB" sz="5300" dirty="0" smtClean="0"/>
              <a:t>: 3-50 MeV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4000" dirty="0" smtClean="0"/>
              <a:t>(3-12-30-50 MeV, commissioned in 2 stages Aug 14 and Nov 15)</a:t>
            </a:r>
            <a:endParaRPr lang="en-GB" sz="4000" dirty="0"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_NSR1214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513" y="1737359"/>
            <a:ext cx="5511063" cy="3390085"/>
          </a:xfrm>
          <a:prstGeom prst="rect">
            <a:avLst/>
          </a:prstGeom>
        </p:spPr>
      </p:pic>
      <p:pic>
        <p:nvPicPr>
          <p:cNvPr id="5" name="Picture 4" descr="IMG_08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03" y="1737358"/>
            <a:ext cx="5534510" cy="415088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4513" y="5127444"/>
            <a:ext cx="536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 tanks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3255" y="286603"/>
            <a:ext cx="11819823" cy="1450757"/>
          </a:xfrm>
        </p:spPr>
        <p:txBody>
          <a:bodyPr/>
          <a:lstStyle/>
          <a:p>
            <a:r>
              <a:rPr lang="en-GB" dirty="0" smtClean="0"/>
              <a:t>Measurements at 12 and 50 MeV : Drift tube LINAC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2"/>
          <a:stretch/>
        </p:blipFill>
        <p:spPr>
          <a:xfrm>
            <a:off x="6360144" y="1737360"/>
            <a:ext cx="4710896" cy="35340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6733" y="5288096"/>
            <a:ext cx="505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Spectrometer (bending + grid) measurements indicate an </a:t>
            </a:r>
            <a:r>
              <a:rPr lang="en-GB" dirty="0" err="1" smtClean="0"/>
              <a:t>rms</a:t>
            </a:r>
            <a:r>
              <a:rPr lang="en-GB" dirty="0" smtClean="0"/>
              <a:t> </a:t>
            </a:r>
            <a:r>
              <a:rPr lang="en-GB" dirty="0"/>
              <a:t>energy  spread </a:t>
            </a:r>
            <a:r>
              <a:rPr lang="en-GB" dirty="0" smtClean="0"/>
              <a:t>of </a:t>
            </a:r>
            <a:r>
              <a:rPr lang="en-GB" dirty="0"/>
              <a:t>52.8 </a:t>
            </a:r>
            <a:r>
              <a:rPr lang="en-GB" dirty="0" err="1"/>
              <a:t>keV</a:t>
            </a:r>
            <a:r>
              <a:rPr lang="en-GB" dirty="0"/>
              <a:t> </a:t>
            </a:r>
            <a:r>
              <a:rPr lang="en-GB" dirty="0" smtClean="0"/>
              <a:t>(vs 49.2 </a:t>
            </a:r>
            <a:r>
              <a:rPr lang="en-GB" dirty="0" err="1" smtClean="0"/>
              <a:t>keV</a:t>
            </a:r>
            <a:r>
              <a:rPr lang="en-GB" dirty="0" smtClean="0"/>
              <a:t> expected) after DTL tank1,12MeV,  August 2014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44444" y="1737360"/>
            <a:ext cx="3712184" cy="3788552"/>
            <a:chOff x="2162676" y="919510"/>
            <a:chExt cx="4740753" cy="5081240"/>
          </a:xfrm>
          <a:solidFill>
            <a:schemeClr val="bg1"/>
          </a:solidFill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677" y="1139109"/>
              <a:ext cx="4731613" cy="2389153"/>
            </a:xfrm>
            <a:prstGeom prst="rect">
              <a:avLst/>
            </a:prstGeom>
            <a:grpFill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676" y="3606982"/>
              <a:ext cx="4740753" cy="2393768"/>
            </a:xfrm>
            <a:prstGeom prst="rect">
              <a:avLst/>
            </a:prstGeom>
            <a:grpFill/>
          </p:spPr>
        </p:pic>
        <p:sp>
          <p:nvSpPr>
            <p:cNvPr id="10" name="TextBox 9"/>
            <p:cNvSpPr txBox="1"/>
            <p:nvPr/>
          </p:nvSpPr>
          <p:spPr>
            <a:xfrm>
              <a:off x="2981125" y="919510"/>
              <a:ext cx="2878557" cy="4660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dirty="0"/>
                <a:t>Expected - </a:t>
              </a:r>
              <a:r>
                <a:rPr lang="en-GB" sz="1350" dirty="0">
                  <a:solidFill>
                    <a:srgbClr val="FF0000"/>
                  </a:solidFill>
                </a:rPr>
                <a:t>Measured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97280" y="5525912"/>
            <a:ext cx="3859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Transverse emittance at 50 MeV</a:t>
            </a:r>
          </a:p>
          <a:p>
            <a:r>
              <a:rPr lang="en-GB" dirty="0"/>
              <a:t>a</a:t>
            </a:r>
            <a:r>
              <a:rPr lang="en-GB" dirty="0" smtClean="0"/>
              <a:t>fter the Drift Tube </a:t>
            </a:r>
            <a:r>
              <a:rPr lang="en-GB" dirty="0" err="1" smtClean="0"/>
              <a:t>Linac</a:t>
            </a:r>
            <a:r>
              <a:rPr lang="en-GB" dirty="0" smtClean="0"/>
              <a:t>, Nov 2015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66046" y="1119668"/>
            <a:ext cx="546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stage was important but not crucial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8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06" y="286603"/>
            <a:ext cx="10825174" cy="1450757"/>
          </a:xfrm>
        </p:spPr>
        <p:txBody>
          <a:bodyPr>
            <a:normAutofit/>
          </a:bodyPr>
          <a:lstStyle/>
          <a:p>
            <a:r>
              <a:rPr lang="en-GB" dirty="0" smtClean="0"/>
              <a:t>Cell Coupled Drift Tube LINAC  : 50-100MeV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(commissioned June 16)</a:t>
            </a:r>
            <a:endParaRPr lang="en-GB" dirty="0"/>
          </a:p>
        </p:txBody>
      </p:sp>
      <p:pic>
        <p:nvPicPr>
          <p:cNvPr id="4" name="CCDT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4" y="1845734"/>
            <a:ext cx="6727296" cy="4488368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Shape 54"/>
          <p:cNvSpPr/>
          <p:nvPr/>
        </p:nvSpPr>
        <p:spPr>
          <a:xfrm>
            <a:off x="6738730" y="274638"/>
            <a:ext cx="5502796" cy="74863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sz="1600" dirty="0">
                <a:solidFill>
                  <a:schemeClr val="bg2">
                    <a:lumMod val="10000"/>
                  </a:schemeClr>
                </a:solidFill>
              </a:rPr>
              <a:t>modules of 3 accelerating cavities (3 gaps each) and 2 coupling cells,</a:t>
            </a:r>
          </a:p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>
                <a:solidFill>
                  <a:schemeClr val="bg2">
                    <a:lumMod val="10000"/>
                  </a:schemeClr>
                </a:solidFill>
              </a:rPr>
              <a:t>quadrupoles outside of RF structure, </a:t>
            </a:r>
          </a:p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 smtClean="0">
                <a:solidFill>
                  <a:srgbClr val="FF0000"/>
                </a:solidFill>
              </a:rPr>
              <a:t>first-ever </a:t>
            </a:r>
            <a:r>
              <a:rPr sz="1600" dirty="0">
                <a:solidFill>
                  <a:srgbClr val="FF0000"/>
                </a:solidFill>
              </a:rPr>
              <a:t>CCDTL in a working machine!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06" y="286603"/>
            <a:ext cx="10825174" cy="145075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50-100MeV : validation of the </a:t>
            </a:r>
            <a:r>
              <a:rPr lang="en-GB" dirty="0" err="1" smtClean="0"/>
              <a:t>ToF</a:t>
            </a:r>
            <a:r>
              <a:rPr lang="en-GB" dirty="0" smtClean="0"/>
              <a:t> and the phase and amplitude setting strategy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CCDT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4" y="1845734"/>
            <a:ext cx="5533233" cy="3691704"/>
          </a:xfrm>
          <a:prstGeom prst="rect">
            <a:avLst/>
          </a:prstGeom>
          <a:ln w="3175">
            <a:miter lim="400000"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69175" y="1737360"/>
            <a:ext cx="4572105" cy="2286000"/>
            <a:chOff x="3301045" y="3780073"/>
            <a:chExt cx="2545213" cy="15390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312" y="3780073"/>
              <a:ext cx="2540946" cy="14886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01045" y="5011386"/>
              <a:ext cx="1169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DTL3</a:t>
              </a:r>
              <a:endParaRPr lang="en-GB" sz="14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43093" y="4023360"/>
            <a:ext cx="3834044" cy="2512996"/>
            <a:chOff x="6209225" y="3780073"/>
            <a:chExt cx="2640779" cy="1510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225" y="3780073"/>
              <a:ext cx="2640779" cy="14886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282210" y="4982752"/>
              <a:ext cx="1169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CCDTL5</a:t>
              </a:r>
              <a:endParaRPr lang="en-GB" sz="1400" b="1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CCDTL beam measurements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9829" y="4872042"/>
            <a:ext cx="1111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Average energy vs cavity phase for CCDTL module 3 and 4 measured  June 2016 with Time-of-Flight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17746" y="6459785"/>
            <a:ext cx="338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Refer to F. Roncarolo  </a:t>
            </a:r>
            <a:r>
              <a:rPr lang="en-GB" dirty="0"/>
              <a:t>MOPAB120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5" y="1843804"/>
            <a:ext cx="5000625" cy="292179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9" y="1737360"/>
            <a:ext cx="5517546" cy="302823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15" y="2612921"/>
            <a:ext cx="10115203" cy="3575401"/>
          </a:xfrm>
        </p:spPr>
        <p:txBody>
          <a:bodyPr>
            <a:normAutofit fontScale="25000" lnSpcReduction="20000"/>
          </a:bodyPr>
          <a:lstStyle/>
          <a:p>
            <a:endParaRPr lang="en-GB" sz="4800" dirty="0" smtClean="0"/>
          </a:p>
          <a:p>
            <a:r>
              <a:rPr lang="en-GB" sz="4800" dirty="0" smtClean="0"/>
              <a:t>Oliver.Abevrle,Davide.Aguglia,Luca.Arnaudon,Philippe.Baudrenghien</a:t>
            </a:r>
            <a:r>
              <a:rPr lang="en-GB" sz="4800" dirty="0"/>
              <a:t>, </a:t>
            </a:r>
            <a:r>
              <a:rPr lang="en-GB" sz="4800" dirty="0" err="1"/>
              <a:t>Giulia.Bellodi</a:t>
            </a:r>
            <a:r>
              <a:rPr lang="en-GB" sz="4800" dirty="0"/>
              <a:t> Caterina.Bertone,Yannic.Body,Jan.Borburgh,Enrico.Bravin,Olivier.Brunner,Jean-Paul.Burnet,Marco.Buzio,Christian.Carli,Etienne.Carlier,Miguel.Cerqueira.Bastos,julie.coupard,Jean-Marc.Cravero,Pierre.Dahlen,Benoit.Daudin,Jurgen.de.Jonghe,Nuno.Dos.Santos,L.Ducimetiere,Tony.Fowler,jean-frederic.fuchs,Delphine.Gerard,Frank.Gerigk,jean-michel.giguet,Silvia.Grau,Jean-Claude.Guillaume,Louis.Hammouti,Klaus.Hanke,Michael.Hourican,Mark.Jones,Quentin.King,Ioan.Kozsar,Jean-Baptiste.Lallement,Gilles.Le.Godec,Franco.Lenardon,Alessandra.Lombardi,Luz.Lopez-Hernandez,Serge.Mathot,Stefano.Moccia,Eric.Montesinos,Antony.Newborough,David.Nisbet,Mauro.Paoluzzi,Aurelie.Pascal,Daniel.Perrin,Jerome.Pierlot,Serge.Pittet,Bruno.Puccio,Uli.Raich,Suitbert.Ramberger,Carlo.Rossi,Richard.Scrivens,Lars.Soby,Jocelyn.Tan,Hugues.Thiesen,Pierre.Alexandre.Thonet,Giovanna.Vandoni,Maurizio.Vretenar,Wim.Weterings,Christos.Zamantzas,Thomas.Zickler, </a:t>
            </a:r>
            <a:r>
              <a:rPr lang="en-GB" sz="4800" dirty="0" smtClean="0"/>
              <a:t>Elena.Benedetto,Alessandro.Bertarelli,Etienne.Carlier,Jean-Pierre.Corso,julie.coupard,Yves.Cuvet,Alessandro.Dallocchio,L.Ducimetiere,Gilles.Favre,Alan.Findlay,Jan.Hansen,Lars.Jensen,Rhodri.Jones,Detlef.Kuchler,Jean-Michel.Lacroix,Bettina.Mikulec,Dominique.Missiaen,john.molendijk,Benoit.Riffaud,Federico.Roncarolo,Carlo.Rossi,Jose-Luis.Sanchez.Alvarez,Andrzej.Siemko,Marco.Silari,Lars.Soby,Didier.Steyaert,Jocelyn.Tan,Pierre.Alexandre.Thonet,joachim.vollaire,Rolf.Wegner,Sylvain.Weisz</a:t>
            </a:r>
            <a:r>
              <a:rPr lang="en-GB" sz="4800" dirty="0"/>
              <a:t>, </a:t>
            </a:r>
            <a:r>
              <a:rPr lang="en-GB" sz="4800" dirty="0" smtClean="0"/>
              <a:t>Michel.Arnaud,Luca.Arnaudon,Sonia.Bartolome,Cedric.Baud,cyrille.patrick.bedel,aurelio.berjillos,christian.marc.bernard,Ana-Paula.Bernardes,Alessandro.Bertarelli,Sebastien.Bertolo,thomas.william.birtwistle,Jan.Blaha,Sebastien.Blanchard,Yannic.Body,philippe.boisseaux-bourgeois,robert.borner,Olivier.Brunner,pawel.andrzej.burdelski,Didier.Chapuis,Ahmed.Cherif,Laurent.Colly,Fabio.Corsanego,Jean-Pierre.Corso,julie.coupard,Christophe.Coupat,Jean-Marc.Cravero,Olivier.Crettiez,Maryse.Da.Costa,Alessandro.Dallocchio,jose.delagama,gian.piero.di.giovanni,Tobias.Dobers,Gerald.Dumont,John.Etheridge,Gilles.Favre,ja.ferreira,Ramon.Folch,Katy.Foraz,Robert.Froeschl,jean-frederic.fuchs,Anne.Funken,javier.galindo,georgi.minchev.georgiev,Frank.Gerigk,jean-michel.giguet,Gael.Girardot,David.Glenat,Paulo.Gomes,Marine.Pace,Silvia.Grau,Jean-Louis.Grenard,Damien.Grenier,Serge.Grillot,jean-francois.gruber,Roberto.Guida,greta.guidoboni,Jean-Claude.Guillaume,abel.gutierrez,Louis.Hammouti,Jan.Hansen,Steve.Hutchins,Stephane.Joffe,Mark.Jones,Ioan.Kozsar,Jean-Michel.Lacroix</a:t>
            </a:r>
            <a:r>
              <a:rPr lang="en-GB" sz="4800" dirty="0"/>
              <a:t>, </a:t>
            </a:r>
            <a:r>
              <a:rPr lang="en-GB" sz="4800" dirty="0" smtClean="0"/>
              <a:t>David.Landre,raphael.langlois,jean.marc.lassauce,patrick.lelong,Jacques.Lettry,Yann.Lupkins,Jose.Marques,Christophe.Martin,alex.martinez,Pablo.Martinez.Yanez,Albert.Masson,Christian.Mastrostefano,Simon.Mataguez,Serge.Mathot,Bettina.Mikulec,Stefano.Moccia,Richard.Mompo,Boris.Morand,richard.francis.morton,Antony.Newborough,Christophe.Nicou,Pierre.Ninin,David.Nisbet,Remy.Noulibos,Miguel.Ojeda-Sandonis</a:t>
            </a:r>
            <a:r>
              <a:rPr lang="en-GB" sz="4800" dirty="0"/>
              <a:t>, </a:t>
            </a:r>
            <a:r>
              <a:rPr lang="en-GB" sz="4800" dirty="0" err="1"/>
              <a:t>Francesco.di.Lorenzo</a:t>
            </a:r>
            <a:r>
              <a:rPr lang="en-GB" sz="4800" dirty="0"/>
              <a:t>, </a:t>
            </a:r>
            <a:r>
              <a:rPr lang="en-GB" sz="4800" dirty="0" err="1" smtClean="0"/>
              <a:t>Micheal.o.Neil</a:t>
            </a:r>
            <a:r>
              <a:rPr lang="en-GB" sz="4800" dirty="0" smtClean="0"/>
              <a:t>, Chiara Bracco, Federico Roncarolo</a:t>
            </a:r>
            <a:endParaRPr lang="en-GB" sz="48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623"/>
            <a:ext cx="1396874" cy="1396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5" y="213965"/>
            <a:ext cx="1353449" cy="1295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874" y="354363"/>
            <a:ext cx="1883944" cy="1244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265" y="285858"/>
            <a:ext cx="3771900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868" y="377210"/>
            <a:ext cx="4143375" cy="981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16" y="1769491"/>
            <a:ext cx="1924050" cy="828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45" y="1769491"/>
            <a:ext cx="2828925" cy="1047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5215" y="1729757"/>
            <a:ext cx="2609850" cy="1076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0026" y="1498028"/>
            <a:ext cx="1657350" cy="13716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3728720" cy="365125"/>
          </a:xfrm>
        </p:spPr>
        <p:txBody>
          <a:bodyPr/>
          <a:lstStyle/>
          <a:p>
            <a:r>
              <a:rPr lang="en-US" smtClean="0"/>
              <a:t>30.09.2021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6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59" y="3207341"/>
            <a:ext cx="6337491" cy="365065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981" y="155281"/>
            <a:ext cx="10058400" cy="1450757"/>
          </a:xfrm>
        </p:spPr>
        <p:txBody>
          <a:bodyPr/>
          <a:lstStyle/>
          <a:p>
            <a:r>
              <a:rPr lang="en-GB" dirty="0" smtClean="0"/>
              <a:t>Pi-mode structure : 100-160 MeV</a:t>
            </a:r>
            <a:br>
              <a:rPr lang="en-GB" dirty="0" smtClean="0"/>
            </a:br>
            <a:r>
              <a:rPr lang="en-GB" dirty="0" smtClean="0"/>
              <a:t>(commissioned Oct 16)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789" y="155281"/>
            <a:ext cx="2696308" cy="3595077"/>
          </a:xfrm>
          <a:prstGeom prst="rect">
            <a:avLst/>
          </a:prstGeom>
        </p:spPr>
      </p:pic>
      <p:grpSp>
        <p:nvGrpSpPr>
          <p:cNvPr id="10" name="Group 64"/>
          <p:cNvGrpSpPr/>
          <p:nvPr/>
        </p:nvGrpSpPr>
        <p:grpSpPr>
          <a:xfrm>
            <a:off x="-1229442" y="1606038"/>
            <a:ext cx="8532793" cy="6910678"/>
            <a:chOff x="0" y="-1150122"/>
            <a:chExt cx="8532791" cy="6910677"/>
          </a:xfrm>
        </p:grpSpPr>
        <p:sp>
          <p:nvSpPr>
            <p:cNvPr id="11" name="Shape 62"/>
            <p:cNvSpPr/>
            <p:nvPr/>
          </p:nvSpPr>
          <p:spPr>
            <a:xfrm>
              <a:off x="0" y="0"/>
              <a:ext cx="8532791" cy="5760555"/>
            </a:xfrm>
            <a:prstGeom prst="roundRect">
              <a:avLst>
                <a:gd name="adj" fmla="val 1223"/>
              </a:avLst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9000">
                  <a:solidFill>
                    <a:srgbClr val="FFFFFF"/>
                  </a:solidFill>
                  <a:latin typeface="Entypo"/>
                  <a:ea typeface="Entypo"/>
                  <a:cs typeface="Entypo"/>
                  <a:sym typeface="Entypo"/>
                </a:defRPr>
              </a:pPr>
              <a:endParaRPr/>
            </a:p>
          </p:txBody>
        </p:sp>
        <p:pic>
          <p:nvPicPr>
            <p:cNvPr id="12" name="PIMS-art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8335" y="-1150122"/>
              <a:ext cx="5387002" cy="359507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Reaching the final energy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607446" y="1737360"/>
            <a:ext cx="8970742" cy="466742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dirty="0"/>
              <a:t>Characteristic curves : energy out of an RF  cavity as function of amplitude and phase.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09376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84" y="5369986"/>
            <a:ext cx="3381375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37" y="4102040"/>
            <a:ext cx="3241344" cy="1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17" y="4086817"/>
            <a:ext cx="3567221" cy="2072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02" y="3147617"/>
            <a:ext cx="2046775" cy="1189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59" y="2087083"/>
            <a:ext cx="3789021" cy="1976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59" y="2083611"/>
            <a:ext cx="3682465" cy="1979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58" y="2086990"/>
            <a:ext cx="1865218" cy="10211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15988" y="4342190"/>
            <a:ext cx="23622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Solid line : simulations, </a:t>
            </a:r>
          </a:p>
          <a:p>
            <a:r>
              <a:rPr lang="en-GB" sz="1400" dirty="0"/>
              <a:t>Dotted :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686"/>
            <a:ext cx="10058400" cy="1450757"/>
          </a:xfrm>
        </p:spPr>
        <p:txBody>
          <a:bodyPr/>
          <a:lstStyle/>
          <a:p>
            <a:r>
              <a:rPr lang="en-US" sz="3200" dirty="0" smtClean="0"/>
              <a:t>From 1 day to 1 hour to set-up the RF phase and amplitude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33534" y="1737360"/>
            <a:ext cx="40652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Via beam-loading measurements</a:t>
            </a:r>
            <a:r>
              <a:rPr lang="en-US" sz="1400" i="1" dirty="0"/>
              <a:t>: </a:t>
            </a:r>
          </a:p>
          <a:p>
            <a:endParaRPr lang="en-US" sz="1400" dirty="0"/>
          </a:p>
          <a:p>
            <a:r>
              <a:rPr lang="en-US" sz="1400" dirty="0"/>
              <a:t>Initial setup: automatic phase scan of each cavities with beam loading measurement. Offline analysis to fit the data.  </a:t>
            </a:r>
          </a:p>
          <a:p>
            <a:endParaRPr lang="en-US" sz="1400" b="1" dirty="0"/>
          </a:p>
          <a:p>
            <a:r>
              <a:rPr lang="en-US" sz="1400" b="1" i="1" dirty="0"/>
              <a:t>Via energy measurements (</a:t>
            </a:r>
            <a:r>
              <a:rPr lang="en-US" sz="1400" b="1" i="1" dirty="0" err="1"/>
              <a:t>ToF</a:t>
            </a:r>
            <a:r>
              <a:rPr lang="en-US" sz="1400" b="1" i="1" dirty="0"/>
              <a:t> technique): </a:t>
            </a:r>
          </a:p>
          <a:p>
            <a:endParaRPr lang="en-US" sz="1400" dirty="0"/>
          </a:p>
          <a:p>
            <a:r>
              <a:rPr lang="en-US" sz="1400" dirty="0"/>
              <a:t>Fine tuning of the setting points. </a:t>
            </a:r>
          </a:p>
          <a:p>
            <a:r>
              <a:rPr lang="en-US" sz="1400" dirty="0"/>
              <a:t>TOF application validated, human discernment needed for correct data interpretation + offline analysis / fits. </a:t>
            </a:r>
            <a:endParaRPr lang="en-GB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9" t="13731" r="7447" b="9531"/>
          <a:stretch/>
        </p:blipFill>
        <p:spPr>
          <a:xfrm>
            <a:off x="4298792" y="1780152"/>
            <a:ext cx="3936289" cy="4338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32" y="1347329"/>
            <a:ext cx="3858768" cy="2347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39218" y="3695278"/>
            <a:ext cx="2165489" cy="253916"/>
          </a:xfrm>
          <a:prstGeom prst="rect">
            <a:avLst/>
          </a:prstGeom>
          <a:solidFill>
            <a:schemeClr val="bg1"/>
          </a:solidFill>
          <a:ln>
            <a:solidFill>
              <a:srgbClr val="005494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Average energy vs cavity phase</a:t>
            </a:r>
            <a:endParaRPr lang="en-GB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8644422" y="4259201"/>
            <a:ext cx="2996322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5494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err="1"/>
              <a:t>ToF</a:t>
            </a:r>
            <a:r>
              <a:rPr lang="en-GB" sz="1600" dirty="0"/>
              <a:t> sufficiently precise to allow setting each RF cavity to: </a:t>
            </a:r>
          </a:p>
          <a:p>
            <a:endParaRPr lang="en-GB" sz="1600" dirty="0"/>
          </a:p>
          <a:p>
            <a:r>
              <a:rPr lang="en-GB" sz="1600" dirty="0"/>
              <a:t>± 0.5 % in amplitude</a:t>
            </a:r>
          </a:p>
          <a:p>
            <a:r>
              <a:rPr lang="en-GB" sz="1600" dirty="0"/>
              <a:t>± 0.5° for the phase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r>
              <a:rPr lang="en-US" smtClean="0"/>
              <a:t>/22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Half Sector </a:t>
            </a:r>
            <a:r>
              <a:rPr lang="en-GB" dirty="0"/>
              <a:t>T</a:t>
            </a:r>
            <a:r>
              <a:rPr lang="en-GB" dirty="0" smtClean="0"/>
              <a:t>est  (</a:t>
            </a:r>
            <a:r>
              <a:rPr lang="en-GB" dirty="0"/>
              <a:t>O</a:t>
            </a:r>
            <a:r>
              <a:rPr lang="en-GB" dirty="0" smtClean="0"/>
              <a:t>ct 2016-mar2017)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13637" r="27348" b="12333"/>
          <a:stretch/>
        </p:blipFill>
        <p:spPr>
          <a:xfrm>
            <a:off x="947472" y="1737360"/>
            <a:ext cx="3493446" cy="4022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471" y="5701261"/>
            <a:ext cx="368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Beam transverse footprint – stripped – 160 MeV at BTV1077 , Mar 2017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40918" y="1737360"/>
            <a:ext cx="697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the beam through half the injection chicane with aim of mitigating risks </a:t>
            </a:r>
            <a:r>
              <a:rPr lang="en-US" dirty="0"/>
              <a:t>for Future PSB H</a:t>
            </a:r>
            <a:r>
              <a:rPr lang="en-US" baseline="30000" dirty="0"/>
              <a:t>-</a:t>
            </a:r>
            <a:r>
              <a:rPr lang="en-US" dirty="0"/>
              <a:t> Injection Section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578930" y="6439925"/>
            <a:ext cx="5106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Refer to  MOPIK04, MOPB120</a:t>
            </a:r>
            <a:r>
              <a:rPr lang="en-GB" dirty="0"/>
              <a:t>, </a:t>
            </a:r>
            <a:r>
              <a:rPr lang="en-GB" dirty="0" smtClean="0"/>
              <a:t>MOPIK041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5934055" y="2383691"/>
            <a:ext cx="5370352" cy="3804053"/>
            <a:chOff x="757959" y="3056407"/>
            <a:chExt cx="5370352" cy="3804053"/>
          </a:xfrm>
        </p:grpSpPr>
        <p:pic>
          <p:nvPicPr>
            <p:cNvPr id="15" name="Picture 14" descr="P1020184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59" y="3056407"/>
              <a:ext cx="5072070" cy="380405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17686" y="4163131"/>
              <a:ext cx="1110625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55A0"/>
                  </a:solidFill>
                </a:rPr>
                <a:t>Stripping foil</a:t>
              </a:r>
            </a:p>
            <a:p>
              <a:r>
                <a:rPr lang="en-US" sz="1400" dirty="0">
                  <a:solidFill>
                    <a:srgbClr val="0055A0"/>
                  </a:solidFill>
                </a:rPr>
                <a:t>system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69950" y="3696638"/>
              <a:ext cx="1042273" cy="73866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55A0"/>
                  </a:solidFill>
                </a:rPr>
                <a:t>Chicane</a:t>
              </a:r>
            </a:p>
            <a:p>
              <a:r>
                <a:rPr lang="en-US" sz="1400" dirty="0">
                  <a:solidFill>
                    <a:srgbClr val="0055A0"/>
                  </a:solidFill>
                </a:rPr>
                <a:t>magnets +</a:t>
              </a:r>
            </a:p>
            <a:p>
              <a:r>
                <a:rPr lang="en-US" sz="1400" dirty="0">
                  <a:solidFill>
                    <a:srgbClr val="0055A0"/>
                  </a:solidFill>
                </a:rPr>
                <a:t>H</a:t>
              </a:r>
              <a:r>
                <a:rPr lang="en-US" sz="1400" baseline="30000" dirty="0">
                  <a:solidFill>
                    <a:srgbClr val="0055A0"/>
                  </a:solidFill>
                </a:rPr>
                <a:t>0</a:t>
              </a:r>
              <a:r>
                <a:rPr lang="en-US" sz="1400" dirty="0">
                  <a:solidFill>
                    <a:srgbClr val="0055A0"/>
                  </a:solidFill>
                </a:rPr>
                <a:t>/H</a:t>
              </a:r>
              <a:r>
                <a:rPr lang="en-US" sz="1400" baseline="30000" dirty="0">
                  <a:solidFill>
                    <a:srgbClr val="0055A0"/>
                  </a:solidFill>
                </a:rPr>
                <a:t>-</a:t>
              </a:r>
              <a:r>
                <a:rPr lang="en-US" sz="1400" dirty="0">
                  <a:solidFill>
                    <a:srgbClr val="0055A0"/>
                  </a:solidFill>
                </a:rPr>
                <a:t> dump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5257331" y="4660487"/>
              <a:ext cx="281320" cy="8149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7" idx="2"/>
            </p:cNvCxnSpPr>
            <p:nvPr/>
          </p:nvCxnSpPr>
          <p:spPr>
            <a:xfrm flipH="1">
              <a:off x="3869956" y="4435302"/>
              <a:ext cx="521131" cy="498527"/>
            </a:xfrm>
            <a:prstGeom prst="straightConnector1">
              <a:avLst/>
            </a:prstGeom>
            <a:ln>
              <a:solidFill>
                <a:srgbClr val="0055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7" idx="2"/>
            </p:cNvCxnSpPr>
            <p:nvPr/>
          </p:nvCxnSpPr>
          <p:spPr>
            <a:xfrm>
              <a:off x="4391087" y="4435302"/>
              <a:ext cx="32344" cy="771099"/>
            </a:xfrm>
            <a:prstGeom prst="straightConnector1">
              <a:avLst/>
            </a:prstGeom>
            <a:ln>
              <a:solidFill>
                <a:srgbClr val="0055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243919" y="3291974"/>
              <a:ext cx="969048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55A0"/>
                  </a:solidFill>
                </a:rPr>
                <a:t>Temporary</a:t>
              </a:r>
            </a:p>
            <a:p>
              <a:r>
                <a:rPr lang="en-US" sz="1400" dirty="0">
                  <a:solidFill>
                    <a:srgbClr val="0055A0"/>
                  </a:solidFill>
                </a:rPr>
                <a:t>dump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1884446" y="3789330"/>
              <a:ext cx="740978" cy="743982"/>
            </a:xfrm>
            <a:prstGeom prst="straightConnector1">
              <a:avLst/>
            </a:prstGeom>
            <a:ln>
              <a:solidFill>
                <a:srgbClr val="0055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4931659" y="4290388"/>
            <a:ext cx="8129823" cy="1753847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sz="1800" dirty="0"/>
              <a:t>LINAC4 run 24/7 in parallel to normal operation on </a:t>
            </a:r>
            <a:r>
              <a:rPr lang="en-US" sz="1800" b="1" dirty="0"/>
              <a:t>best-effort basis </a:t>
            </a:r>
            <a:r>
              <a:rPr lang="en-US" sz="1800" dirty="0"/>
              <a:t>with:</a:t>
            </a:r>
          </a:p>
          <a:p>
            <a:pPr lvl="1"/>
            <a:r>
              <a:rPr lang="en-US" sz="1600" dirty="0"/>
              <a:t>Operators deal with issues where possible</a:t>
            </a:r>
          </a:p>
          <a:p>
            <a:pPr lvl="1"/>
            <a:r>
              <a:rPr lang="en-US" sz="1600" b="1" dirty="0"/>
              <a:t>Expert</a:t>
            </a:r>
            <a:r>
              <a:rPr lang="en-US" sz="1600" dirty="0"/>
              <a:t> availability and interventions </a:t>
            </a:r>
            <a:r>
              <a:rPr lang="en-US" sz="1600" b="1" dirty="0"/>
              <a:t>only during working hours</a:t>
            </a:r>
          </a:p>
          <a:p>
            <a:pPr lvl="1"/>
            <a:r>
              <a:rPr lang="en-US" sz="1600" dirty="0"/>
              <a:t>Faults are fully tracked (Accelerator Fault Tracker AFT)</a:t>
            </a:r>
          </a:p>
          <a:p>
            <a:pPr lvl="1"/>
            <a:r>
              <a:rPr lang="en-US" sz="1600" dirty="0"/>
              <a:t>Stop AFT Clock during off-hours when fault needs expert intervention &amp; during MDs</a:t>
            </a:r>
          </a:p>
          <a:p>
            <a:pPr marL="36576" indent="0">
              <a:buNone/>
            </a:pPr>
            <a:r>
              <a:rPr lang="en-US" sz="1800" dirty="0"/>
              <a:t>Thorough logbook verification w/ Timber/LASER information</a:t>
            </a:r>
          </a:p>
          <a:p>
            <a:pPr lvl="2"/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r>
              <a:rPr lang="en-US" smtClean="0"/>
              <a:t>/22</a:t>
            </a:r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6169" y="2957051"/>
            <a:ext cx="4494397" cy="3401738"/>
            <a:chOff x="5352525" y="3085061"/>
            <a:chExt cx="3982583" cy="3282536"/>
          </a:xfrm>
        </p:grpSpPr>
        <p:pic>
          <p:nvPicPr>
            <p:cNvPr id="98" name="Picture 97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8" t="20051" r="10955" b="-3008"/>
            <a:stretch/>
          </p:blipFill>
          <p:spPr>
            <a:xfrm>
              <a:off x="5606980" y="3637925"/>
              <a:ext cx="3473672" cy="2729672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2525" y="3085061"/>
              <a:ext cx="3982583" cy="961728"/>
              <a:chOff x="5352525" y="3085061"/>
              <a:chExt cx="3982583" cy="961728"/>
            </a:xfrm>
          </p:grpSpPr>
          <p:sp>
            <p:nvSpPr>
              <p:cNvPr id="100" name="Content Placeholder 2"/>
              <p:cNvSpPr txBox="1">
                <a:spLocks/>
              </p:cNvSpPr>
              <p:nvPr/>
            </p:nvSpPr>
            <p:spPr>
              <a:xfrm>
                <a:off x="5352525" y="3085061"/>
                <a:ext cx="3982583" cy="506567"/>
              </a:xfrm>
              <a:prstGeom prst="rect">
                <a:avLst/>
              </a:prstGeom>
              <a:ln w="25400">
                <a:noFill/>
              </a:ln>
            </p:spPr>
            <p:txBody>
              <a:bodyPr vert="horz">
                <a:norm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rgbClr val="002060"/>
                  </a:buClr>
                  <a:buSzPct val="80000"/>
                  <a:buFont typeface="Arial"/>
                  <a:buChar char="•"/>
                  <a:defRPr kumimoji="0" sz="3000" kern="120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rgbClr val="178588"/>
                  </a:buClr>
                  <a:buSzPct val="52000"/>
                  <a:buFont typeface="Wingdings" charset="2"/>
                  <a:buChar char="v"/>
                  <a:defRPr kumimoji="0" sz="2600" kern="1200">
                    <a:solidFill>
                      <a:srgbClr val="178588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rgbClr val="88237B"/>
                  </a:buClr>
                  <a:buSzPct val="50000"/>
                  <a:buFont typeface="LucidaGrande" charset="0"/>
                  <a:buChar char="−"/>
                  <a:defRPr kumimoji="0" sz="2400" kern="1200">
                    <a:solidFill>
                      <a:srgbClr val="88237B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rgbClr val="005494"/>
                  </a:buClr>
                  <a:buSzPct val="100000"/>
                  <a:buFont typeface="Arial"/>
                  <a:buChar char="•"/>
                  <a:defRPr kumimoji="0" sz="2000" kern="1200">
                    <a:solidFill>
                      <a:srgbClr val="005494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576" indent="0">
                  <a:buNone/>
                </a:pPr>
                <a:r>
                  <a:rPr lang="en-US" sz="1400" dirty="0" err="1"/>
                  <a:t>Criterium</a:t>
                </a:r>
                <a:r>
                  <a:rPr lang="en-US" sz="1400" dirty="0"/>
                  <a:t> for LINAC4 availability: Current in BCT before the dump</a:t>
                </a:r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>
                <a:off x="6828086" y="3543163"/>
                <a:ext cx="362545" cy="50362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160 MeV on the dump </a:t>
            </a:r>
            <a:endParaRPr lang="en-GB" dirty="0"/>
          </a:p>
        </p:txBody>
      </p:sp>
      <p:sp>
        <p:nvSpPr>
          <p:cNvPr id="97" name="Text Placeholder 4"/>
          <p:cNvSpPr txBox="1">
            <a:spLocks/>
          </p:cNvSpPr>
          <p:nvPr/>
        </p:nvSpPr>
        <p:spPr>
          <a:xfrm>
            <a:off x="6453863" y="537367"/>
            <a:ext cx="5738137" cy="3753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indent="-457200">
              <a:buFont typeface="+mj-lt"/>
              <a:buAutoNum type="arabicPeriod"/>
            </a:pPr>
            <a:r>
              <a:rPr lang="en-GB" sz="2000" u="sng" dirty="0"/>
              <a:t>Insure a smooth transition from commissioning to operation</a:t>
            </a:r>
            <a:r>
              <a:rPr lang="en-GB" sz="2000" dirty="0"/>
              <a:t>: train operators, necessary software development, learn to deal with the increased flexibility. </a:t>
            </a:r>
          </a:p>
          <a:p>
            <a:pPr marL="493776" indent="-457200">
              <a:buFont typeface="+mj-lt"/>
              <a:buAutoNum type="arabicPeriod"/>
            </a:pPr>
            <a:r>
              <a:rPr lang="en-GB" sz="2000" dirty="0"/>
              <a:t> </a:t>
            </a:r>
            <a:r>
              <a:rPr lang="en-GB" sz="2000" u="sng" dirty="0"/>
              <a:t>Find any  weak points and mend them in time for the connection</a:t>
            </a:r>
            <a:endParaRPr lang="en-GB" sz="2000" dirty="0"/>
          </a:p>
          <a:p>
            <a:pPr marL="493776" indent="-457200">
              <a:buFont typeface="+mj-lt"/>
              <a:buAutoNum type="arabicPeriod"/>
            </a:pPr>
            <a:r>
              <a:rPr lang="en-GB" sz="2000" u="sng" dirty="0"/>
              <a:t>Achieve a </a:t>
            </a:r>
            <a:r>
              <a:rPr lang="en-GB" sz="2000" i="1" u="sng" dirty="0">
                <a:solidFill>
                  <a:srgbClr val="FF0000"/>
                </a:solidFill>
              </a:rPr>
              <a:t>beam-availability</a:t>
            </a:r>
            <a:r>
              <a:rPr lang="en-GB" sz="2000" u="sng" dirty="0"/>
              <a:t> for the PSB as high as possible </a:t>
            </a:r>
            <a:r>
              <a:rPr lang="en-GB" sz="2000" dirty="0"/>
              <a:t>and possibly above 90% :  importance of the fault tracking system </a:t>
            </a:r>
          </a:p>
          <a:p>
            <a:pPr marL="36576" indent="0">
              <a:buNone/>
            </a:pPr>
            <a:r>
              <a:rPr lang="en-GB" sz="2000" dirty="0"/>
              <a:t>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379" y="1944303"/>
            <a:ext cx="478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about emittance and reliability 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71" y="2460176"/>
            <a:ext cx="5875402" cy="369474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39661" y="109270"/>
            <a:ext cx="8226854" cy="7449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First availability run</a:t>
            </a:r>
            <a:endParaRPr lang="en-US" sz="32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1739662" y="1164450"/>
          <a:ext cx="8366013" cy="683114"/>
        </p:xfrm>
        <a:graphic>
          <a:graphicData uri="http://schemas.openxmlformats.org/drawingml/2006/table">
            <a:tbl>
              <a:tblPr/>
              <a:tblGrid>
                <a:gridCol w="143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94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697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135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Availability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3" marR="6373" marT="637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100" b="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Fault Count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3" marR="6373" marT="637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100" b="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Operation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3" marR="6373" marT="637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Suspended</a:t>
                      </a:r>
                      <a:r>
                        <a:rPr lang="en-GB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 OP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3" marR="6373" marT="637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100" b="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Effective </a:t>
                      </a:r>
                    </a:p>
                    <a:p>
                      <a:pPr algn="ctr" fontAlgn="b"/>
                      <a:r>
                        <a:rPr lang="en-GB" sz="1100" b="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Operation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3" marR="6373" marT="637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Fault Mean</a:t>
                      </a:r>
                      <a:r>
                        <a:rPr lang="en-GB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 Time </a:t>
                      </a:r>
                    </a:p>
                    <a:p>
                      <a:pPr algn="ctr" fontAlgn="b"/>
                      <a:r>
                        <a:rPr lang="en-GB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to Repair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3" marR="6373" marT="637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75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91.5%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 weeks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~ 8 weeks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~15</a:t>
                      </a:r>
                      <a:r>
                        <a:rPr lang="en-GB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weeks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~29 min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8062218" y="623338"/>
            <a:ext cx="2523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B050"/>
                </a:solidFill>
                <a:latin typeface="Calibri" panose="020F0502020204030204" pitchFamily="34" charset="0"/>
              </a:rPr>
              <a:t>Period: 13/07/2017 – 15/05/2018</a:t>
            </a:r>
          </a:p>
          <a:p>
            <a:r>
              <a:rPr lang="en-GB" sz="1200" dirty="0">
                <a:solidFill>
                  <a:srgbClr val="00B050"/>
                </a:solidFill>
                <a:latin typeface="Calibri" panose="020F0502020204030204" pitchFamily="34" charset="0"/>
              </a:rPr>
              <a:t>Last update: 05/06/2018 </a:t>
            </a:r>
            <a:endParaRPr lang="en-GB" sz="1200" dirty="0">
              <a:solidFill>
                <a:srgbClr val="00B050"/>
              </a:solidFill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7512573" y="2488528"/>
          <a:ext cx="2968052" cy="3240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2029594" y="3002764"/>
            <a:ext cx="5090556" cy="0"/>
          </a:xfrm>
          <a:prstGeom prst="line">
            <a:avLst/>
          </a:prstGeom>
          <a:ln w="19050">
            <a:solidFill>
              <a:srgbClr val="0D6994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782471" y="2471160"/>
            <a:ext cx="631966" cy="400110"/>
          </a:xfrm>
          <a:prstGeom prst="rect">
            <a:avLst/>
          </a:prstGeom>
          <a:solidFill>
            <a:schemeClr val="bg1"/>
          </a:solidFill>
          <a:ln>
            <a:solidFill>
              <a:srgbClr val="005494"/>
            </a:solidFill>
          </a:ln>
        </p:spPr>
        <p:txBody>
          <a:bodyPr wrap="square">
            <a:spAutoFit/>
          </a:bodyPr>
          <a:lstStyle/>
          <a:p>
            <a:r>
              <a:rPr lang="en-GB" sz="1000" b="1">
                <a:solidFill>
                  <a:srgbClr val="005494"/>
                </a:solidFill>
                <a:latin typeface="Calibri" panose="020F0502020204030204" pitchFamily="34" charset="0"/>
              </a:rPr>
              <a:t>Average 91.5 %</a:t>
            </a:r>
            <a:endParaRPr lang="en-GB" sz="1000" dirty="0">
              <a:solidFill>
                <a:srgbClr val="00549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0641" y="5930794"/>
            <a:ext cx="321837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Week 47: </a:t>
            </a:r>
            <a:r>
              <a:rPr lang="en-GB" sz="600" dirty="0">
                <a:solidFill>
                  <a:srgbClr val="000000"/>
                </a:solidFill>
                <a:latin typeface="Calibri" panose="020F0502020204030204" pitchFamily="34" charset="0"/>
              </a:rPr>
              <a:t>Anode module change 2x, Pre-Chopper connector </a:t>
            </a:r>
            <a:r>
              <a:rPr lang="en-GB" sz="600">
                <a:solidFill>
                  <a:srgbClr val="000000"/>
                </a:solidFill>
                <a:latin typeface="Calibri" panose="020F0502020204030204" pitchFamily="34" charset="0"/>
              </a:rPr>
              <a:t>to feedthrough to vacuum</a:t>
            </a:r>
            <a:endParaRPr lang="en-GB" sz="6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r>
              <a:rPr lang="en-US" smtClean="0"/>
              <a:t>/22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Availability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8264389" y="1030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1" dirty="0">
                <a:solidFill>
                  <a:srgbClr val="00B050"/>
                </a:solidFill>
                <a:latin typeface="Calibri" panose="020F0502020204030204" pitchFamily="34" charset="0"/>
              </a:rPr>
              <a:t>Period: 13/07/2017 – 15/05/2018</a:t>
            </a:r>
          </a:p>
          <a:p>
            <a:r>
              <a:rPr lang="en-GB" sz="1200" dirty="0">
                <a:solidFill>
                  <a:srgbClr val="00B050"/>
                </a:solidFill>
                <a:latin typeface="Calibri" panose="020F0502020204030204" pitchFamily="34" charset="0"/>
              </a:rPr>
              <a:t>Last update: 05/06/2018 </a:t>
            </a:r>
            <a:endParaRPr lang="en-GB" sz="1200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811" y="3673424"/>
            <a:ext cx="5763401" cy="26508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000262" y="854171"/>
            <a:ext cx="5375311" cy="2819253"/>
            <a:chOff x="476261" y="1029461"/>
            <a:chExt cx="4847262" cy="26439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261" y="1029461"/>
              <a:ext cx="4847262" cy="2643962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552893" y="2580167"/>
              <a:ext cx="4699591" cy="21266"/>
            </a:xfrm>
            <a:prstGeom prst="line">
              <a:avLst/>
            </a:prstGeom>
            <a:ln>
              <a:solidFill>
                <a:srgbClr val="0070C0"/>
              </a:solidFill>
              <a:prstDash val="sysDot"/>
            </a:ln>
            <a:effectLst>
              <a:glow>
                <a:schemeClr val="bg1"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492587" y="2274071"/>
              <a:ext cx="792440" cy="245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b="1" dirty="0">
                  <a:solidFill>
                    <a:srgbClr val="005494"/>
                  </a:solidFill>
                  <a:latin typeface="Calibri" panose="020F0502020204030204" pitchFamily="34" charset="0"/>
                </a:rPr>
                <a:t>Average: 21</a:t>
              </a:r>
              <a:endParaRPr lang="en-GB" sz="1100" dirty="0">
                <a:solidFill>
                  <a:srgbClr val="005494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372589" y="4868018"/>
            <a:ext cx="16081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005494"/>
                </a:solidFill>
                <a:latin typeface="Calibri" panose="020F0502020204030204" pitchFamily="34" charset="0"/>
              </a:rPr>
              <a:t>Mostly short faults &lt; 15’</a:t>
            </a:r>
            <a:endParaRPr lang="en-GB" sz="1100" dirty="0">
              <a:solidFill>
                <a:srgbClr val="005494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72588" y="2107434"/>
            <a:ext cx="20748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5494"/>
                </a:solidFill>
                <a:latin typeface="Calibri" panose="020F0502020204030204" pitchFamily="34" charset="0"/>
              </a:rPr>
              <a:t>Fault counts / week</a:t>
            </a:r>
          </a:p>
          <a:p>
            <a:r>
              <a:rPr lang="en-GB" sz="1100" b="1" dirty="0">
                <a:solidFill>
                  <a:srgbClr val="005494"/>
                </a:solidFill>
                <a:latin typeface="Calibri" panose="020F0502020204030204" pitchFamily="34" charset="0"/>
              </a:rPr>
              <a:t>(not including parallel faults)</a:t>
            </a:r>
            <a:endParaRPr lang="en-GB" sz="1100" dirty="0">
              <a:solidFill>
                <a:srgbClr val="00549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r>
              <a:rPr lang="en-US" smtClean="0"/>
              <a:t>/22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693" b="297"/>
          <a:stretch/>
        </p:blipFill>
        <p:spPr>
          <a:xfrm>
            <a:off x="1739662" y="934141"/>
            <a:ext cx="7971409" cy="518312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156716" y="798260"/>
          <a:ext cx="2121422" cy="528486"/>
        </p:xfrm>
        <a:graphic>
          <a:graphicData uri="http://schemas.openxmlformats.org/drawingml/2006/table">
            <a:tbl>
              <a:tblPr/>
              <a:tblGrid>
                <a:gridCol w="1223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956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Availability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3" marR="6373" marT="637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100" b="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Fault Count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3" marR="6373" marT="637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91.5%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156716" y="282018"/>
            <a:ext cx="2622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B050"/>
                </a:solidFill>
                <a:latin typeface="Calibri" panose="020F0502020204030204" pitchFamily="34" charset="0"/>
              </a:rPr>
              <a:t>Period: 13/07/2017 – 15/05/2018</a:t>
            </a:r>
          </a:p>
          <a:p>
            <a:r>
              <a:rPr lang="en-GB" sz="1200" dirty="0">
                <a:solidFill>
                  <a:srgbClr val="00B050"/>
                </a:solidFill>
                <a:latin typeface="Calibri" panose="020F0502020204030204" pitchFamily="34" charset="0"/>
              </a:rPr>
              <a:t>Last update: 15/05/2018 </a:t>
            </a:r>
            <a:endParaRPr lang="en-GB" sz="1200" dirty="0">
              <a:solidFill>
                <a:srgbClr val="00B05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565971" y="1815864"/>
            <a:ext cx="4600605" cy="25293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Arial Unicode MS" pitchFamily="34" charset="-128"/>
              <a:buChar char="●"/>
              <a:defRPr sz="2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80000"/>
              <a:buFont typeface="+mj-lt"/>
              <a:defRPr sz="2000">
                <a:solidFill>
                  <a:srgbClr val="008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GB" sz="1200" b="1" kern="0" dirty="0">
                <a:solidFill>
                  <a:schemeClr val="tx1"/>
                </a:solidFill>
                <a:latin typeface="Calibri"/>
              </a:rPr>
              <a:t>Faults fixed permanently after the Technical Stop:</a:t>
            </a:r>
          </a:p>
          <a:p>
            <a:pPr>
              <a:buClr>
                <a:schemeClr val="tx1"/>
              </a:buClr>
              <a:defRPr/>
            </a:pPr>
            <a:r>
              <a:rPr lang="en-GB" sz="1200" b="1" kern="0" dirty="0">
                <a:solidFill>
                  <a:srgbClr val="00B0F0"/>
                </a:solidFill>
                <a:latin typeface="Calibri"/>
              </a:rPr>
              <a:t>Power supply of klystron vacuum pump in RF cavities</a:t>
            </a:r>
          </a:p>
          <a:p>
            <a:pPr>
              <a:buClr>
                <a:schemeClr val="tx1"/>
              </a:buClr>
              <a:defRPr/>
            </a:pPr>
            <a:r>
              <a:rPr lang="en-GB" sz="1200" b="1" kern="0" dirty="0">
                <a:solidFill>
                  <a:schemeClr val="accent2"/>
                </a:solidFill>
                <a:latin typeface="Calibri"/>
              </a:rPr>
              <a:t>Flow meter on the Radio Frequency CCDTL tank</a:t>
            </a:r>
          </a:p>
          <a:p>
            <a:pPr>
              <a:buClr>
                <a:schemeClr val="tx1"/>
              </a:buClr>
              <a:defRPr/>
            </a:pPr>
            <a:r>
              <a:rPr lang="en-GB" sz="1200" b="1" kern="0" dirty="0">
                <a:solidFill>
                  <a:srgbClr val="FFD72D"/>
                </a:solidFill>
                <a:latin typeface="Calibri"/>
              </a:rPr>
              <a:t>Source/Autopilot -&gt; Source Tuning</a:t>
            </a:r>
          </a:p>
          <a:p>
            <a:pPr>
              <a:buClr>
                <a:schemeClr val="tx1"/>
              </a:buClr>
              <a:defRPr/>
            </a:pPr>
            <a:endParaRPr lang="en-GB" sz="1200" b="1" kern="0" dirty="0">
              <a:solidFill>
                <a:schemeClr val="tx1"/>
              </a:solidFill>
              <a:latin typeface="Calibri"/>
            </a:endParaRPr>
          </a:p>
          <a:p>
            <a:pPr marL="0" indent="0">
              <a:buNone/>
              <a:defRPr/>
            </a:pPr>
            <a:r>
              <a:rPr lang="en-GB" sz="1200" b="1" kern="0" dirty="0">
                <a:solidFill>
                  <a:schemeClr val="tx1"/>
                </a:solidFill>
                <a:latin typeface="Calibri"/>
              </a:rPr>
              <a:t>Fault to be solved in the 2018/19 stop:</a:t>
            </a:r>
          </a:p>
          <a:p>
            <a:pPr>
              <a:buClr>
                <a:schemeClr val="tx1"/>
              </a:buClr>
              <a:defRPr/>
            </a:pPr>
            <a:r>
              <a:rPr lang="en-GB" sz="1200" b="1" kern="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R2E issue with the Arc Detectors electronics -&gt; move location</a:t>
            </a:r>
          </a:p>
          <a:p>
            <a:pPr>
              <a:buClr>
                <a:schemeClr val="tx1"/>
              </a:buClr>
              <a:defRPr/>
            </a:pPr>
            <a:endParaRPr lang="en-GB" sz="1200" b="1" kern="0" dirty="0">
              <a:solidFill>
                <a:schemeClr val="bg1">
                  <a:lumMod val="65000"/>
                </a:schemeClr>
              </a:solidFill>
              <a:latin typeface="Calibri"/>
            </a:endParaRP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GB" sz="1200" b="1" i="1" u="sng" kern="0" dirty="0">
                <a:solidFill>
                  <a:schemeClr val="tx1"/>
                </a:solidFill>
                <a:latin typeface="Calibri"/>
              </a:rPr>
              <a:t>Expect availability of ~93-94% once these known issues are fixed</a:t>
            </a:r>
            <a:endParaRPr lang="en-GB" sz="1200" b="1" u="sng" kern="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Extrapolated Availability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r>
              <a:rPr lang="en-US" smtClean="0"/>
              <a:t>/22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9547547" y="2492601"/>
            <a:ext cx="16081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005494"/>
                </a:solidFill>
                <a:latin typeface="Calibri" panose="020F0502020204030204" pitchFamily="34" charset="0"/>
              </a:rPr>
              <a:t>Mostly short faults &lt; 15’</a:t>
            </a:r>
            <a:endParaRPr lang="en-GB" sz="1100" dirty="0">
              <a:solidFill>
                <a:srgbClr val="00549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Into the transfer line : beam quality run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88237B"/>
              </a:buClr>
            </a:pPr>
            <a:r>
              <a:rPr lang="en-US" sz="3200" dirty="0" smtClean="0">
                <a:solidFill>
                  <a:srgbClr val="88237B"/>
                </a:solidFill>
              </a:rPr>
              <a:t>2018</a:t>
            </a:r>
            <a:r>
              <a:rPr lang="en-US" sz="3200" dirty="0">
                <a:solidFill>
                  <a:srgbClr val="88237B"/>
                </a:solidFill>
              </a:rPr>
              <a:t>: 3 months re-commissioning after scheduled RF upgrade and maintenance </a:t>
            </a:r>
            <a:r>
              <a:rPr lang="en-US" sz="3200" dirty="0" smtClean="0">
                <a:solidFill>
                  <a:srgbClr val="88237B"/>
                </a:solidFill>
              </a:rPr>
              <a:t>activity</a:t>
            </a:r>
          </a:p>
          <a:p>
            <a:pPr lvl="1">
              <a:buClr>
                <a:srgbClr val="88237B"/>
              </a:buClr>
            </a:pPr>
            <a:endParaRPr lang="en-US" sz="3200" dirty="0">
              <a:solidFill>
                <a:srgbClr val="88237B"/>
              </a:solidFill>
            </a:endParaRPr>
          </a:p>
          <a:p>
            <a:pPr lvl="1">
              <a:buClr>
                <a:srgbClr val="88237B"/>
              </a:buClr>
            </a:pPr>
            <a:endParaRPr lang="en-US" sz="3200" dirty="0">
              <a:solidFill>
                <a:srgbClr val="88237B"/>
              </a:solidFill>
            </a:endParaRPr>
          </a:p>
          <a:p>
            <a:pPr lvl="1">
              <a:buClr>
                <a:srgbClr val="88237B"/>
              </a:buClr>
            </a:pPr>
            <a:r>
              <a:rPr lang="en-US" sz="3200" dirty="0">
                <a:solidFill>
                  <a:srgbClr val="88237B"/>
                </a:solidFill>
              </a:rPr>
              <a:t>2019: 3 months running with LBE line (emittance measurement)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781" y="3388560"/>
            <a:ext cx="6734229" cy="2695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347" y="745270"/>
            <a:ext cx="3023467" cy="2191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1948" y="21509"/>
            <a:ext cx="647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Beam to the LBE !</a:t>
            </a:r>
            <a:endParaRPr lang="en-GB" sz="36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67840"/>
            <a:ext cx="6865529" cy="1751699"/>
            <a:chOff x="118367" y="991501"/>
            <a:chExt cx="8436502" cy="2206487"/>
          </a:xfrm>
        </p:grpSpPr>
        <p:pic>
          <p:nvPicPr>
            <p:cNvPr id="5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38"/>
            <a:stretch>
              <a:fillRect/>
            </a:stretch>
          </p:blipFill>
          <p:spPr bwMode="auto">
            <a:xfrm>
              <a:off x="118367" y="991501"/>
              <a:ext cx="8436502" cy="22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160105" y="1605975"/>
              <a:ext cx="72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LBE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84" y="2581719"/>
            <a:ext cx="4442271" cy="24285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83960" y="2980668"/>
            <a:ext cx="3773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phase spread at 160 MeV – in specs.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277781" y="6090106"/>
            <a:ext cx="6898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96% transmission from 3 MeV to the  LBE – 23mA  suitable for all pre-LS2 beams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81644" y="6337693"/>
            <a:ext cx="4329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Emittance measurements in LBE – as expected</a:t>
            </a:r>
            <a:endParaRPr lang="en-GB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20184" y="3854245"/>
            <a:ext cx="4862896" cy="2321268"/>
            <a:chOff x="220184" y="3854245"/>
            <a:chExt cx="4862896" cy="23212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184" y="5172404"/>
              <a:ext cx="4862896" cy="1003109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681644" y="3854245"/>
              <a:ext cx="704704" cy="123314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2254689" y="3985733"/>
              <a:ext cx="51467" cy="114416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2989006" y="3985733"/>
              <a:ext cx="1012724" cy="114416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7345323" y="629131"/>
            <a:ext cx="3651253" cy="27104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277781" y="3396399"/>
            <a:ext cx="6803054" cy="30690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38720" y="2635540"/>
            <a:ext cx="5043501" cy="40407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504051" y="2370511"/>
            <a:ext cx="1783850" cy="969021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787742" y="2585658"/>
            <a:ext cx="1283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Availability</a:t>
            </a:r>
          </a:p>
          <a:p>
            <a:pPr algn="ctr"/>
            <a:r>
              <a:rPr lang="en-US" dirty="0" smtClean="0"/>
              <a:t>93.9%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37" y="-45481"/>
            <a:ext cx="1139858" cy="115814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76959" y="5663907"/>
            <a:ext cx="15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Pre-injector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9579" y="5663907"/>
            <a:ext cx="15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Accelerator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86809" y="5663907"/>
            <a:ext cx="15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Transfer Lines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575697" y="4768458"/>
            <a:ext cx="470726" cy="4835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29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1422553"/>
              </p:ext>
            </p:extLst>
          </p:nvPr>
        </p:nvGraphicFramePr>
        <p:xfrm>
          <a:off x="282277" y="485081"/>
          <a:ext cx="11550316" cy="597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4222" t="10703" r="1"/>
          <a:stretch/>
        </p:blipFill>
        <p:spPr>
          <a:xfrm>
            <a:off x="282277" y="1842080"/>
            <a:ext cx="2954561" cy="96112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278" y="460391"/>
            <a:ext cx="2954561" cy="12950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60320" y="4059128"/>
            <a:ext cx="24640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i="1" dirty="0"/>
              <a:t>In its June 2007 session the CERN Council has approved the White Paper "Scientific Activities and Budget Estimates for 2007 and Provisional Projections for the Years 2008-2010 and Perspectives for Long-Term", which includes construction of a 160 MeV H- linear accelerator called LINAC4, and the study of a 5GeV, high beam power, superconducting proton </a:t>
            </a:r>
            <a:r>
              <a:rPr lang="en-US" altLang="en-US" sz="1200" i="1" dirty="0" err="1"/>
              <a:t>Linac</a:t>
            </a:r>
            <a:r>
              <a:rPr lang="en-US" altLang="en-US" sz="1200" i="1" dirty="0"/>
              <a:t> (SPL).</a:t>
            </a:r>
          </a:p>
          <a:p>
            <a:endParaRPr lang="en-GB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44768" y="4156133"/>
            <a:ext cx="577294" cy="463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49" y="379986"/>
            <a:ext cx="3684289" cy="24569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58" y="4156133"/>
            <a:ext cx="3168556" cy="2153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t="23660" r="22886"/>
          <a:stretch/>
        </p:blipFill>
        <p:spPr>
          <a:xfrm>
            <a:off x="8167036" y="286653"/>
            <a:ext cx="5545935" cy="264362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52AF-AECD-3849-86AC-5F7AD589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Beam Intensity and Transmission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8137E-FC03-E745-9CF7-291D528E2C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D3CA37-868A-F447-97A9-0F491F60CD15}"/>
              </a:ext>
            </a:extLst>
          </p:cNvPr>
          <p:cNvGrpSpPr/>
          <p:nvPr/>
        </p:nvGrpSpPr>
        <p:grpSpPr>
          <a:xfrm>
            <a:off x="838200" y="1489280"/>
            <a:ext cx="7503681" cy="4292262"/>
            <a:chOff x="862150" y="1655180"/>
            <a:chExt cx="7503681" cy="42922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ED2328-9C0A-9341-BDC4-C4334FB96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150" y="1655180"/>
              <a:ext cx="7503681" cy="429226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3E466-9BCF-E841-95C8-61DE6E5B08AF}"/>
                </a:ext>
              </a:extLst>
            </p:cNvPr>
            <p:cNvSpPr/>
            <p:nvPr/>
          </p:nvSpPr>
          <p:spPr>
            <a:xfrm>
              <a:off x="2634770" y="3445564"/>
              <a:ext cx="5703088" cy="2375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2CE2E7-31FC-0440-BA8F-21BDC7E28A94}"/>
                </a:ext>
              </a:extLst>
            </p:cNvPr>
            <p:cNvSpPr/>
            <p:nvPr/>
          </p:nvSpPr>
          <p:spPr>
            <a:xfrm>
              <a:off x="7870784" y="2129742"/>
              <a:ext cx="464835" cy="1684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utoShape 2" descr="https://op-webtools.web.cern.ch/elogbook/getAttachment.php?imgID=1991517">
              <a:extLst>
                <a:ext uri="{FF2B5EF4-FFF2-40B4-BE49-F238E27FC236}">
                  <a16:creationId xmlns:a16="http://schemas.microsoft.com/office/drawing/2014/main" id="{B2CFAA5B-FB95-8A47-81EB-F3B300BB62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41881" y="3263100"/>
            <a:ext cx="3720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Excellent transmission from 3 MeV to the LBE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Routinely 23mA (un-chopped) that allows the production of all the pre-LS2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5781542"/>
            <a:ext cx="750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 beam intensity on the 15 transformers along the </a:t>
            </a:r>
            <a:r>
              <a:rPr lang="en-US" dirty="0" err="1" smtClean="0"/>
              <a:t>linac</a:t>
            </a:r>
            <a:r>
              <a:rPr lang="en-US" dirty="0" smtClean="0"/>
              <a:t> and transfer lines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4137891"/>
            <a:ext cx="15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Pre-injector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0820" y="4137891"/>
            <a:ext cx="15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Accelerator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8050" y="4137891"/>
            <a:ext cx="15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Transfer Lines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52AF-AECD-3849-86AC-5F7AD589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Pulse </a:t>
            </a:r>
            <a:r>
              <a:rPr lang="en-GB" dirty="0" smtClean="0"/>
              <a:t>Flatness and chopping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7B902-D565-8741-8D9D-2DC0991F3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17" y="5497092"/>
            <a:ext cx="6749401" cy="5896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8000" dirty="0" smtClean="0"/>
              <a:t> 600 </a:t>
            </a:r>
            <a:r>
              <a:rPr lang="en-GB" sz="8000" dirty="0" err="1"/>
              <a:t>μs</a:t>
            </a:r>
            <a:r>
              <a:rPr lang="en-GB" sz="8000" dirty="0"/>
              <a:t> long 25.5 mA pulse just upstream the LINAC4 dump (red curve). </a:t>
            </a:r>
            <a:r>
              <a:rPr lang="en-GB" sz="8000" dirty="0" smtClean="0"/>
              <a:t> The pulse flatness meets the specification for each of the 4 Booster rings  </a:t>
            </a:r>
            <a:endParaRPr lang="en-GB" sz="80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8137E-FC03-E745-9CF7-291D528E2C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CA51B9F-ABA3-E242-B3CF-FE9D68E269BB}"/>
              </a:ext>
            </a:extLst>
          </p:cNvPr>
          <p:cNvSpPr txBox="1">
            <a:spLocks/>
          </p:cNvSpPr>
          <p:nvPr/>
        </p:nvSpPr>
        <p:spPr>
          <a:xfrm>
            <a:off x="1827486" y="4584460"/>
            <a:ext cx="3479845" cy="161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55A0"/>
              </a:buClr>
              <a:buFontTx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71600" indent="-284400" algn="l" defTabSz="457200" rtl="0" eaLnBrk="1" latinLnBrk="0" hangingPunct="1">
              <a:lnSpc>
                <a:spcPct val="100000"/>
              </a:lnSpc>
              <a:spcBef>
                <a:spcPts val="1080"/>
              </a:spcBef>
              <a:buClr>
                <a:srgbClr val="0055A0"/>
              </a:buClr>
              <a:buSzPct val="7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94800" indent="-228600" algn="l" defTabSz="457200" rtl="0" eaLnBrk="1" latinLnBrk="0" hangingPunct="1">
              <a:lnSpc>
                <a:spcPct val="100000"/>
              </a:lnSpc>
              <a:spcBef>
                <a:spcPts val="984"/>
              </a:spcBef>
              <a:buClrTx/>
              <a:buSzPct val="100000"/>
              <a:buFont typeface="Lucida Grande"/>
              <a:buChar char="−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F9614-2A50-AC46-B47B-B5769CB0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17" y="1770300"/>
            <a:ext cx="6749401" cy="3536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024DC3-8A02-754C-B6D1-6E7F7F176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640" y="841033"/>
            <a:ext cx="4177360" cy="3649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FD183A-C1C4-2F4D-BC5F-FB6F994E3C61}"/>
              </a:ext>
            </a:extLst>
          </p:cNvPr>
          <p:cNvSpPr txBox="1"/>
          <p:nvPr/>
        </p:nvSpPr>
        <p:spPr>
          <a:xfrm>
            <a:off x="7908059" y="4490791"/>
            <a:ext cx="39847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Zoom into start of Ring 4 with </a:t>
            </a:r>
            <a:r>
              <a:rPr lang="en-GB" sz="2000" b="1" dirty="0">
                <a:cs typeface="Arial" panose="020B0604020202020204" pitchFamily="34" charset="0"/>
              </a:rPr>
              <a:t>nominal chopping pattern</a:t>
            </a:r>
            <a:r>
              <a:rPr lang="en-GB" sz="2000" dirty="0">
                <a:cs typeface="Arial" panose="020B0604020202020204" pitchFamily="34" charset="0"/>
              </a:rPr>
              <a:t>; </a:t>
            </a:r>
          </a:p>
          <a:p>
            <a:r>
              <a:rPr lang="en-GB" sz="2000" dirty="0">
                <a:cs typeface="Arial" panose="020B0604020202020204" pitchFamily="34" charset="0"/>
              </a:rPr>
              <a:t>Top: BCT in transfer line; bottom: output voltage (neg./pos.) of chopper plates.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stability and painting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8AFCE3-2DDD-0F47-AA5C-9144D8FFB0C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04944" y="5205302"/>
            <a:ext cx="4738909" cy="889361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1800" dirty="0"/>
              <a:t>Measured phase variation for 100 </a:t>
            </a:r>
            <a:r>
              <a:rPr lang="en-GB" sz="1800" dirty="0" err="1"/>
              <a:t>μs</a:t>
            </a:r>
            <a:r>
              <a:rPr lang="en-GB" sz="1800" dirty="0"/>
              <a:t> long </a:t>
            </a:r>
            <a:r>
              <a:rPr lang="en-GB" sz="1800" dirty="0" smtClean="0"/>
              <a:t>pulse when a energy variation is programmed along the pulse –proof of principle of energy painting</a:t>
            </a:r>
            <a:endParaRPr lang="en-GB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63" y="1806522"/>
            <a:ext cx="5301583" cy="38434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0963" y="5649983"/>
            <a:ext cx="5404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beam phase spread along the pulse is within specs – RF regulation is ok</a:t>
            </a:r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530" y="1956245"/>
            <a:ext cx="4529739" cy="29569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660" y="109270"/>
            <a:ext cx="8843280" cy="744901"/>
          </a:xfrm>
        </p:spPr>
        <p:txBody>
          <a:bodyPr/>
          <a:lstStyle/>
          <a:p>
            <a:r>
              <a:rPr lang="en-US" sz="3000" dirty="0"/>
              <a:t>Beam quality </a:t>
            </a:r>
            <a:r>
              <a:rPr lang="en-US" sz="3000"/>
              <a:t>measurements – stability at 160 MeV</a:t>
            </a:r>
            <a:endParaRPr lang="en-US" sz="3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920334" y="1239892"/>
            <a:ext cx="7989475" cy="4368571"/>
            <a:chOff x="247213" y="1769822"/>
            <a:chExt cx="7989475" cy="4368571"/>
          </a:xfrm>
        </p:grpSpPr>
        <p:grpSp>
          <p:nvGrpSpPr>
            <p:cNvPr id="25" name="Group 24"/>
            <p:cNvGrpSpPr/>
            <p:nvPr/>
          </p:nvGrpSpPr>
          <p:grpSpPr>
            <a:xfrm>
              <a:off x="247213" y="1964973"/>
              <a:ext cx="7989475" cy="4173420"/>
              <a:chOff x="247213" y="1964973"/>
              <a:chExt cx="7989475" cy="417342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270546" y="2420179"/>
                <a:ext cx="1296202" cy="1218612"/>
                <a:chOff x="325431" y="2420179"/>
                <a:chExt cx="1296202" cy="1218612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331774" y="2420179"/>
                  <a:ext cx="128985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H/V position on L4T pick-up </a:t>
                  </a:r>
                  <a:endParaRPr lang="en-GB" sz="1200" dirty="0"/>
                </a:p>
              </p:txBody>
            </p:sp>
            <p:grpSp>
              <p:nvGrpSpPr>
                <p:cNvPr id="47" name="Group 46"/>
                <p:cNvGrpSpPr/>
                <p:nvPr/>
              </p:nvGrpSpPr>
              <p:grpSpPr>
                <a:xfrm>
                  <a:off x="325431" y="2990482"/>
                  <a:ext cx="1110643" cy="648309"/>
                  <a:chOff x="326725" y="3066510"/>
                  <a:chExt cx="1110643" cy="648309"/>
                </a:xfrm>
              </p:grpSpPr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72160" y="3263706"/>
                    <a:ext cx="101977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Clr>
                        <a:schemeClr val="accent6">
                          <a:lumMod val="60000"/>
                          <a:lumOff val="40000"/>
                        </a:schemeClr>
                      </a:buClr>
                      <a:buSzPct val="200000"/>
                      <a:buFont typeface="Wingdings" panose="05000000000000000000" pitchFamily="2" charset="2"/>
                      <a:buChar char="ü"/>
                    </a:pPr>
                    <a:r>
                      <a:rPr lang="en-US" sz="1050" b="1" dirty="0"/>
                      <a:t>&lt; +-1mm</a:t>
                    </a:r>
                    <a:endParaRPr lang="en-GB" sz="1050" b="1" dirty="0"/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326725" y="3066510"/>
                    <a:ext cx="1110643" cy="64830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/>
                  </a:p>
                </p:txBody>
              </p:sp>
            </p:grpSp>
          </p:grpSp>
          <p:grpSp>
            <p:nvGrpSpPr>
              <p:cNvPr id="28" name="Group 27"/>
              <p:cNvGrpSpPr/>
              <p:nvPr/>
            </p:nvGrpSpPr>
            <p:grpSpPr>
              <a:xfrm>
                <a:off x="247213" y="4601899"/>
                <a:ext cx="1342868" cy="1195557"/>
                <a:chOff x="215661" y="4601899"/>
                <a:chExt cx="1342868" cy="1195557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>
                  <a:off x="215661" y="4601899"/>
                  <a:ext cx="134286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Beam intensity on L4Z BCT (3 rings) </a:t>
                  </a:r>
                  <a:endParaRPr lang="en-GB" sz="1100" dirty="0"/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331774" y="5149147"/>
                  <a:ext cx="1110643" cy="648309"/>
                  <a:chOff x="325431" y="5149147"/>
                  <a:chExt cx="1110643" cy="648309"/>
                </a:xfrm>
              </p:grpSpPr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370866" y="5342496"/>
                    <a:ext cx="101977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Clr>
                        <a:schemeClr val="accent6">
                          <a:lumMod val="60000"/>
                          <a:lumOff val="40000"/>
                        </a:schemeClr>
                      </a:buClr>
                      <a:buSzPct val="200000"/>
                      <a:buFont typeface="Wingdings" panose="05000000000000000000" pitchFamily="2" charset="2"/>
                      <a:buChar char="ü"/>
                    </a:pPr>
                    <a:r>
                      <a:rPr lang="en-US" sz="1100" b="1" dirty="0"/>
                      <a:t>&lt; +-2%</a:t>
                    </a:r>
                    <a:endParaRPr lang="en-GB" sz="1100" b="1" dirty="0"/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>
                  <a:xfrm>
                    <a:off x="325431" y="5149147"/>
                    <a:ext cx="1110643" cy="64830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/>
                  </a:p>
                </p:txBody>
              </p:sp>
            </p:grpSp>
          </p:grpSp>
          <p:grpSp>
            <p:nvGrpSpPr>
              <p:cNvPr id="29" name="Group 28"/>
              <p:cNvGrpSpPr/>
              <p:nvPr/>
            </p:nvGrpSpPr>
            <p:grpSpPr>
              <a:xfrm>
                <a:off x="1912756" y="1964973"/>
                <a:ext cx="6323932" cy="4173420"/>
                <a:chOff x="1912756" y="1964973"/>
                <a:chExt cx="6323932" cy="4173420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1912756" y="1964973"/>
                  <a:ext cx="6323932" cy="2014385"/>
                  <a:chOff x="2311021" y="817256"/>
                  <a:chExt cx="8548048" cy="2898229"/>
                </a:xfrm>
              </p:grpSpPr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11021" y="817256"/>
                    <a:ext cx="8548048" cy="2898229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3507475" y="1897039"/>
                    <a:ext cx="1296537" cy="3985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Ring 3</a:t>
                    </a:r>
                    <a:endParaRPr lang="en-GB" sz="1200" dirty="0"/>
                  </a:p>
                </p:txBody>
              </p:sp>
            </p:grpSp>
            <p:sp>
              <p:nvSpPr>
                <p:cNvPr id="31" name="TextBox 30"/>
                <p:cNvSpPr txBox="1"/>
                <p:nvPr/>
              </p:nvSpPr>
              <p:spPr>
                <a:xfrm>
                  <a:off x="4354487" y="2715465"/>
                  <a:ext cx="9591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Ring 2</a:t>
                  </a:r>
                  <a:endParaRPr lang="en-GB" sz="1200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101225" y="2705622"/>
                  <a:ext cx="9591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Ring 1</a:t>
                  </a:r>
                  <a:endParaRPr lang="en-GB" sz="1200" dirty="0"/>
                </a:p>
              </p:txBody>
            </p:sp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2756" y="3975719"/>
                  <a:ext cx="6323932" cy="2162674"/>
                </a:xfrm>
                <a:prstGeom prst="rect">
                  <a:avLst/>
                </a:prstGeom>
              </p:spPr>
            </p:pic>
            <p:sp>
              <p:nvSpPr>
                <p:cNvPr id="36" name="TextBox 35"/>
                <p:cNvSpPr txBox="1"/>
                <p:nvPr/>
              </p:nvSpPr>
              <p:spPr>
                <a:xfrm>
                  <a:off x="5243843" y="4673117"/>
                  <a:ext cx="9591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Ring 3</a:t>
                  </a:r>
                  <a:endParaRPr lang="en-GB" sz="1200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5996892" y="4712960"/>
                  <a:ext cx="9591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Ring 2</a:t>
                  </a:r>
                  <a:endParaRPr lang="en-GB" sz="1200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775183" y="4779304"/>
                  <a:ext cx="9591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Ring 1</a:t>
                  </a:r>
                  <a:endParaRPr lang="en-GB" sz="1200" dirty="0"/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315981" y="1769822"/>
              <a:ext cx="274028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Current/position stability along pulse</a:t>
              </a:r>
              <a:endParaRPr lang="en-GB" sz="12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r>
              <a:rPr lang="en-US" smtClean="0"/>
              <a:t>/22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Beam quality measurements - chopping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74973" y="1880665"/>
            <a:ext cx="10753086" cy="4107061"/>
            <a:chOff x="93832" y="2415932"/>
            <a:chExt cx="9892650" cy="37519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2" y="2415932"/>
              <a:ext cx="6991491" cy="29186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429" y="4449627"/>
              <a:ext cx="2625053" cy="17182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93832" y="5069762"/>
              <a:ext cx="2712332" cy="2389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Chopping pattern for typical LHC </a:t>
              </a:r>
              <a:r>
                <a:rPr lang="en-US" sz="1100" b="1"/>
                <a:t>pulses for PSB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r>
              <a:rPr lang="en-US" smtClean="0"/>
              <a:t>/22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661" y="109270"/>
            <a:ext cx="8617190" cy="744901"/>
          </a:xfrm>
        </p:spPr>
        <p:txBody>
          <a:bodyPr/>
          <a:lstStyle/>
          <a:p>
            <a:r>
              <a:rPr lang="en-US" sz="3000" dirty="0"/>
              <a:t>Beam quality measurements – longitudinal shape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533234" y="1273880"/>
            <a:ext cx="8823617" cy="4662761"/>
            <a:chOff x="142722" y="1386677"/>
            <a:chExt cx="8823617" cy="4662761"/>
          </a:xfrm>
        </p:grpSpPr>
        <p:grpSp>
          <p:nvGrpSpPr>
            <p:cNvPr id="51" name="Group 50"/>
            <p:cNvGrpSpPr/>
            <p:nvPr/>
          </p:nvGrpSpPr>
          <p:grpSpPr>
            <a:xfrm>
              <a:off x="5576919" y="1989334"/>
              <a:ext cx="3389420" cy="2579327"/>
              <a:chOff x="5576919" y="1989334"/>
              <a:chExt cx="3389420" cy="2579327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1" t="10956" r="16427"/>
              <a:stretch/>
            </p:blipFill>
            <p:spPr>
              <a:xfrm>
                <a:off x="5576919" y="2123527"/>
                <a:ext cx="3389420" cy="2445134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7946467" y="1989334"/>
                <a:ext cx="99209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BSM2</a:t>
                </a:r>
                <a:endParaRPr lang="en-GB" dirty="0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42722" y="1386677"/>
              <a:ext cx="5317737" cy="4662761"/>
              <a:chOff x="142722" y="1386677"/>
              <a:chExt cx="5317737" cy="4662761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142722" y="1386677"/>
                <a:ext cx="5317737" cy="4478095"/>
                <a:chOff x="142722" y="1386677"/>
                <a:chExt cx="5317737" cy="4478095"/>
              </a:xfrm>
            </p:grpSpPr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532" y="1386677"/>
                  <a:ext cx="5194927" cy="4478095"/>
                </a:xfrm>
                <a:prstGeom prst="rect">
                  <a:avLst/>
                </a:prstGeom>
              </p:spPr>
            </p:pic>
            <p:sp>
              <p:nvSpPr>
                <p:cNvPr id="57" name="TextBox 56"/>
                <p:cNvSpPr txBox="1"/>
                <p:nvPr/>
              </p:nvSpPr>
              <p:spPr>
                <a:xfrm>
                  <a:off x="142722" y="1938861"/>
                  <a:ext cx="99209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BSM1</a:t>
                  </a:r>
                  <a:endParaRPr lang="en-GB" dirty="0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1845812" y="5680106"/>
                <a:ext cx="1889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Caterpillar beam </a:t>
                </a:r>
                <a:endParaRPr lang="en-GB" dirty="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2981561" y="1386677"/>
              <a:ext cx="400048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 Shape </a:t>
              </a:r>
              <a:r>
                <a:rPr lang="en-US"/>
                <a:t>Monitor Commissioning</a:t>
              </a:r>
              <a:endParaRPr lang="en-GB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r>
              <a:rPr lang="en-US" smtClean="0"/>
              <a:t>/22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073" y="725287"/>
            <a:ext cx="9084038" cy="744901"/>
          </a:xfrm>
        </p:spPr>
        <p:txBody>
          <a:bodyPr>
            <a:noAutofit/>
          </a:bodyPr>
          <a:lstStyle/>
          <a:p>
            <a:r>
              <a:rPr lang="en-US" sz="3000" dirty="0"/>
              <a:t>LINAC4: measured beam characteristics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327055"/>
              </p:ext>
            </p:extLst>
          </p:nvPr>
        </p:nvGraphicFramePr>
        <p:xfrm>
          <a:off x="1293389" y="1874825"/>
          <a:ext cx="6431594" cy="425014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215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5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Parameter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Measurement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4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Peak intensity at 160 MeV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5494">
                            <a:tint val="66000"/>
                            <a:satMod val="160000"/>
                          </a:srgbClr>
                        </a:gs>
                        <a:gs pos="100000">
                          <a:srgbClr val="00549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25 mA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5494">
                            <a:tint val="66000"/>
                            <a:satMod val="160000"/>
                          </a:srgbClr>
                        </a:gs>
                        <a:gs pos="100000">
                          <a:srgbClr val="00549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4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Emittance </a:t>
                      </a:r>
                      <a:r>
                        <a:rPr lang="en-US" sz="1600" dirty="0" err="1" smtClean="0">
                          <a:effectLst/>
                        </a:rPr>
                        <a:t>rms</a:t>
                      </a:r>
                      <a:r>
                        <a:rPr lang="en-US" sz="1600" dirty="0" smtClean="0">
                          <a:effectLst/>
                        </a:rPr>
                        <a:t> normalized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94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0.3 </a:t>
                      </a:r>
                      <a:r>
                        <a:rPr lang="en-US" sz="1800" dirty="0" smtClean="0"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p</a:t>
                      </a:r>
                      <a:r>
                        <a:rPr lang="en-US" sz="1600" dirty="0" smtClean="0">
                          <a:effectLst/>
                        </a:rPr>
                        <a:t> mm </a:t>
                      </a:r>
                      <a:r>
                        <a:rPr lang="en-US" sz="1600" dirty="0" err="1" smtClean="0">
                          <a:effectLst/>
                        </a:rPr>
                        <a:t>mrad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94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4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Max usable pulse length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5494">
                            <a:tint val="66000"/>
                            <a:satMod val="160000"/>
                          </a:srgbClr>
                        </a:gs>
                        <a:gs pos="100000">
                          <a:srgbClr val="00549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600 </a:t>
                      </a:r>
                      <a:r>
                        <a:rPr lang="en-US" sz="2000" dirty="0" err="1" smtClean="0"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effectLst/>
                        </a:rPr>
                        <a:t>s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5494">
                            <a:tint val="66000"/>
                            <a:satMod val="160000"/>
                          </a:srgbClr>
                        </a:gs>
                        <a:gs pos="100000">
                          <a:srgbClr val="00549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34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Stability</a:t>
                      </a:r>
                      <a:r>
                        <a:rPr lang="en-US" sz="1600" baseline="0" dirty="0" smtClean="0">
                          <a:effectLst/>
                        </a:rPr>
                        <a:t> shot-to-shot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94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2%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94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5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Pulse flatness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5494">
                            <a:tint val="66000"/>
                            <a:satMod val="160000"/>
                          </a:srgbClr>
                        </a:gs>
                        <a:gs pos="100000">
                          <a:srgbClr val="00549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2% for 160</a:t>
                      </a:r>
                      <a:r>
                        <a:rPr lang="en-US" sz="1800" dirty="0" smtClean="0"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effectLst/>
                        </a:rPr>
                        <a:t>s pulse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5% </a:t>
                      </a:r>
                      <a:r>
                        <a:rPr lang="en-US" sz="1600" dirty="0" err="1" smtClean="0">
                          <a:effectLst/>
                        </a:rPr>
                        <a:t>fpr</a:t>
                      </a:r>
                      <a:r>
                        <a:rPr lang="en-US" sz="1600" dirty="0" smtClean="0">
                          <a:effectLst/>
                        </a:rPr>
                        <a:t> 600</a:t>
                      </a:r>
                      <a:r>
                        <a:rPr lang="en-US" sz="1800" dirty="0" smtClean="0"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effectLst/>
                        </a:rPr>
                        <a:t>s pulse</a:t>
                      </a: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5494">
                            <a:tint val="66000"/>
                            <a:satMod val="160000"/>
                          </a:srgbClr>
                        </a:gs>
                        <a:gs pos="100000">
                          <a:srgbClr val="00549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01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Beam position jitter along the pulse at the </a:t>
                      </a:r>
                      <a:r>
                        <a:rPr lang="en-US" sz="1600" dirty="0" err="1" smtClean="0">
                          <a:effectLst/>
                        </a:rPr>
                        <a:t>linac</a:t>
                      </a:r>
                      <a:r>
                        <a:rPr lang="en-US" sz="1600" dirty="0" smtClean="0">
                          <a:effectLst/>
                        </a:rPr>
                        <a:t> dump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94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+/- 1mm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94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01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Fast Chopping at 3</a:t>
                      </a:r>
                      <a:r>
                        <a:rPr lang="en-US" sz="1600" baseline="0" dirty="0" smtClean="0">
                          <a:effectLst/>
                        </a:rPr>
                        <a:t> MeV</a:t>
                      </a:r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5494">
                            <a:tint val="66000"/>
                            <a:satMod val="160000"/>
                          </a:srgbClr>
                        </a:gs>
                        <a:gs pos="100000">
                          <a:srgbClr val="00549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Rise</a:t>
                      </a:r>
                      <a:r>
                        <a:rPr lang="en-US" sz="1600" baseline="0" dirty="0" smtClean="0">
                          <a:effectLst/>
                        </a:rPr>
                        <a:t> time &lt; 10ns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effectLst/>
                        </a:rPr>
                        <a:t>Extinction factor close to 100%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effectLst/>
                        </a:rPr>
                        <a:t>Unprecedented flexibility: beam 1- 600 </a:t>
                      </a:r>
                      <a:r>
                        <a:rPr lang="en-US" sz="2000" dirty="0" err="1" smtClean="0"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effectLst/>
                        </a:rPr>
                        <a:t>s</a:t>
                      </a:r>
                      <a:endParaRPr lang="en-US" sz="1600" dirty="0" smtClean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5494">
                            <a:tint val="66000"/>
                            <a:satMod val="160000"/>
                          </a:srgbClr>
                        </a:gs>
                        <a:gs pos="100000">
                          <a:srgbClr val="00549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r>
              <a:rPr lang="en-US" smtClean="0"/>
              <a:t>/22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998594" y="1992429"/>
            <a:ext cx="359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AVALIABILTY 2021 : 99% </a:t>
            </a:r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went well – chronological order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37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005494"/>
              </a:buClr>
            </a:pPr>
            <a:r>
              <a:rPr lang="en-US" sz="1900" dirty="0" smtClean="0">
                <a:solidFill>
                  <a:srgbClr val="005494"/>
                </a:solidFill>
              </a:rPr>
              <a:t>Thorough preparation of machine model  : always compare with expectations</a:t>
            </a:r>
            <a:endParaRPr lang="en-US" sz="1900" dirty="0">
              <a:solidFill>
                <a:srgbClr val="005494"/>
              </a:solidFill>
            </a:endParaRPr>
          </a:p>
          <a:p>
            <a:pPr lvl="1">
              <a:buClr>
                <a:srgbClr val="88237B"/>
              </a:buClr>
            </a:pPr>
            <a:r>
              <a:rPr lang="en-US" sz="1500" dirty="0" smtClean="0">
                <a:solidFill>
                  <a:srgbClr val="88237B"/>
                </a:solidFill>
              </a:rPr>
              <a:t>Tracking codes adapted to LINAC and transfer lines</a:t>
            </a:r>
            <a:endParaRPr lang="en-US" sz="1500" dirty="0">
              <a:solidFill>
                <a:srgbClr val="88237B"/>
              </a:solidFill>
            </a:endParaRPr>
          </a:p>
          <a:p>
            <a:pPr lvl="1">
              <a:buClr>
                <a:srgbClr val="88237B"/>
              </a:buClr>
            </a:pPr>
            <a:r>
              <a:rPr lang="en-US" sz="1500" dirty="0" smtClean="0">
                <a:solidFill>
                  <a:srgbClr val="88237B"/>
                </a:solidFill>
              </a:rPr>
              <a:t>Verification of the calibration constants and machine layout</a:t>
            </a:r>
            <a:endParaRPr lang="en-US" sz="1500" dirty="0">
              <a:solidFill>
                <a:srgbClr val="88237B"/>
              </a:solidFill>
            </a:endParaRPr>
          </a:p>
          <a:p>
            <a:pPr lvl="1">
              <a:buClr>
                <a:srgbClr val="88237B"/>
              </a:buClr>
            </a:pPr>
            <a:r>
              <a:rPr lang="en-US" sz="1500" dirty="0" smtClean="0">
                <a:solidFill>
                  <a:srgbClr val="88237B"/>
                </a:solidFill>
              </a:rPr>
              <a:t>Machine model coupled with real  diagnostics  (e.g. rough phase setting by looking at transmission)</a:t>
            </a:r>
          </a:p>
          <a:p>
            <a:pPr lvl="1">
              <a:buClr>
                <a:srgbClr val="88237B"/>
              </a:buClr>
            </a:pPr>
            <a:r>
              <a:rPr lang="en-US" sz="1500" dirty="0" smtClean="0">
                <a:solidFill>
                  <a:srgbClr val="88237B"/>
                </a:solidFill>
              </a:rPr>
              <a:t>A lot of time spent to obtain a good beam particle distribution at low energy</a:t>
            </a:r>
            <a:endParaRPr lang="en-US" sz="1500" dirty="0">
              <a:solidFill>
                <a:srgbClr val="88237B"/>
              </a:solidFill>
            </a:endParaRPr>
          </a:p>
          <a:p>
            <a:pPr>
              <a:buClr>
                <a:srgbClr val="005494"/>
              </a:buClr>
            </a:pPr>
            <a:r>
              <a:rPr lang="en-US" sz="1900" dirty="0" smtClean="0">
                <a:solidFill>
                  <a:srgbClr val="005494"/>
                </a:solidFill>
              </a:rPr>
              <a:t>Reliability </a:t>
            </a:r>
            <a:r>
              <a:rPr lang="en-US" sz="1900" dirty="0">
                <a:solidFill>
                  <a:srgbClr val="005494"/>
                </a:solidFill>
              </a:rPr>
              <a:t>run proved very useful experience allowing to identify issues beyond the possibilities during pure commissioning</a:t>
            </a:r>
          </a:p>
          <a:p>
            <a:pPr lvl="1">
              <a:buClr>
                <a:srgbClr val="88237B"/>
              </a:buClr>
            </a:pPr>
            <a:r>
              <a:rPr lang="en-US" sz="1500" dirty="0">
                <a:solidFill>
                  <a:srgbClr val="88237B"/>
                </a:solidFill>
              </a:rPr>
              <a:t>Number of teething problems identified, strategies for mitigation for implementation in 2018</a:t>
            </a:r>
          </a:p>
          <a:p>
            <a:pPr lvl="1">
              <a:buClr>
                <a:srgbClr val="88237B"/>
              </a:buClr>
            </a:pPr>
            <a:r>
              <a:rPr lang="en-US" sz="1500" dirty="0">
                <a:solidFill>
                  <a:srgbClr val="88237B"/>
                </a:solidFill>
              </a:rPr>
              <a:t>Gain further experience with a complex system</a:t>
            </a:r>
          </a:p>
          <a:p>
            <a:pPr lvl="1">
              <a:buClr>
                <a:srgbClr val="88237B"/>
              </a:buClr>
            </a:pPr>
            <a:r>
              <a:rPr lang="en-US" sz="1500" dirty="0">
                <a:solidFill>
                  <a:srgbClr val="88237B"/>
                </a:solidFill>
              </a:rPr>
              <a:t>Run time used to measure and improve performance</a:t>
            </a:r>
          </a:p>
          <a:p>
            <a:pPr lvl="1">
              <a:buClr>
                <a:srgbClr val="88237B"/>
              </a:buClr>
            </a:pPr>
            <a:r>
              <a:rPr lang="en-US" sz="1500" dirty="0">
                <a:solidFill>
                  <a:srgbClr val="88237B"/>
                </a:solidFill>
              </a:rPr>
              <a:t>Identification of areas that need strengthening</a:t>
            </a:r>
          </a:p>
          <a:p>
            <a:pPr>
              <a:buClr>
                <a:srgbClr val="005494"/>
              </a:buClr>
            </a:pPr>
            <a:endParaRPr lang="en-US" sz="600" dirty="0">
              <a:solidFill>
                <a:srgbClr val="005494"/>
              </a:solidFill>
            </a:endParaRPr>
          </a:p>
          <a:p>
            <a:pPr>
              <a:buClr>
                <a:srgbClr val="005494"/>
              </a:buClr>
            </a:pPr>
            <a:r>
              <a:rPr lang="en-US" sz="1900" dirty="0" smtClean="0">
                <a:solidFill>
                  <a:srgbClr val="005494"/>
                </a:solidFill>
              </a:rPr>
              <a:t>Test stand and staged commissioning</a:t>
            </a:r>
            <a:endParaRPr lang="en-US" sz="1900" dirty="0">
              <a:solidFill>
                <a:srgbClr val="005494"/>
              </a:solidFill>
            </a:endParaRPr>
          </a:p>
          <a:p>
            <a:pPr lvl="1">
              <a:buClr>
                <a:srgbClr val="88237B"/>
              </a:buClr>
            </a:pPr>
            <a:r>
              <a:rPr lang="en-US" sz="1500" dirty="0" smtClean="0">
                <a:solidFill>
                  <a:srgbClr val="88237B"/>
                </a:solidFill>
              </a:rPr>
              <a:t>Importance of a test-stand that includes the full pre-injector and staged commissioning</a:t>
            </a:r>
          </a:p>
          <a:p>
            <a:pPr lvl="1">
              <a:buClr>
                <a:srgbClr val="88237B"/>
              </a:buClr>
            </a:pPr>
            <a:r>
              <a:rPr lang="en-US" sz="1500" dirty="0" smtClean="0">
                <a:solidFill>
                  <a:srgbClr val="88237B"/>
                </a:solidFill>
              </a:rPr>
              <a:t>Importance of a validated machine model and accuracy of particle tracking codes</a:t>
            </a:r>
          </a:p>
          <a:p>
            <a:pPr>
              <a:buClr>
                <a:srgbClr val="005494"/>
              </a:buClr>
            </a:pPr>
            <a:endParaRPr lang="en-US" sz="600" dirty="0" smtClean="0">
              <a:solidFill>
                <a:srgbClr val="00549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7" y="286603"/>
            <a:ext cx="12105373" cy="145075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What could have been improved (a personal view)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phase :</a:t>
            </a:r>
          </a:p>
          <a:p>
            <a:pPr lvl="1"/>
            <a:r>
              <a:rPr lang="en-US" dirty="0" smtClean="0"/>
              <a:t>Integrated design of the pre-injector (source as part of the accelerator)</a:t>
            </a:r>
          </a:p>
          <a:p>
            <a:pPr lvl="1"/>
            <a:r>
              <a:rPr lang="en-US" dirty="0" smtClean="0"/>
              <a:t>Integrated design of the diagnostics </a:t>
            </a:r>
          </a:p>
          <a:p>
            <a:pPr lvl="1"/>
            <a:r>
              <a:rPr lang="en-US" dirty="0" smtClean="0"/>
              <a:t>More diagnostics at the low energy end (beam profiles, beam current transformers, vacuum, source plasma diagnostics)</a:t>
            </a:r>
          </a:p>
          <a:p>
            <a:pPr lvl="1"/>
            <a:r>
              <a:rPr lang="en-US" dirty="0" smtClean="0"/>
              <a:t>Build more flexibility into critical system (e.g. chopper dynamics is very rigid</a:t>
            </a:r>
            <a:r>
              <a:rPr lang="en-US" dirty="0"/>
              <a:t>)</a:t>
            </a:r>
          </a:p>
          <a:p>
            <a:r>
              <a:rPr lang="en-US" dirty="0" smtClean="0"/>
              <a:t>Initial commissioning phase (stand-alone):</a:t>
            </a:r>
          </a:p>
          <a:p>
            <a:pPr lvl="1"/>
            <a:r>
              <a:rPr lang="en-US" dirty="0" smtClean="0"/>
              <a:t>Obsession with the measurement of the emittance (pi mm </a:t>
            </a:r>
            <a:r>
              <a:rPr lang="en-US" dirty="0" err="1" smtClean="0"/>
              <a:t>mrad</a:t>
            </a:r>
            <a:r>
              <a:rPr lang="en-US" dirty="0" smtClean="0"/>
              <a:t>) instead of concentrating on concepts like acceptance, matching.</a:t>
            </a:r>
          </a:p>
          <a:p>
            <a:pPr lvl="1"/>
            <a:r>
              <a:rPr lang="en-US" dirty="0" smtClean="0"/>
              <a:t>Early involvement of operators would have been good (but it wasn’t possible)</a:t>
            </a:r>
          </a:p>
          <a:p>
            <a:pPr lvl="1"/>
            <a:r>
              <a:rPr lang="en-US" dirty="0" smtClean="0"/>
              <a:t>Discourage too early adoption of machine-learning//trial-and-error techniques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Baseline beam parameters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709376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2362176" y="6184801"/>
            <a:ext cx="1683351" cy="673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30.09.2021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375537"/>
              </p:ext>
            </p:extLst>
          </p:nvPr>
        </p:nvGraphicFramePr>
        <p:xfrm>
          <a:off x="1097280" y="1586429"/>
          <a:ext cx="9886537" cy="4721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5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4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2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LINAC4 – CDR -2006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LINAC4</a:t>
                      </a:r>
                      <a:r>
                        <a:rPr lang="en-US" sz="1400" baseline="0" dirty="0" smtClean="0"/>
                        <a:t> – achieved (2016) 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2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H-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Stripping and more tested in Half Sector Test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7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70mA peak at the source</a:t>
                      </a:r>
                    </a:p>
                    <a:p>
                      <a:r>
                        <a:rPr lang="en-US" sz="1400" dirty="0" smtClean="0"/>
                        <a:t>65 ma peak at 3 MeV</a:t>
                      </a:r>
                    </a:p>
                    <a:p>
                      <a:r>
                        <a:rPr lang="en-GB" sz="1400" dirty="0" smtClean="0"/>
                        <a:t>40 mA after chopping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50mA peak (in</a:t>
                      </a:r>
                      <a:r>
                        <a:rPr lang="en-US" sz="1400" baseline="0" dirty="0" smtClean="0"/>
                        <a:t> twice the acceptance of the RFQ)</a:t>
                      </a:r>
                    </a:p>
                    <a:p>
                      <a:r>
                        <a:rPr lang="en-US" sz="1400" baseline="0" dirty="0" smtClean="0"/>
                        <a:t>30 mA peak at 3 MeV  (record) </a:t>
                      </a:r>
                    </a:p>
                    <a:p>
                      <a:r>
                        <a:rPr lang="en-US" sz="1400" baseline="0" dirty="0" smtClean="0"/>
                        <a:t>20 mA after chopping </a:t>
                      </a:r>
                    </a:p>
                    <a:p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Peak current from the source</a:t>
                      </a:r>
                    </a:p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Average</a:t>
                      </a:r>
                      <a:r>
                        <a:rPr lang="en-US" sz="1400" baseline="0" dirty="0" smtClean="0"/>
                        <a:t> beam current after chopping (LEBT and RFQ transmission and chopping factor)  </a:t>
                      </a:r>
                      <a:endParaRPr lang="en-US" sz="14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6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160 MeV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160.48 MeV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All RF structures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performing to specs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2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0.4 </a:t>
                      </a:r>
                      <a:r>
                        <a:rPr lang="el-GR" sz="1400" dirty="0" smtClean="0"/>
                        <a:t>π</a:t>
                      </a:r>
                      <a:r>
                        <a:rPr lang="en-GB" sz="1400" baseline="0" dirty="0" smtClean="0"/>
                        <a:t> mm </a:t>
                      </a:r>
                      <a:r>
                        <a:rPr lang="en-GB" sz="1400" baseline="0" dirty="0" err="1" smtClean="0"/>
                        <a:t>mrad</a:t>
                      </a:r>
                      <a:r>
                        <a:rPr lang="en-GB" sz="1400" baseline="0" dirty="0" smtClean="0"/>
                        <a:t>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0.3 </a:t>
                      </a:r>
                      <a:r>
                        <a:rPr lang="el-GR" sz="1400" dirty="0" smtClean="0"/>
                        <a:t>π</a:t>
                      </a:r>
                      <a:r>
                        <a:rPr lang="en-GB" sz="1400" baseline="0" dirty="0" smtClean="0"/>
                        <a:t> mm </a:t>
                      </a:r>
                      <a:r>
                        <a:rPr lang="en-GB" sz="1400" baseline="0" dirty="0" err="1" smtClean="0"/>
                        <a:t>mrad</a:t>
                      </a:r>
                      <a:r>
                        <a:rPr lang="en-GB" sz="1400" baseline="0" dirty="0" smtClean="0"/>
                        <a:t>  (at 160MeV)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Smaller emittance , allows for more</a:t>
                      </a:r>
                      <a:r>
                        <a:rPr lang="en-GB" sz="1400" baseline="0" dirty="0" smtClean="0">
                          <a:solidFill>
                            <a:srgbClr val="FF0000"/>
                          </a:solidFill>
                        </a:rPr>
                        <a:t> turns injected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6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400 µsec 1Hz</a:t>
                      </a:r>
                    </a:p>
                    <a:p>
                      <a:r>
                        <a:rPr lang="en-GB" sz="1400" dirty="0" smtClean="0"/>
                        <a:t>(4 rings)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</a:t>
                      </a:r>
                      <a:r>
                        <a:rPr lang="en-US" sz="1400" baseline="0" dirty="0" smtClean="0"/>
                        <a:t> to 600 </a:t>
                      </a:r>
                      <a:r>
                        <a:rPr lang="en-US" sz="1400" dirty="0" smtClean="0"/>
                        <a:t>µsec 1Hz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Longer</a:t>
                      </a:r>
                      <a:r>
                        <a:rPr lang="en-US" sz="1400" baseline="0" dirty="0" smtClean="0"/>
                        <a:t> injection in the PSB (100-150turns)</a:t>
                      </a:r>
                      <a:endParaRPr lang="en-US" sz="14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56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Fast Chopping at 3 MeV</a:t>
                      </a:r>
                    </a:p>
                    <a:p>
                      <a:r>
                        <a:rPr lang="en-US" sz="1400" dirty="0" smtClean="0"/>
                        <a:t>2µsec </a:t>
                      </a:r>
                      <a:r>
                        <a:rPr lang="en-US" sz="1400" dirty="0" err="1" smtClean="0"/>
                        <a:t>inj</a:t>
                      </a:r>
                      <a:r>
                        <a:rPr lang="en-US" sz="1400" dirty="0" smtClean="0"/>
                        <a:t> kicker rise-time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Demonstrated , including</a:t>
                      </a:r>
                      <a:r>
                        <a:rPr lang="en-US" sz="1400" baseline="0" dirty="0" smtClean="0"/>
                        <a:t> transmitted beam quality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Unprecedented flexibility,</a:t>
                      </a:r>
                      <a:r>
                        <a:rPr lang="en-US" sz="1400" baseline="0" dirty="0" smtClean="0"/>
                        <a:t> to be exploited </a:t>
                      </a:r>
                    </a:p>
                    <a:p>
                      <a:r>
                        <a:rPr lang="en-GB" sz="1400" baseline="0" dirty="0" smtClean="0"/>
                        <a:t>Beam from 1µsec to 150µsec</a:t>
                      </a:r>
                      <a:endParaRPr lang="en-US" sz="14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2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Energy painting with the last accelerating modules  </a:t>
                      </a:r>
                      <a:endParaRPr lang="en-US" sz="1400" dirty="0" smtClean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3" y="47731"/>
            <a:ext cx="7902736" cy="58213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123398" y="1845734"/>
            <a:ext cx="2915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Frequency : 352 MHz</a:t>
            </a:r>
          </a:p>
          <a:p>
            <a:r>
              <a:rPr lang="en-GB" dirty="0" smtClean="0"/>
              <a:t>Duty cycle for PSB : 0.06 %</a:t>
            </a:r>
          </a:p>
          <a:p>
            <a:r>
              <a:rPr lang="en-GB" dirty="0" smtClean="0"/>
              <a:t>Max duty cycle : 5%</a:t>
            </a:r>
          </a:p>
          <a:p>
            <a:endParaRPr lang="en-GB" dirty="0"/>
          </a:p>
          <a:p>
            <a:r>
              <a:rPr lang="en-GB" dirty="0" smtClean="0"/>
              <a:t>Located 12m underground 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6" y="5186087"/>
            <a:ext cx="1645515" cy="16719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61" y="4142606"/>
            <a:ext cx="4551839" cy="272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77" y="2182834"/>
            <a:ext cx="4296457" cy="270790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Quadrupoles :mostly PMQ (127/158)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6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10" y="1737360"/>
            <a:ext cx="6137438" cy="4022725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205030" y="1845734"/>
            <a:ext cx="3950649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-Flexibility in matching and chopping 0-80 mA currents from the pre-injector. </a:t>
            </a:r>
          </a:p>
          <a:p>
            <a:r>
              <a:rPr lang="en-GB" dirty="0" smtClean="0"/>
              <a:t>-Flexibility in bringing beams with energy from 50 MeV onwards to the PSB.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877736" y="6064738"/>
            <a:ext cx="4314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PMQ for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tank2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 in diameter and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 in length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200912091119_45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t="19601" r="16970" b="11794"/>
          <a:stretch/>
        </p:blipFill>
        <p:spPr bwMode="auto">
          <a:xfrm>
            <a:off x="7946307" y="3673642"/>
            <a:ext cx="3716303" cy="239109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827" y="286603"/>
            <a:ext cx="10615853" cy="1450757"/>
          </a:xfrm>
        </p:spPr>
        <p:txBody>
          <a:bodyPr/>
          <a:lstStyle/>
          <a:p>
            <a:r>
              <a:rPr lang="en-GB" dirty="0" smtClean="0"/>
              <a:t>Accelerating Gaps (262) voltage and phase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7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5" y="1737360"/>
            <a:ext cx="6605668" cy="403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2" y="1766641"/>
            <a:ext cx="4101737" cy="21553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53942" y="3922005"/>
            <a:ext cx="41585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Quasi-synchronous structures with external focusing from </a:t>
            </a:r>
            <a:r>
              <a:rPr lang="en-GB" dirty="0" smtClean="0"/>
              <a:t>50MeV</a:t>
            </a:r>
          </a:p>
          <a:p>
            <a:endParaRPr lang="en-GB" dirty="0"/>
          </a:p>
          <a:p>
            <a:r>
              <a:rPr lang="en-GB" dirty="0" smtClean="0"/>
              <a:t>Sequence of 3 identical gaps from 100MeV and 7 identical gaps from 160MeV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Total of about 25 amplitude and phase to set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9" y="54658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4000" dirty="0" smtClean="0"/>
              <a:t>Temporary measurement benches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081811" y="-19665"/>
            <a:ext cx="5397888" cy="3663518"/>
            <a:chOff x="-816051" y="2143481"/>
            <a:chExt cx="7027396" cy="5051996"/>
          </a:xfrm>
        </p:grpSpPr>
        <p:pic>
          <p:nvPicPr>
            <p:cNvPr id="7" name="Picture 2" descr="C:\Linac4\3Mev Test stand image in (cds.cern.chrecord1541906)\DB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" t="10104" r="1070" b="3003"/>
            <a:stretch/>
          </p:blipFill>
          <p:spPr bwMode="auto">
            <a:xfrm>
              <a:off x="-816051" y="2143481"/>
              <a:ext cx="7027396" cy="505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ight Brace 7"/>
            <p:cNvSpPr/>
            <p:nvPr/>
          </p:nvSpPr>
          <p:spPr>
            <a:xfrm rot="17400000">
              <a:off x="5076063" y="4369708"/>
              <a:ext cx="144000" cy="288000"/>
            </a:xfrm>
            <a:prstGeom prst="rightBrace">
              <a:avLst/>
            </a:prstGeom>
            <a:ln w="19050">
              <a:solidFill>
                <a:srgbClr val="9D8A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4512" y="3175366"/>
            <a:ext cx="4844794" cy="31647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4382" y="1437325"/>
            <a:ext cx="9053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Low energy test bench at 3 and 12 MeV</a:t>
            </a:r>
          </a:p>
          <a:p>
            <a:r>
              <a:rPr lang="en-GB" dirty="0" smtClean="0"/>
              <a:t>Direct measurements:</a:t>
            </a:r>
          </a:p>
          <a:p>
            <a:r>
              <a:rPr lang="en-GB" dirty="0" smtClean="0"/>
              <a:t>	Transverse emittance with slit-grid.</a:t>
            </a:r>
          </a:p>
          <a:p>
            <a:r>
              <a:rPr lang="en-GB" dirty="0"/>
              <a:t>	</a:t>
            </a:r>
            <a:r>
              <a:rPr lang="en-GB" dirty="0" smtClean="0"/>
              <a:t>Energy – Energy spread with a spectrometer.</a:t>
            </a:r>
          </a:p>
          <a:p>
            <a:endParaRPr lang="en-US" dirty="0"/>
          </a:p>
          <a:p>
            <a:r>
              <a:rPr lang="en-US" dirty="0" smtClean="0"/>
              <a:t>Taking data for preparing and gaining confidence in higher energies commissioning strategy.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44383" y="3390553"/>
            <a:ext cx="6252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High energy test bench at 50 and 107 MeV</a:t>
            </a:r>
          </a:p>
          <a:p>
            <a:r>
              <a:rPr lang="en-GB" dirty="0" smtClean="0"/>
              <a:t>Indirect measurements:</a:t>
            </a:r>
          </a:p>
          <a:p>
            <a:r>
              <a:rPr lang="en-GB" dirty="0" smtClean="0"/>
              <a:t>	Transverse emittance with 3 profile monitors.</a:t>
            </a:r>
          </a:p>
          <a:p>
            <a:r>
              <a:rPr lang="en-GB" dirty="0"/>
              <a:t>	</a:t>
            </a:r>
            <a:r>
              <a:rPr lang="en-GB" dirty="0" smtClean="0"/>
              <a:t>Longitudinal emittance with bunch shape monitor.</a:t>
            </a:r>
          </a:p>
          <a:p>
            <a:r>
              <a:rPr lang="en-GB" dirty="0" smtClean="0"/>
              <a:t>Energy with Time of Flight.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4383" y="5353430"/>
            <a:ext cx="625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Permanent measurement line in the </a:t>
            </a:r>
            <a:r>
              <a:rPr lang="en-GB" b="1" dirty="0"/>
              <a:t>t</a:t>
            </a:r>
            <a:r>
              <a:rPr lang="en-GB" b="1" dirty="0" smtClean="0"/>
              <a:t>ransfer line for 160 MeV</a:t>
            </a:r>
          </a:p>
          <a:p>
            <a:r>
              <a:rPr lang="en-US" dirty="0" smtClean="0"/>
              <a:t>4 profile monitors, beam current transformer and BPMs.</a:t>
            </a:r>
            <a:endParaRPr lang="en-GB" dirty="0" smtClean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5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6010">
            <a:off x="2261375" y="2164669"/>
            <a:ext cx="8114549" cy="3917833"/>
          </a:xfrm>
          <a:prstGeom prst="rect">
            <a:avLst/>
          </a:prstGeom>
        </p:spPr>
      </p:pic>
      <p:sp>
        <p:nvSpPr>
          <p:cNvPr id="10" name="Title 9"/>
          <p:cNvSpPr txBox="1">
            <a:spLocks noGrp="1"/>
          </p:cNvSpPr>
          <p:nvPr>
            <p:ph type="title"/>
          </p:nvPr>
        </p:nvSpPr>
        <p:spPr>
          <a:xfrm>
            <a:off x="138491" y="792683"/>
            <a:ext cx="11402199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Commissioning in stages of increased energy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709376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06" y="3904831"/>
            <a:ext cx="436418" cy="436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492" y="5340688"/>
            <a:ext cx="4965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Safely on the dump.  </a:t>
            </a:r>
          </a:p>
          <a:p>
            <a:r>
              <a:rPr lang="en-GB" sz="2000" dirty="0"/>
              <a:t>It has been stripped. </a:t>
            </a:r>
          </a:p>
          <a:p>
            <a:r>
              <a:rPr lang="en-GB" sz="2000" dirty="0"/>
              <a:t>It has been delivered to the </a:t>
            </a:r>
            <a:r>
              <a:rPr lang="en-GB" sz="2000" dirty="0" smtClean="0"/>
              <a:t>Half Sector Test. </a:t>
            </a:r>
            <a:endParaRPr lang="en-GB" sz="2000" dirty="0"/>
          </a:p>
        </p:txBody>
      </p:sp>
      <p:sp>
        <p:nvSpPr>
          <p:cNvPr id="2" name="Line Callout 1 1"/>
          <p:cNvSpPr/>
          <p:nvPr/>
        </p:nvSpPr>
        <p:spPr>
          <a:xfrm>
            <a:off x="9011589" y="1770679"/>
            <a:ext cx="1483086" cy="1130459"/>
          </a:xfrm>
          <a:prstGeom prst="borderCallout1">
            <a:avLst>
              <a:gd name="adj1" fmla="val 18750"/>
              <a:gd name="adj2" fmla="val -8333"/>
              <a:gd name="adj3" fmla="val 234914"/>
              <a:gd name="adj4" fmla="val 1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Oct 2013</a:t>
            </a:r>
          </a:p>
          <a:p>
            <a:pPr algn="ctr"/>
            <a:r>
              <a:rPr lang="en-GB" sz="1600" dirty="0"/>
              <a:t>3MeV </a:t>
            </a:r>
          </a:p>
          <a:p>
            <a:pPr algn="ctr"/>
            <a:r>
              <a:rPr lang="en-GB" sz="1600" dirty="0"/>
              <a:t>30 mA</a:t>
            </a:r>
          </a:p>
          <a:p>
            <a:pPr algn="ctr"/>
            <a:endParaRPr lang="en-GB" dirty="0"/>
          </a:p>
        </p:txBody>
      </p:sp>
      <p:sp>
        <p:nvSpPr>
          <p:cNvPr id="12" name="Line Callout 1 11"/>
          <p:cNvSpPr/>
          <p:nvPr/>
        </p:nvSpPr>
        <p:spPr>
          <a:xfrm>
            <a:off x="8986157" y="5439699"/>
            <a:ext cx="1306286" cy="841829"/>
          </a:xfrm>
          <a:prstGeom prst="borderCallout1">
            <a:avLst>
              <a:gd name="adj1" fmla="val 18750"/>
              <a:gd name="adj2" fmla="val -8333"/>
              <a:gd name="adj3" fmla="val -128879"/>
              <a:gd name="adj4" fmla="val 7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45 </a:t>
            </a:r>
            <a:r>
              <a:rPr lang="en-GB" dirty="0" err="1"/>
              <a:t>keV</a:t>
            </a:r>
            <a:endParaRPr lang="en-GB" dirty="0"/>
          </a:p>
          <a:p>
            <a:pPr algn="ctr"/>
            <a:r>
              <a:rPr lang="en-GB" dirty="0"/>
              <a:t>50 mA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6959701" y="2298291"/>
            <a:ext cx="1764949" cy="841829"/>
          </a:xfrm>
          <a:prstGeom prst="borderCallout1">
            <a:avLst>
              <a:gd name="adj1" fmla="val 18750"/>
              <a:gd name="adj2" fmla="val -8333"/>
              <a:gd name="adj3" fmla="val 236820"/>
              <a:gd name="adj4" fmla="val 304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Nov 2015</a:t>
            </a:r>
          </a:p>
          <a:p>
            <a:pPr algn="ctr"/>
            <a:r>
              <a:rPr lang="en-GB" dirty="0"/>
              <a:t>50 MeV</a:t>
            </a:r>
          </a:p>
          <a:p>
            <a:pPr algn="ctr"/>
            <a:r>
              <a:rPr lang="en-GB" dirty="0"/>
              <a:t> 20 mA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2417776" y="2391230"/>
            <a:ext cx="1801298" cy="841829"/>
          </a:xfrm>
          <a:prstGeom prst="borderCallout1">
            <a:avLst>
              <a:gd name="adj1" fmla="val 18750"/>
              <a:gd name="adj2" fmla="val -8333"/>
              <a:gd name="adj3" fmla="val 214224"/>
              <a:gd name="adj4" fmla="val -36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Nov 2016</a:t>
            </a:r>
          </a:p>
          <a:p>
            <a:pPr algn="ctr"/>
            <a:r>
              <a:rPr lang="en-GB" dirty="0"/>
              <a:t>160 MeV 18mA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776982" y="2282372"/>
            <a:ext cx="1547619" cy="816501"/>
          </a:xfrm>
          <a:prstGeom prst="borderCallout1">
            <a:avLst>
              <a:gd name="adj1" fmla="val 18750"/>
              <a:gd name="adj2" fmla="val -8333"/>
              <a:gd name="adj3" fmla="val 234681"/>
              <a:gd name="adj4" fmla="val 349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114300" indent="0" algn="ctr">
              <a:buNone/>
            </a:pPr>
            <a:r>
              <a:rPr lang="en-GB" sz="1800" dirty="0"/>
              <a:t>Jun 2016</a:t>
            </a:r>
          </a:p>
          <a:p>
            <a:pPr marL="114300" indent="0" algn="ctr">
              <a:buNone/>
            </a:pPr>
            <a:r>
              <a:rPr lang="en-GB" sz="1800" dirty="0"/>
              <a:t>105 MeV 20mA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30.09.2021</a:t>
            </a:r>
            <a:endParaRPr lang="en-US"/>
          </a:p>
        </p:txBody>
      </p:sp>
      <p:sp>
        <p:nvSpPr>
          <p:cNvPr id="30" name="Line Callout 1 29"/>
          <p:cNvSpPr/>
          <p:nvPr/>
        </p:nvSpPr>
        <p:spPr>
          <a:xfrm>
            <a:off x="6362611" y="5340688"/>
            <a:ext cx="1764949" cy="841829"/>
          </a:xfrm>
          <a:prstGeom prst="borderCallout1">
            <a:avLst>
              <a:gd name="adj1" fmla="val -120742"/>
              <a:gd name="adj2" fmla="val 113826"/>
              <a:gd name="adj3" fmla="val 9288"/>
              <a:gd name="adj4" fmla="val 757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Aug 2014</a:t>
            </a:r>
            <a:endParaRPr lang="en-GB" dirty="0"/>
          </a:p>
          <a:p>
            <a:pPr algn="ctr"/>
            <a:r>
              <a:rPr lang="en-GB" dirty="0" smtClean="0"/>
              <a:t>12 </a:t>
            </a:r>
            <a:r>
              <a:rPr lang="en-GB" dirty="0"/>
              <a:t>MeV</a:t>
            </a:r>
          </a:p>
          <a:p>
            <a:pPr algn="ctr"/>
            <a:r>
              <a:rPr lang="en-GB" dirty="0"/>
              <a:t> 20 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GSI Accelerator Seminar  -  Alessandra Lombardi (CERN)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0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47381</TotalTime>
  <Words>2649</Words>
  <Application>Microsoft Office PowerPoint</Application>
  <PresentationFormat>Widescreen</PresentationFormat>
  <Paragraphs>488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 Unicode MS</vt:lpstr>
      <vt:lpstr>Arial</vt:lpstr>
      <vt:lpstr>Calibri</vt:lpstr>
      <vt:lpstr>Calibri Light</vt:lpstr>
      <vt:lpstr>Entypo</vt:lpstr>
      <vt:lpstr>Open Sans Light</vt:lpstr>
      <vt:lpstr>Symbol</vt:lpstr>
      <vt:lpstr>Times New Roman</vt:lpstr>
      <vt:lpstr>Verdana</vt:lpstr>
      <vt:lpstr>Wingdings</vt:lpstr>
      <vt:lpstr>Retrospect</vt:lpstr>
      <vt:lpstr>Commissioning experience of LINAC4 at CERN      Alessandra M Lombardi for the LINAC4 Team</vt:lpstr>
      <vt:lpstr>PowerPoint Presentation</vt:lpstr>
      <vt:lpstr>PowerPoint Presentation</vt:lpstr>
      <vt:lpstr>Baseline beam parameters </vt:lpstr>
      <vt:lpstr>PowerPoint Presentation</vt:lpstr>
      <vt:lpstr>Quadrupoles :mostly PMQ (127/158) </vt:lpstr>
      <vt:lpstr>Accelerating Gaps (262) voltage and phase </vt:lpstr>
      <vt:lpstr> Temporary measurement benches</vt:lpstr>
      <vt:lpstr>Commissioning in stages of increased energy </vt:lpstr>
      <vt:lpstr>Extensive measurements at 45 keV</vt:lpstr>
      <vt:lpstr>Transverse emittance at higher energies</vt:lpstr>
      <vt:lpstr>Pre-injector </vt:lpstr>
      <vt:lpstr>Measuring at 3 MeV : CHOPPING emoving microbunches (150/352) to adapt the 352MHz linac bunches  to the 1 MHz booster frequency</vt:lpstr>
      <vt:lpstr>Measuring at 3 MeV :  validation of diagnostics and emittance reconstruction</vt:lpstr>
      <vt:lpstr>Drift Tube Linac : 3-50 MeV  (3-12-30-50 MeV, commissioned in 2 stages Aug 14 and Nov 15)</vt:lpstr>
      <vt:lpstr>Measurements at 12 and 50 MeV : Drift tube LINAC</vt:lpstr>
      <vt:lpstr>Cell Coupled Drift Tube LINAC  : 50-100MeV (commissioned June 16)</vt:lpstr>
      <vt:lpstr>50-100MeV : validation of the ToF and the phase and amplitude setting strategy </vt:lpstr>
      <vt:lpstr>CCDTL beam measurements</vt:lpstr>
      <vt:lpstr>Pi-mode structure : 100-160 MeV (commissioned Oct 16)</vt:lpstr>
      <vt:lpstr>Reaching the final energy</vt:lpstr>
      <vt:lpstr>From 1 day to 1 hour to set-up the RF phase and amplitude </vt:lpstr>
      <vt:lpstr>Half Sector Test  (Oct 2016-mar2017)</vt:lpstr>
      <vt:lpstr>160 MeV on the dump </vt:lpstr>
      <vt:lpstr>First availability run</vt:lpstr>
      <vt:lpstr>Availability data</vt:lpstr>
      <vt:lpstr>Extrapolated Availability</vt:lpstr>
      <vt:lpstr>Into the transfer line : beam quality run</vt:lpstr>
      <vt:lpstr>PowerPoint Presentation</vt:lpstr>
      <vt:lpstr>Beam Intensity and Transmission</vt:lpstr>
      <vt:lpstr>Pulse Flatness and chopping </vt:lpstr>
      <vt:lpstr>Longitudinal stability and painting</vt:lpstr>
      <vt:lpstr>Beam quality measurements – stability at 160 MeV</vt:lpstr>
      <vt:lpstr>Beam quality measurements - chopping</vt:lpstr>
      <vt:lpstr>Beam quality measurements – longitudinal shape</vt:lpstr>
      <vt:lpstr>LINAC4: measured beam characteristics</vt:lpstr>
      <vt:lpstr>What went well – chronological order</vt:lpstr>
      <vt:lpstr>What could have been improved (a personal view)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LINAC4 project</dc:title>
  <dc:creator>Alessandra Lombardi</dc:creator>
  <cp:lastModifiedBy>Alessandra Lombardi</cp:lastModifiedBy>
  <cp:revision>336</cp:revision>
  <dcterms:created xsi:type="dcterms:W3CDTF">2016-06-20T09:53:33Z</dcterms:created>
  <dcterms:modified xsi:type="dcterms:W3CDTF">2021-09-29T08:25:07Z</dcterms:modified>
</cp:coreProperties>
</file>