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0" r:id="rId22"/>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6" autoAdjust="0"/>
    <p:restoredTop sz="86443" autoAdjust="0"/>
  </p:normalViewPr>
  <p:slideViewPr>
    <p:cSldViewPr>
      <p:cViewPr varScale="1">
        <p:scale>
          <a:sx n="107" d="100"/>
          <a:sy n="107" d="100"/>
        </p:scale>
        <p:origin x="-1320" y="-96"/>
      </p:cViewPr>
      <p:guideLst>
        <p:guide orient="horz" pos="2160"/>
        <p:guide pos="2880"/>
      </p:guideLst>
    </p:cSldViewPr>
  </p:slideViewPr>
  <p:outlineViewPr>
    <p:cViewPr>
      <p:scale>
        <a:sx n="33" d="100"/>
        <a:sy n="33" d="100"/>
      </p:scale>
      <p:origin x="240" y="57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AD390-20F1-4597-A48B-0234A913C664}" type="datetimeFigureOut">
              <a:rPr lang="ro-RO" smtClean="0"/>
              <a:t>20.10.2011</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6A00-5B39-48EB-811B-1C90F60D00CA}" type="slidenum">
              <a:rPr lang="ro-RO" smtClean="0"/>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459" name="Rectangle 3"/>
          <p:cNvSpPr>
            <a:spLocks noGrp="1"/>
          </p:cNvSpPr>
          <p:nvPr>
            <p:ph type="body" idx="1"/>
          </p:nvPr>
        </p:nvSpPr>
        <p:spPr>
          <a:noFill/>
          <a:ln/>
        </p:spPr>
        <p:txBody>
          <a:bodyPr/>
          <a:lstStyle/>
          <a:p>
            <a:r>
              <a:rPr lang="en-US" dirty="0" smtClean="0"/>
              <a:t>Bottom-up and participatory approach, as open and interactive as possible</a:t>
            </a:r>
          </a:p>
          <a:p>
            <a:r>
              <a:rPr lang="en-US" dirty="0" smtClean="0"/>
              <a:t>Due to complexity and diversity of project, introduction of an additional layer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06D08DB-9825-46AD-A0DB-9389B0D03FE1}" type="slidenum">
              <a:rPr lang="de-DE" smtClean="0"/>
              <a:pPr/>
              <a:t>15</a:t>
            </a:fld>
            <a:endParaRPr lang="de-DE" smtClean="0"/>
          </a:p>
        </p:txBody>
      </p:sp>
      <p:sp>
        <p:nvSpPr>
          <p:cNvPr id="25603" name="Rectangle 2"/>
          <p:cNvSpPr>
            <a:spLocks noGrp="1" noChangeArrowheads="1"/>
          </p:cNvSpPr>
          <p:nvPr>
            <p:ph type="body" idx="1"/>
          </p:nvPr>
        </p:nvSpPr>
        <p:spPr>
          <a:xfrm>
            <a:off x="915525" y="4344357"/>
            <a:ext cx="5026951" cy="3857869"/>
          </a:xfrm>
          <a:noFill/>
          <a:ln/>
        </p:spPr>
        <p:txBody>
          <a:bodyPr lIns="78641" tIns="38629" rIns="78641" bIns="38629"/>
          <a:lstStyle/>
          <a:p>
            <a:pPr eaLnBrk="1" hangingPunct="1"/>
            <a:endParaRPr lang="fr-FR" smtClean="0"/>
          </a:p>
        </p:txBody>
      </p:sp>
      <p:sp>
        <p:nvSpPr>
          <p:cNvPr id="25604" name="Rectangle 3"/>
          <p:cNvSpPr>
            <a:spLocks noRot="1" noChangeArrowheads="1" noTextEdit="1"/>
          </p:cNvSpPr>
          <p:nvPr>
            <p:ph type="sldImg"/>
          </p:nvPr>
        </p:nvSpPr>
        <p:spPr bwMode="auto">
          <a:xfrm>
            <a:off x="98147" y="90773"/>
            <a:ext cx="6663241" cy="4623769"/>
          </a:xfrm>
          <a:noFill/>
          <a:ln cap="flat">
            <a:solidFill>
              <a:schemeClr val="tx1"/>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D7133B2-8E77-4BF9-88A1-F67745A5B752}" type="slidenum">
              <a:rPr lang="de-DE" smtClean="0"/>
              <a:pPr/>
              <a:t>16</a:t>
            </a:fld>
            <a:endParaRPr lang="de-DE" smtClean="0"/>
          </a:p>
        </p:txBody>
      </p:sp>
      <p:sp>
        <p:nvSpPr>
          <p:cNvPr id="26627" name="Rectangle 2"/>
          <p:cNvSpPr>
            <a:spLocks noGrp="1" noChangeArrowheads="1"/>
          </p:cNvSpPr>
          <p:nvPr>
            <p:ph type="body" idx="1"/>
          </p:nvPr>
        </p:nvSpPr>
        <p:spPr>
          <a:xfrm>
            <a:off x="915525" y="4344357"/>
            <a:ext cx="5026951" cy="3857869"/>
          </a:xfrm>
          <a:noFill/>
          <a:ln/>
        </p:spPr>
        <p:txBody>
          <a:bodyPr lIns="78641" tIns="38629" rIns="78641" bIns="38629"/>
          <a:lstStyle/>
          <a:p>
            <a:pPr eaLnBrk="1" hangingPunct="1"/>
            <a:endParaRPr lang="fr-FR" smtClean="0"/>
          </a:p>
        </p:txBody>
      </p:sp>
      <p:sp>
        <p:nvSpPr>
          <p:cNvPr id="26628" name="Rectangle 3"/>
          <p:cNvSpPr>
            <a:spLocks noRot="1" noChangeArrowheads="1" noTextEdit="1"/>
          </p:cNvSpPr>
          <p:nvPr>
            <p:ph type="sldImg"/>
          </p:nvPr>
        </p:nvSpPr>
        <p:spPr bwMode="auto">
          <a:xfrm>
            <a:off x="98147" y="90773"/>
            <a:ext cx="6663241" cy="4623769"/>
          </a:xfrm>
          <a:noFill/>
          <a:ln cap="flat">
            <a:solidFill>
              <a:schemeClr val="tx1"/>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30EFB55-FFA5-4B4B-9849-34A5D608A49A}" type="slidenum">
              <a:rPr lang="de-DE" smtClean="0"/>
              <a:pPr/>
              <a:t>17</a:t>
            </a:fld>
            <a:endParaRPr lang="de-DE" smtClean="0"/>
          </a:p>
        </p:txBody>
      </p:sp>
      <p:sp>
        <p:nvSpPr>
          <p:cNvPr id="27651" name="Rectangle 2"/>
          <p:cNvSpPr>
            <a:spLocks noGrp="1" noChangeArrowheads="1"/>
          </p:cNvSpPr>
          <p:nvPr>
            <p:ph type="body" idx="1"/>
          </p:nvPr>
        </p:nvSpPr>
        <p:spPr>
          <a:xfrm>
            <a:off x="915525" y="4344357"/>
            <a:ext cx="5026951" cy="3857869"/>
          </a:xfrm>
          <a:noFill/>
          <a:ln/>
        </p:spPr>
        <p:txBody>
          <a:bodyPr lIns="78641" tIns="38629" rIns="78641" bIns="38629"/>
          <a:lstStyle/>
          <a:p>
            <a:pPr eaLnBrk="1" hangingPunct="1"/>
            <a:endParaRPr lang="fr-FR" smtClean="0"/>
          </a:p>
        </p:txBody>
      </p:sp>
      <p:sp>
        <p:nvSpPr>
          <p:cNvPr id="27652" name="Rectangle 3"/>
          <p:cNvSpPr>
            <a:spLocks noRot="1" noChangeArrowheads="1" noTextEdit="1"/>
          </p:cNvSpPr>
          <p:nvPr>
            <p:ph type="sldImg"/>
          </p:nvPr>
        </p:nvSpPr>
        <p:spPr bwMode="auto">
          <a:xfrm>
            <a:off x="98147" y="90773"/>
            <a:ext cx="6663241" cy="4623769"/>
          </a:xfrm>
          <a:noFill/>
          <a:ln cap="flat">
            <a:solidFill>
              <a:schemeClr val="tx1"/>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741FE01-0811-4F3C-84A6-D05ADC7AFC67}" type="datetimeFigureOut">
              <a:rPr lang="ro-RO" smtClean="0"/>
              <a:t>20.10.2011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741FE01-0811-4F3C-84A6-D05ADC7AFC67}" type="datetimeFigureOut">
              <a:rPr lang="ro-RO" smtClean="0"/>
              <a:t>20.10.2011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741FE01-0811-4F3C-84A6-D05ADC7AFC67}" type="datetimeFigureOut">
              <a:rPr lang="ro-RO" smtClean="0"/>
              <a:t>20.10.2011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741FE01-0811-4F3C-84A6-D05ADC7AFC67}" type="datetimeFigureOut">
              <a:rPr lang="ro-RO" smtClean="0"/>
              <a:t>20.10.2011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41FE01-0811-4F3C-84A6-D05ADC7AFC67}" type="datetimeFigureOut">
              <a:rPr lang="ro-RO" smtClean="0"/>
              <a:t>20.10.2011</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741FE01-0811-4F3C-84A6-D05ADC7AFC67}" type="datetimeFigureOut">
              <a:rPr lang="ro-RO" smtClean="0"/>
              <a:t>20.10.2011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741FE01-0811-4F3C-84A6-D05ADC7AFC67}" type="datetimeFigureOut">
              <a:rPr lang="ro-RO" smtClean="0"/>
              <a:t>20.10.2011</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741FE01-0811-4F3C-84A6-D05ADC7AFC67}" type="datetimeFigureOut">
              <a:rPr lang="ro-RO" smtClean="0"/>
              <a:t>20.10.2011</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1FE01-0811-4F3C-84A6-D05ADC7AFC67}" type="datetimeFigureOut">
              <a:rPr lang="ro-RO" smtClean="0"/>
              <a:t>20.10.2011</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1FE01-0811-4F3C-84A6-D05ADC7AFC67}" type="datetimeFigureOut">
              <a:rPr lang="ro-RO" smtClean="0"/>
              <a:t>20.10.2011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1FE01-0811-4F3C-84A6-D05ADC7AFC67}" type="datetimeFigureOut">
              <a:rPr lang="ro-RO" smtClean="0"/>
              <a:t>20.10.2011</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371DE9A-0087-408E-831D-1719567D7320}"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41FE01-0811-4F3C-84A6-D05ADC7AFC67}" type="datetimeFigureOut">
              <a:rPr lang="ro-RO" smtClean="0"/>
              <a:t>20.10.2011</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1DE9A-0087-408E-831D-1719567D7320}"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5" Type="http://schemas.openxmlformats.org/officeDocument/2006/relationships/image" Target="../media/image25.jpe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J.Heuser@gsi.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8"/>
            <a:ext cx="7772400" cy="2600343"/>
          </a:xfrm>
        </p:spPr>
        <p:txBody>
          <a:bodyPr/>
          <a:lstStyle/>
          <a:p>
            <a:r>
              <a:rPr lang="en-US" dirty="0" smtClean="0"/>
              <a:t>COLLABORATION AND SYNERGIES</a:t>
            </a:r>
            <a:endParaRPr lang="ro-RO" dirty="0"/>
          </a:p>
        </p:txBody>
      </p:sp>
      <p:sp>
        <p:nvSpPr>
          <p:cNvPr id="3" name="Subtitle 2"/>
          <p:cNvSpPr>
            <a:spLocks noGrp="1"/>
          </p:cNvSpPr>
          <p:nvPr>
            <p:ph type="subTitle" idx="1"/>
          </p:nvPr>
        </p:nvSpPr>
        <p:spPr/>
        <p:txBody>
          <a:bodyPr/>
          <a:lstStyle/>
          <a:p>
            <a:r>
              <a:rPr lang="en-US" dirty="0" smtClean="0">
                <a:solidFill>
                  <a:srgbClr val="FF0000"/>
                </a:solidFill>
              </a:rPr>
              <a:t>CRISP FP7 PROJECT</a:t>
            </a:r>
          </a:p>
          <a:p>
            <a:r>
              <a:rPr lang="en-US" dirty="0" smtClean="0">
                <a:solidFill>
                  <a:schemeClr val="tx1"/>
                </a:solidFill>
              </a:rPr>
              <a:t>CRISP: </a:t>
            </a:r>
            <a:r>
              <a:rPr lang="en-US" dirty="0" smtClean="0">
                <a:solidFill>
                  <a:srgbClr val="FF0000"/>
                </a:solidFill>
              </a:rPr>
              <a:t>C</a:t>
            </a:r>
            <a:r>
              <a:rPr lang="en-US" dirty="0" smtClean="0">
                <a:solidFill>
                  <a:schemeClr val="tx1"/>
                </a:solidFill>
              </a:rPr>
              <a:t>luster of </a:t>
            </a:r>
            <a:r>
              <a:rPr lang="en-US" dirty="0" smtClean="0">
                <a:solidFill>
                  <a:srgbClr val="FF0000"/>
                </a:solidFill>
              </a:rPr>
              <a:t>R</a:t>
            </a:r>
            <a:r>
              <a:rPr lang="en-US" dirty="0" smtClean="0">
                <a:solidFill>
                  <a:schemeClr val="tx1"/>
                </a:solidFill>
              </a:rPr>
              <a:t>esearch </a:t>
            </a:r>
            <a:r>
              <a:rPr lang="en-US" dirty="0" smtClean="0">
                <a:solidFill>
                  <a:srgbClr val="FF0000"/>
                </a:solidFill>
              </a:rPr>
              <a:t>I</a:t>
            </a:r>
            <a:r>
              <a:rPr lang="en-US" dirty="0" smtClean="0">
                <a:solidFill>
                  <a:schemeClr val="tx1"/>
                </a:solidFill>
              </a:rPr>
              <a:t>nfrastructure for </a:t>
            </a:r>
            <a:r>
              <a:rPr lang="en-US" dirty="0" smtClean="0">
                <a:solidFill>
                  <a:srgbClr val="FF0000"/>
                </a:solidFill>
              </a:rPr>
              <a:t>S</a:t>
            </a:r>
            <a:r>
              <a:rPr lang="en-US" dirty="0" smtClean="0">
                <a:solidFill>
                  <a:schemeClr val="tx1"/>
                </a:solidFill>
              </a:rPr>
              <a:t>ynergies in </a:t>
            </a:r>
            <a:r>
              <a:rPr lang="en-US" dirty="0" smtClean="0">
                <a:solidFill>
                  <a:srgbClr val="FF0000"/>
                </a:solidFill>
              </a:rPr>
              <a:t>P</a:t>
            </a:r>
            <a:r>
              <a:rPr lang="en-US" dirty="0" smtClean="0">
                <a:solidFill>
                  <a:schemeClr val="tx1"/>
                </a:solidFill>
              </a:rPr>
              <a:t>hysics</a:t>
            </a:r>
            <a:endParaRPr lang="ro-RO"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3A6222B7-D498-4F4B-A05E-11524E7C10C2}" type="slidenum">
              <a:rPr lang="en-US"/>
              <a:pPr/>
              <a:t>10</a:t>
            </a:fld>
            <a:endParaRPr lang="en-US"/>
          </a:p>
        </p:txBody>
      </p:sp>
      <p:sp>
        <p:nvSpPr>
          <p:cNvPr id="81925" name="Rectangle 2"/>
          <p:cNvSpPr>
            <a:spLocks noGrp="1" noChangeArrowheads="1"/>
          </p:cNvSpPr>
          <p:nvPr>
            <p:ph type="title" idx="4294967295"/>
          </p:nvPr>
        </p:nvSpPr>
        <p:spPr/>
        <p:txBody>
          <a:bodyPr/>
          <a:lstStyle/>
          <a:p>
            <a:r>
              <a:rPr lang="de-DE" sz="2800" dirty="0" smtClean="0"/>
              <a:t>WP13: CO</a:t>
            </a:r>
            <a:r>
              <a:rPr lang="de-DE" sz="2800" baseline="-25000" dirty="0" smtClean="0"/>
              <a:t>2</a:t>
            </a:r>
            <a:r>
              <a:rPr lang="de-DE" sz="2800" dirty="0" smtClean="0"/>
              <a:t> cooling</a:t>
            </a:r>
          </a:p>
        </p:txBody>
      </p:sp>
      <p:sp>
        <p:nvSpPr>
          <p:cNvPr id="81926" name="Rectangle 3"/>
          <p:cNvSpPr>
            <a:spLocks noGrp="1" noChangeArrowheads="1"/>
          </p:cNvSpPr>
          <p:nvPr>
            <p:ph type="body" idx="4294967295"/>
          </p:nvPr>
        </p:nvSpPr>
        <p:spPr>
          <a:xfrm>
            <a:off x="457200" y="1847850"/>
            <a:ext cx="8229600" cy="3946525"/>
          </a:xfrm>
        </p:spPr>
        <p:txBody>
          <a:bodyPr/>
          <a:lstStyle/>
          <a:p>
            <a:pPr marL="0" indent="0">
              <a:lnSpc>
                <a:spcPct val="80000"/>
              </a:lnSpc>
              <a:buFontTx/>
              <a:buNone/>
            </a:pPr>
            <a:r>
              <a:rPr lang="en-US" sz="2400" dirty="0" smtClean="0"/>
              <a:t>Objective:</a:t>
            </a:r>
            <a:endParaRPr lang="de-DE" sz="2400" dirty="0" smtClean="0"/>
          </a:p>
          <a:p>
            <a:pPr marL="0" indent="0">
              <a:lnSpc>
                <a:spcPct val="80000"/>
              </a:lnSpc>
              <a:buFontTx/>
              <a:buNone/>
            </a:pPr>
            <a:endParaRPr lang="de-DE" sz="1800" dirty="0" smtClean="0"/>
          </a:p>
          <a:p>
            <a:pPr marL="0" indent="0">
              <a:lnSpc>
                <a:spcPct val="80000"/>
              </a:lnSpc>
              <a:buFontTx/>
              <a:buNone/>
            </a:pPr>
            <a:r>
              <a:rPr lang="de-DE" sz="1800" dirty="0" smtClean="0"/>
              <a:t>An efficient and lightweight cooling system is a component of paramount importance for advanced particle detectors, notably trackers requiring low-temperature operation. </a:t>
            </a:r>
          </a:p>
          <a:p>
            <a:pPr marL="0" indent="0">
              <a:lnSpc>
                <a:spcPct val="80000"/>
              </a:lnSpc>
              <a:buFontTx/>
              <a:buNone/>
            </a:pPr>
            <a:endParaRPr lang="de-DE" sz="1800" dirty="0" smtClean="0"/>
          </a:p>
          <a:p>
            <a:pPr marL="0" indent="0">
              <a:lnSpc>
                <a:spcPct val="80000"/>
              </a:lnSpc>
              <a:buFontTx/>
              <a:buNone/>
            </a:pPr>
            <a:r>
              <a:rPr lang="de-DE" sz="1800" dirty="0" smtClean="0"/>
              <a:t>For example, CO</a:t>
            </a:r>
            <a:r>
              <a:rPr lang="de-DE" sz="1800" baseline="-25000" dirty="0" smtClean="0"/>
              <a:t>2</a:t>
            </a:r>
            <a:r>
              <a:rPr lang="de-DE" sz="1800" dirty="0" smtClean="0"/>
              <a:t> two-phase cooling has been chosen as baseline for the </a:t>
            </a:r>
          </a:p>
          <a:p>
            <a:pPr marL="0" indent="0">
              <a:lnSpc>
                <a:spcPct val="80000"/>
              </a:lnSpc>
              <a:buFontTx/>
              <a:buNone/>
            </a:pPr>
            <a:r>
              <a:rPr lang="de-DE" sz="1800" dirty="0" smtClean="0"/>
              <a:t>upgrade of the tracking systems of the LHC detectors at CERN.</a:t>
            </a:r>
          </a:p>
          <a:p>
            <a:pPr marL="0" indent="0">
              <a:lnSpc>
                <a:spcPct val="80000"/>
              </a:lnSpc>
              <a:buFontTx/>
              <a:buNone/>
            </a:pPr>
            <a:r>
              <a:rPr lang="de-DE" sz="1800" dirty="0"/>
              <a:t>S</a:t>
            </a:r>
            <a:r>
              <a:rPr lang="de-DE" sz="1800" dirty="0" smtClean="0"/>
              <a:t>ilicon </a:t>
            </a:r>
            <a:r>
              <a:rPr lang="de-DE" sz="1800" dirty="0" smtClean="0"/>
              <a:t>imaging and tracking detectors under design at FAIR (GSI), EuroFEL (DESY), and XFEL </a:t>
            </a:r>
          </a:p>
          <a:p>
            <a:pPr marL="0" indent="0">
              <a:lnSpc>
                <a:spcPct val="80000"/>
              </a:lnSpc>
              <a:buFontTx/>
              <a:buNone/>
            </a:pPr>
            <a:endParaRPr lang="de-DE" sz="1800" dirty="0" smtClean="0"/>
          </a:p>
          <a:p>
            <a:pPr marL="0" indent="0">
              <a:lnSpc>
                <a:spcPct val="80000"/>
              </a:lnSpc>
              <a:buFontTx/>
              <a:buNone/>
            </a:pPr>
            <a:r>
              <a:rPr lang="de-DE" sz="1800" dirty="0" smtClean="0"/>
              <a:t>CO</a:t>
            </a:r>
            <a:r>
              <a:rPr lang="de-DE" sz="1800" baseline="-25000" dirty="0" smtClean="0"/>
              <a:t>2</a:t>
            </a:r>
            <a:r>
              <a:rPr lang="de-DE" sz="1800" dirty="0" smtClean="0"/>
              <a:t> has excellent thermo-dynamical properties and is likely to be the technological choice for most future particle tracking detectors, as well as for the refrigeration industry in general, while fluorocarbon fluids will be progressively banned by increasingly stringent environmental regulations.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F7BF05E4-E2AF-424F-B568-032C097F4099}" type="slidenum">
              <a:rPr lang="en-US"/>
              <a:pPr/>
              <a:t>11</a:t>
            </a:fld>
            <a:endParaRPr lang="en-US"/>
          </a:p>
        </p:txBody>
      </p:sp>
      <p:sp>
        <p:nvSpPr>
          <p:cNvPr id="75778" name="Rectangle 2"/>
          <p:cNvSpPr>
            <a:spLocks noGrp="1" noChangeArrowheads="1"/>
          </p:cNvSpPr>
          <p:nvPr>
            <p:ph type="title"/>
          </p:nvPr>
        </p:nvSpPr>
        <p:spPr>
          <a:xfrm>
            <a:off x="457200" y="874713"/>
            <a:ext cx="8229600" cy="1143000"/>
          </a:xfrm>
        </p:spPr>
        <p:txBody>
          <a:bodyPr/>
          <a:lstStyle/>
          <a:p>
            <a:pPr marL="1201738" indent="-1201738" algn="l"/>
            <a:r>
              <a:rPr lang="de-DE" sz="2800" dirty="0" smtClean="0"/>
              <a:t>WP14: Innovative solutions for neutron and gamma-ray detectors</a:t>
            </a:r>
          </a:p>
        </p:txBody>
      </p:sp>
      <p:sp>
        <p:nvSpPr>
          <p:cNvPr id="75779" name="Rectangle 3"/>
          <p:cNvSpPr>
            <a:spLocks noGrp="1" noChangeArrowheads="1"/>
          </p:cNvSpPr>
          <p:nvPr>
            <p:ph type="body" idx="1"/>
          </p:nvPr>
        </p:nvSpPr>
        <p:spPr>
          <a:xfrm>
            <a:off x="457200" y="2317750"/>
            <a:ext cx="8229600" cy="3457575"/>
          </a:xfrm>
        </p:spPr>
        <p:txBody>
          <a:bodyPr/>
          <a:lstStyle/>
          <a:p>
            <a:pPr marL="0" indent="0">
              <a:buFontTx/>
              <a:buNone/>
            </a:pPr>
            <a:r>
              <a:rPr lang="de-DE" sz="2400" dirty="0" smtClean="0"/>
              <a:t>Objective: </a:t>
            </a:r>
          </a:p>
          <a:p>
            <a:pPr marL="0" indent="0">
              <a:buFontTx/>
              <a:buNone/>
            </a:pPr>
            <a:endParaRPr lang="de-DE" sz="2400" dirty="0" smtClean="0"/>
          </a:p>
          <a:p>
            <a:pPr marL="0" indent="0">
              <a:buFontTx/>
              <a:buNone/>
            </a:pPr>
            <a:r>
              <a:rPr lang="de-DE" sz="1800" dirty="0" smtClean="0"/>
              <a:t>Development of innovative electronics and algorithms for the new advanced European gamma-ray tracking (AGATA, EXOGAM2, PARIS) and neutron arrays/detectors (ERBSS, NEDA) in a close collaboration between the </a:t>
            </a:r>
            <a:r>
              <a:rPr lang="de-DE" sz="1800" dirty="0" smtClean="0"/>
              <a:t>RI projects </a:t>
            </a:r>
            <a:r>
              <a:rPr lang="de-DE" sz="1800" dirty="0" smtClean="0"/>
              <a:t>ELI (INFN, IFIN-HH), FAIR (GSI) and SPIRAL2 (GANIL). The subsequent tests of electronics and calibration/post-processing ERBSS should permit them to be ready for the first experiments at FAIR/NUSTAR and SPIRAL2.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B3F7A1CF-FDD4-480C-8EBF-A86E3CAE418C}" type="slidenum">
              <a:rPr lang="en-US"/>
              <a:pPr/>
              <a:t>12</a:t>
            </a:fld>
            <a:endParaRPr lang="en-US"/>
          </a:p>
        </p:txBody>
      </p:sp>
      <p:sp>
        <p:nvSpPr>
          <p:cNvPr id="76802" name="Rectangle 2"/>
          <p:cNvSpPr>
            <a:spLocks noGrp="1" noChangeArrowheads="1"/>
          </p:cNvSpPr>
          <p:nvPr>
            <p:ph type="title"/>
          </p:nvPr>
        </p:nvSpPr>
        <p:spPr/>
        <p:txBody>
          <a:bodyPr/>
          <a:lstStyle/>
          <a:p>
            <a:r>
              <a:rPr lang="de-DE" sz="2800" dirty="0" smtClean="0"/>
              <a:t>WP14: Neutron and gamma-ray detectors</a:t>
            </a:r>
          </a:p>
        </p:txBody>
      </p:sp>
      <p:sp>
        <p:nvSpPr>
          <p:cNvPr id="76803" name="Rectangle 3"/>
          <p:cNvSpPr>
            <a:spLocks noGrp="1" noChangeArrowheads="1"/>
          </p:cNvSpPr>
          <p:nvPr>
            <p:ph type="body" idx="1"/>
          </p:nvPr>
        </p:nvSpPr>
        <p:spPr>
          <a:xfrm>
            <a:off x="457200" y="1555750"/>
            <a:ext cx="8229600" cy="4922838"/>
          </a:xfrm>
        </p:spPr>
        <p:txBody>
          <a:bodyPr/>
          <a:lstStyle/>
          <a:p>
            <a:pPr marL="0" indent="0">
              <a:lnSpc>
                <a:spcPct val="80000"/>
              </a:lnSpc>
              <a:buFontTx/>
              <a:buNone/>
            </a:pPr>
            <a:r>
              <a:rPr lang="de-DE" sz="2400" dirty="0" smtClean="0"/>
              <a:t>Work plan:</a:t>
            </a:r>
            <a:r>
              <a:rPr lang="de-DE" sz="1200" dirty="0" smtClean="0"/>
              <a:t> </a:t>
            </a:r>
          </a:p>
          <a:p>
            <a:pPr marL="0" indent="0">
              <a:lnSpc>
                <a:spcPct val="80000"/>
              </a:lnSpc>
              <a:buFontTx/>
              <a:buNone/>
            </a:pPr>
            <a:endParaRPr lang="de-DE" sz="1200" dirty="0" smtClean="0"/>
          </a:p>
          <a:p>
            <a:pPr marL="0" indent="0">
              <a:lnSpc>
                <a:spcPct val="80000"/>
              </a:lnSpc>
              <a:buFontTx/>
              <a:buNone/>
            </a:pPr>
            <a:r>
              <a:rPr lang="de-DE" sz="1800" dirty="0" smtClean="0"/>
              <a:t>T1 Innovative digital electronics for advanced gamma and neutron arrays</a:t>
            </a:r>
          </a:p>
          <a:p>
            <a:pPr marL="0" indent="0">
              <a:lnSpc>
                <a:spcPct val="80000"/>
              </a:lnSpc>
              <a:buFontTx/>
              <a:buNone/>
            </a:pPr>
            <a:endParaRPr lang="de-DE" sz="1000" dirty="0" smtClean="0"/>
          </a:p>
          <a:p>
            <a:pPr marL="0" indent="0">
              <a:lnSpc>
                <a:spcPct val="80000"/>
              </a:lnSpc>
              <a:buFontTx/>
              <a:buNone/>
            </a:pPr>
            <a:r>
              <a:rPr lang="de-DE" sz="1600" dirty="0" smtClean="0"/>
              <a:t>Digital electronics modules developed for the AGATA and EXOGAM2 advanced Ge-detector arrays shall be produced and implemented für future use in the arrays at SPIRAL2 and FAIR/NUSTAR. The aim of the work is to integrate  hard- and firmware, optimize the production costs  and migrate to new platforms to allow a broader use of these electronics for fast-scintillator neutron and high-energy gamma-ray detectors like NEDA, PARIS, and others. (GANIL, GSI, INFN, IFIN-HH)</a:t>
            </a:r>
          </a:p>
          <a:p>
            <a:pPr marL="0" indent="0">
              <a:lnSpc>
                <a:spcPct val="80000"/>
              </a:lnSpc>
              <a:buFontTx/>
              <a:buNone/>
            </a:pPr>
            <a:endParaRPr lang="de-DE" sz="1400" dirty="0" smtClean="0"/>
          </a:p>
          <a:p>
            <a:pPr marL="0" indent="0">
              <a:lnSpc>
                <a:spcPct val="80000"/>
              </a:lnSpc>
              <a:buFontTx/>
              <a:buNone/>
            </a:pPr>
            <a:r>
              <a:rPr lang="de-DE" sz="1800" dirty="0" smtClean="0"/>
              <a:t>T2 Extended Range Bonner sphere spectrometer (ERBSS)</a:t>
            </a:r>
          </a:p>
          <a:p>
            <a:pPr marL="0" indent="0">
              <a:lnSpc>
                <a:spcPct val="80000"/>
              </a:lnSpc>
              <a:buFontTx/>
              <a:buNone/>
            </a:pPr>
            <a:endParaRPr lang="de-DE" sz="1200" dirty="0" smtClean="0"/>
          </a:p>
          <a:p>
            <a:pPr marL="0" indent="0">
              <a:lnSpc>
                <a:spcPct val="80000"/>
              </a:lnSpc>
              <a:buFontTx/>
              <a:buNone/>
            </a:pPr>
            <a:r>
              <a:rPr lang="de-DE" sz="1600" dirty="0" smtClean="0"/>
              <a:t>The ERBSS and its calibration/post-processing shall be used for measuring neutron production obtained in different conditions. These include neutron production in different accelerator facilities in order to verify safety and radioprotection constraints. They are also potentially useful to study laser-driven neutron production. Our aim is to standardise the use of ERBSS, make it accessible to different facilities and to test there the neutron production (ELI, EuroFEL, SPIRAL2, etc). This will require adaptation of the post-processing software (called FRUIT) to different measuring conditions. (GANIL, GSI, INFN, IFIN-HH, ROMA1)</a:t>
            </a:r>
          </a:p>
          <a:p>
            <a:pPr marL="0" indent="0">
              <a:lnSpc>
                <a:spcPct val="80000"/>
              </a:lnSpc>
              <a:buFontTx/>
              <a:buNone/>
            </a:pPr>
            <a:endParaRPr lang="de-DE"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p>
            <a:r>
              <a:rPr lang="de-DE"/>
              <a:t>17 October 2011</a:t>
            </a:r>
            <a:endParaRPr lang="fr-FR"/>
          </a:p>
        </p:txBody>
      </p:sp>
      <p:sp>
        <p:nvSpPr>
          <p:cNvPr id="6" name="Rectangle 5"/>
          <p:cNvSpPr>
            <a:spLocks noGrp="1" noChangeArrowheads="1"/>
          </p:cNvSpPr>
          <p:nvPr>
            <p:ph type="ftr" sz="quarter" idx="11"/>
          </p:nvPr>
        </p:nvSpPr>
        <p:spPr>
          <a:ln/>
        </p:spPr>
        <p:txBody>
          <a:bodyPr/>
          <a:lstStyle/>
          <a:p>
            <a:r>
              <a:rPr lang="fr-FR"/>
              <a:t>Topic "Detectors and Data Acquisition"</a:t>
            </a:r>
          </a:p>
        </p:txBody>
      </p:sp>
      <p:sp>
        <p:nvSpPr>
          <p:cNvPr id="7" name="Rectangle 6"/>
          <p:cNvSpPr>
            <a:spLocks noGrp="1" noChangeArrowheads="1"/>
          </p:cNvSpPr>
          <p:nvPr>
            <p:ph type="sldNum" sz="quarter" idx="12"/>
          </p:nvPr>
        </p:nvSpPr>
        <p:spPr>
          <a:ln/>
        </p:spPr>
        <p:txBody>
          <a:bodyPr/>
          <a:lstStyle/>
          <a:p>
            <a:fld id="{398F95C6-CB96-4FFF-8D50-03C4B0C65C83}" type="slidenum">
              <a:rPr lang="en-US"/>
              <a:pPr/>
              <a:t>13</a:t>
            </a:fld>
            <a:endParaRPr lang="en-US"/>
          </a:p>
        </p:txBody>
      </p:sp>
      <p:sp>
        <p:nvSpPr>
          <p:cNvPr id="55300" name="Rectangle 6"/>
          <p:cNvSpPr txBox="1">
            <a:spLocks noGrp="1" noChangeArrowheads="1"/>
          </p:cNvSpPr>
          <p:nvPr/>
        </p:nvSpPr>
        <p:spPr bwMode="auto">
          <a:xfrm>
            <a:off x="6553200" y="6597650"/>
            <a:ext cx="2133600" cy="190500"/>
          </a:xfrm>
          <a:prstGeom prst="rect">
            <a:avLst/>
          </a:prstGeom>
          <a:noFill/>
          <a:ln w="9525">
            <a:noFill/>
            <a:miter lim="800000"/>
            <a:headEnd/>
            <a:tailEnd/>
          </a:ln>
        </p:spPr>
        <p:txBody>
          <a:bodyPr/>
          <a:lstStyle/>
          <a:p>
            <a:pPr algn="r"/>
            <a:fld id="{9B2F61FB-41FA-4DCF-A1BF-7857366F5C89}" type="slidenum">
              <a:rPr lang="en-US" sz="1200">
                <a:solidFill>
                  <a:srgbClr val="234392"/>
                </a:solidFill>
              </a:rPr>
              <a:pPr algn="r"/>
              <a:t>13</a:t>
            </a:fld>
            <a:endParaRPr lang="en-US" sz="1200">
              <a:solidFill>
                <a:srgbClr val="234392"/>
              </a:solidFill>
            </a:endParaRPr>
          </a:p>
        </p:txBody>
      </p:sp>
      <p:sp>
        <p:nvSpPr>
          <p:cNvPr id="55301" name="Rectangle 2"/>
          <p:cNvSpPr>
            <a:spLocks noGrp="1" noChangeArrowheads="1"/>
          </p:cNvSpPr>
          <p:nvPr>
            <p:ph type="title" idx="4294967295"/>
          </p:nvPr>
        </p:nvSpPr>
        <p:spPr>
          <a:xfrm>
            <a:off x="457200" y="874713"/>
            <a:ext cx="8229600" cy="1143000"/>
          </a:xfrm>
        </p:spPr>
        <p:txBody>
          <a:bodyPr/>
          <a:lstStyle/>
          <a:p>
            <a:pPr marL="1201738" indent="-1201738" algn="l"/>
            <a:r>
              <a:rPr lang="de-DE" sz="2800" dirty="0" smtClean="0"/>
              <a:t>WP15: Large-area thermal neutron detectors using </a:t>
            </a:r>
            <a:r>
              <a:rPr lang="de-DE" sz="2800" baseline="30000" dirty="0" smtClean="0"/>
              <a:t>10</a:t>
            </a:r>
            <a:r>
              <a:rPr lang="de-DE" sz="2800" dirty="0" smtClean="0"/>
              <a:t>B films</a:t>
            </a:r>
          </a:p>
        </p:txBody>
      </p:sp>
      <p:sp>
        <p:nvSpPr>
          <p:cNvPr id="55302" name="Rectangle 3"/>
          <p:cNvSpPr>
            <a:spLocks noGrp="1" noChangeArrowheads="1"/>
          </p:cNvSpPr>
          <p:nvPr>
            <p:ph type="body" idx="4294967295"/>
          </p:nvPr>
        </p:nvSpPr>
        <p:spPr>
          <a:xfrm>
            <a:off x="457200" y="2317750"/>
            <a:ext cx="8229600" cy="3457575"/>
          </a:xfrm>
        </p:spPr>
        <p:txBody>
          <a:bodyPr/>
          <a:lstStyle/>
          <a:p>
            <a:pPr marL="0" indent="0">
              <a:lnSpc>
                <a:spcPct val="80000"/>
              </a:lnSpc>
              <a:buFontTx/>
              <a:buNone/>
            </a:pPr>
            <a:r>
              <a:rPr lang="de-DE" sz="2400" smtClean="0"/>
              <a:t>Objective: </a:t>
            </a:r>
          </a:p>
          <a:p>
            <a:pPr marL="0" indent="0">
              <a:lnSpc>
                <a:spcPct val="80000"/>
              </a:lnSpc>
              <a:buFontTx/>
              <a:buNone/>
            </a:pPr>
            <a:endParaRPr lang="de-DE" sz="2400" smtClean="0"/>
          </a:p>
          <a:p>
            <a:pPr marL="0" indent="0">
              <a:lnSpc>
                <a:spcPct val="80000"/>
              </a:lnSpc>
              <a:buFontTx/>
              <a:buNone/>
            </a:pPr>
            <a:r>
              <a:rPr lang="de-DE" sz="1800" smtClean="0"/>
              <a:t>Neutron instrumentation for condensed matter studies strongly depends on the availability of LADs (Large Area Detectors). Nowadays, most of them are using </a:t>
            </a:r>
            <a:r>
              <a:rPr lang="de-DE" sz="1800" baseline="30000" smtClean="0"/>
              <a:t>3</a:t>
            </a:r>
            <a:r>
              <a:rPr lang="de-DE" sz="1800" smtClean="0"/>
              <a:t>He as the neutron converter because its high detection efficiency and low gamma sensitivity. But </a:t>
            </a:r>
            <a:r>
              <a:rPr lang="de-DE" sz="1800" baseline="30000" smtClean="0"/>
              <a:t>3</a:t>
            </a:r>
            <a:r>
              <a:rPr lang="de-DE" sz="1800" smtClean="0"/>
              <a:t>He is not available anymore and several planned instruments in neutron institutes have been postponed. Developing </a:t>
            </a:r>
            <a:r>
              <a:rPr lang="de-DE" sz="1800" baseline="30000" smtClean="0"/>
              <a:t>3</a:t>
            </a:r>
            <a:r>
              <a:rPr lang="de-DE" sz="1800" smtClean="0"/>
              <a:t>He -free LADs has been identified as a priority to support the development of new instruments, in particular at ESS and ILL. </a:t>
            </a:r>
          </a:p>
          <a:p>
            <a:pPr marL="0" indent="0">
              <a:lnSpc>
                <a:spcPct val="80000"/>
              </a:lnSpc>
              <a:buFontTx/>
              <a:buNone/>
            </a:pPr>
            <a:r>
              <a:rPr lang="de-DE" sz="1800" smtClean="0"/>
              <a:t>This work package aims at building a LAD demonstrator based on the “</a:t>
            </a:r>
            <a:r>
              <a:rPr lang="de-DE" sz="1800" baseline="30000" smtClean="0"/>
              <a:t>10</a:t>
            </a:r>
            <a:r>
              <a:rPr lang="de-DE" sz="1800" smtClean="0"/>
              <a:t>B thin film Multi-grid” design developed during ILL20/20, and to demonstrate that this technique is competitive in performance and cost with the </a:t>
            </a:r>
            <a:r>
              <a:rPr lang="de-DE" sz="1800" baseline="30000" smtClean="0"/>
              <a:t>3</a:t>
            </a:r>
            <a:r>
              <a:rPr lang="de-DE" sz="1800" smtClean="0"/>
              <a:t>He detectors.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712788"/>
            <a:ext cx="8229600" cy="1143000"/>
          </a:xfrm>
        </p:spPr>
        <p:txBody>
          <a:bodyPr/>
          <a:lstStyle/>
          <a:p>
            <a:r>
              <a:rPr lang="en-GB" sz="3600" b="1" dirty="0" smtClean="0"/>
              <a:t>Objectives</a:t>
            </a:r>
            <a:endParaRPr lang="de-DE" sz="3600" dirty="0" smtClean="0"/>
          </a:p>
        </p:txBody>
      </p:sp>
      <p:sp>
        <p:nvSpPr>
          <p:cNvPr id="9219" name="Content Placeholder 2"/>
          <p:cNvSpPr>
            <a:spLocks noGrp="1"/>
          </p:cNvSpPr>
          <p:nvPr>
            <p:ph idx="1"/>
          </p:nvPr>
        </p:nvSpPr>
        <p:spPr>
          <a:xfrm>
            <a:off x="219075" y="1552575"/>
            <a:ext cx="8715375" cy="4830763"/>
          </a:xfrm>
        </p:spPr>
        <p:txBody>
          <a:bodyPr/>
          <a:lstStyle/>
          <a:p>
            <a:r>
              <a:rPr lang="en-GB" sz="2800" smtClean="0"/>
              <a:t>This project seeks to develop new scientific tools for optimised sample excitation and emitted x-ray detection in ultrafast pump-probe experiments at the typically high repetition rates existing at synchrotron (ESRF) and FEL facilities (EuroFEL, ESRF). These include ultrafast auto/cross correlators (fs and sub-fs time resolution), wavelength-changing devices (UV-vis) and wavelength dispersive x-ray spectrometers.</a:t>
            </a:r>
          </a:p>
        </p:txBody>
      </p:sp>
      <p:sp>
        <p:nvSpPr>
          <p:cNvPr id="4" name="Rectangle 3"/>
          <p:cNvSpPr/>
          <p:nvPr/>
        </p:nvSpPr>
        <p:spPr>
          <a:xfrm>
            <a:off x="1552575" y="444500"/>
            <a:ext cx="5527675" cy="522288"/>
          </a:xfrm>
          <a:prstGeom prst="rect">
            <a:avLst/>
          </a:prstGeom>
        </p:spPr>
        <p:txBody>
          <a:bodyPr wrap="none">
            <a:spAutoFit/>
          </a:bodyPr>
          <a:lstStyle/>
          <a:p>
            <a:pPr>
              <a:defRPr/>
            </a:pPr>
            <a:r>
              <a:rPr lang="en-US" sz="2800" b="1" i="1" dirty="0">
                <a:solidFill>
                  <a:srgbClr val="0000FF"/>
                </a:solidFill>
                <a:effectLst>
                  <a:outerShdw blurRad="38100" dist="38100" dir="2700000" algn="tl">
                    <a:srgbClr val="000000">
                      <a:alpha val="43137"/>
                    </a:srgbClr>
                  </a:outerShdw>
                </a:effectLst>
                <a:latin typeface="Comic Sans MS" pitchFamily="66" charset="0"/>
              </a:rPr>
              <a:t>WP 8:</a:t>
            </a:r>
            <a:r>
              <a:rPr lang="en-US" sz="2800" b="1" i="1" dirty="0">
                <a:solidFill>
                  <a:srgbClr val="0000FF"/>
                </a:solidFill>
                <a:latin typeface="Comic Sans MS" pitchFamily="66" charset="0"/>
              </a:rPr>
              <a:t>  Time resolved studies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0" y="828675"/>
            <a:ext cx="9144000" cy="655638"/>
          </a:xfrm>
          <a:noFill/>
        </p:spPr>
        <p:txBody>
          <a:bodyPr>
            <a:normAutofit fontScale="90000"/>
          </a:bodyPr>
          <a:lstStyle/>
          <a:p>
            <a:pPr eaLnBrk="1" hangingPunct="1"/>
            <a:r>
              <a:rPr lang="de-DE" sz="3200" dirty="0" smtClean="0"/>
              <a:t>Introduction</a:t>
            </a:r>
            <a:r>
              <a:rPr lang="de-DE" dirty="0" smtClean="0"/>
              <a:t> </a:t>
            </a:r>
          </a:p>
        </p:txBody>
      </p:sp>
      <p:sp>
        <p:nvSpPr>
          <p:cNvPr id="13315" name="Text Box 6"/>
          <p:cNvSpPr txBox="1">
            <a:spLocks noChangeArrowheads="1"/>
          </p:cNvSpPr>
          <p:nvPr/>
        </p:nvSpPr>
        <p:spPr bwMode="auto">
          <a:xfrm>
            <a:off x="879475" y="1504950"/>
            <a:ext cx="184150" cy="366713"/>
          </a:xfrm>
          <a:prstGeom prst="rect">
            <a:avLst/>
          </a:prstGeom>
          <a:noFill/>
          <a:ln w="9525">
            <a:noFill/>
            <a:miter lim="800000"/>
            <a:headEnd/>
            <a:tailEnd/>
          </a:ln>
        </p:spPr>
        <p:txBody>
          <a:bodyPr wrap="none">
            <a:spAutoFit/>
          </a:bodyPr>
          <a:lstStyle/>
          <a:p>
            <a:endParaRPr lang="fr-FR"/>
          </a:p>
        </p:txBody>
      </p:sp>
      <p:sp>
        <p:nvSpPr>
          <p:cNvPr id="13316" name="Text Box 13"/>
          <p:cNvSpPr txBox="1">
            <a:spLocks noChangeArrowheads="1"/>
          </p:cNvSpPr>
          <p:nvPr/>
        </p:nvSpPr>
        <p:spPr bwMode="auto">
          <a:xfrm>
            <a:off x="0" y="1373188"/>
            <a:ext cx="8893175" cy="2114550"/>
          </a:xfrm>
          <a:prstGeom prst="rect">
            <a:avLst/>
          </a:prstGeom>
          <a:solidFill>
            <a:srgbClr val="FFFF99"/>
          </a:solidFill>
          <a:ln w="9525">
            <a:noFill/>
            <a:miter lim="800000"/>
            <a:headEnd/>
            <a:tailEnd/>
          </a:ln>
        </p:spPr>
        <p:txBody>
          <a:bodyPr>
            <a:spAutoFit/>
          </a:bodyPr>
          <a:lstStyle/>
          <a:p>
            <a:pPr>
              <a:lnSpc>
                <a:spcPct val="105000"/>
              </a:lnSpc>
            </a:pPr>
            <a:r>
              <a:rPr lang="en-US" b="1">
                <a:solidFill>
                  <a:srgbClr val="FF0000"/>
                </a:solidFill>
              </a:rPr>
              <a:t>Objectives:</a:t>
            </a:r>
            <a:r>
              <a:rPr lang="en-US"/>
              <a:t> </a:t>
            </a:r>
          </a:p>
          <a:p>
            <a:pPr>
              <a:lnSpc>
                <a:spcPct val="105000"/>
              </a:lnSpc>
            </a:pPr>
            <a:r>
              <a:rPr lang="en-US"/>
              <a:t>Conception and design of high-radiation dominated areas and equipment to be used there</a:t>
            </a:r>
          </a:p>
          <a:p>
            <a:pPr>
              <a:lnSpc>
                <a:spcPct val="105000"/>
              </a:lnSpc>
            </a:pPr>
            <a:r>
              <a:rPr lang="en-US" b="1">
                <a:solidFill>
                  <a:schemeClr val="accent2"/>
                </a:solidFill>
              </a:rPr>
              <a:t>Goal:</a:t>
            </a:r>
          </a:p>
          <a:p>
            <a:pPr>
              <a:lnSpc>
                <a:spcPct val="105000"/>
              </a:lnSpc>
            </a:pPr>
            <a:r>
              <a:rPr lang="en-US"/>
              <a:t>Maximize delivery time of secondary beams</a:t>
            </a:r>
          </a:p>
          <a:p>
            <a:pPr>
              <a:lnSpc>
                <a:spcPct val="105000"/>
              </a:lnSpc>
            </a:pPr>
            <a:r>
              <a:rPr lang="en-US">
                <a:cs typeface="Arial" pitchFamily="34" charset="0"/>
              </a:rPr>
              <a:t>→ define common strategies, concepts , system designs and related tooling with respect to high-radiation areas</a:t>
            </a:r>
          </a:p>
        </p:txBody>
      </p:sp>
      <p:pic>
        <p:nvPicPr>
          <p:cNvPr id="13317" name="Picture 17" descr="screenshot Targetbereich 111013"/>
          <p:cNvPicPr>
            <a:picLocks noChangeAspect="1" noChangeArrowheads="1"/>
          </p:cNvPicPr>
          <p:nvPr/>
        </p:nvPicPr>
        <p:blipFill>
          <a:blip r:embed="rId3"/>
          <a:srcRect/>
          <a:stretch>
            <a:fillRect/>
          </a:stretch>
        </p:blipFill>
        <p:spPr bwMode="auto">
          <a:xfrm>
            <a:off x="4826000" y="3933825"/>
            <a:ext cx="4318000" cy="2233613"/>
          </a:xfrm>
          <a:prstGeom prst="rect">
            <a:avLst/>
          </a:prstGeom>
          <a:noFill/>
          <a:ln w="9525">
            <a:noFill/>
            <a:miter lim="800000"/>
            <a:headEnd/>
            <a:tailEnd/>
          </a:ln>
        </p:spPr>
      </p:pic>
      <p:sp>
        <p:nvSpPr>
          <p:cNvPr id="13318" name="Text Box 18"/>
          <p:cNvSpPr txBox="1">
            <a:spLocks noChangeArrowheads="1"/>
          </p:cNvSpPr>
          <p:nvPr/>
        </p:nvSpPr>
        <p:spPr bwMode="auto">
          <a:xfrm>
            <a:off x="6172200" y="4772025"/>
            <a:ext cx="836613" cy="244475"/>
          </a:xfrm>
          <a:prstGeom prst="rect">
            <a:avLst/>
          </a:prstGeom>
          <a:solidFill>
            <a:schemeClr val="bg1"/>
          </a:solidFill>
          <a:ln w="9525">
            <a:noFill/>
            <a:miter lim="800000"/>
            <a:headEnd/>
            <a:tailEnd/>
          </a:ln>
        </p:spPr>
        <p:txBody>
          <a:bodyPr wrap="none">
            <a:spAutoFit/>
          </a:bodyPr>
          <a:lstStyle/>
          <a:p>
            <a:r>
              <a:rPr lang="de-DE" sz="1000"/>
              <a:t>Target area</a:t>
            </a:r>
          </a:p>
        </p:txBody>
      </p:sp>
      <p:sp>
        <p:nvSpPr>
          <p:cNvPr id="13319" name="Text Box 19"/>
          <p:cNvSpPr txBox="1">
            <a:spLocks noChangeArrowheads="1"/>
          </p:cNvSpPr>
          <p:nvPr/>
        </p:nvSpPr>
        <p:spPr bwMode="auto">
          <a:xfrm>
            <a:off x="7740650" y="4905375"/>
            <a:ext cx="963613" cy="244475"/>
          </a:xfrm>
          <a:prstGeom prst="rect">
            <a:avLst/>
          </a:prstGeom>
          <a:solidFill>
            <a:schemeClr val="bg1"/>
          </a:solidFill>
          <a:ln w="9525">
            <a:noFill/>
            <a:miter lim="800000"/>
            <a:headEnd/>
            <a:tailEnd/>
          </a:ln>
        </p:spPr>
        <p:txBody>
          <a:bodyPr wrap="none">
            <a:spAutoFit/>
          </a:bodyPr>
          <a:lstStyle/>
          <a:p>
            <a:r>
              <a:rPr lang="de-DE" sz="1000"/>
              <a:t>Beam catcher</a:t>
            </a:r>
          </a:p>
        </p:txBody>
      </p:sp>
      <p:sp>
        <p:nvSpPr>
          <p:cNvPr id="13320" name="Line 20"/>
          <p:cNvSpPr>
            <a:spLocks noChangeShapeType="1"/>
          </p:cNvSpPr>
          <p:nvPr/>
        </p:nvSpPr>
        <p:spPr bwMode="auto">
          <a:xfrm flipH="1">
            <a:off x="6551613" y="4976813"/>
            <a:ext cx="36512" cy="360362"/>
          </a:xfrm>
          <a:prstGeom prst="line">
            <a:avLst/>
          </a:prstGeom>
          <a:noFill/>
          <a:ln w="25400">
            <a:solidFill>
              <a:schemeClr val="tx1"/>
            </a:solidFill>
            <a:round/>
            <a:headEnd/>
            <a:tailEnd type="triangle" w="med" len="med"/>
          </a:ln>
        </p:spPr>
        <p:txBody>
          <a:bodyPr/>
          <a:lstStyle/>
          <a:p>
            <a:endParaRPr lang="ro-RO"/>
          </a:p>
        </p:txBody>
      </p:sp>
      <p:sp>
        <p:nvSpPr>
          <p:cNvPr id="13321" name="Line 21"/>
          <p:cNvSpPr>
            <a:spLocks noChangeShapeType="1"/>
          </p:cNvSpPr>
          <p:nvPr/>
        </p:nvSpPr>
        <p:spPr bwMode="auto">
          <a:xfrm flipH="1">
            <a:off x="7993063" y="5121275"/>
            <a:ext cx="144462" cy="215900"/>
          </a:xfrm>
          <a:prstGeom prst="line">
            <a:avLst/>
          </a:prstGeom>
          <a:noFill/>
          <a:ln w="25400">
            <a:solidFill>
              <a:schemeClr val="tx1"/>
            </a:solidFill>
            <a:round/>
            <a:headEnd/>
            <a:tailEnd type="triangle" w="med" len="med"/>
          </a:ln>
        </p:spPr>
        <p:txBody>
          <a:bodyPr/>
          <a:lstStyle/>
          <a:p>
            <a:endParaRPr lang="ro-RO"/>
          </a:p>
        </p:txBody>
      </p:sp>
      <p:sp>
        <p:nvSpPr>
          <p:cNvPr id="13322" name="Line 22"/>
          <p:cNvSpPr>
            <a:spLocks noChangeShapeType="1"/>
          </p:cNvSpPr>
          <p:nvPr/>
        </p:nvSpPr>
        <p:spPr bwMode="auto">
          <a:xfrm>
            <a:off x="8316913" y="5157788"/>
            <a:ext cx="107950" cy="323850"/>
          </a:xfrm>
          <a:prstGeom prst="line">
            <a:avLst/>
          </a:prstGeom>
          <a:noFill/>
          <a:ln w="25400">
            <a:solidFill>
              <a:schemeClr val="tx1"/>
            </a:solidFill>
            <a:round/>
            <a:headEnd/>
            <a:tailEnd type="triangle" w="med" len="med"/>
          </a:ln>
        </p:spPr>
        <p:txBody>
          <a:bodyPr/>
          <a:lstStyle/>
          <a:p>
            <a:endParaRPr lang="ro-RO"/>
          </a:p>
        </p:txBody>
      </p:sp>
      <p:pic>
        <p:nvPicPr>
          <p:cNvPr id="13323" name="Picture 23" descr="M:\SPIRAL2\Réunion\images\2011 10 01 IMAGES batiment + PROCESS\im8.jpg"/>
          <p:cNvPicPr>
            <a:picLocks noChangeAspect="1" noChangeArrowheads="1"/>
          </p:cNvPicPr>
          <p:nvPr/>
        </p:nvPicPr>
        <p:blipFill>
          <a:blip r:embed="rId4"/>
          <a:srcRect/>
          <a:stretch>
            <a:fillRect/>
          </a:stretch>
        </p:blipFill>
        <p:spPr bwMode="auto">
          <a:xfrm>
            <a:off x="90488" y="3608388"/>
            <a:ext cx="4518025" cy="2798762"/>
          </a:xfrm>
          <a:prstGeom prst="rect">
            <a:avLst/>
          </a:prstGeom>
          <a:noFill/>
          <a:ln w="9525">
            <a:noFill/>
            <a:miter lim="800000"/>
            <a:headEnd/>
            <a:tailEnd/>
          </a:ln>
        </p:spPr>
      </p:pic>
      <p:sp>
        <p:nvSpPr>
          <p:cNvPr id="12" name="Rectangle 11"/>
          <p:cNvSpPr/>
          <p:nvPr/>
        </p:nvSpPr>
        <p:spPr>
          <a:xfrm>
            <a:off x="276225" y="581025"/>
            <a:ext cx="8305800" cy="461963"/>
          </a:xfrm>
          <a:prstGeom prst="rect">
            <a:avLst/>
          </a:prstGeom>
        </p:spPr>
        <p:txBody>
          <a:bodyPr>
            <a:spAutoFit/>
          </a:bodyPr>
          <a:lstStyle/>
          <a:p>
            <a:pPr>
              <a:defRPr/>
            </a:pPr>
            <a:r>
              <a:rPr lang="en-US" sz="2400" b="1" i="1" dirty="0">
                <a:solidFill>
                  <a:srgbClr val="0000FF"/>
                </a:solidFill>
                <a:effectLst>
                  <a:outerShdw blurRad="38100" dist="38100" dir="2700000" algn="tl">
                    <a:srgbClr val="000000">
                      <a:alpha val="43137"/>
                    </a:srgbClr>
                  </a:outerShdw>
                </a:effectLst>
                <a:latin typeface="Comic Sans MS" pitchFamily="66" charset="0"/>
              </a:rPr>
              <a:t>WP 9:</a:t>
            </a:r>
            <a:r>
              <a:rPr lang="en-US" sz="2400" b="1" i="1" dirty="0">
                <a:solidFill>
                  <a:srgbClr val="0000FF"/>
                </a:solidFill>
                <a:latin typeface="Comic Sans MS" pitchFamily="66" charset="0"/>
              </a:rPr>
              <a:t> Tools for </a:t>
            </a:r>
            <a:r>
              <a:rPr lang="en-US" sz="2400" b="1" i="1" dirty="0" err="1">
                <a:solidFill>
                  <a:srgbClr val="0000FF"/>
                </a:solidFill>
                <a:latin typeface="Comic Sans MS" pitchFamily="66" charset="0"/>
              </a:rPr>
              <a:t>Radiactive</a:t>
            </a:r>
            <a:r>
              <a:rPr lang="en-US" sz="2400" b="1" i="1" dirty="0">
                <a:solidFill>
                  <a:srgbClr val="0000FF"/>
                </a:solidFill>
                <a:latin typeface="Comic Sans MS" pitchFamily="66" charset="0"/>
              </a:rPr>
              <a:t> nuclear beam environment</a:t>
            </a:r>
            <a:endParaRPr lang="en-US" sz="2400" dirty="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804150" y="2252663"/>
            <a:ext cx="168275" cy="912812"/>
          </a:xfrm>
          <a:prstGeom prst="rect">
            <a:avLst/>
          </a:prstGeom>
          <a:noFill/>
          <a:ln w="12700">
            <a:noFill/>
            <a:miter lim="800000"/>
            <a:headEnd/>
            <a:tailEnd/>
          </a:ln>
        </p:spPr>
        <p:txBody>
          <a:bodyPr wrap="none" lIns="90488" tIns="44450" rIns="90488" bIns="44450">
            <a:spAutoFit/>
          </a:bodyPr>
          <a:lstStyle/>
          <a:p>
            <a:pPr eaLnBrk="0" hangingPunct="0"/>
            <a:endParaRPr lang="de-DE" b="1">
              <a:latin typeface="Times New Roman" pitchFamily="18" charset="0"/>
            </a:endParaRPr>
          </a:p>
          <a:p>
            <a:pPr eaLnBrk="0" hangingPunct="0"/>
            <a:endParaRPr lang="de-DE" b="1">
              <a:latin typeface="Times New Roman" pitchFamily="18" charset="0"/>
            </a:endParaRPr>
          </a:p>
          <a:p>
            <a:pPr eaLnBrk="0" latinLnBrk="1" hangingPunct="0"/>
            <a:endParaRPr lang="de-DE" b="1">
              <a:latin typeface="Times New Roman" pitchFamily="18" charset="0"/>
            </a:endParaRPr>
          </a:p>
        </p:txBody>
      </p:sp>
      <p:sp>
        <p:nvSpPr>
          <p:cNvPr id="14339" name="Rectangle 3"/>
          <p:cNvSpPr>
            <a:spLocks noChangeArrowheads="1"/>
          </p:cNvSpPr>
          <p:nvPr/>
        </p:nvSpPr>
        <p:spPr bwMode="auto">
          <a:xfrm>
            <a:off x="1301750" y="2990850"/>
            <a:ext cx="166688" cy="1187450"/>
          </a:xfrm>
          <a:prstGeom prst="rect">
            <a:avLst/>
          </a:prstGeom>
          <a:noFill/>
          <a:ln w="12700">
            <a:noFill/>
            <a:miter lim="800000"/>
            <a:headEnd/>
            <a:tailEnd/>
          </a:ln>
        </p:spPr>
        <p:txBody>
          <a:bodyPr wrap="none" lIns="90488" tIns="44450" rIns="90488" bIns="44450">
            <a:spAutoFit/>
          </a:bodyPr>
          <a:lstStyle/>
          <a:p>
            <a:pPr eaLnBrk="0" hangingPunct="0"/>
            <a:endParaRPr lang="de-DE" b="1"/>
          </a:p>
          <a:p>
            <a:pPr eaLnBrk="0" hangingPunct="0"/>
            <a:endParaRPr lang="de-DE" b="1"/>
          </a:p>
          <a:p>
            <a:pPr eaLnBrk="0" hangingPunct="0"/>
            <a:endParaRPr lang="de-DE" b="1"/>
          </a:p>
          <a:p>
            <a:pPr eaLnBrk="0" latinLnBrk="1" hangingPunct="0"/>
            <a:endParaRPr lang="de-DE" b="1"/>
          </a:p>
        </p:txBody>
      </p:sp>
      <p:sp>
        <p:nvSpPr>
          <p:cNvPr id="14340" name="Rectangle 4"/>
          <p:cNvSpPr>
            <a:spLocks noChangeArrowheads="1"/>
          </p:cNvSpPr>
          <p:nvPr/>
        </p:nvSpPr>
        <p:spPr bwMode="auto">
          <a:xfrm>
            <a:off x="552450" y="3613150"/>
            <a:ext cx="7594600" cy="392113"/>
          </a:xfrm>
          <a:prstGeom prst="rect">
            <a:avLst/>
          </a:prstGeom>
          <a:noFill/>
          <a:ln w="12700">
            <a:noFill/>
            <a:miter lim="800000"/>
            <a:headEnd/>
            <a:tailEnd/>
          </a:ln>
        </p:spPr>
        <p:txBody>
          <a:bodyPr lIns="90488" tIns="44450" rIns="90488" bIns="44450"/>
          <a:lstStyle/>
          <a:p>
            <a:pPr marL="285750" indent="-285750" eaLnBrk="0" hangingPunct="0">
              <a:lnSpc>
                <a:spcPct val="90000"/>
              </a:lnSpc>
              <a:spcBef>
                <a:spcPct val="30000"/>
              </a:spcBef>
              <a:buClr>
                <a:schemeClr val="accent1"/>
              </a:buClr>
              <a:buFont typeface="Monotype Sorts" pitchFamily="2" charset="2"/>
              <a:buChar char="u"/>
            </a:pPr>
            <a:endParaRPr lang="fr-FR" sz="2400" b="1"/>
          </a:p>
        </p:txBody>
      </p:sp>
      <p:sp>
        <p:nvSpPr>
          <p:cNvPr id="14341" name="Text Box 6"/>
          <p:cNvSpPr txBox="1">
            <a:spLocks noChangeArrowheads="1"/>
          </p:cNvSpPr>
          <p:nvPr/>
        </p:nvSpPr>
        <p:spPr bwMode="auto">
          <a:xfrm>
            <a:off x="879475" y="1504950"/>
            <a:ext cx="184150" cy="366713"/>
          </a:xfrm>
          <a:prstGeom prst="rect">
            <a:avLst/>
          </a:prstGeom>
          <a:noFill/>
          <a:ln w="9525">
            <a:noFill/>
            <a:miter lim="800000"/>
            <a:headEnd/>
            <a:tailEnd/>
          </a:ln>
        </p:spPr>
        <p:txBody>
          <a:bodyPr wrap="none">
            <a:spAutoFit/>
          </a:bodyPr>
          <a:lstStyle/>
          <a:p>
            <a:endParaRPr lang="fr-FR"/>
          </a:p>
        </p:txBody>
      </p:sp>
      <p:sp>
        <p:nvSpPr>
          <p:cNvPr id="14342" name="Rectangle 7"/>
          <p:cNvSpPr>
            <a:spLocks noChangeArrowheads="1"/>
          </p:cNvSpPr>
          <p:nvPr/>
        </p:nvSpPr>
        <p:spPr bwMode="auto">
          <a:xfrm>
            <a:off x="0" y="6489700"/>
            <a:ext cx="9144000" cy="468313"/>
          </a:xfrm>
          <a:prstGeom prst="rect">
            <a:avLst/>
          </a:prstGeom>
          <a:solidFill>
            <a:schemeClr val="bg1"/>
          </a:solidFill>
          <a:ln w="9525">
            <a:noFill/>
            <a:miter lim="800000"/>
            <a:headEnd/>
            <a:tailEnd/>
          </a:ln>
        </p:spPr>
        <p:txBody>
          <a:bodyPr wrap="none" anchor="ctr"/>
          <a:lstStyle/>
          <a:p>
            <a:endParaRPr lang="fr-FR"/>
          </a:p>
        </p:txBody>
      </p:sp>
      <p:sp>
        <p:nvSpPr>
          <p:cNvPr id="14343" name="Text Box 8"/>
          <p:cNvSpPr txBox="1">
            <a:spLocks noChangeArrowheads="1"/>
          </p:cNvSpPr>
          <p:nvPr/>
        </p:nvSpPr>
        <p:spPr bwMode="auto">
          <a:xfrm>
            <a:off x="0" y="1160463"/>
            <a:ext cx="7762875" cy="1381125"/>
          </a:xfrm>
          <a:prstGeom prst="rect">
            <a:avLst/>
          </a:prstGeom>
          <a:solidFill>
            <a:srgbClr val="CCFFFF"/>
          </a:solidFill>
          <a:ln w="9525">
            <a:noFill/>
            <a:miter lim="800000"/>
            <a:headEnd/>
            <a:tailEnd/>
          </a:ln>
        </p:spPr>
        <p:txBody>
          <a:bodyPr>
            <a:spAutoFit/>
          </a:bodyPr>
          <a:lstStyle/>
          <a:p>
            <a:pPr marL="371475" indent="-371475">
              <a:lnSpc>
                <a:spcPct val="150000"/>
              </a:lnSpc>
              <a:buClr>
                <a:schemeClr val="accent2"/>
              </a:buClr>
              <a:buFont typeface="Wingdings" pitchFamily="2" charset="2"/>
              <a:buNone/>
            </a:pPr>
            <a:r>
              <a:rPr lang="en-US" b="1"/>
              <a:t>9.1 Remote Handling (RH) mountable/dismountable of media supplies</a:t>
            </a:r>
            <a:r>
              <a:rPr lang="en-US"/>
              <a:t> </a:t>
            </a:r>
          </a:p>
          <a:p>
            <a:pPr marL="371475" indent="-371475">
              <a:lnSpc>
                <a:spcPct val="105000"/>
              </a:lnSpc>
              <a:buClr>
                <a:srgbClr val="FF0000"/>
              </a:buClr>
              <a:buSzPct val="150000"/>
              <a:buFontTx/>
              <a:buChar char="•"/>
            </a:pPr>
            <a:r>
              <a:rPr lang="en-US">
                <a:solidFill>
                  <a:srgbClr val="FF0000"/>
                </a:solidFill>
              </a:rPr>
              <a:t>Internal/external media supplies </a:t>
            </a:r>
          </a:p>
          <a:p>
            <a:pPr marL="371475" indent="-371475">
              <a:lnSpc>
                <a:spcPct val="105000"/>
              </a:lnSpc>
              <a:buClr>
                <a:srgbClr val="FF0000"/>
              </a:buClr>
              <a:buSzPct val="150000"/>
            </a:pPr>
            <a:r>
              <a:rPr lang="en-US">
                <a:solidFill>
                  <a:srgbClr val="FF0000"/>
                </a:solidFill>
              </a:rPr>
              <a:t>	</a:t>
            </a:r>
            <a:r>
              <a:rPr lang="en-US"/>
              <a:t>(HV, control signals, cooling water, gases, exhausts air, …)</a:t>
            </a:r>
          </a:p>
          <a:p>
            <a:pPr marL="371475" indent="-371475">
              <a:lnSpc>
                <a:spcPct val="105000"/>
              </a:lnSpc>
              <a:buClr>
                <a:schemeClr val="tx1"/>
              </a:buClr>
              <a:buSzPct val="150000"/>
              <a:buFontTx/>
              <a:buChar char="•"/>
            </a:pPr>
            <a:r>
              <a:rPr lang="en-US"/>
              <a:t>Tooling for MS &amp; power manipulators</a:t>
            </a:r>
          </a:p>
        </p:txBody>
      </p:sp>
      <p:sp>
        <p:nvSpPr>
          <p:cNvPr id="14344" name="Text Box 11"/>
          <p:cNvSpPr txBox="1">
            <a:spLocks noChangeArrowheads="1"/>
          </p:cNvSpPr>
          <p:nvPr/>
        </p:nvSpPr>
        <p:spPr bwMode="auto">
          <a:xfrm>
            <a:off x="3851275" y="5157788"/>
            <a:ext cx="5003800" cy="1536700"/>
          </a:xfrm>
          <a:prstGeom prst="rect">
            <a:avLst/>
          </a:prstGeom>
          <a:solidFill>
            <a:srgbClr val="CCFFCC"/>
          </a:solidFill>
          <a:ln w="9525">
            <a:noFill/>
            <a:miter lim="800000"/>
            <a:headEnd/>
            <a:tailEnd/>
          </a:ln>
        </p:spPr>
        <p:txBody>
          <a:bodyPr>
            <a:spAutoFit/>
          </a:bodyPr>
          <a:lstStyle/>
          <a:p>
            <a:pPr marL="371475" indent="-371475">
              <a:lnSpc>
                <a:spcPct val="105000"/>
              </a:lnSpc>
              <a:buClr>
                <a:schemeClr val="accent2"/>
              </a:buClr>
              <a:buFont typeface="Wingdings" pitchFamily="2" charset="2"/>
              <a:buNone/>
            </a:pPr>
            <a:r>
              <a:rPr lang="en-US" b="1"/>
              <a:t>9.2 Fail safe diagnostics</a:t>
            </a:r>
            <a:endParaRPr lang="en-US"/>
          </a:p>
          <a:p>
            <a:pPr marL="371475" indent="-371475">
              <a:lnSpc>
                <a:spcPct val="105000"/>
              </a:lnSpc>
              <a:buClr>
                <a:schemeClr val="accent2"/>
              </a:buClr>
              <a:buFont typeface="Wingdings" pitchFamily="2" charset="2"/>
              <a:buNone/>
            </a:pPr>
            <a:r>
              <a:rPr lang="en-US"/>
              <a:t>Validate beam characteristics</a:t>
            </a:r>
          </a:p>
          <a:p>
            <a:pPr marL="371475" indent="-371475">
              <a:lnSpc>
                <a:spcPct val="105000"/>
              </a:lnSpc>
              <a:buClr>
                <a:schemeClr val="tx1"/>
              </a:buClr>
              <a:buSzPct val="150000"/>
            </a:pPr>
            <a:r>
              <a:rPr lang="en-US"/>
              <a:t>→ safety authorities</a:t>
            </a:r>
          </a:p>
          <a:p>
            <a:pPr marL="371475" indent="-371475">
              <a:lnSpc>
                <a:spcPct val="105000"/>
              </a:lnSpc>
              <a:buClr>
                <a:schemeClr val="tx1"/>
              </a:buClr>
              <a:buSzPct val="150000"/>
            </a:pPr>
            <a:r>
              <a:rPr lang="en-US"/>
              <a:t>→ proper system functioning</a:t>
            </a:r>
          </a:p>
          <a:p>
            <a:pPr marL="371475" indent="-371475">
              <a:lnSpc>
                <a:spcPct val="105000"/>
              </a:lnSpc>
              <a:buClr>
                <a:schemeClr val="tx1"/>
              </a:buClr>
              <a:buSzPct val="150000"/>
            </a:pPr>
            <a:r>
              <a:rPr lang="en-US"/>
              <a:t>→ prevent damage on sensitive components </a:t>
            </a:r>
          </a:p>
        </p:txBody>
      </p:sp>
      <p:pic>
        <p:nvPicPr>
          <p:cNvPr id="14345" name="Picture 19"/>
          <p:cNvPicPr>
            <a:picLocks noChangeAspect="1" noChangeArrowheads="1"/>
          </p:cNvPicPr>
          <p:nvPr/>
        </p:nvPicPr>
        <p:blipFill>
          <a:blip r:embed="rId3"/>
          <a:srcRect l="29532" t="6439" r="19687" b="5795"/>
          <a:stretch>
            <a:fillRect/>
          </a:stretch>
        </p:blipFill>
        <p:spPr bwMode="auto">
          <a:xfrm>
            <a:off x="1439863" y="4862513"/>
            <a:ext cx="1847850" cy="1995487"/>
          </a:xfrm>
          <a:prstGeom prst="rect">
            <a:avLst/>
          </a:prstGeom>
          <a:gradFill rotWithShape="0">
            <a:gsLst>
              <a:gs pos="0">
                <a:srgbClr val="FFFFFF"/>
              </a:gs>
              <a:gs pos="100000">
                <a:schemeClr val="bg1"/>
              </a:gs>
            </a:gsLst>
            <a:lin ang="0" scaled="1"/>
          </a:gradFill>
          <a:ln w="50800">
            <a:noFill/>
            <a:miter lim="800000"/>
            <a:headEnd/>
            <a:tailEnd/>
          </a:ln>
        </p:spPr>
      </p:pic>
      <p:pic>
        <p:nvPicPr>
          <p:cNvPr id="14346" name="Picture 20"/>
          <p:cNvPicPr>
            <a:picLocks noChangeAspect="1" noChangeArrowheads="1"/>
          </p:cNvPicPr>
          <p:nvPr/>
        </p:nvPicPr>
        <p:blipFill>
          <a:blip r:embed="rId4"/>
          <a:srcRect/>
          <a:stretch>
            <a:fillRect/>
          </a:stretch>
        </p:blipFill>
        <p:spPr bwMode="auto">
          <a:xfrm>
            <a:off x="466725" y="2976563"/>
            <a:ext cx="4033838" cy="1820862"/>
          </a:xfrm>
          <a:prstGeom prst="rect">
            <a:avLst/>
          </a:prstGeom>
          <a:noFill/>
          <a:ln w="9525">
            <a:noFill/>
            <a:miter lim="800000"/>
            <a:headEnd/>
            <a:tailEnd/>
          </a:ln>
        </p:spPr>
      </p:pic>
      <p:pic>
        <p:nvPicPr>
          <p:cNvPr id="14347" name="Picture 22"/>
          <p:cNvPicPr>
            <a:picLocks noChangeAspect="1" noChangeArrowheads="1"/>
          </p:cNvPicPr>
          <p:nvPr/>
        </p:nvPicPr>
        <p:blipFill>
          <a:blip r:embed="rId5"/>
          <a:srcRect/>
          <a:stretch>
            <a:fillRect/>
          </a:stretch>
        </p:blipFill>
        <p:spPr bwMode="auto">
          <a:xfrm>
            <a:off x="4894263" y="2384425"/>
            <a:ext cx="4249737" cy="2665413"/>
          </a:xfrm>
          <a:prstGeom prst="rect">
            <a:avLst/>
          </a:prstGeom>
          <a:solidFill>
            <a:schemeClr val="bg1"/>
          </a:solidFill>
          <a:ln w="9525">
            <a:noFill/>
            <a:miter lim="800000"/>
            <a:headEnd/>
            <a:tailEnd/>
          </a:ln>
        </p:spPr>
      </p:pic>
      <p:sp>
        <p:nvSpPr>
          <p:cNvPr id="13" name="Rectangle 12"/>
          <p:cNvSpPr/>
          <p:nvPr/>
        </p:nvSpPr>
        <p:spPr>
          <a:xfrm>
            <a:off x="161925" y="590550"/>
            <a:ext cx="8305800" cy="461963"/>
          </a:xfrm>
          <a:prstGeom prst="rect">
            <a:avLst/>
          </a:prstGeom>
        </p:spPr>
        <p:txBody>
          <a:bodyPr>
            <a:spAutoFit/>
          </a:bodyPr>
          <a:lstStyle/>
          <a:p>
            <a:pPr>
              <a:defRPr/>
            </a:pPr>
            <a:r>
              <a:rPr lang="en-US" sz="2400" b="1" i="1" dirty="0">
                <a:solidFill>
                  <a:srgbClr val="0000FF"/>
                </a:solidFill>
                <a:effectLst>
                  <a:outerShdw blurRad="38100" dist="38100" dir="2700000" algn="tl">
                    <a:srgbClr val="000000">
                      <a:alpha val="43137"/>
                    </a:srgbClr>
                  </a:outerShdw>
                </a:effectLst>
                <a:latin typeface="Comic Sans MS" pitchFamily="66" charset="0"/>
              </a:rPr>
              <a:t>WP 9:</a:t>
            </a:r>
            <a:r>
              <a:rPr lang="en-US" sz="2400" b="1" i="1" dirty="0">
                <a:solidFill>
                  <a:srgbClr val="0000FF"/>
                </a:solidFill>
                <a:latin typeface="Comic Sans MS" pitchFamily="66" charset="0"/>
              </a:rPr>
              <a:t> Tools for </a:t>
            </a:r>
            <a:r>
              <a:rPr lang="en-US" sz="2400" b="1" i="1" dirty="0" err="1">
                <a:solidFill>
                  <a:srgbClr val="0000FF"/>
                </a:solidFill>
                <a:latin typeface="Comic Sans MS" pitchFamily="66" charset="0"/>
              </a:rPr>
              <a:t>Radiactive</a:t>
            </a:r>
            <a:r>
              <a:rPr lang="en-US" sz="2400" b="1" i="1" dirty="0">
                <a:solidFill>
                  <a:srgbClr val="0000FF"/>
                </a:solidFill>
                <a:latin typeface="Comic Sans MS" pitchFamily="66" charset="0"/>
              </a:rPr>
              <a:t> nuclear beam environment</a:t>
            </a:r>
            <a:endParaRPr lang="en-US" sz="2400" dirty="0">
              <a:solidFill>
                <a:srgbClr val="0000FF"/>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804150" y="2252663"/>
            <a:ext cx="168275" cy="912812"/>
          </a:xfrm>
          <a:prstGeom prst="rect">
            <a:avLst/>
          </a:prstGeom>
          <a:noFill/>
          <a:ln w="12700">
            <a:noFill/>
            <a:miter lim="800000"/>
            <a:headEnd/>
            <a:tailEnd/>
          </a:ln>
        </p:spPr>
        <p:txBody>
          <a:bodyPr wrap="none" lIns="90488" tIns="44450" rIns="90488" bIns="44450">
            <a:spAutoFit/>
          </a:bodyPr>
          <a:lstStyle/>
          <a:p>
            <a:pPr eaLnBrk="0" hangingPunct="0"/>
            <a:endParaRPr lang="de-DE" b="1">
              <a:latin typeface="Times New Roman" pitchFamily="18" charset="0"/>
            </a:endParaRPr>
          </a:p>
          <a:p>
            <a:pPr eaLnBrk="0" hangingPunct="0"/>
            <a:endParaRPr lang="de-DE" b="1">
              <a:latin typeface="Times New Roman" pitchFamily="18" charset="0"/>
            </a:endParaRPr>
          </a:p>
          <a:p>
            <a:pPr eaLnBrk="0" latinLnBrk="1" hangingPunct="0"/>
            <a:endParaRPr lang="de-DE" b="1">
              <a:latin typeface="Times New Roman" pitchFamily="18" charset="0"/>
            </a:endParaRPr>
          </a:p>
        </p:txBody>
      </p:sp>
      <p:sp>
        <p:nvSpPr>
          <p:cNvPr id="15363" name="Rectangle 3"/>
          <p:cNvSpPr>
            <a:spLocks noChangeArrowheads="1"/>
          </p:cNvSpPr>
          <p:nvPr/>
        </p:nvSpPr>
        <p:spPr bwMode="auto">
          <a:xfrm>
            <a:off x="1301750" y="2990850"/>
            <a:ext cx="166688" cy="1187450"/>
          </a:xfrm>
          <a:prstGeom prst="rect">
            <a:avLst/>
          </a:prstGeom>
          <a:noFill/>
          <a:ln w="12700">
            <a:noFill/>
            <a:miter lim="800000"/>
            <a:headEnd/>
            <a:tailEnd/>
          </a:ln>
        </p:spPr>
        <p:txBody>
          <a:bodyPr wrap="none" lIns="90488" tIns="44450" rIns="90488" bIns="44450">
            <a:spAutoFit/>
          </a:bodyPr>
          <a:lstStyle/>
          <a:p>
            <a:pPr eaLnBrk="0" hangingPunct="0"/>
            <a:endParaRPr lang="de-DE" b="1"/>
          </a:p>
          <a:p>
            <a:pPr eaLnBrk="0" hangingPunct="0"/>
            <a:endParaRPr lang="de-DE" b="1"/>
          </a:p>
          <a:p>
            <a:pPr eaLnBrk="0" hangingPunct="0"/>
            <a:endParaRPr lang="de-DE" b="1"/>
          </a:p>
          <a:p>
            <a:pPr eaLnBrk="0" latinLnBrk="1" hangingPunct="0"/>
            <a:endParaRPr lang="de-DE" b="1"/>
          </a:p>
        </p:txBody>
      </p:sp>
      <p:sp>
        <p:nvSpPr>
          <p:cNvPr id="15364" name="Rectangle 4"/>
          <p:cNvSpPr>
            <a:spLocks noChangeArrowheads="1"/>
          </p:cNvSpPr>
          <p:nvPr/>
        </p:nvSpPr>
        <p:spPr bwMode="auto">
          <a:xfrm>
            <a:off x="552450" y="3613150"/>
            <a:ext cx="7594600" cy="392113"/>
          </a:xfrm>
          <a:prstGeom prst="rect">
            <a:avLst/>
          </a:prstGeom>
          <a:noFill/>
          <a:ln w="12700">
            <a:noFill/>
            <a:miter lim="800000"/>
            <a:headEnd/>
            <a:tailEnd/>
          </a:ln>
        </p:spPr>
        <p:txBody>
          <a:bodyPr lIns="90488" tIns="44450" rIns="90488" bIns="44450"/>
          <a:lstStyle/>
          <a:p>
            <a:pPr marL="285750" indent="-285750" eaLnBrk="0" hangingPunct="0">
              <a:lnSpc>
                <a:spcPct val="90000"/>
              </a:lnSpc>
              <a:spcBef>
                <a:spcPct val="30000"/>
              </a:spcBef>
              <a:buClr>
                <a:schemeClr val="accent1"/>
              </a:buClr>
              <a:buFont typeface="Monotype Sorts" pitchFamily="2" charset="2"/>
              <a:buChar char="u"/>
            </a:pPr>
            <a:endParaRPr lang="fr-FR" sz="2400" b="1"/>
          </a:p>
        </p:txBody>
      </p:sp>
      <p:sp>
        <p:nvSpPr>
          <p:cNvPr id="15365" name="Text Box 6"/>
          <p:cNvSpPr txBox="1">
            <a:spLocks noChangeArrowheads="1"/>
          </p:cNvSpPr>
          <p:nvPr/>
        </p:nvSpPr>
        <p:spPr bwMode="auto">
          <a:xfrm>
            <a:off x="879475" y="1504950"/>
            <a:ext cx="184150" cy="366713"/>
          </a:xfrm>
          <a:prstGeom prst="rect">
            <a:avLst/>
          </a:prstGeom>
          <a:noFill/>
          <a:ln w="9525">
            <a:noFill/>
            <a:miter lim="800000"/>
            <a:headEnd/>
            <a:tailEnd/>
          </a:ln>
        </p:spPr>
        <p:txBody>
          <a:bodyPr wrap="none">
            <a:spAutoFit/>
          </a:bodyPr>
          <a:lstStyle/>
          <a:p>
            <a:endParaRPr lang="fr-FR"/>
          </a:p>
        </p:txBody>
      </p:sp>
      <p:sp>
        <p:nvSpPr>
          <p:cNvPr id="15366" name="Rectangle 7"/>
          <p:cNvSpPr>
            <a:spLocks noChangeArrowheads="1"/>
          </p:cNvSpPr>
          <p:nvPr/>
        </p:nvSpPr>
        <p:spPr bwMode="auto">
          <a:xfrm>
            <a:off x="0" y="6489700"/>
            <a:ext cx="9144000" cy="468313"/>
          </a:xfrm>
          <a:prstGeom prst="rect">
            <a:avLst/>
          </a:prstGeom>
          <a:solidFill>
            <a:schemeClr val="bg1"/>
          </a:solidFill>
          <a:ln w="9525">
            <a:noFill/>
            <a:miter lim="800000"/>
            <a:headEnd/>
            <a:tailEnd/>
          </a:ln>
        </p:spPr>
        <p:txBody>
          <a:bodyPr wrap="none" anchor="ctr"/>
          <a:lstStyle/>
          <a:p>
            <a:endParaRPr lang="fr-FR"/>
          </a:p>
        </p:txBody>
      </p:sp>
      <p:sp>
        <p:nvSpPr>
          <p:cNvPr id="15367" name="Text Box 8"/>
          <p:cNvSpPr txBox="1">
            <a:spLocks noChangeArrowheads="1"/>
          </p:cNvSpPr>
          <p:nvPr/>
        </p:nvSpPr>
        <p:spPr bwMode="auto">
          <a:xfrm>
            <a:off x="36513" y="1268413"/>
            <a:ext cx="4859337" cy="5676900"/>
          </a:xfrm>
          <a:prstGeom prst="rect">
            <a:avLst/>
          </a:prstGeom>
          <a:solidFill>
            <a:srgbClr val="CCFFFF"/>
          </a:solidFill>
          <a:ln w="9525">
            <a:noFill/>
            <a:miter lim="800000"/>
            <a:headEnd/>
            <a:tailEnd/>
          </a:ln>
        </p:spPr>
        <p:txBody>
          <a:bodyPr>
            <a:spAutoFit/>
          </a:bodyPr>
          <a:lstStyle/>
          <a:p>
            <a:pPr marL="371475" indent="-371475">
              <a:lnSpc>
                <a:spcPct val="150000"/>
              </a:lnSpc>
              <a:buClr>
                <a:schemeClr val="accent2"/>
              </a:buClr>
              <a:buFont typeface="Wingdings" pitchFamily="2" charset="2"/>
              <a:buNone/>
            </a:pPr>
            <a:r>
              <a:rPr lang="en-US" b="1"/>
              <a:t>9.3 Survey &amp; Alignment</a:t>
            </a:r>
            <a:r>
              <a:rPr lang="en-US"/>
              <a:t> </a:t>
            </a:r>
          </a:p>
          <a:p>
            <a:pPr marL="371475" indent="-371475">
              <a:buClr>
                <a:schemeClr val="accent2"/>
              </a:buClr>
              <a:buFont typeface="Wingdings" pitchFamily="2" charset="2"/>
              <a:buNone/>
            </a:pPr>
            <a:r>
              <a:rPr lang="en-US"/>
              <a:t>Human access to radiation dominated zones is restricted or forbidden.</a:t>
            </a:r>
          </a:p>
          <a:p>
            <a:pPr marL="371475" indent="-371475">
              <a:lnSpc>
                <a:spcPct val="105000"/>
              </a:lnSpc>
              <a:buClr>
                <a:srgbClr val="FF0000"/>
              </a:buClr>
              <a:buSzPct val="150000"/>
              <a:buFontTx/>
              <a:buChar char="•"/>
            </a:pPr>
            <a:r>
              <a:rPr lang="en-US">
                <a:solidFill>
                  <a:srgbClr val="FF0000"/>
                </a:solidFill>
              </a:rPr>
              <a:t>Defining of specific equipment </a:t>
            </a:r>
          </a:p>
          <a:p>
            <a:pPr marL="371475" indent="-371475">
              <a:lnSpc>
                <a:spcPct val="105000"/>
              </a:lnSpc>
              <a:buClr>
                <a:schemeClr val="tx1"/>
              </a:buClr>
              <a:buSzPct val="150000"/>
              <a:buFontTx/>
              <a:buChar char="•"/>
            </a:pPr>
            <a:r>
              <a:rPr lang="en-US"/>
              <a:t>Tooling for RH alignment</a:t>
            </a:r>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p:txBody>
      </p:sp>
      <p:pic>
        <p:nvPicPr>
          <p:cNvPr id="15368" name="Picture 10"/>
          <p:cNvPicPr>
            <a:picLocks noChangeAspect="1" noChangeArrowheads="1"/>
          </p:cNvPicPr>
          <p:nvPr/>
        </p:nvPicPr>
        <p:blipFill>
          <a:blip r:embed="rId3"/>
          <a:srcRect/>
          <a:stretch>
            <a:fillRect/>
          </a:stretch>
        </p:blipFill>
        <p:spPr bwMode="auto">
          <a:xfrm>
            <a:off x="179388" y="3033713"/>
            <a:ext cx="3313112" cy="2484437"/>
          </a:xfrm>
          <a:prstGeom prst="rect">
            <a:avLst/>
          </a:prstGeom>
          <a:noFill/>
          <a:ln w="9525">
            <a:noFill/>
            <a:miter lim="800000"/>
            <a:headEnd/>
            <a:tailEnd/>
          </a:ln>
        </p:spPr>
      </p:pic>
      <p:sp>
        <p:nvSpPr>
          <p:cNvPr id="15369" name="Text Box 11"/>
          <p:cNvSpPr txBox="1">
            <a:spLocks noChangeArrowheads="1"/>
          </p:cNvSpPr>
          <p:nvPr/>
        </p:nvSpPr>
        <p:spPr bwMode="auto">
          <a:xfrm>
            <a:off x="5038725" y="1268413"/>
            <a:ext cx="4033838" cy="5581650"/>
          </a:xfrm>
          <a:prstGeom prst="rect">
            <a:avLst/>
          </a:prstGeom>
          <a:solidFill>
            <a:srgbClr val="CCFFCC"/>
          </a:solidFill>
          <a:ln w="9525">
            <a:noFill/>
            <a:miter lim="800000"/>
            <a:headEnd/>
            <a:tailEnd/>
          </a:ln>
        </p:spPr>
        <p:txBody>
          <a:bodyPr>
            <a:spAutoFit/>
          </a:bodyPr>
          <a:lstStyle/>
          <a:p>
            <a:pPr marL="371475" indent="-371475">
              <a:lnSpc>
                <a:spcPct val="105000"/>
              </a:lnSpc>
              <a:buClr>
                <a:schemeClr val="accent2"/>
              </a:buClr>
              <a:buFont typeface="Wingdings" pitchFamily="2" charset="2"/>
              <a:buNone/>
            </a:pPr>
            <a:r>
              <a:rPr lang="en-US" b="1"/>
              <a:t>RH capable vacuum-tight radiation resistant sealing</a:t>
            </a:r>
            <a:r>
              <a:rPr lang="en-US"/>
              <a:t> </a:t>
            </a:r>
          </a:p>
          <a:p>
            <a:pPr marL="371475" indent="-371475">
              <a:lnSpc>
                <a:spcPct val="105000"/>
              </a:lnSpc>
              <a:buClr>
                <a:srgbClr val="FF0000"/>
              </a:buClr>
              <a:buSzPct val="150000"/>
              <a:buFontTx/>
              <a:buChar char="•"/>
            </a:pPr>
            <a:r>
              <a:rPr lang="en-US">
                <a:solidFill>
                  <a:srgbClr val="FF0000"/>
                </a:solidFill>
              </a:rPr>
              <a:t>Large area pillow-seals</a:t>
            </a:r>
          </a:p>
          <a:p>
            <a:pPr marL="371475" indent="-371475">
              <a:lnSpc>
                <a:spcPct val="105000"/>
              </a:lnSpc>
              <a:buClr>
                <a:schemeClr val="tx1"/>
              </a:buClr>
              <a:buSzPct val="150000"/>
              <a:buFontTx/>
              <a:buChar char="•"/>
            </a:pPr>
            <a:r>
              <a:rPr lang="en-US"/>
              <a:t>Quick disconnecting solutions based on metal sealing</a:t>
            </a:r>
          </a:p>
          <a:p>
            <a:pPr marL="371475" indent="-371475">
              <a:lnSpc>
                <a:spcPct val="105000"/>
              </a:lnSpc>
              <a:buClr>
                <a:schemeClr val="tx1"/>
              </a:buClr>
              <a:buSzPct val="150000"/>
            </a:pPr>
            <a:r>
              <a:rPr lang="en-US"/>
              <a:t>	</a:t>
            </a:r>
            <a:r>
              <a:rPr lang="en-US">
                <a:cs typeface="Arial" pitchFamily="34" charset="0"/>
              </a:rPr>
              <a:t>→ surface treatment</a:t>
            </a:r>
          </a:p>
          <a:p>
            <a:pPr marL="371475" indent="-371475">
              <a:lnSpc>
                <a:spcPct val="105000"/>
              </a:lnSpc>
              <a:buClr>
                <a:schemeClr val="tx1"/>
              </a:buClr>
              <a:buSzPct val="150000"/>
              <a:buFontTx/>
              <a:buChar char="•"/>
            </a:pPr>
            <a:r>
              <a:rPr lang="en-US"/>
              <a:t>Waste compatibility</a:t>
            </a:r>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buFontTx/>
              <a:buChar char="•"/>
            </a:pPr>
            <a:endParaRPr lang="en-US"/>
          </a:p>
          <a:p>
            <a:pPr marL="371475" indent="-371475">
              <a:lnSpc>
                <a:spcPct val="105000"/>
              </a:lnSpc>
              <a:buClr>
                <a:schemeClr val="tx1"/>
              </a:buClr>
              <a:buSzPct val="150000"/>
            </a:pPr>
            <a:endParaRPr lang="en-US"/>
          </a:p>
        </p:txBody>
      </p:sp>
      <p:pic>
        <p:nvPicPr>
          <p:cNvPr id="15370" name="Picture 13" descr="Pillowseal_RAW_1"/>
          <p:cNvPicPr>
            <a:picLocks noChangeAspect="1" noChangeArrowheads="1"/>
          </p:cNvPicPr>
          <p:nvPr/>
        </p:nvPicPr>
        <p:blipFill>
          <a:blip r:embed="rId4"/>
          <a:srcRect l="2638" r="2638"/>
          <a:stretch>
            <a:fillRect/>
          </a:stretch>
        </p:blipFill>
        <p:spPr bwMode="auto">
          <a:xfrm>
            <a:off x="5800725" y="3530600"/>
            <a:ext cx="2825750" cy="2527300"/>
          </a:xfrm>
          <a:prstGeom prst="rect">
            <a:avLst/>
          </a:prstGeom>
          <a:noFill/>
          <a:ln w="9525">
            <a:noFill/>
            <a:miter lim="800000"/>
            <a:headEnd/>
            <a:tailEnd/>
          </a:ln>
        </p:spPr>
      </p:pic>
      <p:sp>
        <p:nvSpPr>
          <p:cNvPr id="15371" name="Text Box 14"/>
          <p:cNvSpPr txBox="1">
            <a:spLocks noChangeArrowheads="1"/>
          </p:cNvSpPr>
          <p:nvPr/>
        </p:nvSpPr>
        <p:spPr bwMode="auto">
          <a:xfrm>
            <a:off x="6546850" y="4635500"/>
            <a:ext cx="1311275" cy="401638"/>
          </a:xfrm>
          <a:prstGeom prst="rect">
            <a:avLst/>
          </a:prstGeom>
          <a:noFill/>
          <a:ln w="50800">
            <a:noFill/>
            <a:miter lim="800000"/>
            <a:headEnd/>
            <a:tailEnd/>
          </a:ln>
        </p:spPr>
        <p:txBody>
          <a:bodyPr lIns="90000" tIns="46800" rIns="90000" bIns="46800">
            <a:spAutoFit/>
          </a:bodyPr>
          <a:lstStyle/>
          <a:p>
            <a:r>
              <a:rPr lang="de-DE" sz="2000" b="1"/>
              <a:t>Vacuum</a:t>
            </a:r>
          </a:p>
        </p:txBody>
      </p:sp>
      <p:sp>
        <p:nvSpPr>
          <p:cNvPr id="15372" name="Text Box 15"/>
          <p:cNvSpPr txBox="1">
            <a:spLocks noChangeArrowheads="1"/>
          </p:cNvSpPr>
          <p:nvPr/>
        </p:nvSpPr>
        <p:spPr bwMode="auto">
          <a:xfrm>
            <a:off x="7218363" y="6135688"/>
            <a:ext cx="1493837" cy="641350"/>
          </a:xfrm>
          <a:prstGeom prst="rect">
            <a:avLst/>
          </a:prstGeom>
          <a:solidFill>
            <a:schemeClr val="bg1"/>
          </a:solidFill>
          <a:ln w="50800">
            <a:noFill/>
            <a:miter lim="800000"/>
            <a:headEnd/>
            <a:tailEnd/>
          </a:ln>
        </p:spPr>
        <p:txBody>
          <a:bodyPr lIns="90000" tIns="46800" rIns="90000" bIns="46800">
            <a:spAutoFit/>
          </a:bodyPr>
          <a:lstStyle/>
          <a:p>
            <a:pPr algn="ctr"/>
            <a:r>
              <a:rPr lang="de-DE"/>
              <a:t>Intermediate vacuum</a:t>
            </a:r>
          </a:p>
        </p:txBody>
      </p:sp>
      <p:sp>
        <p:nvSpPr>
          <p:cNvPr id="15373" name="Text Box 16"/>
          <p:cNvSpPr txBox="1">
            <a:spLocks noChangeArrowheads="1"/>
          </p:cNvSpPr>
          <p:nvPr/>
        </p:nvSpPr>
        <p:spPr bwMode="auto">
          <a:xfrm>
            <a:off x="5219700" y="5870575"/>
            <a:ext cx="1579563" cy="366713"/>
          </a:xfrm>
          <a:prstGeom prst="rect">
            <a:avLst/>
          </a:prstGeom>
          <a:solidFill>
            <a:schemeClr val="bg1"/>
          </a:solidFill>
          <a:ln w="50800">
            <a:noFill/>
            <a:miter lim="800000"/>
            <a:headEnd/>
            <a:tailEnd/>
          </a:ln>
        </p:spPr>
        <p:txBody>
          <a:bodyPr lIns="90000" tIns="46800" rIns="90000" bIns="46800">
            <a:spAutoFit/>
          </a:bodyPr>
          <a:lstStyle/>
          <a:p>
            <a:pPr algn="ctr"/>
            <a:r>
              <a:rPr lang="de-DE"/>
              <a:t>Pre-vacuum </a:t>
            </a:r>
          </a:p>
        </p:txBody>
      </p:sp>
      <p:sp>
        <p:nvSpPr>
          <p:cNvPr id="15374" name="Line 17"/>
          <p:cNvSpPr>
            <a:spLocks noChangeShapeType="1"/>
          </p:cNvSpPr>
          <p:nvPr/>
        </p:nvSpPr>
        <p:spPr bwMode="auto">
          <a:xfrm flipV="1">
            <a:off x="6119813" y="5121275"/>
            <a:ext cx="468312" cy="755650"/>
          </a:xfrm>
          <a:prstGeom prst="line">
            <a:avLst/>
          </a:prstGeom>
          <a:noFill/>
          <a:ln w="50800">
            <a:solidFill>
              <a:schemeClr val="tx1"/>
            </a:solidFill>
            <a:round/>
            <a:headEnd/>
            <a:tailEnd type="triangle" w="med" len="med"/>
          </a:ln>
        </p:spPr>
        <p:txBody>
          <a:bodyPr wrap="none" lIns="90000" tIns="46800" rIns="90000" bIns="46800"/>
          <a:lstStyle/>
          <a:p>
            <a:endParaRPr lang="ro-RO"/>
          </a:p>
        </p:txBody>
      </p:sp>
      <p:sp>
        <p:nvSpPr>
          <p:cNvPr id="15375" name="Line 18"/>
          <p:cNvSpPr>
            <a:spLocks noChangeShapeType="1"/>
          </p:cNvSpPr>
          <p:nvPr/>
        </p:nvSpPr>
        <p:spPr bwMode="auto">
          <a:xfrm flipH="1" flipV="1">
            <a:off x="7446963" y="5248275"/>
            <a:ext cx="438150" cy="952500"/>
          </a:xfrm>
          <a:prstGeom prst="line">
            <a:avLst/>
          </a:prstGeom>
          <a:noFill/>
          <a:ln w="50800">
            <a:solidFill>
              <a:schemeClr val="tx1"/>
            </a:solidFill>
            <a:round/>
            <a:headEnd/>
            <a:tailEnd type="triangle" w="med" len="med"/>
          </a:ln>
        </p:spPr>
        <p:txBody>
          <a:bodyPr wrap="none" lIns="90000" tIns="46800" rIns="90000" bIns="46800"/>
          <a:lstStyle/>
          <a:p>
            <a:endParaRPr lang="ro-RO"/>
          </a:p>
        </p:txBody>
      </p:sp>
      <p:pic>
        <p:nvPicPr>
          <p:cNvPr id="15376" name="Picture 2"/>
          <p:cNvPicPr>
            <a:picLocks noChangeAspect="1" noChangeArrowheads="1"/>
          </p:cNvPicPr>
          <p:nvPr/>
        </p:nvPicPr>
        <p:blipFill>
          <a:blip r:embed="rId5"/>
          <a:srcRect l="24129" r="14401"/>
          <a:stretch>
            <a:fillRect/>
          </a:stretch>
        </p:blipFill>
        <p:spPr bwMode="auto">
          <a:xfrm>
            <a:off x="1878013" y="4127500"/>
            <a:ext cx="3378200" cy="2927350"/>
          </a:xfrm>
          <a:prstGeom prst="rect">
            <a:avLst/>
          </a:prstGeom>
          <a:noFill/>
          <a:ln w="9525">
            <a:noFill/>
            <a:miter lim="800000"/>
            <a:headEnd/>
            <a:tailEnd/>
          </a:ln>
        </p:spPr>
      </p:pic>
      <p:sp>
        <p:nvSpPr>
          <p:cNvPr id="19" name="Title 18"/>
          <p:cNvSpPr>
            <a:spLocks noGrp="1"/>
          </p:cNvSpPr>
          <p:nvPr>
            <p:ph type="title"/>
          </p:nvPr>
        </p:nvSpPr>
        <p:spPr>
          <a:xfrm>
            <a:off x="457200" y="615950"/>
            <a:ext cx="8229600" cy="461963"/>
          </a:xfrm>
        </p:spPr>
        <p:txBody>
          <a:bodyPr>
            <a:spAutoFit/>
          </a:bodyPr>
          <a:lstStyle/>
          <a:p>
            <a:pPr>
              <a:defRPr/>
            </a:pPr>
            <a:r>
              <a:rPr lang="en-US" sz="2400" b="1" i="1" dirty="0" smtClean="0">
                <a:solidFill>
                  <a:srgbClr val="0000FF"/>
                </a:solidFill>
                <a:effectLst>
                  <a:outerShdw blurRad="38100" dist="38100" dir="2700000" algn="tl">
                    <a:srgbClr val="000000">
                      <a:alpha val="43137"/>
                    </a:srgbClr>
                  </a:outerShdw>
                </a:effectLst>
                <a:latin typeface="Comic Sans MS" pitchFamily="66" charset="0"/>
              </a:rPr>
              <a:t>WP 9:</a:t>
            </a:r>
            <a:r>
              <a:rPr lang="en-US" sz="2400" b="1" i="1" dirty="0" smtClean="0">
                <a:solidFill>
                  <a:srgbClr val="0000FF"/>
                </a:solidFill>
                <a:latin typeface="Comic Sans MS" pitchFamily="66" charset="0"/>
              </a:rPr>
              <a:t> Tools for </a:t>
            </a:r>
            <a:r>
              <a:rPr lang="en-US" sz="2400" b="1" i="1" dirty="0" err="1" smtClean="0">
                <a:solidFill>
                  <a:srgbClr val="0000FF"/>
                </a:solidFill>
                <a:latin typeface="Comic Sans MS" pitchFamily="66" charset="0"/>
              </a:rPr>
              <a:t>Radiactive</a:t>
            </a:r>
            <a:r>
              <a:rPr lang="en-US" sz="2400" b="1" i="1" dirty="0" smtClean="0">
                <a:solidFill>
                  <a:srgbClr val="0000FF"/>
                </a:solidFill>
                <a:latin typeface="Comic Sans MS" pitchFamily="66" charset="0"/>
              </a:rPr>
              <a:t> nuclear beam environment</a:t>
            </a:r>
            <a:endParaRPr lang="en-US" sz="2400" dirty="0">
              <a:solidFill>
                <a:srgbClr val="0000FF"/>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00025" y="1019175"/>
            <a:ext cx="8782050" cy="5307013"/>
          </a:xfrm>
        </p:spPr>
        <p:txBody>
          <a:bodyPr/>
          <a:lstStyle/>
          <a:p>
            <a:pPr lvl="1"/>
            <a:r>
              <a:rPr lang="en-GB" sz="2000" smtClean="0">
                <a:solidFill>
                  <a:srgbClr val="04028F"/>
                </a:solidFill>
              </a:rPr>
              <a:t>ACC/WP3	Ion Sources and Beam Diagnostics</a:t>
            </a:r>
          </a:p>
          <a:p>
            <a:pPr lvl="1"/>
            <a:r>
              <a:rPr lang="en-GB" sz="2000" smtClean="0">
                <a:solidFill>
                  <a:srgbClr val="04028F"/>
                </a:solidFill>
              </a:rPr>
              <a:t>ACC/WP4	Access to SRF Test Infrastructures</a:t>
            </a:r>
          </a:p>
          <a:p>
            <a:pPr lvl="1"/>
            <a:r>
              <a:rPr lang="de-DE" sz="2000" smtClean="0">
                <a:solidFill>
                  <a:srgbClr val="04028F"/>
                </a:solidFill>
              </a:rPr>
              <a:t>ACC/WP5	Fast Ramped Superconducting Magnets</a:t>
            </a:r>
          </a:p>
          <a:p>
            <a:pPr lvl="1"/>
            <a:r>
              <a:rPr lang="de-DE" sz="2000" smtClean="0">
                <a:solidFill>
                  <a:srgbClr val="04028F"/>
                </a:solidFill>
              </a:rPr>
              <a:t>ACC/WP6	Novel Compact Particle Sources</a:t>
            </a:r>
          </a:p>
          <a:p>
            <a:pPr lvl="1"/>
            <a:r>
              <a:rPr lang="de-DE" sz="2000" smtClean="0">
                <a:solidFill>
                  <a:srgbClr val="04028F"/>
                </a:solidFill>
              </a:rPr>
              <a:t>ACC/WP7	Solid State Amplifiers Using Cavity Combiners</a:t>
            </a:r>
          </a:p>
          <a:p>
            <a:pPr>
              <a:spcBef>
                <a:spcPts val="1800"/>
              </a:spcBef>
            </a:pPr>
            <a:r>
              <a:rPr lang="en-US" sz="2000" smtClean="0">
                <a:solidFill>
                  <a:srgbClr val="04028F"/>
                </a:solidFill>
              </a:rPr>
              <a:t>Existing synergies within the accelerator based ESFRI projects will be strongly supported by the tasks defined within this proposal.</a:t>
            </a:r>
          </a:p>
          <a:p>
            <a:pPr lvl="1"/>
            <a:r>
              <a:rPr lang="en-US" sz="1600" u="sng" smtClean="0">
                <a:solidFill>
                  <a:srgbClr val="04028F"/>
                </a:solidFill>
              </a:rPr>
              <a:t>Superconducting technology</a:t>
            </a:r>
            <a:r>
              <a:rPr lang="en-US" sz="1600" smtClean="0">
                <a:solidFill>
                  <a:srgbClr val="04028F"/>
                </a:solidFill>
              </a:rPr>
              <a:t>, either applied to radio-frequency cavities or to beam transport magnets, will be used for most of the upcoming large scale accelerator projects; </a:t>
            </a:r>
          </a:p>
          <a:p>
            <a:pPr lvl="1"/>
            <a:r>
              <a:rPr lang="en-US" sz="1600" smtClean="0">
                <a:solidFill>
                  <a:srgbClr val="04028F"/>
                </a:solidFill>
              </a:rPr>
              <a:t>the use of </a:t>
            </a:r>
            <a:r>
              <a:rPr lang="en-US" sz="1600" u="sng" smtClean="0">
                <a:solidFill>
                  <a:srgbClr val="04028F"/>
                </a:solidFill>
              </a:rPr>
              <a:t>solid state amplifiers</a:t>
            </a:r>
            <a:r>
              <a:rPr lang="en-US" sz="1600" smtClean="0">
                <a:solidFill>
                  <a:srgbClr val="04028F"/>
                </a:solidFill>
              </a:rPr>
              <a:t> adapted to a variety of accelerating structures strongly support this. </a:t>
            </a:r>
          </a:p>
          <a:p>
            <a:pPr lvl="1"/>
            <a:r>
              <a:rPr lang="en-US" sz="1600" smtClean="0">
                <a:solidFill>
                  <a:srgbClr val="04028F"/>
                </a:solidFill>
              </a:rPr>
              <a:t>All participating projects require </a:t>
            </a:r>
            <a:r>
              <a:rPr lang="en-US" sz="1600" u="sng" smtClean="0">
                <a:solidFill>
                  <a:srgbClr val="04028F"/>
                </a:solidFill>
              </a:rPr>
              <a:t>ambitious particle sources</a:t>
            </a:r>
            <a:r>
              <a:rPr lang="en-US" sz="1600" smtClean="0">
                <a:solidFill>
                  <a:srgbClr val="04028F"/>
                </a:solidFill>
              </a:rPr>
              <a:t> design, either for high intensity ion beams or to drive free-electron lasers with their high brilliance electron beams. </a:t>
            </a:r>
          </a:p>
          <a:p>
            <a:r>
              <a:rPr lang="en-US" sz="2000" smtClean="0">
                <a:solidFill>
                  <a:srgbClr val="04028F"/>
                </a:solidFill>
              </a:rPr>
              <a:t>These initiatives will </a:t>
            </a:r>
            <a:r>
              <a:rPr lang="en-US" sz="2000" b="1" smtClean="0">
                <a:solidFill>
                  <a:srgbClr val="04028F"/>
                </a:solidFill>
              </a:rPr>
              <a:t>push accelerator facilities </a:t>
            </a:r>
            <a:r>
              <a:rPr lang="en-US" sz="2000" smtClean="0">
                <a:solidFill>
                  <a:srgbClr val="04028F"/>
                </a:solidFill>
              </a:rPr>
              <a:t>to performances beyond state-of-the-art.</a:t>
            </a:r>
            <a:endParaRPr lang="de-DE" sz="2000" smtClean="0">
              <a:solidFill>
                <a:srgbClr val="04028F"/>
              </a:solidFill>
            </a:endParaRPr>
          </a:p>
          <a:p>
            <a:endParaRPr lang="de-DE" sz="2000" smtClean="0"/>
          </a:p>
        </p:txBody>
      </p:sp>
      <p:sp>
        <p:nvSpPr>
          <p:cNvPr id="17411" name="TextBox 3"/>
          <p:cNvSpPr txBox="1">
            <a:spLocks noChangeArrowheads="1"/>
          </p:cNvSpPr>
          <p:nvPr/>
        </p:nvSpPr>
        <p:spPr bwMode="auto">
          <a:xfrm>
            <a:off x="1746250" y="47625"/>
            <a:ext cx="5273675" cy="708025"/>
          </a:xfrm>
          <a:prstGeom prst="rect">
            <a:avLst/>
          </a:prstGeom>
          <a:solidFill>
            <a:schemeClr val="bg1"/>
          </a:solidFill>
          <a:ln w="9525">
            <a:noFill/>
            <a:miter lim="800000"/>
            <a:headEnd/>
            <a:tailEnd/>
          </a:ln>
        </p:spPr>
        <p:txBody>
          <a:bodyPr>
            <a:spAutoFit/>
          </a:bodyPr>
          <a:lstStyle/>
          <a:p>
            <a:pPr algn="ctr"/>
            <a:r>
              <a:rPr lang="en-US" sz="2000" b="1"/>
              <a:t>Within the Accelerator Topic Nine ESFRI Projects Participate in the Different Tasks </a:t>
            </a:r>
            <a:endParaRPr lang="de-DE" sz="2000" b="1"/>
          </a:p>
        </p:txBody>
      </p:sp>
      <p:sp>
        <p:nvSpPr>
          <p:cNvPr id="17412" name="Rectangle 4"/>
          <p:cNvSpPr>
            <a:spLocks noChangeArrowheads="1"/>
          </p:cNvSpPr>
          <p:nvPr/>
        </p:nvSpPr>
        <p:spPr bwMode="auto">
          <a:xfrm>
            <a:off x="66675" y="6573838"/>
            <a:ext cx="9067800" cy="277812"/>
          </a:xfrm>
          <a:prstGeom prst="rect">
            <a:avLst/>
          </a:prstGeom>
          <a:noFill/>
          <a:ln w="9525">
            <a:noFill/>
            <a:miter lim="800000"/>
            <a:headEnd/>
            <a:tailEnd/>
          </a:ln>
        </p:spPr>
        <p:txBody>
          <a:bodyPr>
            <a:spAutoFit/>
          </a:bodyPr>
          <a:lstStyle/>
          <a:p>
            <a:r>
              <a:rPr lang="fr-FR" sz="1200"/>
              <a:t>October 17th, 2011                                    CRISP Kick-off Meeting – Accelerator Topics                               Hans Weise / DESY </a:t>
            </a:r>
          </a:p>
        </p:txBody>
      </p:sp>
      <p:sp>
        <p:nvSpPr>
          <p:cNvPr id="6" name="Espace réservé du numéro de diapositive 3"/>
          <p:cNvSpPr txBox="1">
            <a:spLocks/>
          </p:cNvSpPr>
          <p:nvPr/>
        </p:nvSpPr>
        <p:spPr bwMode="auto">
          <a:xfrm>
            <a:off x="8491538" y="6565900"/>
            <a:ext cx="652462" cy="282575"/>
          </a:xfrm>
          <a:prstGeom prst="rect">
            <a:avLst/>
          </a:prstGeom>
          <a:noFill/>
          <a:ln>
            <a:noFill/>
          </a:ln>
          <a:extLst>
            <a:ext uri="{909E8E84-426E-40DD-AFC4-6F175D3DCCD1}"/>
            <a:ext uri="{91240B29-F687-4F45-9708-019B960494DF}"/>
          </a:extLst>
        </p:spPr>
        <p:txBody>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0"/>
              </a:spcBef>
              <a:spcAft>
                <a:spcPct val="0"/>
              </a:spcAft>
              <a:defRPr sz="2000">
                <a:solidFill>
                  <a:schemeClr val="bg2"/>
                </a:solidFill>
                <a:latin typeface="Arial" charset="0"/>
              </a:defRPr>
            </a:lvl6pPr>
            <a:lvl7pPr marL="2971800" indent="-228600" algn="ctr" eaLnBrk="0" fontAlgn="base" hangingPunct="0">
              <a:spcBef>
                <a:spcPct val="0"/>
              </a:spcBef>
              <a:spcAft>
                <a:spcPct val="0"/>
              </a:spcAft>
              <a:defRPr sz="2000">
                <a:solidFill>
                  <a:schemeClr val="bg2"/>
                </a:solidFill>
                <a:latin typeface="Arial" charset="0"/>
              </a:defRPr>
            </a:lvl7pPr>
            <a:lvl8pPr marL="3429000" indent="-228600" algn="ctr" eaLnBrk="0" fontAlgn="base" hangingPunct="0">
              <a:spcBef>
                <a:spcPct val="0"/>
              </a:spcBef>
              <a:spcAft>
                <a:spcPct val="0"/>
              </a:spcAft>
              <a:defRPr sz="2000">
                <a:solidFill>
                  <a:schemeClr val="bg2"/>
                </a:solidFill>
                <a:latin typeface="Arial" charset="0"/>
              </a:defRPr>
            </a:lvl8pPr>
            <a:lvl9pPr marL="3886200" indent="-228600" algn="ctr" eaLnBrk="0" fontAlgn="base" hangingPunct="0">
              <a:spcBef>
                <a:spcPct val="0"/>
              </a:spcBef>
              <a:spcAft>
                <a:spcPct val="0"/>
              </a:spcAft>
              <a:defRPr sz="2000">
                <a:solidFill>
                  <a:schemeClr val="bg2"/>
                </a:solidFill>
                <a:latin typeface="Arial" charset="0"/>
              </a:defRPr>
            </a:lvl9pPr>
          </a:lstStyle>
          <a:p>
            <a:pPr algn="r" fontAlgn="auto">
              <a:spcBef>
                <a:spcPts val="0"/>
              </a:spcBef>
              <a:spcAft>
                <a:spcPts val="0"/>
              </a:spcAft>
              <a:defRPr/>
            </a:pPr>
            <a:fld id="{11E34138-0BD1-4B46-B320-92868A0D8FFD}" type="slidenum">
              <a:rPr lang="en-US" sz="1400" b="1" kern="0" smtClean="0">
                <a:solidFill>
                  <a:srgbClr val="002060"/>
                </a:solidFill>
              </a:rPr>
              <a:pPr algn="r" fontAlgn="auto">
                <a:spcBef>
                  <a:spcPts val="0"/>
                </a:spcBef>
                <a:spcAft>
                  <a:spcPts val="0"/>
                </a:spcAft>
                <a:defRPr/>
              </a:pPr>
              <a:t>18</a:t>
            </a:fld>
            <a:endParaRPr lang="en-US" sz="1400" b="1" kern="0" dirty="0" smtClean="0">
              <a:solidFill>
                <a:srgbClr val="00206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9"/>
          <p:cNvSpPr txBox="1">
            <a:spLocks noChangeArrowheads="1"/>
          </p:cNvSpPr>
          <p:nvPr/>
        </p:nvSpPr>
        <p:spPr bwMode="auto">
          <a:xfrm>
            <a:off x="1746250" y="47625"/>
            <a:ext cx="5273675" cy="708025"/>
          </a:xfrm>
          <a:prstGeom prst="rect">
            <a:avLst/>
          </a:prstGeom>
          <a:solidFill>
            <a:schemeClr val="bg1"/>
          </a:solidFill>
          <a:ln w="9525">
            <a:noFill/>
            <a:miter lim="800000"/>
            <a:headEnd/>
            <a:tailEnd/>
          </a:ln>
        </p:spPr>
        <p:txBody>
          <a:bodyPr>
            <a:spAutoFit/>
          </a:bodyPr>
          <a:lstStyle/>
          <a:p>
            <a:pPr algn="ctr"/>
            <a:r>
              <a:rPr lang="en-US" sz="2000" b="1"/>
              <a:t>ACC / WP6 </a:t>
            </a:r>
          </a:p>
          <a:p>
            <a:pPr algn="ctr"/>
            <a:r>
              <a:rPr lang="en-US" sz="2000" b="1"/>
              <a:t>Novel Compact Particle Sources</a:t>
            </a:r>
            <a:endParaRPr lang="de-DE" sz="2000" b="1"/>
          </a:p>
        </p:txBody>
      </p:sp>
      <p:sp>
        <p:nvSpPr>
          <p:cNvPr id="5" name="Espace réservé du contenu 2"/>
          <p:cNvSpPr txBox="1">
            <a:spLocks/>
          </p:cNvSpPr>
          <p:nvPr/>
        </p:nvSpPr>
        <p:spPr bwMode="auto">
          <a:xfrm>
            <a:off x="195263" y="892175"/>
            <a:ext cx="8629650" cy="5435600"/>
          </a:xfrm>
          <a:prstGeom prst="rect">
            <a:avLst/>
          </a:prstGeom>
          <a:noFill/>
          <a:ln>
            <a:noFill/>
          </a:ln>
          <a:extLst>
            <a:ext uri="{909E8E84-426E-40DD-AFC4-6F175D3DCCD1}"/>
            <a:ext uri="{91240B29-F687-4F45-9708-019B960494DF}"/>
          </a:extLst>
        </p:spPr>
        <p:txBody>
          <a:bodyPr lIns="90487" tIns="44450" rIns="90487" bIns="44450"/>
          <a:lstStyle>
            <a:lvl1pPr marL="342900" indent="-342900" algn="l" rtl="0" eaLnBrk="0" fontAlgn="base" hangingPunct="0">
              <a:spcBef>
                <a:spcPct val="20000"/>
              </a:spcBef>
              <a:spcAft>
                <a:spcPct val="0"/>
              </a:spcAft>
              <a:buClr>
                <a:srgbClr val="FF6600"/>
              </a:buClr>
              <a:buSzPct val="75000"/>
              <a:buFont typeface="Monotype Sorts" pitchFamily="32" charset="2"/>
              <a:buChar char="n"/>
              <a:defRPr sz="2400" b="0">
                <a:solidFill>
                  <a:srgbClr val="04028F"/>
                </a:solidFill>
                <a:latin typeface="+mn-lt"/>
                <a:ea typeface="+mn-ea"/>
                <a:cs typeface="+mn-cs"/>
              </a:defRPr>
            </a:lvl1pPr>
            <a:lvl2pPr marL="742950" indent="-285750" algn="l" rtl="0" eaLnBrk="0" fontAlgn="base" hangingPunct="0">
              <a:spcBef>
                <a:spcPct val="20000"/>
              </a:spcBef>
              <a:spcAft>
                <a:spcPct val="0"/>
              </a:spcAft>
              <a:buClr>
                <a:srgbClr val="00CC00"/>
              </a:buClr>
              <a:buSzPct val="75000"/>
              <a:buFont typeface="Monotype Sorts" pitchFamily="32" charset="2"/>
              <a:buChar char="u"/>
              <a:defRPr sz="2000" b="0">
                <a:solidFill>
                  <a:srgbClr val="000AFE"/>
                </a:solidFill>
                <a:latin typeface="+mn-lt"/>
              </a:defRPr>
            </a:lvl2pPr>
            <a:lvl3pPr marL="1143000" indent="-228600" algn="l" rtl="0" eaLnBrk="0" fontAlgn="base" hangingPunct="0">
              <a:spcBef>
                <a:spcPct val="20000"/>
              </a:spcBef>
              <a:spcAft>
                <a:spcPct val="0"/>
              </a:spcAft>
              <a:buClr>
                <a:schemeClr val="accent1"/>
              </a:buClr>
              <a:buFont typeface="Monotype Sorts" pitchFamily="32" charset="2"/>
              <a:buChar char="F"/>
              <a:defRPr sz="1800" b="1">
                <a:solidFill>
                  <a:srgbClr val="002E8A"/>
                </a:solidFill>
                <a:latin typeface="+mn-lt"/>
              </a:defRPr>
            </a:lvl3pPr>
            <a:lvl4pPr marL="16002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4pPr>
            <a:lvl5pPr marL="20574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5pPr>
            <a:lvl6pPr marL="25146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6pPr>
            <a:lvl7pPr marL="29718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7pPr>
            <a:lvl8pPr marL="34290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8pPr>
            <a:lvl9pPr marL="38862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9pPr>
          </a:lstStyle>
          <a:p>
            <a:pPr marL="0" indent="0">
              <a:buFont typeface="Monotype Sorts" pitchFamily="32" charset="2"/>
              <a:buNone/>
              <a:defRPr/>
            </a:pPr>
            <a:r>
              <a:rPr lang="en-US" sz="2000" b="1" kern="0" dirty="0"/>
              <a:t>Laser accelerated electron beams</a:t>
            </a:r>
          </a:p>
          <a:p>
            <a:pPr>
              <a:defRPr/>
            </a:pPr>
            <a:r>
              <a:rPr lang="en-US" sz="1600" kern="0" dirty="0" smtClean="0"/>
              <a:t>A promising field! Different </a:t>
            </a:r>
            <a:r>
              <a:rPr lang="en-US" sz="1600" kern="0" dirty="0"/>
              <a:t>electron distributions can be obtained from PIC codes.</a:t>
            </a:r>
          </a:p>
        </p:txBody>
      </p:sp>
      <p:pic>
        <p:nvPicPr>
          <p:cNvPr id="36868" name="Immagine 21" descr="LongPhaseSpaceBegin.jpg"/>
          <p:cNvPicPr>
            <a:picLocks noChangeAspect="1"/>
          </p:cNvPicPr>
          <p:nvPr/>
        </p:nvPicPr>
        <p:blipFill>
          <a:blip r:embed="rId2"/>
          <a:srcRect/>
          <a:stretch>
            <a:fillRect/>
          </a:stretch>
        </p:blipFill>
        <p:spPr bwMode="auto">
          <a:xfrm>
            <a:off x="425450" y="3867150"/>
            <a:ext cx="3279775" cy="2460625"/>
          </a:xfrm>
          <a:prstGeom prst="rect">
            <a:avLst/>
          </a:prstGeom>
          <a:noFill/>
          <a:ln w="9525">
            <a:noFill/>
            <a:miter lim="800000"/>
            <a:headEnd/>
            <a:tailEnd/>
          </a:ln>
        </p:spPr>
      </p:pic>
      <p:pic>
        <p:nvPicPr>
          <p:cNvPr id="36869" name="Immagine 11" descr="Screen shot 2011-10-13 at 11.33.49.png"/>
          <p:cNvPicPr>
            <a:picLocks noChangeAspect="1"/>
          </p:cNvPicPr>
          <p:nvPr/>
        </p:nvPicPr>
        <p:blipFill>
          <a:blip r:embed="rId3"/>
          <a:srcRect/>
          <a:stretch>
            <a:fillRect/>
          </a:stretch>
        </p:blipFill>
        <p:spPr bwMode="auto">
          <a:xfrm>
            <a:off x="3705225" y="1662113"/>
            <a:ext cx="2892425" cy="4665662"/>
          </a:xfrm>
          <a:prstGeom prst="rect">
            <a:avLst/>
          </a:prstGeom>
          <a:noFill/>
          <a:ln w="9525">
            <a:noFill/>
            <a:miter lim="800000"/>
            <a:headEnd/>
            <a:tailEnd/>
          </a:ln>
        </p:spPr>
      </p:pic>
      <p:pic>
        <p:nvPicPr>
          <p:cNvPr id="36870" name="Immagine 9" descr="LongPhaseSpaceBegin.jpg"/>
          <p:cNvPicPr>
            <a:picLocks noChangeAspect="1"/>
          </p:cNvPicPr>
          <p:nvPr/>
        </p:nvPicPr>
        <p:blipFill>
          <a:blip r:embed="rId4"/>
          <a:srcRect/>
          <a:stretch>
            <a:fillRect/>
          </a:stretch>
        </p:blipFill>
        <p:spPr bwMode="auto">
          <a:xfrm>
            <a:off x="339725" y="1531938"/>
            <a:ext cx="3344863" cy="2506662"/>
          </a:xfrm>
          <a:prstGeom prst="rect">
            <a:avLst/>
          </a:prstGeom>
          <a:noFill/>
          <a:ln w="9525">
            <a:noFill/>
            <a:miter lim="800000"/>
            <a:headEnd/>
            <a:tailEnd/>
          </a:ln>
        </p:spPr>
      </p:pic>
      <p:pic>
        <p:nvPicPr>
          <p:cNvPr id="36871" name="Immagine 14" descr="Screen shot 2011-10-13 at 11.33.58.png"/>
          <p:cNvPicPr>
            <a:picLocks noChangeAspect="1"/>
          </p:cNvPicPr>
          <p:nvPr/>
        </p:nvPicPr>
        <p:blipFill>
          <a:blip r:embed="rId5"/>
          <a:srcRect/>
          <a:stretch>
            <a:fillRect/>
          </a:stretch>
        </p:blipFill>
        <p:spPr bwMode="auto">
          <a:xfrm>
            <a:off x="4686300" y="3835400"/>
            <a:ext cx="4352925" cy="319088"/>
          </a:xfrm>
          <a:prstGeom prst="rect">
            <a:avLst/>
          </a:prstGeom>
          <a:noFill/>
          <a:ln w="9525">
            <a:noFill/>
            <a:miter lim="800000"/>
            <a:headEnd/>
            <a:tailEnd/>
          </a:ln>
        </p:spPr>
      </p:pic>
      <p:sp>
        <p:nvSpPr>
          <p:cNvPr id="36872" name="CasellaDiTesto 16"/>
          <p:cNvSpPr txBox="1">
            <a:spLocks noChangeArrowheads="1"/>
          </p:cNvSpPr>
          <p:nvPr/>
        </p:nvSpPr>
        <p:spPr bwMode="auto">
          <a:xfrm>
            <a:off x="6373813" y="6173788"/>
            <a:ext cx="2665412" cy="307975"/>
          </a:xfrm>
          <a:prstGeom prst="rect">
            <a:avLst/>
          </a:prstGeom>
          <a:noFill/>
          <a:ln w="9525">
            <a:noFill/>
            <a:miter lim="800000"/>
            <a:headEnd/>
            <a:tailEnd/>
          </a:ln>
        </p:spPr>
        <p:txBody>
          <a:bodyPr>
            <a:spAutoFit/>
          </a:bodyPr>
          <a:lstStyle/>
          <a:p>
            <a:pPr algn="r"/>
            <a:r>
              <a:rPr lang="en-GB" sz="1400" b="1" i="1">
                <a:solidFill>
                  <a:srgbClr val="000000"/>
                </a:solidFill>
                <a:ea typeface="ヒラギノ角ゴ Pro W3"/>
                <a:cs typeface="ヒラギノ角ゴ Pro W3"/>
              </a:rPr>
              <a:t>Courtesy of P. Antici</a:t>
            </a:r>
          </a:p>
        </p:txBody>
      </p:sp>
      <p:sp>
        <p:nvSpPr>
          <p:cNvPr id="36873" name="Rectangle 30"/>
          <p:cNvSpPr>
            <a:spLocks noChangeArrowheads="1"/>
          </p:cNvSpPr>
          <p:nvPr/>
        </p:nvSpPr>
        <p:spPr bwMode="auto">
          <a:xfrm>
            <a:off x="66675" y="6573838"/>
            <a:ext cx="9067800" cy="277812"/>
          </a:xfrm>
          <a:prstGeom prst="rect">
            <a:avLst/>
          </a:prstGeom>
          <a:noFill/>
          <a:ln w="9525">
            <a:noFill/>
            <a:miter lim="800000"/>
            <a:headEnd/>
            <a:tailEnd/>
          </a:ln>
        </p:spPr>
        <p:txBody>
          <a:bodyPr>
            <a:spAutoFit/>
          </a:bodyPr>
          <a:lstStyle/>
          <a:p>
            <a:r>
              <a:rPr lang="fr-FR" sz="1200"/>
              <a:t>October 17th, 2011                                    CRISP Kick-off Meeting – Accelerator Topics                               Hans Weise / DESY </a:t>
            </a:r>
          </a:p>
        </p:txBody>
      </p:sp>
      <p:sp>
        <p:nvSpPr>
          <p:cNvPr id="32" name="Espace réservé du numéro de diapositive 3"/>
          <p:cNvSpPr txBox="1">
            <a:spLocks/>
          </p:cNvSpPr>
          <p:nvPr/>
        </p:nvSpPr>
        <p:spPr bwMode="auto">
          <a:xfrm>
            <a:off x="8491538" y="6565900"/>
            <a:ext cx="652462" cy="282575"/>
          </a:xfrm>
          <a:prstGeom prst="rect">
            <a:avLst/>
          </a:prstGeom>
          <a:noFill/>
          <a:ln>
            <a:noFill/>
          </a:ln>
          <a:extLst>
            <a:ext uri="{909E8E84-426E-40DD-AFC4-6F175D3DCCD1}"/>
            <a:ext uri="{91240B29-F687-4F45-9708-019B960494DF}"/>
          </a:extLst>
        </p:spPr>
        <p:txBody>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0"/>
              </a:spcBef>
              <a:spcAft>
                <a:spcPct val="0"/>
              </a:spcAft>
              <a:defRPr sz="2000">
                <a:solidFill>
                  <a:schemeClr val="bg2"/>
                </a:solidFill>
                <a:latin typeface="Arial" charset="0"/>
              </a:defRPr>
            </a:lvl6pPr>
            <a:lvl7pPr marL="2971800" indent="-228600" algn="ctr" eaLnBrk="0" fontAlgn="base" hangingPunct="0">
              <a:spcBef>
                <a:spcPct val="0"/>
              </a:spcBef>
              <a:spcAft>
                <a:spcPct val="0"/>
              </a:spcAft>
              <a:defRPr sz="2000">
                <a:solidFill>
                  <a:schemeClr val="bg2"/>
                </a:solidFill>
                <a:latin typeface="Arial" charset="0"/>
              </a:defRPr>
            </a:lvl7pPr>
            <a:lvl8pPr marL="3429000" indent="-228600" algn="ctr" eaLnBrk="0" fontAlgn="base" hangingPunct="0">
              <a:spcBef>
                <a:spcPct val="0"/>
              </a:spcBef>
              <a:spcAft>
                <a:spcPct val="0"/>
              </a:spcAft>
              <a:defRPr sz="2000">
                <a:solidFill>
                  <a:schemeClr val="bg2"/>
                </a:solidFill>
                <a:latin typeface="Arial" charset="0"/>
              </a:defRPr>
            </a:lvl8pPr>
            <a:lvl9pPr marL="3886200" indent="-228600" algn="ctr" eaLnBrk="0" fontAlgn="base" hangingPunct="0">
              <a:spcBef>
                <a:spcPct val="0"/>
              </a:spcBef>
              <a:spcAft>
                <a:spcPct val="0"/>
              </a:spcAft>
              <a:defRPr sz="2000">
                <a:solidFill>
                  <a:schemeClr val="bg2"/>
                </a:solidFill>
                <a:latin typeface="Arial" charset="0"/>
              </a:defRPr>
            </a:lvl9pPr>
          </a:lstStyle>
          <a:p>
            <a:pPr algn="r" fontAlgn="auto">
              <a:spcBef>
                <a:spcPts val="0"/>
              </a:spcBef>
              <a:spcAft>
                <a:spcPts val="0"/>
              </a:spcAft>
              <a:defRPr/>
            </a:pPr>
            <a:fld id="{EE0509C2-8267-4C6E-83B5-75A4BBB31E9E}" type="slidenum">
              <a:rPr lang="en-US" sz="1400" b="1" kern="0" smtClean="0">
                <a:solidFill>
                  <a:srgbClr val="002060"/>
                </a:solidFill>
              </a:rPr>
              <a:pPr algn="r" fontAlgn="auto">
                <a:spcBef>
                  <a:spcPts val="0"/>
                </a:spcBef>
                <a:spcAft>
                  <a:spcPts val="0"/>
                </a:spcAft>
                <a:defRPr/>
              </a:pPr>
              <a:t>19</a:t>
            </a:fld>
            <a:endParaRPr lang="en-US" sz="1400" b="1" kern="0" dirty="0" smtClean="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srcRect/>
          <a:stretch>
            <a:fillRect/>
          </a:stretch>
        </p:blipFill>
        <p:spPr bwMode="auto">
          <a:xfrm>
            <a:off x="414338" y="1909763"/>
            <a:ext cx="8193087" cy="3124200"/>
          </a:xfrm>
          <a:prstGeom prst="rect">
            <a:avLst/>
          </a:prstGeom>
          <a:noFill/>
          <a:ln w="9525">
            <a:noFill/>
            <a:miter lim="800000"/>
            <a:headEnd/>
            <a:tailEnd/>
          </a:ln>
        </p:spPr>
      </p:pic>
      <p:sp>
        <p:nvSpPr>
          <p:cNvPr id="4099" name="Rectangle 5"/>
          <p:cNvSpPr>
            <a:spLocks noChangeArrowheads="1"/>
          </p:cNvSpPr>
          <p:nvPr/>
        </p:nvSpPr>
        <p:spPr bwMode="auto">
          <a:xfrm>
            <a:off x="781050" y="1065213"/>
            <a:ext cx="7445375" cy="519112"/>
          </a:xfrm>
          <a:prstGeom prst="rect">
            <a:avLst/>
          </a:prstGeom>
          <a:noFill/>
          <a:ln w="9525">
            <a:noFill/>
            <a:miter lim="800000"/>
            <a:headEnd/>
            <a:tailEnd/>
          </a:ln>
        </p:spPr>
        <p:txBody>
          <a:bodyPr wrap="none">
            <a:spAutoFit/>
          </a:bodyPr>
          <a:lstStyle/>
          <a:p>
            <a:r>
              <a:rPr lang="en-US" sz="2800" b="1"/>
              <a:t>Contact to other projects within the cluster</a:t>
            </a:r>
          </a:p>
        </p:txBody>
      </p:sp>
      <p:sp>
        <p:nvSpPr>
          <p:cNvPr id="4100" name="Rectangle 6"/>
          <p:cNvSpPr>
            <a:spLocks noChangeArrowheads="1"/>
          </p:cNvSpPr>
          <p:nvPr/>
        </p:nvSpPr>
        <p:spPr bwMode="auto">
          <a:xfrm>
            <a:off x="1790700" y="5514975"/>
            <a:ext cx="4933950" cy="641350"/>
          </a:xfrm>
          <a:prstGeom prst="rect">
            <a:avLst/>
          </a:prstGeom>
          <a:noFill/>
          <a:ln w="9525">
            <a:noFill/>
            <a:miter lim="800000"/>
            <a:headEnd/>
            <a:tailEnd/>
          </a:ln>
        </p:spPr>
        <p:txBody>
          <a:bodyPr>
            <a:spAutoFit/>
          </a:bodyPr>
          <a:lstStyle/>
          <a:p>
            <a:r>
              <a:rPr lang="en-US" b="1" u="sng">
                <a:solidFill>
                  <a:srgbClr val="0000FF"/>
                </a:solidFill>
              </a:rPr>
              <a:t>E-ELT</a:t>
            </a:r>
            <a:r>
              <a:rPr lang="en-US" u="sng"/>
              <a:t>: </a:t>
            </a:r>
            <a:r>
              <a:rPr lang="en-US" b="1" u="sng">
                <a:solidFill>
                  <a:srgbClr val="0000FF"/>
                </a:solidFill>
              </a:rPr>
              <a:t>E</a:t>
            </a:r>
            <a:r>
              <a:rPr lang="en-US" u="sng"/>
              <a:t>uropean </a:t>
            </a:r>
            <a:r>
              <a:rPr lang="en-US" b="1" u="sng">
                <a:solidFill>
                  <a:srgbClr val="0000FF"/>
                </a:solidFill>
              </a:rPr>
              <a:t>E</a:t>
            </a:r>
            <a:r>
              <a:rPr lang="en-US" u="sng"/>
              <a:t>xtremely </a:t>
            </a:r>
            <a:r>
              <a:rPr lang="en-US" b="1" u="sng">
                <a:solidFill>
                  <a:srgbClr val="0000FF"/>
                </a:solidFill>
              </a:rPr>
              <a:t>L</a:t>
            </a:r>
            <a:r>
              <a:rPr lang="en-US" u="sng"/>
              <a:t>arge </a:t>
            </a:r>
            <a:r>
              <a:rPr lang="en-US" b="1" u="sng">
                <a:solidFill>
                  <a:srgbClr val="0000FF"/>
                </a:solidFill>
              </a:rPr>
              <a:t>T</a:t>
            </a:r>
            <a:r>
              <a:rPr lang="en-US" u="sng"/>
              <a:t>elescope</a:t>
            </a:r>
          </a:p>
          <a:p>
            <a:r>
              <a:rPr lang="en-US"/>
              <a:t>Josef Strasser &amp; Rowena Sirey</a:t>
            </a:r>
          </a:p>
        </p:txBody>
      </p:sp>
      <p:sp>
        <p:nvSpPr>
          <p:cNvPr id="4101" name="Rectangle 7"/>
          <p:cNvSpPr>
            <a:spLocks noChangeArrowheads="1"/>
          </p:cNvSpPr>
          <p:nvPr/>
        </p:nvSpPr>
        <p:spPr bwMode="auto">
          <a:xfrm>
            <a:off x="5267325" y="3762375"/>
            <a:ext cx="923925" cy="552450"/>
          </a:xfrm>
          <a:prstGeom prst="rect">
            <a:avLst/>
          </a:prstGeom>
          <a:solidFill>
            <a:schemeClr val="bg1">
              <a:alpha val="50195"/>
            </a:schemeClr>
          </a:solidFill>
          <a:ln w="9525">
            <a:solidFill>
              <a:schemeClr val="tx1"/>
            </a:solidFill>
            <a:miter lim="800000"/>
            <a:headEnd/>
            <a:tailEnd/>
          </a:ln>
        </p:spPr>
        <p:txBody>
          <a:bodyPr wrap="none" anchor="ctr"/>
          <a:lstStyle/>
          <a:p>
            <a:endParaRPr lang="en-GB"/>
          </a:p>
        </p:txBody>
      </p:sp>
      <p:sp>
        <p:nvSpPr>
          <p:cNvPr id="4102" name="Footer Placeholder 5"/>
          <p:cNvSpPr>
            <a:spLocks noGrp="1"/>
          </p:cNvSpPr>
          <p:nvPr>
            <p:ph type="ftr" sz="quarter" idx="11"/>
          </p:nvPr>
        </p:nvSpPr>
        <p:spPr>
          <a:noFill/>
        </p:spPr>
        <p:txBody>
          <a:bodyPr/>
          <a:lstStyle/>
          <a:p>
            <a:r>
              <a:rPr lang="en-GB"/>
              <a:t>CRISP Kick-off Meeting 17 October</a:t>
            </a:r>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195263" y="892175"/>
            <a:ext cx="8826500" cy="5435600"/>
          </a:xfrm>
          <a:prstGeom prst="rect">
            <a:avLst/>
          </a:prstGeom>
          <a:noFill/>
          <a:ln>
            <a:noFill/>
          </a:ln>
          <a:extLst>
            <a:ext uri="{909E8E84-426E-40DD-AFC4-6F175D3DCCD1}"/>
            <a:ext uri="{91240B29-F687-4F45-9708-019B960494DF}"/>
          </a:extLst>
        </p:spPr>
        <p:txBody>
          <a:bodyPr lIns="90487" tIns="44450" rIns="90487" bIns="44450"/>
          <a:lstStyle>
            <a:lvl1pPr marL="342900" indent="-342900" algn="l" rtl="0" eaLnBrk="0" fontAlgn="base" hangingPunct="0">
              <a:spcBef>
                <a:spcPct val="20000"/>
              </a:spcBef>
              <a:spcAft>
                <a:spcPct val="0"/>
              </a:spcAft>
              <a:buClr>
                <a:srgbClr val="FF6600"/>
              </a:buClr>
              <a:buSzPct val="75000"/>
              <a:buFont typeface="Monotype Sorts" pitchFamily="32" charset="2"/>
              <a:buChar char="n"/>
              <a:defRPr sz="2400" b="0">
                <a:solidFill>
                  <a:srgbClr val="04028F"/>
                </a:solidFill>
                <a:latin typeface="+mn-lt"/>
                <a:ea typeface="+mn-ea"/>
                <a:cs typeface="+mn-cs"/>
              </a:defRPr>
            </a:lvl1pPr>
            <a:lvl2pPr marL="742950" indent="-285750" algn="l" rtl="0" eaLnBrk="0" fontAlgn="base" hangingPunct="0">
              <a:spcBef>
                <a:spcPct val="20000"/>
              </a:spcBef>
              <a:spcAft>
                <a:spcPct val="0"/>
              </a:spcAft>
              <a:buClr>
                <a:srgbClr val="00CC00"/>
              </a:buClr>
              <a:buSzPct val="75000"/>
              <a:buFont typeface="Monotype Sorts" pitchFamily="32" charset="2"/>
              <a:buChar char="u"/>
              <a:defRPr sz="2000" b="0">
                <a:solidFill>
                  <a:srgbClr val="000AFE"/>
                </a:solidFill>
                <a:latin typeface="+mn-lt"/>
              </a:defRPr>
            </a:lvl2pPr>
            <a:lvl3pPr marL="1143000" indent="-228600" algn="l" rtl="0" eaLnBrk="0" fontAlgn="base" hangingPunct="0">
              <a:spcBef>
                <a:spcPct val="20000"/>
              </a:spcBef>
              <a:spcAft>
                <a:spcPct val="0"/>
              </a:spcAft>
              <a:buClr>
                <a:schemeClr val="accent1"/>
              </a:buClr>
              <a:buFont typeface="Monotype Sorts" pitchFamily="32" charset="2"/>
              <a:buChar char="F"/>
              <a:defRPr sz="1800" b="1">
                <a:solidFill>
                  <a:srgbClr val="002E8A"/>
                </a:solidFill>
                <a:latin typeface="+mn-lt"/>
              </a:defRPr>
            </a:lvl3pPr>
            <a:lvl4pPr marL="16002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4pPr>
            <a:lvl5pPr marL="20574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5pPr>
            <a:lvl6pPr marL="25146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6pPr>
            <a:lvl7pPr marL="29718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7pPr>
            <a:lvl8pPr marL="34290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8pPr>
            <a:lvl9pPr marL="3886200" indent="-228600" algn="l" rtl="0" eaLnBrk="0" fontAlgn="base" hangingPunct="0">
              <a:spcBef>
                <a:spcPct val="20000"/>
              </a:spcBef>
              <a:spcAft>
                <a:spcPct val="0"/>
              </a:spcAft>
              <a:buClr>
                <a:srgbClr val="0006A3"/>
              </a:buClr>
              <a:buSzPct val="100000"/>
              <a:buChar char="–"/>
              <a:defRPr sz="1600" b="1">
                <a:solidFill>
                  <a:srgbClr val="000AFE"/>
                </a:solidFill>
                <a:latin typeface="+mn-lt"/>
              </a:defRPr>
            </a:lvl9pPr>
          </a:lstStyle>
          <a:p>
            <a:pPr marL="0" indent="0">
              <a:buFont typeface="Monotype Sorts" pitchFamily="32" charset="2"/>
              <a:buNone/>
              <a:defRPr/>
            </a:pPr>
            <a:r>
              <a:rPr lang="en-US" sz="2000" b="1" kern="0" dirty="0"/>
              <a:t>Laser generated proton beams</a:t>
            </a:r>
          </a:p>
          <a:p>
            <a:pPr>
              <a:defRPr/>
            </a:pPr>
            <a:r>
              <a:rPr lang="en-US" sz="1600" kern="0" dirty="0" smtClean="0"/>
              <a:t>Proton </a:t>
            </a:r>
            <a:r>
              <a:rPr lang="en-US" sz="1600" kern="0" dirty="0"/>
              <a:t>post acceleration based on conventional accelerator structures.</a:t>
            </a:r>
          </a:p>
          <a:p>
            <a:pPr marL="0" indent="0">
              <a:buFont typeface="Monotype Sorts" pitchFamily="32" charset="2"/>
              <a:buNone/>
              <a:defRPr/>
            </a:pPr>
            <a:endParaRPr lang="en-US" sz="1600" kern="0" dirty="0"/>
          </a:p>
        </p:txBody>
      </p:sp>
      <p:pic>
        <p:nvPicPr>
          <p:cNvPr id="38915" name="Immagine 19" descr="Screen shot 2011-10-13 at 12.57.01.png"/>
          <p:cNvPicPr>
            <a:picLocks noChangeAspect="1"/>
          </p:cNvPicPr>
          <p:nvPr/>
        </p:nvPicPr>
        <p:blipFill>
          <a:blip r:embed="rId2"/>
          <a:srcRect b="6255"/>
          <a:stretch>
            <a:fillRect/>
          </a:stretch>
        </p:blipFill>
        <p:spPr bwMode="auto">
          <a:xfrm>
            <a:off x="4763" y="2132013"/>
            <a:ext cx="9144000" cy="4306887"/>
          </a:xfrm>
          <a:prstGeom prst="rect">
            <a:avLst/>
          </a:prstGeom>
          <a:noFill/>
          <a:ln w="9525">
            <a:noFill/>
            <a:miter lim="800000"/>
            <a:headEnd/>
            <a:tailEnd/>
          </a:ln>
        </p:spPr>
      </p:pic>
      <p:pic>
        <p:nvPicPr>
          <p:cNvPr id="38916" name="Immagine 20" descr="Screen shot 2011-10-13 at 14.35.48.png"/>
          <p:cNvPicPr>
            <a:picLocks noChangeAspect="1"/>
          </p:cNvPicPr>
          <p:nvPr/>
        </p:nvPicPr>
        <p:blipFill>
          <a:blip r:embed="rId3"/>
          <a:srcRect/>
          <a:stretch>
            <a:fillRect/>
          </a:stretch>
        </p:blipFill>
        <p:spPr bwMode="auto">
          <a:xfrm>
            <a:off x="6297613" y="1593850"/>
            <a:ext cx="2452687" cy="676275"/>
          </a:xfrm>
          <a:prstGeom prst="rect">
            <a:avLst/>
          </a:prstGeom>
          <a:noFill/>
          <a:ln w="9525">
            <a:noFill/>
            <a:miter lim="800000"/>
            <a:headEnd/>
            <a:tailEnd/>
          </a:ln>
        </p:spPr>
      </p:pic>
      <p:sp>
        <p:nvSpPr>
          <p:cNvPr id="38917" name="CasellaDiTesto 16"/>
          <p:cNvSpPr txBox="1">
            <a:spLocks noChangeArrowheads="1"/>
          </p:cNvSpPr>
          <p:nvPr/>
        </p:nvSpPr>
        <p:spPr bwMode="auto">
          <a:xfrm>
            <a:off x="4059238" y="1835150"/>
            <a:ext cx="2076450" cy="307975"/>
          </a:xfrm>
          <a:prstGeom prst="rect">
            <a:avLst/>
          </a:prstGeom>
          <a:noFill/>
          <a:ln w="9525">
            <a:noFill/>
            <a:miter lim="800000"/>
            <a:headEnd/>
            <a:tailEnd/>
          </a:ln>
        </p:spPr>
        <p:txBody>
          <a:bodyPr>
            <a:spAutoFit/>
          </a:bodyPr>
          <a:lstStyle/>
          <a:p>
            <a:r>
              <a:rPr lang="en-GB" sz="1400" b="1" i="1">
                <a:solidFill>
                  <a:srgbClr val="000000"/>
                </a:solidFill>
                <a:ea typeface="ヒラギノ角ゴ Pro W3"/>
                <a:cs typeface="ヒラギノ角ゴ Pro W3"/>
              </a:rPr>
              <a:t>Courtesy of P. Antici</a:t>
            </a:r>
          </a:p>
        </p:txBody>
      </p:sp>
      <p:sp>
        <p:nvSpPr>
          <p:cNvPr id="38918" name="TextBox 6"/>
          <p:cNvSpPr txBox="1">
            <a:spLocks noChangeArrowheads="1"/>
          </p:cNvSpPr>
          <p:nvPr/>
        </p:nvSpPr>
        <p:spPr bwMode="auto">
          <a:xfrm>
            <a:off x="1746250" y="47625"/>
            <a:ext cx="5273675" cy="708025"/>
          </a:xfrm>
          <a:prstGeom prst="rect">
            <a:avLst/>
          </a:prstGeom>
          <a:solidFill>
            <a:schemeClr val="bg1"/>
          </a:solidFill>
          <a:ln w="9525">
            <a:noFill/>
            <a:miter lim="800000"/>
            <a:headEnd/>
            <a:tailEnd/>
          </a:ln>
        </p:spPr>
        <p:txBody>
          <a:bodyPr>
            <a:spAutoFit/>
          </a:bodyPr>
          <a:lstStyle/>
          <a:p>
            <a:pPr algn="ctr"/>
            <a:r>
              <a:rPr lang="en-US" sz="2000" b="1"/>
              <a:t>ACC / WP6 </a:t>
            </a:r>
          </a:p>
          <a:p>
            <a:pPr algn="ctr"/>
            <a:r>
              <a:rPr lang="en-US" sz="2000" b="1"/>
              <a:t>Novel Compact Particle Sources</a:t>
            </a:r>
            <a:endParaRPr lang="de-DE" sz="2000" b="1"/>
          </a:p>
        </p:txBody>
      </p:sp>
      <p:sp>
        <p:nvSpPr>
          <p:cNvPr id="38919" name="Rectangle 7"/>
          <p:cNvSpPr>
            <a:spLocks noChangeArrowheads="1"/>
          </p:cNvSpPr>
          <p:nvPr/>
        </p:nvSpPr>
        <p:spPr bwMode="auto">
          <a:xfrm>
            <a:off x="66675" y="6573838"/>
            <a:ext cx="9067800" cy="277812"/>
          </a:xfrm>
          <a:prstGeom prst="rect">
            <a:avLst/>
          </a:prstGeom>
          <a:noFill/>
          <a:ln w="9525">
            <a:noFill/>
            <a:miter lim="800000"/>
            <a:headEnd/>
            <a:tailEnd/>
          </a:ln>
        </p:spPr>
        <p:txBody>
          <a:bodyPr>
            <a:spAutoFit/>
          </a:bodyPr>
          <a:lstStyle/>
          <a:p>
            <a:r>
              <a:rPr lang="fr-FR" sz="1200"/>
              <a:t>October 17th, 2011                                    CRISP Kick-off Meeting – Accelerator Topics                               Hans Weise / DESY </a:t>
            </a:r>
          </a:p>
        </p:txBody>
      </p:sp>
      <p:sp>
        <p:nvSpPr>
          <p:cNvPr id="9" name="Espace réservé du numéro de diapositive 3"/>
          <p:cNvSpPr txBox="1">
            <a:spLocks/>
          </p:cNvSpPr>
          <p:nvPr/>
        </p:nvSpPr>
        <p:spPr bwMode="auto">
          <a:xfrm>
            <a:off x="8491538" y="6565900"/>
            <a:ext cx="652462" cy="282575"/>
          </a:xfrm>
          <a:prstGeom prst="rect">
            <a:avLst/>
          </a:prstGeom>
          <a:noFill/>
          <a:ln>
            <a:noFill/>
          </a:ln>
          <a:extLst>
            <a:ext uri="{909E8E84-426E-40DD-AFC4-6F175D3DCCD1}"/>
            <a:ext uri="{91240B29-F687-4F45-9708-019B960494DF}"/>
          </a:extLst>
        </p:spPr>
        <p:txBody>
          <a:bodyPr/>
          <a:lstStyle>
            <a:lvl1pPr>
              <a:defRPr sz="2000">
                <a:solidFill>
                  <a:schemeClr val="bg2"/>
                </a:solidFill>
                <a:latin typeface="Arial" charset="0"/>
              </a:defRPr>
            </a:lvl1pPr>
            <a:lvl2pPr marL="742950" indent="-285750">
              <a:defRPr sz="2000">
                <a:solidFill>
                  <a:schemeClr val="bg2"/>
                </a:solidFill>
                <a:latin typeface="Arial" charset="0"/>
              </a:defRPr>
            </a:lvl2pPr>
            <a:lvl3pPr marL="1143000" indent="-228600">
              <a:defRPr sz="2000">
                <a:solidFill>
                  <a:schemeClr val="bg2"/>
                </a:solidFill>
                <a:latin typeface="Arial" charset="0"/>
              </a:defRPr>
            </a:lvl3pPr>
            <a:lvl4pPr marL="1600200" indent="-228600">
              <a:defRPr sz="2000">
                <a:solidFill>
                  <a:schemeClr val="bg2"/>
                </a:solidFill>
                <a:latin typeface="Arial" charset="0"/>
              </a:defRPr>
            </a:lvl4pPr>
            <a:lvl5pPr marL="2057400" indent="-228600">
              <a:defRPr sz="2000">
                <a:solidFill>
                  <a:schemeClr val="bg2"/>
                </a:solidFill>
                <a:latin typeface="Arial" charset="0"/>
              </a:defRPr>
            </a:lvl5pPr>
            <a:lvl6pPr marL="2514600" indent="-228600" algn="ctr" eaLnBrk="0" fontAlgn="base" hangingPunct="0">
              <a:spcBef>
                <a:spcPct val="0"/>
              </a:spcBef>
              <a:spcAft>
                <a:spcPct val="0"/>
              </a:spcAft>
              <a:defRPr sz="2000">
                <a:solidFill>
                  <a:schemeClr val="bg2"/>
                </a:solidFill>
                <a:latin typeface="Arial" charset="0"/>
              </a:defRPr>
            </a:lvl6pPr>
            <a:lvl7pPr marL="2971800" indent="-228600" algn="ctr" eaLnBrk="0" fontAlgn="base" hangingPunct="0">
              <a:spcBef>
                <a:spcPct val="0"/>
              </a:spcBef>
              <a:spcAft>
                <a:spcPct val="0"/>
              </a:spcAft>
              <a:defRPr sz="2000">
                <a:solidFill>
                  <a:schemeClr val="bg2"/>
                </a:solidFill>
                <a:latin typeface="Arial" charset="0"/>
              </a:defRPr>
            </a:lvl7pPr>
            <a:lvl8pPr marL="3429000" indent="-228600" algn="ctr" eaLnBrk="0" fontAlgn="base" hangingPunct="0">
              <a:spcBef>
                <a:spcPct val="0"/>
              </a:spcBef>
              <a:spcAft>
                <a:spcPct val="0"/>
              </a:spcAft>
              <a:defRPr sz="2000">
                <a:solidFill>
                  <a:schemeClr val="bg2"/>
                </a:solidFill>
                <a:latin typeface="Arial" charset="0"/>
              </a:defRPr>
            </a:lvl8pPr>
            <a:lvl9pPr marL="3886200" indent="-228600" algn="ctr" eaLnBrk="0" fontAlgn="base" hangingPunct="0">
              <a:spcBef>
                <a:spcPct val="0"/>
              </a:spcBef>
              <a:spcAft>
                <a:spcPct val="0"/>
              </a:spcAft>
              <a:defRPr sz="2000">
                <a:solidFill>
                  <a:schemeClr val="bg2"/>
                </a:solidFill>
                <a:latin typeface="Arial" charset="0"/>
              </a:defRPr>
            </a:lvl9pPr>
          </a:lstStyle>
          <a:p>
            <a:pPr algn="r" fontAlgn="auto">
              <a:spcBef>
                <a:spcPts val="0"/>
              </a:spcBef>
              <a:spcAft>
                <a:spcPts val="0"/>
              </a:spcAft>
              <a:defRPr/>
            </a:pPr>
            <a:fld id="{9061B2AF-551F-4583-8ACC-834D678883A8}" type="slidenum">
              <a:rPr lang="en-US" sz="1400" b="1" kern="0" smtClean="0">
                <a:solidFill>
                  <a:srgbClr val="002060"/>
                </a:solidFill>
              </a:rPr>
              <a:pPr algn="r" fontAlgn="auto">
                <a:spcBef>
                  <a:spcPts val="0"/>
                </a:spcBef>
                <a:spcAft>
                  <a:spcPts val="0"/>
                </a:spcAft>
                <a:defRPr/>
              </a:pPr>
              <a:t>20</a:t>
            </a:fld>
            <a:endParaRPr lang="en-US" sz="1400" b="1" kern="0" dirty="0" smtClean="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642918"/>
            <a:ext cx="7929618" cy="646331"/>
          </a:xfrm>
          <a:prstGeom prst="rect">
            <a:avLst/>
          </a:prstGeom>
          <a:noFill/>
        </p:spPr>
        <p:txBody>
          <a:bodyPr wrap="square" rtlCol="0">
            <a:spAutoFit/>
          </a:bodyPr>
          <a:lstStyle/>
          <a:p>
            <a:pPr algn="ctr"/>
            <a:r>
              <a:rPr lang="en-US" sz="3600" dirty="0" smtClean="0"/>
              <a:t>CONCLUSION</a:t>
            </a:r>
            <a:endParaRPr lang="ro-RO" sz="3600" dirty="0"/>
          </a:p>
        </p:txBody>
      </p:sp>
      <p:sp>
        <p:nvSpPr>
          <p:cNvPr id="3" name="TextBox 2"/>
          <p:cNvSpPr txBox="1"/>
          <p:nvPr/>
        </p:nvSpPr>
        <p:spPr>
          <a:xfrm>
            <a:off x="500034" y="1500174"/>
            <a:ext cx="8215370" cy="1077218"/>
          </a:xfrm>
          <a:prstGeom prst="rect">
            <a:avLst/>
          </a:prstGeom>
          <a:noFill/>
        </p:spPr>
        <p:txBody>
          <a:bodyPr wrap="square" rtlCol="0">
            <a:spAutoFit/>
          </a:bodyPr>
          <a:lstStyle/>
          <a:p>
            <a:pPr algn="ctr"/>
            <a:r>
              <a:rPr lang="en-US" sz="3200" dirty="0" smtClean="0">
                <a:solidFill>
                  <a:srgbClr val="FF0000"/>
                </a:solidFill>
              </a:rPr>
              <a:t>CRISP project successfully started, join it if interested!</a:t>
            </a:r>
            <a:endParaRPr lang="ro-RO" sz="32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52475" y="1008063"/>
            <a:ext cx="7270750" cy="519112"/>
          </a:xfrm>
          <a:prstGeom prst="rect">
            <a:avLst/>
          </a:prstGeom>
          <a:noFill/>
          <a:ln w="9525">
            <a:noFill/>
            <a:miter lim="800000"/>
            <a:headEnd/>
            <a:tailEnd/>
          </a:ln>
        </p:spPr>
        <p:txBody>
          <a:bodyPr wrap="none">
            <a:spAutoFit/>
          </a:bodyPr>
          <a:lstStyle/>
          <a:p>
            <a:r>
              <a:rPr lang="en-US" sz="2800" b="1"/>
              <a:t>Research Infrastructures and Participants</a:t>
            </a:r>
          </a:p>
        </p:txBody>
      </p:sp>
      <p:grpSp>
        <p:nvGrpSpPr>
          <p:cNvPr id="2" name="Group 36"/>
          <p:cNvGrpSpPr>
            <a:grpSpLocks/>
          </p:cNvGrpSpPr>
          <p:nvPr/>
        </p:nvGrpSpPr>
        <p:grpSpPr bwMode="auto">
          <a:xfrm>
            <a:off x="198438" y="1806575"/>
            <a:ext cx="8523287" cy="3821113"/>
            <a:chOff x="125" y="1054"/>
            <a:chExt cx="5369" cy="2407"/>
          </a:xfrm>
        </p:grpSpPr>
        <p:grpSp>
          <p:nvGrpSpPr>
            <p:cNvPr id="3" name="Group 5"/>
            <p:cNvGrpSpPr>
              <a:grpSpLocks/>
            </p:cNvGrpSpPr>
            <p:nvPr/>
          </p:nvGrpSpPr>
          <p:grpSpPr bwMode="auto">
            <a:xfrm>
              <a:off x="125" y="1060"/>
              <a:ext cx="2665" cy="2401"/>
              <a:chOff x="125" y="1060"/>
              <a:chExt cx="3251" cy="2929"/>
            </a:xfrm>
          </p:grpSpPr>
          <p:pic>
            <p:nvPicPr>
              <p:cNvPr id="3097" name="Picture 6"/>
              <p:cNvPicPr>
                <a:picLocks noChangeAspect="1" noChangeArrowheads="1"/>
              </p:cNvPicPr>
              <p:nvPr/>
            </p:nvPicPr>
            <p:blipFill>
              <a:blip r:embed="rId2"/>
              <a:srcRect t="11926" r="31300" b="5963"/>
              <a:stretch>
                <a:fillRect/>
              </a:stretch>
            </p:blipFill>
            <p:spPr bwMode="auto">
              <a:xfrm>
                <a:off x="125" y="1060"/>
                <a:ext cx="3251" cy="2929"/>
              </a:xfrm>
              <a:prstGeom prst="rect">
                <a:avLst/>
              </a:prstGeom>
              <a:noFill/>
              <a:ln w="9525">
                <a:noFill/>
                <a:miter lim="800000"/>
                <a:headEnd/>
                <a:tailEnd/>
              </a:ln>
            </p:spPr>
          </p:pic>
          <p:pic>
            <p:nvPicPr>
              <p:cNvPr id="3098" name="Picture 7"/>
              <p:cNvPicPr>
                <a:picLocks noChangeAspect="1" noChangeArrowheads="1"/>
              </p:cNvPicPr>
              <p:nvPr/>
            </p:nvPicPr>
            <p:blipFill>
              <a:blip r:embed="rId3"/>
              <a:srcRect/>
              <a:stretch>
                <a:fillRect/>
              </a:stretch>
            </p:blipFill>
            <p:spPr bwMode="auto">
              <a:xfrm>
                <a:off x="1450" y="2732"/>
                <a:ext cx="265" cy="257"/>
              </a:xfrm>
              <a:prstGeom prst="rect">
                <a:avLst/>
              </a:prstGeom>
              <a:noFill/>
              <a:ln w="9525">
                <a:noFill/>
                <a:miter lim="800000"/>
                <a:headEnd/>
                <a:tailEnd/>
              </a:ln>
            </p:spPr>
          </p:pic>
          <p:pic>
            <p:nvPicPr>
              <p:cNvPr id="3099" name="Picture 8"/>
              <p:cNvPicPr>
                <a:picLocks noChangeAspect="1" noChangeArrowheads="1"/>
              </p:cNvPicPr>
              <p:nvPr/>
            </p:nvPicPr>
            <p:blipFill>
              <a:blip r:embed="rId4"/>
              <a:srcRect/>
              <a:stretch>
                <a:fillRect/>
              </a:stretch>
            </p:blipFill>
            <p:spPr bwMode="auto">
              <a:xfrm>
                <a:off x="2048" y="1888"/>
                <a:ext cx="282" cy="282"/>
              </a:xfrm>
              <a:prstGeom prst="rect">
                <a:avLst/>
              </a:prstGeom>
              <a:noFill/>
              <a:ln w="9525">
                <a:noFill/>
                <a:miter lim="800000"/>
                <a:headEnd/>
                <a:tailEnd/>
              </a:ln>
            </p:spPr>
          </p:pic>
          <p:pic>
            <p:nvPicPr>
              <p:cNvPr id="3100" name="Picture 9"/>
              <p:cNvPicPr>
                <a:picLocks noChangeAspect="1" noChangeArrowheads="1"/>
              </p:cNvPicPr>
              <p:nvPr/>
            </p:nvPicPr>
            <p:blipFill>
              <a:blip r:embed="rId5"/>
              <a:srcRect/>
              <a:stretch>
                <a:fillRect/>
              </a:stretch>
            </p:blipFill>
            <p:spPr bwMode="auto">
              <a:xfrm>
                <a:off x="1266" y="2958"/>
                <a:ext cx="248" cy="298"/>
              </a:xfrm>
              <a:prstGeom prst="rect">
                <a:avLst/>
              </a:prstGeom>
              <a:noFill/>
              <a:ln w="9525">
                <a:noFill/>
                <a:miter lim="800000"/>
                <a:headEnd/>
                <a:tailEnd/>
              </a:ln>
            </p:spPr>
          </p:pic>
          <p:pic>
            <p:nvPicPr>
              <p:cNvPr id="3101" name="Picture 10" descr="XFELlogo"/>
              <p:cNvPicPr>
                <a:picLocks noChangeAspect="1" noChangeArrowheads="1"/>
              </p:cNvPicPr>
              <p:nvPr/>
            </p:nvPicPr>
            <p:blipFill>
              <a:blip r:embed="rId6"/>
              <a:srcRect/>
              <a:stretch>
                <a:fillRect/>
              </a:stretch>
            </p:blipFill>
            <p:spPr bwMode="auto">
              <a:xfrm>
                <a:off x="1746" y="2210"/>
                <a:ext cx="290" cy="292"/>
              </a:xfrm>
              <a:prstGeom prst="rect">
                <a:avLst/>
              </a:prstGeom>
              <a:noFill/>
              <a:ln w="9525">
                <a:noFill/>
                <a:miter lim="800000"/>
                <a:headEnd/>
                <a:tailEnd/>
              </a:ln>
            </p:spPr>
          </p:pic>
          <p:pic>
            <p:nvPicPr>
              <p:cNvPr id="3102" name="Picture 11" descr="FAIR_Logo_rgb"/>
              <p:cNvPicPr>
                <a:picLocks noChangeAspect="1" noChangeArrowheads="1"/>
              </p:cNvPicPr>
              <p:nvPr/>
            </p:nvPicPr>
            <p:blipFill>
              <a:blip r:embed="rId7" cstate="print"/>
              <a:srcRect/>
              <a:stretch>
                <a:fillRect/>
              </a:stretch>
            </p:blipFill>
            <p:spPr bwMode="auto">
              <a:xfrm>
                <a:off x="1681" y="2595"/>
                <a:ext cx="284" cy="236"/>
              </a:xfrm>
              <a:prstGeom prst="rect">
                <a:avLst/>
              </a:prstGeom>
              <a:noFill/>
              <a:ln w="9525">
                <a:noFill/>
                <a:miter lim="800000"/>
                <a:headEnd/>
                <a:tailEnd/>
              </a:ln>
            </p:spPr>
          </p:pic>
          <p:pic>
            <p:nvPicPr>
              <p:cNvPr id="3103" name="Picture 12" descr="spiral2"/>
              <p:cNvPicPr>
                <a:picLocks noChangeAspect="1" noChangeArrowheads="1"/>
              </p:cNvPicPr>
              <p:nvPr/>
            </p:nvPicPr>
            <p:blipFill>
              <a:blip r:embed="rId8"/>
              <a:srcRect/>
              <a:stretch>
                <a:fillRect/>
              </a:stretch>
            </p:blipFill>
            <p:spPr bwMode="auto">
              <a:xfrm>
                <a:off x="659" y="2615"/>
                <a:ext cx="812" cy="186"/>
              </a:xfrm>
              <a:prstGeom prst="rect">
                <a:avLst/>
              </a:prstGeom>
              <a:noFill/>
              <a:ln w="9525">
                <a:noFill/>
                <a:miter lim="800000"/>
                <a:headEnd/>
                <a:tailEnd/>
              </a:ln>
            </p:spPr>
          </p:pic>
          <p:pic>
            <p:nvPicPr>
              <p:cNvPr id="3104" name="Picture 13"/>
              <p:cNvPicPr>
                <a:picLocks noChangeAspect="1" noChangeArrowheads="1"/>
              </p:cNvPicPr>
              <p:nvPr/>
            </p:nvPicPr>
            <p:blipFill>
              <a:blip r:embed="rId9"/>
              <a:srcRect/>
              <a:stretch>
                <a:fillRect/>
              </a:stretch>
            </p:blipFill>
            <p:spPr bwMode="auto">
              <a:xfrm>
                <a:off x="1535" y="3019"/>
                <a:ext cx="298" cy="266"/>
              </a:xfrm>
              <a:prstGeom prst="rect">
                <a:avLst/>
              </a:prstGeom>
              <a:noFill/>
              <a:ln w="9525">
                <a:noFill/>
                <a:miter lim="800000"/>
                <a:headEnd/>
                <a:tailEnd/>
              </a:ln>
            </p:spPr>
          </p:pic>
          <p:pic>
            <p:nvPicPr>
              <p:cNvPr id="3105" name="Picture 14"/>
              <p:cNvPicPr>
                <a:picLocks noChangeAspect="1" noChangeArrowheads="1"/>
              </p:cNvPicPr>
              <p:nvPr/>
            </p:nvPicPr>
            <p:blipFill>
              <a:blip r:embed="rId10"/>
              <a:srcRect/>
              <a:stretch>
                <a:fillRect/>
              </a:stretch>
            </p:blipFill>
            <p:spPr bwMode="auto">
              <a:xfrm>
                <a:off x="957" y="2164"/>
                <a:ext cx="277" cy="251"/>
              </a:xfrm>
              <a:prstGeom prst="rect">
                <a:avLst/>
              </a:prstGeom>
              <a:noFill/>
              <a:ln w="9525">
                <a:noFill/>
                <a:miter lim="800000"/>
                <a:headEnd/>
                <a:tailEnd/>
              </a:ln>
            </p:spPr>
          </p:pic>
          <p:pic>
            <p:nvPicPr>
              <p:cNvPr id="3106" name="Picture 15"/>
              <p:cNvPicPr>
                <a:picLocks noChangeAspect="1" noChangeArrowheads="1"/>
              </p:cNvPicPr>
              <p:nvPr/>
            </p:nvPicPr>
            <p:blipFill>
              <a:blip r:embed="rId11"/>
              <a:srcRect/>
              <a:stretch>
                <a:fillRect/>
              </a:stretch>
            </p:blipFill>
            <p:spPr bwMode="auto">
              <a:xfrm>
                <a:off x="170" y="1537"/>
                <a:ext cx="645" cy="358"/>
              </a:xfrm>
              <a:prstGeom prst="rect">
                <a:avLst/>
              </a:prstGeom>
              <a:noFill/>
              <a:ln w="9525">
                <a:noFill/>
                <a:miter lim="800000"/>
                <a:headEnd/>
                <a:tailEnd/>
              </a:ln>
            </p:spPr>
          </p:pic>
          <p:pic>
            <p:nvPicPr>
              <p:cNvPr id="3107" name="Picture 16" descr="eurofel"/>
              <p:cNvPicPr>
                <a:picLocks noChangeAspect="1" noChangeArrowheads="1"/>
              </p:cNvPicPr>
              <p:nvPr/>
            </p:nvPicPr>
            <p:blipFill>
              <a:blip r:embed="rId12"/>
              <a:srcRect/>
              <a:stretch>
                <a:fillRect/>
              </a:stretch>
            </p:blipFill>
            <p:spPr bwMode="auto">
              <a:xfrm>
                <a:off x="943" y="1179"/>
                <a:ext cx="727" cy="273"/>
              </a:xfrm>
              <a:prstGeom prst="rect">
                <a:avLst/>
              </a:prstGeom>
              <a:noFill/>
              <a:ln w="9525">
                <a:noFill/>
                <a:miter lim="800000"/>
                <a:headEnd/>
                <a:tailEnd/>
              </a:ln>
            </p:spPr>
          </p:pic>
          <p:pic>
            <p:nvPicPr>
              <p:cNvPr id="3108" name="Picture 17"/>
              <p:cNvPicPr>
                <a:picLocks noChangeAspect="1" noChangeArrowheads="1"/>
              </p:cNvPicPr>
              <p:nvPr/>
            </p:nvPicPr>
            <p:blipFill>
              <a:blip r:embed="rId13"/>
              <a:srcRect/>
              <a:stretch>
                <a:fillRect/>
              </a:stretch>
            </p:blipFill>
            <p:spPr bwMode="auto">
              <a:xfrm>
                <a:off x="309" y="1179"/>
                <a:ext cx="472" cy="309"/>
              </a:xfrm>
              <a:prstGeom prst="rect">
                <a:avLst/>
              </a:prstGeom>
              <a:noFill/>
              <a:ln w="9525">
                <a:noFill/>
                <a:miter lim="800000"/>
                <a:headEnd/>
                <a:tailEnd/>
              </a:ln>
            </p:spPr>
          </p:pic>
        </p:grpSp>
        <p:grpSp>
          <p:nvGrpSpPr>
            <p:cNvPr id="4" name="Group 18"/>
            <p:cNvGrpSpPr>
              <a:grpSpLocks/>
            </p:cNvGrpSpPr>
            <p:nvPr/>
          </p:nvGrpSpPr>
          <p:grpSpPr bwMode="auto">
            <a:xfrm>
              <a:off x="2824" y="1054"/>
              <a:ext cx="2670" cy="2405"/>
              <a:chOff x="124" y="1060"/>
              <a:chExt cx="3252" cy="2929"/>
            </a:xfrm>
          </p:grpSpPr>
          <p:pic>
            <p:nvPicPr>
              <p:cNvPr id="3080" name="Picture 19"/>
              <p:cNvPicPr>
                <a:picLocks noChangeAspect="1" noChangeArrowheads="1"/>
              </p:cNvPicPr>
              <p:nvPr/>
            </p:nvPicPr>
            <p:blipFill>
              <a:blip r:embed="rId2"/>
              <a:srcRect t="11926" r="31300" b="5963"/>
              <a:stretch>
                <a:fillRect/>
              </a:stretch>
            </p:blipFill>
            <p:spPr bwMode="auto">
              <a:xfrm>
                <a:off x="125" y="1060"/>
                <a:ext cx="3251" cy="2929"/>
              </a:xfrm>
              <a:prstGeom prst="rect">
                <a:avLst/>
              </a:prstGeom>
              <a:noFill/>
              <a:ln w="9525">
                <a:noFill/>
                <a:miter lim="800000"/>
                <a:headEnd/>
                <a:tailEnd/>
              </a:ln>
            </p:spPr>
          </p:pic>
          <p:pic>
            <p:nvPicPr>
              <p:cNvPr id="3081" name="Picture 20"/>
              <p:cNvPicPr>
                <a:picLocks noChangeAspect="1" noChangeArrowheads="1"/>
              </p:cNvPicPr>
              <p:nvPr/>
            </p:nvPicPr>
            <p:blipFill>
              <a:blip r:embed="rId14"/>
              <a:srcRect/>
              <a:stretch>
                <a:fillRect/>
              </a:stretch>
            </p:blipFill>
            <p:spPr bwMode="auto">
              <a:xfrm>
                <a:off x="1446" y="2732"/>
                <a:ext cx="265" cy="257"/>
              </a:xfrm>
              <a:prstGeom prst="rect">
                <a:avLst/>
              </a:prstGeom>
              <a:noFill/>
              <a:ln w="9525">
                <a:noFill/>
                <a:miter lim="800000"/>
                <a:headEnd/>
                <a:tailEnd/>
              </a:ln>
            </p:spPr>
          </p:pic>
          <p:pic>
            <p:nvPicPr>
              <p:cNvPr id="3082" name="Picture 21"/>
              <p:cNvPicPr>
                <a:picLocks noChangeAspect="1" noChangeArrowheads="1"/>
              </p:cNvPicPr>
              <p:nvPr/>
            </p:nvPicPr>
            <p:blipFill>
              <a:blip r:embed="rId4"/>
              <a:srcRect/>
              <a:stretch>
                <a:fillRect/>
              </a:stretch>
            </p:blipFill>
            <p:spPr bwMode="auto">
              <a:xfrm>
                <a:off x="2048" y="1888"/>
                <a:ext cx="282" cy="282"/>
              </a:xfrm>
              <a:prstGeom prst="rect">
                <a:avLst/>
              </a:prstGeom>
              <a:noFill/>
              <a:ln w="9525">
                <a:noFill/>
                <a:miter lim="800000"/>
                <a:headEnd/>
                <a:tailEnd/>
              </a:ln>
            </p:spPr>
          </p:pic>
          <p:pic>
            <p:nvPicPr>
              <p:cNvPr id="3083" name="Picture 22"/>
              <p:cNvPicPr>
                <a:picLocks noChangeAspect="1" noChangeArrowheads="1"/>
              </p:cNvPicPr>
              <p:nvPr/>
            </p:nvPicPr>
            <p:blipFill>
              <a:blip r:embed="rId5"/>
              <a:srcRect/>
              <a:stretch>
                <a:fillRect/>
              </a:stretch>
            </p:blipFill>
            <p:spPr bwMode="auto">
              <a:xfrm>
                <a:off x="1266" y="2958"/>
                <a:ext cx="248" cy="298"/>
              </a:xfrm>
              <a:prstGeom prst="rect">
                <a:avLst/>
              </a:prstGeom>
              <a:noFill/>
              <a:ln w="9525">
                <a:noFill/>
                <a:miter lim="800000"/>
                <a:headEnd/>
                <a:tailEnd/>
              </a:ln>
            </p:spPr>
          </p:pic>
          <p:pic>
            <p:nvPicPr>
              <p:cNvPr id="3084" name="Picture 23" descr="XFELlogo"/>
              <p:cNvPicPr>
                <a:picLocks noChangeAspect="1" noChangeArrowheads="1"/>
              </p:cNvPicPr>
              <p:nvPr/>
            </p:nvPicPr>
            <p:blipFill>
              <a:blip r:embed="rId15"/>
              <a:srcRect/>
              <a:stretch>
                <a:fillRect/>
              </a:stretch>
            </p:blipFill>
            <p:spPr bwMode="auto">
              <a:xfrm>
                <a:off x="1746" y="2210"/>
                <a:ext cx="290" cy="292"/>
              </a:xfrm>
              <a:prstGeom prst="rect">
                <a:avLst/>
              </a:prstGeom>
              <a:noFill/>
              <a:ln w="9525">
                <a:noFill/>
                <a:miter lim="800000"/>
                <a:headEnd/>
                <a:tailEnd/>
              </a:ln>
            </p:spPr>
          </p:pic>
          <p:pic>
            <p:nvPicPr>
              <p:cNvPr id="3085" name="Picture 24" descr="spiral2"/>
              <p:cNvPicPr>
                <a:picLocks noChangeAspect="1" noChangeArrowheads="1"/>
              </p:cNvPicPr>
              <p:nvPr/>
            </p:nvPicPr>
            <p:blipFill>
              <a:blip r:embed="rId8"/>
              <a:srcRect/>
              <a:stretch>
                <a:fillRect/>
              </a:stretch>
            </p:blipFill>
            <p:spPr bwMode="auto">
              <a:xfrm>
                <a:off x="674" y="2620"/>
                <a:ext cx="812" cy="186"/>
              </a:xfrm>
              <a:prstGeom prst="rect">
                <a:avLst/>
              </a:prstGeom>
              <a:noFill/>
              <a:ln w="9525">
                <a:noFill/>
                <a:miter lim="800000"/>
                <a:headEnd/>
                <a:tailEnd/>
              </a:ln>
            </p:spPr>
          </p:pic>
          <p:pic>
            <p:nvPicPr>
              <p:cNvPr id="3086" name="Picture 25"/>
              <p:cNvPicPr>
                <a:picLocks noChangeAspect="1" noChangeArrowheads="1"/>
              </p:cNvPicPr>
              <p:nvPr/>
            </p:nvPicPr>
            <p:blipFill>
              <a:blip r:embed="rId9"/>
              <a:srcRect/>
              <a:stretch>
                <a:fillRect/>
              </a:stretch>
            </p:blipFill>
            <p:spPr bwMode="auto">
              <a:xfrm>
                <a:off x="1535" y="3019"/>
                <a:ext cx="298" cy="266"/>
              </a:xfrm>
              <a:prstGeom prst="rect">
                <a:avLst/>
              </a:prstGeom>
              <a:noFill/>
              <a:ln w="9525">
                <a:noFill/>
                <a:miter lim="800000"/>
                <a:headEnd/>
                <a:tailEnd/>
              </a:ln>
            </p:spPr>
          </p:pic>
          <p:pic>
            <p:nvPicPr>
              <p:cNvPr id="3087" name="Picture 26"/>
              <p:cNvPicPr>
                <a:picLocks noChangeAspect="1" noChangeArrowheads="1"/>
              </p:cNvPicPr>
              <p:nvPr/>
            </p:nvPicPr>
            <p:blipFill>
              <a:blip r:embed="rId16"/>
              <a:srcRect/>
              <a:stretch>
                <a:fillRect/>
              </a:stretch>
            </p:blipFill>
            <p:spPr bwMode="auto">
              <a:xfrm>
                <a:off x="1482" y="2239"/>
                <a:ext cx="252" cy="252"/>
              </a:xfrm>
              <a:prstGeom prst="rect">
                <a:avLst/>
              </a:prstGeom>
              <a:noFill/>
              <a:ln w="9525">
                <a:noFill/>
                <a:miter lim="800000"/>
                <a:headEnd/>
                <a:tailEnd/>
              </a:ln>
            </p:spPr>
          </p:pic>
          <p:pic>
            <p:nvPicPr>
              <p:cNvPr id="3088" name="Picture 27"/>
              <p:cNvPicPr>
                <a:picLocks noChangeAspect="1" noChangeArrowheads="1"/>
              </p:cNvPicPr>
              <p:nvPr/>
            </p:nvPicPr>
            <p:blipFill>
              <a:blip r:embed="rId17"/>
              <a:srcRect/>
              <a:stretch>
                <a:fillRect/>
              </a:stretch>
            </p:blipFill>
            <p:spPr bwMode="auto">
              <a:xfrm>
                <a:off x="1714" y="2609"/>
                <a:ext cx="427" cy="134"/>
              </a:xfrm>
              <a:prstGeom prst="rect">
                <a:avLst/>
              </a:prstGeom>
              <a:noFill/>
              <a:ln w="9525">
                <a:noFill/>
                <a:miter lim="800000"/>
                <a:headEnd/>
                <a:tailEnd/>
              </a:ln>
            </p:spPr>
          </p:pic>
          <p:pic>
            <p:nvPicPr>
              <p:cNvPr id="3089" name="Picture 28"/>
              <p:cNvPicPr>
                <a:picLocks noChangeAspect="1" noChangeArrowheads="1"/>
              </p:cNvPicPr>
              <p:nvPr/>
            </p:nvPicPr>
            <p:blipFill>
              <a:blip r:embed="rId18"/>
              <a:srcRect/>
              <a:stretch>
                <a:fillRect/>
              </a:stretch>
            </p:blipFill>
            <p:spPr bwMode="auto">
              <a:xfrm>
                <a:off x="1702" y="3410"/>
                <a:ext cx="568" cy="176"/>
              </a:xfrm>
              <a:prstGeom prst="rect">
                <a:avLst/>
              </a:prstGeom>
              <a:noFill/>
              <a:ln w="9525">
                <a:noFill/>
                <a:miter lim="800000"/>
                <a:headEnd/>
                <a:tailEnd/>
              </a:ln>
            </p:spPr>
          </p:pic>
          <p:pic>
            <p:nvPicPr>
              <p:cNvPr id="3090" name="Picture 29"/>
              <p:cNvPicPr>
                <a:picLocks noChangeAspect="1" noChangeArrowheads="1"/>
              </p:cNvPicPr>
              <p:nvPr/>
            </p:nvPicPr>
            <p:blipFill>
              <a:blip r:embed="rId19"/>
              <a:srcRect/>
              <a:stretch>
                <a:fillRect/>
              </a:stretch>
            </p:blipFill>
            <p:spPr bwMode="auto">
              <a:xfrm>
                <a:off x="124" y="3249"/>
                <a:ext cx="192" cy="400"/>
              </a:xfrm>
              <a:prstGeom prst="rect">
                <a:avLst/>
              </a:prstGeom>
              <a:noFill/>
              <a:ln w="9525">
                <a:noFill/>
                <a:miter lim="800000"/>
                <a:headEnd/>
                <a:tailEnd/>
              </a:ln>
            </p:spPr>
          </p:pic>
          <p:pic>
            <p:nvPicPr>
              <p:cNvPr id="3091" name="Picture 30" descr="MTASTazki"/>
              <p:cNvPicPr>
                <a:picLocks noChangeAspect="1" noChangeArrowheads="1"/>
              </p:cNvPicPr>
              <p:nvPr/>
            </p:nvPicPr>
            <p:blipFill>
              <a:blip r:embed="rId20"/>
              <a:srcRect/>
              <a:stretch>
                <a:fillRect/>
              </a:stretch>
            </p:blipFill>
            <p:spPr bwMode="auto">
              <a:xfrm>
                <a:off x="2208" y="2853"/>
                <a:ext cx="754" cy="206"/>
              </a:xfrm>
              <a:prstGeom prst="rect">
                <a:avLst/>
              </a:prstGeom>
              <a:noFill/>
              <a:ln w="9525">
                <a:noFill/>
                <a:miter lim="800000"/>
                <a:headEnd/>
                <a:tailEnd/>
              </a:ln>
            </p:spPr>
          </p:pic>
          <p:pic>
            <p:nvPicPr>
              <p:cNvPr id="3092" name="Picture 31" descr="infn"/>
              <p:cNvPicPr>
                <a:picLocks noChangeAspect="1" noChangeArrowheads="1"/>
              </p:cNvPicPr>
              <p:nvPr/>
            </p:nvPicPr>
            <p:blipFill>
              <a:blip r:embed="rId21" cstate="print"/>
              <a:srcRect/>
              <a:stretch>
                <a:fillRect/>
              </a:stretch>
            </p:blipFill>
            <p:spPr bwMode="auto">
              <a:xfrm>
                <a:off x="1885" y="3153"/>
                <a:ext cx="302" cy="222"/>
              </a:xfrm>
              <a:prstGeom prst="rect">
                <a:avLst/>
              </a:prstGeom>
              <a:noFill/>
              <a:ln w="9525">
                <a:noFill/>
                <a:miter lim="800000"/>
                <a:headEnd/>
                <a:tailEnd/>
              </a:ln>
            </p:spPr>
          </p:pic>
          <p:pic>
            <p:nvPicPr>
              <p:cNvPr id="3093" name="Picture 32" descr="PSI"/>
              <p:cNvPicPr>
                <a:picLocks noChangeAspect="1" noChangeArrowheads="1"/>
              </p:cNvPicPr>
              <p:nvPr/>
            </p:nvPicPr>
            <p:blipFill>
              <a:blip r:embed="rId22"/>
              <a:srcRect/>
              <a:stretch>
                <a:fillRect/>
              </a:stretch>
            </p:blipFill>
            <p:spPr bwMode="auto">
              <a:xfrm>
                <a:off x="1733" y="2831"/>
                <a:ext cx="383" cy="170"/>
              </a:xfrm>
              <a:prstGeom prst="rect">
                <a:avLst/>
              </a:prstGeom>
              <a:noFill/>
              <a:ln w="9525">
                <a:noFill/>
                <a:miter lim="800000"/>
                <a:headEnd/>
                <a:tailEnd/>
              </a:ln>
            </p:spPr>
          </p:pic>
          <p:pic>
            <p:nvPicPr>
              <p:cNvPr id="3094" name="Picture 33" descr="IFIN-HH"/>
              <p:cNvPicPr>
                <a:picLocks noChangeAspect="1" noChangeArrowheads="1"/>
              </p:cNvPicPr>
              <p:nvPr/>
            </p:nvPicPr>
            <p:blipFill>
              <a:blip r:embed="rId23"/>
              <a:srcRect/>
              <a:stretch>
                <a:fillRect/>
              </a:stretch>
            </p:blipFill>
            <p:spPr bwMode="auto">
              <a:xfrm>
                <a:off x="2883" y="3268"/>
                <a:ext cx="324" cy="264"/>
              </a:xfrm>
              <a:prstGeom prst="rect">
                <a:avLst/>
              </a:prstGeom>
              <a:noFill/>
              <a:ln w="9525">
                <a:noFill/>
                <a:miter lim="800000"/>
                <a:headEnd/>
                <a:tailEnd/>
              </a:ln>
            </p:spPr>
          </p:pic>
          <p:pic>
            <p:nvPicPr>
              <p:cNvPr id="3095" name="Picture 34" descr="UOXF"/>
              <p:cNvPicPr>
                <a:picLocks noChangeAspect="1" noChangeArrowheads="1"/>
              </p:cNvPicPr>
              <p:nvPr/>
            </p:nvPicPr>
            <p:blipFill>
              <a:blip r:embed="rId24"/>
              <a:srcRect/>
              <a:stretch>
                <a:fillRect/>
              </a:stretch>
            </p:blipFill>
            <p:spPr bwMode="auto">
              <a:xfrm>
                <a:off x="1006" y="2202"/>
                <a:ext cx="288" cy="346"/>
              </a:xfrm>
              <a:prstGeom prst="rect">
                <a:avLst/>
              </a:prstGeom>
              <a:noFill/>
              <a:ln w="9525">
                <a:noFill/>
                <a:miter lim="800000"/>
                <a:headEnd/>
                <a:tailEnd/>
              </a:ln>
            </p:spPr>
          </p:pic>
          <p:pic>
            <p:nvPicPr>
              <p:cNvPr id="3096" name="Picture 35" descr="FORTH"/>
              <p:cNvPicPr>
                <a:picLocks noChangeAspect="1" noChangeArrowheads="1"/>
              </p:cNvPicPr>
              <p:nvPr/>
            </p:nvPicPr>
            <p:blipFill>
              <a:blip r:embed="rId25"/>
              <a:srcRect/>
              <a:stretch>
                <a:fillRect/>
              </a:stretch>
            </p:blipFill>
            <p:spPr bwMode="auto">
              <a:xfrm>
                <a:off x="2654" y="3663"/>
                <a:ext cx="488" cy="218"/>
              </a:xfrm>
              <a:prstGeom prst="rect">
                <a:avLst/>
              </a:prstGeom>
              <a:noFill/>
              <a:ln w="9525">
                <a:noFill/>
                <a:miter lim="800000"/>
                <a:headEnd/>
                <a:tailEnd/>
              </a:ln>
            </p:spPr>
          </p:pic>
        </p:grpSp>
      </p:grpSp>
      <p:sp>
        <p:nvSpPr>
          <p:cNvPr id="3076" name="Text Box 37"/>
          <p:cNvSpPr txBox="1">
            <a:spLocks noChangeArrowheads="1"/>
          </p:cNvSpPr>
          <p:nvPr/>
        </p:nvSpPr>
        <p:spPr bwMode="auto">
          <a:xfrm>
            <a:off x="469900" y="5868988"/>
            <a:ext cx="7962900" cy="457200"/>
          </a:xfrm>
          <a:prstGeom prst="rect">
            <a:avLst/>
          </a:prstGeom>
          <a:noFill/>
          <a:ln w="9525">
            <a:noFill/>
            <a:miter lim="800000"/>
            <a:headEnd/>
            <a:tailEnd/>
          </a:ln>
        </p:spPr>
        <p:txBody>
          <a:bodyPr wrap="none">
            <a:spAutoFit/>
          </a:bodyPr>
          <a:lstStyle/>
          <a:p>
            <a:r>
              <a:rPr lang="en-US" sz="2400"/>
              <a:t>11 Research Infrastructures &amp; 16 Participating Institutions</a:t>
            </a:r>
          </a:p>
        </p:txBody>
      </p:sp>
      <p:sp>
        <p:nvSpPr>
          <p:cNvPr id="3077" name="Footer Placeholder 35"/>
          <p:cNvSpPr>
            <a:spLocks noGrp="1"/>
          </p:cNvSpPr>
          <p:nvPr>
            <p:ph type="ftr" sz="quarter" idx="11"/>
          </p:nvPr>
        </p:nvSpPr>
        <p:spPr>
          <a:noFill/>
        </p:spPr>
        <p:txBody>
          <a:bodyPr/>
          <a:lstStyle/>
          <a:p>
            <a:r>
              <a:rPr lang="en-GB"/>
              <a:t>CRISP Kick-off Meeting 17 October</a:t>
            </a: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2251075" y="787400"/>
            <a:ext cx="4354513" cy="579438"/>
          </a:xfrm>
          <a:prstGeom prst="rect">
            <a:avLst/>
          </a:prstGeom>
          <a:noFill/>
          <a:ln w="9525">
            <a:noFill/>
            <a:miter lim="800000"/>
            <a:headEnd/>
            <a:tailEnd/>
          </a:ln>
        </p:spPr>
        <p:txBody>
          <a:bodyPr wrap="none">
            <a:spAutoFit/>
          </a:bodyPr>
          <a:lstStyle/>
          <a:p>
            <a:pPr algn="ctr"/>
            <a:r>
              <a:rPr lang="en-US" sz="3200" b="1"/>
              <a:t>Management Aspects</a:t>
            </a:r>
          </a:p>
        </p:txBody>
      </p:sp>
      <p:pic>
        <p:nvPicPr>
          <p:cNvPr id="7171" name="Picture 7"/>
          <p:cNvPicPr>
            <a:picLocks noChangeAspect="1" noChangeArrowheads="1"/>
          </p:cNvPicPr>
          <p:nvPr/>
        </p:nvPicPr>
        <p:blipFill>
          <a:blip r:embed="rId3"/>
          <a:srcRect/>
          <a:stretch>
            <a:fillRect/>
          </a:stretch>
        </p:blipFill>
        <p:spPr bwMode="auto">
          <a:xfrm>
            <a:off x="1357290" y="1428736"/>
            <a:ext cx="6091238" cy="4891088"/>
          </a:xfrm>
          <a:prstGeom prst="rect">
            <a:avLst/>
          </a:prstGeom>
          <a:noFill/>
          <a:ln w="9525">
            <a:noFill/>
            <a:miter lim="800000"/>
            <a:headEnd/>
            <a:tailEnd/>
          </a:ln>
        </p:spPr>
      </p:pic>
      <p:sp>
        <p:nvSpPr>
          <p:cNvPr id="7172" name="Footer Placeholder 3"/>
          <p:cNvSpPr>
            <a:spLocks noGrp="1"/>
          </p:cNvSpPr>
          <p:nvPr>
            <p:ph type="ftr" sz="quarter" idx="11"/>
          </p:nvPr>
        </p:nvSpPr>
        <p:spPr>
          <a:noFill/>
        </p:spPr>
        <p:txBody>
          <a:bodyPr/>
          <a:lstStyle/>
          <a:p>
            <a:r>
              <a:rPr lang="en-GB"/>
              <a:t>CRISP Kick-off Meeting 17 October</a:t>
            </a:r>
            <a:endParaRPr lang="fr-FR"/>
          </a:p>
        </p:txBody>
      </p:sp>
      <p:sp>
        <p:nvSpPr>
          <p:cNvPr id="5" name="Rounded Rectangle 4"/>
          <p:cNvSpPr/>
          <p:nvPr/>
        </p:nvSpPr>
        <p:spPr>
          <a:xfrm>
            <a:off x="3786182" y="5143512"/>
            <a:ext cx="3571900" cy="1143008"/>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Oval 6"/>
          <p:cNvSpPr/>
          <p:nvPr/>
        </p:nvSpPr>
        <p:spPr>
          <a:xfrm>
            <a:off x="5643570" y="5214950"/>
            <a:ext cx="785818"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142BEFDF-07CF-496A-8D4B-4174880389CE}" type="slidenum">
              <a:rPr lang="en-US"/>
              <a:pPr/>
              <a:t>5</a:t>
            </a:fld>
            <a:endParaRPr lang="en-US"/>
          </a:p>
        </p:txBody>
      </p:sp>
      <p:sp>
        <p:nvSpPr>
          <p:cNvPr id="40964" name="Text Box 4"/>
          <p:cNvSpPr txBox="1">
            <a:spLocks noChangeArrowheads="1"/>
          </p:cNvSpPr>
          <p:nvPr/>
        </p:nvSpPr>
        <p:spPr bwMode="auto">
          <a:xfrm>
            <a:off x="1022350" y="1866900"/>
            <a:ext cx="7359650" cy="584775"/>
          </a:xfrm>
          <a:prstGeom prst="rect">
            <a:avLst/>
          </a:prstGeom>
          <a:noFill/>
          <a:ln w="9525">
            <a:noFill/>
            <a:miter lim="800000"/>
            <a:headEnd/>
            <a:tailEnd/>
          </a:ln>
          <a:effectLst/>
        </p:spPr>
        <p:txBody>
          <a:bodyPr>
            <a:spAutoFit/>
          </a:bodyPr>
          <a:lstStyle/>
          <a:p>
            <a:pPr>
              <a:spcBef>
                <a:spcPct val="50000"/>
              </a:spcBef>
            </a:pPr>
            <a:r>
              <a:rPr lang="en-US" sz="3200" dirty="0"/>
              <a:t>Topic “Detectors and Data Acquisition</a:t>
            </a:r>
            <a:r>
              <a:rPr lang="en-US" sz="3200" dirty="0" smtClean="0"/>
              <a:t>”</a:t>
            </a:r>
            <a:endParaRPr lang="en-US" sz="3200" dirty="0"/>
          </a:p>
        </p:txBody>
      </p:sp>
      <p:sp>
        <p:nvSpPr>
          <p:cNvPr id="40965" name="Text Box 5"/>
          <p:cNvSpPr txBox="1">
            <a:spLocks noChangeArrowheads="1"/>
          </p:cNvSpPr>
          <p:nvPr/>
        </p:nvSpPr>
        <p:spPr bwMode="auto">
          <a:xfrm>
            <a:off x="1022350" y="3667125"/>
            <a:ext cx="5891213" cy="1892826"/>
          </a:xfrm>
          <a:prstGeom prst="rect">
            <a:avLst/>
          </a:prstGeom>
          <a:noFill/>
          <a:ln w="9525">
            <a:noFill/>
            <a:miter lim="800000"/>
            <a:headEnd/>
            <a:tailEnd/>
          </a:ln>
          <a:effectLst/>
        </p:spPr>
        <p:txBody>
          <a:bodyPr>
            <a:spAutoFit/>
          </a:bodyPr>
          <a:lstStyle/>
          <a:p>
            <a:pPr>
              <a:spcBef>
                <a:spcPct val="50000"/>
              </a:spcBef>
            </a:pPr>
            <a:r>
              <a:rPr lang="en-US" dirty="0"/>
              <a:t>Johann M. </a:t>
            </a:r>
            <a:r>
              <a:rPr lang="en-US" dirty="0" err="1"/>
              <a:t>Heuser</a:t>
            </a:r>
            <a:r>
              <a:rPr lang="en-US" dirty="0"/>
              <a:t>, Topic Leader</a:t>
            </a:r>
          </a:p>
          <a:p>
            <a:pPr>
              <a:spcBef>
                <a:spcPct val="50000"/>
              </a:spcBef>
            </a:pPr>
            <a:r>
              <a:rPr lang="en-US" dirty="0"/>
              <a:t>GSI Helmholtz Center for Heavy Ion Research GmbH, Darmstadt, Germany</a:t>
            </a:r>
          </a:p>
          <a:p>
            <a:pPr>
              <a:spcBef>
                <a:spcPct val="50000"/>
              </a:spcBef>
            </a:pPr>
            <a:r>
              <a:rPr lang="en-US" dirty="0">
                <a:hlinkClick r:id="rId2"/>
              </a:rPr>
              <a:t>J.Heuser@gsi.de</a:t>
            </a:r>
            <a:endParaRPr lang="en-US" dirty="0"/>
          </a:p>
          <a:p>
            <a:pPr>
              <a:spcBef>
                <a:spcPct val="50000"/>
              </a:spcBef>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p>
            <a:r>
              <a:rPr lang="de-DE"/>
              <a:t>17 October 2011</a:t>
            </a:r>
            <a:endParaRPr lang="fr-FR"/>
          </a:p>
        </p:txBody>
      </p:sp>
      <p:sp>
        <p:nvSpPr>
          <p:cNvPr id="4" name="Rectangle 5"/>
          <p:cNvSpPr>
            <a:spLocks noGrp="1" noChangeArrowheads="1"/>
          </p:cNvSpPr>
          <p:nvPr>
            <p:ph type="ftr" sz="quarter" idx="11"/>
          </p:nvPr>
        </p:nvSpPr>
        <p:spPr>
          <a:ln/>
        </p:spPr>
        <p:txBody>
          <a:bodyPr/>
          <a:lstStyle/>
          <a:p>
            <a:r>
              <a:rPr lang="fr-FR"/>
              <a:t>Topic "Detectors and Data Acquisition"</a:t>
            </a:r>
          </a:p>
        </p:txBody>
      </p:sp>
      <p:sp>
        <p:nvSpPr>
          <p:cNvPr id="5" name="Rectangle 6"/>
          <p:cNvSpPr>
            <a:spLocks noGrp="1" noChangeArrowheads="1"/>
          </p:cNvSpPr>
          <p:nvPr>
            <p:ph type="sldNum" sz="quarter" idx="12"/>
          </p:nvPr>
        </p:nvSpPr>
        <p:spPr>
          <a:ln/>
        </p:spPr>
        <p:txBody>
          <a:bodyPr/>
          <a:lstStyle/>
          <a:p>
            <a:fld id="{78593CD9-B625-4EDB-90D7-8A899072C92B}" type="slidenum">
              <a:rPr lang="en-US"/>
              <a:pPr/>
              <a:t>6</a:t>
            </a:fld>
            <a:endParaRPr lang="en-US"/>
          </a:p>
        </p:txBody>
      </p:sp>
      <p:sp>
        <p:nvSpPr>
          <p:cNvPr id="46084" name="Text Box 4"/>
          <p:cNvSpPr txBox="1">
            <a:spLocks noChangeArrowheads="1"/>
          </p:cNvSpPr>
          <p:nvPr/>
        </p:nvSpPr>
        <p:spPr bwMode="auto">
          <a:xfrm>
            <a:off x="809625" y="1250950"/>
            <a:ext cx="7342188" cy="4797425"/>
          </a:xfrm>
          <a:prstGeom prst="rect">
            <a:avLst/>
          </a:prstGeom>
          <a:noFill/>
          <a:ln w="9525">
            <a:noFill/>
            <a:miter lim="800000"/>
            <a:headEnd/>
            <a:tailEnd/>
          </a:ln>
          <a:effectLst/>
        </p:spPr>
        <p:txBody>
          <a:bodyPr>
            <a:spAutoFit/>
          </a:bodyPr>
          <a:lstStyle/>
          <a:p>
            <a:pPr marL="174625" indent="-174625">
              <a:spcBef>
                <a:spcPct val="50000"/>
              </a:spcBef>
            </a:pPr>
            <a:r>
              <a:rPr lang="en-US" sz="2800"/>
              <a:t>The work packages:</a:t>
            </a:r>
            <a:br>
              <a:rPr lang="en-US" sz="2800"/>
            </a:br>
            <a:endParaRPr lang="en-US" sz="2000"/>
          </a:p>
          <a:p>
            <a:pPr marL="174625" indent="-174625">
              <a:spcBef>
                <a:spcPct val="50000"/>
              </a:spcBef>
              <a:buFont typeface="Wingdings" pitchFamily="2" charset="2"/>
              <a:buChar char="§"/>
            </a:pPr>
            <a:r>
              <a:rPr lang="de-DE">
                <a:solidFill>
                  <a:schemeClr val="tx2"/>
                </a:solidFill>
              </a:rPr>
              <a:t>WP12: High-throughput detector data streaming</a:t>
            </a:r>
          </a:p>
          <a:p>
            <a:pPr marL="627063" lvl="1" indent="-169863">
              <a:lnSpc>
                <a:spcPct val="50000"/>
              </a:lnSpc>
              <a:spcBef>
                <a:spcPct val="50000"/>
              </a:spcBef>
              <a:buFontTx/>
              <a:buChar char="-"/>
            </a:pPr>
            <a:r>
              <a:rPr lang="en-US" sz="1600">
                <a:solidFill>
                  <a:schemeClr val="tx2"/>
                </a:solidFill>
              </a:rPr>
              <a:t>WP leader: 		P. Fajardo, ESRF</a:t>
            </a:r>
          </a:p>
          <a:p>
            <a:pPr marL="627063" lvl="1" indent="-169863">
              <a:lnSpc>
                <a:spcPct val="50000"/>
              </a:lnSpc>
              <a:spcBef>
                <a:spcPct val="50000"/>
              </a:spcBef>
              <a:buFontTx/>
              <a:buChar char="-"/>
            </a:pPr>
            <a:r>
              <a:rPr lang="en-US" sz="1600">
                <a:solidFill>
                  <a:schemeClr val="tx2"/>
                </a:solidFill>
              </a:rPr>
              <a:t>participating RIs: 	ESRF, DESY, XFEL, IFIN-HH, </a:t>
            </a:r>
            <a:r>
              <a:rPr lang="de-DE" sz="1600"/>
              <a:t>UOXF.DB</a:t>
            </a:r>
            <a:endParaRPr lang="de-DE">
              <a:solidFill>
                <a:schemeClr val="tx2"/>
              </a:solidFill>
            </a:endParaRPr>
          </a:p>
          <a:p>
            <a:pPr marL="174625" indent="-174625">
              <a:spcBef>
                <a:spcPct val="50000"/>
              </a:spcBef>
              <a:buFont typeface="Wingdings" pitchFamily="2" charset="2"/>
              <a:buChar char="§"/>
            </a:pPr>
            <a:r>
              <a:rPr lang="de-DE">
                <a:solidFill>
                  <a:schemeClr val="tx2"/>
                </a:solidFill>
              </a:rPr>
              <a:t>WP13: CO</a:t>
            </a:r>
            <a:r>
              <a:rPr lang="de-DE" baseline="-25000">
                <a:solidFill>
                  <a:schemeClr val="tx2"/>
                </a:solidFill>
              </a:rPr>
              <a:t>2</a:t>
            </a:r>
            <a:r>
              <a:rPr lang="de-DE">
                <a:solidFill>
                  <a:schemeClr val="tx2"/>
                </a:solidFill>
              </a:rPr>
              <a:t> cooling</a:t>
            </a:r>
          </a:p>
          <a:p>
            <a:pPr marL="627063" lvl="1" indent="-169863">
              <a:lnSpc>
                <a:spcPct val="50000"/>
              </a:lnSpc>
              <a:spcBef>
                <a:spcPct val="50000"/>
              </a:spcBef>
              <a:buFontTx/>
              <a:buChar char="-"/>
            </a:pPr>
            <a:r>
              <a:rPr lang="en-US" sz="1600">
                <a:solidFill>
                  <a:schemeClr val="tx2"/>
                </a:solidFill>
              </a:rPr>
              <a:t>WP leader: 		D. Abbaneo </a:t>
            </a:r>
            <a:r>
              <a:rPr lang="en-US" sz="1600">
                <a:solidFill>
                  <a:schemeClr val="tx2"/>
                </a:solidFill>
                <a:cs typeface="Arial" pitchFamily="34" charset="0"/>
              </a:rPr>
              <a:t>→ </a:t>
            </a:r>
            <a:r>
              <a:rPr lang="en-US" sz="1600">
                <a:solidFill>
                  <a:schemeClr val="tx2"/>
                </a:solidFill>
              </a:rPr>
              <a:t>P. Petagna, CERN</a:t>
            </a:r>
          </a:p>
          <a:p>
            <a:pPr marL="627063" lvl="1" indent="-169863">
              <a:lnSpc>
                <a:spcPct val="50000"/>
              </a:lnSpc>
              <a:spcBef>
                <a:spcPct val="50000"/>
              </a:spcBef>
              <a:buFontTx/>
              <a:buChar char="-"/>
            </a:pPr>
            <a:r>
              <a:rPr lang="en-US" sz="1600">
                <a:solidFill>
                  <a:schemeClr val="tx2"/>
                </a:solidFill>
              </a:rPr>
              <a:t>participating RIs: 	CERN, GSI, </a:t>
            </a:r>
            <a:r>
              <a:rPr lang="de-DE" sz="1600"/>
              <a:t>DESY, XFEL</a:t>
            </a:r>
            <a:endParaRPr lang="de-DE" sz="1600">
              <a:solidFill>
                <a:schemeClr val="tx2"/>
              </a:solidFill>
            </a:endParaRPr>
          </a:p>
          <a:p>
            <a:pPr marL="174625" indent="-174625">
              <a:spcBef>
                <a:spcPct val="50000"/>
              </a:spcBef>
              <a:buFont typeface="Wingdings" pitchFamily="2" charset="2"/>
              <a:buChar char="§"/>
            </a:pPr>
            <a:r>
              <a:rPr lang="de-DE">
                <a:solidFill>
                  <a:schemeClr val="tx2"/>
                </a:solidFill>
              </a:rPr>
              <a:t>WP14: Innovative solutions for neutron and gamma-ray detectors</a:t>
            </a:r>
          </a:p>
          <a:p>
            <a:pPr marL="627063" lvl="1" indent="-169863">
              <a:lnSpc>
                <a:spcPct val="50000"/>
              </a:lnSpc>
              <a:spcBef>
                <a:spcPct val="50000"/>
              </a:spcBef>
              <a:buFontTx/>
              <a:buChar char="-"/>
            </a:pPr>
            <a:r>
              <a:rPr lang="en-US" sz="1600">
                <a:solidFill>
                  <a:schemeClr val="tx2"/>
                </a:solidFill>
              </a:rPr>
              <a:t>WP leader: 		</a:t>
            </a:r>
            <a:r>
              <a:rPr lang="en-US" sz="1600"/>
              <a:t>M. Lewitowicz, GANIL</a:t>
            </a:r>
            <a:endParaRPr lang="en-US" sz="1600">
              <a:solidFill>
                <a:schemeClr val="tx2"/>
              </a:solidFill>
            </a:endParaRPr>
          </a:p>
          <a:p>
            <a:pPr marL="627063" lvl="1" indent="-169863">
              <a:lnSpc>
                <a:spcPct val="50000"/>
              </a:lnSpc>
              <a:spcBef>
                <a:spcPct val="50000"/>
              </a:spcBef>
              <a:buFontTx/>
              <a:buChar char="-"/>
            </a:pPr>
            <a:r>
              <a:rPr lang="en-US" sz="1600">
                <a:solidFill>
                  <a:schemeClr val="tx2"/>
                </a:solidFill>
              </a:rPr>
              <a:t>participating RIs: 	</a:t>
            </a:r>
            <a:r>
              <a:rPr lang="de-DE" sz="1600"/>
              <a:t>GANIL, GSI, XFEL, ROMA1</a:t>
            </a:r>
            <a:endParaRPr lang="de-DE" sz="1600">
              <a:solidFill>
                <a:schemeClr val="tx2"/>
              </a:solidFill>
            </a:endParaRPr>
          </a:p>
          <a:p>
            <a:pPr marL="174625" indent="-174625">
              <a:spcBef>
                <a:spcPct val="50000"/>
              </a:spcBef>
              <a:buFont typeface="Wingdings" pitchFamily="2" charset="2"/>
              <a:buChar char="§"/>
            </a:pPr>
            <a:r>
              <a:rPr lang="de-DE">
                <a:solidFill>
                  <a:schemeClr val="tx2"/>
                </a:solidFill>
              </a:rPr>
              <a:t>WP15: Large-area thermal neutron detectors using </a:t>
            </a:r>
            <a:r>
              <a:rPr lang="de-DE" baseline="30000">
                <a:solidFill>
                  <a:schemeClr val="tx2"/>
                </a:solidFill>
              </a:rPr>
              <a:t>10</a:t>
            </a:r>
            <a:r>
              <a:rPr lang="de-DE">
                <a:solidFill>
                  <a:schemeClr val="tx2"/>
                </a:solidFill>
              </a:rPr>
              <a:t>B films</a:t>
            </a:r>
          </a:p>
          <a:p>
            <a:pPr marL="627063" lvl="1" indent="-169863">
              <a:lnSpc>
                <a:spcPct val="50000"/>
              </a:lnSpc>
              <a:spcBef>
                <a:spcPct val="50000"/>
              </a:spcBef>
              <a:buFontTx/>
              <a:buChar char="-"/>
            </a:pPr>
            <a:r>
              <a:rPr lang="en-US" sz="1600">
                <a:solidFill>
                  <a:schemeClr val="tx2"/>
                </a:solidFill>
              </a:rPr>
              <a:t>WP leader: 		</a:t>
            </a:r>
            <a:r>
              <a:rPr lang="en-US" sz="1600"/>
              <a:t>B. Guerard, ILL</a:t>
            </a:r>
            <a:endParaRPr lang="en-US" sz="1600">
              <a:solidFill>
                <a:schemeClr val="tx2"/>
              </a:solidFill>
            </a:endParaRPr>
          </a:p>
          <a:p>
            <a:pPr marL="627063" lvl="1" indent="-169863">
              <a:lnSpc>
                <a:spcPct val="50000"/>
              </a:lnSpc>
              <a:spcBef>
                <a:spcPct val="50000"/>
              </a:spcBef>
              <a:buFontTx/>
              <a:buChar char="-"/>
            </a:pPr>
            <a:r>
              <a:rPr lang="en-US" sz="1600">
                <a:solidFill>
                  <a:schemeClr val="tx2"/>
                </a:solidFill>
              </a:rPr>
              <a:t>participating RIs: 	ILL, </a:t>
            </a:r>
            <a:r>
              <a:rPr lang="de-DE" sz="1600"/>
              <a:t>GANIL, ESS</a:t>
            </a:r>
            <a:endParaRPr lang="de-DE" sz="1600">
              <a:solidFill>
                <a:schemeClr val="tx2"/>
              </a:solidFill>
            </a:endParaRPr>
          </a:p>
          <a:p>
            <a:pPr marL="174625" indent="-174625">
              <a:spcBef>
                <a:spcPct val="50000"/>
              </a:spcBef>
            </a:pPr>
            <a:endParaRPr lang="de-DE" sz="160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C30BF2F8-7A00-4430-AC50-B969FC804E77}" type="slidenum">
              <a:rPr lang="en-US"/>
              <a:pPr/>
              <a:t>7</a:t>
            </a:fld>
            <a:endParaRPr lang="en-US"/>
          </a:p>
        </p:txBody>
      </p:sp>
      <p:sp>
        <p:nvSpPr>
          <p:cNvPr id="66565" name="Rectangle 2"/>
          <p:cNvSpPr>
            <a:spLocks noGrp="1" noChangeArrowheads="1"/>
          </p:cNvSpPr>
          <p:nvPr>
            <p:ph type="title" idx="4294967295"/>
          </p:nvPr>
        </p:nvSpPr>
        <p:spPr>
          <a:xfrm>
            <a:off x="457200" y="1027113"/>
            <a:ext cx="8329613" cy="1143000"/>
          </a:xfrm>
        </p:spPr>
        <p:txBody>
          <a:bodyPr/>
          <a:lstStyle/>
          <a:p>
            <a:pPr marL="1654175" indent="-1654175"/>
            <a:r>
              <a:rPr lang="de-DE" sz="2800" dirty="0" smtClean="0"/>
              <a:t>WP12: High-throughput detector data streamig	</a:t>
            </a:r>
            <a:r>
              <a:rPr lang="de-DE" sz="3600" dirty="0" smtClean="0"/>
              <a:t>			</a:t>
            </a:r>
          </a:p>
        </p:txBody>
      </p:sp>
      <p:sp>
        <p:nvSpPr>
          <p:cNvPr id="66566" name="Rectangle 3"/>
          <p:cNvSpPr>
            <a:spLocks noGrp="1" noChangeArrowheads="1"/>
          </p:cNvSpPr>
          <p:nvPr>
            <p:ph type="body" idx="4294967295"/>
          </p:nvPr>
        </p:nvSpPr>
        <p:spPr>
          <a:xfrm>
            <a:off x="457200" y="2152650"/>
            <a:ext cx="8229600" cy="3457575"/>
          </a:xfrm>
        </p:spPr>
        <p:txBody>
          <a:bodyPr/>
          <a:lstStyle/>
          <a:p>
            <a:pPr marL="0" indent="0">
              <a:buFontTx/>
              <a:buNone/>
            </a:pPr>
            <a:r>
              <a:rPr lang="de-DE" sz="2400" smtClean="0"/>
              <a:t>Objective: </a:t>
            </a:r>
          </a:p>
          <a:p>
            <a:pPr marL="0" indent="0">
              <a:buFontTx/>
              <a:buNone/>
            </a:pPr>
            <a:endParaRPr lang="de-DE" sz="2400" smtClean="0"/>
          </a:p>
          <a:p>
            <a:pPr marL="0" indent="0">
              <a:buFontTx/>
              <a:buNone/>
            </a:pPr>
            <a:r>
              <a:rPr lang="de-DE" sz="1800" smtClean="0"/>
              <a:t>To select, define and implement techniques and methods to reduce, transmit and process high throughput data streams produced by advanced detectors under development for the participating RIs XFEL, ESRFUP, EuroFEL (DESY), ELI (IFIN-HH), and SKA (UOXF.DB). The main goals are to ease the design and construction of these complex detectors and simplify their deployment across facilities as well as reducing the investment and operation costs.</a:t>
            </a:r>
          </a:p>
          <a:p>
            <a:pPr marL="0" indent="0">
              <a:buFontTx/>
              <a:buNone/>
            </a:pPr>
            <a:endParaRPr lang="de-DE"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p>
            <a:r>
              <a:rPr lang="de-DE"/>
              <a:t>17 October 2011</a:t>
            </a:r>
            <a:endParaRPr lang="fr-FR"/>
          </a:p>
        </p:txBody>
      </p:sp>
      <p:sp>
        <p:nvSpPr>
          <p:cNvPr id="5" name="Rectangle 5"/>
          <p:cNvSpPr>
            <a:spLocks noGrp="1" noChangeArrowheads="1"/>
          </p:cNvSpPr>
          <p:nvPr>
            <p:ph type="ftr" sz="quarter" idx="11"/>
          </p:nvPr>
        </p:nvSpPr>
        <p:spPr>
          <a:ln/>
        </p:spPr>
        <p:txBody>
          <a:bodyPr/>
          <a:lstStyle/>
          <a:p>
            <a:r>
              <a:rPr lang="fr-FR"/>
              <a:t>Topic "Detectors and Data Acquisition"</a:t>
            </a:r>
          </a:p>
        </p:txBody>
      </p:sp>
      <p:sp>
        <p:nvSpPr>
          <p:cNvPr id="6" name="Rectangle 6"/>
          <p:cNvSpPr>
            <a:spLocks noGrp="1" noChangeArrowheads="1"/>
          </p:cNvSpPr>
          <p:nvPr>
            <p:ph type="sldNum" sz="quarter" idx="12"/>
          </p:nvPr>
        </p:nvSpPr>
        <p:spPr>
          <a:ln/>
        </p:spPr>
        <p:txBody>
          <a:bodyPr/>
          <a:lstStyle/>
          <a:p>
            <a:fld id="{07C5653F-9F7C-4FC6-BA21-F29E91E1A2E6}" type="slidenum">
              <a:rPr lang="en-US"/>
              <a:pPr/>
              <a:t>8</a:t>
            </a:fld>
            <a:endParaRPr lang="en-US"/>
          </a:p>
        </p:txBody>
      </p:sp>
      <p:sp>
        <p:nvSpPr>
          <p:cNvPr id="67590" name="Rectangle 3"/>
          <p:cNvSpPr>
            <a:spLocks noGrp="1" noChangeArrowheads="1"/>
          </p:cNvSpPr>
          <p:nvPr>
            <p:ph type="body" idx="4294967295"/>
          </p:nvPr>
        </p:nvSpPr>
        <p:spPr>
          <a:xfrm>
            <a:off x="457200" y="1873250"/>
            <a:ext cx="8229600" cy="4610100"/>
          </a:xfrm>
        </p:spPr>
        <p:txBody>
          <a:bodyPr/>
          <a:lstStyle/>
          <a:p>
            <a:pPr marL="225425" indent="-225425">
              <a:lnSpc>
                <a:spcPct val="80000"/>
              </a:lnSpc>
              <a:buFontTx/>
              <a:buNone/>
            </a:pPr>
            <a:r>
              <a:rPr lang="de-DE" sz="2000" dirty="0" smtClean="0"/>
              <a:t>Work plan: </a:t>
            </a:r>
          </a:p>
          <a:p>
            <a:pPr marL="225425" indent="-225425">
              <a:lnSpc>
                <a:spcPct val="80000"/>
              </a:lnSpc>
              <a:buFontTx/>
              <a:buNone/>
            </a:pPr>
            <a:endParaRPr lang="de-DE" sz="2000" dirty="0" smtClean="0"/>
          </a:p>
          <a:p>
            <a:pPr marL="225425" indent="-225425">
              <a:lnSpc>
                <a:spcPct val="80000"/>
              </a:lnSpc>
              <a:buFontTx/>
              <a:buNone/>
            </a:pPr>
            <a:r>
              <a:rPr lang="de-DE" sz="1600" dirty="0" smtClean="0">
                <a:solidFill>
                  <a:srgbClr val="00B050"/>
                </a:solidFill>
              </a:rPr>
              <a:t>T1 Define of a common timing interface for detectors for pulsed light sources. Design and prototype a hardware and software API. Proposal of a standard definition of timing signals. (DESY, XFEL)</a:t>
            </a:r>
          </a:p>
          <a:p>
            <a:pPr marL="225425" indent="-225425">
              <a:lnSpc>
                <a:spcPct val="80000"/>
              </a:lnSpc>
              <a:buFontTx/>
              <a:buNone/>
            </a:pPr>
            <a:r>
              <a:rPr lang="de-DE" sz="1600" dirty="0" smtClean="0"/>
              <a:t>T2 Define conventions and architecture of a scalable data acquisition system for area detectors based on aggregation of multiple data links relying on standard protocols. Build a prototype implementing the main key components. (ESRF, XFEL)</a:t>
            </a:r>
          </a:p>
          <a:p>
            <a:pPr marL="225425" indent="-225425">
              <a:lnSpc>
                <a:spcPct val="80000"/>
              </a:lnSpc>
              <a:buFontTx/>
              <a:buNone/>
            </a:pPr>
            <a:r>
              <a:rPr lang="de-DE" sz="1600" dirty="0" smtClean="0"/>
              <a:t>T3 Evaluate techniques for the rejection of non-valid data frames in light pulse applications at the detector front-end to avoid frame digitisation and reduce data payload. Consider the use of VETO-like dedicated signals available from other auxiliary detectors. (DESY, XFEL)</a:t>
            </a:r>
          </a:p>
          <a:p>
            <a:pPr marL="225425" indent="-225425">
              <a:lnSpc>
                <a:spcPct val="80000"/>
              </a:lnSpc>
              <a:buFontTx/>
              <a:buNone/>
            </a:pPr>
            <a:r>
              <a:rPr lang="de-DE" sz="1600" dirty="0" smtClean="0">
                <a:solidFill>
                  <a:schemeClr val="accent2">
                    <a:lumMod val="75000"/>
                  </a:schemeClr>
                </a:solidFill>
              </a:rPr>
              <a:t>T4 Design and evaluate data rejection and compression schemes of images using FPGA and GPU processing hardware immediately after or on the detector head electronics or in a next downstream computing layer. (DESY, XFEL, UOXF.DB, IFIN-HH)</a:t>
            </a:r>
          </a:p>
          <a:p>
            <a:pPr marL="225425" indent="-225425">
              <a:lnSpc>
                <a:spcPct val="80000"/>
              </a:lnSpc>
              <a:buFontTx/>
              <a:buNone/>
            </a:pPr>
            <a:r>
              <a:rPr lang="de-DE" sz="1600" dirty="0" smtClean="0"/>
              <a:t>T5 Extend the stream-processing frameworks implemented on SKA pathfinders to accept data inputs from other detectors and evaluate 'plug-and-play' capabilities for pipeline processing. Build a prototype framework. (UOXF.DB, XFEL)</a:t>
            </a:r>
          </a:p>
          <a:p>
            <a:pPr marL="225425" indent="-225425">
              <a:lnSpc>
                <a:spcPct val="80000"/>
              </a:lnSpc>
              <a:buFontTx/>
              <a:buNone/>
            </a:pPr>
            <a:r>
              <a:rPr lang="en-GB" sz="1600" dirty="0" smtClean="0"/>
              <a:t>T6 Coordinated technology prospection and forecasting activities of new industry standards for high speed data transmission and processing (All facilities).</a:t>
            </a:r>
          </a:p>
          <a:p>
            <a:pPr marL="225425" indent="-225425">
              <a:lnSpc>
                <a:spcPct val="80000"/>
              </a:lnSpc>
              <a:buFontTx/>
              <a:buNone/>
            </a:pPr>
            <a:endParaRPr lang="de-DE" sz="1600" dirty="0" smtClean="0"/>
          </a:p>
        </p:txBody>
      </p:sp>
      <p:sp>
        <p:nvSpPr>
          <p:cNvPr id="67592" name="Rectangle 2"/>
          <p:cNvSpPr>
            <a:spLocks noChangeArrowheads="1"/>
          </p:cNvSpPr>
          <p:nvPr/>
        </p:nvSpPr>
        <p:spPr bwMode="auto">
          <a:xfrm>
            <a:off x="457200" y="1027113"/>
            <a:ext cx="8329613" cy="1143000"/>
          </a:xfrm>
          <a:prstGeom prst="rect">
            <a:avLst/>
          </a:prstGeom>
          <a:noFill/>
          <a:ln w="9525">
            <a:noFill/>
            <a:miter lim="800000"/>
            <a:headEnd/>
            <a:tailEnd/>
          </a:ln>
        </p:spPr>
        <p:txBody>
          <a:bodyPr anchor="ctr"/>
          <a:lstStyle/>
          <a:p>
            <a:pPr marL="1654175" indent="-1654175" algn="ctr" eaLnBrk="0" hangingPunct="0"/>
            <a:r>
              <a:rPr lang="de-DE" sz="2800">
                <a:solidFill>
                  <a:schemeClr val="tx2"/>
                </a:solidFill>
              </a:rPr>
              <a:t>WP12: High-throughput detector data streamig	</a:t>
            </a:r>
            <a:r>
              <a:rPr lang="de-DE" sz="3600">
                <a:solidFill>
                  <a:schemeClr val="tx2"/>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noChangeArrowheads="1"/>
          </p:cNvSpPr>
          <p:nvPr>
            <p:ph type="dt" sz="half" idx="10"/>
          </p:nvPr>
        </p:nvSpPr>
        <p:spPr>
          <a:ln/>
        </p:spPr>
        <p:txBody>
          <a:bodyPr/>
          <a:lstStyle/>
          <a:p>
            <a:r>
              <a:rPr lang="de-DE"/>
              <a:t>17 October 2011</a:t>
            </a:r>
            <a:endParaRPr lang="fr-FR"/>
          </a:p>
        </p:txBody>
      </p:sp>
      <p:sp>
        <p:nvSpPr>
          <p:cNvPr id="16" name="Rectangle 5"/>
          <p:cNvSpPr>
            <a:spLocks noGrp="1" noChangeArrowheads="1"/>
          </p:cNvSpPr>
          <p:nvPr>
            <p:ph type="ftr" sz="quarter" idx="11"/>
          </p:nvPr>
        </p:nvSpPr>
        <p:spPr>
          <a:ln/>
        </p:spPr>
        <p:txBody>
          <a:bodyPr/>
          <a:lstStyle/>
          <a:p>
            <a:r>
              <a:rPr lang="fr-FR"/>
              <a:t>Topic "Detectors and Data Acquisition"</a:t>
            </a:r>
          </a:p>
        </p:txBody>
      </p:sp>
      <p:sp>
        <p:nvSpPr>
          <p:cNvPr id="17" name="Rectangle 6"/>
          <p:cNvSpPr>
            <a:spLocks noGrp="1" noChangeArrowheads="1"/>
          </p:cNvSpPr>
          <p:nvPr>
            <p:ph type="sldNum" sz="quarter" idx="12"/>
          </p:nvPr>
        </p:nvSpPr>
        <p:spPr>
          <a:ln/>
        </p:spPr>
        <p:txBody>
          <a:bodyPr/>
          <a:lstStyle/>
          <a:p>
            <a:fld id="{0A6DC5B8-0B3B-49C0-8ADD-85414D9452A5}" type="slidenum">
              <a:rPr lang="en-US"/>
              <a:pPr/>
              <a:t>9</a:t>
            </a:fld>
            <a:endParaRPr lang="en-US"/>
          </a:p>
        </p:txBody>
      </p:sp>
      <p:sp>
        <p:nvSpPr>
          <p:cNvPr id="71685" name="Title 1"/>
          <p:cNvSpPr>
            <a:spLocks noGrp="1"/>
          </p:cNvSpPr>
          <p:nvPr>
            <p:ph type="title" idx="4294967295"/>
          </p:nvPr>
        </p:nvSpPr>
        <p:spPr/>
        <p:txBody>
          <a:bodyPr/>
          <a:lstStyle/>
          <a:p>
            <a:r>
              <a:rPr lang="en-US" sz="2400" dirty="0" smtClean="0"/>
              <a:t>WP12 – T4 FPGA and GPU based image processing</a:t>
            </a:r>
          </a:p>
        </p:txBody>
      </p:sp>
      <p:sp>
        <p:nvSpPr>
          <p:cNvPr id="71686" name="Content Placeholder 2"/>
          <p:cNvSpPr>
            <a:spLocks noGrp="1"/>
          </p:cNvSpPr>
          <p:nvPr>
            <p:ph idx="4294967295"/>
          </p:nvPr>
        </p:nvSpPr>
        <p:spPr>
          <a:xfrm>
            <a:off x="457200" y="1460500"/>
            <a:ext cx="8229600" cy="5068888"/>
          </a:xfrm>
        </p:spPr>
        <p:txBody>
          <a:bodyPr/>
          <a:lstStyle/>
          <a:p>
            <a:pPr>
              <a:lnSpc>
                <a:spcPct val="90000"/>
              </a:lnSpc>
            </a:pPr>
            <a:r>
              <a:rPr lang="en-US" sz="1800" smtClean="0"/>
              <a:t>Pipelined processing of images allows reduction or compression of data before saving</a:t>
            </a:r>
          </a:p>
          <a:p>
            <a:pPr>
              <a:lnSpc>
                <a:spcPct val="90000"/>
              </a:lnSpc>
            </a:pPr>
            <a:r>
              <a:rPr lang="en-US" sz="1800" smtClean="0"/>
              <a:t>Possible powerful platforms could be FPGAs or GPUs</a:t>
            </a:r>
          </a:p>
          <a:p>
            <a:pPr>
              <a:lnSpc>
                <a:spcPct val="90000"/>
              </a:lnSpc>
            </a:pPr>
            <a:r>
              <a:rPr lang="en-US" sz="1800" smtClean="0"/>
              <a:t>Building up a framework speeds up customization of algorithms and provides access to non technical experts</a:t>
            </a:r>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endParaRPr lang="en-US" sz="1800" smtClean="0"/>
          </a:p>
          <a:p>
            <a:pPr>
              <a:lnSpc>
                <a:spcPct val="90000"/>
              </a:lnSpc>
            </a:pPr>
            <a:r>
              <a:rPr lang="en-US" sz="1800" smtClean="0"/>
              <a:t>Important steps are</a:t>
            </a:r>
          </a:p>
          <a:p>
            <a:pPr lvl="1">
              <a:lnSpc>
                <a:spcPct val="90000"/>
              </a:lnSpc>
            </a:pPr>
            <a:r>
              <a:rPr lang="en-US" sz="1400" smtClean="0"/>
              <a:t>Identify the most suitable software tools and platforms</a:t>
            </a:r>
          </a:p>
          <a:p>
            <a:pPr lvl="1">
              <a:lnSpc>
                <a:spcPct val="90000"/>
              </a:lnSpc>
            </a:pPr>
            <a:r>
              <a:rPr lang="en-US" sz="1400" smtClean="0"/>
              <a:t>Develop prototype framework</a:t>
            </a:r>
          </a:p>
          <a:p>
            <a:pPr lvl="1">
              <a:lnSpc>
                <a:spcPct val="90000"/>
              </a:lnSpc>
            </a:pPr>
            <a:r>
              <a:rPr lang="en-US" sz="1400" smtClean="0"/>
              <a:t>Evaluate the prototype framework in the sense of easy and fast programming, efficiency, bandwidth and resources</a:t>
            </a:r>
          </a:p>
        </p:txBody>
      </p:sp>
      <p:sp>
        <p:nvSpPr>
          <p:cNvPr id="5" name="Rounded Rectangle 4"/>
          <p:cNvSpPr/>
          <p:nvPr/>
        </p:nvSpPr>
        <p:spPr>
          <a:xfrm>
            <a:off x="323850" y="3576638"/>
            <a:ext cx="1223963" cy="6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Detector</a:t>
            </a:r>
          </a:p>
        </p:txBody>
      </p:sp>
      <p:sp>
        <p:nvSpPr>
          <p:cNvPr id="6" name="Rounded Rectangle 5"/>
          <p:cNvSpPr/>
          <p:nvPr/>
        </p:nvSpPr>
        <p:spPr>
          <a:xfrm>
            <a:off x="2124075" y="3144838"/>
            <a:ext cx="2160588" cy="18732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b"/>
          <a:lstStyle/>
          <a:p>
            <a:pPr algn="ctr" fontAlgn="auto">
              <a:spcBef>
                <a:spcPts val="0"/>
              </a:spcBef>
              <a:spcAft>
                <a:spcPts val="0"/>
              </a:spcAft>
              <a:defRPr/>
            </a:pPr>
            <a:r>
              <a:rPr lang="en-US" dirty="0"/>
              <a:t>FPGA</a:t>
            </a:r>
          </a:p>
        </p:txBody>
      </p:sp>
      <p:sp>
        <p:nvSpPr>
          <p:cNvPr id="7" name="Rounded Rectangle 6"/>
          <p:cNvSpPr/>
          <p:nvPr/>
        </p:nvSpPr>
        <p:spPr>
          <a:xfrm>
            <a:off x="4859338" y="3144838"/>
            <a:ext cx="2160587" cy="18732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b"/>
          <a:lstStyle/>
          <a:p>
            <a:pPr algn="ctr" fontAlgn="auto">
              <a:spcBef>
                <a:spcPts val="0"/>
              </a:spcBef>
              <a:spcAft>
                <a:spcPts val="0"/>
              </a:spcAft>
              <a:defRPr/>
            </a:pPr>
            <a:r>
              <a:rPr lang="en-US" dirty="0"/>
              <a:t>GPU</a:t>
            </a:r>
          </a:p>
        </p:txBody>
      </p:sp>
      <p:sp>
        <p:nvSpPr>
          <p:cNvPr id="9" name="Can 8"/>
          <p:cNvSpPr/>
          <p:nvPr/>
        </p:nvSpPr>
        <p:spPr>
          <a:xfrm>
            <a:off x="7596188" y="3397250"/>
            <a:ext cx="1152525" cy="100806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Storage</a:t>
            </a:r>
          </a:p>
        </p:txBody>
      </p:sp>
      <p:cxnSp>
        <p:nvCxnSpPr>
          <p:cNvPr id="11" name="Straight Arrow Connector 10"/>
          <p:cNvCxnSpPr>
            <a:stCxn id="5" idx="3"/>
          </p:cNvCxnSpPr>
          <p:nvPr/>
        </p:nvCxnSpPr>
        <p:spPr>
          <a:xfrm>
            <a:off x="1560513" y="3902075"/>
            <a:ext cx="5762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4284663" y="3902075"/>
            <a:ext cx="5746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a:endCxn id="9" idx="2"/>
          </p:cNvCxnSpPr>
          <p:nvPr/>
        </p:nvCxnSpPr>
        <p:spPr>
          <a:xfrm>
            <a:off x="7007225" y="3902075"/>
            <a:ext cx="57626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71694" name="Picture 2"/>
          <p:cNvPicPr>
            <a:picLocks noChangeAspect="1" noChangeArrowheads="1"/>
          </p:cNvPicPr>
          <p:nvPr/>
        </p:nvPicPr>
        <p:blipFill>
          <a:blip r:embed="rId2"/>
          <a:srcRect/>
          <a:stretch>
            <a:fillRect/>
          </a:stretch>
        </p:blipFill>
        <p:spPr bwMode="auto">
          <a:xfrm>
            <a:off x="2339975" y="3238500"/>
            <a:ext cx="1752600" cy="1346200"/>
          </a:xfrm>
          <a:prstGeom prst="rect">
            <a:avLst/>
          </a:prstGeom>
          <a:noFill/>
          <a:ln w="9525">
            <a:noFill/>
            <a:miter lim="800000"/>
            <a:headEnd/>
            <a:tailEnd/>
          </a:ln>
        </p:spPr>
      </p:pic>
      <p:pic>
        <p:nvPicPr>
          <p:cNvPr id="71695" name="Picture 2"/>
          <p:cNvPicPr>
            <a:picLocks noChangeAspect="1" noChangeArrowheads="1"/>
          </p:cNvPicPr>
          <p:nvPr/>
        </p:nvPicPr>
        <p:blipFill>
          <a:blip r:embed="rId3"/>
          <a:srcRect/>
          <a:stretch>
            <a:fillRect/>
          </a:stretch>
        </p:blipFill>
        <p:spPr bwMode="auto">
          <a:xfrm>
            <a:off x="4967288" y="3363913"/>
            <a:ext cx="1944687" cy="1081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1505</Words>
  <Application>Microsoft Office PowerPoint</Application>
  <PresentationFormat>On-screen Show (4:3)</PresentationFormat>
  <Paragraphs>216</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COLLABORATION AND SYNERGIES</vt:lpstr>
      <vt:lpstr>Slide 2</vt:lpstr>
      <vt:lpstr>Slide 3</vt:lpstr>
      <vt:lpstr>Slide 4</vt:lpstr>
      <vt:lpstr>Slide 5</vt:lpstr>
      <vt:lpstr>Slide 6</vt:lpstr>
      <vt:lpstr>WP12: High-throughput detector data streamig    </vt:lpstr>
      <vt:lpstr>Slide 8</vt:lpstr>
      <vt:lpstr>WP12 – T4 FPGA and GPU based image processing</vt:lpstr>
      <vt:lpstr>WP13: CO2 cooling</vt:lpstr>
      <vt:lpstr>WP14: Innovative solutions for neutron and gamma-ray detectors</vt:lpstr>
      <vt:lpstr>WP14: Neutron and gamma-ray detectors</vt:lpstr>
      <vt:lpstr>WP15: Large-area thermal neutron detectors using 10B films</vt:lpstr>
      <vt:lpstr>Objectives</vt:lpstr>
      <vt:lpstr>Introduction </vt:lpstr>
      <vt:lpstr>Slide 16</vt:lpstr>
      <vt:lpstr>WP 9: Tools for Radiactive nuclear beam environment</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cp:revision>
  <dcterms:created xsi:type="dcterms:W3CDTF">2011-10-20T12:01:17Z</dcterms:created>
  <dcterms:modified xsi:type="dcterms:W3CDTF">2011-10-20T13:47:40Z</dcterms:modified>
</cp:coreProperties>
</file>