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5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821160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22640" y="4011840"/>
            <a:ext cx="821160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630680" y="145080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22640" y="401184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630680" y="401184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264384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3198960" y="1450800"/>
            <a:ext cx="264384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5975640" y="1450800"/>
            <a:ext cx="264384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422640" y="4011840"/>
            <a:ext cx="264384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/>
          </p:nvPr>
        </p:nvSpPr>
        <p:spPr>
          <a:xfrm>
            <a:off x="3198960" y="4011840"/>
            <a:ext cx="264384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/>
          </p:nvPr>
        </p:nvSpPr>
        <p:spPr>
          <a:xfrm>
            <a:off x="5975640" y="4011840"/>
            <a:ext cx="264384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422640" y="1450800"/>
            <a:ext cx="8211600" cy="490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8211600" cy="490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4007160" cy="490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30680" y="1450800"/>
            <a:ext cx="4007160" cy="490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422640" y="271440"/>
            <a:ext cx="5584320" cy="36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30680" y="1450800"/>
            <a:ext cx="4007160" cy="490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22640" y="401184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422640" y="1450800"/>
            <a:ext cx="8211600" cy="490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4007160" cy="490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30680" y="145080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630680" y="401184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630680" y="145080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422640" y="4011840"/>
            <a:ext cx="821160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821160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22640" y="4011840"/>
            <a:ext cx="821160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630680" y="145080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422640" y="401184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4630680" y="401184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264384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3198960" y="1450800"/>
            <a:ext cx="264384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/>
          </p:nvPr>
        </p:nvSpPr>
        <p:spPr>
          <a:xfrm>
            <a:off x="5975640" y="1450800"/>
            <a:ext cx="264384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/>
          </p:nvPr>
        </p:nvSpPr>
        <p:spPr>
          <a:xfrm>
            <a:off x="422640" y="4011840"/>
            <a:ext cx="264384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/>
          </p:nvPr>
        </p:nvSpPr>
        <p:spPr>
          <a:xfrm>
            <a:off x="3198960" y="4011840"/>
            <a:ext cx="264384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/>
          </p:nvPr>
        </p:nvSpPr>
        <p:spPr>
          <a:xfrm>
            <a:off x="5975640" y="4011840"/>
            <a:ext cx="264384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8211600" cy="490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4007160" cy="490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30680" y="1450800"/>
            <a:ext cx="4007160" cy="490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422640" y="271440"/>
            <a:ext cx="5584320" cy="3650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30680" y="1450800"/>
            <a:ext cx="4007160" cy="490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22640" y="401184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4007160" cy="4903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30680" y="145080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630680" y="401184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de-DE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30680" y="1450800"/>
            <a:ext cx="400716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22640" y="4011840"/>
            <a:ext cx="8211600" cy="2338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80"/>
            <a:ext cx="9143640" cy="25524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11" name="Bild 6" descr="GSI_Logo_rgb.png"/>
          <p:cNvPicPr/>
          <p:nvPr/>
        </p:nvPicPr>
        <p:blipFill>
          <a:blip r:embed="rId14"/>
          <a:stretch/>
        </p:blipFill>
        <p:spPr>
          <a:xfrm>
            <a:off x="7518240" y="583560"/>
            <a:ext cx="1128600" cy="375840"/>
          </a:xfrm>
          <a:prstGeom prst="rect">
            <a:avLst/>
          </a:prstGeom>
          <a:ln w="0">
            <a:noFill/>
          </a:ln>
        </p:spPr>
      </p:pic>
      <p:sp>
        <p:nvSpPr>
          <p:cNvPr id="2" name="Gerade Verbindung 8"/>
          <p:cNvSpPr/>
          <p:nvPr/>
        </p:nvSpPr>
        <p:spPr>
          <a:xfrm>
            <a:off x="0" y="1068120"/>
            <a:ext cx="9144000" cy="360"/>
          </a:xfrm>
          <a:prstGeom prst="line">
            <a:avLst/>
          </a:prstGeom>
          <a:ln w="254000">
            <a:solidFill>
              <a:srgbClr val="EAEAEA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Textfeld 10"/>
          <p:cNvSpPr/>
          <p:nvPr/>
        </p:nvSpPr>
        <p:spPr>
          <a:xfrm>
            <a:off x="435240" y="6617520"/>
            <a:ext cx="3526920" cy="2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de-DE" sz="1000" b="0" strike="noStrike" spc="-1">
                <a:solidFill>
                  <a:srgbClr val="333333"/>
                </a:solidFill>
                <a:latin typeface="Arial"/>
              </a:rPr>
              <a:t>GSI Helmholtzzentrum für Schwerionenforschung GmbH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0" y="939600"/>
            <a:ext cx="255240" cy="2552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" name="Rechteck 11"/>
          <p:cNvSpPr/>
          <p:nvPr/>
        </p:nvSpPr>
        <p:spPr>
          <a:xfrm>
            <a:off x="0" y="6609960"/>
            <a:ext cx="255240" cy="2552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6" name="Grafik 5"/>
          <p:cNvPicPr/>
          <p:nvPr/>
        </p:nvPicPr>
        <p:blipFill>
          <a:blip r:embed="rId15"/>
          <a:stretch/>
        </p:blipFill>
        <p:spPr>
          <a:xfrm>
            <a:off x="546840" y="1212840"/>
            <a:ext cx="8427240" cy="5357520"/>
          </a:xfrm>
          <a:prstGeom prst="rect">
            <a:avLst/>
          </a:prstGeom>
          <a:ln w="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51720" y="3650760"/>
            <a:ext cx="6607080" cy="779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3600" b="1" strike="noStrike" spc="-1">
                <a:solidFill>
                  <a:srgbClr val="333333"/>
                </a:solidFill>
                <a:latin typeface="Arial"/>
              </a:rPr>
              <a:t>Titelmasterformat durch Klicken bearbeiten</a:t>
            </a:r>
            <a:endParaRPr lang="de-DE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Rechteck 12"/>
          <p:cNvSpPr/>
          <p:nvPr/>
        </p:nvSpPr>
        <p:spPr>
          <a:xfrm>
            <a:off x="403920" y="6650280"/>
            <a:ext cx="3371040" cy="20736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solidFill>
                  <a:srgbClr val="333333"/>
                </a:solidFill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solidFill>
                  <a:srgbClr val="333333"/>
                </a:solidFill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600" b="0" strike="noStrike" spc="-1">
                <a:solidFill>
                  <a:srgbClr val="333333"/>
                </a:solidFill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400" b="0" strike="noStrike" spc="-1">
                <a:solidFill>
                  <a:srgbClr val="333333"/>
                </a:solidFill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33333"/>
                </a:solidFill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33333"/>
                </a:solidFill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solidFill>
                  <a:srgbClr val="333333"/>
                </a:solidFill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hteck 9"/>
          <p:cNvSpPr/>
          <p:nvPr/>
        </p:nvSpPr>
        <p:spPr>
          <a:xfrm>
            <a:off x="0" y="6612480"/>
            <a:ext cx="9143640" cy="25524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7" name="Bild 6" descr="GSI_Logo_rgb.png"/>
          <p:cNvPicPr/>
          <p:nvPr/>
        </p:nvPicPr>
        <p:blipFill>
          <a:blip r:embed="rId14"/>
          <a:stretch/>
        </p:blipFill>
        <p:spPr>
          <a:xfrm>
            <a:off x="7518240" y="583560"/>
            <a:ext cx="1128600" cy="375840"/>
          </a:xfrm>
          <a:prstGeom prst="rect">
            <a:avLst/>
          </a:prstGeom>
          <a:ln w="0">
            <a:noFill/>
          </a:ln>
        </p:spPr>
      </p:pic>
      <p:sp>
        <p:nvSpPr>
          <p:cNvPr id="48" name="Gerade Verbindung 8"/>
          <p:cNvSpPr/>
          <p:nvPr/>
        </p:nvSpPr>
        <p:spPr>
          <a:xfrm>
            <a:off x="0" y="1068120"/>
            <a:ext cx="9144000" cy="360"/>
          </a:xfrm>
          <a:prstGeom prst="line">
            <a:avLst/>
          </a:prstGeom>
          <a:ln w="254000">
            <a:solidFill>
              <a:srgbClr val="EAEAEA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9" name="Textfeld 10"/>
          <p:cNvSpPr/>
          <p:nvPr/>
        </p:nvSpPr>
        <p:spPr>
          <a:xfrm>
            <a:off x="435240" y="6617520"/>
            <a:ext cx="3526920" cy="2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de-DE" sz="1000" b="0" strike="noStrike" spc="-1">
                <a:solidFill>
                  <a:srgbClr val="333333"/>
                </a:solidFill>
                <a:latin typeface="Arial"/>
              </a:rPr>
              <a:t>GSI Helmholtzzentrum für Schwerionenforschung GmbH</a:t>
            </a:r>
            <a:endParaRPr lang="de-DE" sz="1000" b="0" strike="noStrike" spc="-1">
              <a:latin typeface="Arial"/>
            </a:endParaRPr>
          </a:p>
        </p:txBody>
      </p:sp>
      <p:sp>
        <p:nvSpPr>
          <p:cNvPr id="50" name="Rechteck 3"/>
          <p:cNvSpPr/>
          <p:nvPr/>
        </p:nvSpPr>
        <p:spPr>
          <a:xfrm>
            <a:off x="0" y="939600"/>
            <a:ext cx="255240" cy="2552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1" name="Rechteck 11"/>
          <p:cNvSpPr/>
          <p:nvPr/>
        </p:nvSpPr>
        <p:spPr>
          <a:xfrm>
            <a:off x="0" y="6609960"/>
            <a:ext cx="255240" cy="255240"/>
          </a:xfrm>
          <a:prstGeom prst="rect">
            <a:avLst/>
          </a:prstGeom>
          <a:solidFill>
            <a:srgbClr val="FDBB63"/>
          </a:solidFill>
          <a:ln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>
                <a:solidFill>
                  <a:srgbClr val="333333"/>
                </a:solidFill>
                <a:latin typeface="Arial"/>
              </a:rPr>
              <a:t>Titelmasterformat durch Klicken bearbeiten</a:t>
            </a:r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22640" y="1450800"/>
            <a:ext cx="8211600" cy="4903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DBB63"/>
              </a:buClr>
              <a:buFont typeface="Wingdings" charset="2"/>
              <a:buChar char=""/>
            </a:pPr>
            <a:r>
              <a:rPr lang="de-DE" sz="2400" b="0" strike="noStrike" spc="-1">
                <a:solidFill>
                  <a:srgbClr val="333333"/>
                </a:solidFill>
                <a:latin typeface="Arial"/>
              </a:rPr>
              <a:t>Formatvorlagen des Textmasters bearbeiten</a:t>
            </a:r>
          </a:p>
          <a:p>
            <a:pPr marL="743040" lvl="1" indent="-285840">
              <a:lnSpc>
                <a:spcPct val="100000"/>
              </a:lnSpc>
              <a:spcBef>
                <a:spcPts val="400"/>
              </a:spcBef>
              <a:buClr>
                <a:srgbClr val="FDBB63"/>
              </a:buClr>
              <a:buFont typeface="Wingdings" charset="2"/>
              <a:buChar char=""/>
            </a:pPr>
            <a:r>
              <a:rPr lang="de-DE" sz="2000" b="0" strike="noStrike" spc="-1">
                <a:solidFill>
                  <a:srgbClr val="333333"/>
                </a:solidFill>
                <a:latin typeface="Arial"/>
              </a:rPr>
              <a:t>Zweite Ebene</a:t>
            </a:r>
          </a:p>
          <a:p>
            <a:pPr marL="1143000" lvl="2" indent="-228600">
              <a:lnSpc>
                <a:spcPct val="100000"/>
              </a:lnSpc>
              <a:spcBef>
                <a:spcPts val="360"/>
              </a:spcBef>
              <a:buClr>
                <a:srgbClr val="FDBB63"/>
              </a:buClr>
              <a:buFont typeface="Wingdings" charset="2"/>
              <a:buChar char=""/>
            </a:pPr>
            <a:r>
              <a:rPr lang="de-DE" sz="1800" b="0" strike="noStrike" spc="-1">
                <a:solidFill>
                  <a:srgbClr val="333333"/>
                </a:solidFill>
                <a:latin typeface="Arial"/>
              </a:rPr>
              <a:t>Dritte Ebene</a:t>
            </a:r>
          </a:p>
          <a:p>
            <a:pPr marL="1600200" lvl="3" indent="-228600">
              <a:lnSpc>
                <a:spcPct val="100000"/>
              </a:lnSpc>
              <a:spcBef>
                <a:spcPts val="320"/>
              </a:spcBef>
              <a:buClr>
                <a:srgbClr val="FDBB63"/>
              </a:buClr>
              <a:buFont typeface="Wingdings" charset="2"/>
              <a:buChar char=""/>
            </a:pPr>
            <a:r>
              <a:rPr lang="de-DE" sz="1600" b="0" strike="noStrike" spc="-1">
                <a:solidFill>
                  <a:srgbClr val="333333"/>
                </a:solidFill>
                <a:latin typeface="Arial"/>
              </a:rPr>
              <a:t>Vierte Ebene</a:t>
            </a:r>
          </a:p>
          <a:p>
            <a:pPr marL="2057400" lvl="4" indent="-228600">
              <a:lnSpc>
                <a:spcPct val="100000"/>
              </a:lnSpc>
              <a:spcBef>
                <a:spcPts val="281"/>
              </a:spcBef>
              <a:buClr>
                <a:srgbClr val="FDBB63"/>
              </a:buClr>
              <a:buFont typeface="Wingdings" charset="2"/>
              <a:buChar char=""/>
            </a:pPr>
            <a:r>
              <a:rPr lang="de-DE" sz="1400" b="0" strike="noStrike" spc="-1">
                <a:solidFill>
                  <a:srgbClr val="333333"/>
                </a:solidFill>
                <a:latin typeface="Arial"/>
              </a:rPr>
              <a:t>Fünfte Ebene</a:t>
            </a:r>
          </a:p>
        </p:txBody>
      </p:sp>
      <p:sp>
        <p:nvSpPr>
          <p:cNvPr id="54" name="PlaceHolder 3"/>
          <p:cNvSpPr>
            <a:spLocks noGrp="1"/>
          </p:cNvSpPr>
          <p:nvPr>
            <p:ph type="sldNum"/>
          </p:nvPr>
        </p:nvSpPr>
        <p:spPr>
          <a:xfrm>
            <a:off x="7965000" y="6552720"/>
            <a:ext cx="7444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D70ED3C-D3E8-45A8-B846-5D5E768E6BAF}" type="slidenum">
              <a:rPr lang="de-DE" sz="1000" b="0" strike="noStrike" spc="-1">
                <a:solidFill>
                  <a:srgbClr val="333333"/>
                </a:solidFill>
                <a:latin typeface="Arial"/>
              </a:rPr>
              <a:t>‹Nr.›</a:t>
            </a:fld>
            <a:endParaRPr lang="de-DE" sz="1000" b="0" strike="noStrike" spc="-1">
              <a:latin typeface="Times New Roman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dt"/>
          </p:nvPr>
        </p:nvSpPr>
        <p:spPr>
          <a:xfrm>
            <a:off x="7123680" y="6552720"/>
            <a:ext cx="8247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de-DE" sz="2400" b="0" strike="noStrike" spc="-1">
              <a:latin typeface="Times New Roman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ftr"/>
          </p:nvPr>
        </p:nvSpPr>
        <p:spPr>
          <a:xfrm>
            <a:off x="3962520" y="6560640"/>
            <a:ext cx="3136320" cy="356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333333"/>
                </a:solidFill>
                <a:latin typeface="Arial"/>
              </a:rPr>
              <a:t>November 2021 Thorsten Ziglasch</a:t>
            </a:r>
            <a:endParaRPr lang="de-DE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1251720" y="3650760"/>
            <a:ext cx="6607080" cy="7794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3600" b="1" strike="noStrike" spc="-1">
                <a:solidFill>
                  <a:srgbClr val="333333"/>
                </a:solidFill>
                <a:latin typeface="Arial"/>
              </a:rPr>
              <a:t>Stautus of the CR-Building</a:t>
            </a:r>
            <a:endParaRPr lang="de-DE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1410480" y="5841360"/>
            <a:ext cx="6400440" cy="584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83000"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de-DE" sz="2000" b="0" strike="noStrike" spc="-1">
                <a:solidFill>
                  <a:srgbClr val="666666"/>
                </a:solidFill>
                <a:latin typeface="Arial"/>
              </a:rPr>
              <a:t>7th BINP-FAIR Collaboration Coordination Workshop</a:t>
            </a:r>
            <a:endParaRPr lang="de-DE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de-DE" sz="1600" b="0" strike="noStrike" spc="-1">
                <a:solidFill>
                  <a:srgbClr val="666666"/>
                </a:solidFill>
                <a:latin typeface="Arial"/>
              </a:rPr>
              <a:t>November 2021 Thorsten Ziglasch</a:t>
            </a:r>
            <a:endParaRPr lang="de-DE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>
                <a:solidFill>
                  <a:srgbClr val="333333"/>
                </a:solidFill>
                <a:latin typeface="Arial"/>
              </a:rPr>
              <a:t>Stautus of the CR-Building</a:t>
            </a:r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8211600" cy="4903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de-DE" sz="2400" b="0" strike="noStrike" spc="-1">
                <a:solidFill>
                  <a:srgbClr val="333333"/>
                </a:solidFill>
                <a:latin typeface="Arial"/>
              </a:rPr>
              <a:t>     Completing the data for the CDB and cable database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de-DE" sz="2400" b="0" strike="noStrike" spc="-1">
              <a:solidFill>
                <a:srgbClr val="333333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DBB63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de-DE" sz="2400" b="0" strike="noStrike" spc="-1">
                <a:solidFill>
                  <a:srgbClr val="333333"/>
                </a:solidFill>
                <a:latin typeface="Arial"/>
              </a:rPr>
              <a:t>cable heat load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DBB63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de-DE" sz="2400" b="0" strike="noStrike" spc="-1">
                <a:solidFill>
                  <a:srgbClr val="333333"/>
                </a:solidFill>
                <a:latin typeface="Arial"/>
              </a:rPr>
              <a:t>cooling water distribution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DBB63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de-DE" sz="2400" b="0" strike="noStrike" spc="-1">
                <a:solidFill>
                  <a:srgbClr val="333333"/>
                </a:solidFill>
                <a:latin typeface="Arial"/>
              </a:rPr>
              <a:t>pressured air distribution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DBB63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de-DE" sz="2400" b="0" strike="noStrike" spc="-1">
                <a:solidFill>
                  <a:srgbClr val="333333"/>
                </a:solidFill>
                <a:latin typeface="Arial"/>
              </a:rPr>
              <a:t>placement of kicker racks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de-DE" sz="2400" b="0" strike="noStrike" spc="-1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ftr"/>
          </p:nvPr>
        </p:nvSpPr>
        <p:spPr>
          <a:xfrm>
            <a:off x="3962520" y="6560640"/>
            <a:ext cx="3136320" cy="356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333333"/>
                </a:solidFill>
                <a:latin typeface="Arial"/>
              </a:rPr>
              <a:t>November 2021 Thorsten Ziglasch</a:t>
            </a:r>
            <a:endParaRPr lang="de-DE" sz="10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>
                <a:solidFill>
                  <a:srgbClr val="333333"/>
                </a:solidFill>
                <a:latin typeface="Arial"/>
              </a:rPr>
              <a:t>Stautus of the CR-Building</a:t>
            </a:r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8211600" cy="4903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de-DE" sz="2400" b="0" strike="noStrike" spc="-1">
                <a:solidFill>
                  <a:srgbClr val="333333"/>
                </a:solidFill>
                <a:latin typeface="Arial"/>
              </a:rPr>
              <a:t>    </a:t>
            </a:r>
            <a:r>
              <a:rPr lang="de-DE" sz="2800" b="0" strike="noStrike" spc="-1">
                <a:solidFill>
                  <a:srgbClr val="333333"/>
                </a:solidFill>
                <a:latin typeface="Arial"/>
              </a:rPr>
              <a:t>cable heat load</a:t>
            </a: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de-DE" sz="2800" b="0" strike="noStrike" spc="-1">
              <a:solidFill>
                <a:srgbClr val="333333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DBB63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de-DE" sz="2400" b="0" strike="noStrike" spc="-1">
                <a:solidFill>
                  <a:srgbClr val="333333"/>
                </a:solidFill>
                <a:latin typeface="Arial"/>
              </a:rPr>
              <a:t>work in progress: 80% done by Albert Rakhimov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DBB63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de-DE" sz="2400" b="0" strike="noStrike" spc="-1">
                <a:solidFill>
                  <a:srgbClr val="333333"/>
                </a:solidFill>
                <a:latin typeface="Arial"/>
              </a:rPr>
              <a:t>small changes needed according Reinhard Ingelmann</a:t>
            </a:r>
          </a:p>
        </p:txBody>
      </p:sp>
      <p:sp>
        <p:nvSpPr>
          <p:cNvPr id="100" name="PlaceHolder 3"/>
          <p:cNvSpPr>
            <a:spLocks noGrp="1"/>
          </p:cNvSpPr>
          <p:nvPr>
            <p:ph type="ftr"/>
          </p:nvPr>
        </p:nvSpPr>
        <p:spPr>
          <a:xfrm>
            <a:off x="3962520" y="6560640"/>
            <a:ext cx="3136320" cy="356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333333"/>
                </a:solidFill>
                <a:latin typeface="Arial"/>
              </a:rPr>
              <a:t>November 2021 Thorsten Ziglasch</a:t>
            </a:r>
            <a:endParaRPr lang="de-DE" sz="10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>
                <a:solidFill>
                  <a:srgbClr val="333333"/>
                </a:solidFill>
                <a:latin typeface="Arial"/>
              </a:rPr>
              <a:t>Stautus of the CR-Building</a:t>
            </a:r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8211600" cy="4903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de-DE" sz="2400" b="0" strike="noStrike" spc="-1">
                <a:solidFill>
                  <a:srgbClr val="333333"/>
                </a:solidFill>
                <a:latin typeface="Arial"/>
              </a:rPr>
              <a:t>    </a:t>
            </a:r>
            <a:r>
              <a:rPr lang="de-DE" sz="2800" b="0" strike="noStrike" spc="-1">
                <a:solidFill>
                  <a:srgbClr val="333333"/>
                </a:solidFill>
                <a:latin typeface="Arial"/>
              </a:rPr>
              <a:t>cooling water distribution</a:t>
            </a: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de-DE" sz="2800" b="0" strike="noStrike" spc="-1">
              <a:solidFill>
                <a:srgbClr val="333333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DBB63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de-DE" sz="2400" b="0" strike="noStrike" spc="-1">
                <a:solidFill>
                  <a:srgbClr val="333333"/>
                </a:solidFill>
                <a:latin typeface="Arial"/>
              </a:rPr>
              <a:t>cooling water distribution pillars entered in data sheet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DBB63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de-DE" sz="2400" b="0" strike="noStrike" spc="-1">
                <a:solidFill>
                  <a:srgbClr val="333333"/>
                </a:solidFill>
                <a:latin typeface="Arial"/>
              </a:rPr>
              <a:t>placement of pillars in 3d-model just started (Ina Schurig)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DBB63"/>
              </a:buClr>
              <a:buFont typeface="Wingdings" charset="2"/>
              <a:buChar char=""/>
              <a:tabLst>
                <a:tab pos="0" algn="l"/>
              </a:tabLst>
            </a:pPr>
            <a:endParaRPr lang="de-DE" sz="2400" b="0" strike="noStrike" spc="-1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de-DE" sz="2400" b="0" strike="noStrike" spc="-1">
              <a:solidFill>
                <a:srgbClr val="333333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ftr"/>
          </p:nvPr>
        </p:nvSpPr>
        <p:spPr>
          <a:xfrm>
            <a:off x="3962520" y="6560640"/>
            <a:ext cx="3136320" cy="356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333333"/>
                </a:solidFill>
                <a:latin typeface="Arial"/>
              </a:rPr>
              <a:t>November 2021 Thorsten Ziglasch</a:t>
            </a:r>
            <a:endParaRPr lang="de-DE" sz="10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>
                <a:solidFill>
                  <a:srgbClr val="333333"/>
                </a:solidFill>
                <a:latin typeface="Arial"/>
              </a:rPr>
              <a:t>Stautus of the CR-Building</a:t>
            </a:r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8211600" cy="4903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de-DE" sz="2400" b="0" strike="noStrike" spc="-1">
                <a:solidFill>
                  <a:srgbClr val="333333"/>
                </a:solidFill>
                <a:latin typeface="Arial"/>
              </a:rPr>
              <a:t>    </a:t>
            </a:r>
            <a:r>
              <a:rPr lang="de-DE" sz="2800" b="0" strike="noStrike" spc="-1">
                <a:solidFill>
                  <a:srgbClr val="333333"/>
                </a:solidFill>
                <a:latin typeface="Arial"/>
              </a:rPr>
              <a:t>pressured air distribution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de-DE" sz="2800" b="0" strike="noStrike" spc="-1">
              <a:solidFill>
                <a:srgbClr val="333333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DBB63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de-DE" sz="2400" b="0" strike="noStrike" spc="-1">
                <a:solidFill>
                  <a:srgbClr val="333333"/>
                </a:solidFill>
                <a:latin typeface="Arial"/>
              </a:rPr>
              <a:t>data for pressured air users to be entered into CDB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DBB63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de-DE" sz="2400" b="0" strike="noStrike" spc="-1">
                <a:solidFill>
                  <a:srgbClr val="333333"/>
                </a:solidFill>
                <a:latin typeface="Arial"/>
              </a:rPr>
              <a:t>ongoing, but still some divice types and nomenclatures need to be created for CDB</a:t>
            </a: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DBB63"/>
              </a:buClr>
              <a:buFont typeface="Wingdings" charset="2"/>
              <a:buChar char=""/>
              <a:tabLst>
                <a:tab pos="0" algn="l"/>
              </a:tabLst>
            </a:pPr>
            <a:endParaRPr lang="de-DE" sz="2400" b="0" strike="noStrike" spc="-1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ftr"/>
          </p:nvPr>
        </p:nvSpPr>
        <p:spPr>
          <a:xfrm>
            <a:off x="3962520" y="6560640"/>
            <a:ext cx="3136320" cy="356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333333"/>
                </a:solidFill>
                <a:latin typeface="Arial"/>
              </a:rPr>
              <a:t>November 2021 Thorsten Ziglasch</a:t>
            </a:r>
            <a:endParaRPr lang="de-DE" sz="10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22640" y="271440"/>
            <a:ext cx="5584320" cy="78732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>
                <a:solidFill>
                  <a:srgbClr val="333333"/>
                </a:solidFill>
                <a:latin typeface="Arial"/>
              </a:rPr>
              <a:t>Stautus of the CR-Building</a:t>
            </a:r>
            <a:endParaRPr lang="de-DE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22640" y="1450800"/>
            <a:ext cx="8211600" cy="4903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de-DE" sz="2400" b="0" strike="noStrike" spc="-1">
                <a:solidFill>
                  <a:srgbClr val="333333"/>
                </a:solidFill>
                <a:latin typeface="Arial"/>
              </a:rPr>
              <a:t>    </a:t>
            </a:r>
            <a:r>
              <a:rPr lang="de-DE" sz="2800" b="0" strike="noStrike" spc="-1">
                <a:solidFill>
                  <a:srgbClr val="333333"/>
                </a:solidFill>
                <a:latin typeface="Arial"/>
              </a:rPr>
              <a:t>placement of kicker racks</a:t>
            </a:r>
          </a:p>
          <a:p>
            <a:pPr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de-DE" sz="2800" b="0" strike="noStrike" spc="-1">
              <a:solidFill>
                <a:srgbClr val="333333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FDBB63"/>
              </a:buClr>
              <a:buFont typeface="Wingdings" charset="2"/>
              <a:buChar char=""/>
              <a:tabLst>
                <a:tab pos="0" algn="l"/>
              </a:tabLst>
            </a:pPr>
            <a:r>
              <a:rPr lang="de-DE" sz="2400" b="0" strike="noStrike" spc="-1">
                <a:solidFill>
                  <a:srgbClr val="333333"/>
                </a:solidFill>
                <a:latin typeface="Arial"/>
              </a:rPr>
              <a:t>two alternative plans were created (Ina Schurig) and a choice needs to be made (BINP) because of new design</a:t>
            </a:r>
          </a:p>
        </p:txBody>
      </p:sp>
      <p:sp>
        <p:nvSpPr>
          <p:cNvPr id="109" name="PlaceHolder 3"/>
          <p:cNvSpPr>
            <a:spLocks noGrp="1"/>
          </p:cNvSpPr>
          <p:nvPr>
            <p:ph type="ftr"/>
          </p:nvPr>
        </p:nvSpPr>
        <p:spPr>
          <a:xfrm>
            <a:off x="3962520" y="6560640"/>
            <a:ext cx="3136320" cy="3567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00" b="0" strike="noStrike" spc="-1">
                <a:solidFill>
                  <a:srgbClr val="333333"/>
                </a:solidFill>
                <a:latin typeface="Arial"/>
              </a:rPr>
              <a:t>November 2021 Thorsten Ziglasch</a:t>
            </a:r>
            <a:endParaRPr lang="de-DE" sz="10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gsi-folienmaster_2019_4zu3</Template>
  <TotalTime>0</TotalTime>
  <Words>176</Words>
  <Application>Microsoft Office PowerPoint</Application>
  <PresentationFormat>Bildschirmpräsentation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DejaVu Sans</vt:lpstr>
      <vt:lpstr>Symbol</vt:lpstr>
      <vt:lpstr>Times New Roman</vt:lpstr>
      <vt:lpstr>Wingdings</vt:lpstr>
      <vt:lpstr>Office Theme</vt:lpstr>
      <vt:lpstr>Office Theme</vt:lpstr>
      <vt:lpstr>Stautus of the CR-Building</vt:lpstr>
      <vt:lpstr>Stautus of the CR-Building</vt:lpstr>
      <vt:lpstr>Stautus of the CR-Building</vt:lpstr>
      <vt:lpstr>Stautus of the CR-Building</vt:lpstr>
      <vt:lpstr>Stautus of the CR-Building</vt:lpstr>
      <vt:lpstr>Stautus of the CR-Building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Stautus of the CR-Building</dc:title>
  <dc:subject/>
  <dc:creator>Ziglasch, Thorsten</dc:creator>
  <dc:description/>
  <cp:lastModifiedBy>Utermann, Sonia Dr.</cp:lastModifiedBy>
  <cp:revision>6</cp:revision>
  <dcterms:created xsi:type="dcterms:W3CDTF">2021-11-09T08:21:20Z</dcterms:created>
  <dcterms:modified xsi:type="dcterms:W3CDTF">2021-11-23T12:52:47Z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Bildschirmpräsentation (4:3)</vt:lpwstr>
  </property>
  <property fmtid="{D5CDD505-2E9C-101B-9397-08002B2CF9AE}" pid="3" name="Slides">
    <vt:i4>6</vt:i4>
  </property>
</Properties>
</file>