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55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211573" y="743297"/>
            <a:ext cx="9768854" cy="5533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3711"/>
            <a:ext cx="1080000" cy="9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" y="128762"/>
            <a:ext cx="754124" cy="9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706"/>
            <a:ext cx="10515600" cy="530421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722970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641A-5C3E-490F-904A-1D19CBCD0F3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6B47-45BD-4EB1-B166-AF17F43672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Collector Ring</a:t>
            </a:r>
            <a:br>
              <a:rPr lang="en-US" sz="4400" dirty="0" smtClean="0"/>
            </a:br>
            <a:r>
              <a:rPr lang="en-US" sz="4400" dirty="0" smtClean="0"/>
              <a:t>express status report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Dmitry Shwartz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on behalf of the BINP team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844" y="6340213"/>
            <a:ext cx="743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BINP-FAIR Collaboration Coordination Workshop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online, 9 Nov 2021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782134"/>
            <a:ext cx="8441593" cy="5906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Collector Ring</a:t>
            </a:r>
            <a:r>
              <a:rPr lang="en-US" dirty="0" smtClean="0"/>
              <a:t>:   </a:t>
            </a:r>
            <a:r>
              <a:rPr lang="en-US" sz="4400" b="0" dirty="0" smtClean="0"/>
              <a:t>huge</a:t>
            </a:r>
            <a:r>
              <a:rPr lang="en-US" dirty="0" smtClean="0"/>
              <a:t> work, </a:t>
            </a:r>
            <a:r>
              <a:rPr lang="en-US" baseline="-25000" dirty="0" smtClean="0"/>
              <a:t>low</a:t>
            </a:r>
            <a:r>
              <a:rPr lang="en-US" dirty="0" smtClean="0"/>
              <a:t> priority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432" y="761775"/>
            <a:ext cx="12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from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p_bar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SFRS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1285" y="6401883"/>
            <a:ext cx="1662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7723931" y="5509687"/>
            <a:ext cx="1128514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debunchers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991620" y="5847080"/>
            <a:ext cx="0" cy="23615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8563734" y="2190811"/>
            <a:ext cx="1350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kickers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9033489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321521" y="1899371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5739031" y="4528223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19936" y="4924702"/>
            <a:ext cx="346540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13128" y="4924702"/>
            <a:ext cx="344068" cy="123464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854097" y="4789833"/>
            <a:ext cx="865842" cy="19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feld 7"/>
          <p:cNvSpPr txBox="1">
            <a:spLocks noChangeArrowheads="1"/>
          </p:cNvSpPr>
          <p:nvPr/>
        </p:nvSpPr>
        <p:spPr bwMode="auto">
          <a:xfrm>
            <a:off x="6352351" y="2206257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082500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866476" y="1918225"/>
            <a:ext cx="0" cy="28803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feld 1"/>
          <p:cNvSpPr txBox="1">
            <a:spLocks noChangeArrowheads="1"/>
          </p:cNvSpPr>
          <p:nvPr/>
        </p:nvSpPr>
        <p:spPr bwMode="auto">
          <a:xfrm>
            <a:off x="7037652" y="5017530"/>
            <a:ext cx="90916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331042" y="5305677"/>
            <a:ext cx="0" cy="75222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949296" y="6555772"/>
            <a:ext cx="717306" cy="8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095078" y="5847080"/>
            <a:ext cx="0" cy="23591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296420" y="5847080"/>
            <a:ext cx="0" cy="2336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401685" y="5847080"/>
            <a:ext cx="0" cy="23143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505143" y="5847080"/>
            <a:ext cx="0" cy="23319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399081" y="1385740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513773" y="1385740"/>
            <a:ext cx="911" cy="25544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617471" y="1379070"/>
            <a:ext cx="1353" cy="2809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feld 26"/>
          <p:cNvSpPr txBox="1">
            <a:spLocks noChangeArrowheads="1"/>
          </p:cNvSpPr>
          <p:nvPr/>
        </p:nvSpPr>
        <p:spPr bwMode="auto">
          <a:xfrm>
            <a:off x="7126943" y="1051186"/>
            <a:ext cx="84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26"/>
          <p:cNvSpPr txBox="1">
            <a:spLocks noChangeArrowheads="1"/>
          </p:cNvSpPr>
          <p:nvPr/>
        </p:nvSpPr>
        <p:spPr bwMode="auto">
          <a:xfrm>
            <a:off x="9054254" y="5628053"/>
            <a:ext cx="952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septa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9379654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9485017" y="597262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9945686" y="1317635"/>
            <a:ext cx="57318" cy="27035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feld 26"/>
          <p:cNvSpPr txBox="1">
            <a:spLocks noChangeArrowheads="1"/>
          </p:cNvSpPr>
          <p:nvPr/>
        </p:nvSpPr>
        <p:spPr bwMode="auto">
          <a:xfrm>
            <a:off x="9749164" y="1028712"/>
            <a:ext cx="673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>
            <a:stCxn id="55" idx="2"/>
          </p:cNvCxnSpPr>
          <p:nvPr/>
        </p:nvCxnSpPr>
        <p:spPr>
          <a:xfrm flipH="1">
            <a:off x="9163342" y="1339517"/>
            <a:ext cx="5466" cy="29244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feld 26"/>
          <p:cNvSpPr txBox="1">
            <a:spLocks noChangeArrowheads="1"/>
          </p:cNvSpPr>
          <p:nvPr/>
        </p:nvSpPr>
        <p:spPr bwMode="auto">
          <a:xfrm>
            <a:off x="8946632" y="1031740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8649010" y="1360216"/>
            <a:ext cx="0" cy="23502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feld 26"/>
          <p:cNvSpPr txBox="1">
            <a:spLocks noChangeArrowheads="1"/>
          </p:cNvSpPr>
          <p:nvPr/>
        </p:nvSpPr>
        <p:spPr bwMode="auto">
          <a:xfrm>
            <a:off x="8375738" y="1032729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11337428" y="2181384"/>
            <a:ext cx="196612" cy="23030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feld 26"/>
          <p:cNvSpPr txBox="1">
            <a:spLocks noChangeArrowheads="1"/>
          </p:cNvSpPr>
          <p:nvPr/>
        </p:nvSpPr>
        <p:spPr bwMode="auto">
          <a:xfrm>
            <a:off x="11344320" y="1870199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0619816" y="1640263"/>
            <a:ext cx="173874" cy="2832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Textfeld 26"/>
          <p:cNvSpPr txBox="1">
            <a:spLocks noChangeArrowheads="1"/>
          </p:cNvSpPr>
          <p:nvPr/>
        </p:nvSpPr>
        <p:spPr bwMode="auto">
          <a:xfrm>
            <a:off x="10638247" y="1299793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0817357" y="5211248"/>
            <a:ext cx="248740" cy="30004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Textfeld 26"/>
          <p:cNvSpPr txBox="1">
            <a:spLocks noChangeArrowheads="1"/>
          </p:cNvSpPr>
          <p:nvPr/>
        </p:nvSpPr>
        <p:spPr bwMode="auto">
          <a:xfrm>
            <a:off x="10328477" y="488827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11353800" y="3612664"/>
            <a:ext cx="380192" cy="4493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Textfeld 26"/>
          <p:cNvSpPr txBox="1">
            <a:spLocks noChangeArrowheads="1"/>
          </p:cNvSpPr>
          <p:nvPr/>
        </p:nvSpPr>
        <p:spPr bwMode="auto">
          <a:xfrm>
            <a:off x="10672457" y="3509906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669" r="186" b="12445"/>
          <a:stretch/>
        </p:blipFill>
        <p:spPr>
          <a:xfrm>
            <a:off x="84839" y="1412441"/>
            <a:ext cx="4053639" cy="31194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7556592">
            <a:off x="1664729" y="39426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CR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7752989">
            <a:off x="1591536" y="3091045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HESR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54610" y="860504"/>
            <a:ext cx="561274" cy="19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2018719" y="4527704"/>
            <a:ext cx="2312744" cy="788943"/>
          </a:xfrm>
          <a:custGeom>
            <a:avLst/>
            <a:gdLst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13641"/>
              <a:gd name="connsiteY0" fmla="*/ 0 h 716437"/>
              <a:gd name="connsiteX1" fmla="*/ 1913641 w 1913641"/>
              <a:gd name="connsiteY1" fmla="*/ 716437 h 716437"/>
              <a:gd name="connsiteX0" fmla="*/ 0 w 1951348"/>
              <a:gd name="connsiteY0" fmla="*/ 0 h 980388"/>
              <a:gd name="connsiteX1" fmla="*/ 1951348 w 1951348"/>
              <a:gd name="connsiteY1" fmla="*/ 980388 h 980388"/>
              <a:gd name="connsiteX0" fmla="*/ 0 w 1951348"/>
              <a:gd name="connsiteY0" fmla="*/ 0 h 983208"/>
              <a:gd name="connsiteX1" fmla="*/ 1951348 w 1951348"/>
              <a:gd name="connsiteY1" fmla="*/ 980388 h 983208"/>
              <a:gd name="connsiteX0" fmla="*/ 0 w 1951348"/>
              <a:gd name="connsiteY0" fmla="*/ 0 h 1039983"/>
              <a:gd name="connsiteX1" fmla="*/ 1951348 w 1951348"/>
              <a:gd name="connsiteY1" fmla="*/ 980388 h 1039983"/>
              <a:gd name="connsiteX0" fmla="*/ 0 w 1574276"/>
              <a:gd name="connsiteY0" fmla="*/ 0 h 900751"/>
              <a:gd name="connsiteX1" fmla="*/ 1574276 w 1574276"/>
              <a:gd name="connsiteY1" fmla="*/ 791852 h 900751"/>
              <a:gd name="connsiteX0" fmla="*/ 0 w 1574276"/>
              <a:gd name="connsiteY0" fmla="*/ 0 h 855655"/>
              <a:gd name="connsiteX1" fmla="*/ 1574276 w 1574276"/>
              <a:gd name="connsiteY1" fmla="*/ 791852 h 855655"/>
              <a:gd name="connsiteX0" fmla="*/ 0 w 1574276"/>
              <a:gd name="connsiteY0" fmla="*/ 0 h 851579"/>
              <a:gd name="connsiteX1" fmla="*/ 1574276 w 1574276"/>
              <a:gd name="connsiteY1" fmla="*/ 791852 h 851579"/>
              <a:gd name="connsiteX0" fmla="*/ 0 w 1574276"/>
              <a:gd name="connsiteY0" fmla="*/ 0 h 792366"/>
              <a:gd name="connsiteX1" fmla="*/ 1574276 w 1574276"/>
              <a:gd name="connsiteY1" fmla="*/ 791852 h 792366"/>
              <a:gd name="connsiteX0" fmla="*/ 0 w 1839319"/>
              <a:gd name="connsiteY0" fmla="*/ 0 h 871365"/>
              <a:gd name="connsiteX1" fmla="*/ 1839319 w 1839319"/>
              <a:gd name="connsiteY1" fmla="*/ 871365 h 871365"/>
              <a:gd name="connsiteX0" fmla="*/ 0 w 1892328"/>
              <a:gd name="connsiteY0" fmla="*/ 0 h 701839"/>
              <a:gd name="connsiteX1" fmla="*/ 1892328 w 1892328"/>
              <a:gd name="connsiteY1" fmla="*/ 685834 h 701839"/>
              <a:gd name="connsiteX0" fmla="*/ 0 w 1892328"/>
              <a:gd name="connsiteY0" fmla="*/ 0 h 685945"/>
              <a:gd name="connsiteX1" fmla="*/ 1892328 w 1892328"/>
              <a:gd name="connsiteY1" fmla="*/ 685834 h 685945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39319"/>
              <a:gd name="connsiteY0" fmla="*/ 0 h 805103"/>
              <a:gd name="connsiteX1" fmla="*/ 1839319 w 1839319"/>
              <a:gd name="connsiteY1" fmla="*/ 805103 h 805103"/>
              <a:gd name="connsiteX0" fmla="*/ 0 w 1879076"/>
              <a:gd name="connsiteY0" fmla="*/ 0 h 661667"/>
              <a:gd name="connsiteX1" fmla="*/ 1879076 w 1879076"/>
              <a:gd name="connsiteY1" fmla="*/ 659329 h 661667"/>
              <a:gd name="connsiteX0" fmla="*/ 0 w 1879076"/>
              <a:gd name="connsiteY0" fmla="*/ 0 h 692027"/>
              <a:gd name="connsiteX1" fmla="*/ 1879076 w 1879076"/>
              <a:gd name="connsiteY1" fmla="*/ 659329 h 692027"/>
              <a:gd name="connsiteX0" fmla="*/ 0 w 1879076"/>
              <a:gd name="connsiteY0" fmla="*/ 0 h 835330"/>
              <a:gd name="connsiteX1" fmla="*/ 1879076 w 1879076"/>
              <a:gd name="connsiteY1" fmla="*/ 659329 h 835330"/>
              <a:gd name="connsiteX0" fmla="*/ 0 w 2017616"/>
              <a:gd name="connsiteY0" fmla="*/ 0 h 745972"/>
              <a:gd name="connsiteX1" fmla="*/ 2017616 w 2017616"/>
              <a:gd name="connsiteY1" fmla="*/ 528413 h 745972"/>
              <a:gd name="connsiteX0" fmla="*/ 0 w 2017616"/>
              <a:gd name="connsiteY0" fmla="*/ 0 h 739303"/>
              <a:gd name="connsiteX1" fmla="*/ 2017616 w 2017616"/>
              <a:gd name="connsiteY1" fmla="*/ 528413 h 739303"/>
              <a:gd name="connsiteX0" fmla="*/ 0 w 2036088"/>
              <a:gd name="connsiteY0" fmla="*/ 0 h 714677"/>
              <a:gd name="connsiteX1" fmla="*/ 2036088 w 2036088"/>
              <a:gd name="connsiteY1" fmla="*/ 489908 h 714677"/>
              <a:gd name="connsiteX0" fmla="*/ 0 w 2036088"/>
              <a:gd name="connsiteY0" fmla="*/ 0 h 777554"/>
              <a:gd name="connsiteX1" fmla="*/ 2036088 w 2036088"/>
              <a:gd name="connsiteY1" fmla="*/ 489908 h 777554"/>
              <a:gd name="connsiteX0" fmla="*/ 0 w 2036088"/>
              <a:gd name="connsiteY0" fmla="*/ 0 h 788518"/>
              <a:gd name="connsiteX1" fmla="*/ 2036088 w 2036088"/>
              <a:gd name="connsiteY1" fmla="*/ 489908 h 78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6088" h="788518">
                <a:moveTo>
                  <a:pt x="0" y="0"/>
                </a:moveTo>
                <a:cubicBezTo>
                  <a:pt x="465235" y="940013"/>
                  <a:pt x="1069396" y="953379"/>
                  <a:pt x="2036088" y="489908"/>
                </a:cubicBezTo>
              </a:path>
            </a:pathLst>
          </a:custGeom>
          <a:noFill/>
          <a:ln w="88900" cmpd="tri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5492319" y="2372318"/>
            <a:ext cx="175840" cy="47938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Textfeld 26"/>
          <p:cNvSpPr txBox="1">
            <a:spLocks noChangeArrowheads="1"/>
          </p:cNvSpPr>
          <p:nvPr/>
        </p:nvSpPr>
        <p:spPr bwMode="auto">
          <a:xfrm>
            <a:off x="5259941" y="2848443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scraper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617640" y="3787775"/>
            <a:ext cx="643426" cy="8952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feld 26"/>
          <p:cNvSpPr txBox="1">
            <a:spLocks noChangeArrowheads="1"/>
          </p:cNvSpPr>
          <p:nvPr/>
        </p:nvSpPr>
        <p:spPr bwMode="auto">
          <a:xfrm>
            <a:off x="5273766" y="3619014"/>
            <a:ext cx="1566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Scintillating screen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FoS</a:t>
            </a:r>
            <a:r>
              <a:rPr lang="en-US" dirty="0" smtClean="0"/>
              <a:t> Dipole: FAT ongoing, SAT on the horizon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626" y="3942386"/>
            <a:ext cx="316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Dipole @ magnetic measurements</a:t>
            </a:r>
            <a:endParaRPr lang="en-US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" y="931865"/>
            <a:ext cx="3405652" cy="30105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5" y="931865"/>
            <a:ext cx="4091475" cy="27041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33" y="4237989"/>
            <a:ext cx="2518377" cy="11538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2" y="1248536"/>
            <a:ext cx="1793135" cy="266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8708" y="3573054"/>
            <a:ext cx="353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Field quality: (preliminary) within spec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368582" y="5190818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Transport</a:t>
            </a:r>
          </a:p>
          <a:p>
            <a:r>
              <a:rPr lang="en-US" sz="1400" dirty="0" smtClean="0"/>
              <a:t>frames: production ongoing</a:t>
            </a:r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32" y="4332832"/>
            <a:ext cx="2882398" cy="2331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54" y="4332832"/>
            <a:ext cx="1451642" cy="113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42" y="807404"/>
            <a:ext cx="1110311" cy="93044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92484" y="1079259"/>
            <a:ext cx="1052942" cy="21199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" y="4375380"/>
            <a:ext cx="2450628" cy="22679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5426" y="2434676"/>
            <a:ext cx="1896989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QPC Prototype-1, working very well routinely at magnetic measurements stand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1825" y="5712468"/>
            <a:ext cx="2812470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QPC Prototype-2, assembly is ongoing,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section under testing.</a:t>
            </a:r>
          </a:p>
          <a:p>
            <a:r>
              <a:rPr lang="en-US" sz="1400" dirty="0" smtClean="0"/>
              <a:t>To be delivered for FoS dipole SAT at GSI/FAIR site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7300" y="4390938"/>
            <a:ext cx="1527302" cy="1169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FAT has been started, a dozen of non-critical remarks were obtained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44476" y="6061851"/>
            <a:ext cx="2169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Talks by</a:t>
            </a:r>
          </a:p>
          <a:p>
            <a:r>
              <a:rPr lang="en-US" sz="1400" dirty="0" err="1" smtClean="0"/>
              <a:t>A.Starostenko</a:t>
            </a:r>
            <a:r>
              <a:rPr lang="en-US" sz="1400" dirty="0" smtClean="0"/>
              <a:t>, Wed, 16:00</a:t>
            </a:r>
          </a:p>
          <a:p>
            <a:r>
              <a:rPr lang="en-US" sz="1400" dirty="0" err="1" smtClean="0"/>
              <a:t>D.Senkov</a:t>
            </a:r>
            <a:r>
              <a:rPr lang="en-US" sz="1400" dirty="0"/>
              <a:t>, Thu, </a:t>
            </a:r>
            <a:r>
              <a:rPr lang="en-US" sz="1400" dirty="0" smtClean="0"/>
              <a:t>14:20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" y="4468212"/>
            <a:ext cx="2317783" cy="1473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and vacuum systems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89" y="5007977"/>
            <a:ext cx="2739922" cy="1541206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73" y="967104"/>
            <a:ext cx="2250411" cy="216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0685" y="980693"/>
            <a:ext cx="2790165" cy="9541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CR/TCR1/</a:t>
            </a:r>
            <a:r>
              <a:rPr lang="en-US" sz="1400" dirty="0" err="1" smtClean="0"/>
              <a:t>pbar</a:t>
            </a:r>
            <a:r>
              <a:rPr lang="en-US" sz="1400" dirty="0" smtClean="0"/>
              <a:t> sextupole: test laminas stamped; all the tooling is ready; we expect to get </a:t>
            </a:r>
            <a:r>
              <a:rPr lang="en-US" sz="1400" b="1" dirty="0" smtClean="0"/>
              <a:t>FoS magnet</a:t>
            </a:r>
            <a:r>
              <a:rPr lang="en-US" sz="1400" dirty="0" smtClean="0"/>
              <a:t> by the end of 2021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20904" y="4468212"/>
            <a:ext cx="2180154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Wide quadrupole stamping tooling assembly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76596" y="2708363"/>
            <a:ext cx="1611946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Serial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)  dipole parts production</a:t>
            </a:r>
            <a:endParaRPr lang="en-US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5" y="967104"/>
            <a:ext cx="2625043" cy="1640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" y="1918235"/>
            <a:ext cx="2171141" cy="1413955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" y="1014757"/>
            <a:ext cx="1388843" cy="1091234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89" y="2130177"/>
            <a:ext cx="2700867" cy="1344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23355" y="3598041"/>
            <a:ext cx="2180154" cy="7386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Narrow quadrupole test laminas stamped, CDR ongoing, FDR underway</a:t>
            </a:r>
            <a:endParaRPr lang="en-US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8" y="3649695"/>
            <a:ext cx="2969017" cy="2772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05767" y="5487473"/>
            <a:ext cx="2420230" cy="7386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Reworked vacuum chambers prototypes, waiting for final vacuum testing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57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8698" y="1188302"/>
            <a:ext cx="5987650" cy="515525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Injection septa: CDR ongoing, FDR underway (talk by </a:t>
            </a:r>
            <a:r>
              <a:rPr lang="en-US" sz="1400" dirty="0" err="1" smtClean="0"/>
              <a:t>P.Shatunov</a:t>
            </a:r>
            <a:r>
              <a:rPr lang="en-US" sz="1400" dirty="0" smtClean="0"/>
              <a:t>, Wed, 16:30)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Kickers: HV PS, ferrites and feedthroughs delivered to Novosibirsk; Power Supply – new concept (talk by </a:t>
            </a:r>
            <a:r>
              <a:rPr lang="en-US" sz="1400" dirty="0" err="1"/>
              <a:t>A.Kasaev</a:t>
            </a:r>
            <a:r>
              <a:rPr lang="en-US" sz="1400" dirty="0"/>
              <a:t>, </a:t>
            </a:r>
            <a:r>
              <a:rPr lang="en-US" sz="1400" dirty="0" err="1"/>
              <a:t>I.Koop</a:t>
            </a:r>
            <a:r>
              <a:rPr lang="en-US" sz="1400" dirty="0"/>
              <a:t>, Wed, 17:00)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Diagnostics: Scrapers and Stoppers FDRs released (talk by </a:t>
            </a:r>
            <a:r>
              <a:rPr lang="en-US" sz="1400" dirty="0" err="1"/>
              <a:t>Yu.Rogovsky</a:t>
            </a:r>
            <a:r>
              <a:rPr lang="en-US" sz="1400" dirty="0"/>
              <a:t>, Thu, 14:40</a:t>
            </a:r>
            <a:r>
              <a:rPr lang="en-US" sz="1400" dirty="0" smtClean="0"/>
              <a:t>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Power converters: Dipoles PC nearly tendered via FAIR (talk by </a:t>
            </a:r>
            <a:r>
              <a:rPr lang="en-US" sz="1400" dirty="0" err="1"/>
              <a:t>D.Senkov</a:t>
            </a:r>
            <a:r>
              <a:rPr lang="en-US" sz="1400" dirty="0"/>
              <a:t>, Thu, 14:20)</a:t>
            </a:r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Infrastructure: water distribution concept proposed by </a:t>
            </a:r>
            <a:r>
              <a:rPr lang="en-US" sz="1400" dirty="0" err="1"/>
              <a:t>M.Chilikin</a:t>
            </a:r>
            <a:r>
              <a:rPr lang="en-US" sz="1400" dirty="0"/>
              <a:t> &amp; </a:t>
            </a:r>
            <a:r>
              <a:rPr lang="en-US" sz="1400" dirty="0" err="1" smtClean="0"/>
              <a:t>A.Rahimov</a:t>
            </a:r>
            <a:r>
              <a:rPr lang="en-US" sz="1400" dirty="0" smtClean="0"/>
              <a:t> (talk by </a:t>
            </a:r>
            <a:r>
              <a:rPr lang="en-US" sz="1400" dirty="0" err="1" smtClean="0"/>
              <a:t>T.Ziglasch</a:t>
            </a:r>
            <a:r>
              <a:rPr lang="en-US" sz="1400" dirty="0" smtClean="0"/>
              <a:t>, Thu, 15:00)</a:t>
            </a:r>
            <a:endParaRPr lang="en-US" sz="1400" dirty="0"/>
          </a:p>
          <a:p>
            <a:pPr marL="285750" indent="-28575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ITEP, Moscow: Schottky Pick-Up CDR </a:t>
            </a:r>
            <a:r>
              <a:rPr lang="en-US" sz="1400" dirty="0" smtClean="0"/>
              <a:t>released</a:t>
            </a:r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911482"/>
            <a:ext cx="2172045" cy="1597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83" y="2285726"/>
            <a:ext cx="1351784" cy="914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50" y="1227630"/>
            <a:ext cx="1514416" cy="914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4" y="2265146"/>
            <a:ext cx="1638110" cy="1500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2867139"/>
            <a:ext cx="1537855" cy="1172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4233273"/>
            <a:ext cx="1537855" cy="1072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50" y="3727160"/>
            <a:ext cx="1514416" cy="94398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2" y="5499446"/>
            <a:ext cx="1514416" cy="10886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6" y="4910983"/>
            <a:ext cx="1537855" cy="12020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45" y="5250955"/>
            <a:ext cx="1046506" cy="1164238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05" y="5663542"/>
            <a:ext cx="953068" cy="899061"/>
          </a:xfrm>
          <a:prstGeom prst="rect">
            <a:avLst/>
          </a:prstGeom>
          <a:effectLst>
            <a:glow rad="63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30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 in-kind: good progress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29" y="900680"/>
            <a:ext cx="8009686" cy="5834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4" y="5502350"/>
            <a:ext cx="2904249" cy="1205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768" y="5179184"/>
            <a:ext cx="358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 Kicker: CDR and contract with FZJ</a:t>
            </a:r>
          </a:p>
          <a:p>
            <a:r>
              <a:rPr lang="en-US" dirty="0" smtClean="0"/>
              <a:t>are underway</a:t>
            </a:r>
            <a:endParaRPr lang="en-US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7" y="900680"/>
            <a:ext cx="1677043" cy="12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82508" y="1101891"/>
            <a:ext cx="1724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/>
              <a:t>RF </a:t>
            </a:r>
            <a:r>
              <a:rPr lang="en-US" altLang="de-DE" dirty="0" err="1" smtClean="0"/>
              <a:t>debuncher</a:t>
            </a:r>
            <a:r>
              <a:rPr lang="en-US" altLang="de-DE" dirty="0" smtClean="0"/>
              <a:t>:</a:t>
            </a:r>
          </a:p>
          <a:p>
            <a:r>
              <a:rPr lang="en-US" altLang="de-DE" dirty="0" smtClean="0"/>
              <a:t>All </a:t>
            </a:r>
            <a:r>
              <a:rPr lang="en-US" altLang="de-DE" dirty="0"/>
              <a:t>5 RF </a:t>
            </a:r>
            <a:r>
              <a:rPr lang="en-US" altLang="de-DE" dirty="0" smtClean="0"/>
              <a:t>systems</a:t>
            </a:r>
          </a:p>
          <a:p>
            <a:r>
              <a:rPr lang="en-US" altLang="de-DE" dirty="0" smtClean="0"/>
              <a:t>delivered </a:t>
            </a:r>
            <a:r>
              <a:rPr lang="en-US" altLang="de-DE" dirty="0"/>
              <a:t>to GSI </a:t>
            </a:r>
          </a:p>
        </p:txBody>
      </p:sp>
      <p:pic>
        <p:nvPicPr>
          <p:cNvPr id="8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" y="3598687"/>
            <a:ext cx="1703879" cy="1185689"/>
          </a:xfrm>
          <a:prstGeom prst="rect">
            <a:avLst/>
          </a:prstGeom>
        </p:spPr>
      </p:pic>
      <p:pic>
        <p:nvPicPr>
          <p:cNvPr id="9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540" y="3598686"/>
            <a:ext cx="1802247" cy="11856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3015" y="2586048"/>
            <a:ext cx="3552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 Pick-Up: components production</a:t>
            </a:r>
          </a:p>
          <a:p>
            <a:r>
              <a:rPr lang="en-US" dirty="0" smtClean="0"/>
              <a:t>ongoing (vacuum tanks, Ag-coated</a:t>
            </a:r>
          </a:p>
          <a:p>
            <a:r>
              <a:rPr lang="en-US" dirty="0" smtClean="0"/>
              <a:t>foils, </a:t>
            </a:r>
            <a:r>
              <a:rPr lang="en-US" dirty="0" err="1" smtClean="0"/>
              <a:t>slotline</a:t>
            </a:r>
            <a:r>
              <a:rPr lang="en-US" dirty="0" smtClean="0"/>
              <a:t> electrodes,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4" y="0"/>
            <a:ext cx="11036383" cy="6806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956" y="3187470"/>
            <a:ext cx="3547773" cy="10772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Thank you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for your attention!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1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Breitbild</PresentationFormat>
  <Paragraphs>64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Collector Ring express status report</vt:lpstr>
      <vt:lpstr>Collector Ring:   huge work, low priority</vt:lpstr>
      <vt:lpstr>FoS Dipole: FAT ongoing, SAT on the horizon</vt:lpstr>
      <vt:lpstr>Magnet and vacuum systems</vt:lpstr>
      <vt:lpstr>Other highlights</vt:lpstr>
      <vt:lpstr>GSI in-kind: good progress</vt:lpstr>
      <vt:lpstr>PowerPoint-Präsentation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status</dc:title>
  <dc:creator>dima</dc:creator>
  <cp:lastModifiedBy>Utermann, Sonia Dr.</cp:lastModifiedBy>
  <cp:revision>109</cp:revision>
  <dcterms:created xsi:type="dcterms:W3CDTF">2020-05-23T06:35:46Z</dcterms:created>
  <dcterms:modified xsi:type="dcterms:W3CDTF">2021-11-23T12:52:08Z</dcterms:modified>
</cp:coreProperties>
</file>