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68" r:id="rId6"/>
    <p:sldId id="267" r:id="rId7"/>
    <p:sldId id="26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82" autoAdjust="0"/>
    <p:restoredTop sz="94660"/>
  </p:normalViewPr>
  <p:slideViewPr>
    <p:cSldViewPr snapToGrid="0" showGuides="1">
      <p:cViewPr varScale="1">
        <p:scale>
          <a:sx n="103" d="100"/>
          <a:sy n="103" d="100"/>
        </p:scale>
        <p:origin x="126" y="7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 descr="fair-mesh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3" t="11489" r="5373" b="5511"/>
          <a:stretch/>
        </p:blipFill>
        <p:spPr>
          <a:xfrm>
            <a:off x="1211573" y="743297"/>
            <a:ext cx="9768854" cy="553333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133711"/>
            <a:ext cx="1080000" cy="900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49" y="128762"/>
            <a:ext cx="754124" cy="90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975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7706"/>
            <a:ext cx="10515600" cy="530421"/>
          </a:xfrm>
        </p:spPr>
        <p:txBody>
          <a:bodyPr>
            <a:normAutofit/>
          </a:bodyPr>
          <a:lstStyle>
            <a:lvl1pPr algn="ctr">
              <a:defRPr sz="2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cxnSp>
        <p:nvCxnSpPr>
          <p:cNvPr id="6" name="Прямая соединительная линия 5"/>
          <p:cNvCxnSpPr/>
          <p:nvPr userDrawn="1"/>
        </p:nvCxnSpPr>
        <p:spPr>
          <a:xfrm>
            <a:off x="0" y="722970"/>
            <a:ext cx="12192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8341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5356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0641A-5C3E-490F-904A-1D19CBCD0F35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3A6B47-45BD-4EB1-B166-AF17F4367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087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12" Type="http://schemas.openxmlformats.org/officeDocument/2006/relationships/image" Target="../media/image32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emf"/><Relationship Id="rId5" Type="http://schemas.openxmlformats.org/officeDocument/2006/relationships/image" Target="../media/image36.emf"/><Relationship Id="rId4" Type="http://schemas.openxmlformats.org/officeDocument/2006/relationships/image" Target="../media/image3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Collector Ring</a:t>
            </a:r>
            <a:br>
              <a:rPr lang="en-US" sz="4400" dirty="0" smtClean="0"/>
            </a:br>
            <a:r>
              <a:rPr lang="en-US" sz="4400" dirty="0" smtClean="0"/>
              <a:t>express status report</a:t>
            </a:r>
            <a:endParaRPr lang="en-US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Dmitry Shwartz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on behalf of the BINP team</a:t>
            </a:r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87844" y="6340213"/>
            <a:ext cx="7439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7</a:t>
            </a:r>
            <a:r>
              <a:rPr lang="en-US" baseline="30000" dirty="0" smtClean="0">
                <a:solidFill>
                  <a:schemeClr val="bg1">
                    <a:lumMod val="50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BINP-FAIR Collaboration Coordination Workshop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, online, 9 Nov 2021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59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Рисунок 7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348" y="782134"/>
            <a:ext cx="8441593" cy="590645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Collector Ring</a:t>
            </a:r>
            <a:r>
              <a:rPr lang="en-US" dirty="0" smtClean="0"/>
              <a:t>:   </a:t>
            </a:r>
            <a:r>
              <a:rPr lang="en-US" sz="4400" b="0" dirty="0" smtClean="0"/>
              <a:t>huge</a:t>
            </a:r>
            <a:r>
              <a:rPr lang="en-US" dirty="0" smtClean="0"/>
              <a:t> work, </a:t>
            </a:r>
            <a:r>
              <a:rPr lang="en-US" baseline="-25000" dirty="0" smtClean="0"/>
              <a:t>low</a:t>
            </a:r>
            <a:r>
              <a:rPr lang="en-US" dirty="0" smtClean="0"/>
              <a:t> priority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980432" y="761775"/>
            <a:ext cx="1231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Beam from</a:t>
            </a:r>
          </a:p>
          <a:p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p_bar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&amp; SFRS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51285" y="6401883"/>
            <a:ext cx="16625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Extraction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HESR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feld 1"/>
          <p:cNvSpPr txBox="1">
            <a:spLocks noChangeArrowheads="1"/>
          </p:cNvSpPr>
          <p:nvPr/>
        </p:nvSpPr>
        <p:spPr bwMode="auto">
          <a:xfrm>
            <a:off x="7723931" y="5509687"/>
            <a:ext cx="1128514" cy="288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36000" rIns="0" bIns="3600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RF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debunchers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7991620" y="5847080"/>
            <a:ext cx="0" cy="236153"/>
          </a:xfrm>
          <a:prstGeom prst="straightConnector1">
            <a:avLst/>
          </a:prstGeom>
          <a:ln w="19050">
            <a:solidFill>
              <a:srgbClr val="92D050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4" name="Textfeld 26"/>
          <p:cNvSpPr txBox="1">
            <a:spLocks noChangeArrowheads="1"/>
          </p:cNvSpPr>
          <p:nvPr/>
        </p:nvSpPr>
        <p:spPr bwMode="auto">
          <a:xfrm>
            <a:off x="8563734" y="2190811"/>
            <a:ext cx="13500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Inj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Extr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kickers 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flipV="1">
            <a:off x="9033489" y="1899371"/>
            <a:ext cx="0" cy="288032"/>
          </a:xfrm>
          <a:prstGeom prst="straightConnector1">
            <a:avLst/>
          </a:prstGeom>
          <a:ln w="19050">
            <a:solidFill>
              <a:srgbClr val="92D050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9321521" y="1899371"/>
            <a:ext cx="0" cy="288032"/>
          </a:xfrm>
          <a:prstGeom prst="straightConnector1">
            <a:avLst/>
          </a:prstGeom>
          <a:ln w="19050">
            <a:solidFill>
              <a:srgbClr val="92D050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7" name="Textfeld 2"/>
          <p:cNvSpPr txBox="1">
            <a:spLocks noChangeArrowheads="1"/>
          </p:cNvSpPr>
          <p:nvPr/>
        </p:nvSpPr>
        <p:spPr bwMode="auto">
          <a:xfrm>
            <a:off x="5739031" y="4528223"/>
            <a:ext cx="15520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Stochastic cooling 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pickups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6519936" y="4924702"/>
            <a:ext cx="346540" cy="1234646"/>
          </a:xfrm>
          <a:prstGeom prst="straightConnector1">
            <a:avLst/>
          </a:prstGeom>
          <a:ln w="19050">
            <a:solidFill>
              <a:srgbClr val="92D050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6713128" y="4924702"/>
            <a:ext cx="344068" cy="1234646"/>
          </a:xfrm>
          <a:prstGeom prst="straightConnector1">
            <a:avLst/>
          </a:prstGeom>
          <a:ln w="19050">
            <a:solidFill>
              <a:srgbClr val="92D050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4854097" y="4789833"/>
            <a:ext cx="865842" cy="191431"/>
          </a:xfrm>
          <a:prstGeom prst="straightConnector1">
            <a:avLst/>
          </a:prstGeom>
          <a:ln w="19050">
            <a:solidFill>
              <a:srgbClr val="92D050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1" name="Textfeld 7"/>
          <p:cNvSpPr txBox="1">
            <a:spLocks noChangeArrowheads="1"/>
          </p:cNvSpPr>
          <p:nvPr/>
        </p:nvSpPr>
        <p:spPr bwMode="auto">
          <a:xfrm>
            <a:off x="6352351" y="2206257"/>
            <a:ext cx="15520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Stochastic cooling 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kickers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 flipV="1">
            <a:off x="7082500" y="1918225"/>
            <a:ext cx="0" cy="288032"/>
          </a:xfrm>
          <a:prstGeom prst="straightConnector1">
            <a:avLst/>
          </a:prstGeom>
          <a:ln w="19050">
            <a:solidFill>
              <a:srgbClr val="92D050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6866476" y="1918225"/>
            <a:ext cx="0" cy="288032"/>
          </a:xfrm>
          <a:prstGeom prst="straightConnector1">
            <a:avLst/>
          </a:prstGeom>
          <a:ln w="19050">
            <a:solidFill>
              <a:srgbClr val="92D050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4" name="Textfeld 1"/>
          <p:cNvSpPr txBox="1">
            <a:spLocks noChangeArrowheads="1"/>
          </p:cNvSpPr>
          <p:nvPr/>
        </p:nvSpPr>
        <p:spPr bwMode="auto">
          <a:xfrm>
            <a:off x="7037652" y="5017530"/>
            <a:ext cx="909160" cy="288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36000" rIns="0" bIns="36000">
            <a:spAutoFit/>
          </a:bodyPr>
          <a:lstStyle/>
          <a:p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ToF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detector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7331042" y="5305677"/>
            <a:ext cx="0" cy="752223"/>
          </a:xfrm>
          <a:prstGeom prst="straightConnector1">
            <a:avLst/>
          </a:prstGeom>
          <a:ln w="19050">
            <a:solidFill>
              <a:srgbClr val="92D050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 flipV="1">
            <a:off x="4949296" y="6555772"/>
            <a:ext cx="717306" cy="83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8095078" y="5847080"/>
            <a:ext cx="0" cy="235914"/>
          </a:xfrm>
          <a:prstGeom prst="straightConnector1">
            <a:avLst/>
          </a:prstGeom>
          <a:ln w="19050">
            <a:solidFill>
              <a:srgbClr val="92D050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8296420" y="5847080"/>
            <a:ext cx="0" cy="233672"/>
          </a:xfrm>
          <a:prstGeom prst="straightConnector1">
            <a:avLst/>
          </a:prstGeom>
          <a:ln w="19050">
            <a:solidFill>
              <a:srgbClr val="92D050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8401685" y="5847080"/>
            <a:ext cx="0" cy="231431"/>
          </a:xfrm>
          <a:prstGeom prst="straightConnector1">
            <a:avLst/>
          </a:prstGeom>
          <a:ln w="19050">
            <a:solidFill>
              <a:srgbClr val="92D050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8505143" y="5847080"/>
            <a:ext cx="0" cy="233195"/>
          </a:xfrm>
          <a:prstGeom prst="straightConnector1">
            <a:avLst/>
          </a:prstGeom>
          <a:ln w="19050">
            <a:solidFill>
              <a:srgbClr val="92D050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7399081" y="1385740"/>
            <a:ext cx="0" cy="235026"/>
          </a:xfrm>
          <a:prstGeom prst="straightConnector1">
            <a:avLst/>
          </a:prstGeom>
          <a:ln w="19050">
            <a:solidFill>
              <a:srgbClr val="92D050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flipH="1">
            <a:off x="7513773" y="1385740"/>
            <a:ext cx="911" cy="255448"/>
          </a:xfrm>
          <a:prstGeom prst="straightConnector1">
            <a:avLst/>
          </a:prstGeom>
          <a:ln w="19050">
            <a:solidFill>
              <a:srgbClr val="92D050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flipH="1">
            <a:off x="7617471" y="1379070"/>
            <a:ext cx="1353" cy="280972"/>
          </a:xfrm>
          <a:prstGeom prst="straightConnector1">
            <a:avLst/>
          </a:prstGeom>
          <a:ln w="19050">
            <a:solidFill>
              <a:srgbClr val="92D050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5" name="Textfeld 26"/>
          <p:cNvSpPr txBox="1">
            <a:spLocks noChangeArrowheads="1"/>
          </p:cNvSpPr>
          <p:nvPr/>
        </p:nvSpPr>
        <p:spPr bwMode="auto">
          <a:xfrm>
            <a:off x="7126943" y="1051186"/>
            <a:ext cx="84350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Inj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septa 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feld 26"/>
          <p:cNvSpPr txBox="1">
            <a:spLocks noChangeArrowheads="1"/>
          </p:cNvSpPr>
          <p:nvPr/>
        </p:nvSpPr>
        <p:spPr bwMode="auto">
          <a:xfrm>
            <a:off x="9054254" y="5628053"/>
            <a:ext cx="95250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Extr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septa 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7" name="Прямая со стрелкой 46"/>
          <p:cNvCxnSpPr/>
          <p:nvPr/>
        </p:nvCxnSpPr>
        <p:spPr>
          <a:xfrm>
            <a:off x="9379654" y="5972626"/>
            <a:ext cx="0" cy="235026"/>
          </a:xfrm>
          <a:prstGeom prst="straightConnector1">
            <a:avLst/>
          </a:prstGeom>
          <a:ln w="19050">
            <a:solidFill>
              <a:srgbClr val="92D050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>
            <a:off x="9485017" y="5972626"/>
            <a:ext cx="0" cy="235026"/>
          </a:xfrm>
          <a:prstGeom prst="straightConnector1">
            <a:avLst/>
          </a:prstGeom>
          <a:ln w="19050">
            <a:solidFill>
              <a:srgbClr val="92D050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 flipH="1">
            <a:off x="9945686" y="1317635"/>
            <a:ext cx="57318" cy="270355"/>
          </a:xfrm>
          <a:prstGeom prst="straightConnector1">
            <a:avLst/>
          </a:prstGeom>
          <a:ln w="19050">
            <a:solidFill>
              <a:srgbClr val="92D050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3" name="Textfeld 26"/>
          <p:cNvSpPr txBox="1">
            <a:spLocks noChangeArrowheads="1"/>
          </p:cNvSpPr>
          <p:nvPr/>
        </p:nvSpPr>
        <p:spPr bwMode="auto">
          <a:xfrm>
            <a:off x="9749164" y="1028712"/>
            <a:ext cx="67358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Dipole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4" name="Прямая со стрелкой 53"/>
          <p:cNvCxnSpPr>
            <a:stCxn id="55" idx="2"/>
          </p:cNvCxnSpPr>
          <p:nvPr/>
        </p:nvCxnSpPr>
        <p:spPr>
          <a:xfrm flipH="1">
            <a:off x="9163342" y="1339517"/>
            <a:ext cx="5466" cy="292444"/>
          </a:xfrm>
          <a:prstGeom prst="straightConnector1">
            <a:avLst/>
          </a:prstGeom>
          <a:ln w="19050">
            <a:solidFill>
              <a:srgbClr val="92D050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5" name="Textfeld 26"/>
          <p:cNvSpPr txBox="1">
            <a:spLocks noChangeArrowheads="1"/>
          </p:cNvSpPr>
          <p:nvPr/>
        </p:nvSpPr>
        <p:spPr bwMode="auto">
          <a:xfrm>
            <a:off x="8946632" y="1031740"/>
            <a:ext cx="4443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NQ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6" name="Прямая со стрелкой 55"/>
          <p:cNvCxnSpPr/>
          <p:nvPr/>
        </p:nvCxnSpPr>
        <p:spPr>
          <a:xfrm>
            <a:off x="8649010" y="1360216"/>
            <a:ext cx="0" cy="235026"/>
          </a:xfrm>
          <a:prstGeom prst="straightConnector1">
            <a:avLst/>
          </a:prstGeom>
          <a:ln w="19050">
            <a:solidFill>
              <a:srgbClr val="92D050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7" name="Textfeld 26"/>
          <p:cNvSpPr txBox="1">
            <a:spLocks noChangeArrowheads="1"/>
          </p:cNvSpPr>
          <p:nvPr/>
        </p:nvSpPr>
        <p:spPr bwMode="auto">
          <a:xfrm>
            <a:off x="8375738" y="1032729"/>
            <a:ext cx="59343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EWQ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9" name="Прямая со стрелкой 58"/>
          <p:cNvCxnSpPr/>
          <p:nvPr/>
        </p:nvCxnSpPr>
        <p:spPr>
          <a:xfrm flipH="1">
            <a:off x="11337428" y="2181384"/>
            <a:ext cx="196612" cy="230308"/>
          </a:xfrm>
          <a:prstGeom prst="straightConnector1">
            <a:avLst/>
          </a:prstGeom>
          <a:ln w="19050">
            <a:solidFill>
              <a:srgbClr val="92D050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0" name="Textfeld 26"/>
          <p:cNvSpPr txBox="1">
            <a:spLocks noChangeArrowheads="1"/>
          </p:cNvSpPr>
          <p:nvPr/>
        </p:nvSpPr>
        <p:spPr bwMode="auto">
          <a:xfrm>
            <a:off x="11344320" y="1870199"/>
            <a:ext cx="58381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SWQ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2" name="Прямая со стрелкой 61"/>
          <p:cNvCxnSpPr/>
          <p:nvPr/>
        </p:nvCxnSpPr>
        <p:spPr>
          <a:xfrm flipH="1">
            <a:off x="10619816" y="1640263"/>
            <a:ext cx="173874" cy="283238"/>
          </a:xfrm>
          <a:prstGeom prst="straightConnector1">
            <a:avLst/>
          </a:prstGeom>
          <a:ln w="19050">
            <a:solidFill>
              <a:srgbClr val="92D050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3" name="Textfeld 26"/>
          <p:cNvSpPr txBox="1">
            <a:spLocks noChangeArrowheads="1"/>
          </p:cNvSpPr>
          <p:nvPr/>
        </p:nvSpPr>
        <p:spPr bwMode="auto">
          <a:xfrm>
            <a:off x="10638247" y="1299793"/>
            <a:ext cx="48442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WQ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6" name="Прямая со стрелкой 65"/>
          <p:cNvCxnSpPr/>
          <p:nvPr/>
        </p:nvCxnSpPr>
        <p:spPr>
          <a:xfrm>
            <a:off x="10817357" y="5211248"/>
            <a:ext cx="248740" cy="300047"/>
          </a:xfrm>
          <a:prstGeom prst="straightConnector1">
            <a:avLst/>
          </a:prstGeom>
          <a:ln w="19050">
            <a:solidFill>
              <a:srgbClr val="92D050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7" name="Textfeld 26"/>
          <p:cNvSpPr txBox="1">
            <a:spLocks noChangeArrowheads="1"/>
          </p:cNvSpPr>
          <p:nvPr/>
        </p:nvSpPr>
        <p:spPr bwMode="auto">
          <a:xfrm>
            <a:off x="10328477" y="4888273"/>
            <a:ext cx="9028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Sextupole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0" name="Прямая со стрелкой 79"/>
          <p:cNvCxnSpPr/>
          <p:nvPr/>
        </p:nvCxnSpPr>
        <p:spPr>
          <a:xfrm flipV="1">
            <a:off x="11353800" y="3612664"/>
            <a:ext cx="380192" cy="44936"/>
          </a:xfrm>
          <a:prstGeom prst="straightConnector1">
            <a:avLst/>
          </a:prstGeom>
          <a:ln w="19050">
            <a:solidFill>
              <a:srgbClr val="92D050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81" name="Textfeld 26"/>
          <p:cNvSpPr txBox="1">
            <a:spLocks noChangeArrowheads="1"/>
          </p:cNvSpPr>
          <p:nvPr/>
        </p:nvSpPr>
        <p:spPr bwMode="auto">
          <a:xfrm>
            <a:off x="10672457" y="3509906"/>
            <a:ext cx="683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Pickup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5" t="669" r="186" b="12445"/>
          <a:stretch/>
        </p:blipFill>
        <p:spPr>
          <a:xfrm>
            <a:off x="84839" y="1412441"/>
            <a:ext cx="4053639" cy="3119469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 rot="17556592">
            <a:off x="1664729" y="3942649"/>
            <a:ext cx="433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92D050"/>
                </a:solidFill>
              </a:rPr>
              <a:t>CR</a:t>
            </a:r>
            <a:endParaRPr lang="ru-RU" b="1" dirty="0">
              <a:solidFill>
                <a:srgbClr val="92D05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 rot="17752989">
            <a:off x="1591536" y="3091045"/>
            <a:ext cx="669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HESR</a:t>
            </a: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4354610" y="860504"/>
            <a:ext cx="561274" cy="19529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олилиния 39"/>
          <p:cNvSpPr/>
          <p:nvPr/>
        </p:nvSpPr>
        <p:spPr>
          <a:xfrm>
            <a:off x="2018719" y="4527704"/>
            <a:ext cx="2312744" cy="788943"/>
          </a:xfrm>
          <a:custGeom>
            <a:avLst/>
            <a:gdLst>
              <a:gd name="connsiteX0" fmla="*/ 0 w 1913641"/>
              <a:gd name="connsiteY0" fmla="*/ 0 h 716437"/>
              <a:gd name="connsiteX1" fmla="*/ 1913641 w 1913641"/>
              <a:gd name="connsiteY1" fmla="*/ 716437 h 716437"/>
              <a:gd name="connsiteX0" fmla="*/ 0 w 1913641"/>
              <a:gd name="connsiteY0" fmla="*/ 0 h 716437"/>
              <a:gd name="connsiteX1" fmla="*/ 1913641 w 1913641"/>
              <a:gd name="connsiteY1" fmla="*/ 716437 h 716437"/>
              <a:gd name="connsiteX0" fmla="*/ 0 w 1951348"/>
              <a:gd name="connsiteY0" fmla="*/ 0 h 980388"/>
              <a:gd name="connsiteX1" fmla="*/ 1951348 w 1951348"/>
              <a:gd name="connsiteY1" fmla="*/ 980388 h 980388"/>
              <a:gd name="connsiteX0" fmla="*/ 0 w 1951348"/>
              <a:gd name="connsiteY0" fmla="*/ 0 h 983208"/>
              <a:gd name="connsiteX1" fmla="*/ 1951348 w 1951348"/>
              <a:gd name="connsiteY1" fmla="*/ 980388 h 983208"/>
              <a:gd name="connsiteX0" fmla="*/ 0 w 1951348"/>
              <a:gd name="connsiteY0" fmla="*/ 0 h 1039983"/>
              <a:gd name="connsiteX1" fmla="*/ 1951348 w 1951348"/>
              <a:gd name="connsiteY1" fmla="*/ 980388 h 1039983"/>
              <a:gd name="connsiteX0" fmla="*/ 0 w 1574276"/>
              <a:gd name="connsiteY0" fmla="*/ 0 h 900751"/>
              <a:gd name="connsiteX1" fmla="*/ 1574276 w 1574276"/>
              <a:gd name="connsiteY1" fmla="*/ 791852 h 900751"/>
              <a:gd name="connsiteX0" fmla="*/ 0 w 1574276"/>
              <a:gd name="connsiteY0" fmla="*/ 0 h 855655"/>
              <a:gd name="connsiteX1" fmla="*/ 1574276 w 1574276"/>
              <a:gd name="connsiteY1" fmla="*/ 791852 h 855655"/>
              <a:gd name="connsiteX0" fmla="*/ 0 w 1574276"/>
              <a:gd name="connsiteY0" fmla="*/ 0 h 851579"/>
              <a:gd name="connsiteX1" fmla="*/ 1574276 w 1574276"/>
              <a:gd name="connsiteY1" fmla="*/ 791852 h 851579"/>
              <a:gd name="connsiteX0" fmla="*/ 0 w 1574276"/>
              <a:gd name="connsiteY0" fmla="*/ 0 h 792366"/>
              <a:gd name="connsiteX1" fmla="*/ 1574276 w 1574276"/>
              <a:gd name="connsiteY1" fmla="*/ 791852 h 792366"/>
              <a:gd name="connsiteX0" fmla="*/ 0 w 1839319"/>
              <a:gd name="connsiteY0" fmla="*/ 0 h 871365"/>
              <a:gd name="connsiteX1" fmla="*/ 1839319 w 1839319"/>
              <a:gd name="connsiteY1" fmla="*/ 871365 h 871365"/>
              <a:gd name="connsiteX0" fmla="*/ 0 w 1892328"/>
              <a:gd name="connsiteY0" fmla="*/ 0 h 701839"/>
              <a:gd name="connsiteX1" fmla="*/ 1892328 w 1892328"/>
              <a:gd name="connsiteY1" fmla="*/ 685834 h 701839"/>
              <a:gd name="connsiteX0" fmla="*/ 0 w 1892328"/>
              <a:gd name="connsiteY0" fmla="*/ 0 h 685945"/>
              <a:gd name="connsiteX1" fmla="*/ 1892328 w 1892328"/>
              <a:gd name="connsiteY1" fmla="*/ 685834 h 685945"/>
              <a:gd name="connsiteX0" fmla="*/ 0 w 1839319"/>
              <a:gd name="connsiteY0" fmla="*/ 0 h 805103"/>
              <a:gd name="connsiteX1" fmla="*/ 1839319 w 1839319"/>
              <a:gd name="connsiteY1" fmla="*/ 805103 h 805103"/>
              <a:gd name="connsiteX0" fmla="*/ 0 w 1839319"/>
              <a:gd name="connsiteY0" fmla="*/ 0 h 805103"/>
              <a:gd name="connsiteX1" fmla="*/ 1839319 w 1839319"/>
              <a:gd name="connsiteY1" fmla="*/ 805103 h 805103"/>
              <a:gd name="connsiteX0" fmla="*/ 0 w 1879076"/>
              <a:gd name="connsiteY0" fmla="*/ 0 h 661667"/>
              <a:gd name="connsiteX1" fmla="*/ 1879076 w 1879076"/>
              <a:gd name="connsiteY1" fmla="*/ 659329 h 661667"/>
              <a:gd name="connsiteX0" fmla="*/ 0 w 1879076"/>
              <a:gd name="connsiteY0" fmla="*/ 0 h 692027"/>
              <a:gd name="connsiteX1" fmla="*/ 1879076 w 1879076"/>
              <a:gd name="connsiteY1" fmla="*/ 659329 h 692027"/>
              <a:gd name="connsiteX0" fmla="*/ 0 w 1879076"/>
              <a:gd name="connsiteY0" fmla="*/ 0 h 835330"/>
              <a:gd name="connsiteX1" fmla="*/ 1879076 w 1879076"/>
              <a:gd name="connsiteY1" fmla="*/ 659329 h 835330"/>
              <a:gd name="connsiteX0" fmla="*/ 0 w 2017616"/>
              <a:gd name="connsiteY0" fmla="*/ 0 h 745972"/>
              <a:gd name="connsiteX1" fmla="*/ 2017616 w 2017616"/>
              <a:gd name="connsiteY1" fmla="*/ 528413 h 745972"/>
              <a:gd name="connsiteX0" fmla="*/ 0 w 2017616"/>
              <a:gd name="connsiteY0" fmla="*/ 0 h 739303"/>
              <a:gd name="connsiteX1" fmla="*/ 2017616 w 2017616"/>
              <a:gd name="connsiteY1" fmla="*/ 528413 h 739303"/>
              <a:gd name="connsiteX0" fmla="*/ 0 w 2036088"/>
              <a:gd name="connsiteY0" fmla="*/ 0 h 714677"/>
              <a:gd name="connsiteX1" fmla="*/ 2036088 w 2036088"/>
              <a:gd name="connsiteY1" fmla="*/ 489908 h 714677"/>
              <a:gd name="connsiteX0" fmla="*/ 0 w 2036088"/>
              <a:gd name="connsiteY0" fmla="*/ 0 h 777554"/>
              <a:gd name="connsiteX1" fmla="*/ 2036088 w 2036088"/>
              <a:gd name="connsiteY1" fmla="*/ 489908 h 777554"/>
              <a:gd name="connsiteX0" fmla="*/ 0 w 2036088"/>
              <a:gd name="connsiteY0" fmla="*/ 0 h 788518"/>
              <a:gd name="connsiteX1" fmla="*/ 2036088 w 2036088"/>
              <a:gd name="connsiteY1" fmla="*/ 489908 h 788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36088" h="788518">
                <a:moveTo>
                  <a:pt x="0" y="0"/>
                </a:moveTo>
                <a:cubicBezTo>
                  <a:pt x="465235" y="940013"/>
                  <a:pt x="1069396" y="953379"/>
                  <a:pt x="2036088" y="489908"/>
                </a:cubicBezTo>
              </a:path>
            </a:pathLst>
          </a:custGeom>
          <a:noFill/>
          <a:ln w="88900" cmpd="tri">
            <a:solidFill>
              <a:srgbClr val="92D05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Прямая со стрелкой 50"/>
          <p:cNvCxnSpPr/>
          <p:nvPr/>
        </p:nvCxnSpPr>
        <p:spPr>
          <a:xfrm flipH="1" flipV="1">
            <a:off x="5492319" y="2372318"/>
            <a:ext cx="175840" cy="479386"/>
          </a:xfrm>
          <a:prstGeom prst="straightConnector1">
            <a:avLst/>
          </a:prstGeom>
          <a:ln w="19050">
            <a:solidFill>
              <a:srgbClr val="92D050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2" name="Textfeld 26"/>
          <p:cNvSpPr txBox="1">
            <a:spLocks noChangeArrowheads="1"/>
          </p:cNvSpPr>
          <p:nvPr/>
        </p:nvSpPr>
        <p:spPr bwMode="auto">
          <a:xfrm>
            <a:off x="5259941" y="2848443"/>
            <a:ext cx="11689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Beam s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craper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8" name="Прямая со стрелкой 57"/>
          <p:cNvCxnSpPr/>
          <p:nvPr/>
        </p:nvCxnSpPr>
        <p:spPr>
          <a:xfrm flipH="1">
            <a:off x="4617640" y="3787775"/>
            <a:ext cx="643426" cy="89528"/>
          </a:xfrm>
          <a:prstGeom prst="straightConnector1">
            <a:avLst/>
          </a:prstGeom>
          <a:ln w="19050">
            <a:solidFill>
              <a:srgbClr val="92D050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1" name="Textfeld 26"/>
          <p:cNvSpPr txBox="1">
            <a:spLocks noChangeArrowheads="1"/>
          </p:cNvSpPr>
          <p:nvPr/>
        </p:nvSpPr>
        <p:spPr bwMode="auto">
          <a:xfrm>
            <a:off x="5273766" y="3619014"/>
            <a:ext cx="156645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Scintillating screen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3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FoS</a:t>
            </a:r>
            <a:r>
              <a:rPr lang="en-US" dirty="0" smtClean="0"/>
              <a:t> Dipole: FAT ongoing, SAT on the horizon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99626" y="3942386"/>
            <a:ext cx="31693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Dipole @ magnetic measurements</a:t>
            </a:r>
            <a:endParaRPr lang="en-US" sz="1400" dirty="0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89" y="931865"/>
            <a:ext cx="3405652" cy="301052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335" y="931865"/>
            <a:ext cx="4091475" cy="270413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1433" y="4237989"/>
            <a:ext cx="2518377" cy="115386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602" y="1248536"/>
            <a:ext cx="1793135" cy="26630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28708" y="3573054"/>
            <a:ext cx="35363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Field quality: (preliminary) within spec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9368582" y="5190818"/>
            <a:ext cx="2510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Transport</a:t>
            </a:r>
          </a:p>
          <a:p>
            <a:r>
              <a:rPr lang="en-US" sz="1400" dirty="0" smtClean="0"/>
              <a:t>frames: production ongoing</a:t>
            </a:r>
            <a:endParaRPr lang="en-US" sz="1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832" y="4332832"/>
            <a:ext cx="2882398" cy="23311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254" y="4332832"/>
            <a:ext cx="1451642" cy="11304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042" y="807404"/>
            <a:ext cx="1110311" cy="930441"/>
          </a:xfrm>
          <a:prstGeom prst="rect">
            <a:avLst/>
          </a:prstGeom>
        </p:spPr>
      </p:pic>
      <p:cxnSp>
        <p:nvCxnSpPr>
          <p:cNvPr id="10" name="Прямая со стрелкой 9"/>
          <p:cNvCxnSpPr/>
          <p:nvPr/>
        </p:nvCxnSpPr>
        <p:spPr>
          <a:xfrm flipV="1">
            <a:off x="4592484" y="1079259"/>
            <a:ext cx="1052942" cy="211994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3" y="4375380"/>
            <a:ext cx="2450628" cy="226793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645426" y="2434676"/>
            <a:ext cx="1896989" cy="954107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QPC Prototype-1, working very well routinely at magnetic measurements stand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3881825" y="5712468"/>
            <a:ext cx="2812470" cy="954107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QPC Prototype-2, assembly is ongoing, 1</a:t>
            </a:r>
            <a:r>
              <a:rPr lang="en-US" sz="1400" baseline="30000" dirty="0" smtClean="0"/>
              <a:t>st</a:t>
            </a:r>
            <a:r>
              <a:rPr lang="en-US" sz="1400" dirty="0" smtClean="0"/>
              <a:t> section under testing.</a:t>
            </a:r>
          </a:p>
          <a:p>
            <a:r>
              <a:rPr lang="en-US" sz="1400" dirty="0" smtClean="0"/>
              <a:t>To be delivered for FoS dipole SAT at GSI/FAIR site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2487300" y="4390938"/>
            <a:ext cx="1527302" cy="1169551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FAT has been started, a dozen of non-critical remarks were obtained</a:t>
            </a:r>
            <a:endParaRPr lang="en-US" sz="1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9944476" y="6061851"/>
            <a:ext cx="216943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Talks by</a:t>
            </a:r>
          </a:p>
          <a:p>
            <a:r>
              <a:rPr lang="en-US" sz="1400" dirty="0" err="1" smtClean="0"/>
              <a:t>A.Starostenko</a:t>
            </a:r>
            <a:r>
              <a:rPr lang="en-US" sz="1400" dirty="0" smtClean="0"/>
              <a:t>, Wed, 16:00</a:t>
            </a:r>
          </a:p>
          <a:p>
            <a:r>
              <a:rPr lang="en-US" sz="1400" dirty="0" err="1" smtClean="0"/>
              <a:t>D.Senkov</a:t>
            </a:r>
            <a:r>
              <a:rPr lang="en-US" sz="1400" dirty="0"/>
              <a:t>, Thu, </a:t>
            </a:r>
            <a:r>
              <a:rPr lang="en-US" sz="1400" dirty="0" smtClean="0"/>
              <a:t>14:20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0649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64" y="4468212"/>
            <a:ext cx="2317783" cy="147308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 and vacuum systems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689" y="5007977"/>
            <a:ext cx="2739922" cy="1541206"/>
          </a:xfrm>
          <a:prstGeom prst="rect">
            <a:avLst/>
          </a:prstGeom>
          <a:effectLst>
            <a:glow rad="63500">
              <a:schemeClr val="bg1">
                <a:alpha val="70000"/>
              </a:schemeClr>
            </a:glo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873" y="967104"/>
            <a:ext cx="2250411" cy="21688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10685" y="980693"/>
            <a:ext cx="2790165" cy="954107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CR/TCR1/</a:t>
            </a:r>
            <a:r>
              <a:rPr lang="en-US" sz="1400" dirty="0" err="1" smtClean="0"/>
              <a:t>pbar</a:t>
            </a:r>
            <a:r>
              <a:rPr lang="en-US" sz="1400" dirty="0" smtClean="0"/>
              <a:t> sextupole: </a:t>
            </a:r>
            <a:r>
              <a:rPr lang="en-US" sz="1400" dirty="0" smtClean="0"/>
              <a:t>test </a:t>
            </a:r>
            <a:r>
              <a:rPr lang="en-US" sz="1400" dirty="0" smtClean="0"/>
              <a:t>laminas stamped; all the tooling is ready; we expect to get </a:t>
            </a:r>
            <a:r>
              <a:rPr lang="en-US" sz="1400" b="1" dirty="0" smtClean="0"/>
              <a:t>FoS magnet</a:t>
            </a:r>
            <a:r>
              <a:rPr lang="en-US" sz="1400" dirty="0" smtClean="0"/>
              <a:t> by the end of 2021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3020904" y="4468212"/>
            <a:ext cx="2180154" cy="523220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Wide quadrupole stamping tooling assembly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2576596" y="2708363"/>
            <a:ext cx="1611946" cy="523220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Serial (2</a:t>
            </a:r>
            <a:r>
              <a:rPr lang="en-US" sz="1400" baseline="30000" dirty="0" smtClean="0"/>
              <a:t>nd</a:t>
            </a:r>
            <a:r>
              <a:rPr lang="en-US" sz="1400" dirty="0" smtClean="0"/>
              <a:t>)  dipole </a:t>
            </a:r>
            <a:r>
              <a:rPr lang="en-US" sz="1400" dirty="0" smtClean="0"/>
              <a:t>parts </a:t>
            </a:r>
            <a:r>
              <a:rPr lang="en-US" sz="1400" dirty="0" smtClean="0"/>
              <a:t>production</a:t>
            </a:r>
            <a:endParaRPr lang="en-US" sz="14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745" y="967104"/>
            <a:ext cx="2625043" cy="16406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60" y="1918235"/>
            <a:ext cx="2171141" cy="1413955"/>
          </a:xfrm>
          <a:prstGeom prst="rect">
            <a:avLst/>
          </a:prstGeom>
          <a:effectLst>
            <a:glow rad="63500">
              <a:schemeClr val="bg1">
                <a:alpha val="70000"/>
              </a:schemeClr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60" y="1014757"/>
            <a:ext cx="1388843" cy="1091234"/>
          </a:xfrm>
          <a:prstGeom prst="rect">
            <a:avLst/>
          </a:prstGeom>
          <a:effectLst>
            <a:glow rad="63500">
              <a:schemeClr val="bg1">
                <a:alpha val="70000"/>
              </a:schemeClr>
            </a:glo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489" y="2130177"/>
            <a:ext cx="2700867" cy="134443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923355" y="3598041"/>
            <a:ext cx="2180154" cy="738664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Narrow quadrupole test laminas stamped, CDR ongoing, FDR underway</a:t>
            </a:r>
            <a:endParaRPr lang="en-US" sz="1400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848" y="3649695"/>
            <a:ext cx="2969017" cy="277232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105767" y="5487473"/>
            <a:ext cx="2420230" cy="738664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Reworked vacuum chambers </a:t>
            </a:r>
            <a:r>
              <a:rPr lang="en-US" sz="1400" dirty="0" smtClean="0"/>
              <a:t>prototypes, waiting for final vacuum testing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2571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highlights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18698" y="1188302"/>
            <a:ext cx="5987650" cy="5155257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4200"/>
              </a:spcAft>
              <a:buFont typeface="Arial" panose="020B0604020202020204" pitchFamily="34" charset="0"/>
              <a:buChar char="•"/>
            </a:pPr>
            <a:r>
              <a:rPr lang="en-US" sz="1400" dirty="0" smtClean="0"/>
              <a:t>Injection </a:t>
            </a:r>
            <a:r>
              <a:rPr lang="en-US" sz="1400" dirty="0" smtClean="0"/>
              <a:t>septa: CDR ongoing, FDR underway (talk by </a:t>
            </a:r>
            <a:r>
              <a:rPr lang="en-US" sz="1400" dirty="0" err="1" smtClean="0"/>
              <a:t>P.Shatunov</a:t>
            </a:r>
            <a:r>
              <a:rPr lang="en-US" sz="1400" dirty="0" smtClean="0"/>
              <a:t>, Wed, 16:30)</a:t>
            </a:r>
          </a:p>
          <a:p>
            <a:pPr marL="285750" indent="-285750">
              <a:spcAft>
                <a:spcPts val="42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Kickers: HV PS, ferrites and feedthroughs delivered to Novosibirsk; Power Supply – new concept (talk by </a:t>
            </a:r>
            <a:r>
              <a:rPr lang="en-US" sz="1400" dirty="0" err="1"/>
              <a:t>A.Kasaev</a:t>
            </a:r>
            <a:r>
              <a:rPr lang="en-US" sz="1400" dirty="0"/>
              <a:t>, </a:t>
            </a:r>
            <a:r>
              <a:rPr lang="en-US" sz="1400" dirty="0" err="1"/>
              <a:t>I.Koop</a:t>
            </a:r>
            <a:r>
              <a:rPr lang="en-US" sz="1400" dirty="0"/>
              <a:t>, Wed, 17:00)</a:t>
            </a:r>
          </a:p>
          <a:p>
            <a:pPr marL="285750" indent="-285750">
              <a:spcAft>
                <a:spcPts val="42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Diagnostics: Scrapers and Stoppers FDRs released (talk by </a:t>
            </a:r>
            <a:r>
              <a:rPr lang="en-US" sz="1400" dirty="0" err="1"/>
              <a:t>Yu.Rogovsky</a:t>
            </a:r>
            <a:r>
              <a:rPr lang="en-US" sz="1400" dirty="0"/>
              <a:t>, Thu, 14:40</a:t>
            </a:r>
            <a:r>
              <a:rPr lang="en-US" sz="1400" dirty="0" smtClean="0"/>
              <a:t>)</a:t>
            </a:r>
          </a:p>
          <a:p>
            <a:pPr marL="285750" indent="-285750">
              <a:spcAft>
                <a:spcPts val="42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Power converters: Dipoles PC nearly tendered via FAIR (talk by </a:t>
            </a:r>
            <a:r>
              <a:rPr lang="en-US" sz="1400" dirty="0" err="1"/>
              <a:t>D.Senkov</a:t>
            </a:r>
            <a:r>
              <a:rPr lang="en-US" sz="1400" dirty="0"/>
              <a:t>, Thu, 14:20)</a:t>
            </a:r>
          </a:p>
          <a:p>
            <a:pPr marL="285750" indent="-285750">
              <a:spcAft>
                <a:spcPts val="42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Infrastructure: water distribution concept proposed by </a:t>
            </a:r>
            <a:r>
              <a:rPr lang="en-US" sz="1400" dirty="0" err="1"/>
              <a:t>M.Chilikin</a:t>
            </a:r>
            <a:r>
              <a:rPr lang="en-US" sz="1400" dirty="0"/>
              <a:t> &amp; </a:t>
            </a:r>
            <a:r>
              <a:rPr lang="en-US" sz="1400" dirty="0" err="1" smtClean="0"/>
              <a:t>A.Rahimov</a:t>
            </a:r>
            <a:r>
              <a:rPr lang="en-US" sz="1400" dirty="0" smtClean="0"/>
              <a:t> (talk by </a:t>
            </a:r>
            <a:r>
              <a:rPr lang="en-US" sz="1400" dirty="0" err="1" smtClean="0"/>
              <a:t>T.Ziglasch</a:t>
            </a:r>
            <a:r>
              <a:rPr lang="en-US" sz="1400" dirty="0" smtClean="0"/>
              <a:t>, Thu, 15:00)</a:t>
            </a:r>
            <a:endParaRPr lang="en-US" sz="1400" dirty="0"/>
          </a:p>
          <a:p>
            <a:pPr marL="285750" indent="-285750">
              <a:spcAft>
                <a:spcPts val="42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ITEP, Moscow: Schottky Pick-Up CDR </a:t>
            </a:r>
            <a:r>
              <a:rPr lang="en-US" sz="1400" dirty="0" smtClean="0"/>
              <a:t>released</a:t>
            </a:r>
            <a:endParaRPr lang="en-US" sz="1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23" y="911482"/>
            <a:ext cx="2172045" cy="15970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4583" y="2285726"/>
            <a:ext cx="1351784" cy="9147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350" y="1227630"/>
            <a:ext cx="1514416" cy="91470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2851" y="2279762"/>
            <a:ext cx="1004915" cy="92067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23" y="2867139"/>
            <a:ext cx="1537855" cy="117261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23" y="4233273"/>
            <a:ext cx="1537855" cy="107265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350" y="3727160"/>
            <a:ext cx="1514416" cy="943986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62" y="5499446"/>
            <a:ext cx="1514416" cy="108869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36" y="4910983"/>
            <a:ext cx="1537855" cy="120209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345" y="5250955"/>
            <a:ext cx="1046506" cy="1164238"/>
          </a:xfrm>
          <a:prstGeom prst="rect">
            <a:avLst/>
          </a:prstGeom>
          <a:effectLst>
            <a:glow rad="63500">
              <a:schemeClr val="bg1">
                <a:alpha val="70000"/>
              </a:schemeClr>
            </a:glo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4005" y="5663542"/>
            <a:ext cx="953068" cy="899061"/>
          </a:xfrm>
          <a:prstGeom prst="rect">
            <a:avLst/>
          </a:prstGeom>
          <a:effectLst>
            <a:glow rad="63500">
              <a:schemeClr val="bg1">
                <a:alpha val="7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86305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GSI in-kind: good progress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929" y="900680"/>
            <a:ext cx="8009686" cy="583477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54" y="5502350"/>
            <a:ext cx="2904249" cy="120524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0768" y="5179184"/>
            <a:ext cx="35800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SC Kicker: CDR and contract with FZJ</a:t>
            </a:r>
          </a:p>
          <a:p>
            <a:r>
              <a:rPr lang="en-US" dirty="0" smtClean="0"/>
              <a:t>are underway</a:t>
            </a:r>
            <a:endParaRPr lang="en-US" dirty="0"/>
          </a:p>
        </p:txBody>
      </p:sp>
      <p:pic>
        <p:nvPicPr>
          <p:cNvPr id="6" name="Grafi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07" y="900680"/>
            <a:ext cx="1677043" cy="1257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082508" y="1101891"/>
            <a:ext cx="172406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de-DE" dirty="0" smtClean="0"/>
              <a:t>RF </a:t>
            </a:r>
            <a:r>
              <a:rPr lang="en-US" altLang="de-DE" dirty="0" err="1" smtClean="0"/>
              <a:t>debuncher</a:t>
            </a:r>
            <a:r>
              <a:rPr lang="en-US" altLang="de-DE" dirty="0" smtClean="0"/>
              <a:t>:</a:t>
            </a:r>
          </a:p>
          <a:p>
            <a:r>
              <a:rPr lang="en-US" altLang="de-DE" dirty="0" smtClean="0"/>
              <a:t>All </a:t>
            </a:r>
            <a:r>
              <a:rPr lang="en-US" altLang="de-DE" dirty="0"/>
              <a:t>5 RF </a:t>
            </a:r>
            <a:r>
              <a:rPr lang="en-US" altLang="de-DE" dirty="0" smtClean="0"/>
              <a:t>systems</a:t>
            </a:r>
          </a:p>
          <a:p>
            <a:r>
              <a:rPr lang="en-US" altLang="de-DE" dirty="0" smtClean="0"/>
              <a:t>delivered </a:t>
            </a:r>
            <a:r>
              <a:rPr lang="en-US" altLang="de-DE" dirty="0"/>
              <a:t>to GSI </a:t>
            </a:r>
          </a:p>
        </p:txBody>
      </p:sp>
      <p:pic>
        <p:nvPicPr>
          <p:cNvPr id="8" name="Grafi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302" y="3598687"/>
            <a:ext cx="1703879" cy="1185689"/>
          </a:xfrm>
          <a:prstGeom prst="rect">
            <a:avLst/>
          </a:prstGeom>
        </p:spPr>
      </p:pic>
      <p:pic>
        <p:nvPicPr>
          <p:cNvPr id="9" name="Grafik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28540" y="3598686"/>
            <a:ext cx="1802247" cy="118568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23015" y="2586048"/>
            <a:ext cx="355283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SC Pick-Up: components production</a:t>
            </a:r>
          </a:p>
          <a:p>
            <a:r>
              <a:rPr lang="en-US" dirty="0" smtClean="0"/>
              <a:t>ongoing (vacuum tanks, Ag-coated</a:t>
            </a:r>
          </a:p>
          <a:p>
            <a:r>
              <a:rPr lang="en-US" dirty="0" smtClean="0"/>
              <a:t>foils, </a:t>
            </a:r>
            <a:r>
              <a:rPr lang="en-US" dirty="0" err="1" smtClean="0"/>
              <a:t>slotline</a:t>
            </a:r>
            <a:r>
              <a:rPr lang="en-US" dirty="0" smtClean="0"/>
              <a:t> electrodes,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9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84" y="0"/>
            <a:ext cx="11036383" cy="68066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01956" y="3187470"/>
            <a:ext cx="3547773" cy="1077218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C00000"/>
                </a:solidFill>
              </a:rPr>
              <a:t>Thank </a:t>
            </a:r>
            <a:r>
              <a:rPr lang="en-US" sz="3200" dirty="0" smtClean="0">
                <a:solidFill>
                  <a:srgbClr val="C00000"/>
                </a:solidFill>
              </a:rPr>
              <a:t>you</a:t>
            </a:r>
          </a:p>
          <a:p>
            <a:pPr algn="ctr"/>
            <a:r>
              <a:rPr lang="en-US" sz="3200" dirty="0" smtClean="0">
                <a:solidFill>
                  <a:srgbClr val="C00000"/>
                </a:solidFill>
              </a:rPr>
              <a:t>for </a:t>
            </a:r>
            <a:r>
              <a:rPr lang="en-US" sz="3200" dirty="0" smtClean="0">
                <a:solidFill>
                  <a:srgbClr val="C00000"/>
                </a:solidFill>
              </a:rPr>
              <a:t>your attention!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5519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1351</TotalTime>
  <Words>368</Words>
  <Application>Microsoft Office PowerPoint</Application>
  <PresentationFormat>Широкоэкранный</PresentationFormat>
  <Paragraphs>64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Collector Ring express status report</vt:lpstr>
      <vt:lpstr>Collector Ring:   huge work, low priority</vt:lpstr>
      <vt:lpstr>FoS Dipole: FAT ongoing, SAT on the horizon</vt:lpstr>
      <vt:lpstr>Magnet and vacuum systems</vt:lpstr>
      <vt:lpstr>Other highlights</vt:lpstr>
      <vt:lpstr>GSI in-kind: good progress</vt:lpstr>
      <vt:lpstr>Презентация PowerPoint</vt:lpstr>
    </vt:vector>
  </TitlesOfParts>
  <Company>BINP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 status</dc:title>
  <dc:creator>dima</dc:creator>
  <cp:lastModifiedBy>BINP User</cp:lastModifiedBy>
  <cp:revision>108</cp:revision>
  <dcterms:created xsi:type="dcterms:W3CDTF">2020-05-23T06:35:46Z</dcterms:created>
  <dcterms:modified xsi:type="dcterms:W3CDTF">2021-11-09T07:31:10Z</dcterms:modified>
</cp:coreProperties>
</file>