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8" r:id="rId2"/>
    <p:sldId id="296" r:id="rId3"/>
    <p:sldId id="297" r:id="rId4"/>
    <p:sldId id="305" r:id="rId5"/>
    <p:sldId id="313" r:id="rId6"/>
    <p:sldId id="309" r:id="rId7"/>
    <p:sldId id="308" r:id="rId8"/>
    <p:sldId id="314" r:id="rId9"/>
    <p:sldId id="312" r:id="rId10"/>
    <p:sldId id="320" r:id="rId11"/>
    <p:sldId id="259" r:id="rId12"/>
    <p:sldId id="258" r:id="rId13"/>
    <p:sldId id="303" r:id="rId14"/>
  </p:sldIdLst>
  <p:sldSz cx="9144000" cy="6858000" type="screen4x3"/>
  <p:notesSz cx="9144000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7E7E7"/>
    <a:srgbClr val="FFFF00"/>
    <a:srgbClr val="7575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0"/>
    <p:restoredTop sz="94621"/>
  </p:normalViewPr>
  <p:slideViewPr>
    <p:cSldViewPr>
      <p:cViewPr varScale="1">
        <p:scale>
          <a:sx n="108" d="100"/>
          <a:sy n="108" d="100"/>
        </p:scale>
        <p:origin x="320" y="1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F53E95-947A-4BA1-B272-A4F077CC09F1}" type="datetimeFigureOut">
              <a:rPr lang="de-DE" smtClean="0"/>
              <a:t>05.10.21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D2F2A-A932-4CF2-A580-0E57C8F463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8945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E02386-BEE7-5D4D-B4E7-4BB579C4788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479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C19142-5A66-4833-97CA-8E3F2253B20F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8589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C19142-5A66-4833-97CA-8E3F2253B20F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8829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6507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4306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6650182"/>
            <a:ext cx="8402105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099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77940"/>
            <a:ext cx="2103120" cy="276999"/>
          </a:xfrm>
        </p:spPr>
        <p:txBody>
          <a:bodyPr/>
          <a:lstStyle/>
          <a:p>
            <a:fld id="{84097B17-9CFE-4753-B5C9-C0A6B4D0A199}" type="datetimeFigureOut">
              <a:rPr lang="en-US" smtClean="0"/>
              <a:t>10/4/21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08960" y="6377940"/>
            <a:ext cx="2926080" cy="276999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83680" y="6377940"/>
            <a:ext cx="2103120" cy="276999"/>
          </a:xfrm>
        </p:spPr>
        <p:txBody>
          <a:bodyPr/>
          <a:lstStyle/>
          <a:p>
            <a:fld id="{EA372E71-DF7E-4222-B0BA-8FE84B3E304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646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55598" y="6612411"/>
            <a:ext cx="8888730" cy="245745"/>
          </a:xfrm>
          <a:custGeom>
            <a:avLst/>
            <a:gdLst/>
            <a:ahLst/>
            <a:cxnLst/>
            <a:rect l="l" t="t" r="r" b="b"/>
            <a:pathLst>
              <a:path w="8888730" h="245745">
                <a:moveTo>
                  <a:pt x="0" y="245588"/>
                </a:moveTo>
                <a:lnTo>
                  <a:pt x="8888401" y="245588"/>
                </a:lnTo>
                <a:lnTo>
                  <a:pt x="8888401" y="0"/>
                </a:lnTo>
                <a:lnTo>
                  <a:pt x="0" y="0"/>
                </a:lnTo>
                <a:lnTo>
                  <a:pt x="0" y="245588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518398" y="583587"/>
            <a:ext cx="1129080" cy="376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55598" y="1068273"/>
            <a:ext cx="8888730" cy="0"/>
          </a:xfrm>
          <a:custGeom>
            <a:avLst/>
            <a:gdLst/>
            <a:ahLst/>
            <a:cxnLst/>
            <a:rect l="l" t="t" r="r" b="b"/>
            <a:pathLst>
              <a:path w="8888730">
                <a:moveTo>
                  <a:pt x="0" y="0"/>
                </a:moveTo>
                <a:lnTo>
                  <a:pt x="8888401" y="0"/>
                </a:lnTo>
              </a:path>
            </a:pathLst>
          </a:custGeom>
          <a:ln w="254000">
            <a:solidFill>
              <a:srgbClr val="EAEA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-1" y="939484"/>
            <a:ext cx="255904" cy="255904"/>
          </a:xfrm>
          <a:custGeom>
            <a:avLst/>
            <a:gdLst/>
            <a:ahLst/>
            <a:cxnLst/>
            <a:rect l="l" t="t" r="r" b="b"/>
            <a:pathLst>
              <a:path w="255904" h="255905">
                <a:moveTo>
                  <a:pt x="0" y="0"/>
                </a:moveTo>
                <a:lnTo>
                  <a:pt x="255599" y="0"/>
                </a:lnTo>
                <a:lnTo>
                  <a:pt x="255599" y="255600"/>
                </a:lnTo>
                <a:lnTo>
                  <a:pt x="0" y="255600"/>
                </a:lnTo>
                <a:lnTo>
                  <a:pt x="0" y="0"/>
                </a:lnTo>
                <a:close/>
              </a:path>
            </a:pathLst>
          </a:custGeom>
          <a:solidFill>
            <a:srgbClr val="FDBB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0" y="6609870"/>
            <a:ext cx="255904" cy="248285"/>
          </a:xfrm>
          <a:custGeom>
            <a:avLst/>
            <a:gdLst/>
            <a:ahLst/>
            <a:cxnLst/>
            <a:rect l="l" t="t" r="r" b="b"/>
            <a:pathLst>
              <a:path w="255904" h="248284">
                <a:moveTo>
                  <a:pt x="0" y="248129"/>
                </a:moveTo>
                <a:lnTo>
                  <a:pt x="0" y="0"/>
                </a:lnTo>
                <a:lnTo>
                  <a:pt x="255598" y="0"/>
                </a:lnTo>
                <a:lnTo>
                  <a:pt x="255598" y="248129"/>
                </a:lnTo>
                <a:lnTo>
                  <a:pt x="0" y="248129"/>
                </a:lnTo>
                <a:close/>
              </a:path>
            </a:pathLst>
          </a:custGeom>
          <a:solidFill>
            <a:srgbClr val="FDBB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6533248" y="430943"/>
            <a:ext cx="775054" cy="64587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1304" y="633983"/>
            <a:ext cx="8141390" cy="3822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7350" y="1395323"/>
            <a:ext cx="8369299" cy="36664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85BC3337-1AED-584D-8B7F-87243D6040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bk object 19">
            <a:extLst>
              <a:ext uri="{FF2B5EF4-FFF2-40B4-BE49-F238E27FC236}">
                <a16:creationId xmlns:a16="http://schemas.microsoft.com/office/drawing/2014/main" id="{4F1BE7C6-B45D-ED4E-B61D-B001F4B0973B}"/>
              </a:ext>
            </a:extLst>
          </p:cNvPr>
          <p:cNvSpPr/>
          <p:nvPr/>
        </p:nvSpPr>
        <p:spPr>
          <a:xfrm>
            <a:off x="609600" y="6242462"/>
            <a:ext cx="8540338" cy="615538"/>
          </a:xfrm>
          <a:custGeom>
            <a:avLst/>
            <a:gdLst/>
            <a:ahLst/>
            <a:cxnLst/>
            <a:rect l="l" t="t" r="r" b="b"/>
            <a:pathLst>
              <a:path w="255904" h="255905">
                <a:moveTo>
                  <a:pt x="0" y="0"/>
                </a:moveTo>
                <a:lnTo>
                  <a:pt x="255599" y="0"/>
                </a:lnTo>
                <a:lnTo>
                  <a:pt x="255599" y="255600"/>
                </a:lnTo>
                <a:lnTo>
                  <a:pt x="0" y="2556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>
            <a:endParaRPr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47028"/>
            <a:ext cx="6400800" cy="584660"/>
          </a:xfrm>
        </p:spPr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8" name="Untertitel 9"/>
          <p:cNvSpPr txBox="1">
            <a:spLocks/>
          </p:cNvSpPr>
          <p:nvPr/>
        </p:nvSpPr>
        <p:spPr>
          <a:xfrm>
            <a:off x="0" y="4792148"/>
            <a:ext cx="9144000" cy="1480654"/>
          </a:xfrm>
          <a:prstGeom prst="rect">
            <a:avLst/>
          </a:prstGeom>
          <a:solidFill>
            <a:srgbClr val="E7E7E7">
              <a:alpha val="65098"/>
            </a:srgb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rgbClr val="FDBB63"/>
              </a:buClr>
              <a:buFont typeface="Wingdings" charset="2"/>
              <a:buNone/>
              <a:defRPr sz="20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rgbClr val="FDBB63"/>
              </a:buClr>
              <a:buFont typeface="Wingdings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rgbClr val="FDBB63"/>
              </a:buClr>
              <a:buFont typeface="Wingdings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rgbClr val="FDBB63"/>
              </a:buClr>
              <a:buFont typeface="Wingdings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rgbClr val="FDBB63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2400" b="1" dirty="0">
                <a:solidFill>
                  <a:schemeClr val="tx1"/>
                </a:solidFill>
              </a:rPr>
              <a:t>Report </a:t>
            </a:r>
            <a:r>
              <a:rPr lang="de-DE" sz="2400" b="1" dirty="0" err="1">
                <a:solidFill>
                  <a:schemeClr val="tx1"/>
                </a:solidFill>
              </a:rPr>
              <a:t>from</a:t>
            </a:r>
            <a:r>
              <a:rPr lang="de-DE" sz="2400" b="1" dirty="0">
                <a:solidFill>
                  <a:schemeClr val="tx1"/>
                </a:solidFill>
              </a:rPr>
              <a:t> GSI beam time </a:t>
            </a:r>
            <a:r>
              <a:rPr lang="de-DE" sz="2400" b="1" dirty="0" err="1">
                <a:solidFill>
                  <a:schemeClr val="tx1"/>
                </a:solidFill>
              </a:rPr>
              <a:t>coordinator</a:t>
            </a:r>
            <a:endParaRPr lang="de-DE" sz="2400" b="1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de-DE" sz="240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GB" sz="1800" dirty="0">
                <a:solidFill>
                  <a:schemeClr val="tx1"/>
                </a:solidFill>
              </a:rPr>
              <a:t>Daniel Severin</a:t>
            </a:r>
          </a:p>
        </p:txBody>
      </p:sp>
      <p:sp>
        <p:nvSpPr>
          <p:cNvPr id="7" name="bk object 17">
            <a:extLst>
              <a:ext uri="{FF2B5EF4-FFF2-40B4-BE49-F238E27FC236}">
                <a16:creationId xmlns:a16="http://schemas.microsoft.com/office/drawing/2014/main" id="{7B9A7EF2-0661-3847-8EB7-B924C933E340}"/>
              </a:ext>
            </a:extLst>
          </p:cNvPr>
          <p:cNvSpPr/>
          <p:nvPr/>
        </p:nvSpPr>
        <p:spPr>
          <a:xfrm>
            <a:off x="7938720" y="6377221"/>
            <a:ext cx="1129080" cy="376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bk object 19">
            <a:extLst>
              <a:ext uri="{FF2B5EF4-FFF2-40B4-BE49-F238E27FC236}">
                <a16:creationId xmlns:a16="http://schemas.microsoft.com/office/drawing/2014/main" id="{3FFE56C5-F975-424A-9DC2-166C1C8D72B5}"/>
              </a:ext>
            </a:extLst>
          </p:cNvPr>
          <p:cNvSpPr/>
          <p:nvPr/>
        </p:nvSpPr>
        <p:spPr>
          <a:xfrm>
            <a:off x="-5938" y="6242462"/>
            <a:ext cx="615538" cy="615538"/>
          </a:xfrm>
          <a:custGeom>
            <a:avLst/>
            <a:gdLst/>
            <a:ahLst/>
            <a:cxnLst/>
            <a:rect l="l" t="t" r="r" b="b"/>
            <a:pathLst>
              <a:path w="255904" h="255905">
                <a:moveTo>
                  <a:pt x="0" y="0"/>
                </a:moveTo>
                <a:lnTo>
                  <a:pt x="255599" y="0"/>
                </a:lnTo>
                <a:lnTo>
                  <a:pt x="255599" y="255600"/>
                </a:lnTo>
                <a:lnTo>
                  <a:pt x="0" y="255600"/>
                </a:lnTo>
                <a:lnTo>
                  <a:pt x="0" y="0"/>
                </a:lnTo>
                <a:close/>
              </a:path>
            </a:pathLst>
          </a:custGeom>
          <a:solidFill>
            <a:srgbClr val="FDBB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bk object 21">
            <a:extLst>
              <a:ext uri="{FF2B5EF4-FFF2-40B4-BE49-F238E27FC236}">
                <a16:creationId xmlns:a16="http://schemas.microsoft.com/office/drawing/2014/main" id="{1115D660-43F5-B846-9A4E-2D46D812E7A2}"/>
              </a:ext>
            </a:extLst>
          </p:cNvPr>
          <p:cNvSpPr/>
          <p:nvPr/>
        </p:nvSpPr>
        <p:spPr>
          <a:xfrm>
            <a:off x="6820134" y="6242462"/>
            <a:ext cx="775054" cy="64587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4100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FA7F4017-337F-7F4E-8CC7-A2ACE57EF863}"/>
              </a:ext>
            </a:extLst>
          </p:cNvPr>
          <p:cNvSpPr txBox="1">
            <a:spLocks/>
          </p:cNvSpPr>
          <p:nvPr/>
        </p:nvSpPr>
        <p:spPr>
          <a:xfrm>
            <a:off x="381000" y="1663564"/>
            <a:ext cx="8610599" cy="4203836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 algn="ctr">
              <a:buNone/>
              <a:defRPr sz="2000" b="0" i="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kern="0" dirty="0"/>
              <a:t>Overall </a:t>
            </a:r>
            <a:r>
              <a:rPr lang="en-GB" b="1" kern="0" dirty="0">
                <a:solidFill>
                  <a:srgbClr val="7030A0"/>
                </a:solidFill>
              </a:rPr>
              <a:t>intensity increase from SIS18 </a:t>
            </a:r>
            <a:r>
              <a:rPr lang="en-GB" kern="0" dirty="0"/>
              <a:t>(min. </a:t>
            </a:r>
            <a:r>
              <a:rPr lang="en-GB" kern="0" dirty="0">
                <a:solidFill>
                  <a:srgbClr val="FF0000"/>
                </a:solidFill>
              </a:rPr>
              <a:t>5</a:t>
            </a:r>
            <a:r>
              <a:rPr lang="en-GB" sz="1867" kern="0" dirty="0">
                <a:solidFill>
                  <a:srgbClr val="FF0000"/>
                </a:solidFill>
              </a:rPr>
              <a:t>.</a:t>
            </a:r>
            <a:r>
              <a:rPr lang="en-GB" kern="0" dirty="0">
                <a:solidFill>
                  <a:srgbClr val="FF0000"/>
                </a:solidFill>
              </a:rPr>
              <a:t>10</a:t>
            </a:r>
            <a:r>
              <a:rPr lang="en-GB" kern="0" baseline="30000" dirty="0">
                <a:solidFill>
                  <a:srgbClr val="FF0000"/>
                </a:solidFill>
              </a:rPr>
              <a:t>9</a:t>
            </a:r>
            <a:r>
              <a:rPr lang="en-GB" kern="0" dirty="0">
                <a:solidFill>
                  <a:srgbClr val="FF0000"/>
                </a:solidFill>
              </a:rPr>
              <a:t> p/spill </a:t>
            </a:r>
            <a:r>
              <a:rPr lang="en-GB" kern="0" baseline="30000" dirty="0">
                <a:solidFill>
                  <a:srgbClr val="FF0000"/>
                </a:solidFill>
              </a:rPr>
              <a:t>238</a:t>
            </a:r>
            <a:r>
              <a:rPr lang="en-GB" kern="0" dirty="0">
                <a:solidFill>
                  <a:srgbClr val="FF0000"/>
                </a:solidFill>
              </a:rPr>
              <a:t>U</a:t>
            </a:r>
            <a:r>
              <a:rPr lang="en-GB" kern="0" baseline="30000" dirty="0">
                <a:solidFill>
                  <a:srgbClr val="FF0000"/>
                </a:solidFill>
              </a:rPr>
              <a:t>73+</a:t>
            </a:r>
            <a:r>
              <a:rPr lang="en-GB" kern="0" dirty="0"/>
              <a:t> for </a:t>
            </a:r>
            <a:r>
              <a:rPr lang="en-GB" kern="0" dirty="0">
                <a:solidFill>
                  <a:srgbClr val="FF0000"/>
                </a:solidFill>
              </a:rPr>
              <a:t>early physics</a:t>
            </a:r>
            <a:r>
              <a:rPr lang="en-GB" kern="0" dirty="0"/>
              <a:t>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kern="0" dirty="0"/>
              <a:t>Routine operation of </a:t>
            </a:r>
            <a:r>
              <a:rPr lang="en-GB" b="1" kern="0" dirty="0">
                <a:solidFill>
                  <a:srgbClr val="7030A0"/>
                </a:solidFill>
              </a:rPr>
              <a:t>pulsed H stripper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kern="0" dirty="0"/>
              <a:t>Overall improvement of the </a:t>
            </a:r>
            <a:r>
              <a:rPr lang="en-US" b="1" kern="0" dirty="0">
                <a:solidFill>
                  <a:srgbClr val="7030A0"/>
                </a:solidFill>
              </a:rPr>
              <a:t>transmission UNILAC-SIS18-FRS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1" kern="0" dirty="0">
                <a:solidFill>
                  <a:srgbClr val="7030A0"/>
                </a:solidFill>
              </a:rPr>
              <a:t>Fast ramping </a:t>
            </a:r>
            <a:r>
              <a:rPr lang="en-GB" kern="0" dirty="0"/>
              <a:t>and 2.7 Hz ion source operation</a:t>
            </a:r>
            <a:endParaRPr lang="en-GB" b="1" kern="0" dirty="0">
              <a:solidFill>
                <a:srgbClr val="7030A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kern="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kern="0" dirty="0"/>
              <a:t>Open questions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kern="0" dirty="0"/>
              <a:t>Can the </a:t>
            </a:r>
            <a:r>
              <a:rPr lang="en-US" b="1" kern="0" dirty="0">
                <a:solidFill>
                  <a:srgbClr val="7030A0"/>
                </a:solidFill>
              </a:rPr>
              <a:t>spill structure limitations </a:t>
            </a:r>
            <a:r>
              <a:rPr lang="en-US" kern="0" dirty="0">
                <a:solidFill>
                  <a:schemeClr val="tx1"/>
                </a:solidFill>
              </a:rPr>
              <a:t>for</a:t>
            </a:r>
            <a:r>
              <a:rPr lang="en-US" b="1" kern="0" dirty="0">
                <a:solidFill>
                  <a:srgbClr val="7030A0"/>
                </a:solidFill>
              </a:rPr>
              <a:t> slow-extraction beams </a:t>
            </a:r>
            <a:r>
              <a:rPr lang="en-US" kern="0" dirty="0"/>
              <a:t>from SIS18 </a:t>
            </a:r>
            <a:r>
              <a:rPr lang="en-US" b="1" kern="0" dirty="0">
                <a:solidFill>
                  <a:srgbClr val="7030A0"/>
                </a:solidFill>
              </a:rPr>
              <a:t>be solved for SIS100 operation</a:t>
            </a:r>
            <a:r>
              <a:rPr lang="en-US" kern="0" dirty="0"/>
              <a:t> ?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1" kern="0" dirty="0">
                <a:solidFill>
                  <a:srgbClr val="7030A0"/>
                </a:solidFill>
              </a:rPr>
              <a:t>Optimization</a:t>
            </a:r>
            <a:r>
              <a:rPr lang="en-US" kern="0" dirty="0"/>
              <a:t> not only needed for the </a:t>
            </a:r>
            <a:r>
              <a:rPr lang="en-US" b="1" kern="0" dirty="0">
                <a:solidFill>
                  <a:srgbClr val="7030A0"/>
                </a:solidFill>
              </a:rPr>
              <a:t>NUSTAR</a:t>
            </a:r>
            <a:r>
              <a:rPr lang="en-US" kern="0" dirty="0"/>
              <a:t> </a:t>
            </a:r>
            <a:r>
              <a:rPr lang="en-US" b="1" kern="0" dirty="0">
                <a:solidFill>
                  <a:srgbClr val="7030A0"/>
                </a:solidFill>
              </a:rPr>
              <a:t>pilot</a:t>
            </a:r>
            <a:r>
              <a:rPr lang="en-US" kern="0" dirty="0"/>
              <a:t> </a:t>
            </a:r>
            <a:r>
              <a:rPr lang="en-US" b="1" kern="0" dirty="0">
                <a:solidFill>
                  <a:srgbClr val="7030A0"/>
                </a:solidFill>
              </a:rPr>
              <a:t>beam (</a:t>
            </a:r>
            <a:r>
              <a:rPr lang="en-US" b="1" kern="0" baseline="30000" dirty="0">
                <a:solidFill>
                  <a:srgbClr val="7030A0"/>
                </a:solidFill>
              </a:rPr>
              <a:t>238</a:t>
            </a:r>
            <a:r>
              <a:rPr lang="en-US" b="1" kern="0" dirty="0">
                <a:solidFill>
                  <a:srgbClr val="7030A0"/>
                </a:solidFill>
              </a:rPr>
              <a:t>U</a:t>
            </a:r>
            <a:r>
              <a:rPr lang="en-US" kern="0" dirty="0">
                <a:solidFill>
                  <a:schemeClr val="tx1"/>
                </a:solidFill>
              </a:rPr>
              <a:t>), but also for other </a:t>
            </a:r>
            <a:r>
              <a:rPr lang="en-US" b="1" kern="0" dirty="0">
                <a:solidFill>
                  <a:srgbClr val="7030A0"/>
                </a:solidFill>
              </a:rPr>
              <a:t>“standard” beams</a:t>
            </a:r>
            <a:r>
              <a:rPr lang="en-US" kern="0" dirty="0"/>
              <a:t> (</a:t>
            </a:r>
            <a:r>
              <a:rPr lang="en-US" kern="0" baseline="30000" dirty="0"/>
              <a:t>208</a:t>
            </a:r>
            <a:r>
              <a:rPr lang="en-US" kern="0" dirty="0"/>
              <a:t>Pb, </a:t>
            </a:r>
            <a:r>
              <a:rPr lang="en-US" kern="0" baseline="30000" dirty="0"/>
              <a:t>138</a:t>
            </a:r>
            <a:r>
              <a:rPr lang="en-US" kern="0" dirty="0"/>
              <a:t>Xe, </a:t>
            </a:r>
            <a:r>
              <a:rPr lang="en-US" kern="0" baseline="30000" dirty="0"/>
              <a:t>40</a:t>
            </a:r>
            <a:r>
              <a:rPr lang="en-US" kern="0" dirty="0"/>
              <a:t>Ar, </a:t>
            </a:r>
            <a:r>
              <a:rPr lang="en-US" kern="0" baseline="30000" dirty="0"/>
              <a:t>16</a:t>
            </a:r>
            <a:r>
              <a:rPr lang="en-US" kern="0" dirty="0"/>
              <a:t>O, ….)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1" kern="0" dirty="0">
                <a:solidFill>
                  <a:srgbClr val="7030A0"/>
                </a:solidFill>
              </a:rPr>
              <a:t>Parallel operation </a:t>
            </a:r>
            <a:r>
              <a:rPr lang="en-US" kern="0" dirty="0"/>
              <a:t>of </a:t>
            </a:r>
            <a:r>
              <a:rPr lang="en-US" b="1" kern="0" dirty="0">
                <a:solidFill>
                  <a:srgbClr val="7030A0"/>
                </a:solidFill>
              </a:rPr>
              <a:t>SIS18/FRS</a:t>
            </a:r>
            <a:r>
              <a:rPr lang="en-US" kern="0" dirty="0"/>
              <a:t> and </a:t>
            </a:r>
            <a:r>
              <a:rPr lang="en-US" b="1" kern="0" dirty="0">
                <a:solidFill>
                  <a:srgbClr val="7030A0"/>
                </a:solidFill>
              </a:rPr>
              <a:t>SIS100/S-FRS</a:t>
            </a:r>
            <a:r>
              <a:rPr lang="en-US" kern="0" dirty="0"/>
              <a:t> for experiments ?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kern="0" dirty="0"/>
              <a:t>Plans for </a:t>
            </a:r>
            <a:r>
              <a:rPr lang="en-US" b="1" kern="0" dirty="0">
                <a:solidFill>
                  <a:srgbClr val="7030A0"/>
                </a:solidFill>
              </a:rPr>
              <a:t>FAIR operation </a:t>
            </a:r>
            <a:r>
              <a:rPr lang="en-US" kern="0" dirty="0"/>
              <a:t>during </a:t>
            </a:r>
            <a:r>
              <a:rPr lang="en-US" b="1" kern="0" dirty="0">
                <a:solidFill>
                  <a:srgbClr val="7030A0"/>
                </a:solidFill>
              </a:rPr>
              <a:t>UNILAC upgrade </a:t>
            </a:r>
            <a:r>
              <a:rPr lang="en-US" kern="0" dirty="0"/>
              <a:t>(202x) ?</a:t>
            </a:r>
            <a:endParaRPr lang="en-GB" kern="0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BA58EEB-329C-1F45-B31B-E4047AB8368A}"/>
              </a:ext>
            </a:extLst>
          </p:cNvPr>
          <p:cNvSpPr txBox="1">
            <a:spLocks/>
          </p:cNvSpPr>
          <p:nvPr/>
        </p:nvSpPr>
        <p:spPr>
          <a:xfrm>
            <a:off x="457200" y="1122355"/>
            <a:ext cx="8686800" cy="935045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kern="0" dirty="0">
                <a:solidFill>
                  <a:sysClr val="windowText" lastClr="000000"/>
                </a:solidFill>
              </a:rPr>
              <a:t>Requirements for FAIR phase-0 and Day-1 operation </a:t>
            </a:r>
          </a:p>
        </p:txBody>
      </p:sp>
      <p:pic>
        <p:nvPicPr>
          <p:cNvPr id="6" name="Picture 8" descr="NUSTAR-Logo">
            <a:extLst>
              <a:ext uri="{FF2B5EF4-FFF2-40B4-BE49-F238E27FC236}">
                <a16:creationId xmlns:a16="http://schemas.microsoft.com/office/drawing/2014/main" id="{1C545A3D-25FF-5A46-855B-1CA2F873B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669400"/>
            <a:ext cx="1143000" cy="9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461B8585-FF6D-394F-BF98-809D566257F8}"/>
              </a:ext>
            </a:extLst>
          </p:cNvPr>
          <p:cNvSpPr/>
          <p:nvPr/>
        </p:nvSpPr>
        <p:spPr>
          <a:xfrm>
            <a:off x="990600" y="6250734"/>
            <a:ext cx="4564050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67" dirty="0"/>
              <a:t>Presented at the Beam Time Retreat 2021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2F2A68A-7956-CD4B-807D-0B68D0CA10AE}"/>
              </a:ext>
            </a:extLst>
          </p:cNvPr>
          <p:cNvSpPr txBox="1"/>
          <p:nvPr/>
        </p:nvSpPr>
        <p:spPr>
          <a:xfrm>
            <a:off x="6934200" y="6285787"/>
            <a:ext cx="2705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Courtesy of W. </a:t>
            </a:r>
            <a:r>
              <a:rPr lang="en-GB" dirty="0" err="1"/>
              <a:t>Korten</a:t>
            </a:r>
            <a:endParaRPr lang="en-GB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383AD51-7071-374D-BCE2-2AB68CAA85AE}"/>
              </a:ext>
            </a:extLst>
          </p:cNvPr>
          <p:cNvSpPr txBox="1"/>
          <p:nvPr/>
        </p:nvSpPr>
        <p:spPr>
          <a:xfrm>
            <a:off x="304800" y="457200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Open questions presented by Wolfram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94688DA-C8F3-234D-A097-8E59B267879E}"/>
              </a:ext>
            </a:extLst>
          </p:cNvPr>
          <p:cNvSpPr txBox="1"/>
          <p:nvPr/>
        </p:nvSpPr>
        <p:spPr>
          <a:xfrm>
            <a:off x="6914408" y="2557950"/>
            <a:ext cx="876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🧐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EBCB9B1-03FB-1345-82D6-52532B110599}"/>
              </a:ext>
            </a:extLst>
          </p:cNvPr>
          <p:cNvSpPr txBox="1"/>
          <p:nvPr/>
        </p:nvSpPr>
        <p:spPr>
          <a:xfrm>
            <a:off x="152400" y="3733800"/>
            <a:ext cx="704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🤔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D764D2AB-1AA9-C540-B3E4-718A287CDC35}"/>
              </a:ext>
            </a:extLst>
          </p:cNvPr>
          <p:cNvSpPr txBox="1"/>
          <p:nvPr/>
        </p:nvSpPr>
        <p:spPr>
          <a:xfrm>
            <a:off x="106383" y="4495800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🧐</a:t>
            </a:r>
          </a:p>
        </p:txBody>
      </p:sp>
    </p:spTree>
    <p:extLst>
      <p:ext uri="{BB962C8B-B14F-4D97-AF65-F5344CB8AC3E}">
        <p14:creationId xmlns:p14="http://schemas.microsoft.com/office/powerpoint/2010/main" val="9501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feld 21">
            <a:extLst>
              <a:ext uri="{FF2B5EF4-FFF2-40B4-BE49-F238E27FC236}">
                <a16:creationId xmlns:a16="http://schemas.microsoft.com/office/drawing/2014/main" id="{D6281A3F-AAD5-BF47-AF9E-2AAF6DEAD25C}"/>
              </a:ext>
            </a:extLst>
          </p:cNvPr>
          <p:cNvSpPr txBox="1"/>
          <p:nvPr/>
        </p:nvSpPr>
        <p:spPr>
          <a:xfrm>
            <a:off x="1188639" y="4908396"/>
            <a:ext cx="2339295" cy="692497"/>
          </a:xfrm>
          <a:prstGeom prst="rect">
            <a:avLst/>
          </a:prstGeom>
        </p:spPr>
        <p:txBody>
          <a:bodyPr vert="horz" wrap="none" lIns="68580" tIns="34290" rIns="68580" bIns="34290" rtlCol="0" anchor="t">
            <a:spAutoFit/>
          </a:bodyPr>
          <a:lstStyle/>
          <a:p>
            <a:r>
              <a:rPr lang="en-GB" sz="1350" dirty="0">
                <a:latin typeface="Calibri" panose="020F0502020204030204" pitchFamily="34" charset="0"/>
                <a:cs typeface="Calibri" panose="020F0502020204030204" pitchFamily="34" charset="0"/>
              </a:rPr>
              <a:t>reduced availability for users,</a:t>
            </a:r>
          </a:p>
          <a:p>
            <a:r>
              <a:rPr lang="en-GB" sz="1350" dirty="0">
                <a:latin typeface="Calibri" panose="020F0502020204030204" pitchFamily="34" charset="0"/>
                <a:cs typeface="Calibri" panose="020F0502020204030204" pitchFamily="34" charset="0"/>
              </a:rPr>
              <a:t>reduced parallel operation</a:t>
            </a:r>
            <a:br>
              <a:rPr lang="en-GB" sz="135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350" dirty="0">
                <a:latin typeface="Calibri" panose="020F0502020204030204" pitchFamily="34" charset="0"/>
                <a:cs typeface="Calibri" panose="020F0502020204030204" pitchFamily="34" charset="0"/>
              </a:rPr>
              <a:t>more machine related research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DD1FD1F1-1629-6040-ACBD-EF4C09A7F92A}"/>
              </a:ext>
            </a:extLst>
          </p:cNvPr>
          <p:cNvSpPr txBox="1"/>
          <p:nvPr/>
        </p:nvSpPr>
        <p:spPr>
          <a:xfrm>
            <a:off x="4852393" y="4908396"/>
            <a:ext cx="3752175" cy="692497"/>
          </a:xfrm>
          <a:prstGeom prst="rect">
            <a:avLst/>
          </a:prstGeom>
        </p:spPr>
        <p:txBody>
          <a:bodyPr vert="horz" wrap="square" lIns="68580" tIns="34290" rIns="68580" bIns="34290" rtlCol="0" anchor="t">
            <a:spAutoFit/>
          </a:bodyPr>
          <a:lstStyle/>
          <a:p>
            <a:pPr algn="l"/>
            <a:r>
              <a:rPr lang="en-GB" sz="1350" dirty="0">
                <a:latin typeface="Calibri" panose="020F0502020204030204" pitchFamily="34" charset="0"/>
                <a:cs typeface="Calibri" panose="020F0502020204030204" pitchFamily="34" charset="0"/>
              </a:rPr>
              <a:t>major restrictions for user operation on GSI campus </a:t>
            </a:r>
            <a:br>
              <a:rPr lang="en-GB" sz="135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350" dirty="0">
                <a:latin typeface="Calibri" panose="020F0502020204030204" pitchFamily="34" charset="0"/>
                <a:cs typeface="Calibri" panose="020F0502020204030204" pitchFamily="34" charset="0"/>
              </a:rPr>
              <a:t>(FAIR beam will have priority)</a:t>
            </a:r>
          </a:p>
          <a:p>
            <a:pPr algn="l"/>
            <a:r>
              <a:rPr lang="en-GB" sz="1350" dirty="0">
                <a:latin typeface="Calibri" panose="020F0502020204030204" pitchFamily="34" charset="0"/>
                <a:cs typeface="Calibri" panose="020F0502020204030204" pitchFamily="34" charset="0"/>
              </a:rPr>
              <a:t>no long shutdown periods desired</a:t>
            </a:r>
          </a:p>
        </p:txBody>
      </p:sp>
      <p:cxnSp>
        <p:nvCxnSpPr>
          <p:cNvPr id="2" name="Gerader Verbinder 4">
            <a:extLst>
              <a:ext uri="{FF2B5EF4-FFF2-40B4-BE49-F238E27FC236}">
                <a16:creationId xmlns:a16="http://schemas.microsoft.com/office/drawing/2014/main" id="{9E4F707A-05F1-B947-9542-A9E3DADB6314}"/>
              </a:ext>
            </a:extLst>
          </p:cNvPr>
          <p:cNvCxnSpPr/>
          <p:nvPr/>
        </p:nvCxnSpPr>
        <p:spPr>
          <a:xfrm>
            <a:off x="899339" y="1599862"/>
            <a:ext cx="0" cy="3001469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72D7C54B-52B5-E24C-B85B-62A0595B6456}"/>
              </a:ext>
            </a:extLst>
          </p:cNvPr>
          <p:cNvSpPr txBox="1"/>
          <p:nvPr/>
        </p:nvSpPr>
        <p:spPr>
          <a:xfrm>
            <a:off x="152400" y="4236540"/>
            <a:ext cx="343684" cy="190501"/>
          </a:xfrm>
          <a:prstGeom prst="rect">
            <a:avLst/>
          </a:prstGeom>
        </p:spPr>
        <p:txBody>
          <a:bodyPr vert="horz" wrap="none" lIns="68580" tIns="34290" rIns="68580" bIns="34290" rtlCol="0" anchor="t">
            <a:spAutoFit/>
          </a:bodyPr>
          <a:lstStyle/>
          <a:p>
            <a:pPr algn="l"/>
            <a:r>
              <a:rPr lang="en-US" sz="788" dirty="0"/>
              <a:t>2021</a:t>
            </a:r>
          </a:p>
        </p:txBody>
      </p:sp>
      <p:cxnSp>
        <p:nvCxnSpPr>
          <p:cNvPr id="4" name="Gerader Verbinder 6">
            <a:extLst>
              <a:ext uri="{FF2B5EF4-FFF2-40B4-BE49-F238E27FC236}">
                <a16:creationId xmlns:a16="http://schemas.microsoft.com/office/drawing/2014/main" id="{FB92CBA0-8F1D-8542-8402-41811F256753}"/>
              </a:ext>
            </a:extLst>
          </p:cNvPr>
          <p:cNvCxnSpPr/>
          <p:nvPr/>
        </p:nvCxnSpPr>
        <p:spPr>
          <a:xfrm>
            <a:off x="2303997" y="1599862"/>
            <a:ext cx="0" cy="3001469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D2E702FC-BE43-1D40-AF28-3CFF1502EA8F}"/>
              </a:ext>
            </a:extLst>
          </p:cNvPr>
          <p:cNvSpPr txBox="1"/>
          <p:nvPr/>
        </p:nvSpPr>
        <p:spPr>
          <a:xfrm>
            <a:off x="1557058" y="4236540"/>
            <a:ext cx="343684" cy="190501"/>
          </a:xfrm>
          <a:prstGeom prst="rect">
            <a:avLst/>
          </a:prstGeom>
        </p:spPr>
        <p:txBody>
          <a:bodyPr vert="horz" wrap="none" lIns="68580" tIns="34290" rIns="68580" bIns="34290" rtlCol="0" anchor="t">
            <a:spAutoFit/>
          </a:bodyPr>
          <a:lstStyle/>
          <a:p>
            <a:pPr algn="l"/>
            <a:r>
              <a:rPr lang="en-US" sz="788" dirty="0"/>
              <a:t>2022</a:t>
            </a:r>
          </a:p>
        </p:txBody>
      </p:sp>
      <p:cxnSp>
        <p:nvCxnSpPr>
          <p:cNvPr id="6" name="Gerader Verbinder 8">
            <a:extLst>
              <a:ext uri="{FF2B5EF4-FFF2-40B4-BE49-F238E27FC236}">
                <a16:creationId xmlns:a16="http://schemas.microsoft.com/office/drawing/2014/main" id="{718E063A-EB23-3449-B73D-2983A702D83F}"/>
              </a:ext>
            </a:extLst>
          </p:cNvPr>
          <p:cNvCxnSpPr/>
          <p:nvPr/>
        </p:nvCxnSpPr>
        <p:spPr>
          <a:xfrm>
            <a:off x="3810215" y="1599862"/>
            <a:ext cx="0" cy="3001469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BDC533E3-46A3-7548-86E7-DDDCE60B83CD}"/>
              </a:ext>
            </a:extLst>
          </p:cNvPr>
          <p:cNvSpPr txBox="1"/>
          <p:nvPr/>
        </p:nvSpPr>
        <p:spPr>
          <a:xfrm>
            <a:off x="2960152" y="4236540"/>
            <a:ext cx="343684" cy="190501"/>
          </a:xfrm>
          <a:prstGeom prst="rect">
            <a:avLst/>
          </a:prstGeom>
        </p:spPr>
        <p:txBody>
          <a:bodyPr vert="horz" wrap="none" lIns="68580" tIns="34290" rIns="68580" bIns="34290" rtlCol="0" anchor="t">
            <a:spAutoFit/>
          </a:bodyPr>
          <a:lstStyle/>
          <a:p>
            <a:pPr algn="l"/>
            <a:r>
              <a:rPr lang="en-US" sz="788" dirty="0"/>
              <a:t>2023</a:t>
            </a:r>
          </a:p>
        </p:txBody>
      </p:sp>
      <p:cxnSp>
        <p:nvCxnSpPr>
          <p:cNvPr id="8" name="Gerader Verbinder 10">
            <a:extLst>
              <a:ext uri="{FF2B5EF4-FFF2-40B4-BE49-F238E27FC236}">
                <a16:creationId xmlns:a16="http://schemas.microsoft.com/office/drawing/2014/main" id="{302A307C-E20E-AD42-ADD0-EBBD4C012CEC}"/>
              </a:ext>
            </a:extLst>
          </p:cNvPr>
          <p:cNvCxnSpPr/>
          <p:nvPr/>
        </p:nvCxnSpPr>
        <p:spPr>
          <a:xfrm>
            <a:off x="5263149" y="1599862"/>
            <a:ext cx="0" cy="3001469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feld 8">
            <a:extLst>
              <a:ext uri="{FF2B5EF4-FFF2-40B4-BE49-F238E27FC236}">
                <a16:creationId xmlns:a16="http://schemas.microsoft.com/office/drawing/2014/main" id="{017BA9D6-5723-E64D-A88C-7C2C8AD03A13}"/>
              </a:ext>
            </a:extLst>
          </p:cNvPr>
          <p:cNvSpPr txBox="1"/>
          <p:nvPr/>
        </p:nvSpPr>
        <p:spPr>
          <a:xfrm>
            <a:off x="5800556" y="4234092"/>
            <a:ext cx="343684" cy="190501"/>
          </a:xfrm>
          <a:prstGeom prst="rect">
            <a:avLst/>
          </a:prstGeom>
        </p:spPr>
        <p:txBody>
          <a:bodyPr vert="horz" wrap="none" lIns="68580" tIns="34290" rIns="68580" bIns="34290" rtlCol="0" anchor="t">
            <a:spAutoFit/>
          </a:bodyPr>
          <a:lstStyle/>
          <a:p>
            <a:pPr algn="l"/>
            <a:r>
              <a:rPr lang="en-US" sz="788" dirty="0"/>
              <a:t>2025</a:t>
            </a:r>
          </a:p>
        </p:txBody>
      </p:sp>
      <p:cxnSp>
        <p:nvCxnSpPr>
          <p:cNvPr id="10" name="Gerader Verbinder 12">
            <a:extLst>
              <a:ext uri="{FF2B5EF4-FFF2-40B4-BE49-F238E27FC236}">
                <a16:creationId xmlns:a16="http://schemas.microsoft.com/office/drawing/2014/main" id="{7FB9E68B-3666-2844-B578-F587FA4A6C08}"/>
              </a:ext>
            </a:extLst>
          </p:cNvPr>
          <p:cNvCxnSpPr/>
          <p:nvPr/>
        </p:nvCxnSpPr>
        <p:spPr>
          <a:xfrm>
            <a:off x="6714680" y="1599862"/>
            <a:ext cx="0" cy="3001469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F4568867-4F43-0341-8FCB-962F09E1B7ED}"/>
              </a:ext>
            </a:extLst>
          </p:cNvPr>
          <p:cNvSpPr txBox="1"/>
          <p:nvPr/>
        </p:nvSpPr>
        <p:spPr>
          <a:xfrm>
            <a:off x="4349111" y="4234092"/>
            <a:ext cx="343684" cy="190501"/>
          </a:xfrm>
          <a:prstGeom prst="rect">
            <a:avLst/>
          </a:prstGeom>
        </p:spPr>
        <p:txBody>
          <a:bodyPr vert="horz" wrap="none" lIns="68580" tIns="34290" rIns="68580" bIns="34290" rtlCol="0" anchor="t">
            <a:spAutoFit/>
          </a:bodyPr>
          <a:lstStyle/>
          <a:p>
            <a:pPr algn="l"/>
            <a:r>
              <a:rPr lang="en-US" sz="788" dirty="0"/>
              <a:t>2024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5191C169-BDFD-3B4B-9641-D1CCF2C6EFC8}"/>
              </a:ext>
            </a:extLst>
          </p:cNvPr>
          <p:cNvSpPr/>
          <p:nvPr/>
        </p:nvSpPr>
        <p:spPr>
          <a:xfrm>
            <a:off x="2303997" y="1746877"/>
            <a:ext cx="6606096" cy="282107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3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FAIR Installation of Accelerator Components</a:t>
            </a:r>
            <a:endParaRPr lang="en-GB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837D3D23-442F-1547-AA5C-CEBC34A48A15}"/>
              </a:ext>
            </a:extLst>
          </p:cNvPr>
          <p:cNvSpPr/>
          <p:nvPr/>
        </p:nvSpPr>
        <p:spPr>
          <a:xfrm>
            <a:off x="4696956" y="2336050"/>
            <a:ext cx="4213136" cy="282107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3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FAIR-Hardware-Commissioning</a:t>
            </a:r>
            <a:endParaRPr lang="en-GB" sz="1350" dirty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DDCD4E15-9993-A249-BE65-4AD7573DE6B8}"/>
              </a:ext>
            </a:extLst>
          </p:cNvPr>
          <p:cNvSpPr/>
          <p:nvPr/>
        </p:nvSpPr>
        <p:spPr>
          <a:xfrm>
            <a:off x="6103176" y="2925221"/>
            <a:ext cx="2806917" cy="282107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FAIR </a:t>
            </a:r>
            <a:r>
              <a:rPr lang="en-GB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Beam-Commissioning &amp; early science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D7EFED07-3916-7546-B867-D7BFFAE5A575}"/>
              </a:ext>
            </a:extLst>
          </p:cNvPr>
          <p:cNvSpPr/>
          <p:nvPr/>
        </p:nvSpPr>
        <p:spPr>
          <a:xfrm>
            <a:off x="3145153" y="3601830"/>
            <a:ext cx="636561" cy="282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7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GSI </a:t>
            </a:r>
            <a:r>
              <a:rPr lang="de-DE" sz="7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operation</a:t>
            </a:r>
            <a:endParaRPr lang="en-US" sz="900" dirty="0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9BCCCB1E-A857-BF4B-8EA7-8B772A9602C2}"/>
              </a:ext>
            </a:extLst>
          </p:cNvPr>
          <p:cNvSpPr/>
          <p:nvPr/>
        </p:nvSpPr>
        <p:spPr>
          <a:xfrm>
            <a:off x="4617804" y="3601192"/>
            <a:ext cx="636561" cy="282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7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GSI </a:t>
            </a:r>
            <a:r>
              <a:rPr lang="de-DE" sz="7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operation</a:t>
            </a:r>
            <a:endParaRPr lang="en-US" sz="900" dirty="0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B516C474-D58F-CD40-BF84-A91AE7721329}"/>
              </a:ext>
            </a:extLst>
          </p:cNvPr>
          <p:cNvSpPr/>
          <p:nvPr/>
        </p:nvSpPr>
        <p:spPr>
          <a:xfrm>
            <a:off x="6070737" y="3611557"/>
            <a:ext cx="2839356" cy="282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FAIR-injector operation</a:t>
            </a:r>
            <a:endParaRPr lang="en-US" sz="900" dirty="0"/>
          </a:p>
        </p:txBody>
      </p:sp>
      <p:sp>
        <p:nvSpPr>
          <p:cNvPr id="20" name="Rahmen 19">
            <a:extLst>
              <a:ext uri="{FF2B5EF4-FFF2-40B4-BE49-F238E27FC236}">
                <a16:creationId xmlns:a16="http://schemas.microsoft.com/office/drawing/2014/main" id="{5E8C5CAE-7F66-FF44-9A82-D1D609249EFF}"/>
              </a:ext>
            </a:extLst>
          </p:cNvPr>
          <p:cNvSpPr/>
          <p:nvPr/>
        </p:nvSpPr>
        <p:spPr>
          <a:xfrm>
            <a:off x="2960153" y="3423161"/>
            <a:ext cx="2728091" cy="637497"/>
          </a:xfrm>
          <a:prstGeom prst="frame">
            <a:avLst/>
          </a:prstGeom>
          <a:solidFill>
            <a:srgbClr val="00B0F0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800859AD-AB9C-D04B-8891-EB0C83694B81}"/>
              </a:ext>
            </a:extLst>
          </p:cNvPr>
          <p:cNvCxnSpPr>
            <a:cxnSpLocks/>
          </p:cNvCxnSpPr>
          <p:nvPr/>
        </p:nvCxnSpPr>
        <p:spPr>
          <a:xfrm flipV="1">
            <a:off x="3166274" y="4060659"/>
            <a:ext cx="360216" cy="8158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ahmen 22">
            <a:extLst>
              <a:ext uri="{FF2B5EF4-FFF2-40B4-BE49-F238E27FC236}">
                <a16:creationId xmlns:a16="http://schemas.microsoft.com/office/drawing/2014/main" id="{90177172-6F39-4C45-B3A1-33F2E41B0B88}"/>
              </a:ext>
            </a:extLst>
          </p:cNvPr>
          <p:cNvSpPr/>
          <p:nvPr/>
        </p:nvSpPr>
        <p:spPr>
          <a:xfrm>
            <a:off x="5697028" y="3423161"/>
            <a:ext cx="3285581" cy="637497"/>
          </a:xfrm>
          <a:prstGeom prst="frame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11CCBA6F-AB62-8A4D-B5AE-18DFD2F5B499}"/>
              </a:ext>
            </a:extLst>
          </p:cNvPr>
          <p:cNvCxnSpPr>
            <a:cxnSpLocks/>
          </p:cNvCxnSpPr>
          <p:nvPr/>
        </p:nvCxnSpPr>
        <p:spPr>
          <a:xfrm flipV="1">
            <a:off x="7246079" y="4071270"/>
            <a:ext cx="360216" cy="8158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11">
            <a:extLst>
              <a:ext uri="{FF2B5EF4-FFF2-40B4-BE49-F238E27FC236}">
                <a16:creationId xmlns:a16="http://schemas.microsoft.com/office/drawing/2014/main" id="{5B841207-C606-A24F-BE2B-B1404061D622}"/>
              </a:ext>
            </a:extLst>
          </p:cNvPr>
          <p:cNvSpPr>
            <a:spLocks/>
          </p:cNvSpPr>
          <p:nvPr/>
        </p:nvSpPr>
        <p:spPr bwMode="auto">
          <a:xfrm>
            <a:off x="115519" y="322022"/>
            <a:ext cx="656932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30467" bIns="0">
            <a:spAutoFit/>
          </a:bodyPr>
          <a:lstStyle>
            <a:lvl1pPr marL="5715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733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3018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r>
              <a:rPr lang="en-GB" sz="2000" b="1" dirty="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FAIR commissioning</a:t>
            </a:r>
          </a:p>
          <a:p>
            <a:r>
              <a:rPr lang="en-GB" sz="2000" i="1" dirty="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integrated campus schedule</a:t>
            </a:r>
            <a:endParaRPr lang="en-GB" altLang="de-DE" sz="2000" i="1" dirty="0">
              <a:solidFill>
                <a:srgbClr val="0033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D7EFED07-3916-7546-B867-D7BFFAE5A575}"/>
              </a:ext>
            </a:extLst>
          </p:cNvPr>
          <p:cNvSpPr/>
          <p:nvPr/>
        </p:nvSpPr>
        <p:spPr>
          <a:xfrm>
            <a:off x="910133" y="3600322"/>
            <a:ext cx="636561" cy="282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7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GSI </a:t>
            </a:r>
            <a:r>
              <a:rPr lang="de-DE" sz="7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operation</a:t>
            </a:r>
            <a:endParaRPr lang="en-US" sz="900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D77E1D8-5257-ED46-B4AA-06A56FF7C82E}"/>
              </a:ext>
            </a:extLst>
          </p:cNvPr>
          <p:cNvSpPr txBox="1"/>
          <p:nvPr/>
        </p:nvSpPr>
        <p:spPr>
          <a:xfrm>
            <a:off x="6636114" y="6131350"/>
            <a:ext cx="2354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Courtesy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S. Reimann</a:t>
            </a:r>
          </a:p>
        </p:txBody>
      </p:sp>
    </p:spTree>
    <p:extLst>
      <p:ext uri="{BB962C8B-B14F-4D97-AF65-F5344CB8AC3E}">
        <p14:creationId xmlns:p14="http://schemas.microsoft.com/office/powerpoint/2010/main" val="2820311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erader Verbinder 4">
            <a:extLst>
              <a:ext uri="{FF2B5EF4-FFF2-40B4-BE49-F238E27FC236}">
                <a16:creationId xmlns:a16="http://schemas.microsoft.com/office/drawing/2014/main" id="{9E4F707A-05F1-B947-9542-A9E3DADB6314}"/>
              </a:ext>
            </a:extLst>
          </p:cNvPr>
          <p:cNvCxnSpPr>
            <a:cxnSpLocks/>
          </p:cNvCxnSpPr>
          <p:nvPr/>
        </p:nvCxnSpPr>
        <p:spPr>
          <a:xfrm>
            <a:off x="1133246" y="1599862"/>
            <a:ext cx="0" cy="3852122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Gerader Verbinder 6">
            <a:extLst>
              <a:ext uri="{FF2B5EF4-FFF2-40B4-BE49-F238E27FC236}">
                <a16:creationId xmlns:a16="http://schemas.microsoft.com/office/drawing/2014/main" id="{FB92CBA0-8F1D-8542-8402-41811F256753}"/>
              </a:ext>
            </a:extLst>
          </p:cNvPr>
          <p:cNvCxnSpPr>
            <a:cxnSpLocks/>
          </p:cNvCxnSpPr>
          <p:nvPr/>
        </p:nvCxnSpPr>
        <p:spPr>
          <a:xfrm>
            <a:off x="2537904" y="1599862"/>
            <a:ext cx="0" cy="3852122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D2E702FC-BE43-1D40-AF28-3CFF1502EA8F}"/>
              </a:ext>
            </a:extLst>
          </p:cNvPr>
          <p:cNvSpPr txBox="1"/>
          <p:nvPr/>
        </p:nvSpPr>
        <p:spPr>
          <a:xfrm>
            <a:off x="1790965" y="5685244"/>
            <a:ext cx="343684" cy="190501"/>
          </a:xfrm>
          <a:prstGeom prst="rect">
            <a:avLst/>
          </a:prstGeom>
        </p:spPr>
        <p:txBody>
          <a:bodyPr vert="horz" wrap="none" lIns="68580" tIns="34290" rIns="68580" bIns="34290" rtlCol="0" anchor="t">
            <a:spAutoFit/>
          </a:bodyPr>
          <a:lstStyle/>
          <a:p>
            <a:pPr algn="l"/>
            <a:r>
              <a:rPr lang="en-US" sz="788" dirty="0"/>
              <a:t>2022</a:t>
            </a:r>
          </a:p>
        </p:txBody>
      </p:sp>
      <p:cxnSp>
        <p:nvCxnSpPr>
          <p:cNvPr id="6" name="Gerader Verbinder 8">
            <a:extLst>
              <a:ext uri="{FF2B5EF4-FFF2-40B4-BE49-F238E27FC236}">
                <a16:creationId xmlns:a16="http://schemas.microsoft.com/office/drawing/2014/main" id="{718E063A-EB23-3449-B73D-2983A702D83F}"/>
              </a:ext>
            </a:extLst>
          </p:cNvPr>
          <p:cNvCxnSpPr>
            <a:cxnSpLocks/>
          </p:cNvCxnSpPr>
          <p:nvPr/>
        </p:nvCxnSpPr>
        <p:spPr>
          <a:xfrm>
            <a:off x="4044122" y="1599862"/>
            <a:ext cx="0" cy="3852122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BDC533E3-46A3-7548-86E7-DDDCE60B83CD}"/>
              </a:ext>
            </a:extLst>
          </p:cNvPr>
          <p:cNvSpPr txBox="1"/>
          <p:nvPr/>
        </p:nvSpPr>
        <p:spPr>
          <a:xfrm>
            <a:off x="3194059" y="5685244"/>
            <a:ext cx="343684" cy="190501"/>
          </a:xfrm>
          <a:prstGeom prst="rect">
            <a:avLst/>
          </a:prstGeom>
        </p:spPr>
        <p:txBody>
          <a:bodyPr vert="horz" wrap="none" lIns="68580" tIns="34290" rIns="68580" bIns="34290" rtlCol="0" anchor="t">
            <a:spAutoFit/>
          </a:bodyPr>
          <a:lstStyle/>
          <a:p>
            <a:pPr algn="l"/>
            <a:r>
              <a:rPr lang="en-US" sz="788" dirty="0"/>
              <a:t>2023</a:t>
            </a:r>
          </a:p>
        </p:txBody>
      </p:sp>
      <p:cxnSp>
        <p:nvCxnSpPr>
          <p:cNvPr id="8" name="Gerader Verbinder 10">
            <a:extLst>
              <a:ext uri="{FF2B5EF4-FFF2-40B4-BE49-F238E27FC236}">
                <a16:creationId xmlns:a16="http://schemas.microsoft.com/office/drawing/2014/main" id="{302A307C-E20E-AD42-ADD0-EBBD4C012CEC}"/>
              </a:ext>
            </a:extLst>
          </p:cNvPr>
          <p:cNvCxnSpPr>
            <a:cxnSpLocks/>
          </p:cNvCxnSpPr>
          <p:nvPr/>
        </p:nvCxnSpPr>
        <p:spPr>
          <a:xfrm>
            <a:off x="5497056" y="1599862"/>
            <a:ext cx="0" cy="3852122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feld 8">
            <a:extLst>
              <a:ext uri="{FF2B5EF4-FFF2-40B4-BE49-F238E27FC236}">
                <a16:creationId xmlns:a16="http://schemas.microsoft.com/office/drawing/2014/main" id="{017BA9D6-5723-E64D-A88C-7C2C8AD03A13}"/>
              </a:ext>
            </a:extLst>
          </p:cNvPr>
          <p:cNvSpPr txBox="1"/>
          <p:nvPr/>
        </p:nvSpPr>
        <p:spPr>
          <a:xfrm>
            <a:off x="6034463" y="5682797"/>
            <a:ext cx="343684" cy="190501"/>
          </a:xfrm>
          <a:prstGeom prst="rect">
            <a:avLst/>
          </a:prstGeom>
        </p:spPr>
        <p:txBody>
          <a:bodyPr vert="horz" wrap="none" lIns="68580" tIns="34290" rIns="68580" bIns="34290" rtlCol="0" anchor="t">
            <a:spAutoFit/>
          </a:bodyPr>
          <a:lstStyle/>
          <a:p>
            <a:pPr algn="l"/>
            <a:r>
              <a:rPr lang="en-US" sz="788" dirty="0"/>
              <a:t>2025</a:t>
            </a:r>
          </a:p>
        </p:txBody>
      </p:sp>
      <p:cxnSp>
        <p:nvCxnSpPr>
          <p:cNvPr id="10" name="Gerader Verbinder 12">
            <a:extLst>
              <a:ext uri="{FF2B5EF4-FFF2-40B4-BE49-F238E27FC236}">
                <a16:creationId xmlns:a16="http://schemas.microsoft.com/office/drawing/2014/main" id="{7FB9E68B-3666-2844-B578-F587FA4A6C08}"/>
              </a:ext>
            </a:extLst>
          </p:cNvPr>
          <p:cNvCxnSpPr>
            <a:cxnSpLocks/>
          </p:cNvCxnSpPr>
          <p:nvPr/>
        </p:nvCxnSpPr>
        <p:spPr>
          <a:xfrm>
            <a:off x="6948587" y="1599862"/>
            <a:ext cx="0" cy="3852122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F4568867-4F43-0341-8FCB-962F09E1B7ED}"/>
              </a:ext>
            </a:extLst>
          </p:cNvPr>
          <p:cNvSpPr txBox="1"/>
          <p:nvPr/>
        </p:nvSpPr>
        <p:spPr>
          <a:xfrm>
            <a:off x="4583018" y="5682797"/>
            <a:ext cx="343684" cy="190501"/>
          </a:xfrm>
          <a:prstGeom prst="rect">
            <a:avLst/>
          </a:prstGeom>
        </p:spPr>
        <p:txBody>
          <a:bodyPr vert="horz" wrap="none" lIns="68580" tIns="34290" rIns="68580" bIns="34290" rtlCol="0" anchor="t">
            <a:spAutoFit/>
          </a:bodyPr>
          <a:lstStyle/>
          <a:p>
            <a:pPr algn="l"/>
            <a:r>
              <a:rPr lang="en-US" sz="788" dirty="0"/>
              <a:t>2024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5191C169-BDFD-3B4B-9641-D1CCF2C6EFC8}"/>
              </a:ext>
            </a:extLst>
          </p:cNvPr>
          <p:cNvSpPr/>
          <p:nvPr/>
        </p:nvSpPr>
        <p:spPr>
          <a:xfrm>
            <a:off x="2537904" y="1746877"/>
            <a:ext cx="6606096" cy="282107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3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FAIR Installation of Accelerator Components</a:t>
            </a:r>
            <a:endParaRPr lang="en-GB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837D3D23-442F-1547-AA5C-CEBC34A48A15}"/>
              </a:ext>
            </a:extLst>
          </p:cNvPr>
          <p:cNvSpPr/>
          <p:nvPr/>
        </p:nvSpPr>
        <p:spPr>
          <a:xfrm>
            <a:off x="4930863" y="2076789"/>
            <a:ext cx="4213136" cy="282107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3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FAIR-Hardware-Commissioning</a:t>
            </a:r>
            <a:endParaRPr lang="en-GB" sz="1350" dirty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DDCD4E15-9993-A249-BE65-4AD7573DE6B8}"/>
              </a:ext>
            </a:extLst>
          </p:cNvPr>
          <p:cNvSpPr/>
          <p:nvPr/>
        </p:nvSpPr>
        <p:spPr>
          <a:xfrm>
            <a:off x="6337083" y="2415057"/>
            <a:ext cx="2806917" cy="282107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FAIR </a:t>
            </a:r>
            <a:r>
              <a:rPr lang="en-GB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Beam-Commissioning &amp; early science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AF90DE99-2C5D-084C-9C5B-67608B72E254}"/>
              </a:ext>
            </a:extLst>
          </p:cNvPr>
          <p:cNvGrpSpPr/>
          <p:nvPr/>
        </p:nvGrpSpPr>
        <p:grpSpPr>
          <a:xfrm>
            <a:off x="1144039" y="2751394"/>
            <a:ext cx="7999961" cy="543795"/>
            <a:chOff x="1525386" y="2525525"/>
            <a:chExt cx="10666614" cy="725060"/>
          </a:xfrm>
        </p:grpSpPr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D7EFED07-3916-7546-B867-D7BFFAE5A575}"/>
                </a:ext>
              </a:extLst>
            </p:cNvPr>
            <p:cNvSpPr/>
            <p:nvPr/>
          </p:nvSpPr>
          <p:spPr>
            <a:xfrm>
              <a:off x="4505413" y="2711593"/>
              <a:ext cx="848748" cy="37614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75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GSI operation</a:t>
              </a:r>
              <a:endParaRPr lang="en-US" sz="900">
                <a:solidFill>
                  <a:schemeClr val="tx1"/>
                </a:solidFill>
              </a:endParaRPr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9BCCCB1E-A857-BF4B-8EA7-8B772A9602C2}"/>
                </a:ext>
              </a:extLst>
            </p:cNvPr>
            <p:cNvSpPr/>
            <p:nvPr/>
          </p:nvSpPr>
          <p:spPr>
            <a:xfrm>
              <a:off x="6468948" y="2710742"/>
              <a:ext cx="848748" cy="37614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75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GSI operation</a:t>
              </a:r>
              <a:endParaRPr lang="en-US" sz="900">
                <a:solidFill>
                  <a:schemeClr val="tx1"/>
                </a:solidFill>
              </a:endParaRPr>
            </a:p>
          </p:txBody>
        </p: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B516C474-D58F-CD40-BF84-A91AE7721329}"/>
                </a:ext>
              </a:extLst>
            </p:cNvPr>
            <p:cNvSpPr/>
            <p:nvPr/>
          </p:nvSpPr>
          <p:spPr>
            <a:xfrm>
              <a:off x="8406192" y="2713411"/>
              <a:ext cx="3785808" cy="37614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75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FAIR-injector operation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20" name="Rahmen 19">
              <a:extLst>
                <a:ext uri="{FF2B5EF4-FFF2-40B4-BE49-F238E27FC236}">
                  <a16:creationId xmlns:a16="http://schemas.microsoft.com/office/drawing/2014/main" id="{5E8C5CAE-7F66-FF44-9A82-D1D609249EFF}"/>
                </a:ext>
              </a:extLst>
            </p:cNvPr>
            <p:cNvSpPr/>
            <p:nvPr/>
          </p:nvSpPr>
          <p:spPr>
            <a:xfrm>
              <a:off x="4258747" y="2525525"/>
              <a:ext cx="3637454" cy="725060"/>
            </a:xfrm>
            <a:prstGeom prst="fram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schemeClr val="tx1"/>
                </a:solidFill>
              </a:endParaRPr>
            </a:p>
          </p:txBody>
        </p:sp>
        <p:sp>
          <p:nvSpPr>
            <p:cNvPr id="23" name="Rahmen 22">
              <a:extLst>
                <a:ext uri="{FF2B5EF4-FFF2-40B4-BE49-F238E27FC236}">
                  <a16:creationId xmlns:a16="http://schemas.microsoft.com/office/drawing/2014/main" id="{90177172-6F39-4C45-B3A1-33F2E41B0B88}"/>
                </a:ext>
              </a:extLst>
            </p:cNvPr>
            <p:cNvSpPr/>
            <p:nvPr/>
          </p:nvSpPr>
          <p:spPr>
            <a:xfrm>
              <a:off x="7907914" y="2525525"/>
              <a:ext cx="4284084" cy="725060"/>
            </a:xfrm>
            <a:prstGeom prst="fram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schemeClr val="tx1"/>
                </a:solidFill>
              </a:endParaRPr>
            </a:p>
          </p:txBody>
        </p:sp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D7EFED07-3916-7546-B867-D7BFFAE5A575}"/>
                </a:ext>
              </a:extLst>
            </p:cNvPr>
            <p:cNvSpPr/>
            <p:nvPr/>
          </p:nvSpPr>
          <p:spPr>
            <a:xfrm>
              <a:off x="1525386" y="2709582"/>
              <a:ext cx="848748" cy="37614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75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GSI operation</a:t>
              </a:r>
              <a:endParaRPr lang="en-US" sz="900">
                <a:solidFill>
                  <a:schemeClr val="tx1"/>
                </a:solidFill>
              </a:endParaRPr>
            </a:p>
          </p:txBody>
        </p:sp>
      </p:grpSp>
      <p:sp>
        <p:nvSpPr>
          <p:cNvPr id="33" name="Rechteck 32">
            <a:extLst>
              <a:ext uri="{FF2B5EF4-FFF2-40B4-BE49-F238E27FC236}">
                <a16:creationId xmlns:a16="http://schemas.microsoft.com/office/drawing/2014/main" id="{087CD176-C319-9B41-B516-3E5488AAB077}"/>
              </a:ext>
            </a:extLst>
          </p:cNvPr>
          <p:cNvSpPr/>
          <p:nvPr/>
        </p:nvSpPr>
        <p:spPr>
          <a:xfrm>
            <a:off x="4323886" y="3724077"/>
            <a:ext cx="1773044" cy="197228"/>
          </a:xfrm>
          <a:prstGeom prst="rect">
            <a:avLst/>
          </a:prstGeom>
          <a:gradFill>
            <a:gsLst>
              <a:gs pos="0">
                <a:schemeClr val="bg1"/>
              </a:gs>
              <a:gs pos="44000">
                <a:srgbClr val="FFFF00"/>
              </a:gs>
              <a:gs pos="55000">
                <a:srgbClr val="FFFF00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Pulsed Gas Stripper</a:t>
            </a: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8B74C3C7-1DBE-BF42-8C28-4F9AB76DAC82}"/>
              </a:ext>
            </a:extLst>
          </p:cNvPr>
          <p:cNvSpPr/>
          <p:nvPr/>
        </p:nvSpPr>
        <p:spPr>
          <a:xfrm>
            <a:off x="7037434" y="3720153"/>
            <a:ext cx="2106563" cy="190438"/>
          </a:xfrm>
          <a:prstGeom prst="rect">
            <a:avLst/>
          </a:prstGeom>
          <a:gradFill>
            <a:gsLst>
              <a:gs pos="0">
                <a:schemeClr val="bg1"/>
              </a:gs>
              <a:gs pos="44000">
                <a:schemeClr val="accent2">
                  <a:lumMod val="60000"/>
                  <a:lumOff val="40000"/>
                </a:schemeClr>
              </a:gs>
              <a:gs pos="55000">
                <a:schemeClr val="accent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Source Terminal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622EF69C-44C7-F14C-B428-2438BF8E386D}"/>
              </a:ext>
            </a:extLst>
          </p:cNvPr>
          <p:cNvSpPr txBox="1"/>
          <p:nvPr/>
        </p:nvSpPr>
        <p:spPr>
          <a:xfrm>
            <a:off x="7759113" y="5682796"/>
            <a:ext cx="409407" cy="190501"/>
          </a:xfrm>
          <a:prstGeom prst="rect">
            <a:avLst/>
          </a:prstGeom>
        </p:spPr>
        <p:txBody>
          <a:bodyPr vert="horz" wrap="none" lIns="68580" tIns="34290" rIns="68580" bIns="34290" rtlCol="0" anchor="t">
            <a:spAutoFit/>
          </a:bodyPr>
          <a:lstStyle/>
          <a:p>
            <a:pPr algn="l"/>
            <a:r>
              <a:rPr lang="en-US" sz="788" dirty="0"/>
              <a:t>Future</a:t>
            </a:r>
          </a:p>
        </p:txBody>
      </p:sp>
      <p:cxnSp>
        <p:nvCxnSpPr>
          <p:cNvPr id="38" name="Gerader Verbinder 4">
            <a:extLst>
              <a:ext uri="{FF2B5EF4-FFF2-40B4-BE49-F238E27FC236}">
                <a16:creationId xmlns:a16="http://schemas.microsoft.com/office/drawing/2014/main" id="{95534E7C-1221-2040-874B-32618CADFB8A}"/>
              </a:ext>
            </a:extLst>
          </p:cNvPr>
          <p:cNvCxnSpPr>
            <a:cxnSpLocks/>
          </p:cNvCxnSpPr>
          <p:nvPr/>
        </p:nvCxnSpPr>
        <p:spPr>
          <a:xfrm flipH="1" flipV="1">
            <a:off x="180191" y="3312211"/>
            <a:ext cx="8963806" cy="33923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Gerader Verbinder 4">
            <a:extLst>
              <a:ext uri="{FF2B5EF4-FFF2-40B4-BE49-F238E27FC236}">
                <a16:creationId xmlns:a16="http://schemas.microsoft.com/office/drawing/2014/main" id="{C752ECA1-702C-D24F-97F4-6B91A3F03718}"/>
              </a:ext>
            </a:extLst>
          </p:cNvPr>
          <p:cNvCxnSpPr>
            <a:cxnSpLocks/>
          </p:cNvCxnSpPr>
          <p:nvPr/>
        </p:nvCxnSpPr>
        <p:spPr>
          <a:xfrm flipH="1" flipV="1">
            <a:off x="180191" y="3381344"/>
            <a:ext cx="8963806" cy="33923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hteck 41">
            <a:extLst>
              <a:ext uri="{FF2B5EF4-FFF2-40B4-BE49-F238E27FC236}">
                <a16:creationId xmlns:a16="http://schemas.microsoft.com/office/drawing/2014/main" id="{C95085F9-D4DD-1843-A960-6F761708049E}"/>
              </a:ext>
            </a:extLst>
          </p:cNvPr>
          <p:cNvSpPr/>
          <p:nvPr/>
        </p:nvSpPr>
        <p:spPr>
          <a:xfrm>
            <a:off x="4782649" y="4222372"/>
            <a:ext cx="3827947" cy="197228"/>
          </a:xfrm>
          <a:prstGeom prst="rect">
            <a:avLst/>
          </a:prstGeom>
          <a:gradFill>
            <a:gsLst>
              <a:gs pos="0">
                <a:schemeClr val="bg1"/>
              </a:gs>
              <a:gs pos="44000">
                <a:srgbClr val="92D050"/>
              </a:gs>
              <a:gs pos="55000">
                <a:srgbClr val="92D050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HELIAC</a:t>
            </a: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E70C898F-CC0C-864D-8BD7-9C97C7D5159A}"/>
              </a:ext>
            </a:extLst>
          </p:cNvPr>
          <p:cNvSpPr/>
          <p:nvPr/>
        </p:nvSpPr>
        <p:spPr>
          <a:xfrm>
            <a:off x="7037437" y="3958625"/>
            <a:ext cx="2106563" cy="190437"/>
          </a:xfrm>
          <a:prstGeom prst="rect">
            <a:avLst/>
          </a:prstGeom>
          <a:gradFill>
            <a:gsLst>
              <a:gs pos="0">
                <a:schemeClr val="bg1"/>
              </a:gs>
              <a:gs pos="44000">
                <a:srgbClr val="00B050"/>
              </a:gs>
              <a:gs pos="55000">
                <a:srgbClr val="00B050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Post Stripper Upgrade</a:t>
            </a: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932AE7BF-AC75-8E48-849F-1E63D8A37063}"/>
              </a:ext>
            </a:extLst>
          </p:cNvPr>
          <p:cNvSpPr/>
          <p:nvPr/>
        </p:nvSpPr>
        <p:spPr>
          <a:xfrm>
            <a:off x="4802990" y="3988993"/>
            <a:ext cx="1773044" cy="197228"/>
          </a:xfrm>
          <a:prstGeom prst="rect">
            <a:avLst/>
          </a:prstGeom>
          <a:gradFill>
            <a:gsLst>
              <a:gs pos="0">
                <a:schemeClr val="bg1"/>
              </a:gs>
              <a:gs pos="44000">
                <a:schemeClr val="bg1">
                  <a:lumMod val="85000"/>
                </a:schemeClr>
              </a:gs>
              <a:gs pos="55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MCR -&gt; FCC</a:t>
            </a:r>
          </a:p>
        </p:txBody>
      </p:sp>
      <p:sp>
        <p:nvSpPr>
          <p:cNvPr id="39" name="Rectangle 11">
            <a:extLst>
              <a:ext uri="{FF2B5EF4-FFF2-40B4-BE49-F238E27FC236}">
                <a16:creationId xmlns:a16="http://schemas.microsoft.com/office/drawing/2014/main" id="{733854D2-E2CC-D34D-9C64-A1989E9BB9AE}"/>
              </a:ext>
            </a:extLst>
          </p:cNvPr>
          <p:cNvSpPr>
            <a:spLocks/>
          </p:cNvSpPr>
          <p:nvPr/>
        </p:nvSpPr>
        <p:spPr bwMode="auto">
          <a:xfrm>
            <a:off x="115519" y="530423"/>
            <a:ext cx="65693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30467" bIns="0">
            <a:spAutoFit/>
          </a:bodyPr>
          <a:lstStyle>
            <a:lvl1pPr marL="5715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733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3018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r>
              <a:rPr lang="en-GB" sz="2000" b="1" dirty="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Beam time influencing projects</a:t>
            </a: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D680ECD6-3ADC-0F43-A4E6-02C21EECCF7B}"/>
              </a:ext>
            </a:extLst>
          </p:cNvPr>
          <p:cNvSpPr/>
          <p:nvPr/>
        </p:nvSpPr>
        <p:spPr>
          <a:xfrm>
            <a:off x="5181600" y="4419600"/>
            <a:ext cx="1884242" cy="197228"/>
          </a:xfrm>
          <a:prstGeom prst="rect">
            <a:avLst/>
          </a:prstGeom>
          <a:gradFill>
            <a:gsLst>
              <a:gs pos="0">
                <a:schemeClr val="bg1"/>
              </a:gs>
              <a:gs pos="44000">
                <a:srgbClr val="92D050"/>
              </a:gs>
              <a:gs pos="55000">
                <a:srgbClr val="92D050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ECR re-structuring</a:t>
            </a:r>
          </a:p>
        </p:txBody>
      </p:sp>
      <p:sp>
        <p:nvSpPr>
          <p:cNvPr id="19" name="Wolke 18">
            <a:extLst>
              <a:ext uri="{FF2B5EF4-FFF2-40B4-BE49-F238E27FC236}">
                <a16:creationId xmlns:a16="http://schemas.microsoft.com/office/drawing/2014/main" id="{1E6973E2-6813-2D49-BB76-1991934902DD}"/>
              </a:ext>
            </a:extLst>
          </p:cNvPr>
          <p:cNvSpPr/>
          <p:nvPr/>
        </p:nvSpPr>
        <p:spPr>
          <a:xfrm rot="21195921">
            <a:off x="3959270" y="2874550"/>
            <a:ext cx="5052177" cy="2632742"/>
          </a:xfrm>
          <a:prstGeom prst="cloud">
            <a:avLst/>
          </a:prstGeom>
          <a:solidFill>
            <a:schemeClr val="accent1">
              <a:alpha val="1164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06236D6E-0B67-504D-B31A-908ADF95AEDB}"/>
              </a:ext>
            </a:extLst>
          </p:cNvPr>
          <p:cNvSpPr txBox="1"/>
          <p:nvPr/>
        </p:nvSpPr>
        <p:spPr>
          <a:xfrm>
            <a:off x="180192" y="3505200"/>
            <a:ext cx="3642134" cy="3046988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C000"/>
              </a:buClr>
              <a:buSzPct val="130000"/>
              <a:buFont typeface="Arial" panose="020B0604020202020204" pitchFamily="34" charset="0"/>
              <a:buChar char="•"/>
            </a:pPr>
            <a:r>
              <a:rPr lang="en-GB" sz="2000" dirty="0"/>
              <a:t>The transition period needs to be defined -&gt; discussions have started</a:t>
            </a:r>
          </a:p>
          <a:p>
            <a:pPr marL="285750" indent="-285750">
              <a:buClr>
                <a:srgbClr val="FFC000"/>
              </a:buClr>
              <a:buSzPct val="130000"/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Clr>
                <a:srgbClr val="FFC000"/>
              </a:buClr>
              <a:buSzPct val="130000"/>
              <a:buFont typeface="Arial" panose="020B0604020202020204" pitchFamily="34" charset="0"/>
              <a:buChar char="•"/>
            </a:pPr>
            <a:r>
              <a:rPr lang="en-GB" sz="2000" dirty="0"/>
              <a:t>More opportunities</a:t>
            </a:r>
          </a:p>
          <a:p>
            <a:pPr marL="742950" lvl="1" indent="-285750">
              <a:buClr>
                <a:srgbClr val="FFC000"/>
              </a:buClr>
              <a:buSzPct val="130000"/>
              <a:buFont typeface="Arial" panose="020B0604020202020204" pitchFamily="34" charset="0"/>
              <a:buChar char="•"/>
            </a:pPr>
            <a:r>
              <a:rPr lang="en-GB" sz="1600" dirty="0"/>
              <a:t>within commissioning </a:t>
            </a:r>
          </a:p>
          <a:p>
            <a:pPr marL="742950" lvl="1" indent="-285750">
              <a:buClr>
                <a:srgbClr val="FFC000"/>
              </a:buClr>
              <a:buSzPct val="130000"/>
              <a:buFont typeface="Arial" panose="020B0604020202020204" pitchFamily="34" charset="0"/>
              <a:buChar char="•"/>
            </a:pPr>
            <a:r>
              <a:rPr lang="en-GB" sz="1600" dirty="0"/>
              <a:t>with parallel operation</a:t>
            </a:r>
          </a:p>
          <a:p>
            <a:pPr marL="285750" indent="-285750">
              <a:buClr>
                <a:srgbClr val="FFC000"/>
              </a:buClr>
              <a:buSzPct val="130000"/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Clr>
                <a:srgbClr val="FFC000"/>
              </a:buClr>
              <a:buSzPct val="130000"/>
              <a:buFont typeface="Arial" panose="020B0604020202020204" pitchFamily="34" charset="0"/>
              <a:buChar char="•"/>
            </a:pPr>
            <a:r>
              <a:rPr lang="en-GB" sz="2000" dirty="0"/>
              <a:t>Your input is welcome and required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440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864A1CFE-BAF1-4949-82AA-4D3E463C0B96}"/>
              </a:ext>
            </a:extLst>
          </p:cNvPr>
          <p:cNvSpPr txBox="1"/>
          <p:nvPr/>
        </p:nvSpPr>
        <p:spPr>
          <a:xfrm>
            <a:off x="800098" y="4806620"/>
            <a:ext cx="7543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800" dirty="0"/>
          </a:p>
          <a:p>
            <a:pPr algn="ctr"/>
            <a:endParaRPr lang="en-GB" sz="2800" dirty="0"/>
          </a:p>
          <a:p>
            <a:pPr algn="ctr"/>
            <a:r>
              <a:rPr lang="en-GB" sz="2800" dirty="0"/>
              <a:t>Thanks for you attention!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E580734-8EBD-F541-B057-2FF900D1A7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80" y="1358882"/>
            <a:ext cx="8916837" cy="375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750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A3261494-27B5-2945-80B3-99D14536CC3D}"/>
              </a:ext>
            </a:extLst>
          </p:cNvPr>
          <p:cNvSpPr txBox="1"/>
          <p:nvPr/>
        </p:nvSpPr>
        <p:spPr>
          <a:xfrm>
            <a:off x="1566763" y="1606371"/>
            <a:ext cx="4370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Upcoming beam time 2022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9D0DAD4-03A5-C24E-B569-6A58B78025E4}"/>
              </a:ext>
            </a:extLst>
          </p:cNvPr>
          <p:cNvSpPr txBox="1"/>
          <p:nvPr/>
        </p:nvSpPr>
        <p:spPr>
          <a:xfrm>
            <a:off x="3352800" y="2982952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Next beam time 2023+24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F88ED53-5D1A-624B-B113-DFACF5672D3A}"/>
              </a:ext>
            </a:extLst>
          </p:cNvPr>
          <p:cNvSpPr txBox="1"/>
          <p:nvPr/>
        </p:nvSpPr>
        <p:spPr>
          <a:xfrm>
            <a:off x="4876800" y="4447061"/>
            <a:ext cx="39653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Physics beam time 2025 and beyond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83F2285-E608-C441-86AF-0C73F669F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113" y="2889662"/>
            <a:ext cx="1447800" cy="1581150"/>
          </a:xfrm>
          <a:prstGeom prst="rect">
            <a:avLst/>
          </a:prstGeom>
          <a:noFill/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BAB3814-7A60-FC4E-B5A7-E013465F0A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50" y="1222043"/>
            <a:ext cx="1094249" cy="167355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61D878C-0AC6-854F-9FEE-B99E6CF812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275" y="5093732"/>
            <a:ext cx="2368893" cy="1448832"/>
          </a:xfrm>
          <a:prstGeom prst="rect">
            <a:avLst/>
          </a:prstGeom>
        </p:spPr>
      </p:pic>
      <p:sp>
        <p:nvSpPr>
          <p:cNvPr id="12" name="Wolke 11">
            <a:extLst>
              <a:ext uri="{FF2B5EF4-FFF2-40B4-BE49-F238E27FC236}">
                <a16:creationId xmlns:a16="http://schemas.microsoft.com/office/drawing/2014/main" id="{5C685210-6A54-5840-A295-378311DD52AC}"/>
              </a:ext>
            </a:extLst>
          </p:cNvPr>
          <p:cNvSpPr/>
          <p:nvPr/>
        </p:nvSpPr>
        <p:spPr>
          <a:xfrm>
            <a:off x="4267200" y="4267200"/>
            <a:ext cx="4724400" cy="1219200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ing 12">
            <a:extLst>
              <a:ext uri="{FF2B5EF4-FFF2-40B4-BE49-F238E27FC236}">
                <a16:creationId xmlns:a16="http://schemas.microsoft.com/office/drawing/2014/main" id="{211500BF-54EC-FC42-983C-D10458B27892}"/>
              </a:ext>
            </a:extLst>
          </p:cNvPr>
          <p:cNvSpPr/>
          <p:nvPr/>
        </p:nvSpPr>
        <p:spPr>
          <a:xfrm>
            <a:off x="4572000" y="5257800"/>
            <a:ext cx="228600" cy="15240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358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DE3EA482-22DE-A04E-8EB8-592A19D98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92036"/>
            <a:ext cx="9144000" cy="4156364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42E10A69-83B8-8644-AFFC-9B6BDCB8D60D}"/>
              </a:ext>
            </a:extLst>
          </p:cNvPr>
          <p:cNvSpPr txBox="1"/>
          <p:nvPr/>
        </p:nvSpPr>
        <p:spPr>
          <a:xfrm>
            <a:off x="304800" y="457200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Upcoming beam time 2022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0796578-7668-0C45-8752-B350C5A11538}"/>
              </a:ext>
            </a:extLst>
          </p:cNvPr>
          <p:cNvSpPr txBox="1"/>
          <p:nvPr/>
        </p:nvSpPr>
        <p:spPr>
          <a:xfrm>
            <a:off x="0" y="14478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Beam time schedule 2022 v027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15989CC-6632-AE4C-B99D-2C9DDC303EA3}"/>
              </a:ext>
            </a:extLst>
          </p:cNvPr>
          <p:cNvSpPr txBox="1"/>
          <p:nvPr/>
        </p:nvSpPr>
        <p:spPr>
          <a:xfrm rot="20603153">
            <a:off x="-315875" y="2463593"/>
            <a:ext cx="53787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spc="600" dirty="0">
                <a:solidFill>
                  <a:srgbClr val="FF0000"/>
                </a:solidFill>
              </a:rPr>
              <a:t>Online: </a:t>
            </a:r>
            <a:r>
              <a:rPr lang="en-GB" sz="2000" b="1" spc="600" dirty="0" err="1">
                <a:solidFill>
                  <a:srgbClr val="FF0000"/>
                </a:solidFill>
              </a:rPr>
              <a:t>www.gsi.de</a:t>
            </a:r>
            <a:r>
              <a:rPr lang="en-GB" sz="2000" b="1" spc="600" dirty="0">
                <a:solidFill>
                  <a:srgbClr val="FF0000"/>
                </a:solidFill>
              </a:rPr>
              <a:t>/beamtime</a:t>
            </a:r>
          </a:p>
        </p:txBody>
      </p:sp>
    </p:spTree>
    <p:extLst>
      <p:ext uri="{BB962C8B-B14F-4D97-AF65-F5344CB8AC3E}">
        <p14:creationId xmlns:p14="http://schemas.microsoft.com/office/powerpoint/2010/main" val="3752088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42E10A69-83B8-8644-AFFC-9B6BDCB8D60D}"/>
              </a:ext>
            </a:extLst>
          </p:cNvPr>
          <p:cNvSpPr txBox="1"/>
          <p:nvPr/>
        </p:nvSpPr>
        <p:spPr>
          <a:xfrm>
            <a:off x="304800" y="457200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Upcoming beam time 2022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0796578-7668-0C45-8752-B350C5A11538}"/>
              </a:ext>
            </a:extLst>
          </p:cNvPr>
          <p:cNvSpPr txBox="1"/>
          <p:nvPr/>
        </p:nvSpPr>
        <p:spPr>
          <a:xfrm>
            <a:off x="685800" y="1447800"/>
            <a:ext cx="77724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GB" sz="2800" dirty="0"/>
              <a:t>Light beams</a:t>
            </a:r>
          </a:p>
          <a:p>
            <a:pPr marL="914400" lvl="1" indent="-4572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WASA program with p and Li</a:t>
            </a:r>
          </a:p>
          <a:p>
            <a:pPr marL="914400" lvl="1" indent="-4572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R3B and S-FRS Detector tests</a:t>
            </a:r>
          </a:p>
          <a:p>
            <a:pPr lvl="1">
              <a:buClr>
                <a:srgbClr val="FFC000"/>
              </a:buClr>
            </a:pPr>
            <a:endParaRPr lang="en-GB" sz="2400" dirty="0"/>
          </a:p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GB" sz="2800" dirty="0"/>
              <a:t>Uranium block</a:t>
            </a:r>
          </a:p>
          <a:p>
            <a:pPr marL="914400" lvl="1" indent="-4572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FRS blocked due to WASA dismounting</a:t>
            </a:r>
          </a:p>
          <a:p>
            <a:pPr marL="914400" lvl="1" indent="-457200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GB" sz="2800" dirty="0"/>
              <a:t>Heavy beams</a:t>
            </a:r>
          </a:p>
          <a:p>
            <a:pPr marL="914400" lvl="1" indent="-4572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Regular FRS operation</a:t>
            </a:r>
          </a:p>
          <a:p>
            <a:pPr marL="914400" lvl="1" indent="-4572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Discussion about scheduling details ongoing</a:t>
            </a:r>
          </a:p>
          <a:p>
            <a:pPr marL="1371600" lvl="2" indent="-4572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3x experiments with FRS</a:t>
            </a:r>
          </a:p>
          <a:p>
            <a:pPr marL="1371600" lvl="2" indent="-4572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S-FRS Detector tests</a:t>
            </a:r>
          </a:p>
          <a:p>
            <a:pPr marL="1371600" lvl="2" indent="-4572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R3B exp. with direct beam to HTC</a:t>
            </a:r>
          </a:p>
        </p:txBody>
      </p:sp>
    </p:spTree>
    <p:extLst>
      <p:ext uri="{BB962C8B-B14F-4D97-AF65-F5344CB8AC3E}">
        <p14:creationId xmlns:p14="http://schemas.microsoft.com/office/powerpoint/2010/main" val="2766244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A3261494-27B5-2945-80B3-99D14536CC3D}"/>
              </a:ext>
            </a:extLst>
          </p:cNvPr>
          <p:cNvSpPr txBox="1"/>
          <p:nvPr/>
        </p:nvSpPr>
        <p:spPr>
          <a:xfrm>
            <a:off x="1566763" y="1606371"/>
            <a:ext cx="4370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>
                    <a:lumMod val="85000"/>
                  </a:schemeClr>
                </a:solidFill>
              </a:rPr>
              <a:t>Upcoming beam time 2022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9D0DAD4-03A5-C24E-B569-6A58B78025E4}"/>
              </a:ext>
            </a:extLst>
          </p:cNvPr>
          <p:cNvSpPr txBox="1"/>
          <p:nvPr/>
        </p:nvSpPr>
        <p:spPr>
          <a:xfrm>
            <a:off x="3352800" y="2982952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Next beam time 2023+24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F88ED53-5D1A-624B-B113-DFACF5672D3A}"/>
              </a:ext>
            </a:extLst>
          </p:cNvPr>
          <p:cNvSpPr txBox="1"/>
          <p:nvPr/>
        </p:nvSpPr>
        <p:spPr>
          <a:xfrm>
            <a:off x="4876800" y="4447061"/>
            <a:ext cx="39653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>
                    <a:lumMod val="85000"/>
                  </a:schemeClr>
                </a:solidFill>
              </a:rPr>
              <a:t>Physics beam time 2025 and beyond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83F2285-E608-C441-86AF-0C73F669F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113" y="2889662"/>
            <a:ext cx="1447800" cy="158115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BAB3814-7A60-FC4E-B5A7-E013465F0A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50" y="1222043"/>
            <a:ext cx="1094249" cy="167355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61D878C-0AC6-854F-9FEE-B99E6CF812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275" y="5093732"/>
            <a:ext cx="2368893" cy="1448832"/>
          </a:xfrm>
          <a:prstGeom prst="rect">
            <a:avLst/>
          </a:prstGeom>
        </p:spPr>
      </p:pic>
      <p:sp>
        <p:nvSpPr>
          <p:cNvPr id="12" name="Wolke 11">
            <a:extLst>
              <a:ext uri="{FF2B5EF4-FFF2-40B4-BE49-F238E27FC236}">
                <a16:creationId xmlns:a16="http://schemas.microsoft.com/office/drawing/2014/main" id="{5C685210-6A54-5840-A295-378311DD52AC}"/>
              </a:ext>
            </a:extLst>
          </p:cNvPr>
          <p:cNvSpPr/>
          <p:nvPr/>
        </p:nvSpPr>
        <p:spPr>
          <a:xfrm>
            <a:off x="4267200" y="4267200"/>
            <a:ext cx="4724400" cy="1219200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ing 12">
            <a:extLst>
              <a:ext uri="{FF2B5EF4-FFF2-40B4-BE49-F238E27FC236}">
                <a16:creationId xmlns:a16="http://schemas.microsoft.com/office/drawing/2014/main" id="{211500BF-54EC-FC42-983C-D10458B27892}"/>
              </a:ext>
            </a:extLst>
          </p:cNvPr>
          <p:cNvSpPr/>
          <p:nvPr/>
        </p:nvSpPr>
        <p:spPr>
          <a:xfrm>
            <a:off x="4572000" y="5257800"/>
            <a:ext cx="228600" cy="15240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156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42E10A69-83B8-8644-AFFC-9B6BDCB8D60D}"/>
              </a:ext>
            </a:extLst>
          </p:cNvPr>
          <p:cNvSpPr txBox="1"/>
          <p:nvPr/>
        </p:nvSpPr>
        <p:spPr>
          <a:xfrm>
            <a:off x="304800" y="457200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Next beam time 2023+24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0796578-7668-0C45-8752-B350C5A11538}"/>
              </a:ext>
            </a:extLst>
          </p:cNvPr>
          <p:cNvSpPr txBox="1"/>
          <p:nvPr/>
        </p:nvSpPr>
        <p:spPr>
          <a:xfrm>
            <a:off x="0" y="1295400"/>
            <a:ext cx="9144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GB" sz="2800" dirty="0"/>
              <a:t>Supernumerary G-PAC meeting Dec. 2021</a:t>
            </a:r>
            <a:endParaRPr lang="en-GB" sz="2000" dirty="0"/>
          </a:p>
          <a:p>
            <a:pPr marL="914400" lvl="1" indent="-4572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Strategic few of the next years</a:t>
            </a:r>
          </a:p>
          <a:p>
            <a:pPr marL="914400" lvl="1" indent="-4572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Perspectives and planning of large scale installations</a:t>
            </a:r>
          </a:p>
          <a:p>
            <a:pPr marL="1371600" lvl="2" indent="-4572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Note: limited resources due to FAIR installation</a:t>
            </a:r>
          </a:p>
          <a:p>
            <a:pPr marL="914400" lvl="1" indent="-4572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Transition to FAIR</a:t>
            </a:r>
          </a:p>
          <a:p>
            <a:pPr marL="1371600" lvl="2" indent="-4572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Special new operation modes (development)</a:t>
            </a:r>
          </a:p>
          <a:p>
            <a:pPr>
              <a:buClr>
                <a:srgbClr val="FFC000"/>
              </a:buClr>
            </a:pPr>
            <a:endParaRPr lang="en-GB" sz="2800" dirty="0"/>
          </a:p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GB" sz="2800" dirty="0"/>
              <a:t>G-PAC Meeting 2022 (for beam time 2023/24)</a:t>
            </a:r>
          </a:p>
          <a:p>
            <a:pPr marL="914400" lvl="1" indent="-4572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Regular call for two years (3 month physics beam time per year)</a:t>
            </a:r>
          </a:p>
          <a:p>
            <a:pPr marL="914400" lvl="1" indent="-4572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Call open (end spring) / deadline in summer</a:t>
            </a:r>
          </a:p>
          <a:p>
            <a:pPr marL="914400" lvl="1" indent="-4572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G-PAC meeting end Sep. 2022</a:t>
            </a:r>
          </a:p>
          <a:p>
            <a:pPr marL="914400" lvl="1" indent="-4572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Beam time schedule 2023 published end 2022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45800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42E10A69-83B8-8644-AFFC-9B6BDCB8D60D}"/>
              </a:ext>
            </a:extLst>
          </p:cNvPr>
          <p:cNvSpPr txBox="1"/>
          <p:nvPr/>
        </p:nvSpPr>
        <p:spPr>
          <a:xfrm>
            <a:off x="304800" y="457200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Next beam time 2023+24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A7A419A-21C5-BE46-9103-4EAB23B511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060700"/>
            <a:ext cx="5118100" cy="34925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87AA5DC2-2FBC-AC4C-B51D-7C9C22AAEC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65300"/>
            <a:ext cx="5118100" cy="3602106"/>
          </a:xfrm>
          <a:prstGeom prst="rect">
            <a:avLst/>
          </a:prstGeom>
        </p:spPr>
      </p:pic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3A2645F1-6A06-2B49-826D-3F2AAACEEEAE}"/>
              </a:ext>
            </a:extLst>
          </p:cNvPr>
          <p:cNvCxnSpPr>
            <a:cxnSpLocks/>
          </p:cNvCxnSpPr>
          <p:nvPr/>
        </p:nvCxnSpPr>
        <p:spPr>
          <a:xfrm>
            <a:off x="2819400" y="2811394"/>
            <a:ext cx="990600" cy="36021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8A71D7A7-66F6-1D4B-A5E8-6342043505A9}"/>
              </a:ext>
            </a:extLst>
          </p:cNvPr>
          <p:cNvCxnSpPr>
            <a:cxnSpLocks/>
          </p:cNvCxnSpPr>
          <p:nvPr/>
        </p:nvCxnSpPr>
        <p:spPr>
          <a:xfrm>
            <a:off x="3962400" y="2811394"/>
            <a:ext cx="4889500" cy="35259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6B5B09C5-BD6F-C94E-87E2-CB5A17A788CF}"/>
              </a:ext>
            </a:extLst>
          </p:cNvPr>
          <p:cNvSpPr txBox="1"/>
          <p:nvPr/>
        </p:nvSpPr>
        <p:spPr>
          <a:xfrm>
            <a:off x="304800" y="1295400"/>
            <a:ext cx="8547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Integrated Campus Schedule</a:t>
            </a:r>
          </a:p>
        </p:txBody>
      </p:sp>
    </p:spTree>
    <p:extLst>
      <p:ext uri="{BB962C8B-B14F-4D97-AF65-F5344CB8AC3E}">
        <p14:creationId xmlns:p14="http://schemas.microsoft.com/office/powerpoint/2010/main" val="3616745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A3261494-27B5-2945-80B3-99D14536CC3D}"/>
              </a:ext>
            </a:extLst>
          </p:cNvPr>
          <p:cNvSpPr txBox="1"/>
          <p:nvPr/>
        </p:nvSpPr>
        <p:spPr>
          <a:xfrm>
            <a:off x="1566763" y="1606371"/>
            <a:ext cx="4370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>
                    <a:lumMod val="85000"/>
                  </a:schemeClr>
                </a:solidFill>
              </a:rPr>
              <a:t>Upcoming beam time 2022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9D0DAD4-03A5-C24E-B569-6A58B78025E4}"/>
              </a:ext>
            </a:extLst>
          </p:cNvPr>
          <p:cNvSpPr txBox="1"/>
          <p:nvPr/>
        </p:nvSpPr>
        <p:spPr>
          <a:xfrm>
            <a:off x="3352800" y="2982952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>
                    <a:lumMod val="85000"/>
                  </a:schemeClr>
                </a:solidFill>
              </a:rPr>
              <a:t>Next beam time 2023+24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F88ED53-5D1A-624B-B113-DFACF5672D3A}"/>
              </a:ext>
            </a:extLst>
          </p:cNvPr>
          <p:cNvSpPr txBox="1"/>
          <p:nvPr/>
        </p:nvSpPr>
        <p:spPr>
          <a:xfrm>
            <a:off x="4876800" y="4447061"/>
            <a:ext cx="39653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Physics beam time 2025 and beyond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83F2285-E608-C441-86AF-0C73F669F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113" y="2889662"/>
            <a:ext cx="1447800" cy="158115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BAB3814-7A60-FC4E-B5A7-E013465F0A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50" y="1222043"/>
            <a:ext cx="1094249" cy="167355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61D878C-0AC6-854F-9FEE-B99E6CF812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275" y="5093732"/>
            <a:ext cx="2368893" cy="1448832"/>
          </a:xfrm>
          <a:prstGeom prst="rect">
            <a:avLst/>
          </a:prstGeom>
        </p:spPr>
      </p:pic>
      <p:sp>
        <p:nvSpPr>
          <p:cNvPr id="12" name="Wolke 11">
            <a:extLst>
              <a:ext uri="{FF2B5EF4-FFF2-40B4-BE49-F238E27FC236}">
                <a16:creationId xmlns:a16="http://schemas.microsoft.com/office/drawing/2014/main" id="{5C685210-6A54-5840-A295-378311DD52AC}"/>
              </a:ext>
            </a:extLst>
          </p:cNvPr>
          <p:cNvSpPr/>
          <p:nvPr/>
        </p:nvSpPr>
        <p:spPr>
          <a:xfrm>
            <a:off x="4267200" y="4267200"/>
            <a:ext cx="4724400" cy="1219200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ing 12">
            <a:extLst>
              <a:ext uri="{FF2B5EF4-FFF2-40B4-BE49-F238E27FC236}">
                <a16:creationId xmlns:a16="http://schemas.microsoft.com/office/drawing/2014/main" id="{211500BF-54EC-FC42-983C-D10458B27892}"/>
              </a:ext>
            </a:extLst>
          </p:cNvPr>
          <p:cNvSpPr/>
          <p:nvPr/>
        </p:nvSpPr>
        <p:spPr>
          <a:xfrm>
            <a:off x="4572000" y="5257800"/>
            <a:ext cx="228600" cy="15240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762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42E10A69-83B8-8644-AFFC-9B6BDCB8D60D}"/>
              </a:ext>
            </a:extLst>
          </p:cNvPr>
          <p:cNvSpPr txBox="1"/>
          <p:nvPr/>
        </p:nvSpPr>
        <p:spPr>
          <a:xfrm>
            <a:off x="304800" y="457200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Physics beam time 2025 and beyond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0796578-7668-0C45-8752-B350C5A11538}"/>
              </a:ext>
            </a:extLst>
          </p:cNvPr>
          <p:cNvSpPr txBox="1"/>
          <p:nvPr/>
        </p:nvSpPr>
        <p:spPr>
          <a:xfrm>
            <a:off x="0" y="2387063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GB" sz="2800" dirty="0"/>
              <a:t>Transition phase</a:t>
            </a:r>
            <a:endParaRPr lang="en-GB" sz="2000" dirty="0"/>
          </a:p>
          <a:p>
            <a:pPr marL="914400" lvl="1" indent="-4572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FAIR commissioning with beam</a:t>
            </a:r>
          </a:p>
          <a:p>
            <a:pPr marL="1371600" lvl="2" indent="-4572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Possible parallel operation with physics program</a:t>
            </a:r>
          </a:p>
          <a:p>
            <a:pPr marL="1371600" lvl="2" indent="-4572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Clear set of available beam parameters</a:t>
            </a:r>
          </a:p>
          <a:p>
            <a:pPr marL="1371600" lvl="2" indent="-4572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Different foci for each (sub) collaboration (installation / commissioning / beam time)</a:t>
            </a:r>
          </a:p>
          <a:p>
            <a:pPr>
              <a:buClr>
                <a:srgbClr val="FFC000"/>
              </a:buClr>
            </a:pPr>
            <a:endParaRPr lang="en-GB" sz="2800" dirty="0"/>
          </a:p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GB" sz="2800" dirty="0"/>
              <a:t>FAIR regular operation</a:t>
            </a:r>
          </a:p>
          <a:p>
            <a:pPr marL="914400" lvl="1" indent="-4572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Parallel operation will be one of the key figures of the facility, BUT also one of the main challenges</a:t>
            </a:r>
            <a:endParaRPr lang="en-GB" sz="28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3384890-9B5D-1044-B3E7-10D0994374A7}"/>
              </a:ext>
            </a:extLst>
          </p:cNvPr>
          <p:cNvSpPr txBox="1"/>
          <p:nvPr/>
        </p:nvSpPr>
        <p:spPr>
          <a:xfrm>
            <a:off x="0" y="14478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/>
              <a:t>A few personal thoughts</a:t>
            </a:r>
          </a:p>
          <a:p>
            <a:pPr algn="ctr"/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val="3798276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559</Words>
  <Application>Microsoft Macintosh PowerPoint</Application>
  <PresentationFormat>Bildschirmpräsentation (4:3)</PresentationFormat>
  <Paragraphs>123</Paragraphs>
  <Slides>13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Gross, Klaus-Dieter Dr.</dc:creator>
  <cp:lastModifiedBy>Microsoft Office User</cp:lastModifiedBy>
  <cp:revision>82</cp:revision>
  <dcterms:created xsi:type="dcterms:W3CDTF">2021-03-03T12:46:20Z</dcterms:created>
  <dcterms:modified xsi:type="dcterms:W3CDTF">2021-10-06T10:54:58Z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2020-12-21T00:00:00Z</vt:filetime>
  </property>
  <property fmtid="{D5CDD505-2E9C-101B-9397-08002B2CF9AE}" pid="3" name="LastSaved">
    <vt:filetime>2021-03-03T00:00:00Z</vt:filetime>
  </property>
</Properties>
</file>