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76" r:id="rId4"/>
    <p:sldId id="272" r:id="rId5"/>
    <p:sldId id="280" r:id="rId6"/>
    <p:sldId id="283" r:id="rId7"/>
    <p:sldId id="282" r:id="rId8"/>
    <p:sldId id="287" r:id="rId9"/>
    <p:sldId id="285" r:id="rId10"/>
    <p:sldId id="286" r:id="rId11"/>
    <p:sldId id="27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ehning\Desktop\temp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khin\Desktop\PANDA\FINAL%20DESIGN\RELEASE%20CANDIDATE-1\&#1080;&#1089;&#1087;&#1099;&#1090;&#1072;&#1085;&#1080;&#1077;%20&#1096;&#1090;&#1080;&#1092;&#1090;&#1086;&#1074;%205,6%209,8%20&#1080;%20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khin\Desktop\PANDA\FINAL%20DESIGN\RELEASE%20CANDIDATE-1\&#1080;&#1089;&#1087;&#1099;&#1090;&#1072;&#1085;&#1080;&#1077;%20&#1096;&#1090;&#1080;&#1092;&#1090;&#1086;&#1074;%205,6%209,8%20&#1080;%201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Sheet2!$B$1:$B$4</c:f>
              <c:numCache>
                <c:formatCode>General</c:formatCode>
                <c:ptCount val="4"/>
                <c:pt idx="0">
                  <c:v>0.14000000000000001</c:v>
                </c:pt>
                <c:pt idx="1">
                  <c:v>0.21</c:v>
                </c:pt>
                <c:pt idx="2">
                  <c:v>0.37</c:v>
                </c:pt>
                <c:pt idx="3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AB-4586-945F-0568DD103AF9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Sheet2!$C$1:$C$4</c:f>
              <c:numCache>
                <c:formatCode>General</c:formatCode>
                <c:ptCount val="4"/>
                <c:pt idx="0">
                  <c:v>0.16</c:v>
                </c:pt>
                <c:pt idx="1">
                  <c:v>0.31</c:v>
                </c:pt>
                <c:pt idx="2">
                  <c:v>0.51</c:v>
                </c:pt>
                <c:pt idx="3">
                  <c:v>1.55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AB-4586-945F-0568DD103AF9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Sheet2!$D$1:$D$4</c:f>
              <c:numCache>
                <c:formatCode>General</c:formatCode>
                <c:ptCount val="4"/>
                <c:pt idx="0">
                  <c:v>0.24</c:v>
                </c:pt>
                <c:pt idx="1">
                  <c:v>0.39</c:v>
                </c:pt>
                <c:pt idx="2">
                  <c:v>0.57999999999999996</c:v>
                </c:pt>
                <c:pt idx="3">
                  <c:v>1.65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2AB-4586-945F-0568DD103AF9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Sheet2!$E$1:$E$4</c:f>
              <c:numCache>
                <c:formatCode>General</c:formatCode>
                <c:ptCount val="4"/>
                <c:pt idx="0">
                  <c:v>0.15</c:v>
                </c:pt>
                <c:pt idx="1">
                  <c:v>0.22</c:v>
                </c:pt>
                <c:pt idx="2">
                  <c:v>0.41</c:v>
                </c:pt>
                <c:pt idx="3">
                  <c:v>1.52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2AB-4586-945F-0568DD103AF9}"/>
            </c:ext>
          </c:extLst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Sheet2!$F$1:$F$4</c:f>
              <c:numCache>
                <c:formatCode>General</c:formatCode>
                <c:ptCount val="4"/>
                <c:pt idx="0">
                  <c:v>0.21</c:v>
                </c:pt>
                <c:pt idx="1">
                  <c:v>0.33</c:v>
                </c:pt>
                <c:pt idx="2">
                  <c:v>0.46</c:v>
                </c:pt>
                <c:pt idx="3">
                  <c:v>1.65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2AB-4586-945F-0568DD103AF9}"/>
            </c:ext>
          </c:extLst>
        </c:ser>
        <c:ser>
          <c:idx val="5"/>
          <c:order val="5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Sheet2!$G$1:$G$4</c:f>
              <c:numCache>
                <c:formatCode>General</c:formatCode>
                <c:ptCount val="4"/>
                <c:pt idx="0">
                  <c:v>0.19</c:v>
                </c:pt>
                <c:pt idx="1">
                  <c:v>0.28999999999999998</c:v>
                </c:pt>
                <c:pt idx="2">
                  <c:v>0.47</c:v>
                </c:pt>
                <c:pt idx="3">
                  <c:v>1.63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2AB-4586-945F-0568DD103AF9}"/>
            </c:ext>
          </c:extLst>
        </c:ser>
        <c:ser>
          <c:idx val="6"/>
          <c:order val="6"/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Sheet2!$H$1:$H$4</c:f>
              <c:numCache>
                <c:formatCode>General</c:formatCode>
                <c:ptCount val="4"/>
                <c:pt idx="0">
                  <c:v>0.15</c:v>
                </c:pt>
                <c:pt idx="1">
                  <c:v>0.28000000000000003</c:v>
                </c:pt>
                <c:pt idx="2">
                  <c:v>0.51</c:v>
                </c:pt>
                <c:pt idx="3">
                  <c:v>1.57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2AB-4586-945F-0568DD103AF9}"/>
            </c:ext>
          </c:extLst>
        </c:ser>
        <c:ser>
          <c:idx val="7"/>
          <c:order val="7"/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Sheet2!$I$1:$I$4</c:f>
              <c:numCache>
                <c:formatCode>General</c:formatCode>
                <c:ptCount val="4"/>
                <c:pt idx="0">
                  <c:v>0.16</c:v>
                </c:pt>
                <c:pt idx="1">
                  <c:v>0.28999999999999998</c:v>
                </c:pt>
                <c:pt idx="2">
                  <c:v>0.5</c:v>
                </c:pt>
                <c:pt idx="3">
                  <c:v>1.7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2AB-4586-945F-0568DD103AF9}"/>
            </c:ext>
          </c:extLst>
        </c:ser>
        <c:ser>
          <c:idx val="8"/>
          <c:order val="8"/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Sheet2!$J$1:$J$4</c:f>
              <c:numCache>
                <c:formatCode>General</c:formatCode>
                <c:ptCount val="4"/>
                <c:pt idx="0">
                  <c:v>0.15</c:v>
                </c:pt>
                <c:pt idx="1">
                  <c:v>0.23</c:v>
                </c:pt>
                <c:pt idx="2">
                  <c:v>0.39</c:v>
                </c:pt>
                <c:pt idx="3">
                  <c:v>1.48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82AB-4586-945F-0568DD103AF9}"/>
            </c:ext>
          </c:extLst>
        </c:ser>
        <c:ser>
          <c:idx val="9"/>
          <c:order val="9"/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Sheet2!$A$1:$A$4</c:f>
              <c:numCache>
                <c:formatCode>General</c:formatCode>
                <c:ptCount val="4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</c:numCache>
            </c:numRef>
          </c:xVal>
          <c:yVal>
            <c:numRef>
              <c:f>Sheet2!$K$1:$K$4</c:f>
              <c:numCache>
                <c:formatCode>General</c:formatCode>
                <c:ptCount val="4"/>
                <c:pt idx="0">
                  <c:v>0.15</c:v>
                </c:pt>
                <c:pt idx="1">
                  <c:v>0.23</c:v>
                </c:pt>
                <c:pt idx="2">
                  <c:v>0.42</c:v>
                </c:pt>
                <c:pt idx="3">
                  <c:v>1.49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82AB-4586-945F-0568DD103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379912"/>
        <c:axId val="196381088"/>
      </c:scatterChart>
      <c:valAx>
        <c:axId val="196379912"/>
        <c:scaling>
          <c:orientation val="minMax"/>
          <c:max val="4100"/>
          <c:min val="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Force [kgf]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81088"/>
        <c:crosses val="autoZero"/>
        <c:crossBetween val="midCat"/>
        <c:majorUnit val="1000"/>
      </c:valAx>
      <c:valAx>
        <c:axId val="196381088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elongation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79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'[испытание штифтов 5,6 9,8 и 14.xlsx]Лист1'!$C$4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'[испытание штифтов 5,6 9,8 и 14.xlsx]Лист1'!$B$5:$B$13</c:f>
              <c:numCache>
                <c:formatCode>General</c:formatCode>
                <c:ptCount val="9"/>
                <c:pt idx="0">
                  <c:v>500</c:v>
                </c:pt>
                <c:pt idx="1">
                  <c:v>1000</c:v>
                </c:pt>
                <c:pt idx="2">
                  <c:v>1250</c:v>
                </c:pt>
                <c:pt idx="3">
                  <c:v>1500</c:v>
                </c:pt>
                <c:pt idx="4">
                  <c:v>1750</c:v>
                </c:pt>
                <c:pt idx="5">
                  <c:v>2000</c:v>
                </c:pt>
                <c:pt idx="6">
                  <c:v>2500</c:v>
                </c:pt>
                <c:pt idx="7">
                  <c:v>3000</c:v>
                </c:pt>
                <c:pt idx="8">
                  <c:v>3500</c:v>
                </c:pt>
              </c:numCache>
            </c:numRef>
          </c:xVal>
          <c:yVal>
            <c:numRef>
              <c:f>'[испытание штифтов 5,6 9,8 и 14.xlsx]Лист1'!$C$5:$C$13</c:f>
              <c:numCache>
                <c:formatCode>General</c:formatCode>
                <c:ptCount val="9"/>
                <c:pt idx="0">
                  <c:v>0.14000000000000001</c:v>
                </c:pt>
                <c:pt idx="1">
                  <c:v>0.24</c:v>
                </c:pt>
                <c:pt idx="2">
                  <c:v>0.28999999999999998</c:v>
                </c:pt>
                <c:pt idx="3">
                  <c:v>0.34</c:v>
                </c:pt>
                <c:pt idx="4">
                  <c:v>0.42</c:v>
                </c:pt>
                <c:pt idx="5">
                  <c:v>0.56999999999999995</c:v>
                </c:pt>
                <c:pt idx="6">
                  <c:v>1.29</c:v>
                </c:pt>
                <c:pt idx="7">
                  <c:v>2.16</c:v>
                </c:pt>
                <c:pt idx="8">
                  <c:v>2.2999999999999998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96-4199-B7F9-75203E51C9E2}"/>
            </c:ext>
          </c:extLst>
        </c:ser>
        <c:ser>
          <c:idx val="1"/>
          <c:order val="1"/>
          <c:tx>
            <c:strRef>
              <c:f>'[испытание штифтов 5,6 9,8 и 14.xlsx]Лист1'!$D$4</c:f>
              <c:strCache>
                <c:ptCount val="1"/>
                <c:pt idx="0">
                  <c:v>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'[испытание штифтов 5,6 9,8 и 14.xlsx]Лист1'!$B$5:$B$13</c:f>
              <c:numCache>
                <c:formatCode>General</c:formatCode>
                <c:ptCount val="9"/>
                <c:pt idx="0">
                  <c:v>500</c:v>
                </c:pt>
                <c:pt idx="1">
                  <c:v>1000</c:v>
                </c:pt>
                <c:pt idx="2">
                  <c:v>1250</c:v>
                </c:pt>
                <c:pt idx="3">
                  <c:v>1500</c:v>
                </c:pt>
                <c:pt idx="4">
                  <c:v>1750</c:v>
                </c:pt>
                <c:pt idx="5">
                  <c:v>2000</c:v>
                </c:pt>
                <c:pt idx="6">
                  <c:v>2500</c:v>
                </c:pt>
                <c:pt idx="7">
                  <c:v>3000</c:v>
                </c:pt>
                <c:pt idx="8">
                  <c:v>3500</c:v>
                </c:pt>
              </c:numCache>
            </c:numRef>
          </c:xVal>
          <c:yVal>
            <c:numRef>
              <c:f>'[испытание штифтов 5,6 9,8 и 14.xlsx]Лист1'!$D$5:$D$13</c:f>
              <c:numCache>
                <c:formatCode>General</c:formatCode>
                <c:ptCount val="9"/>
                <c:pt idx="0">
                  <c:v>0.11</c:v>
                </c:pt>
                <c:pt idx="1">
                  <c:v>0.22</c:v>
                </c:pt>
                <c:pt idx="2">
                  <c:v>0.24</c:v>
                </c:pt>
                <c:pt idx="3">
                  <c:v>0.28999999999999998</c:v>
                </c:pt>
                <c:pt idx="4">
                  <c:v>0.41</c:v>
                </c:pt>
                <c:pt idx="5">
                  <c:v>0.6</c:v>
                </c:pt>
                <c:pt idx="6">
                  <c:v>1.35</c:v>
                </c:pt>
                <c:pt idx="7">
                  <c:v>2.21</c:v>
                </c:pt>
                <c:pt idx="8">
                  <c:v>2.88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C96-4199-B7F9-75203E51C9E2}"/>
            </c:ext>
          </c:extLst>
        </c:ser>
        <c:ser>
          <c:idx val="2"/>
          <c:order val="2"/>
          <c:tx>
            <c:strRef>
              <c:f>'[испытание штифтов 5,6 9,8 и 14.xlsx]Лист1'!$E$4</c:f>
              <c:strCache>
                <c:ptCount val="1"/>
                <c:pt idx="0">
                  <c:v>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'[испытание штифтов 5,6 9,8 и 14.xlsx]Лист1'!$B$5:$B$13</c:f>
              <c:numCache>
                <c:formatCode>General</c:formatCode>
                <c:ptCount val="9"/>
                <c:pt idx="0">
                  <c:v>500</c:v>
                </c:pt>
                <c:pt idx="1">
                  <c:v>1000</c:v>
                </c:pt>
                <c:pt idx="2">
                  <c:v>1250</c:v>
                </c:pt>
                <c:pt idx="3">
                  <c:v>1500</c:v>
                </c:pt>
                <c:pt idx="4">
                  <c:v>1750</c:v>
                </c:pt>
                <c:pt idx="5">
                  <c:v>2000</c:v>
                </c:pt>
                <c:pt idx="6">
                  <c:v>2500</c:v>
                </c:pt>
                <c:pt idx="7">
                  <c:v>3000</c:v>
                </c:pt>
                <c:pt idx="8">
                  <c:v>3500</c:v>
                </c:pt>
              </c:numCache>
            </c:numRef>
          </c:xVal>
          <c:yVal>
            <c:numRef>
              <c:f>'[испытание штифтов 5,6 9,8 и 14.xlsx]Лист1'!$E$5:$E$13</c:f>
              <c:numCache>
                <c:formatCode>General</c:formatCode>
                <c:ptCount val="9"/>
                <c:pt idx="0">
                  <c:v>0.16</c:v>
                </c:pt>
                <c:pt idx="1">
                  <c:v>0.31</c:v>
                </c:pt>
                <c:pt idx="2">
                  <c:v>0.4</c:v>
                </c:pt>
                <c:pt idx="3">
                  <c:v>0.44</c:v>
                </c:pt>
                <c:pt idx="4">
                  <c:v>0.53</c:v>
                </c:pt>
                <c:pt idx="5">
                  <c:v>0.73</c:v>
                </c:pt>
                <c:pt idx="6">
                  <c:v>1.45</c:v>
                </c:pt>
                <c:pt idx="7">
                  <c:v>2.37</c:v>
                </c:pt>
                <c:pt idx="8">
                  <c:v>3.02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C96-4199-B7F9-75203E51C9E2}"/>
            </c:ext>
          </c:extLst>
        </c:ser>
        <c:ser>
          <c:idx val="3"/>
          <c:order val="3"/>
          <c:tx>
            <c:strRef>
              <c:f>'[испытание штифтов 5,6 9,8 и 14.xlsx]Лист1'!$F$4</c:f>
              <c:strCache>
                <c:ptCount val="1"/>
                <c:pt idx="0">
                  <c:v>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'[испытание штифтов 5,6 9,8 и 14.xlsx]Лист1'!$B$5:$B$13</c:f>
              <c:numCache>
                <c:formatCode>General</c:formatCode>
                <c:ptCount val="9"/>
                <c:pt idx="0">
                  <c:v>500</c:v>
                </c:pt>
                <c:pt idx="1">
                  <c:v>1000</c:v>
                </c:pt>
                <c:pt idx="2">
                  <c:v>1250</c:v>
                </c:pt>
                <c:pt idx="3">
                  <c:v>1500</c:v>
                </c:pt>
                <c:pt idx="4">
                  <c:v>1750</c:v>
                </c:pt>
                <c:pt idx="5">
                  <c:v>2000</c:v>
                </c:pt>
                <c:pt idx="6">
                  <c:v>2500</c:v>
                </c:pt>
                <c:pt idx="7">
                  <c:v>3000</c:v>
                </c:pt>
                <c:pt idx="8">
                  <c:v>3500</c:v>
                </c:pt>
              </c:numCache>
            </c:numRef>
          </c:xVal>
          <c:yVal>
            <c:numRef>
              <c:f>'[испытание штифтов 5,6 9,8 и 14.xlsx]Лист1'!$F$5:$F$13</c:f>
              <c:numCache>
                <c:formatCode>General</c:formatCode>
                <c:ptCount val="9"/>
                <c:pt idx="0">
                  <c:v>0.18</c:v>
                </c:pt>
                <c:pt idx="1">
                  <c:v>0.26</c:v>
                </c:pt>
                <c:pt idx="2">
                  <c:v>0.28999999999999998</c:v>
                </c:pt>
                <c:pt idx="3">
                  <c:v>0.35</c:v>
                </c:pt>
                <c:pt idx="4">
                  <c:v>0.46</c:v>
                </c:pt>
                <c:pt idx="5">
                  <c:v>0.64</c:v>
                </c:pt>
                <c:pt idx="6">
                  <c:v>1.38</c:v>
                </c:pt>
                <c:pt idx="7">
                  <c:v>2.2400000000000002</c:v>
                </c:pt>
                <c:pt idx="8">
                  <c:v>2.88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C96-4199-B7F9-75203E51C9E2}"/>
            </c:ext>
          </c:extLst>
        </c:ser>
        <c:ser>
          <c:idx val="4"/>
          <c:order val="4"/>
          <c:tx>
            <c:strRef>
              <c:f>'[испытание штифтов 5,6 9,8 и 14.xlsx]Лист1'!$G$4</c:f>
              <c:strCache>
                <c:ptCount val="1"/>
                <c:pt idx="0">
                  <c:v>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'[испытание штифтов 5,6 9,8 и 14.xlsx]Лист1'!$B$5:$B$13</c:f>
              <c:numCache>
                <c:formatCode>General</c:formatCode>
                <c:ptCount val="9"/>
                <c:pt idx="0">
                  <c:v>500</c:v>
                </c:pt>
                <c:pt idx="1">
                  <c:v>1000</c:v>
                </c:pt>
                <c:pt idx="2">
                  <c:v>1250</c:v>
                </c:pt>
                <c:pt idx="3">
                  <c:v>1500</c:v>
                </c:pt>
                <c:pt idx="4">
                  <c:v>1750</c:v>
                </c:pt>
                <c:pt idx="5">
                  <c:v>2000</c:v>
                </c:pt>
                <c:pt idx="6">
                  <c:v>2500</c:v>
                </c:pt>
                <c:pt idx="7">
                  <c:v>3000</c:v>
                </c:pt>
                <c:pt idx="8">
                  <c:v>3500</c:v>
                </c:pt>
              </c:numCache>
            </c:numRef>
          </c:xVal>
          <c:yVal>
            <c:numRef>
              <c:f>'[испытание штифтов 5,6 9,8 и 14.xlsx]Лист1'!$G$5:$G$13</c:f>
              <c:numCache>
                <c:formatCode>General</c:formatCode>
                <c:ptCount val="9"/>
                <c:pt idx="0">
                  <c:v>0.12</c:v>
                </c:pt>
                <c:pt idx="1">
                  <c:v>0.2</c:v>
                </c:pt>
                <c:pt idx="2">
                  <c:v>0.24</c:v>
                </c:pt>
                <c:pt idx="3">
                  <c:v>0.3</c:v>
                </c:pt>
                <c:pt idx="4">
                  <c:v>0.42</c:v>
                </c:pt>
                <c:pt idx="5">
                  <c:v>0.63</c:v>
                </c:pt>
                <c:pt idx="6">
                  <c:v>1.38</c:v>
                </c:pt>
                <c:pt idx="7">
                  <c:v>2.23</c:v>
                </c:pt>
                <c:pt idx="8">
                  <c:v>3.04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C96-4199-B7F9-75203E51C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374032"/>
        <c:axId val="196374816"/>
      </c:scatterChart>
      <c:valAx>
        <c:axId val="19637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Force, kgf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74816"/>
        <c:crosses val="autoZero"/>
        <c:crossBetween val="midCat"/>
      </c:valAx>
      <c:valAx>
        <c:axId val="19637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Elongation, mm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74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'[испытание штифтов 5,6 9,8 и 14.xlsx]Лист1'!$C$24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'[испытание штифтов 5,6 9,8 и 14.xlsx]Лист1'!$B$25:$B$37</c:f>
              <c:numCache>
                <c:formatCode>General</c:formatCode>
                <c:ptCount val="13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4250</c:v>
                </c:pt>
                <c:pt idx="5">
                  <c:v>4500</c:v>
                </c:pt>
                <c:pt idx="6">
                  <c:v>4750</c:v>
                </c:pt>
                <c:pt idx="7">
                  <c:v>5000</c:v>
                </c:pt>
                <c:pt idx="8">
                  <c:v>5250</c:v>
                </c:pt>
                <c:pt idx="9">
                  <c:v>5500</c:v>
                </c:pt>
                <c:pt idx="10">
                  <c:v>6000</c:v>
                </c:pt>
                <c:pt idx="11">
                  <c:v>7000</c:v>
                </c:pt>
                <c:pt idx="12">
                  <c:v>8000</c:v>
                </c:pt>
              </c:numCache>
            </c:numRef>
          </c:xVal>
          <c:yVal>
            <c:numRef>
              <c:f>'[испытание штифтов 5,6 9,8 и 14.xlsx]Лист1'!$C$25:$C$37</c:f>
              <c:numCache>
                <c:formatCode>General</c:formatCode>
                <c:ptCount val="13"/>
                <c:pt idx="0">
                  <c:v>0.18</c:v>
                </c:pt>
                <c:pt idx="1">
                  <c:v>0.23</c:v>
                </c:pt>
                <c:pt idx="2">
                  <c:v>0.3</c:v>
                </c:pt>
                <c:pt idx="3">
                  <c:v>0.44</c:v>
                </c:pt>
                <c:pt idx="4">
                  <c:v>0.49</c:v>
                </c:pt>
                <c:pt idx="5">
                  <c:v>0.55000000000000004</c:v>
                </c:pt>
                <c:pt idx="6">
                  <c:v>0.61</c:v>
                </c:pt>
                <c:pt idx="7">
                  <c:v>0.68</c:v>
                </c:pt>
                <c:pt idx="8">
                  <c:v>0.76</c:v>
                </c:pt>
                <c:pt idx="9">
                  <c:v>0.84</c:v>
                </c:pt>
                <c:pt idx="10">
                  <c:v>1.07</c:v>
                </c:pt>
                <c:pt idx="11">
                  <c:v>1.75</c:v>
                </c:pt>
                <c:pt idx="12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45-480E-8C85-08D411892215}"/>
            </c:ext>
          </c:extLst>
        </c:ser>
        <c:ser>
          <c:idx val="1"/>
          <c:order val="1"/>
          <c:tx>
            <c:strRef>
              <c:f>'[испытание штифтов 5,6 9,8 и 14.xlsx]Лист1'!$D$24</c:f>
              <c:strCache>
                <c:ptCount val="1"/>
                <c:pt idx="0">
                  <c:v>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'[испытание штифтов 5,6 9,8 и 14.xlsx]Лист1'!$B$25:$B$37</c:f>
              <c:numCache>
                <c:formatCode>General</c:formatCode>
                <c:ptCount val="13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4250</c:v>
                </c:pt>
                <c:pt idx="5">
                  <c:v>4500</c:v>
                </c:pt>
                <c:pt idx="6">
                  <c:v>4750</c:v>
                </c:pt>
                <c:pt idx="7">
                  <c:v>5000</c:v>
                </c:pt>
                <c:pt idx="8">
                  <c:v>5250</c:v>
                </c:pt>
                <c:pt idx="9">
                  <c:v>5500</c:v>
                </c:pt>
                <c:pt idx="10">
                  <c:v>6000</c:v>
                </c:pt>
                <c:pt idx="11">
                  <c:v>7000</c:v>
                </c:pt>
                <c:pt idx="12">
                  <c:v>8000</c:v>
                </c:pt>
              </c:numCache>
            </c:numRef>
          </c:xVal>
          <c:yVal>
            <c:numRef>
              <c:f>'[испытание штифтов 5,6 9,8 и 14.xlsx]Лист1'!$D$25:$D$37</c:f>
              <c:numCache>
                <c:formatCode>General</c:formatCode>
                <c:ptCount val="13"/>
                <c:pt idx="0">
                  <c:v>0.15</c:v>
                </c:pt>
                <c:pt idx="1">
                  <c:v>0.22</c:v>
                </c:pt>
                <c:pt idx="2">
                  <c:v>0.28999999999999998</c:v>
                </c:pt>
                <c:pt idx="3">
                  <c:v>0.45</c:v>
                </c:pt>
                <c:pt idx="4">
                  <c:v>0.51</c:v>
                </c:pt>
                <c:pt idx="5">
                  <c:v>0.56000000000000005</c:v>
                </c:pt>
                <c:pt idx="6">
                  <c:v>0.62</c:v>
                </c:pt>
                <c:pt idx="7">
                  <c:v>0.69</c:v>
                </c:pt>
                <c:pt idx="8">
                  <c:v>0.77</c:v>
                </c:pt>
                <c:pt idx="9">
                  <c:v>0.85</c:v>
                </c:pt>
                <c:pt idx="10">
                  <c:v>1.08</c:v>
                </c:pt>
                <c:pt idx="11">
                  <c:v>1.8</c:v>
                </c:pt>
                <c:pt idx="12">
                  <c:v>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45-480E-8C85-08D411892215}"/>
            </c:ext>
          </c:extLst>
        </c:ser>
        <c:ser>
          <c:idx val="2"/>
          <c:order val="2"/>
          <c:tx>
            <c:strRef>
              <c:f>'[испытание штифтов 5,6 9,8 и 14.xlsx]Лист1'!$E$24</c:f>
              <c:strCache>
                <c:ptCount val="1"/>
                <c:pt idx="0">
                  <c:v>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'[испытание штифтов 5,6 9,8 и 14.xlsx]Лист1'!$B$25:$B$37</c:f>
              <c:numCache>
                <c:formatCode>General</c:formatCode>
                <c:ptCount val="13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4250</c:v>
                </c:pt>
                <c:pt idx="5">
                  <c:v>4500</c:v>
                </c:pt>
                <c:pt idx="6">
                  <c:v>4750</c:v>
                </c:pt>
                <c:pt idx="7">
                  <c:v>5000</c:v>
                </c:pt>
                <c:pt idx="8">
                  <c:v>5250</c:v>
                </c:pt>
                <c:pt idx="9">
                  <c:v>5500</c:v>
                </c:pt>
                <c:pt idx="10">
                  <c:v>6000</c:v>
                </c:pt>
                <c:pt idx="11">
                  <c:v>7000</c:v>
                </c:pt>
                <c:pt idx="12">
                  <c:v>8000</c:v>
                </c:pt>
              </c:numCache>
            </c:numRef>
          </c:xVal>
          <c:yVal>
            <c:numRef>
              <c:f>'[испытание штифтов 5,6 9,8 и 14.xlsx]Лист1'!$E$25:$E$37</c:f>
              <c:numCache>
                <c:formatCode>General</c:formatCode>
                <c:ptCount val="13"/>
                <c:pt idx="0">
                  <c:v>0.14000000000000001</c:v>
                </c:pt>
                <c:pt idx="1">
                  <c:v>0.19</c:v>
                </c:pt>
                <c:pt idx="2">
                  <c:v>0.25</c:v>
                </c:pt>
                <c:pt idx="3">
                  <c:v>0.37</c:v>
                </c:pt>
                <c:pt idx="4">
                  <c:v>0.41</c:v>
                </c:pt>
                <c:pt idx="5">
                  <c:v>0.46</c:v>
                </c:pt>
                <c:pt idx="6">
                  <c:v>0.51</c:v>
                </c:pt>
                <c:pt idx="7">
                  <c:v>0.56000000000000005</c:v>
                </c:pt>
                <c:pt idx="8">
                  <c:v>0.63</c:v>
                </c:pt>
                <c:pt idx="9">
                  <c:v>0.69</c:v>
                </c:pt>
                <c:pt idx="10">
                  <c:v>0.87</c:v>
                </c:pt>
                <c:pt idx="11">
                  <c:v>1.4</c:v>
                </c:pt>
                <c:pt idx="12">
                  <c:v>2.57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345-480E-8C85-08D411892215}"/>
            </c:ext>
          </c:extLst>
        </c:ser>
        <c:ser>
          <c:idx val="3"/>
          <c:order val="3"/>
          <c:tx>
            <c:strRef>
              <c:f>'[испытание штифтов 5,6 9,8 и 14.xlsx]Лист1'!$F$24</c:f>
              <c:strCache>
                <c:ptCount val="1"/>
                <c:pt idx="0">
                  <c:v>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'[испытание штифтов 5,6 9,8 и 14.xlsx]Лист1'!$B$25:$B$37</c:f>
              <c:numCache>
                <c:formatCode>General</c:formatCode>
                <c:ptCount val="13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4250</c:v>
                </c:pt>
                <c:pt idx="5">
                  <c:v>4500</c:v>
                </c:pt>
                <c:pt idx="6">
                  <c:v>4750</c:v>
                </c:pt>
                <c:pt idx="7">
                  <c:v>5000</c:v>
                </c:pt>
                <c:pt idx="8">
                  <c:v>5250</c:v>
                </c:pt>
                <c:pt idx="9">
                  <c:v>5500</c:v>
                </c:pt>
                <c:pt idx="10">
                  <c:v>6000</c:v>
                </c:pt>
                <c:pt idx="11">
                  <c:v>7000</c:v>
                </c:pt>
                <c:pt idx="12">
                  <c:v>8000</c:v>
                </c:pt>
              </c:numCache>
            </c:numRef>
          </c:xVal>
          <c:yVal>
            <c:numRef>
              <c:f>'[испытание штифтов 5,6 9,8 и 14.xlsx]Лист1'!$F$25:$F$37</c:f>
              <c:numCache>
                <c:formatCode>General</c:formatCode>
                <c:ptCount val="13"/>
                <c:pt idx="0">
                  <c:v>0.19</c:v>
                </c:pt>
                <c:pt idx="1">
                  <c:v>0.26</c:v>
                </c:pt>
                <c:pt idx="2">
                  <c:v>0.34</c:v>
                </c:pt>
                <c:pt idx="3">
                  <c:v>0.48</c:v>
                </c:pt>
                <c:pt idx="4">
                  <c:v>0.53</c:v>
                </c:pt>
                <c:pt idx="5">
                  <c:v>0.57999999999999996</c:v>
                </c:pt>
                <c:pt idx="6">
                  <c:v>0.64</c:v>
                </c:pt>
                <c:pt idx="7">
                  <c:v>0.7</c:v>
                </c:pt>
                <c:pt idx="8">
                  <c:v>0.79</c:v>
                </c:pt>
                <c:pt idx="9">
                  <c:v>0.86</c:v>
                </c:pt>
                <c:pt idx="10">
                  <c:v>1.06</c:v>
                </c:pt>
                <c:pt idx="11">
                  <c:v>1.7</c:v>
                </c:pt>
                <c:pt idx="12">
                  <c:v>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345-480E-8C85-08D411892215}"/>
            </c:ext>
          </c:extLst>
        </c:ser>
        <c:ser>
          <c:idx val="4"/>
          <c:order val="4"/>
          <c:tx>
            <c:strRef>
              <c:f>'[испытание штифтов 5,6 9,8 и 14.xlsx]Лист1'!$G$24</c:f>
              <c:strCache>
                <c:ptCount val="1"/>
                <c:pt idx="0">
                  <c:v>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'[испытание штифтов 5,6 9,8 и 14.xlsx]Лист1'!$B$25:$B$37</c:f>
              <c:numCache>
                <c:formatCode>General</c:formatCode>
                <c:ptCount val="13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4250</c:v>
                </c:pt>
                <c:pt idx="5">
                  <c:v>4500</c:v>
                </c:pt>
                <c:pt idx="6">
                  <c:v>4750</c:v>
                </c:pt>
                <c:pt idx="7">
                  <c:v>5000</c:v>
                </c:pt>
                <c:pt idx="8">
                  <c:v>5250</c:v>
                </c:pt>
                <c:pt idx="9">
                  <c:v>5500</c:v>
                </c:pt>
                <c:pt idx="10">
                  <c:v>6000</c:v>
                </c:pt>
                <c:pt idx="11">
                  <c:v>7000</c:v>
                </c:pt>
                <c:pt idx="12">
                  <c:v>8000</c:v>
                </c:pt>
              </c:numCache>
            </c:numRef>
          </c:xVal>
          <c:yVal>
            <c:numRef>
              <c:f>'[испытание штифтов 5,6 9,8 и 14.xlsx]Лист1'!$G$25:$G$37</c:f>
              <c:numCache>
                <c:formatCode>General</c:formatCode>
                <c:ptCount val="13"/>
                <c:pt idx="0">
                  <c:v>0.16</c:v>
                </c:pt>
                <c:pt idx="1">
                  <c:v>0.27</c:v>
                </c:pt>
                <c:pt idx="2">
                  <c:v>0.35</c:v>
                </c:pt>
                <c:pt idx="3">
                  <c:v>0.5</c:v>
                </c:pt>
                <c:pt idx="4">
                  <c:v>0.55000000000000004</c:v>
                </c:pt>
                <c:pt idx="5">
                  <c:v>0.6</c:v>
                </c:pt>
                <c:pt idx="6">
                  <c:v>0.66</c:v>
                </c:pt>
                <c:pt idx="7">
                  <c:v>0.78</c:v>
                </c:pt>
                <c:pt idx="8">
                  <c:v>0.82</c:v>
                </c:pt>
                <c:pt idx="9">
                  <c:v>0.89</c:v>
                </c:pt>
                <c:pt idx="10">
                  <c:v>1.1499999999999999</c:v>
                </c:pt>
                <c:pt idx="11">
                  <c:v>1.73</c:v>
                </c:pt>
                <c:pt idx="12">
                  <c:v>2.83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345-480E-8C85-08D411892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379128"/>
        <c:axId val="196374424"/>
      </c:scatterChart>
      <c:valAx>
        <c:axId val="196379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Force, kgf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74424"/>
        <c:crosses val="autoZero"/>
        <c:crossBetween val="midCat"/>
      </c:valAx>
      <c:valAx>
        <c:axId val="19637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Elongation, mm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379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4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8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5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2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2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8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E04-C370-4005-8ECD-8E0201A7E29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9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EE04-C370-4005-8ECD-8E0201A7E29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28A0-5259-4077-B5B2-4884B5457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9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432" y="724413"/>
            <a:ext cx="9181106" cy="1015118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        PANDA COLLABORATION MEETING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7942" y="2685007"/>
            <a:ext cx="10267784" cy="2927517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HESR-PANDA Chicane Dipole Magnet</a:t>
            </a:r>
          </a:p>
          <a:p>
            <a:r>
              <a:rPr lang="en-US" sz="4500" dirty="0" smtClean="0"/>
              <a:t>STATUS AND PLANS </a:t>
            </a:r>
          </a:p>
          <a:p>
            <a:endParaRPr lang="en-US" sz="4500" dirty="0"/>
          </a:p>
          <a:p>
            <a:r>
              <a:rPr lang="ru-RU" sz="3200" i="1" dirty="0" smtClean="0"/>
              <a:t>14</a:t>
            </a:r>
            <a:r>
              <a:rPr lang="de-DE" sz="3200" i="1" dirty="0" smtClean="0"/>
              <a:t>-1</a:t>
            </a:r>
            <a:r>
              <a:rPr lang="ru-RU" sz="3200" i="1" dirty="0" smtClean="0"/>
              <a:t>8</a:t>
            </a:r>
            <a:r>
              <a:rPr lang="de-DE" sz="3200" i="1" dirty="0" smtClean="0"/>
              <a:t> </a:t>
            </a:r>
            <a:r>
              <a:rPr lang="en-US" sz="3200" i="1" dirty="0" smtClean="0"/>
              <a:t>June</a:t>
            </a:r>
            <a:r>
              <a:rPr lang="de-DE" sz="3200" i="1" dirty="0" smtClean="0"/>
              <a:t> 2021</a:t>
            </a:r>
            <a:endParaRPr lang="de-DE" sz="3200" i="1" dirty="0"/>
          </a:p>
          <a:p>
            <a:endParaRPr lang="en-US" sz="4500" dirty="0" smtClean="0"/>
          </a:p>
          <a:p>
            <a:endParaRPr lang="de-DE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6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91700" y="62977"/>
            <a:ext cx="7621988" cy="38229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a typeface="+mn-ea"/>
                <a:cs typeface="+mn-cs"/>
              </a:rPr>
              <a:t>Fuses used to fixate the aligned </a:t>
            </a:r>
            <a:r>
              <a:rPr lang="en-US" sz="3200" b="1" dirty="0" smtClean="0">
                <a:ea typeface="+mn-ea"/>
                <a:cs typeface="+mn-cs"/>
              </a:rPr>
              <a:t>magnet-2</a:t>
            </a:r>
            <a:endParaRPr lang="en-US" sz="3200" b="1" dirty="0"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51" y="4293632"/>
            <a:ext cx="3670286" cy="213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Chart 5"/>
          <p:cNvGraphicFramePr/>
          <p:nvPr>
            <p:extLst/>
          </p:nvPr>
        </p:nvGraphicFramePr>
        <p:xfrm>
          <a:off x="0" y="475746"/>
          <a:ext cx="3352083" cy="312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21454" y="3585026"/>
            <a:ext cx="2786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Elongation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force for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 mm notch fuse.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3308350" y="467368"/>
          <a:ext cx="4285503" cy="318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045622" y="3595784"/>
            <a:ext cx="2810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Elongation vs. force for</a:t>
            </a:r>
          </a:p>
          <a:p>
            <a:pPr indent="180340"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5.6 mm notch fuse.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7666882" y="445275"/>
          <a:ext cx="4295622" cy="3209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605573" y="3595784"/>
            <a:ext cx="2753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/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Elongation vs. force for</a:t>
            </a:r>
          </a:p>
          <a:p>
            <a:pPr indent="180340" algn="ctr"/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9.8 mm notch fuse.</a:t>
            </a:r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3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768" y="573144"/>
            <a:ext cx="1915570" cy="963994"/>
          </a:xfrm>
        </p:spPr>
        <p:txBody>
          <a:bodyPr>
            <a:normAutofit/>
          </a:bodyPr>
          <a:lstStyle/>
          <a:p>
            <a:r>
              <a:rPr lang="en-US" b="1" dirty="0" smtClean="0"/>
              <a:t>Plans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6344" y="1729162"/>
            <a:ext cx="1107559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GB" sz="2800" dirty="0"/>
              <a:t>2D drawings: correction by BINP and checking by GSI to be completed.</a:t>
            </a:r>
          </a:p>
          <a:p>
            <a:pPr marL="457200" indent="-45720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GB" sz="2800" dirty="0" smtClean="0"/>
              <a:t>Magnetic </a:t>
            </a:r>
            <a:r>
              <a:rPr lang="en-GB" sz="2800" dirty="0"/>
              <a:t>mapping system design will be completed soon. </a:t>
            </a:r>
          </a:p>
          <a:p>
            <a:pPr marL="457200" indent="-457200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GB" sz="2800" dirty="0"/>
              <a:t>Developing 3D code, based on Maxwell tensor method, for precise simulations of repelling </a:t>
            </a:r>
            <a:r>
              <a:rPr lang="en-GB" sz="2800" dirty="0" smtClean="0"/>
              <a:t>forces </a:t>
            </a:r>
            <a:r>
              <a:rPr lang="en-GB" sz="2800" dirty="0"/>
              <a:t>acting </a:t>
            </a:r>
            <a:r>
              <a:rPr lang="en-GB" sz="2800" dirty="0" smtClean="0"/>
              <a:t>on </a:t>
            </a:r>
            <a:r>
              <a:rPr lang="en-GB" sz="2800" dirty="0"/>
              <a:t>yoke parts</a:t>
            </a:r>
            <a:r>
              <a:rPr lang="en-GB" sz="2800" dirty="0" smtClean="0"/>
              <a:t>.</a:t>
            </a:r>
          </a:p>
          <a:p>
            <a:pPr marL="457200" indent="-457200" algn="just"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en-GB" sz="2800" dirty="0" smtClean="0"/>
              <a:t>Tendering procedure for yoke production will be open soon. We had got intention of four machinery factories to participate in yoke production tender, namely: </a:t>
            </a:r>
            <a:r>
              <a:rPr lang="en-GB" sz="2800" b="1" dirty="0" err="1" smtClean="0"/>
              <a:t>Efremov</a:t>
            </a:r>
            <a:r>
              <a:rPr lang="en-GB" sz="2800" dirty="0"/>
              <a:t> (</a:t>
            </a:r>
            <a:r>
              <a:rPr lang="en-GB" sz="2800" dirty="0" smtClean="0"/>
              <a:t>Novosibirsk), </a:t>
            </a:r>
            <a:r>
              <a:rPr lang="en-GB" sz="2800" b="1" dirty="0" smtClean="0"/>
              <a:t>URALMASH</a:t>
            </a:r>
            <a:r>
              <a:rPr lang="en-GB" sz="2800" dirty="0" smtClean="0"/>
              <a:t> (Ekaterinburg), </a:t>
            </a:r>
            <a:r>
              <a:rPr lang="en-GB" sz="2800" b="1" dirty="0" smtClean="0"/>
              <a:t>South plant of heavy machinery </a:t>
            </a:r>
            <a:r>
              <a:rPr lang="en-GB" sz="2800" dirty="0" smtClean="0"/>
              <a:t>(Krasnodar), </a:t>
            </a:r>
            <a:r>
              <a:rPr lang="en-GB" sz="2800" b="1" dirty="0" err="1" smtClean="0"/>
              <a:t>PetrozavodskTyazhMash</a:t>
            </a:r>
            <a:r>
              <a:rPr lang="en-GB" sz="2800" dirty="0" smtClean="0"/>
              <a:t> (Karelia).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07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2680"/>
            <a:ext cx="10515600" cy="3469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Main Specifications for Dipole Magnet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4872" y="1606163"/>
            <a:ext cx="7388352" cy="4310006"/>
          </a:xfrm>
        </p:spPr>
        <p:txBody>
          <a:bodyPr>
            <a:normAutofit/>
          </a:bodyPr>
          <a:lstStyle/>
          <a:p>
            <a:r>
              <a:rPr lang="en-US" sz="2400" dirty="0"/>
              <a:t>Field integral along beam axis (z-direction) 2.0 </a:t>
            </a:r>
            <a:r>
              <a:rPr lang="en-US" sz="2400" dirty="0" err="1"/>
              <a:t>T·m</a:t>
            </a:r>
            <a:endParaRPr lang="en-US" sz="2400" dirty="0"/>
          </a:p>
          <a:p>
            <a:r>
              <a:rPr lang="nl-NL" sz="2400" dirty="0" smtClean="0"/>
              <a:t>Aperture angle horizontally ± 10°, vertically ± 5°</a:t>
            </a:r>
            <a:endParaRPr lang="nl-NL" sz="2400" dirty="0"/>
          </a:p>
          <a:p>
            <a:r>
              <a:rPr lang="en-US" sz="2400" dirty="0" smtClean="0"/>
              <a:t>Yoke laminated to reduce eddy currents, lamination ~ </a:t>
            </a:r>
            <a:r>
              <a:rPr lang="en-US" sz="2400" dirty="0"/>
              <a:t>10 cm</a:t>
            </a:r>
          </a:p>
          <a:p>
            <a:r>
              <a:rPr lang="en-US" sz="2400" dirty="0"/>
              <a:t>Total </a:t>
            </a:r>
            <a:r>
              <a:rPr lang="en-US" sz="2400" dirty="0" smtClean="0"/>
              <a:t>weight 240 tons</a:t>
            </a:r>
            <a:endParaRPr lang="en-US" sz="2400" dirty="0"/>
          </a:p>
          <a:p>
            <a:r>
              <a:rPr lang="en-US" sz="2400" dirty="0"/>
              <a:t>Steel quality of yoke St-10</a:t>
            </a:r>
          </a:p>
          <a:p>
            <a:r>
              <a:rPr lang="en-US" sz="2400" dirty="0" smtClean="0"/>
              <a:t>Coil windings made of water cooled copper conductors</a:t>
            </a:r>
            <a:endParaRPr lang="en-US" sz="2400" dirty="0"/>
          </a:p>
          <a:p>
            <a:r>
              <a:rPr lang="en-US" sz="2400" dirty="0" smtClean="0"/>
              <a:t>Total </a:t>
            </a:r>
            <a:r>
              <a:rPr lang="en-US" sz="2400" dirty="0"/>
              <a:t>dissipated power ≤ 400 </a:t>
            </a:r>
            <a:r>
              <a:rPr lang="en-US" sz="2400" dirty="0" smtClean="0"/>
              <a:t>kW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78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860" y="159385"/>
            <a:ext cx="3954780" cy="732155"/>
          </a:xfrm>
        </p:spPr>
        <p:txBody>
          <a:bodyPr>
            <a:normAutofit/>
          </a:bodyPr>
          <a:lstStyle/>
          <a:p>
            <a:r>
              <a:rPr lang="en-US" sz="4000" b="1" dirty="0"/>
              <a:t>Stress </a:t>
            </a:r>
            <a:r>
              <a:rPr lang="en-US" sz="4000" b="1" dirty="0" smtClean="0"/>
              <a:t>analysis-2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1" y="982981"/>
            <a:ext cx="10076688" cy="1787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To further reduce the stress and displacement: 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leg wall </a:t>
            </a:r>
            <a:r>
              <a:rPr lang="en-US" sz="2000" dirty="0" smtClean="0"/>
              <a:t>thickness </a:t>
            </a:r>
            <a:r>
              <a:rPr lang="en-US" sz="2000" dirty="0"/>
              <a:t>was increased from 20 to 30 mm.</a:t>
            </a:r>
          </a:p>
          <a:p>
            <a:r>
              <a:rPr lang="en-US" sz="2000" dirty="0" smtClean="0"/>
              <a:t>Six triangle girders are now installed under the flange of each of the 3 leg.</a:t>
            </a:r>
          </a:p>
          <a:p>
            <a:r>
              <a:rPr lang="en-US" sz="2000" dirty="0" smtClean="0"/>
              <a:t>The design of the ground plate for a common alignment of the support legs was improved.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94" y="3078798"/>
            <a:ext cx="6205220" cy="3275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05257" y="4188201"/>
            <a:ext cx="3831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Finally there is no area anymore with stress above the yield strength of 255 MPa for St10.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52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0138" y="62197"/>
            <a:ext cx="1776307" cy="5938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tatus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5520" y="595325"/>
            <a:ext cx="11387476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200" dirty="0" smtClean="0"/>
              <a:t>Stress analysis completed. </a:t>
            </a:r>
          </a:p>
          <a:p>
            <a:pPr marL="457200" indent="-457200">
              <a:buFontTx/>
              <a:buChar char="-"/>
            </a:pPr>
            <a:r>
              <a:rPr lang="en-US" sz="2200" dirty="0" smtClean="0"/>
              <a:t>Magnetic field simulations completed.  </a:t>
            </a:r>
          </a:p>
          <a:p>
            <a:pPr marL="457200" indent="-457200">
              <a:buFontTx/>
              <a:buChar char="-"/>
            </a:pPr>
            <a:r>
              <a:rPr lang="en-US" sz="2200" dirty="0" smtClean="0"/>
              <a:t>Design of yoke (plates, blocks, halves, assembly) completed.</a:t>
            </a:r>
          </a:p>
          <a:p>
            <a:pPr marL="457200" indent="-457200">
              <a:buFontTx/>
              <a:buChar char="-"/>
            </a:pPr>
            <a:r>
              <a:rPr lang="en-US" sz="2200" dirty="0" smtClean="0"/>
              <a:t>Design of support structure completed.</a:t>
            </a:r>
          </a:p>
          <a:p>
            <a:pPr marL="457200" indent="-457200">
              <a:buFontTx/>
              <a:buChar char="-"/>
            </a:pPr>
            <a:r>
              <a:rPr lang="en-US" sz="2200" dirty="0" smtClean="0"/>
              <a:t>Design of coils completed.</a:t>
            </a:r>
          </a:p>
          <a:p>
            <a:pPr marL="457200" indent="-457200">
              <a:buFontTx/>
              <a:buChar char="-"/>
            </a:pPr>
            <a:r>
              <a:rPr lang="en-US" sz="2200" dirty="0" smtClean="0"/>
              <a:t>Yoke machining technology developed.</a:t>
            </a:r>
          </a:p>
          <a:p>
            <a:pPr marL="457200" indent="-457200">
              <a:buFontTx/>
              <a:buChar char="-"/>
            </a:pPr>
            <a:r>
              <a:rPr lang="en-US" sz="2200" dirty="0" smtClean="0"/>
              <a:t>3D model for entire magnet completed.</a:t>
            </a:r>
          </a:p>
          <a:p>
            <a:pPr marL="457200" indent="-457200">
              <a:buFontTx/>
              <a:buChar char="-"/>
            </a:pPr>
            <a:r>
              <a:rPr lang="en-US" sz="2200" dirty="0"/>
              <a:t>Intermediate report accepted.</a:t>
            </a:r>
          </a:p>
          <a:p>
            <a:pPr marL="457200" indent="-457200">
              <a:buFontTx/>
              <a:buChar char="-"/>
            </a:pPr>
            <a:r>
              <a:rPr lang="en-US" sz="2200" b="1" dirty="0" smtClean="0"/>
              <a:t>2D drawings derived, uploaded to EDMS server and under checking/approval.</a:t>
            </a:r>
          </a:p>
          <a:p>
            <a:pPr marL="457200" indent="-457200">
              <a:buFontTx/>
              <a:buChar char="-"/>
            </a:pPr>
            <a:r>
              <a:rPr lang="en-US" sz="2200" b="1" smtClean="0"/>
              <a:t>Final </a:t>
            </a:r>
            <a:r>
              <a:rPr lang="en-US" sz="2200" b="1" dirty="0" smtClean="0"/>
              <a:t>report had been accepted as conditional acceptance, including Installation manual and</a:t>
            </a:r>
          </a:p>
          <a:p>
            <a:r>
              <a:rPr lang="en-US" sz="2200" b="1" dirty="0" smtClean="0"/>
              <a:t>       other related documents. </a:t>
            </a:r>
          </a:p>
          <a:p>
            <a:pPr marL="457200" indent="-457200">
              <a:buFontTx/>
              <a:buChar char="-"/>
            </a:pPr>
            <a:r>
              <a:rPr lang="en-US" sz="2200" dirty="0" smtClean="0"/>
              <a:t>Magnetic mapping system is under design.</a:t>
            </a:r>
          </a:p>
          <a:p>
            <a:pPr marL="457200" indent="-457200">
              <a:buFontTx/>
              <a:buChar char="-"/>
            </a:pPr>
            <a:r>
              <a:rPr lang="en-GB" sz="2200" dirty="0"/>
              <a:t>New fuses setup </a:t>
            </a:r>
            <a:r>
              <a:rPr lang="en-GB" sz="2200" dirty="0" smtClean="0"/>
              <a:t>had been tested </a:t>
            </a:r>
            <a:r>
              <a:rPr lang="en-GB" sz="2200" dirty="0"/>
              <a:t>aiming at reliable and sharp dipole </a:t>
            </a:r>
            <a:r>
              <a:rPr lang="en-GB" sz="2200" dirty="0" smtClean="0"/>
              <a:t>relief</a:t>
            </a:r>
          </a:p>
          <a:p>
            <a:r>
              <a:rPr lang="en-GB" sz="2200" dirty="0"/>
              <a:t> </a:t>
            </a:r>
            <a:r>
              <a:rPr lang="en-GB" sz="2200" dirty="0" smtClean="0"/>
              <a:t>      </a:t>
            </a:r>
            <a:r>
              <a:rPr lang="en-GB" sz="2200" dirty="0"/>
              <a:t>under seismic </a:t>
            </a:r>
            <a:r>
              <a:rPr lang="en-GB" sz="2200" dirty="0" smtClean="0"/>
              <a:t>force </a:t>
            </a:r>
            <a:r>
              <a:rPr lang="en-GB" sz="2200" dirty="0"/>
              <a:t>distributed for each supporting leg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-      </a:t>
            </a:r>
            <a:r>
              <a:rPr lang="en-GB" sz="2200" b="1" dirty="0" smtClean="0"/>
              <a:t>Tensile strength for steel “21848” had been done.</a:t>
            </a:r>
            <a:endParaRPr lang="en-US" sz="2200" b="1" dirty="0" smtClean="0"/>
          </a:p>
          <a:p>
            <a:pPr marL="457200" indent="-457200">
              <a:buFontTx/>
              <a:buChar char="-"/>
            </a:pPr>
            <a:r>
              <a:rPr lang="en-US" sz="2200" dirty="0" smtClean="0"/>
              <a:t>Negotiations with steel maker and yoke machinery workshops are in process.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Tendering procedure is under developing. </a:t>
            </a:r>
          </a:p>
        </p:txBody>
      </p:sp>
    </p:spTree>
    <p:extLst>
      <p:ext uri="{BB962C8B-B14F-4D97-AF65-F5344CB8AC3E}">
        <p14:creationId xmlns:p14="http://schemas.microsoft.com/office/powerpoint/2010/main" val="5132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32860"/>
            <a:ext cx="7306733" cy="73554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Magnetic measurement system for dipole.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489" y="1715265"/>
            <a:ext cx="6216239" cy="3771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Boundary conditions: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dirty="0" smtClean="0"/>
              <a:t>using one 3D Hall sensor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dirty="0" smtClean="0"/>
              <a:t>covering all area inside magnet gap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dirty="0" smtClean="0"/>
              <a:t>accuracy 1 Gauss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dirty="0" smtClean="0"/>
              <a:t>measuring positions in X, Y, Z.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dirty="0" smtClean="0"/>
              <a:t>common control unit with Solenoid</a:t>
            </a:r>
            <a:r>
              <a:rPr lang="de-DE" dirty="0"/>
              <a:t> </a:t>
            </a:r>
            <a:r>
              <a:rPr lang="en-US" dirty="0" smtClean="0"/>
              <a:t>field mapping system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712" y="1229710"/>
            <a:ext cx="3524783" cy="2570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384" y="4217277"/>
            <a:ext cx="3839438" cy="2246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101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6651" r="17647" b="6651"/>
          <a:stretch/>
        </p:blipFill>
        <p:spPr>
          <a:xfrm>
            <a:off x="758537" y="1330038"/>
            <a:ext cx="2888674" cy="3833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6675" y="5264146"/>
            <a:ext cx="28169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Guideline and carriage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8576" y="4794104"/>
            <a:ext cx="204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Carbon fiber plastic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939028" y="4655127"/>
            <a:ext cx="1105509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044537" y="1430748"/>
            <a:ext cx="602672" cy="446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82458" y="1015147"/>
            <a:ext cx="1153392" cy="4416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0846" y="262910"/>
            <a:ext cx="341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Location of 3D Hall Sensor and Laser Reflector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4"/>
          <a:stretch/>
        </p:blipFill>
        <p:spPr>
          <a:xfrm>
            <a:off x="4265981" y="1330039"/>
            <a:ext cx="7725128" cy="4428198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stCxn id="20" idx="2"/>
          </p:cNvCxnSpPr>
          <p:nvPr/>
        </p:nvCxnSpPr>
        <p:spPr>
          <a:xfrm>
            <a:off x="6956106" y="1186240"/>
            <a:ext cx="390267" cy="24401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52575" y="546236"/>
            <a:ext cx="669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XY moving system </a:t>
            </a:r>
            <a:r>
              <a:rPr lang="en-US" b="1" dirty="0"/>
              <a:t>can only move </a:t>
            </a:r>
            <a:r>
              <a:rPr lang="en-US" b="1" dirty="0" smtClean="0"/>
              <a:t>inside </a:t>
            </a:r>
            <a:r>
              <a:rPr lang="en-US" b="1" dirty="0"/>
              <a:t>the area </a:t>
            </a:r>
            <a:r>
              <a:rPr lang="en-US" b="1" dirty="0" smtClean="0"/>
              <a:t>marked by blue </a:t>
            </a:r>
            <a:r>
              <a:rPr lang="en-US" b="1" dirty="0"/>
              <a:t>(restriction imposed by a hole in </a:t>
            </a:r>
            <a:r>
              <a:rPr lang="en-US" b="1" dirty="0" smtClean="0"/>
              <a:t>the upstream field clamp)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9308" y="5835858"/>
            <a:ext cx="1134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Using this shape of the carriage, it is possible to measure the field near the </a:t>
            </a:r>
            <a:r>
              <a:rPr lang="en-US" b="1" dirty="0" smtClean="0"/>
              <a:t>pole surface </a:t>
            </a:r>
            <a:r>
              <a:rPr lang="en-US" b="1" dirty="0"/>
              <a:t>inside the </a:t>
            </a:r>
            <a:r>
              <a:rPr lang="en-US" b="1" dirty="0" smtClean="0"/>
              <a:t>magnet gap while </a:t>
            </a:r>
            <a:r>
              <a:rPr lang="en-US" b="1" dirty="0"/>
              <a:t>the guide is </a:t>
            </a:r>
            <a:r>
              <a:rPr lang="en-US" b="1" dirty="0" smtClean="0"/>
              <a:t>placed in </a:t>
            </a:r>
            <a:r>
              <a:rPr lang="en-US" b="1" dirty="0"/>
              <a:t>the area of possible movement. The elongation height of the carriage was chosen so that measurements could be started below the median </a:t>
            </a:r>
            <a:r>
              <a:rPr lang="en-US" b="1" dirty="0" smtClean="0"/>
              <a:t>plane.</a:t>
            </a:r>
            <a:endParaRPr lang="ru-RU" b="1" dirty="0"/>
          </a:p>
        </p:txBody>
      </p:sp>
      <p:sp>
        <p:nvSpPr>
          <p:cNvPr id="24" name="Овал 23"/>
          <p:cNvSpPr/>
          <p:nvPr/>
        </p:nvSpPr>
        <p:spPr>
          <a:xfrm>
            <a:off x="10956605" y="2949731"/>
            <a:ext cx="602672" cy="4468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endCxn id="24" idx="3"/>
          </p:cNvCxnSpPr>
          <p:nvPr/>
        </p:nvCxnSpPr>
        <p:spPr>
          <a:xfrm flipV="1">
            <a:off x="8431619" y="3331105"/>
            <a:ext cx="2613245" cy="25047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552950" y="3124060"/>
            <a:ext cx="7200900" cy="4907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487305" y="39434"/>
            <a:ext cx="586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Magnetic measurement system for dipole-2</a:t>
            </a:r>
            <a:r>
              <a:rPr lang="en-US" b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4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42" y="253507"/>
            <a:ext cx="7178566" cy="415268"/>
          </a:xfrm>
        </p:spPr>
        <p:txBody>
          <a:bodyPr>
            <a:normAutofit fontScale="90000"/>
          </a:bodyPr>
          <a:lstStyle/>
          <a:p>
            <a:r>
              <a:rPr lang="en-US" sz="3400" b="1" dirty="0"/>
              <a:t>Magnetic measurement system for </a:t>
            </a:r>
            <a:r>
              <a:rPr lang="en-US" sz="3400" b="1" dirty="0" smtClean="0"/>
              <a:t>dipole-</a:t>
            </a:r>
            <a:r>
              <a:rPr lang="ru-RU" sz="3400" b="1" dirty="0" smtClean="0"/>
              <a:t>3</a:t>
            </a:r>
            <a:r>
              <a:rPr lang="en-US" b="1" dirty="0" smtClean="0"/>
              <a:t>.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066652"/>
              </p:ext>
            </p:extLst>
          </p:nvPr>
        </p:nvGraphicFramePr>
        <p:xfrm>
          <a:off x="8100664" y="863899"/>
          <a:ext cx="3941378" cy="5577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Acrobat Document" r:id="rId3" imgW="3778108" imgH="5346700" progId="AcroExch.Document.DC">
                  <p:embed/>
                </p:oleObj>
              </mc:Choice>
              <mc:Fallback>
                <p:oleObj name="Acrobat Document" r:id="rId3" imgW="3778108" imgH="53467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00664" y="863899"/>
                        <a:ext cx="3941378" cy="5577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17056" y="1601899"/>
            <a:ext cx="7233764" cy="38733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Guide line of carbon fiber plastic (weight 16 kg for 6 m)</a:t>
            </a:r>
          </a:p>
          <a:p>
            <a:pPr algn="just"/>
            <a:r>
              <a:rPr lang="en-US" sz="2400" dirty="0" smtClean="0"/>
              <a:t>Sag of guide </a:t>
            </a:r>
            <a:r>
              <a:rPr lang="en-US" sz="2400" dirty="0"/>
              <a:t>line</a:t>
            </a:r>
            <a:r>
              <a:rPr lang="en-US" sz="2400" dirty="0" smtClean="0"/>
              <a:t> is 1.5 mm (inclination angle is 0.06 deg.) =&gt; at points with large </a:t>
            </a:r>
            <a:r>
              <a:rPr lang="en-US" sz="2400" dirty="0" err="1" smtClean="0"/>
              <a:t>Bz</a:t>
            </a:r>
            <a:r>
              <a:rPr lang="en-US" sz="2400" dirty="0" smtClean="0"/>
              <a:t> the error to By is about 4-5 G. </a:t>
            </a:r>
          </a:p>
          <a:p>
            <a:pPr algn="just"/>
            <a:r>
              <a:rPr lang="en-US" sz="2400" dirty="0" smtClean="0"/>
              <a:t>=&gt; </a:t>
            </a:r>
            <a:r>
              <a:rPr lang="en-US" sz="2400" dirty="0"/>
              <a:t>Carriage with 3 </a:t>
            </a:r>
            <a:r>
              <a:rPr lang="en-US" sz="2400" dirty="0" smtClean="0"/>
              <a:t>tracker mirrors </a:t>
            </a:r>
            <a:r>
              <a:rPr lang="en-US" sz="2400" dirty="0"/>
              <a:t>and </a:t>
            </a:r>
            <a:r>
              <a:rPr lang="en-US" sz="2400" dirty="0" smtClean="0"/>
              <a:t>one 3D </a:t>
            </a:r>
            <a:r>
              <a:rPr lang="en-US" sz="2400" dirty="0"/>
              <a:t>Hall sensor (weight 2 kg</a:t>
            </a:r>
            <a:r>
              <a:rPr lang="en-US" sz="2400" dirty="0" smtClean="0"/>
              <a:t>) for measuring field, coordinates and angle.  </a:t>
            </a:r>
          </a:p>
          <a:p>
            <a:r>
              <a:rPr lang="en-US" sz="2400" dirty="0" smtClean="0"/>
              <a:t>Selecting a reliable and inexpensive moving system (NEWPORT is good, but expensive).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454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80" y="4571433"/>
            <a:ext cx="4572000" cy="128016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726418" y="359762"/>
            <a:ext cx="7178566" cy="41526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a typeface="+mn-ea"/>
                <a:cs typeface="+mn-cs"/>
              </a:rPr>
              <a:t>Fuses used to fixate the aligned </a:t>
            </a:r>
            <a:r>
              <a:rPr lang="en-US" sz="3200" b="1" dirty="0" smtClean="0">
                <a:ea typeface="+mn-ea"/>
                <a:cs typeface="+mn-cs"/>
              </a:rPr>
              <a:t>magnet-1</a:t>
            </a:r>
            <a:endParaRPr lang="en-US" sz="3200" b="1" dirty="0"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6953" y="4910202"/>
            <a:ext cx="746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notch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69795" y="1112659"/>
            <a:ext cx="105713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The feet of the support legs are resting on special greased PTFE bearings which are needed for the alignment. </a:t>
            </a:r>
          </a:p>
          <a:p>
            <a:pPr algn="just"/>
            <a:r>
              <a:rPr lang="en-GB" sz="2000" dirty="0"/>
              <a:t>In case of a seismic event of medium magnitude (equivalent static acceleration 0.3 to 0.4 m/s², or 0.03 to 0.04 g, resp.), the friction in the PTFE bearings will be big enough to keep the magnet in place. A seismic event of bigger magnitude would cause the magnet to slide. To prevent this, at least up to an equivalent static acceleration of 0.8 m/s², specially tailored bolts (fuses) will be applied.</a:t>
            </a:r>
          </a:p>
          <a:p>
            <a:pPr algn="just"/>
            <a:r>
              <a:rPr lang="en-GB" sz="2000" dirty="0"/>
              <a:t>In the very unlikely case of an even bigger seismic event (&gt; 0.08 g), these fuses have to yield reliably in order to avoid a horizontal overload of the support legs.</a:t>
            </a:r>
          </a:p>
          <a:p>
            <a:pPr algn="just"/>
            <a:r>
              <a:rPr lang="en-GB" sz="2000" dirty="0"/>
              <a:t>Three series of fuses have been tested to determine their yield behaviour. All were made of </a:t>
            </a:r>
            <a:r>
              <a:rPr lang="en-GB" sz="2000"/>
              <a:t>steel </a:t>
            </a:r>
            <a:r>
              <a:rPr lang="en-GB" sz="2000" smtClean="0"/>
              <a:t>St10X </a:t>
            </a:r>
            <a:r>
              <a:rPr lang="en-GB" sz="2000" dirty="0"/>
              <a:t>with notch diameters of 5.6 mm to </a:t>
            </a:r>
            <a:r>
              <a:rPr lang="en-GB" sz="2000" dirty="0" smtClean="0"/>
              <a:t>9</a:t>
            </a:r>
            <a:r>
              <a:rPr lang="en-US" sz="2000" dirty="0" smtClean="0"/>
              <a:t>.8</a:t>
            </a:r>
            <a:r>
              <a:rPr lang="en-GB" sz="2000" dirty="0"/>
              <a:t> mm (notch length 1.25 times notch diameter). In all 3 series it appeared that there was a clear cut yielding at about 800 MPa (± 2</a:t>
            </a:r>
            <a:r>
              <a:rPr lang="en-GB" sz="2000" dirty="0" smtClean="0"/>
              <a:t>%).</a:t>
            </a:r>
            <a:endParaRPr lang="en-US" sz="20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361500" y="5170192"/>
            <a:ext cx="145731" cy="22466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06" y="680465"/>
            <a:ext cx="6438095" cy="4495238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01590" y="450344"/>
            <a:ext cx="8013342" cy="41526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a typeface="+mn-ea"/>
                <a:cs typeface="+mn-cs"/>
              </a:rPr>
              <a:t>Distribution of fuses used at the support feet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4057" y="2460802"/>
            <a:ext cx="206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Pairs of fuses fixating the top plates of the alignment bearings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464173" y="2800342"/>
            <a:ext cx="59563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East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6827" y="1087293"/>
            <a:ext cx="102476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North-west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9262" y="4500238"/>
            <a:ext cx="102476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South-west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134266" y="3751175"/>
            <a:ext cx="61259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Three types of fuses are applied. Their nominal yield forces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Red fuses (for east and west direction) 48 kN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Magenta fuses (north and south direction) 32 kN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Green </a:t>
            </a:r>
            <a:r>
              <a:rPr lang="en-US" sz="2000" dirty="0"/>
              <a:t>fuses (north and south direction) </a:t>
            </a:r>
            <a:r>
              <a:rPr lang="en-US" sz="2000" dirty="0" smtClean="0"/>
              <a:t>16</a:t>
            </a:r>
            <a:r>
              <a:rPr lang="en-US" sz="2000" dirty="0"/>
              <a:t> </a:t>
            </a:r>
            <a:r>
              <a:rPr lang="en-US" sz="2000" dirty="0" smtClean="0"/>
              <a:t>kN each</a:t>
            </a:r>
            <a:endParaRPr lang="en-US" sz="20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809744" y="2950006"/>
            <a:ext cx="857973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81372" y="3109290"/>
            <a:ext cx="1582801" cy="32110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871262" y="2427021"/>
            <a:ext cx="1592911" cy="27120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759122" y="2103182"/>
            <a:ext cx="1057230" cy="59504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759122" y="3127807"/>
            <a:ext cx="994312" cy="65054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5277098"/>
            <a:ext cx="1008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notch diameters of the fuses are 8.8 mm, 7.2 mm, and 5.0 mm, respectively.</a:t>
            </a:r>
          </a:p>
          <a:p>
            <a:r>
              <a:rPr lang="en-US" sz="2000" dirty="0" smtClean="0"/>
              <a:t>The size difference between the magenta and the green fuses is due to their different distance to the projected center-of-gravity of the magnet.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26-30 April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28A0-5259-4077-B5B2-4884B545799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1007</Words>
  <Application>Microsoft Office PowerPoint</Application>
  <PresentationFormat>Широкоэкранный</PresentationFormat>
  <Paragraphs>96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Acrobat Document</vt:lpstr>
      <vt:lpstr>        PANDA COLLABORATION MEETING</vt:lpstr>
      <vt:lpstr>Main Specifications for Dipole Magnet</vt:lpstr>
      <vt:lpstr>Stress analysis-2</vt:lpstr>
      <vt:lpstr>Status </vt:lpstr>
      <vt:lpstr>Magnetic measurement system for dipole. </vt:lpstr>
      <vt:lpstr>Презентация PowerPoint</vt:lpstr>
      <vt:lpstr>Magnetic measurement system for dipole-3. </vt:lpstr>
      <vt:lpstr>Fuses used to fixate the aligned magnet-1</vt:lpstr>
      <vt:lpstr>Distribution of fuses used at the support feet</vt:lpstr>
      <vt:lpstr>Fuses used to fixate the aligned magnet-2</vt:lpstr>
      <vt:lpstr>Plans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 COLLABORATION MEETING 18/3</dc:title>
  <dc:creator>BINP User</dc:creator>
  <cp:lastModifiedBy>BINP User</cp:lastModifiedBy>
  <cp:revision>214</cp:revision>
  <dcterms:created xsi:type="dcterms:W3CDTF">2018-10-30T06:41:29Z</dcterms:created>
  <dcterms:modified xsi:type="dcterms:W3CDTF">2021-06-16T09:00:10Z</dcterms:modified>
</cp:coreProperties>
</file>