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5"/>
  </p:notesMasterIdLst>
  <p:handoutMasterIdLst>
    <p:handoutMasterId r:id="rId26"/>
  </p:handoutMasterIdLst>
  <p:sldIdLst>
    <p:sldId id="256" r:id="rId2"/>
    <p:sldId id="312" r:id="rId3"/>
    <p:sldId id="342" r:id="rId4"/>
    <p:sldId id="282" r:id="rId5"/>
    <p:sldId id="261" r:id="rId6"/>
    <p:sldId id="337" r:id="rId7"/>
    <p:sldId id="281" r:id="rId8"/>
    <p:sldId id="332" r:id="rId9"/>
    <p:sldId id="333" r:id="rId10"/>
    <p:sldId id="358" r:id="rId11"/>
    <p:sldId id="313" r:id="rId12"/>
    <p:sldId id="357" r:id="rId13"/>
    <p:sldId id="319" r:id="rId14"/>
    <p:sldId id="310" r:id="rId15"/>
    <p:sldId id="324" r:id="rId16"/>
    <p:sldId id="350" r:id="rId17"/>
    <p:sldId id="351" r:id="rId18"/>
    <p:sldId id="352" r:id="rId19"/>
    <p:sldId id="331" r:id="rId20"/>
    <p:sldId id="356" r:id="rId21"/>
    <p:sldId id="359" r:id="rId22"/>
    <p:sldId id="298" r:id="rId23"/>
    <p:sldId id="274" r:id="rId2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66"/>
    <a:srgbClr val="F69348"/>
    <a:srgbClr val="EB9F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968" autoAdjust="0"/>
    <p:restoredTop sz="94633" autoAdjust="0"/>
  </p:normalViewPr>
  <p:slideViewPr>
    <p:cSldViewPr snapToGrid="0">
      <p:cViewPr varScale="1">
        <p:scale>
          <a:sx n="95" d="100"/>
          <a:sy n="95" d="100"/>
        </p:scale>
        <p:origin x="1260" y="90"/>
      </p:cViewPr>
      <p:guideLst/>
    </p:cSldViewPr>
  </p:slideViewPr>
  <p:notesTextViewPr>
    <p:cViewPr>
      <p:scale>
        <a:sx n="1" d="1"/>
        <a:sy n="1" d="1"/>
      </p:scale>
      <p:origin x="0" y="0"/>
    </p:cViewPr>
  </p:notesTextViewPr>
  <p:sorterViewPr>
    <p:cViewPr>
      <p:scale>
        <a:sx n="154" d="100"/>
        <a:sy n="154"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3133636-F599-4B3D-B019-B97DA84D44E7}" type="datetimeFigureOut">
              <a:rPr lang="ru-RU" smtClean="0"/>
              <a:t>16.06.2021</a:t>
            </a:fld>
            <a:endParaRPr lang="ru-RU"/>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8061F7A-3C3D-40CC-A941-5F0D15F31374}" type="slidenum">
              <a:rPr lang="ru-RU" smtClean="0"/>
              <a:t>‹#›</a:t>
            </a:fld>
            <a:endParaRPr lang="ru-RU"/>
          </a:p>
        </p:txBody>
      </p:sp>
    </p:spTree>
    <p:extLst>
      <p:ext uri="{BB962C8B-B14F-4D97-AF65-F5344CB8AC3E}">
        <p14:creationId xmlns:p14="http://schemas.microsoft.com/office/powerpoint/2010/main" val="52749796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5E611E-C168-4805-98DC-400D2B84645D}" type="datetimeFigureOut">
              <a:rPr lang="ru-RU" smtClean="0"/>
              <a:t>16.06.2021</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6E77-353D-4F00-BA63-08C9671CEB01}" type="slidenum">
              <a:rPr lang="ru-RU" smtClean="0"/>
              <a:t>‹#›</a:t>
            </a:fld>
            <a:endParaRPr lang="ru-RU"/>
          </a:p>
        </p:txBody>
      </p:sp>
    </p:spTree>
    <p:extLst>
      <p:ext uri="{BB962C8B-B14F-4D97-AF65-F5344CB8AC3E}">
        <p14:creationId xmlns:p14="http://schemas.microsoft.com/office/powerpoint/2010/main" val="381533487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F9956E77-353D-4F00-BA63-08C9671CEB01}" type="slidenum">
              <a:rPr lang="ru-RU" smtClean="0"/>
              <a:t>1</a:t>
            </a:fld>
            <a:endParaRPr lang="ru-RU"/>
          </a:p>
        </p:txBody>
      </p:sp>
    </p:spTree>
    <p:extLst>
      <p:ext uri="{BB962C8B-B14F-4D97-AF65-F5344CB8AC3E}">
        <p14:creationId xmlns:p14="http://schemas.microsoft.com/office/powerpoint/2010/main" val="4996683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48E642C9-0F36-42F7-A6DC-C01CAEDEED12}" type="slidenum">
              <a:rPr lang="ru-RU" smtClean="0"/>
              <a:t>18</a:t>
            </a:fld>
            <a:endParaRPr lang="ru-RU"/>
          </a:p>
        </p:txBody>
      </p:sp>
    </p:spTree>
    <p:extLst>
      <p:ext uri="{BB962C8B-B14F-4D97-AF65-F5344CB8AC3E}">
        <p14:creationId xmlns:p14="http://schemas.microsoft.com/office/powerpoint/2010/main" val="18113142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F9956E77-353D-4F00-BA63-08C9671CEB01}" type="slidenum">
              <a:rPr lang="ru-RU" smtClean="0"/>
              <a:t>23</a:t>
            </a:fld>
            <a:endParaRPr lang="ru-RU"/>
          </a:p>
        </p:txBody>
      </p:sp>
    </p:spTree>
    <p:extLst>
      <p:ext uri="{BB962C8B-B14F-4D97-AF65-F5344CB8AC3E}">
        <p14:creationId xmlns:p14="http://schemas.microsoft.com/office/powerpoint/2010/main" val="112000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48E642C9-0F36-42F7-A6DC-C01CAEDEED12}" type="slidenum">
              <a:rPr lang="ru-RU" smtClean="0"/>
              <a:t>2</a:t>
            </a:fld>
            <a:endParaRPr lang="ru-RU"/>
          </a:p>
        </p:txBody>
      </p:sp>
    </p:spTree>
    <p:extLst>
      <p:ext uri="{BB962C8B-B14F-4D97-AF65-F5344CB8AC3E}">
        <p14:creationId xmlns:p14="http://schemas.microsoft.com/office/powerpoint/2010/main" val="34142075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F9956E77-353D-4F00-BA63-08C9671CEB01}" type="slidenum">
              <a:rPr lang="ru-RU" smtClean="0"/>
              <a:t>3</a:t>
            </a:fld>
            <a:endParaRPr lang="ru-RU"/>
          </a:p>
        </p:txBody>
      </p:sp>
    </p:spTree>
    <p:extLst>
      <p:ext uri="{BB962C8B-B14F-4D97-AF65-F5344CB8AC3E}">
        <p14:creationId xmlns:p14="http://schemas.microsoft.com/office/powerpoint/2010/main" val="924618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F9956E77-353D-4F00-BA63-08C9671CEB01}" type="slidenum">
              <a:rPr lang="ru-RU" smtClean="0"/>
              <a:t>4</a:t>
            </a:fld>
            <a:endParaRPr lang="ru-RU"/>
          </a:p>
        </p:txBody>
      </p:sp>
    </p:spTree>
    <p:extLst>
      <p:ext uri="{BB962C8B-B14F-4D97-AF65-F5344CB8AC3E}">
        <p14:creationId xmlns:p14="http://schemas.microsoft.com/office/powerpoint/2010/main" val="13061131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F9956E77-353D-4F00-BA63-08C9671CEB01}" type="slidenum">
              <a:rPr lang="ru-RU" smtClean="0"/>
              <a:t>5</a:t>
            </a:fld>
            <a:endParaRPr lang="ru-RU"/>
          </a:p>
        </p:txBody>
      </p:sp>
    </p:spTree>
    <p:extLst>
      <p:ext uri="{BB962C8B-B14F-4D97-AF65-F5344CB8AC3E}">
        <p14:creationId xmlns:p14="http://schemas.microsoft.com/office/powerpoint/2010/main" val="16113028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F9956E77-353D-4F00-BA63-08C9671CEB01}" type="slidenum">
              <a:rPr lang="ru-RU" smtClean="0"/>
              <a:t>7</a:t>
            </a:fld>
            <a:endParaRPr lang="ru-RU"/>
          </a:p>
        </p:txBody>
      </p:sp>
    </p:spTree>
    <p:extLst>
      <p:ext uri="{BB962C8B-B14F-4D97-AF65-F5344CB8AC3E}">
        <p14:creationId xmlns:p14="http://schemas.microsoft.com/office/powerpoint/2010/main" val="30259359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F9956E77-353D-4F00-BA63-08C9671CEB01}" type="slidenum">
              <a:rPr lang="ru-RU" smtClean="0"/>
              <a:t>14</a:t>
            </a:fld>
            <a:endParaRPr lang="ru-RU"/>
          </a:p>
        </p:txBody>
      </p:sp>
    </p:spTree>
    <p:extLst>
      <p:ext uri="{BB962C8B-B14F-4D97-AF65-F5344CB8AC3E}">
        <p14:creationId xmlns:p14="http://schemas.microsoft.com/office/powerpoint/2010/main" val="35237538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93A8EE91-2CD5-4FBB-B0F5-26245504EEF7}" type="slidenum">
              <a:rPr lang="ru-RU" smtClean="0"/>
              <a:t>15</a:t>
            </a:fld>
            <a:endParaRPr lang="ru-RU"/>
          </a:p>
        </p:txBody>
      </p:sp>
    </p:spTree>
    <p:extLst>
      <p:ext uri="{BB962C8B-B14F-4D97-AF65-F5344CB8AC3E}">
        <p14:creationId xmlns:p14="http://schemas.microsoft.com/office/powerpoint/2010/main" val="8199355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48E642C9-0F36-42F7-A6DC-C01CAEDEED12}" type="slidenum">
              <a:rPr lang="ru-RU" smtClean="0"/>
              <a:t>17</a:t>
            </a:fld>
            <a:endParaRPr lang="ru-RU"/>
          </a:p>
        </p:txBody>
      </p:sp>
    </p:spTree>
    <p:extLst>
      <p:ext uri="{BB962C8B-B14F-4D97-AF65-F5344CB8AC3E}">
        <p14:creationId xmlns:p14="http://schemas.microsoft.com/office/powerpoint/2010/main" val="6405666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CF2B689E-E651-45F7-89D7-4FEC65B3FDA0}" type="datetime1">
              <a:rPr lang="ru-RU" smtClean="0"/>
              <a:t>16.06.2021</a:t>
            </a:fld>
            <a:endParaRPr lang="ru-RU"/>
          </a:p>
        </p:txBody>
      </p:sp>
      <p:sp>
        <p:nvSpPr>
          <p:cNvPr id="5" name="Нижний колонтитул 4"/>
          <p:cNvSpPr>
            <a:spLocks noGrp="1"/>
          </p:cNvSpPr>
          <p:nvPr>
            <p:ph type="ftr" sz="quarter" idx="11"/>
          </p:nvPr>
        </p:nvSpPr>
        <p:spPr/>
        <p:txBody>
          <a:bodyPr/>
          <a:lstStyle/>
          <a:p>
            <a:r>
              <a:rPr lang="en-US" smtClean="0"/>
              <a:t>E.Pyata,  BINP                             PANDA Collaboration meeting,     22-26 June 2020 </a:t>
            </a:r>
            <a:endParaRPr lang="ru-RU"/>
          </a:p>
        </p:txBody>
      </p:sp>
      <p:sp>
        <p:nvSpPr>
          <p:cNvPr id="6" name="Номер слайда 5"/>
          <p:cNvSpPr>
            <a:spLocks noGrp="1"/>
          </p:cNvSpPr>
          <p:nvPr>
            <p:ph type="sldNum" sz="quarter" idx="12"/>
          </p:nvPr>
        </p:nvSpPr>
        <p:spPr/>
        <p:txBody>
          <a:bodyPr/>
          <a:lstStyle/>
          <a:p>
            <a:fld id="{A22A1DC4-691C-4D1E-8A3D-02D52518E6C2}" type="slidenum">
              <a:rPr lang="ru-RU" smtClean="0"/>
              <a:t>‹#›</a:t>
            </a:fld>
            <a:endParaRPr lang="ru-RU"/>
          </a:p>
        </p:txBody>
      </p:sp>
    </p:spTree>
    <p:extLst>
      <p:ext uri="{BB962C8B-B14F-4D97-AF65-F5344CB8AC3E}">
        <p14:creationId xmlns:p14="http://schemas.microsoft.com/office/powerpoint/2010/main" val="3987290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7355FC4-7703-481B-A028-6AA18ABD0597}" type="datetime1">
              <a:rPr lang="ru-RU" smtClean="0"/>
              <a:t>16.06.2021</a:t>
            </a:fld>
            <a:endParaRPr lang="ru-RU"/>
          </a:p>
        </p:txBody>
      </p:sp>
      <p:sp>
        <p:nvSpPr>
          <p:cNvPr id="5" name="Нижний колонтитул 4"/>
          <p:cNvSpPr>
            <a:spLocks noGrp="1"/>
          </p:cNvSpPr>
          <p:nvPr>
            <p:ph type="ftr" sz="quarter" idx="11"/>
          </p:nvPr>
        </p:nvSpPr>
        <p:spPr/>
        <p:txBody>
          <a:bodyPr/>
          <a:lstStyle/>
          <a:p>
            <a:r>
              <a:rPr lang="en-US" smtClean="0"/>
              <a:t>E.Pyata,  BINP                             PANDA Collaboration meeting,     22-26 June 2020 </a:t>
            </a:r>
            <a:endParaRPr lang="ru-RU"/>
          </a:p>
        </p:txBody>
      </p:sp>
      <p:sp>
        <p:nvSpPr>
          <p:cNvPr id="6" name="Номер слайда 5"/>
          <p:cNvSpPr>
            <a:spLocks noGrp="1"/>
          </p:cNvSpPr>
          <p:nvPr>
            <p:ph type="sldNum" sz="quarter" idx="12"/>
          </p:nvPr>
        </p:nvSpPr>
        <p:spPr/>
        <p:txBody>
          <a:bodyPr/>
          <a:lstStyle/>
          <a:p>
            <a:fld id="{A22A1DC4-691C-4D1E-8A3D-02D52518E6C2}" type="slidenum">
              <a:rPr lang="ru-RU" smtClean="0"/>
              <a:t>‹#›</a:t>
            </a:fld>
            <a:endParaRPr lang="ru-RU"/>
          </a:p>
        </p:txBody>
      </p:sp>
    </p:spTree>
    <p:extLst>
      <p:ext uri="{BB962C8B-B14F-4D97-AF65-F5344CB8AC3E}">
        <p14:creationId xmlns:p14="http://schemas.microsoft.com/office/powerpoint/2010/main" val="4085716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0E3E7DB-D4B3-47D6-A05B-B38138A9ED9F}" type="datetime1">
              <a:rPr lang="ru-RU" smtClean="0"/>
              <a:t>16.06.2021</a:t>
            </a:fld>
            <a:endParaRPr lang="ru-RU"/>
          </a:p>
        </p:txBody>
      </p:sp>
      <p:sp>
        <p:nvSpPr>
          <p:cNvPr id="5" name="Нижний колонтитул 4"/>
          <p:cNvSpPr>
            <a:spLocks noGrp="1"/>
          </p:cNvSpPr>
          <p:nvPr>
            <p:ph type="ftr" sz="quarter" idx="11"/>
          </p:nvPr>
        </p:nvSpPr>
        <p:spPr/>
        <p:txBody>
          <a:bodyPr/>
          <a:lstStyle/>
          <a:p>
            <a:r>
              <a:rPr lang="en-US" smtClean="0"/>
              <a:t>E.Pyata,  BINP                             PANDA Collaboration meeting,     22-26 June 2020 </a:t>
            </a:r>
            <a:endParaRPr lang="ru-RU"/>
          </a:p>
        </p:txBody>
      </p:sp>
      <p:sp>
        <p:nvSpPr>
          <p:cNvPr id="6" name="Номер слайда 5"/>
          <p:cNvSpPr>
            <a:spLocks noGrp="1"/>
          </p:cNvSpPr>
          <p:nvPr>
            <p:ph type="sldNum" sz="quarter" idx="12"/>
          </p:nvPr>
        </p:nvSpPr>
        <p:spPr/>
        <p:txBody>
          <a:bodyPr/>
          <a:lstStyle/>
          <a:p>
            <a:fld id="{A22A1DC4-691C-4D1E-8A3D-02D52518E6C2}" type="slidenum">
              <a:rPr lang="ru-RU" smtClean="0"/>
              <a:t>‹#›</a:t>
            </a:fld>
            <a:endParaRPr lang="ru-RU"/>
          </a:p>
        </p:txBody>
      </p:sp>
    </p:spTree>
    <p:extLst>
      <p:ext uri="{BB962C8B-B14F-4D97-AF65-F5344CB8AC3E}">
        <p14:creationId xmlns:p14="http://schemas.microsoft.com/office/powerpoint/2010/main" val="35246744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3"/>
          </a:xfrm>
        </p:spPr>
        <p:txBody>
          <a:bodyPr/>
          <a:lstStyle/>
          <a:p>
            <a:r>
              <a:rPr lang="en-US" smtClean="0"/>
              <a:t>Click to edit Master title style</a:t>
            </a:r>
            <a:endParaRPr lang="en-US"/>
          </a:p>
        </p:txBody>
      </p:sp>
      <p:sp>
        <p:nvSpPr>
          <p:cNvPr id="3" name="Date Placeholder 3"/>
          <p:cNvSpPr>
            <a:spLocks noGrp="1" noChangeArrowheads="1"/>
          </p:cNvSpPr>
          <p:nvPr>
            <p:ph type="dt" sz="half" idx="10"/>
          </p:nvPr>
        </p:nvSpPr>
        <p:spPr>
          <a:ln/>
        </p:spPr>
        <p:txBody>
          <a:bodyPr/>
          <a:lstStyle>
            <a:lvl1pPr>
              <a:defRPr/>
            </a:lvl1pPr>
          </a:lstStyle>
          <a:p>
            <a:pPr>
              <a:defRPr/>
            </a:pPr>
            <a:fld id="{24A56CA8-7F0F-478A-B951-D66FBA934606}" type="datetime1">
              <a:rPr lang="ru-RU" altLang="en-US" smtClean="0"/>
              <a:t>16.06.2021</a:t>
            </a:fld>
            <a:endParaRPr lang="en-US" altLang="en-US" sz="1800">
              <a:solidFill>
                <a:schemeClr val="tx1"/>
              </a:solidFill>
            </a:endParaRPr>
          </a:p>
        </p:txBody>
      </p:sp>
      <p:sp>
        <p:nvSpPr>
          <p:cNvPr id="4" name="Footer Placeholder 4"/>
          <p:cNvSpPr>
            <a:spLocks noGrp="1" noChangeArrowheads="1"/>
          </p:cNvSpPr>
          <p:nvPr>
            <p:ph type="ftr" sz="quarter" idx="11"/>
          </p:nvPr>
        </p:nvSpPr>
        <p:spPr>
          <a:ln/>
        </p:spPr>
        <p:txBody>
          <a:bodyPr/>
          <a:lstStyle>
            <a:lvl1pPr>
              <a:defRPr/>
            </a:lvl1pPr>
          </a:lstStyle>
          <a:p>
            <a:pPr>
              <a:defRPr/>
            </a:pPr>
            <a:r>
              <a:rPr lang="en-US" altLang="en-US" smtClean="0"/>
              <a:t>E.Pyata,  BINP                             PANDA Collaboration meeting,     22-26 June 2020 </a:t>
            </a:r>
            <a:endParaRPr lang="en-US" altLang="en-US"/>
          </a:p>
        </p:txBody>
      </p:sp>
      <p:sp>
        <p:nvSpPr>
          <p:cNvPr id="5" name="Slide Number Placeholder 5"/>
          <p:cNvSpPr>
            <a:spLocks noGrp="1" noChangeArrowheads="1"/>
          </p:cNvSpPr>
          <p:nvPr>
            <p:ph type="sldNum" sz="quarter" idx="12"/>
          </p:nvPr>
        </p:nvSpPr>
        <p:spPr>
          <a:ln/>
        </p:spPr>
        <p:txBody>
          <a:bodyPr/>
          <a:lstStyle>
            <a:lvl1pPr>
              <a:defRPr/>
            </a:lvl1pPr>
          </a:lstStyle>
          <a:p>
            <a:pPr>
              <a:defRPr/>
            </a:pPr>
            <a:fld id="{1A8126DC-8849-4187-B706-7E0203B700CC}" type="slidenum">
              <a:rPr lang="en-US" altLang="en-US"/>
              <a:pPr>
                <a:defRPr/>
              </a:pPr>
              <a:t>‹#›</a:t>
            </a:fld>
            <a:endParaRPr lang="en-US" altLang="en-US" sz="1800">
              <a:solidFill>
                <a:schemeClr val="tx1"/>
              </a:solidFill>
            </a:endParaRPr>
          </a:p>
        </p:txBody>
      </p:sp>
    </p:spTree>
    <p:extLst>
      <p:ext uri="{BB962C8B-B14F-4D97-AF65-F5344CB8AC3E}">
        <p14:creationId xmlns:p14="http://schemas.microsoft.com/office/powerpoint/2010/main" val="2475869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F5CE01A-527F-4A9C-9218-A5A8CECBA4C1}" type="datetime1">
              <a:rPr lang="ru-RU" smtClean="0"/>
              <a:t>16.06.2021</a:t>
            </a:fld>
            <a:endParaRPr lang="ru-RU"/>
          </a:p>
        </p:txBody>
      </p:sp>
      <p:sp>
        <p:nvSpPr>
          <p:cNvPr id="5" name="Нижний колонтитул 4"/>
          <p:cNvSpPr>
            <a:spLocks noGrp="1"/>
          </p:cNvSpPr>
          <p:nvPr>
            <p:ph type="ftr" sz="quarter" idx="11"/>
          </p:nvPr>
        </p:nvSpPr>
        <p:spPr/>
        <p:txBody>
          <a:bodyPr/>
          <a:lstStyle/>
          <a:p>
            <a:r>
              <a:rPr lang="en-US" smtClean="0"/>
              <a:t>E.Pyata,  BINP                             PANDA Collaboration meeting,     22-26 June 2020 </a:t>
            </a:r>
            <a:endParaRPr lang="ru-RU"/>
          </a:p>
        </p:txBody>
      </p:sp>
      <p:sp>
        <p:nvSpPr>
          <p:cNvPr id="6" name="Номер слайда 5"/>
          <p:cNvSpPr>
            <a:spLocks noGrp="1"/>
          </p:cNvSpPr>
          <p:nvPr>
            <p:ph type="sldNum" sz="quarter" idx="12"/>
          </p:nvPr>
        </p:nvSpPr>
        <p:spPr/>
        <p:txBody>
          <a:bodyPr/>
          <a:lstStyle/>
          <a:p>
            <a:fld id="{A22A1DC4-691C-4D1E-8A3D-02D52518E6C2}" type="slidenum">
              <a:rPr lang="ru-RU" smtClean="0"/>
              <a:t>‹#›</a:t>
            </a:fld>
            <a:endParaRPr lang="ru-RU"/>
          </a:p>
        </p:txBody>
      </p:sp>
    </p:spTree>
    <p:extLst>
      <p:ext uri="{BB962C8B-B14F-4D97-AF65-F5344CB8AC3E}">
        <p14:creationId xmlns:p14="http://schemas.microsoft.com/office/powerpoint/2010/main" val="1384882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DB3546DA-7C21-4E18-BF67-370CD5CF2607}" type="datetime1">
              <a:rPr lang="ru-RU" smtClean="0"/>
              <a:t>16.06.2021</a:t>
            </a:fld>
            <a:endParaRPr lang="ru-RU"/>
          </a:p>
        </p:txBody>
      </p:sp>
      <p:sp>
        <p:nvSpPr>
          <p:cNvPr id="5" name="Нижний колонтитул 4"/>
          <p:cNvSpPr>
            <a:spLocks noGrp="1"/>
          </p:cNvSpPr>
          <p:nvPr>
            <p:ph type="ftr" sz="quarter" idx="11"/>
          </p:nvPr>
        </p:nvSpPr>
        <p:spPr/>
        <p:txBody>
          <a:bodyPr/>
          <a:lstStyle/>
          <a:p>
            <a:r>
              <a:rPr lang="en-US" smtClean="0"/>
              <a:t>E.Pyata,  BINP                             PANDA Collaboration meeting,     22-26 June 2020 </a:t>
            </a:r>
            <a:endParaRPr lang="ru-RU"/>
          </a:p>
        </p:txBody>
      </p:sp>
      <p:sp>
        <p:nvSpPr>
          <p:cNvPr id="6" name="Номер слайда 5"/>
          <p:cNvSpPr>
            <a:spLocks noGrp="1"/>
          </p:cNvSpPr>
          <p:nvPr>
            <p:ph type="sldNum" sz="quarter" idx="12"/>
          </p:nvPr>
        </p:nvSpPr>
        <p:spPr/>
        <p:txBody>
          <a:bodyPr/>
          <a:lstStyle/>
          <a:p>
            <a:fld id="{A22A1DC4-691C-4D1E-8A3D-02D52518E6C2}" type="slidenum">
              <a:rPr lang="ru-RU" smtClean="0"/>
              <a:t>‹#›</a:t>
            </a:fld>
            <a:endParaRPr lang="ru-RU"/>
          </a:p>
        </p:txBody>
      </p:sp>
    </p:spTree>
    <p:extLst>
      <p:ext uri="{BB962C8B-B14F-4D97-AF65-F5344CB8AC3E}">
        <p14:creationId xmlns:p14="http://schemas.microsoft.com/office/powerpoint/2010/main" val="5014752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FDC7D004-098F-40AA-BE38-EEF86C50FC42}" type="datetime1">
              <a:rPr lang="ru-RU" smtClean="0"/>
              <a:t>16.06.2021</a:t>
            </a:fld>
            <a:endParaRPr lang="ru-RU"/>
          </a:p>
        </p:txBody>
      </p:sp>
      <p:sp>
        <p:nvSpPr>
          <p:cNvPr id="6" name="Нижний колонтитул 5"/>
          <p:cNvSpPr>
            <a:spLocks noGrp="1"/>
          </p:cNvSpPr>
          <p:nvPr>
            <p:ph type="ftr" sz="quarter" idx="11"/>
          </p:nvPr>
        </p:nvSpPr>
        <p:spPr/>
        <p:txBody>
          <a:bodyPr/>
          <a:lstStyle/>
          <a:p>
            <a:r>
              <a:rPr lang="en-US" smtClean="0"/>
              <a:t>E.Pyata,  BINP                             PANDA Collaboration meeting,     22-26 June 2020 </a:t>
            </a:r>
            <a:endParaRPr lang="ru-RU"/>
          </a:p>
        </p:txBody>
      </p:sp>
      <p:sp>
        <p:nvSpPr>
          <p:cNvPr id="7" name="Номер слайда 6"/>
          <p:cNvSpPr>
            <a:spLocks noGrp="1"/>
          </p:cNvSpPr>
          <p:nvPr>
            <p:ph type="sldNum" sz="quarter" idx="12"/>
          </p:nvPr>
        </p:nvSpPr>
        <p:spPr/>
        <p:txBody>
          <a:bodyPr/>
          <a:lstStyle/>
          <a:p>
            <a:fld id="{A22A1DC4-691C-4D1E-8A3D-02D52518E6C2}" type="slidenum">
              <a:rPr lang="ru-RU" smtClean="0"/>
              <a:t>‹#›</a:t>
            </a:fld>
            <a:endParaRPr lang="ru-RU"/>
          </a:p>
        </p:txBody>
      </p:sp>
    </p:spTree>
    <p:extLst>
      <p:ext uri="{BB962C8B-B14F-4D97-AF65-F5344CB8AC3E}">
        <p14:creationId xmlns:p14="http://schemas.microsoft.com/office/powerpoint/2010/main" val="1309261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374D2EEF-3A44-4EB0-AC06-E21AA6D5A584}" type="datetime1">
              <a:rPr lang="ru-RU" smtClean="0"/>
              <a:t>16.06.2021</a:t>
            </a:fld>
            <a:endParaRPr lang="ru-RU"/>
          </a:p>
        </p:txBody>
      </p:sp>
      <p:sp>
        <p:nvSpPr>
          <p:cNvPr id="8" name="Нижний колонтитул 7"/>
          <p:cNvSpPr>
            <a:spLocks noGrp="1"/>
          </p:cNvSpPr>
          <p:nvPr>
            <p:ph type="ftr" sz="quarter" idx="11"/>
          </p:nvPr>
        </p:nvSpPr>
        <p:spPr/>
        <p:txBody>
          <a:bodyPr/>
          <a:lstStyle/>
          <a:p>
            <a:r>
              <a:rPr lang="en-US" smtClean="0"/>
              <a:t>E.Pyata,  BINP                             PANDA Collaboration meeting,     22-26 June 2020 </a:t>
            </a:r>
            <a:endParaRPr lang="ru-RU"/>
          </a:p>
        </p:txBody>
      </p:sp>
      <p:sp>
        <p:nvSpPr>
          <p:cNvPr id="9" name="Номер слайда 8"/>
          <p:cNvSpPr>
            <a:spLocks noGrp="1"/>
          </p:cNvSpPr>
          <p:nvPr>
            <p:ph type="sldNum" sz="quarter" idx="12"/>
          </p:nvPr>
        </p:nvSpPr>
        <p:spPr/>
        <p:txBody>
          <a:bodyPr/>
          <a:lstStyle/>
          <a:p>
            <a:fld id="{A22A1DC4-691C-4D1E-8A3D-02D52518E6C2}" type="slidenum">
              <a:rPr lang="ru-RU" smtClean="0"/>
              <a:t>‹#›</a:t>
            </a:fld>
            <a:endParaRPr lang="ru-RU"/>
          </a:p>
        </p:txBody>
      </p:sp>
    </p:spTree>
    <p:extLst>
      <p:ext uri="{BB962C8B-B14F-4D97-AF65-F5344CB8AC3E}">
        <p14:creationId xmlns:p14="http://schemas.microsoft.com/office/powerpoint/2010/main" val="2832256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3B50022-6E04-4942-9EB3-C4C4D1999615}" type="datetime1">
              <a:rPr lang="ru-RU" smtClean="0"/>
              <a:t>16.06.2021</a:t>
            </a:fld>
            <a:endParaRPr lang="ru-RU"/>
          </a:p>
        </p:txBody>
      </p:sp>
      <p:sp>
        <p:nvSpPr>
          <p:cNvPr id="4" name="Нижний колонтитул 3"/>
          <p:cNvSpPr>
            <a:spLocks noGrp="1"/>
          </p:cNvSpPr>
          <p:nvPr>
            <p:ph type="ftr" sz="quarter" idx="11"/>
          </p:nvPr>
        </p:nvSpPr>
        <p:spPr/>
        <p:txBody>
          <a:bodyPr/>
          <a:lstStyle/>
          <a:p>
            <a:r>
              <a:rPr lang="en-US" smtClean="0"/>
              <a:t>E.Pyata,  BINP                             PANDA Collaboration meeting,     22-26 June 2020 </a:t>
            </a:r>
            <a:endParaRPr lang="ru-RU"/>
          </a:p>
        </p:txBody>
      </p:sp>
      <p:sp>
        <p:nvSpPr>
          <p:cNvPr id="5" name="Номер слайда 4"/>
          <p:cNvSpPr>
            <a:spLocks noGrp="1"/>
          </p:cNvSpPr>
          <p:nvPr>
            <p:ph type="sldNum" sz="quarter" idx="12"/>
          </p:nvPr>
        </p:nvSpPr>
        <p:spPr/>
        <p:txBody>
          <a:bodyPr/>
          <a:lstStyle/>
          <a:p>
            <a:fld id="{A22A1DC4-691C-4D1E-8A3D-02D52518E6C2}" type="slidenum">
              <a:rPr lang="ru-RU" smtClean="0"/>
              <a:t>‹#›</a:t>
            </a:fld>
            <a:endParaRPr lang="ru-RU"/>
          </a:p>
        </p:txBody>
      </p:sp>
    </p:spTree>
    <p:extLst>
      <p:ext uri="{BB962C8B-B14F-4D97-AF65-F5344CB8AC3E}">
        <p14:creationId xmlns:p14="http://schemas.microsoft.com/office/powerpoint/2010/main" val="355640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C873441-69F9-4E77-93DC-F43E4949AEB2}" type="datetime1">
              <a:rPr lang="ru-RU" smtClean="0"/>
              <a:t>16.06.2021</a:t>
            </a:fld>
            <a:endParaRPr lang="ru-RU"/>
          </a:p>
        </p:txBody>
      </p:sp>
      <p:sp>
        <p:nvSpPr>
          <p:cNvPr id="3" name="Нижний колонтитул 2"/>
          <p:cNvSpPr>
            <a:spLocks noGrp="1"/>
          </p:cNvSpPr>
          <p:nvPr>
            <p:ph type="ftr" sz="quarter" idx="11"/>
          </p:nvPr>
        </p:nvSpPr>
        <p:spPr/>
        <p:txBody>
          <a:bodyPr/>
          <a:lstStyle/>
          <a:p>
            <a:r>
              <a:rPr lang="en-US" smtClean="0"/>
              <a:t>E.Pyata,  BINP                             PANDA Collaboration meeting,     22-26 June 2020 </a:t>
            </a:r>
            <a:endParaRPr lang="ru-RU"/>
          </a:p>
        </p:txBody>
      </p:sp>
      <p:sp>
        <p:nvSpPr>
          <p:cNvPr id="4" name="Номер слайда 3"/>
          <p:cNvSpPr>
            <a:spLocks noGrp="1"/>
          </p:cNvSpPr>
          <p:nvPr>
            <p:ph type="sldNum" sz="quarter" idx="12"/>
          </p:nvPr>
        </p:nvSpPr>
        <p:spPr/>
        <p:txBody>
          <a:bodyPr/>
          <a:lstStyle/>
          <a:p>
            <a:fld id="{A22A1DC4-691C-4D1E-8A3D-02D52518E6C2}" type="slidenum">
              <a:rPr lang="ru-RU" smtClean="0"/>
              <a:t>‹#›</a:t>
            </a:fld>
            <a:endParaRPr lang="ru-RU"/>
          </a:p>
        </p:txBody>
      </p:sp>
    </p:spTree>
    <p:extLst>
      <p:ext uri="{BB962C8B-B14F-4D97-AF65-F5344CB8AC3E}">
        <p14:creationId xmlns:p14="http://schemas.microsoft.com/office/powerpoint/2010/main" val="4219828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8898B35E-AD06-4DBD-B80A-2AFC97AAC17A}" type="datetime1">
              <a:rPr lang="ru-RU" smtClean="0"/>
              <a:t>16.06.2021</a:t>
            </a:fld>
            <a:endParaRPr lang="ru-RU"/>
          </a:p>
        </p:txBody>
      </p:sp>
      <p:sp>
        <p:nvSpPr>
          <p:cNvPr id="6" name="Нижний колонтитул 5"/>
          <p:cNvSpPr>
            <a:spLocks noGrp="1"/>
          </p:cNvSpPr>
          <p:nvPr>
            <p:ph type="ftr" sz="quarter" idx="11"/>
          </p:nvPr>
        </p:nvSpPr>
        <p:spPr/>
        <p:txBody>
          <a:bodyPr/>
          <a:lstStyle/>
          <a:p>
            <a:r>
              <a:rPr lang="en-US" smtClean="0"/>
              <a:t>E.Pyata,  BINP                             PANDA Collaboration meeting,     22-26 June 2020 </a:t>
            </a:r>
            <a:endParaRPr lang="ru-RU"/>
          </a:p>
        </p:txBody>
      </p:sp>
      <p:sp>
        <p:nvSpPr>
          <p:cNvPr id="7" name="Номер слайда 6"/>
          <p:cNvSpPr>
            <a:spLocks noGrp="1"/>
          </p:cNvSpPr>
          <p:nvPr>
            <p:ph type="sldNum" sz="quarter" idx="12"/>
          </p:nvPr>
        </p:nvSpPr>
        <p:spPr/>
        <p:txBody>
          <a:bodyPr/>
          <a:lstStyle/>
          <a:p>
            <a:fld id="{A22A1DC4-691C-4D1E-8A3D-02D52518E6C2}" type="slidenum">
              <a:rPr lang="ru-RU" smtClean="0"/>
              <a:t>‹#›</a:t>
            </a:fld>
            <a:endParaRPr lang="ru-RU"/>
          </a:p>
        </p:txBody>
      </p:sp>
    </p:spTree>
    <p:extLst>
      <p:ext uri="{BB962C8B-B14F-4D97-AF65-F5344CB8AC3E}">
        <p14:creationId xmlns:p14="http://schemas.microsoft.com/office/powerpoint/2010/main" val="1802794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4B5266DE-FB96-4A85-B1D1-17879F56E2EB}" type="datetime1">
              <a:rPr lang="ru-RU" smtClean="0"/>
              <a:t>16.06.2021</a:t>
            </a:fld>
            <a:endParaRPr lang="ru-RU"/>
          </a:p>
        </p:txBody>
      </p:sp>
      <p:sp>
        <p:nvSpPr>
          <p:cNvPr id="6" name="Нижний колонтитул 5"/>
          <p:cNvSpPr>
            <a:spLocks noGrp="1"/>
          </p:cNvSpPr>
          <p:nvPr>
            <p:ph type="ftr" sz="quarter" idx="11"/>
          </p:nvPr>
        </p:nvSpPr>
        <p:spPr/>
        <p:txBody>
          <a:bodyPr/>
          <a:lstStyle/>
          <a:p>
            <a:r>
              <a:rPr lang="en-US" smtClean="0"/>
              <a:t>E.Pyata,  BINP                             PANDA Collaboration meeting,     22-26 June 2020 </a:t>
            </a:r>
            <a:endParaRPr lang="ru-RU"/>
          </a:p>
        </p:txBody>
      </p:sp>
      <p:sp>
        <p:nvSpPr>
          <p:cNvPr id="7" name="Номер слайда 6"/>
          <p:cNvSpPr>
            <a:spLocks noGrp="1"/>
          </p:cNvSpPr>
          <p:nvPr>
            <p:ph type="sldNum" sz="quarter" idx="12"/>
          </p:nvPr>
        </p:nvSpPr>
        <p:spPr/>
        <p:txBody>
          <a:bodyPr/>
          <a:lstStyle/>
          <a:p>
            <a:fld id="{A22A1DC4-691C-4D1E-8A3D-02D52518E6C2}" type="slidenum">
              <a:rPr lang="ru-RU" smtClean="0"/>
              <a:t>‹#›</a:t>
            </a:fld>
            <a:endParaRPr lang="ru-RU"/>
          </a:p>
        </p:txBody>
      </p:sp>
    </p:spTree>
    <p:extLst>
      <p:ext uri="{BB962C8B-B14F-4D97-AF65-F5344CB8AC3E}">
        <p14:creationId xmlns:p14="http://schemas.microsoft.com/office/powerpoint/2010/main" val="1113771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59A487-2E88-49F7-9FA5-850BF73466F9}" type="datetime1">
              <a:rPr lang="ru-RU" smtClean="0"/>
              <a:t>16.06.2021</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E.Pyata,  BINP                             PANDA Collaboration meeting,     22-26 June 2020 </a:t>
            </a:r>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2A1DC4-691C-4D1E-8A3D-02D52518E6C2}" type="slidenum">
              <a:rPr lang="ru-RU" smtClean="0"/>
              <a:t>‹#›</a:t>
            </a:fld>
            <a:endParaRPr lang="ru-RU"/>
          </a:p>
        </p:txBody>
      </p:sp>
    </p:spTree>
    <p:extLst>
      <p:ext uri="{BB962C8B-B14F-4D97-AF65-F5344CB8AC3E}">
        <p14:creationId xmlns:p14="http://schemas.microsoft.com/office/powerpoint/2010/main" val="17330753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 Id="rId9" Type="http://schemas.openxmlformats.org/officeDocument/2006/relationships/image" Target="../media/image17.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txBox="1">
            <a:spLocks/>
          </p:cNvSpPr>
          <p:nvPr/>
        </p:nvSpPr>
        <p:spPr>
          <a:xfrm>
            <a:off x="1269046" y="14715"/>
            <a:ext cx="9333781" cy="82184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28000"/>
              </a:lnSpc>
            </a:pPr>
            <a:r>
              <a:rPr lang="en-US" sz="2000" b="1" dirty="0" smtClean="0">
                <a:solidFill>
                  <a:srgbClr val="FF0000"/>
                </a:solidFill>
                <a:latin typeface="Comic Sans MS" panose="030F0702030302020204" pitchFamily="66" charset="0"/>
              </a:rPr>
              <a:t>PPANDA Collaboration Meeting 21/2     16/06/2021 </a:t>
            </a:r>
            <a:endParaRPr lang="en-US" sz="2000" b="1" dirty="0" smtClean="0">
              <a:solidFill>
                <a:srgbClr val="FF0000"/>
              </a:solidFill>
              <a:latin typeface="Comic Sans MS" panose="030F0702030302020204" pitchFamily="66" charset="0"/>
            </a:endParaRPr>
          </a:p>
          <a:p>
            <a:pPr>
              <a:lnSpc>
                <a:spcPct val="128000"/>
              </a:lnSpc>
            </a:pPr>
            <a:r>
              <a:rPr lang="en-US" sz="2000" b="1" dirty="0" smtClean="0">
                <a:solidFill>
                  <a:srgbClr val="FF0000"/>
                </a:solidFill>
                <a:latin typeface="Comic Sans MS" panose="030F0702030302020204" pitchFamily="66" charset="0"/>
              </a:rPr>
              <a:t>Status production PANDA solenoid</a:t>
            </a:r>
            <a:endParaRPr lang="ru-RU" sz="2000" b="1" dirty="0"/>
          </a:p>
        </p:txBody>
      </p:sp>
      <p:sp>
        <p:nvSpPr>
          <p:cNvPr id="2" name="Прямоугольник 1"/>
          <p:cNvSpPr/>
          <p:nvPr/>
        </p:nvSpPr>
        <p:spPr>
          <a:xfrm>
            <a:off x="2826353" y="6335073"/>
            <a:ext cx="7110344" cy="369332"/>
          </a:xfrm>
          <a:prstGeom prst="rect">
            <a:avLst/>
          </a:prstGeom>
        </p:spPr>
        <p:txBody>
          <a:bodyPr wrap="none">
            <a:spAutoFit/>
          </a:bodyPr>
          <a:lstStyle/>
          <a:p>
            <a:r>
              <a:rPr lang="ru-RU" u="sng" dirty="0" err="1" smtClean="0">
                <a:solidFill>
                  <a:srgbClr val="FF0000"/>
                </a:solidFill>
              </a:rPr>
              <a:t>E.Pyata</a:t>
            </a:r>
            <a:r>
              <a:rPr lang="ru-RU" dirty="0">
                <a:solidFill>
                  <a:srgbClr val="FF0000"/>
                </a:solidFill>
              </a:rPr>
              <a:t>, </a:t>
            </a:r>
            <a:r>
              <a:rPr lang="en-US" dirty="0" smtClean="0">
                <a:solidFill>
                  <a:srgbClr val="FF0000"/>
                </a:solidFill>
              </a:rPr>
              <a:t>S.Pivovarov, </a:t>
            </a:r>
            <a:r>
              <a:rPr lang="en-US" dirty="0" err="1" smtClean="0">
                <a:solidFill>
                  <a:srgbClr val="FF0000"/>
                </a:solidFill>
              </a:rPr>
              <a:t>M.Kholopov</a:t>
            </a:r>
            <a:r>
              <a:rPr lang="en-US" dirty="0" smtClean="0">
                <a:solidFill>
                  <a:srgbClr val="FF0000"/>
                </a:solidFill>
              </a:rPr>
              <a:t>, </a:t>
            </a:r>
            <a:r>
              <a:rPr lang="en-US" dirty="0" err="1" smtClean="0">
                <a:solidFill>
                  <a:srgbClr val="FF0000"/>
                </a:solidFill>
              </a:rPr>
              <a:t>M.Azimbaev</a:t>
            </a:r>
            <a:r>
              <a:rPr lang="en-US" dirty="0" smtClean="0">
                <a:solidFill>
                  <a:srgbClr val="FF0000"/>
                </a:solidFill>
              </a:rPr>
              <a:t>                 </a:t>
            </a:r>
            <a:r>
              <a:rPr lang="ru-RU" dirty="0" smtClean="0">
                <a:solidFill>
                  <a:srgbClr val="FF0000"/>
                </a:solidFill>
              </a:rPr>
              <a:t> BINP</a:t>
            </a:r>
            <a:r>
              <a:rPr lang="en-US" dirty="0" smtClean="0">
                <a:solidFill>
                  <a:srgbClr val="FF0000"/>
                </a:solidFill>
              </a:rPr>
              <a:t>, Novosibirsk</a:t>
            </a:r>
            <a:r>
              <a:rPr lang="ru-RU" dirty="0" smtClean="0">
                <a:solidFill>
                  <a:srgbClr val="FF0000"/>
                </a:solidFill>
              </a:rPr>
              <a:t> </a:t>
            </a:r>
            <a:endParaRPr lang="ru-RU" dirty="0">
              <a:solidFill>
                <a:srgbClr val="FF0000"/>
              </a:solidFill>
            </a:endParaRPr>
          </a:p>
        </p:txBody>
      </p:sp>
      <p:pic>
        <p:nvPicPr>
          <p:cNvPr id="3" name="Рисунок 2"/>
          <p:cNvPicPr>
            <a:picLocks noChangeAspect="1"/>
          </p:cNvPicPr>
          <p:nvPr/>
        </p:nvPicPr>
        <p:blipFill>
          <a:blip r:embed="rId3"/>
          <a:stretch>
            <a:fillRect/>
          </a:stretch>
        </p:blipFill>
        <p:spPr>
          <a:xfrm>
            <a:off x="1269046" y="836556"/>
            <a:ext cx="9646920" cy="5425440"/>
          </a:xfrm>
          <a:prstGeom prst="rect">
            <a:avLst/>
          </a:prstGeom>
        </p:spPr>
      </p:pic>
    </p:spTree>
    <p:extLst>
      <p:ext uri="{BB962C8B-B14F-4D97-AF65-F5344CB8AC3E}">
        <p14:creationId xmlns:p14="http://schemas.microsoft.com/office/powerpoint/2010/main" val="7132257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8B0DE9E2-D0E2-40C3-8A38-DF83C985634D}" type="datetime1">
              <a:rPr lang="ru-RU" smtClean="0"/>
              <a:t>16.06.2021</a:t>
            </a:fld>
            <a:endParaRPr lang="ru-RU"/>
          </a:p>
        </p:txBody>
      </p:sp>
      <p:sp>
        <p:nvSpPr>
          <p:cNvPr id="5" name="Нижний колонтитул 4"/>
          <p:cNvSpPr>
            <a:spLocks noGrp="1"/>
          </p:cNvSpPr>
          <p:nvPr>
            <p:ph type="ftr" sz="quarter" idx="11"/>
          </p:nvPr>
        </p:nvSpPr>
        <p:spPr>
          <a:xfrm>
            <a:off x="4038599" y="6356350"/>
            <a:ext cx="5718717" cy="365125"/>
          </a:xfrm>
        </p:spPr>
        <p:txBody>
          <a:bodyPr/>
          <a:lstStyle/>
          <a:p>
            <a:r>
              <a:rPr lang="en-US" dirty="0" err="1"/>
              <a:t>E.Pyata</a:t>
            </a:r>
            <a:r>
              <a:rPr lang="en-US" dirty="0"/>
              <a:t>,  BINP                             </a:t>
            </a:r>
            <a:r>
              <a:rPr lang="en-US" dirty="0" smtClean="0"/>
              <a:t>PANDA Collaboration Meeting 21/2     16/06/2021</a:t>
            </a:r>
            <a:endParaRPr lang="ru-RU" dirty="0"/>
          </a:p>
        </p:txBody>
      </p:sp>
      <p:sp>
        <p:nvSpPr>
          <p:cNvPr id="6" name="Номер слайда 5"/>
          <p:cNvSpPr>
            <a:spLocks noGrp="1"/>
          </p:cNvSpPr>
          <p:nvPr>
            <p:ph type="sldNum" sz="quarter" idx="12"/>
          </p:nvPr>
        </p:nvSpPr>
        <p:spPr>
          <a:xfrm>
            <a:off x="8610599" y="6312286"/>
            <a:ext cx="2743200" cy="365125"/>
          </a:xfrm>
        </p:spPr>
        <p:txBody>
          <a:bodyPr/>
          <a:lstStyle/>
          <a:p>
            <a:fld id="{1055D3A9-30C7-41F8-9BF4-392828383C4F}" type="slidenum">
              <a:rPr lang="ru-RU" smtClean="0"/>
              <a:t>10</a:t>
            </a:fld>
            <a:endParaRPr lang="ru-RU"/>
          </a:p>
        </p:txBody>
      </p:sp>
      <p:sp>
        <p:nvSpPr>
          <p:cNvPr id="7" name="Прямоугольник 16">
            <a:extLst>
              <a:ext uri="{FF2B5EF4-FFF2-40B4-BE49-F238E27FC236}">
                <a16:creationId xmlns="" xmlns:a16="http://schemas.microsoft.com/office/drawing/2014/main" id="{5F7CC429-1E45-494B-AA7F-4ABFF8D72F21}"/>
              </a:ext>
            </a:extLst>
          </p:cNvPr>
          <p:cNvSpPr/>
          <p:nvPr/>
        </p:nvSpPr>
        <p:spPr>
          <a:xfrm>
            <a:off x="2292579" y="49382"/>
            <a:ext cx="7122430" cy="461665"/>
          </a:xfrm>
          <a:prstGeom prst="rect">
            <a:avLst/>
          </a:prstGeom>
        </p:spPr>
        <p:txBody>
          <a:bodyPr wrap="square">
            <a:spAutoFit/>
          </a:bodyPr>
          <a:lstStyle/>
          <a:p>
            <a:pPr algn="ctr">
              <a:spcBef>
                <a:spcPts val="385"/>
              </a:spcBef>
              <a:spcAft>
                <a:spcPts val="385"/>
              </a:spcAft>
            </a:pPr>
            <a:r>
              <a:rPr lang="en-US" sz="2400" b="1" dirty="0" smtClean="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Conductor.</a:t>
            </a:r>
            <a:endParaRPr lang="en-US" sz="2400" b="1" dirty="0">
              <a:solidFill>
                <a:srgbClr val="FF0000"/>
              </a:solidFill>
              <a:latin typeface="Comic Sans MS" panose="030F0702030302020204" pitchFamily="66" charset="0"/>
              <a:ea typeface="Times New Roman" panose="02020603050405020304" pitchFamily="18" charset="0"/>
              <a:cs typeface="Times New Roman" panose="02020603050405020304" pitchFamily="18" charset="0"/>
            </a:endParaRPr>
          </a:p>
        </p:txBody>
      </p:sp>
      <p:sp>
        <p:nvSpPr>
          <p:cNvPr id="18" name="Прямоугольник 17"/>
          <p:cNvSpPr/>
          <p:nvPr/>
        </p:nvSpPr>
        <p:spPr>
          <a:xfrm>
            <a:off x="1015935" y="410255"/>
            <a:ext cx="10379084" cy="830997"/>
          </a:xfrm>
          <a:prstGeom prst="rect">
            <a:avLst/>
          </a:prstGeom>
        </p:spPr>
        <p:txBody>
          <a:bodyPr wrap="square">
            <a:spAutoFit/>
          </a:bodyPr>
          <a:lstStyle/>
          <a:p>
            <a:pPr algn="ctr"/>
            <a:r>
              <a:rPr lang="en-US" sz="1600" b="1" dirty="0">
                <a:solidFill>
                  <a:srgbClr val="FF0000"/>
                </a:solidFill>
                <a:latin typeface="Comic Sans MS" panose="030F0702030302020204" pitchFamily="66" charset="0"/>
              </a:rPr>
              <a:t>Status of the PANDA conductor development/ </a:t>
            </a:r>
            <a:r>
              <a:rPr lang="en-US" sz="1600" b="1" dirty="0" smtClean="0">
                <a:solidFill>
                  <a:srgbClr val="FF0000"/>
                </a:solidFill>
                <a:latin typeface="Comic Sans MS" panose="030F0702030302020204" pitchFamily="66" charset="0"/>
              </a:rPr>
              <a:t>procurement</a:t>
            </a:r>
          </a:p>
          <a:p>
            <a:pPr algn="ctr"/>
            <a:r>
              <a:rPr lang="en-US" sz="1600" b="1" dirty="0" smtClean="0">
                <a:solidFill>
                  <a:srgbClr val="FF0000"/>
                </a:solidFill>
                <a:latin typeface="Comic Sans MS" panose="030F0702030302020204" pitchFamily="66" charset="0"/>
              </a:rPr>
              <a:t>BINP/     VNIINM </a:t>
            </a:r>
            <a:r>
              <a:rPr lang="en-US" sz="1600" b="1" dirty="0" err="1" smtClean="0">
                <a:solidFill>
                  <a:srgbClr val="FF0000"/>
                </a:solidFill>
                <a:latin typeface="Comic Sans MS" panose="030F0702030302020204" pitchFamily="66" charset="0"/>
              </a:rPr>
              <a:t>Bochvar</a:t>
            </a:r>
            <a:r>
              <a:rPr lang="en-US" sz="1600" b="1" dirty="0" smtClean="0">
                <a:solidFill>
                  <a:srgbClr val="FF0000"/>
                </a:solidFill>
                <a:latin typeface="Comic Sans MS" panose="030F0702030302020204" pitchFamily="66" charset="0"/>
              </a:rPr>
              <a:t>/     VNIIKP/    Saransk cable optic (</a:t>
            </a:r>
            <a:r>
              <a:rPr lang="en-US" sz="1600" b="1" dirty="0" err="1" smtClean="0">
                <a:solidFill>
                  <a:srgbClr val="FF0000"/>
                </a:solidFill>
                <a:latin typeface="Comic Sans MS" panose="030F0702030302020204" pitchFamily="66" charset="0"/>
              </a:rPr>
              <a:t>SarKO</a:t>
            </a:r>
            <a:r>
              <a:rPr lang="en-US" sz="1600" b="1" dirty="0" smtClean="0">
                <a:solidFill>
                  <a:srgbClr val="FF0000"/>
                </a:solidFill>
                <a:latin typeface="Comic Sans MS" panose="030F0702030302020204" pitchFamily="66" charset="0"/>
              </a:rPr>
              <a:t>)</a:t>
            </a:r>
          </a:p>
          <a:p>
            <a:pPr algn="ctr"/>
            <a:endParaRPr lang="en-US" sz="1600" b="1" dirty="0">
              <a:solidFill>
                <a:srgbClr val="FF0000"/>
              </a:solidFill>
              <a:latin typeface="Comic Sans MS" panose="030F0702030302020204" pitchFamily="66" charset="0"/>
            </a:endParaRPr>
          </a:p>
        </p:txBody>
      </p:sp>
      <p:sp>
        <p:nvSpPr>
          <p:cNvPr id="19" name="TextBox 18"/>
          <p:cNvSpPr txBox="1"/>
          <p:nvPr/>
        </p:nvSpPr>
        <p:spPr>
          <a:xfrm>
            <a:off x="432535" y="1285316"/>
            <a:ext cx="11545883" cy="4633576"/>
          </a:xfrm>
          <a:prstGeom prst="rect">
            <a:avLst/>
          </a:prstGeom>
          <a:noFill/>
        </p:spPr>
        <p:txBody>
          <a:bodyPr wrap="square" rtlCol="0">
            <a:spAutoFit/>
          </a:bodyPr>
          <a:lstStyle/>
          <a:p>
            <a:pPr algn="ctr">
              <a:lnSpc>
                <a:spcPct val="120000"/>
              </a:lnSpc>
              <a:spcBef>
                <a:spcPts val="600"/>
              </a:spcBef>
              <a:spcAft>
                <a:spcPts val="600"/>
              </a:spcAft>
            </a:pPr>
            <a:r>
              <a:rPr lang="en-US" b="1" dirty="0" smtClean="0">
                <a:solidFill>
                  <a:schemeClr val="accent1">
                    <a:lumMod val="75000"/>
                  </a:schemeClr>
                </a:solidFill>
                <a:latin typeface="Comic Sans MS" panose="030F0702030302020204" pitchFamily="66" charset="0"/>
              </a:rPr>
              <a:t>Production strands</a:t>
            </a:r>
          </a:p>
          <a:p>
            <a:pPr algn="ctr">
              <a:lnSpc>
                <a:spcPct val="120000"/>
              </a:lnSpc>
              <a:spcBef>
                <a:spcPts val="600"/>
              </a:spcBef>
              <a:spcAft>
                <a:spcPts val="600"/>
              </a:spcAft>
            </a:pPr>
            <a:r>
              <a:rPr lang="en-US" b="1" dirty="0">
                <a:solidFill>
                  <a:srgbClr val="00B050"/>
                </a:solidFill>
                <a:latin typeface="Comic Sans MS" panose="030F0702030302020204" pitchFamily="66" charset="0"/>
              </a:rPr>
              <a:t>VNIINM</a:t>
            </a:r>
            <a:endParaRPr lang="en-US" b="1" dirty="0">
              <a:solidFill>
                <a:schemeClr val="accent1">
                  <a:lumMod val="75000"/>
                </a:schemeClr>
              </a:solidFill>
              <a:latin typeface="Comic Sans MS" panose="030F0702030302020204" pitchFamily="66" charset="0"/>
            </a:endParaRPr>
          </a:p>
          <a:p>
            <a:pPr marL="285750" indent="-285750" algn="just">
              <a:lnSpc>
                <a:spcPct val="120000"/>
              </a:lnSpc>
              <a:spcBef>
                <a:spcPts val="300"/>
              </a:spcBef>
              <a:spcAft>
                <a:spcPts val="300"/>
              </a:spcAft>
              <a:buFont typeface="Arial" panose="020B0604020202020204" pitchFamily="34" charset="0"/>
              <a:buChar char="•"/>
            </a:pPr>
            <a:r>
              <a:rPr lang="en-US" b="1" dirty="0" smtClean="0">
                <a:solidFill>
                  <a:srgbClr val="00B050"/>
                </a:solidFill>
                <a:latin typeface="Comic Sans MS" panose="030F0702030302020204" pitchFamily="66" charset="0"/>
              </a:rPr>
              <a:t>Contracts for PANDA </a:t>
            </a:r>
            <a:r>
              <a:rPr lang="en-US" b="1" u="sng" dirty="0" err="1" smtClean="0">
                <a:solidFill>
                  <a:srgbClr val="00B050"/>
                </a:solidFill>
                <a:latin typeface="Comic Sans MS" panose="030F0702030302020204" pitchFamily="66" charset="0"/>
              </a:rPr>
              <a:t>NbTiCu</a:t>
            </a:r>
            <a:r>
              <a:rPr lang="en-US" b="1" u="sng" dirty="0" smtClean="0">
                <a:solidFill>
                  <a:srgbClr val="00B050"/>
                </a:solidFill>
                <a:latin typeface="Comic Sans MS" panose="030F0702030302020204" pitchFamily="66" charset="0"/>
              </a:rPr>
              <a:t> </a:t>
            </a:r>
            <a:r>
              <a:rPr lang="en-US" b="1" u="sng" dirty="0" smtClean="0">
                <a:solidFill>
                  <a:srgbClr val="00B050"/>
                </a:solidFill>
                <a:latin typeface="Comic Sans MS" panose="030F0702030302020204" pitchFamily="66" charset="0"/>
              </a:rPr>
              <a:t>strands</a:t>
            </a:r>
            <a:r>
              <a:rPr lang="en-US" b="1" dirty="0" smtClean="0">
                <a:solidFill>
                  <a:srgbClr val="00B050"/>
                </a:solidFill>
                <a:latin typeface="Comic Sans MS" panose="030F0702030302020204" pitchFamily="66" charset="0"/>
              </a:rPr>
              <a:t> </a:t>
            </a:r>
            <a:r>
              <a:rPr lang="en-US" b="1" dirty="0" smtClean="0">
                <a:solidFill>
                  <a:srgbClr val="00B050"/>
                </a:solidFill>
                <a:latin typeface="Comic Sans MS" panose="030F0702030302020204" pitchFamily="66" charset="0"/>
              </a:rPr>
              <a:t>production 		-       </a:t>
            </a:r>
            <a:r>
              <a:rPr lang="en-US" b="1" dirty="0" smtClean="0">
                <a:solidFill>
                  <a:srgbClr val="00B050"/>
                </a:solidFill>
                <a:latin typeface="Comic Sans MS" panose="030F0702030302020204" pitchFamily="66" charset="0"/>
              </a:rPr>
              <a:t>signed   09/ 2020 </a:t>
            </a:r>
          </a:p>
          <a:p>
            <a:pPr marL="285750" indent="-285750" algn="just">
              <a:lnSpc>
                <a:spcPct val="120000"/>
              </a:lnSpc>
              <a:spcBef>
                <a:spcPts val="300"/>
              </a:spcBef>
              <a:spcAft>
                <a:spcPts val="300"/>
              </a:spcAft>
              <a:buFont typeface="Arial" panose="020B0604020202020204" pitchFamily="34" charset="0"/>
              <a:buChar char="•"/>
            </a:pPr>
            <a:r>
              <a:rPr lang="en-US" b="1" dirty="0" smtClean="0">
                <a:solidFill>
                  <a:srgbClr val="00B050"/>
                </a:solidFill>
                <a:latin typeface="Comic Sans MS" panose="030F0702030302020204" pitchFamily="66" charset="0"/>
              </a:rPr>
              <a:t>Production </a:t>
            </a:r>
            <a:r>
              <a:rPr lang="en-US" b="1" dirty="0" smtClean="0">
                <a:solidFill>
                  <a:srgbClr val="00B050"/>
                </a:solidFill>
                <a:latin typeface="Comic Sans MS" panose="030F0702030302020204" pitchFamily="66" charset="0"/>
              </a:rPr>
              <a:t>strand </a:t>
            </a:r>
            <a:r>
              <a:rPr lang="en-US" b="1" dirty="0" smtClean="0">
                <a:solidFill>
                  <a:srgbClr val="00B050"/>
                </a:solidFill>
                <a:latin typeface="Comic Sans MS" panose="030F0702030302020204" pitchFamily="66" charset="0"/>
              </a:rPr>
              <a:t>for technologic works </a:t>
            </a:r>
            <a:r>
              <a:rPr lang="en-US" b="1" dirty="0" smtClean="0">
                <a:solidFill>
                  <a:srgbClr val="00B050"/>
                </a:solidFill>
                <a:latin typeface="Comic Sans MS" panose="030F0702030302020204" pitchFamily="66" charset="0"/>
              </a:rPr>
              <a:t>in VNIIKP, 1600m length</a:t>
            </a:r>
            <a:r>
              <a:rPr lang="en-US" b="1" dirty="0" smtClean="0">
                <a:solidFill>
                  <a:srgbClr val="00B050"/>
                </a:solidFill>
                <a:latin typeface="Comic Sans MS" panose="030F0702030302020204" pitchFamily="66" charset="0"/>
              </a:rPr>
              <a:t>	-	</a:t>
            </a:r>
            <a:r>
              <a:rPr lang="en-US" b="1" dirty="0" smtClean="0">
                <a:solidFill>
                  <a:srgbClr val="00B050"/>
                </a:solidFill>
                <a:latin typeface="Comic Sans MS" panose="030F0702030302020204" pitchFamily="66" charset="0"/>
              </a:rPr>
              <a:t>30/05/2021</a:t>
            </a:r>
          </a:p>
          <a:p>
            <a:pPr marL="800100" lvl="1" indent="-342900" algn="just">
              <a:lnSpc>
                <a:spcPct val="120000"/>
              </a:lnSpc>
              <a:spcBef>
                <a:spcPts val="300"/>
              </a:spcBef>
              <a:spcAft>
                <a:spcPts val="300"/>
              </a:spcAft>
              <a:buFont typeface="Wingdings" panose="05000000000000000000" pitchFamily="2" charset="2"/>
              <a:buChar char="ü"/>
            </a:pPr>
            <a:r>
              <a:rPr lang="en-US" b="1" dirty="0" smtClean="0">
                <a:solidFill>
                  <a:srgbClr val="00B050"/>
                </a:solidFill>
                <a:latin typeface="Comic Sans MS" panose="030F0702030302020204" pitchFamily="66" charset="0"/>
              </a:rPr>
              <a:t>Production stopped before final operation			- 	24/05/2021</a:t>
            </a:r>
          </a:p>
          <a:p>
            <a:pPr marL="800100" lvl="1" indent="-342900" algn="just">
              <a:lnSpc>
                <a:spcPct val="120000"/>
              </a:lnSpc>
              <a:spcBef>
                <a:spcPts val="300"/>
              </a:spcBef>
              <a:spcAft>
                <a:spcPts val="300"/>
              </a:spcAft>
              <a:buFont typeface="Wingdings" panose="05000000000000000000" pitchFamily="2" charset="2"/>
              <a:buChar char="ü"/>
            </a:pPr>
            <a:r>
              <a:rPr lang="en-US" b="1" dirty="0" smtClean="0">
                <a:solidFill>
                  <a:srgbClr val="00B050"/>
                </a:solidFill>
                <a:latin typeface="Comic Sans MS" panose="030F0702030302020204" pitchFamily="66" charset="0"/>
              </a:rPr>
              <a:t>Control tests cut simples of the prefinished strand 	- in process up to 28/06/2021</a:t>
            </a:r>
          </a:p>
          <a:p>
            <a:pPr marL="800100" lvl="1" indent="-342900" algn="just">
              <a:lnSpc>
                <a:spcPct val="120000"/>
              </a:lnSpc>
              <a:spcBef>
                <a:spcPts val="300"/>
              </a:spcBef>
              <a:spcAft>
                <a:spcPts val="300"/>
              </a:spcAft>
              <a:buFont typeface="Wingdings" panose="05000000000000000000" pitchFamily="2" charset="2"/>
              <a:buChar char="ü"/>
            </a:pPr>
            <a:r>
              <a:rPr lang="en-US" b="1" dirty="0" smtClean="0">
                <a:solidFill>
                  <a:srgbClr val="00B050"/>
                </a:solidFill>
                <a:latin typeface="Comic Sans MS" panose="030F0702030302020204" pitchFamily="66" charset="0"/>
              </a:rPr>
              <a:t>correction ?? </a:t>
            </a:r>
            <a:r>
              <a:rPr lang="en-US" b="1" dirty="0">
                <a:solidFill>
                  <a:srgbClr val="00B050"/>
                </a:solidFill>
                <a:latin typeface="Comic Sans MS" panose="030F0702030302020204" pitchFamily="66" charset="0"/>
              </a:rPr>
              <a:t>of the prefinished strand </a:t>
            </a:r>
            <a:r>
              <a:rPr lang="en-US" b="1" dirty="0" smtClean="0">
                <a:solidFill>
                  <a:srgbClr val="00B050"/>
                </a:solidFill>
                <a:latin typeface="Comic Sans MS" panose="030F0702030302020204" pitchFamily="66" charset="0"/>
              </a:rPr>
              <a:t>			- 	1/07/2021</a:t>
            </a:r>
          </a:p>
          <a:p>
            <a:pPr marL="800100" lvl="1" indent="-342900" algn="just">
              <a:lnSpc>
                <a:spcPct val="120000"/>
              </a:lnSpc>
              <a:spcBef>
                <a:spcPts val="300"/>
              </a:spcBef>
              <a:spcAft>
                <a:spcPts val="300"/>
              </a:spcAft>
              <a:buFont typeface="Wingdings" panose="05000000000000000000" pitchFamily="2" charset="2"/>
              <a:buChar char="ü"/>
            </a:pPr>
            <a:r>
              <a:rPr lang="en-US" b="1" dirty="0" smtClean="0">
                <a:solidFill>
                  <a:srgbClr val="00B050"/>
                </a:solidFill>
                <a:latin typeface="Comic Sans MS" panose="030F0702030302020204" pitchFamily="66" charset="0"/>
              </a:rPr>
              <a:t>Production 1600 </a:t>
            </a:r>
            <a:r>
              <a:rPr lang="en-US" b="1" dirty="0">
                <a:solidFill>
                  <a:srgbClr val="00B050"/>
                </a:solidFill>
                <a:latin typeface="Comic Sans MS" panose="030F0702030302020204" pitchFamily="66" charset="0"/>
              </a:rPr>
              <a:t>m strand for technologic works </a:t>
            </a:r>
            <a:endParaRPr lang="en-US" b="1" dirty="0" smtClean="0">
              <a:solidFill>
                <a:srgbClr val="00B050"/>
              </a:solidFill>
              <a:latin typeface="Comic Sans MS" panose="030F0702030302020204" pitchFamily="66" charset="0"/>
            </a:endParaRPr>
          </a:p>
          <a:p>
            <a:pPr lvl="1" algn="just">
              <a:lnSpc>
                <a:spcPct val="120000"/>
              </a:lnSpc>
              <a:spcBef>
                <a:spcPts val="300"/>
              </a:spcBef>
              <a:spcAft>
                <a:spcPts val="300"/>
              </a:spcAft>
            </a:pPr>
            <a:r>
              <a:rPr lang="en-US" b="1" dirty="0">
                <a:solidFill>
                  <a:srgbClr val="00B050"/>
                </a:solidFill>
                <a:latin typeface="Comic Sans MS" panose="030F0702030302020204" pitchFamily="66" charset="0"/>
              </a:rPr>
              <a:t>	</a:t>
            </a:r>
            <a:r>
              <a:rPr lang="en-US" b="1" dirty="0" smtClean="0">
                <a:solidFill>
                  <a:srgbClr val="00B050"/>
                </a:solidFill>
                <a:latin typeface="Comic Sans MS" panose="030F0702030302020204" pitchFamily="66" charset="0"/>
              </a:rPr>
              <a:t>and part </a:t>
            </a:r>
            <a:r>
              <a:rPr lang="en-US" b="1" dirty="0">
                <a:solidFill>
                  <a:srgbClr val="00B050"/>
                </a:solidFill>
                <a:latin typeface="Comic Sans MS" panose="030F0702030302020204" pitchFamily="66" charset="0"/>
              </a:rPr>
              <a:t>for strands for central </a:t>
            </a:r>
            <a:r>
              <a:rPr lang="en-US" b="1" dirty="0" smtClean="0">
                <a:solidFill>
                  <a:srgbClr val="00B050"/>
                </a:solidFill>
                <a:latin typeface="Comic Sans MS" panose="030F0702030302020204" pitchFamily="66" charset="0"/>
              </a:rPr>
              <a:t>coil			- 	20/07/2021</a:t>
            </a:r>
            <a:endParaRPr lang="en-US" b="1" dirty="0" smtClean="0">
              <a:solidFill>
                <a:srgbClr val="00B050"/>
              </a:solidFill>
              <a:latin typeface="Comic Sans MS" panose="030F0702030302020204" pitchFamily="66" charset="0"/>
            </a:endParaRPr>
          </a:p>
          <a:p>
            <a:pPr marL="285750" indent="-285750" algn="just">
              <a:lnSpc>
                <a:spcPct val="120000"/>
              </a:lnSpc>
              <a:spcBef>
                <a:spcPts val="300"/>
              </a:spcBef>
              <a:spcAft>
                <a:spcPts val="300"/>
              </a:spcAft>
              <a:buFont typeface="Arial" panose="020B0604020202020204" pitchFamily="34" charset="0"/>
              <a:buChar char="•"/>
            </a:pPr>
            <a:r>
              <a:rPr lang="en-US" b="1" dirty="0" smtClean="0">
                <a:solidFill>
                  <a:srgbClr val="FF0000"/>
                </a:solidFill>
                <a:latin typeface="Comic Sans MS" panose="030F0702030302020204" pitchFamily="66" charset="0"/>
              </a:rPr>
              <a:t>Production strands </a:t>
            </a:r>
            <a:r>
              <a:rPr lang="en-US" b="1" dirty="0" smtClean="0">
                <a:solidFill>
                  <a:srgbClr val="FF0000"/>
                </a:solidFill>
                <a:latin typeface="Comic Sans MS" panose="030F0702030302020204" pitchFamily="66" charset="0"/>
              </a:rPr>
              <a:t>for </a:t>
            </a:r>
            <a:r>
              <a:rPr lang="en-US" b="1" dirty="0" smtClean="0">
                <a:solidFill>
                  <a:srgbClr val="FF0000"/>
                </a:solidFill>
                <a:latin typeface="Comic Sans MS" panose="030F0702030302020204" pitchFamily="66" charset="0"/>
              </a:rPr>
              <a:t>central coil				- 	09/2021</a:t>
            </a:r>
          </a:p>
          <a:p>
            <a:pPr marL="285750" indent="-285750" algn="just">
              <a:lnSpc>
                <a:spcPct val="120000"/>
              </a:lnSpc>
              <a:spcBef>
                <a:spcPts val="300"/>
              </a:spcBef>
              <a:spcAft>
                <a:spcPts val="300"/>
              </a:spcAft>
              <a:buFont typeface="Arial" panose="020B0604020202020204" pitchFamily="34" charset="0"/>
              <a:buChar char="•"/>
            </a:pPr>
            <a:r>
              <a:rPr lang="en-US" b="1" dirty="0">
                <a:solidFill>
                  <a:srgbClr val="FF0000"/>
                </a:solidFill>
                <a:latin typeface="Comic Sans MS" panose="030F0702030302020204" pitchFamily="66" charset="0"/>
              </a:rPr>
              <a:t>Production strands </a:t>
            </a:r>
            <a:r>
              <a:rPr lang="en-US" b="1" dirty="0" smtClean="0">
                <a:solidFill>
                  <a:srgbClr val="FF0000"/>
                </a:solidFill>
                <a:latin typeface="Comic Sans MS" panose="030F0702030302020204" pitchFamily="66" charset="0"/>
              </a:rPr>
              <a:t>for </a:t>
            </a:r>
            <a:r>
              <a:rPr lang="en-US" b="1" dirty="0" smtClean="0">
                <a:solidFill>
                  <a:srgbClr val="FF0000"/>
                </a:solidFill>
                <a:latin typeface="Comic Sans MS" panose="030F0702030302020204" pitchFamily="66" charset="0"/>
              </a:rPr>
              <a:t>up/downstream coils 			- </a:t>
            </a:r>
            <a:r>
              <a:rPr lang="en-US" b="1" dirty="0">
                <a:solidFill>
                  <a:srgbClr val="FF0000"/>
                </a:solidFill>
                <a:latin typeface="Comic Sans MS" panose="030F0702030302020204" pitchFamily="66" charset="0"/>
              </a:rPr>
              <a:t>	</a:t>
            </a:r>
            <a:r>
              <a:rPr lang="en-US" b="1" dirty="0" smtClean="0">
                <a:solidFill>
                  <a:srgbClr val="FF0000"/>
                </a:solidFill>
                <a:latin typeface="Comic Sans MS" panose="030F0702030302020204" pitchFamily="66" charset="0"/>
              </a:rPr>
              <a:t>12/2021  </a:t>
            </a:r>
            <a:endParaRPr lang="en-US" b="1"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27455011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8B0DE9E2-D0E2-40C3-8A38-DF83C985634D}" type="datetime1">
              <a:rPr lang="ru-RU" smtClean="0"/>
              <a:t>16.06.2021</a:t>
            </a:fld>
            <a:endParaRPr lang="ru-RU"/>
          </a:p>
        </p:txBody>
      </p:sp>
      <p:sp>
        <p:nvSpPr>
          <p:cNvPr id="5" name="Нижний колонтитул 4"/>
          <p:cNvSpPr>
            <a:spLocks noGrp="1"/>
          </p:cNvSpPr>
          <p:nvPr>
            <p:ph type="ftr" sz="quarter" idx="11"/>
          </p:nvPr>
        </p:nvSpPr>
        <p:spPr>
          <a:xfrm>
            <a:off x="4038599" y="6356350"/>
            <a:ext cx="5718717" cy="365125"/>
          </a:xfrm>
        </p:spPr>
        <p:txBody>
          <a:bodyPr/>
          <a:lstStyle/>
          <a:p>
            <a:r>
              <a:rPr lang="en-US" dirty="0" err="1"/>
              <a:t>E.Pyata</a:t>
            </a:r>
            <a:r>
              <a:rPr lang="en-US" dirty="0"/>
              <a:t>,  BINP                             </a:t>
            </a:r>
            <a:r>
              <a:rPr lang="en-US" dirty="0" smtClean="0"/>
              <a:t>PANDA Collaboration Meeting 21/2     16/06/2021</a:t>
            </a:r>
            <a:endParaRPr lang="ru-RU" dirty="0"/>
          </a:p>
        </p:txBody>
      </p:sp>
      <p:sp>
        <p:nvSpPr>
          <p:cNvPr id="6" name="Номер слайда 5"/>
          <p:cNvSpPr>
            <a:spLocks noGrp="1"/>
          </p:cNvSpPr>
          <p:nvPr>
            <p:ph type="sldNum" sz="quarter" idx="12"/>
          </p:nvPr>
        </p:nvSpPr>
        <p:spPr>
          <a:xfrm>
            <a:off x="8610599" y="6312286"/>
            <a:ext cx="2743200" cy="365125"/>
          </a:xfrm>
        </p:spPr>
        <p:txBody>
          <a:bodyPr/>
          <a:lstStyle/>
          <a:p>
            <a:fld id="{1055D3A9-30C7-41F8-9BF4-392828383C4F}" type="slidenum">
              <a:rPr lang="ru-RU" smtClean="0"/>
              <a:t>11</a:t>
            </a:fld>
            <a:endParaRPr lang="ru-RU"/>
          </a:p>
        </p:txBody>
      </p:sp>
      <p:sp>
        <p:nvSpPr>
          <p:cNvPr id="7" name="Прямоугольник 16">
            <a:extLst>
              <a:ext uri="{FF2B5EF4-FFF2-40B4-BE49-F238E27FC236}">
                <a16:creationId xmlns="" xmlns:a16="http://schemas.microsoft.com/office/drawing/2014/main" id="{5F7CC429-1E45-494B-AA7F-4ABFF8D72F21}"/>
              </a:ext>
            </a:extLst>
          </p:cNvPr>
          <p:cNvSpPr/>
          <p:nvPr/>
        </p:nvSpPr>
        <p:spPr>
          <a:xfrm>
            <a:off x="2292579" y="49382"/>
            <a:ext cx="7122430" cy="461665"/>
          </a:xfrm>
          <a:prstGeom prst="rect">
            <a:avLst/>
          </a:prstGeom>
        </p:spPr>
        <p:txBody>
          <a:bodyPr wrap="square">
            <a:spAutoFit/>
          </a:bodyPr>
          <a:lstStyle/>
          <a:p>
            <a:pPr algn="ctr">
              <a:spcBef>
                <a:spcPts val="385"/>
              </a:spcBef>
              <a:spcAft>
                <a:spcPts val="385"/>
              </a:spcAft>
            </a:pPr>
            <a:r>
              <a:rPr lang="en-US" sz="2400" b="1" dirty="0" smtClean="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Conductor.</a:t>
            </a:r>
            <a:endParaRPr lang="en-US" sz="2400" b="1" dirty="0">
              <a:solidFill>
                <a:srgbClr val="FF0000"/>
              </a:solidFill>
              <a:latin typeface="Comic Sans MS" panose="030F0702030302020204" pitchFamily="66" charset="0"/>
              <a:ea typeface="Times New Roman" panose="02020603050405020304" pitchFamily="18" charset="0"/>
              <a:cs typeface="Times New Roman" panose="02020603050405020304" pitchFamily="18" charset="0"/>
            </a:endParaRPr>
          </a:p>
        </p:txBody>
      </p:sp>
      <p:sp>
        <p:nvSpPr>
          <p:cNvPr id="18" name="Прямоугольник 17"/>
          <p:cNvSpPr/>
          <p:nvPr/>
        </p:nvSpPr>
        <p:spPr>
          <a:xfrm>
            <a:off x="1015935" y="410255"/>
            <a:ext cx="10379084" cy="830997"/>
          </a:xfrm>
          <a:prstGeom prst="rect">
            <a:avLst/>
          </a:prstGeom>
        </p:spPr>
        <p:txBody>
          <a:bodyPr wrap="square">
            <a:spAutoFit/>
          </a:bodyPr>
          <a:lstStyle/>
          <a:p>
            <a:pPr algn="ctr"/>
            <a:r>
              <a:rPr lang="en-US" sz="1600" b="1" dirty="0">
                <a:solidFill>
                  <a:srgbClr val="FF0000"/>
                </a:solidFill>
                <a:latin typeface="Comic Sans MS" panose="030F0702030302020204" pitchFamily="66" charset="0"/>
              </a:rPr>
              <a:t>Status of the PANDA conductor development/ </a:t>
            </a:r>
            <a:r>
              <a:rPr lang="en-US" sz="1600" b="1" dirty="0" smtClean="0">
                <a:solidFill>
                  <a:srgbClr val="FF0000"/>
                </a:solidFill>
                <a:latin typeface="Comic Sans MS" panose="030F0702030302020204" pitchFamily="66" charset="0"/>
              </a:rPr>
              <a:t>procurement</a:t>
            </a:r>
          </a:p>
          <a:p>
            <a:pPr algn="ctr"/>
            <a:r>
              <a:rPr lang="en-US" sz="1600" b="1" dirty="0" smtClean="0">
                <a:solidFill>
                  <a:srgbClr val="FF0000"/>
                </a:solidFill>
                <a:latin typeface="Comic Sans MS" panose="030F0702030302020204" pitchFamily="66" charset="0"/>
              </a:rPr>
              <a:t>BINP/     VNIINM </a:t>
            </a:r>
            <a:r>
              <a:rPr lang="en-US" sz="1600" b="1" dirty="0" err="1" smtClean="0">
                <a:solidFill>
                  <a:srgbClr val="FF0000"/>
                </a:solidFill>
                <a:latin typeface="Comic Sans MS" panose="030F0702030302020204" pitchFamily="66" charset="0"/>
              </a:rPr>
              <a:t>Bochvar</a:t>
            </a:r>
            <a:r>
              <a:rPr lang="en-US" sz="1600" b="1" dirty="0" smtClean="0">
                <a:solidFill>
                  <a:srgbClr val="FF0000"/>
                </a:solidFill>
                <a:latin typeface="Comic Sans MS" panose="030F0702030302020204" pitchFamily="66" charset="0"/>
              </a:rPr>
              <a:t>/     VNIIKP/    Saransk cable optic (</a:t>
            </a:r>
            <a:r>
              <a:rPr lang="en-US" sz="1600" b="1" dirty="0" err="1" smtClean="0">
                <a:solidFill>
                  <a:srgbClr val="FF0000"/>
                </a:solidFill>
                <a:latin typeface="Comic Sans MS" panose="030F0702030302020204" pitchFamily="66" charset="0"/>
              </a:rPr>
              <a:t>SarKO</a:t>
            </a:r>
            <a:r>
              <a:rPr lang="en-US" sz="1600" b="1" dirty="0" smtClean="0">
                <a:solidFill>
                  <a:srgbClr val="FF0000"/>
                </a:solidFill>
                <a:latin typeface="Comic Sans MS" panose="030F0702030302020204" pitchFamily="66" charset="0"/>
              </a:rPr>
              <a:t>)</a:t>
            </a:r>
          </a:p>
          <a:p>
            <a:pPr algn="ctr"/>
            <a:endParaRPr lang="en-US" sz="1600" b="1" dirty="0">
              <a:solidFill>
                <a:srgbClr val="FF0000"/>
              </a:solidFill>
              <a:latin typeface="Comic Sans MS" panose="030F0702030302020204" pitchFamily="66" charset="0"/>
            </a:endParaRPr>
          </a:p>
        </p:txBody>
      </p:sp>
      <p:sp>
        <p:nvSpPr>
          <p:cNvPr id="19" name="TextBox 18"/>
          <p:cNvSpPr txBox="1"/>
          <p:nvPr/>
        </p:nvSpPr>
        <p:spPr>
          <a:xfrm>
            <a:off x="240834" y="1152976"/>
            <a:ext cx="11666464" cy="5533823"/>
          </a:xfrm>
          <a:prstGeom prst="rect">
            <a:avLst/>
          </a:prstGeom>
          <a:noFill/>
        </p:spPr>
        <p:txBody>
          <a:bodyPr wrap="square" rtlCol="0">
            <a:spAutoFit/>
          </a:bodyPr>
          <a:lstStyle/>
          <a:p>
            <a:pPr algn="ctr">
              <a:lnSpc>
                <a:spcPct val="130000"/>
              </a:lnSpc>
            </a:pPr>
            <a:r>
              <a:rPr lang="en-US" sz="1600" b="1" dirty="0" smtClean="0">
                <a:solidFill>
                  <a:schemeClr val="accent1">
                    <a:lumMod val="75000"/>
                  </a:schemeClr>
                </a:solidFill>
                <a:latin typeface="Comic Sans MS" panose="030F0702030302020204" pitchFamily="66" charset="0"/>
              </a:rPr>
              <a:t>Plan works with </a:t>
            </a:r>
            <a:r>
              <a:rPr lang="en-US" sz="1600" b="1" dirty="0" err="1" smtClean="0">
                <a:solidFill>
                  <a:schemeClr val="accent1">
                    <a:lumMod val="75000"/>
                  </a:schemeClr>
                </a:solidFill>
                <a:latin typeface="Comic Sans MS" panose="030F0702030302020204" pitchFamily="66" charset="0"/>
              </a:rPr>
              <a:t>NanoElectro</a:t>
            </a:r>
            <a:r>
              <a:rPr lang="en-US" sz="1600" b="1" dirty="0" smtClean="0">
                <a:solidFill>
                  <a:schemeClr val="accent1">
                    <a:lumMod val="75000"/>
                  </a:schemeClr>
                </a:solidFill>
                <a:latin typeface="Comic Sans MS" panose="030F0702030302020204" pitchFamily="66" charset="0"/>
              </a:rPr>
              <a:t> (in VNIINM named </a:t>
            </a:r>
            <a:r>
              <a:rPr lang="en-US" sz="1600" b="1" dirty="0" err="1" smtClean="0">
                <a:solidFill>
                  <a:schemeClr val="accent1">
                    <a:lumMod val="75000"/>
                  </a:schemeClr>
                </a:solidFill>
                <a:latin typeface="Comic Sans MS" panose="030F0702030302020204" pitchFamily="66" charset="0"/>
              </a:rPr>
              <a:t>Bochvar</a:t>
            </a:r>
            <a:r>
              <a:rPr lang="en-US" sz="1600" b="1" dirty="0" smtClean="0">
                <a:solidFill>
                  <a:schemeClr val="accent1">
                    <a:lumMod val="75000"/>
                  </a:schemeClr>
                </a:solidFill>
                <a:latin typeface="Comic Sans MS" panose="030F0702030302020204" pitchFamily="66" charset="0"/>
              </a:rPr>
              <a:t>) for Production wires </a:t>
            </a:r>
            <a:r>
              <a:rPr lang="en-US" sz="1600" b="1" dirty="0" smtClean="0">
                <a:solidFill>
                  <a:srgbClr val="FF0000"/>
                </a:solidFill>
                <a:latin typeface="Comic Sans MS" panose="030F0702030302020204" pitchFamily="66" charset="0"/>
              </a:rPr>
              <a:t>Aluminum </a:t>
            </a:r>
            <a:r>
              <a:rPr lang="en-US" sz="1600" b="1" dirty="0">
                <a:solidFill>
                  <a:srgbClr val="FF0000"/>
                </a:solidFill>
                <a:latin typeface="Comic Sans MS" panose="030F0702030302020204" pitchFamily="66" charset="0"/>
              </a:rPr>
              <a:t>A995 </a:t>
            </a:r>
            <a:r>
              <a:rPr lang="en-US" sz="1600" b="1" dirty="0" smtClean="0">
                <a:solidFill>
                  <a:schemeClr val="accent1">
                    <a:lumMod val="75000"/>
                  </a:schemeClr>
                </a:solidFill>
                <a:latin typeface="Comic Sans MS" panose="030F0702030302020204" pitchFamily="66" charset="0"/>
              </a:rPr>
              <a:t>Ø9,5mm </a:t>
            </a:r>
          </a:p>
          <a:p>
            <a:pPr algn="just">
              <a:lnSpc>
                <a:spcPct val="130000"/>
              </a:lnSpc>
            </a:pPr>
            <a:endParaRPr lang="en-US" sz="1600" b="1" dirty="0" smtClean="0">
              <a:solidFill>
                <a:schemeClr val="accent1">
                  <a:lumMod val="75000"/>
                </a:schemeClr>
              </a:solidFill>
              <a:latin typeface="Comic Sans MS" panose="030F0702030302020204" pitchFamily="66" charset="0"/>
            </a:endParaRPr>
          </a:p>
          <a:p>
            <a:pPr marL="361950" algn="just">
              <a:lnSpc>
                <a:spcPct val="130000"/>
              </a:lnSpc>
            </a:pPr>
            <a:r>
              <a:rPr lang="en-US" sz="1600" b="1" dirty="0" smtClean="0">
                <a:solidFill>
                  <a:schemeClr val="accent1">
                    <a:lumMod val="75000"/>
                  </a:schemeClr>
                </a:solidFill>
                <a:latin typeface="Comic Sans MS" panose="030F0702030302020204" pitchFamily="66" charset="0"/>
              </a:rPr>
              <a:t>Defined conditions of a contract between BINP and </a:t>
            </a:r>
            <a:r>
              <a:rPr lang="en-US" sz="1600" b="1" dirty="0" err="1" smtClean="0">
                <a:solidFill>
                  <a:schemeClr val="accent1">
                    <a:lumMod val="75000"/>
                  </a:schemeClr>
                </a:solidFill>
                <a:latin typeface="Comic Sans MS" panose="030F0702030302020204" pitchFamily="66" charset="0"/>
              </a:rPr>
              <a:t>Nanoelectro</a:t>
            </a:r>
            <a:r>
              <a:rPr lang="en-US" sz="1600" b="1" dirty="0" smtClean="0">
                <a:solidFill>
                  <a:schemeClr val="accent1">
                    <a:lumMod val="75000"/>
                  </a:schemeClr>
                </a:solidFill>
                <a:latin typeface="Comic Sans MS" panose="030F0702030302020204" pitchFamily="66" charset="0"/>
              </a:rPr>
              <a:t>, preparation of the call for tender</a:t>
            </a:r>
            <a:endParaRPr lang="en-US" sz="1600" b="1" dirty="0">
              <a:solidFill>
                <a:schemeClr val="accent1">
                  <a:lumMod val="75000"/>
                </a:schemeClr>
              </a:solidFill>
              <a:latin typeface="Comic Sans MS" panose="030F0702030302020204" pitchFamily="66" charset="0"/>
            </a:endParaRPr>
          </a:p>
          <a:p>
            <a:pPr marL="285750" indent="-285750" algn="just">
              <a:lnSpc>
                <a:spcPct val="130000"/>
              </a:lnSpc>
              <a:buFont typeface="Arial" panose="020B0604020202020204" pitchFamily="34" charset="0"/>
              <a:buChar char="•"/>
            </a:pPr>
            <a:endParaRPr lang="en-US" sz="1600" b="1" dirty="0" smtClean="0">
              <a:solidFill>
                <a:schemeClr val="accent1">
                  <a:lumMod val="75000"/>
                </a:schemeClr>
              </a:solidFill>
              <a:latin typeface="Comic Sans MS" panose="030F0702030302020204" pitchFamily="66" charset="0"/>
            </a:endParaRPr>
          </a:p>
          <a:p>
            <a:pPr indent="3313113">
              <a:lnSpc>
                <a:spcPct val="130000"/>
              </a:lnSpc>
            </a:pPr>
            <a:r>
              <a:rPr lang="en-US" sz="1600" b="1" dirty="0" smtClean="0">
                <a:solidFill>
                  <a:schemeClr val="accent1">
                    <a:lumMod val="75000"/>
                  </a:schemeClr>
                </a:solidFill>
                <a:latin typeface="Comic Sans MS" panose="030F0702030302020204" pitchFamily="66" charset="0"/>
              </a:rPr>
              <a:t>PANDA </a:t>
            </a:r>
            <a:r>
              <a:rPr lang="en-US" sz="1600" b="1" u="sng" dirty="0">
                <a:solidFill>
                  <a:schemeClr val="accent1">
                    <a:lumMod val="75000"/>
                  </a:schemeClr>
                </a:solidFill>
                <a:latin typeface="Comic Sans MS" panose="030F0702030302020204" pitchFamily="66" charset="0"/>
              </a:rPr>
              <a:t>Rutherford cables</a:t>
            </a:r>
            <a:r>
              <a:rPr lang="en-US" sz="1600" b="1" dirty="0">
                <a:solidFill>
                  <a:schemeClr val="accent1">
                    <a:lumMod val="75000"/>
                  </a:schemeClr>
                </a:solidFill>
                <a:latin typeface="Comic Sans MS" panose="030F0702030302020204" pitchFamily="66" charset="0"/>
              </a:rPr>
              <a:t> </a:t>
            </a:r>
            <a:r>
              <a:rPr lang="en-US" sz="1600" b="1" dirty="0" smtClean="0">
                <a:solidFill>
                  <a:schemeClr val="accent1">
                    <a:lumMod val="75000"/>
                  </a:schemeClr>
                </a:solidFill>
                <a:latin typeface="Comic Sans MS" panose="030F0702030302020204" pitchFamily="66" charset="0"/>
              </a:rPr>
              <a:t>prototype, VNIIKP</a:t>
            </a:r>
          </a:p>
          <a:p>
            <a:pPr marL="285750" indent="-285750">
              <a:lnSpc>
                <a:spcPct val="130000"/>
              </a:lnSpc>
              <a:buFont typeface="Arial" panose="020B0604020202020204" pitchFamily="34" charset="0"/>
              <a:buChar char="•"/>
            </a:pPr>
            <a:r>
              <a:rPr lang="en-US" sz="1600" b="1" dirty="0" smtClean="0">
                <a:solidFill>
                  <a:srgbClr val="00B050"/>
                </a:solidFill>
                <a:latin typeface="Comic Sans MS" panose="030F0702030302020204" pitchFamily="66" charset="0"/>
              </a:rPr>
              <a:t>Technical specification for </a:t>
            </a:r>
            <a:r>
              <a:rPr lang="en-US" sz="1600" b="1" dirty="0">
                <a:solidFill>
                  <a:srgbClr val="00B050"/>
                </a:solidFill>
                <a:latin typeface="Comic Sans MS" panose="030F0702030302020204" pitchFamily="66" charset="0"/>
              </a:rPr>
              <a:t>technologic works in VNIIKP with PANDA strands to produce </a:t>
            </a:r>
            <a:r>
              <a:rPr lang="en-US" sz="1600" b="1" dirty="0" smtClean="0">
                <a:solidFill>
                  <a:srgbClr val="00B050"/>
                </a:solidFill>
                <a:latin typeface="Comic Sans MS" panose="030F0702030302020204" pitchFamily="66" charset="0"/>
              </a:rPr>
              <a:t>a sample 100m length of the PANDA </a:t>
            </a:r>
            <a:r>
              <a:rPr lang="en-US" sz="1600" b="1" dirty="0">
                <a:solidFill>
                  <a:srgbClr val="00B050"/>
                </a:solidFill>
                <a:latin typeface="Comic Sans MS" panose="030F0702030302020204" pitchFamily="66" charset="0"/>
              </a:rPr>
              <a:t>Rutherford cable </a:t>
            </a:r>
            <a:r>
              <a:rPr lang="en-US" sz="1600" b="1" dirty="0" smtClean="0">
                <a:solidFill>
                  <a:srgbClr val="00B050"/>
                </a:solidFill>
                <a:latin typeface="Comic Sans MS" panose="030F0702030302020204" pitchFamily="66" charset="0"/>
              </a:rPr>
              <a:t>							- ready</a:t>
            </a:r>
            <a:endParaRPr lang="en-US" sz="1600" b="1" dirty="0" smtClean="0">
              <a:solidFill>
                <a:srgbClr val="00B050"/>
              </a:solidFill>
              <a:latin typeface="Comic Sans MS" panose="030F0702030302020204" pitchFamily="66" charset="0"/>
            </a:endParaRPr>
          </a:p>
          <a:p>
            <a:pPr marL="285750" indent="-285750">
              <a:lnSpc>
                <a:spcPct val="130000"/>
              </a:lnSpc>
              <a:buFont typeface="Arial" panose="020B0604020202020204" pitchFamily="34" charset="0"/>
              <a:buChar char="•"/>
            </a:pPr>
            <a:r>
              <a:rPr lang="en-US" sz="1600" b="1" dirty="0">
                <a:solidFill>
                  <a:schemeClr val="accent1">
                    <a:lumMod val="75000"/>
                  </a:schemeClr>
                </a:solidFill>
                <a:latin typeface="Comic Sans MS" panose="030F0702030302020204" pitchFamily="66" charset="0"/>
              </a:rPr>
              <a:t>technologic works in </a:t>
            </a:r>
            <a:r>
              <a:rPr lang="en-US" sz="1600" b="1" dirty="0" smtClean="0">
                <a:solidFill>
                  <a:schemeClr val="accent1">
                    <a:lumMod val="75000"/>
                  </a:schemeClr>
                </a:solidFill>
                <a:latin typeface="Comic Sans MS" panose="030F0702030302020204" pitchFamily="66" charset="0"/>
              </a:rPr>
              <a:t>VNIIKP with PANDA strands to produce PANDA </a:t>
            </a:r>
            <a:r>
              <a:rPr lang="en-US" sz="1600" b="1" dirty="0">
                <a:solidFill>
                  <a:schemeClr val="accent1">
                    <a:lumMod val="75000"/>
                  </a:schemeClr>
                </a:solidFill>
                <a:latin typeface="Comic Sans MS" panose="030F0702030302020204" pitchFamily="66" charset="0"/>
              </a:rPr>
              <a:t>Rutherford </a:t>
            </a:r>
            <a:r>
              <a:rPr lang="en-US" sz="1600" b="1" dirty="0" smtClean="0">
                <a:solidFill>
                  <a:schemeClr val="accent1">
                    <a:lumMod val="75000"/>
                  </a:schemeClr>
                </a:solidFill>
                <a:latin typeface="Comic Sans MS" panose="030F0702030302020204" pitchFamily="66" charset="0"/>
              </a:rPr>
              <a:t>cable –  </a:t>
            </a:r>
            <a:r>
              <a:rPr lang="en-US" sz="1600" b="1" dirty="0" smtClean="0">
                <a:solidFill>
                  <a:schemeClr val="accent1">
                    <a:lumMod val="75000"/>
                  </a:schemeClr>
                </a:solidFill>
                <a:latin typeface="Comic Sans MS" panose="030F0702030302020204" pitchFamily="66" charset="0"/>
              </a:rPr>
              <a:t>09-11/2021</a:t>
            </a:r>
          </a:p>
          <a:p>
            <a:pPr marL="285750" indent="-285750">
              <a:lnSpc>
                <a:spcPct val="130000"/>
              </a:lnSpc>
              <a:buFont typeface="Arial" panose="020B0604020202020204" pitchFamily="34" charset="0"/>
              <a:buChar char="•"/>
            </a:pPr>
            <a:r>
              <a:rPr lang="en-US" sz="1600" b="1" dirty="0" smtClean="0">
                <a:solidFill>
                  <a:schemeClr val="accent1">
                    <a:lumMod val="75000"/>
                  </a:schemeClr>
                </a:solidFill>
                <a:latin typeface="Comic Sans MS" panose="030F0702030302020204" pitchFamily="66" charset="0"/>
              </a:rPr>
              <a:t>Tests samples of the </a:t>
            </a:r>
            <a:r>
              <a:rPr lang="en-US" sz="1600" b="1" dirty="0">
                <a:solidFill>
                  <a:schemeClr val="accent1">
                    <a:lumMod val="75000"/>
                  </a:schemeClr>
                </a:solidFill>
                <a:latin typeface="Comic Sans MS" panose="030F0702030302020204" pitchFamily="66" charset="0"/>
              </a:rPr>
              <a:t>PANDA Rutherford </a:t>
            </a:r>
            <a:r>
              <a:rPr lang="en-US" sz="1600" b="1" dirty="0" smtClean="0">
                <a:solidFill>
                  <a:schemeClr val="accent1">
                    <a:lumMod val="75000"/>
                  </a:schemeClr>
                </a:solidFill>
                <a:latin typeface="Comic Sans MS" panose="030F0702030302020204" pitchFamily="66" charset="0"/>
              </a:rPr>
              <a:t>cable according to PANDA specification	- 11-12/2021</a:t>
            </a:r>
          </a:p>
          <a:p>
            <a:pPr algn="ctr">
              <a:lnSpc>
                <a:spcPct val="130000"/>
              </a:lnSpc>
            </a:pPr>
            <a:endParaRPr lang="en-US" sz="1600" b="1" dirty="0" smtClean="0">
              <a:solidFill>
                <a:schemeClr val="accent1">
                  <a:lumMod val="75000"/>
                </a:schemeClr>
              </a:solidFill>
              <a:latin typeface="Comic Sans MS" panose="030F0702030302020204" pitchFamily="66" charset="0"/>
            </a:endParaRPr>
          </a:p>
          <a:p>
            <a:pPr algn="ctr">
              <a:lnSpc>
                <a:spcPct val="130000"/>
              </a:lnSpc>
            </a:pPr>
            <a:r>
              <a:rPr lang="en-US" sz="1600" b="1" dirty="0" smtClean="0">
                <a:solidFill>
                  <a:schemeClr val="accent1">
                    <a:lumMod val="75000"/>
                  </a:schemeClr>
                </a:solidFill>
                <a:latin typeface="Comic Sans MS" panose="030F0702030302020204" pitchFamily="66" charset="0"/>
              </a:rPr>
              <a:t>Production </a:t>
            </a:r>
            <a:r>
              <a:rPr lang="en-US" sz="1600" b="1" dirty="0">
                <a:solidFill>
                  <a:schemeClr val="accent1">
                    <a:lumMod val="75000"/>
                  </a:schemeClr>
                </a:solidFill>
                <a:latin typeface="Comic Sans MS" panose="030F0702030302020204" pitchFamily="66" charset="0"/>
              </a:rPr>
              <a:t>PANDA Rutherford cable</a:t>
            </a:r>
            <a:r>
              <a:rPr lang="en-US" sz="1600" b="1" dirty="0" smtClean="0">
                <a:solidFill>
                  <a:schemeClr val="accent1">
                    <a:lumMod val="75000"/>
                  </a:schemeClr>
                </a:solidFill>
                <a:latin typeface="Comic Sans MS" panose="030F0702030302020204" pitchFamily="66" charset="0"/>
              </a:rPr>
              <a:t> </a:t>
            </a:r>
            <a:r>
              <a:rPr lang="en-US" sz="1600" b="1" dirty="0" smtClean="0">
                <a:solidFill>
                  <a:schemeClr val="accent1">
                    <a:lumMod val="75000"/>
                  </a:schemeClr>
                </a:solidFill>
                <a:latin typeface="Comic Sans MS" panose="030F0702030302020204" pitchFamily="66" charset="0"/>
              </a:rPr>
              <a:t>	</a:t>
            </a:r>
          </a:p>
          <a:p>
            <a:pPr marL="285750" indent="-285750" algn="just">
              <a:lnSpc>
                <a:spcPct val="130000"/>
              </a:lnSpc>
              <a:buFont typeface="Arial" panose="020B0604020202020204" pitchFamily="34" charset="0"/>
              <a:buChar char="•"/>
            </a:pPr>
            <a:r>
              <a:rPr lang="en-US" sz="1600" b="1" dirty="0" smtClean="0">
                <a:solidFill>
                  <a:srgbClr val="0070C0"/>
                </a:solidFill>
                <a:latin typeface="Comic Sans MS" panose="030F0702030302020204" pitchFamily="66" charset="0"/>
              </a:rPr>
              <a:t>for </a:t>
            </a:r>
            <a:r>
              <a:rPr lang="en-US" sz="1600" b="1" dirty="0">
                <a:solidFill>
                  <a:srgbClr val="0070C0"/>
                </a:solidFill>
                <a:latin typeface="Comic Sans MS" panose="030F0702030302020204" pitchFamily="66" charset="0"/>
              </a:rPr>
              <a:t>central coil	</a:t>
            </a:r>
            <a:r>
              <a:rPr lang="en-US" sz="1600" b="1" dirty="0" smtClean="0">
                <a:solidFill>
                  <a:srgbClr val="0070C0"/>
                </a:solidFill>
                <a:latin typeface="Comic Sans MS" panose="030F0702030302020204" pitchFamily="66" charset="0"/>
              </a:rPr>
              <a:t>1600m</a:t>
            </a:r>
            <a:r>
              <a:rPr lang="en-US" sz="1600" b="1" dirty="0">
                <a:solidFill>
                  <a:srgbClr val="0070C0"/>
                </a:solidFill>
                <a:latin typeface="Comic Sans MS" panose="030F0702030302020204" pitchFamily="66" charset="0"/>
              </a:rPr>
              <a:t>			</a:t>
            </a:r>
            <a:r>
              <a:rPr lang="en-US" sz="1600" b="1" dirty="0" smtClean="0">
                <a:solidFill>
                  <a:srgbClr val="0070C0"/>
                </a:solidFill>
                <a:latin typeface="Comic Sans MS" panose="030F0702030302020204" pitchFamily="66" charset="0"/>
              </a:rPr>
              <a:t>					- 12/2021</a:t>
            </a:r>
            <a:endParaRPr lang="en-US" sz="1600" b="1" dirty="0">
              <a:solidFill>
                <a:srgbClr val="0070C0"/>
              </a:solidFill>
              <a:latin typeface="Comic Sans MS" panose="030F0702030302020204" pitchFamily="66" charset="0"/>
            </a:endParaRPr>
          </a:p>
          <a:p>
            <a:pPr marL="285750" indent="-285750" algn="just">
              <a:lnSpc>
                <a:spcPct val="130000"/>
              </a:lnSpc>
              <a:buFont typeface="Arial" panose="020B0604020202020204" pitchFamily="34" charset="0"/>
              <a:buChar char="•"/>
            </a:pPr>
            <a:r>
              <a:rPr lang="en-US" sz="1600" b="1" dirty="0" smtClean="0">
                <a:solidFill>
                  <a:srgbClr val="0070C0"/>
                </a:solidFill>
                <a:latin typeface="Comic Sans MS" panose="030F0702030302020204" pitchFamily="66" charset="0"/>
              </a:rPr>
              <a:t>for </a:t>
            </a:r>
            <a:r>
              <a:rPr lang="en-US" sz="1600" b="1" dirty="0">
                <a:solidFill>
                  <a:srgbClr val="0070C0"/>
                </a:solidFill>
                <a:latin typeface="Comic Sans MS" panose="030F0702030302020204" pitchFamily="66" charset="0"/>
              </a:rPr>
              <a:t>up/downstream coils </a:t>
            </a:r>
            <a:r>
              <a:rPr lang="en-US" sz="1600" b="1" dirty="0" smtClean="0">
                <a:solidFill>
                  <a:srgbClr val="0070C0"/>
                </a:solidFill>
                <a:latin typeface="Comic Sans MS" panose="030F0702030302020204" pitchFamily="66" charset="0"/>
              </a:rPr>
              <a:t>2*3350</a:t>
            </a:r>
            <a:r>
              <a:rPr lang="en-US" sz="1600" b="1" dirty="0">
                <a:solidFill>
                  <a:srgbClr val="0070C0"/>
                </a:solidFill>
                <a:latin typeface="Comic Sans MS" panose="030F0702030302020204" pitchFamily="66" charset="0"/>
              </a:rPr>
              <a:t>			</a:t>
            </a:r>
            <a:r>
              <a:rPr lang="en-US" sz="1600" b="1" dirty="0" smtClean="0">
                <a:solidFill>
                  <a:srgbClr val="0070C0"/>
                </a:solidFill>
                <a:latin typeface="Comic Sans MS" panose="030F0702030302020204" pitchFamily="66" charset="0"/>
              </a:rPr>
              <a:t>				- </a:t>
            </a:r>
            <a:r>
              <a:rPr lang="en-US" sz="1600" b="1" dirty="0" smtClean="0">
                <a:solidFill>
                  <a:srgbClr val="0070C0"/>
                </a:solidFill>
                <a:latin typeface="Comic Sans MS" panose="030F0702030302020204" pitchFamily="66" charset="0"/>
              </a:rPr>
              <a:t>03/2022</a:t>
            </a:r>
          </a:p>
          <a:p>
            <a:pPr marL="712788" indent="257175" algn="just">
              <a:lnSpc>
                <a:spcPct val="130000"/>
              </a:lnSpc>
              <a:buFont typeface="Arial" panose="020B0604020202020204" pitchFamily="34" charset="0"/>
              <a:buChar char="•"/>
            </a:pPr>
            <a:r>
              <a:rPr lang="en-US" sz="1600" b="1" dirty="0">
                <a:solidFill>
                  <a:schemeClr val="accent1">
                    <a:lumMod val="75000"/>
                  </a:schemeClr>
                </a:solidFill>
                <a:latin typeface="Comic Sans MS" panose="030F0702030302020204" pitchFamily="66" charset="0"/>
              </a:rPr>
              <a:t>Tests samples of the PANDA Rutherford cable </a:t>
            </a:r>
            <a:endParaRPr lang="en-US" sz="1600" b="1" dirty="0" smtClean="0">
              <a:solidFill>
                <a:schemeClr val="accent1">
                  <a:lumMod val="75000"/>
                </a:schemeClr>
              </a:solidFill>
              <a:latin typeface="Comic Sans MS" panose="030F0702030302020204" pitchFamily="66" charset="0"/>
            </a:endParaRPr>
          </a:p>
          <a:p>
            <a:pPr marL="712788" indent="257175" algn="just">
              <a:lnSpc>
                <a:spcPct val="130000"/>
              </a:lnSpc>
              <a:buFont typeface="Arial" panose="020B0604020202020204" pitchFamily="34" charset="0"/>
              <a:buChar char="•"/>
            </a:pPr>
            <a:r>
              <a:rPr lang="en-US" sz="1600" b="1" dirty="0" smtClean="0">
                <a:solidFill>
                  <a:schemeClr val="accent1">
                    <a:lumMod val="75000"/>
                  </a:schemeClr>
                </a:solidFill>
                <a:latin typeface="Comic Sans MS" panose="030F0702030302020204" pitchFamily="66" charset="0"/>
              </a:rPr>
              <a:t>according </a:t>
            </a:r>
            <a:r>
              <a:rPr lang="en-US" sz="1600" b="1" dirty="0">
                <a:solidFill>
                  <a:schemeClr val="accent1">
                    <a:lumMod val="75000"/>
                  </a:schemeClr>
                </a:solidFill>
                <a:latin typeface="Comic Sans MS" panose="030F0702030302020204" pitchFamily="66" charset="0"/>
              </a:rPr>
              <a:t>to PANDA specification	</a:t>
            </a:r>
            <a:r>
              <a:rPr lang="en-US" sz="1600" b="1" dirty="0" smtClean="0">
                <a:solidFill>
                  <a:schemeClr val="accent1">
                    <a:lumMod val="75000"/>
                  </a:schemeClr>
                </a:solidFill>
                <a:latin typeface="Comic Sans MS" panose="030F0702030302020204" pitchFamily="66" charset="0"/>
              </a:rPr>
              <a:t>				- for each </a:t>
            </a:r>
            <a:r>
              <a:rPr lang="en-US" sz="1600" b="1" dirty="0">
                <a:solidFill>
                  <a:schemeClr val="accent1">
                    <a:lumMod val="75000"/>
                  </a:schemeClr>
                </a:solidFill>
                <a:latin typeface="Comic Sans MS" panose="030F0702030302020204" pitchFamily="66" charset="0"/>
              </a:rPr>
              <a:t>PANDA </a:t>
            </a:r>
            <a:r>
              <a:rPr lang="en-US" sz="1600" b="1" dirty="0" smtClean="0">
                <a:solidFill>
                  <a:schemeClr val="accent1">
                    <a:lumMod val="75000"/>
                  </a:schemeClr>
                </a:solidFill>
                <a:latin typeface="Comic Sans MS" panose="030F0702030302020204" pitchFamily="66" charset="0"/>
              </a:rPr>
              <a:t>										   Rutherford cable piece</a:t>
            </a:r>
            <a:endParaRPr lang="en-US" sz="1600" b="1" dirty="0">
              <a:solidFill>
                <a:schemeClr val="accent1">
                  <a:lumMod val="75000"/>
                </a:schemeClr>
              </a:solidFill>
              <a:latin typeface="Comic Sans MS" panose="030F0702030302020204" pitchFamily="66" charset="0"/>
            </a:endParaRPr>
          </a:p>
          <a:p>
            <a:pPr marL="712788" indent="257175" algn="just">
              <a:lnSpc>
                <a:spcPct val="130000"/>
              </a:lnSpc>
              <a:buFont typeface="Arial" panose="020B0604020202020204" pitchFamily="34" charset="0"/>
              <a:buChar char="•"/>
            </a:pPr>
            <a:endParaRPr lang="en-US" sz="1600" b="1" dirty="0">
              <a:solidFill>
                <a:srgbClr val="0070C0"/>
              </a:solidFill>
              <a:latin typeface="Comic Sans MS" panose="030F0702030302020204" pitchFamily="66" charset="0"/>
            </a:endParaRPr>
          </a:p>
        </p:txBody>
      </p:sp>
    </p:spTree>
    <p:extLst>
      <p:ext uri="{BB962C8B-B14F-4D97-AF65-F5344CB8AC3E}">
        <p14:creationId xmlns:p14="http://schemas.microsoft.com/office/powerpoint/2010/main" val="37406423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8B0DE9E2-D0E2-40C3-8A38-DF83C985634D}" type="datetime1">
              <a:rPr lang="ru-RU" smtClean="0"/>
              <a:t>16.06.2021</a:t>
            </a:fld>
            <a:endParaRPr lang="ru-RU"/>
          </a:p>
        </p:txBody>
      </p:sp>
      <p:sp>
        <p:nvSpPr>
          <p:cNvPr id="5" name="Нижний колонтитул 4"/>
          <p:cNvSpPr>
            <a:spLocks noGrp="1"/>
          </p:cNvSpPr>
          <p:nvPr>
            <p:ph type="ftr" sz="quarter" idx="11"/>
          </p:nvPr>
        </p:nvSpPr>
        <p:spPr>
          <a:xfrm>
            <a:off x="4038599" y="6356350"/>
            <a:ext cx="5718717" cy="365125"/>
          </a:xfrm>
        </p:spPr>
        <p:txBody>
          <a:bodyPr/>
          <a:lstStyle/>
          <a:p>
            <a:r>
              <a:rPr lang="en-US" dirty="0" err="1"/>
              <a:t>E.Pyata</a:t>
            </a:r>
            <a:r>
              <a:rPr lang="en-US" dirty="0"/>
              <a:t>,  BINP                             </a:t>
            </a:r>
            <a:r>
              <a:rPr lang="en-US" dirty="0" smtClean="0"/>
              <a:t>PANDA Collaboration Meeting 21/2     16/06/2021</a:t>
            </a:r>
            <a:endParaRPr lang="ru-RU" dirty="0"/>
          </a:p>
        </p:txBody>
      </p:sp>
      <p:sp>
        <p:nvSpPr>
          <p:cNvPr id="6" name="Номер слайда 5"/>
          <p:cNvSpPr>
            <a:spLocks noGrp="1"/>
          </p:cNvSpPr>
          <p:nvPr>
            <p:ph type="sldNum" sz="quarter" idx="12"/>
          </p:nvPr>
        </p:nvSpPr>
        <p:spPr>
          <a:xfrm>
            <a:off x="8610599" y="6312286"/>
            <a:ext cx="2743200" cy="365125"/>
          </a:xfrm>
        </p:spPr>
        <p:txBody>
          <a:bodyPr/>
          <a:lstStyle/>
          <a:p>
            <a:fld id="{1055D3A9-30C7-41F8-9BF4-392828383C4F}" type="slidenum">
              <a:rPr lang="ru-RU" smtClean="0"/>
              <a:t>12</a:t>
            </a:fld>
            <a:endParaRPr lang="ru-RU"/>
          </a:p>
        </p:txBody>
      </p:sp>
      <p:sp>
        <p:nvSpPr>
          <p:cNvPr id="7" name="Прямоугольник 16">
            <a:extLst>
              <a:ext uri="{FF2B5EF4-FFF2-40B4-BE49-F238E27FC236}">
                <a16:creationId xmlns="" xmlns:a16="http://schemas.microsoft.com/office/drawing/2014/main" id="{5F7CC429-1E45-494B-AA7F-4ABFF8D72F21}"/>
              </a:ext>
            </a:extLst>
          </p:cNvPr>
          <p:cNvSpPr/>
          <p:nvPr/>
        </p:nvSpPr>
        <p:spPr>
          <a:xfrm>
            <a:off x="2292579" y="49382"/>
            <a:ext cx="7122430" cy="461665"/>
          </a:xfrm>
          <a:prstGeom prst="rect">
            <a:avLst/>
          </a:prstGeom>
        </p:spPr>
        <p:txBody>
          <a:bodyPr wrap="square">
            <a:spAutoFit/>
          </a:bodyPr>
          <a:lstStyle/>
          <a:p>
            <a:pPr algn="ctr">
              <a:spcBef>
                <a:spcPts val="385"/>
              </a:spcBef>
              <a:spcAft>
                <a:spcPts val="385"/>
              </a:spcAft>
            </a:pPr>
            <a:r>
              <a:rPr lang="en-US" sz="2400" b="1" dirty="0" smtClean="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Conductor.</a:t>
            </a:r>
            <a:endParaRPr lang="en-US" sz="2400" b="1" dirty="0">
              <a:solidFill>
                <a:srgbClr val="FF0000"/>
              </a:solidFill>
              <a:latin typeface="Comic Sans MS" panose="030F0702030302020204" pitchFamily="66" charset="0"/>
              <a:ea typeface="Times New Roman" panose="02020603050405020304" pitchFamily="18" charset="0"/>
              <a:cs typeface="Times New Roman" panose="02020603050405020304" pitchFamily="18" charset="0"/>
            </a:endParaRPr>
          </a:p>
        </p:txBody>
      </p:sp>
      <p:sp>
        <p:nvSpPr>
          <p:cNvPr id="18" name="Прямоугольник 17"/>
          <p:cNvSpPr/>
          <p:nvPr/>
        </p:nvSpPr>
        <p:spPr>
          <a:xfrm>
            <a:off x="1015935" y="410255"/>
            <a:ext cx="10379084" cy="830997"/>
          </a:xfrm>
          <a:prstGeom prst="rect">
            <a:avLst/>
          </a:prstGeom>
        </p:spPr>
        <p:txBody>
          <a:bodyPr wrap="square">
            <a:spAutoFit/>
          </a:bodyPr>
          <a:lstStyle/>
          <a:p>
            <a:pPr algn="ctr"/>
            <a:r>
              <a:rPr lang="en-US" sz="1600" b="1" dirty="0">
                <a:solidFill>
                  <a:srgbClr val="FF0000"/>
                </a:solidFill>
                <a:latin typeface="Comic Sans MS" panose="030F0702030302020204" pitchFamily="66" charset="0"/>
              </a:rPr>
              <a:t>Status of the PANDA conductor development/ </a:t>
            </a:r>
            <a:r>
              <a:rPr lang="en-US" sz="1600" b="1" dirty="0" smtClean="0">
                <a:solidFill>
                  <a:srgbClr val="FF0000"/>
                </a:solidFill>
                <a:latin typeface="Comic Sans MS" panose="030F0702030302020204" pitchFamily="66" charset="0"/>
              </a:rPr>
              <a:t>procurement</a:t>
            </a:r>
          </a:p>
          <a:p>
            <a:pPr algn="ctr"/>
            <a:r>
              <a:rPr lang="en-US" sz="1600" b="1" dirty="0" smtClean="0">
                <a:solidFill>
                  <a:srgbClr val="FF0000"/>
                </a:solidFill>
                <a:latin typeface="Comic Sans MS" panose="030F0702030302020204" pitchFamily="66" charset="0"/>
              </a:rPr>
              <a:t>BINP/     VNIINM </a:t>
            </a:r>
            <a:r>
              <a:rPr lang="en-US" sz="1600" b="1" dirty="0" err="1" smtClean="0">
                <a:solidFill>
                  <a:srgbClr val="FF0000"/>
                </a:solidFill>
                <a:latin typeface="Comic Sans MS" panose="030F0702030302020204" pitchFamily="66" charset="0"/>
              </a:rPr>
              <a:t>Bochvar</a:t>
            </a:r>
            <a:r>
              <a:rPr lang="en-US" sz="1600" b="1" dirty="0" smtClean="0">
                <a:solidFill>
                  <a:srgbClr val="FF0000"/>
                </a:solidFill>
                <a:latin typeface="Comic Sans MS" panose="030F0702030302020204" pitchFamily="66" charset="0"/>
              </a:rPr>
              <a:t>/     VNIIKP/    Saransk cable optic (</a:t>
            </a:r>
            <a:r>
              <a:rPr lang="en-US" sz="1600" b="1" dirty="0" err="1" smtClean="0">
                <a:solidFill>
                  <a:srgbClr val="FF0000"/>
                </a:solidFill>
                <a:latin typeface="Comic Sans MS" panose="030F0702030302020204" pitchFamily="66" charset="0"/>
              </a:rPr>
              <a:t>SarKO</a:t>
            </a:r>
            <a:r>
              <a:rPr lang="en-US" sz="1600" b="1" dirty="0" smtClean="0">
                <a:solidFill>
                  <a:srgbClr val="FF0000"/>
                </a:solidFill>
                <a:latin typeface="Comic Sans MS" panose="030F0702030302020204" pitchFamily="66" charset="0"/>
              </a:rPr>
              <a:t>)</a:t>
            </a:r>
          </a:p>
          <a:p>
            <a:pPr algn="ctr"/>
            <a:endParaRPr lang="en-US" sz="1600" b="1" dirty="0">
              <a:solidFill>
                <a:srgbClr val="FF0000"/>
              </a:solidFill>
              <a:latin typeface="Comic Sans MS" panose="030F0702030302020204" pitchFamily="66" charset="0"/>
            </a:endParaRPr>
          </a:p>
        </p:txBody>
      </p:sp>
      <p:sp>
        <p:nvSpPr>
          <p:cNvPr id="19" name="TextBox 18"/>
          <p:cNvSpPr txBox="1"/>
          <p:nvPr/>
        </p:nvSpPr>
        <p:spPr>
          <a:xfrm>
            <a:off x="170495" y="1163024"/>
            <a:ext cx="11929287" cy="4836196"/>
          </a:xfrm>
          <a:prstGeom prst="rect">
            <a:avLst/>
          </a:prstGeom>
          <a:noFill/>
        </p:spPr>
        <p:txBody>
          <a:bodyPr wrap="square" rtlCol="0">
            <a:spAutoFit/>
          </a:bodyPr>
          <a:lstStyle/>
          <a:p>
            <a:pPr algn="ctr">
              <a:lnSpc>
                <a:spcPct val="120000"/>
              </a:lnSpc>
            </a:pPr>
            <a:r>
              <a:rPr lang="en-US" sz="1600" b="1" dirty="0" smtClean="0">
                <a:solidFill>
                  <a:schemeClr val="accent1">
                    <a:lumMod val="75000"/>
                  </a:schemeClr>
                </a:solidFill>
                <a:latin typeface="Comic Sans MS" panose="030F0702030302020204" pitchFamily="66" charset="0"/>
              </a:rPr>
              <a:t>Plan works with Saransk cable- optic</a:t>
            </a:r>
          </a:p>
          <a:p>
            <a:pPr marL="285750" indent="-285750" algn="just">
              <a:lnSpc>
                <a:spcPct val="120000"/>
              </a:lnSpc>
              <a:buFont typeface="Arial" panose="020B0604020202020204" pitchFamily="34" charset="0"/>
              <a:buChar char="•"/>
            </a:pPr>
            <a:r>
              <a:rPr lang="en-US" sz="1600" b="1" dirty="0" smtClean="0">
                <a:solidFill>
                  <a:srgbClr val="00B050"/>
                </a:solidFill>
                <a:latin typeface="Comic Sans MS" panose="030F0702030302020204" pitchFamily="66" charset="0"/>
              </a:rPr>
              <a:t>Production1000m </a:t>
            </a:r>
            <a:r>
              <a:rPr lang="en-US" sz="1600" b="1" u="sng" dirty="0" smtClean="0">
                <a:solidFill>
                  <a:srgbClr val="00B050"/>
                </a:solidFill>
                <a:latin typeface="Comic Sans MS" panose="030F0702030302020204" pitchFamily="66" charset="0"/>
              </a:rPr>
              <a:t>Cu Rutherford cable </a:t>
            </a:r>
            <a:r>
              <a:rPr lang="en-US" sz="1600" b="1" dirty="0" smtClean="0">
                <a:solidFill>
                  <a:srgbClr val="00B050"/>
                </a:solidFill>
                <a:latin typeface="Comic Sans MS" panose="030F0702030302020204" pitchFamily="66" charset="0"/>
              </a:rPr>
              <a:t>for tests in SARKO 	</a:t>
            </a:r>
            <a:r>
              <a:rPr lang="en-US" sz="1600" b="1" dirty="0">
                <a:solidFill>
                  <a:srgbClr val="00B050"/>
                </a:solidFill>
                <a:latin typeface="Comic Sans MS" panose="030F0702030302020204" pitchFamily="66" charset="0"/>
              </a:rPr>
              <a:t>- </a:t>
            </a:r>
            <a:r>
              <a:rPr lang="en-US" sz="1600" b="1" dirty="0" smtClean="0">
                <a:solidFill>
                  <a:srgbClr val="00B050"/>
                </a:solidFill>
                <a:latin typeface="Comic Sans MS" panose="030F0702030302020204" pitchFamily="66" charset="0"/>
              </a:rPr>
              <a:t>	03-04/2020 (in BINP storage)</a:t>
            </a:r>
          </a:p>
          <a:p>
            <a:pPr marL="285750" indent="-285750" algn="just">
              <a:lnSpc>
                <a:spcPct val="120000"/>
              </a:lnSpc>
              <a:buFont typeface="Arial" panose="020B0604020202020204" pitchFamily="34" charset="0"/>
              <a:buChar char="•"/>
            </a:pPr>
            <a:r>
              <a:rPr lang="en-US" sz="1600" b="1" dirty="0" smtClean="0">
                <a:solidFill>
                  <a:srgbClr val="FF0000"/>
                </a:solidFill>
                <a:latin typeface="Comic Sans MS" panose="030F0702030302020204" pitchFamily="66" charset="0"/>
              </a:rPr>
              <a:t>1000m Cu Rutherford cable, Aluminum A95 and preheating Cu cable 200-250°C  -	06-07/ </a:t>
            </a:r>
            <a:r>
              <a:rPr lang="en-US" sz="1600" b="1" dirty="0" smtClean="0">
                <a:solidFill>
                  <a:srgbClr val="FF0000"/>
                </a:solidFill>
                <a:latin typeface="Comic Sans MS" panose="030F0702030302020204" pitchFamily="66" charset="0"/>
              </a:rPr>
              <a:t>2021</a:t>
            </a:r>
          </a:p>
          <a:p>
            <a:pPr algn="ctr"/>
            <a:r>
              <a:rPr lang="en-US" sz="1600" b="1" dirty="0">
                <a:solidFill>
                  <a:schemeClr val="accent1">
                    <a:lumMod val="75000"/>
                  </a:schemeClr>
                </a:solidFill>
                <a:latin typeface="Comic Sans MS" panose="030F0702030302020204" pitchFamily="66" charset="0"/>
              </a:rPr>
              <a:t>Development works with a prototype Rutherford cable to co-extrusion/ conklad in a pure Al 995 and Aluminum A95</a:t>
            </a:r>
          </a:p>
          <a:p>
            <a:pPr algn="ctr"/>
            <a:r>
              <a:rPr lang="en-US" sz="1600" b="1" dirty="0" smtClean="0">
                <a:solidFill>
                  <a:schemeClr val="accent1">
                    <a:lumMod val="75000"/>
                  </a:schemeClr>
                </a:solidFill>
                <a:latin typeface="Comic Sans MS" panose="030F0702030302020204" pitchFamily="66" charset="0"/>
              </a:rPr>
              <a:t>Oven </a:t>
            </a:r>
            <a:r>
              <a:rPr lang="en-US" sz="1600" b="1" dirty="0">
                <a:solidFill>
                  <a:schemeClr val="accent1">
                    <a:lumMod val="75000"/>
                  </a:schemeClr>
                </a:solidFill>
                <a:latin typeface="Comic Sans MS" panose="030F0702030302020204" pitchFamily="66" charset="0"/>
              </a:rPr>
              <a:t>for preheating a Rutherford cable was produced and tests with a prototype Rutherford cable are carried out.</a:t>
            </a:r>
          </a:p>
          <a:p>
            <a:pPr marL="285750" indent="-285750">
              <a:buFont typeface="Arial" panose="020B0604020202020204" pitchFamily="34" charset="0"/>
              <a:buChar char="•"/>
            </a:pPr>
            <a:r>
              <a:rPr lang="en-US" sz="1600" b="1" dirty="0">
                <a:solidFill>
                  <a:schemeClr val="accent1">
                    <a:lumMod val="75000"/>
                  </a:schemeClr>
                </a:solidFill>
                <a:latin typeface="Comic Sans MS" panose="030F0702030302020204" pitchFamily="66" charset="0"/>
              </a:rPr>
              <a:t>Temperature 	oven		- 250 ÷ 450°C;</a:t>
            </a:r>
          </a:p>
          <a:p>
            <a:pPr marL="285750" indent="-285750">
              <a:buFont typeface="Arial" panose="020B0604020202020204" pitchFamily="34" charset="0"/>
              <a:buChar char="•"/>
            </a:pPr>
            <a:r>
              <a:rPr lang="en-US" sz="1600" b="1" dirty="0">
                <a:solidFill>
                  <a:schemeClr val="accent1">
                    <a:lumMod val="75000"/>
                  </a:schemeClr>
                </a:solidFill>
                <a:latin typeface="Comic Sans MS" panose="030F0702030302020204" pitchFamily="66" charset="0"/>
              </a:rPr>
              <a:t>Temperature of a prototype Rutherford cable with 2m/min velocity of the cable during crossing the oven		- 170 ÷ 250°C;</a:t>
            </a:r>
          </a:p>
          <a:p>
            <a:pPr marL="285750" indent="-285750">
              <a:buFont typeface="Arial" panose="020B0604020202020204" pitchFamily="34" charset="0"/>
              <a:buChar char="•"/>
            </a:pPr>
            <a:r>
              <a:rPr lang="en-US" sz="1600" b="1" dirty="0">
                <a:solidFill>
                  <a:schemeClr val="accent1">
                    <a:lumMod val="75000"/>
                  </a:schemeClr>
                </a:solidFill>
                <a:latin typeface="Comic Sans MS" panose="030F0702030302020204" pitchFamily="66" charset="0"/>
              </a:rPr>
              <a:t>Shielding gas 		 – N</a:t>
            </a:r>
            <a:r>
              <a:rPr lang="en-US" sz="1600" b="1" baseline="-25000" dirty="0">
                <a:solidFill>
                  <a:schemeClr val="accent1">
                    <a:lumMod val="75000"/>
                  </a:schemeClr>
                </a:solidFill>
                <a:latin typeface="Comic Sans MS" panose="030F0702030302020204" pitchFamily="66" charset="0"/>
              </a:rPr>
              <a:t>2</a:t>
            </a:r>
            <a:r>
              <a:rPr lang="en-US" sz="1600" b="1" dirty="0">
                <a:solidFill>
                  <a:schemeClr val="accent1">
                    <a:lumMod val="75000"/>
                  </a:schemeClr>
                </a:solidFill>
                <a:latin typeface="Comic Sans MS" panose="030F0702030302020204" pitchFamily="66" charset="0"/>
              </a:rPr>
              <a:t> / </a:t>
            </a:r>
            <a:r>
              <a:rPr lang="en-US" sz="1600" b="1" dirty="0" err="1">
                <a:solidFill>
                  <a:schemeClr val="accent1">
                    <a:lumMod val="75000"/>
                  </a:schemeClr>
                </a:solidFill>
                <a:latin typeface="Comic Sans MS" panose="030F0702030302020204" pitchFamily="66" charset="0"/>
              </a:rPr>
              <a:t>Ar</a:t>
            </a:r>
            <a:endParaRPr lang="en-US" sz="1600" b="1" dirty="0">
              <a:solidFill>
                <a:schemeClr val="accent1">
                  <a:lumMod val="75000"/>
                </a:schemeClr>
              </a:solidFill>
              <a:latin typeface="Comic Sans MS" panose="030F0702030302020204" pitchFamily="66" charset="0"/>
            </a:endParaRPr>
          </a:p>
          <a:p>
            <a:pPr marL="285750" indent="-285750">
              <a:buFont typeface="Arial" panose="020B0604020202020204" pitchFamily="34" charset="0"/>
              <a:buChar char="•"/>
            </a:pPr>
            <a:endParaRPr lang="en-US" sz="1600" b="1" baseline="-25000" dirty="0">
              <a:solidFill>
                <a:schemeClr val="accent1">
                  <a:lumMod val="75000"/>
                </a:schemeClr>
              </a:solidFill>
              <a:latin typeface="Comic Sans MS" panose="030F0702030302020204" pitchFamily="66" charset="0"/>
            </a:endParaRPr>
          </a:p>
          <a:p>
            <a:pPr marL="285750" indent="-285750">
              <a:buFont typeface="Arial" panose="020B0604020202020204" pitchFamily="34" charset="0"/>
              <a:buChar char="•"/>
            </a:pPr>
            <a:r>
              <a:rPr lang="en-US" sz="1600" b="1" dirty="0">
                <a:solidFill>
                  <a:schemeClr val="accent1">
                    <a:lumMod val="75000"/>
                  </a:schemeClr>
                </a:solidFill>
                <a:latin typeface="Comic Sans MS" panose="030F0702030302020204" pitchFamily="66" charset="0"/>
              </a:rPr>
              <a:t>Technical Specification and conditions of the contract with SARKO are agreed. Preparation SARKO extrusion line  to development of technology production  of the PANDA conductor with preheating and creating intermetallic connections Al/Cu.</a:t>
            </a:r>
          </a:p>
          <a:p>
            <a:pPr algn="just">
              <a:lnSpc>
                <a:spcPct val="120000"/>
              </a:lnSpc>
            </a:pPr>
            <a:endParaRPr lang="en-US" sz="1600" b="1" dirty="0" smtClean="0">
              <a:solidFill>
                <a:srgbClr val="FF0000"/>
              </a:solidFill>
              <a:latin typeface="Comic Sans MS" panose="030F0702030302020204" pitchFamily="66" charset="0"/>
            </a:endParaRPr>
          </a:p>
          <a:p>
            <a:pPr marL="285750" indent="-285750" algn="just">
              <a:lnSpc>
                <a:spcPct val="120000"/>
              </a:lnSpc>
              <a:buFont typeface="Arial" panose="020B0604020202020204" pitchFamily="34" charset="0"/>
              <a:buChar char="•"/>
            </a:pPr>
            <a:r>
              <a:rPr lang="en-US" sz="1600" b="1" dirty="0" smtClean="0">
                <a:solidFill>
                  <a:srgbClr val="FF0000"/>
                </a:solidFill>
                <a:latin typeface="Comic Sans MS" panose="030F0702030302020204" pitchFamily="66" charset="0"/>
              </a:rPr>
              <a:t>600m </a:t>
            </a:r>
            <a:r>
              <a:rPr lang="en-US" sz="1600" b="1" dirty="0">
                <a:solidFill>
                  <a:srgbClr val="FF0000"/>
                </a:solidFill>
                <a:latin typeface="Comic Sans MS" panose="030F0702030302020204" pitchFamily="66" charset="0"/>
              </a:rPr>
              <a:t>Cu Rutherford </a:t>
            </a:r>
            <a:r>
              <a:rPr lang="en-US" sz="1600" b="1" dirty="0" smtClean="0">
                <a:solidFill>
                  <a:srgbClr val="FF0000"/>
                </a:solidFill>
                <a:latin typeface="Comic Sans MS" panose="030F0702030302020204" pitchFamily="66" charset="0"/>
              </a:rPr>
              <a:t>cable, </a:t>
            </a:r>
            <a:r>
              <a:rPr lang="en-US" sz="1600" b="1" dirty="0">
                <a:solidFill>
                  <a:srgbClr val="FF0000"/>
                </a:solidFill>
                <a:latin typeface="Comic Sans MS" panose="030F0702030302020204" pitchFamily="66" charset="0"/>
              </a:rPr>
              <a:t>Aluminum </a:t>
            </a:r>
            <a:r>
              <a:rPr lang="en-US" sz="1600" b="1" dirty="0" smtClean="0">
                <a:solidFill>
                  <a:srgbClr val="FF0000"/>
                </a:solidFill>
                <a:latin typeface="Comic Sans MS" panose="030F0702030302020204" pitchFamily="66" charset="0"/>
              </a:rPr>
              <a:t>A995 and </a:t>
            </a:r>
            <a:r>
              <a:rPr lang="en-US" sz="1600" b="1" dirty="0">
                <a:solidFill>
                  <a:srgbClr val="FF0000"/>
                </a:solidFill>
                <a:latin typeface="Comic Sans MS" panose="030F0702030302020204" pitchFamily="66" charset="0"/>
              </a:rPr>
              <a:t>preheating Cu cable 200-250°C </a:t>
            </a:r>
            <a:r>
              <a:rPr lang="en-US" sz="1600" b="1" dirty="0" smtClean="0">
                <a:solidFill>
                  <a:srgbClr val="FF0000"/>
                </a:solidFill>
                <a:latin typeface="Comic Sans MS" panose="030F0702030302020204" pitchFamily="66" charset="0"/>
              </a:rPr>
              <a:t> </a:t>
            </a:r>
            <a:r>
              <a:rPr lang="en-US" sz="1600" b="1" dirty="0">
                <a:solidFill>
                  <a:srgbClr val="FF0000"/>
                </a:solidFill>
                <a:latin typeface="Comic Sans MS" panose="030F0702030302020204" pitchFamily="66" charset="0"/>
              </a:rPr>
              <a:t>-	</a:t>
            </a:r>
            <a:r>
              <a:rPr lang="en-US" sz="1600" b="1" dirty="0" smtClean="0">
                <a:solidFill>
                  <a:srgbClr val="FF0000"/>
                </a:solidFill>
                <a:latin typeface="Comic Sans MS" panose="030F0702030302020204" pitchFamily="66" charset="0"/>
              </a:rPr>
              <a:t>10-12/ 2021</a:t>
            </a:r>
          </a:p>
          <a:p>
            <a:pPr marL="285750" indent="-285750" algn="just">
              <a:lnSpc>
                <a:spcPct val="120000"/>
              </a:lnSpc>
              <a:buFont typeface="Arial" panose="020B0604020202020204" pitchFamily="34" charset="0"/>
              <a:buChar char="•"/>
            </a:pPr>
            <a:r>
              <a:rPr lang="en-US" sz="1600" b="1" dirty="0" smtClean="0">
                <a:solidFill>
                  <a:srgbClr val="FF0000"/>
                </a:solidFill>
                <a:latin typeface="Comic Sans MS" panose="030F0702030302020204" pitchFamily="66" charset="0"/>
              </a:rPr>
              <a:t>80m </a:t>
            </a:r>
            <a:r>
              <a:rPr lang="en-US" sz="1600" b="1" dirty="0" err="1" smtClean="0">
                <a:solidFill>
                  <a:srgbClr val="FF0000"/>
                </a:solidFill>
                <a:latin typeface="Comic Sans MS" panose="030F0702030302020204" pitchFamily="66" charset="0"/>
              </a:rPr>
              <a:t>Nb</a:t>
            </a:r>
            <a:r>
              <a:rPr lang="en-US" sz="1600" b="1" dirty="0" smtClean="0">
                <a:solidFill>
                  <a:srgbClr val="FF0000"/>
                </a:solidFill>
                <a:latin typeface="Comic Sans MS" panose="030F0702030302020204" pitchFamily="66" charset="0"/>
              </a:rPr>
              <a:t>/</a:t>
            </a:r>
            <a:r>
              <a:rPr lang="en-US" sz="1600" b="1" dirty="0" err="1" smtClean="0">
                <a:solidFill>
                  <a:srgbClr val="FF0000"/>
                </a:solidFill>
                <a:latin typeface="Comic Sans MS" panose="030F0702030302020204" pitchFamily="66" charset="0"/>
              </a:rPr>
              <a:t>Ti</a:t>
            </a:r>
            <a:r>
              <a:rPr lang="en-US" sz="1600" b="1" dirty="0" smtClean="0">
                <a:solidFill>
                  <a:srgbClr val="FF0000"/>
                </a:solidFill>
                <a:latin typeface="Comic Sans MS" panose="030F0702030302020204" pitchFamily="66" charset="0"/>
              </a:rPr>
              <a:t>/Cu </a:t>
            </a:r>
            <a:r>
              <a:rPr lang="en-US" sz="1600" b="1" dirty="0">
                <a:solidFill>
                  <a:srgbClr val="FF0000"/>
                </a:solidFill>
                <a:latin typeface="Comic Sans MS" panose="030F0702030302020204" pitchFamily="66" charset="0"/>
              </a:rPr>
              <a:t>Rutherford </a:t>
            </a:r>
            <a:r>
              <a:rPr lang="en-US" sz="1600" b="1" dirty="0" smtClean="0">
                <a:solidFill>
                  <a:srgbClr val="FF0000"/>
                </a:solidFill>
                <a:latin typeface="Comic Sans MS" panose="030F0702030302020204" pitchFamily="66" charset="0"/>
              </a:rPr>
              <a:t>cable, </a:t>
            </a:r>
            <a:r>
              <a:rPr lang="en-US" sz="1600" b="1" dirty="0">
                <a:solidFill>
                  <a:srgbClr val="FF0000"/>
                </a:solidFill>
                <a:latin typeface="Comic Sans MS" panose="030F0702030302020204" pitchFamily="66" charset="0"/>
              </a:rPr>
              <a:t>Aluminum A995 and preheating Cu cable 200-250°C  -	10-12/ 2021</a:t>
            </a:r>
          </a:p>
          <a:p>
            <a:pPr algn="just">
              <a:lnSpc>
                <a:spcPct val="120000"/>
              </a:lnSpc>
            </a:pPr>
            <a:endParaRPr lang="en-US" sz="1600" b="1" dirty="0">
              <a:solidFill>
                <a:srgbClr val="FF0000"/>
              </a:solidFill>
              <a:latin typeface="Comic Sans MS" panose="030F0702030302020204" pitchFamily="66" charset="0"/>
            </a:endParaRPr>
          </a:p>
          <a:p>
            <a:pPr marL="285750" indent="-285750" algn="just">
              <a:lnSpc>
                <a:spcPct val="120000"/>
              </a:lnSpc>
              <a:buFont typeface="Arial" panose="020B0604020202020204" pitchFamily="34" charset="0"/>
              <a:buChar char="•"/>
            </a:pPr>
            <a:r>
              <a:rPr lang="en-US" sz="1600" b="1" dirty="0" smtClean="0">
                <a:solidFill>
                  <a:srgbClr val="FF0000"/>
                </a:solidFill>
                <a:latin typeface="Comic Sans MS" panose="030F0702030302020204" pitchFamily="66" charset="0"/>
              </a:rPr>
              <a:t>Production PANDA conductor BINP/SARKO </a:t>
            </a:r>
            <a:r>
              <a:rPr lang="en-US" sz="1600" b="1" dirty="0">
                <a:solidFill>
                  <a:srgbClr val="FF0000"/>
                </a:solidFill>
                <a:latin typeface="Comic Sans MS" panose="030F0702030302020204" pitchFamily="66" charset="0"/>
              </a:rPr>
              <a:t>	</a:t>
            </a:r>
            <a:r>
              <a:rPr lang="en-US" sz="1600" b="1" dirty="0" smtClean="0">
                <a:solidFill>
                  <a:srgbClr val="FF0000"/>
                </a:solidFill>
                <a:latin typeface="Comic Sans MS" panose="030F0702030302020204" pitchFamily="66" charset="0"/>
              </a:rPr>
              <a:t>			- </a:t>
            </a:r>
            <a:r>
              <a:rPr lang="en-US" sz="1600" b="1" dirty="0">
                <a:solidFill>
                  <a:srgbClr val="FF0000"/>
                </a:solidFill>
                <a:latin typeface="Comic Sans MS" panose="030F0702030302020204" pitchFamily="66" charset="0"/>
              </a:rPr>
              <a:t>	</a:t>
            </a:r>
            <a:r>
              <a:rPr lang="en-US" sz="1600" b="1" dirty="0" smtClean="0">
                <a:solidFill>
                  <a:srgbClr val="FF0000"/>
                </a:solidFill>
                <a:latin typeface="Comic Sans MS" panose="030F0702030302020204" pitchFamily="66" charset="0"/>
              </a:rPr>
              <a:t>01 - 05/ 2022</a:t>
            </a:r>
            <a:endParaRPr lang="en-US" sz="1600" b="1"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29583771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9E93ED4-4FDD-4D03-9827-0333317E5689}" type="datetime1">
              <a:rPr lang="ru-RU" smtClean="0"/>
              <a:t>16.06.2021</a:t>
            </a:fld>
            <a:endParaRPr lang="ru-RU"/>
          </a:p>
        </p:txBody>
      </p:sp>
      <p:sp>
        <p:nvSpPr>
          <p:cNvPr id="3" name="Нижний колонтитул 2"/>
          <p:cNvSpPr>
            <a:spLocks noGrp="1"/>
          </p:cNvSpPr>
          <p:nvPr>
            <p:ph type="ftr" sz="quarter" idx="11"/>
          </p:nvPr>
        </p:nvSpPr>
        <p:spPr>
          <a:xfrm>
            <a:off x="2558373" y="6356350"/>
            <a:ext cx="7529209" cy="365125"/>
          </a:xfrm>
        </p:spPr>
        <p:txBody>
          <a:bodyPr/>
          <a:lstStyle/>
          <a:p>
            <a:r>
              <a:rPr lang="en-US" dirty="0" err="1"/>
              <a:t>E.Pyata</a:t>
            </a:r>
            <a:r>
              <a:rPr lang="en-US" dirty="0"/>
              <a:t>,  BINP                             </a:t>
            </a:r>
            <a:r>
              <a:rPr lang="en-US" dirty="0" smtClean="0"/>
              <a:t>PANDA Collaboration Meeting 21/2     16/06/2021</a:t>
            </a:r>
            <a:endParaRPr lang="ru-RU" dirty="0"/>
          </a:p>
        </p:txBody>
      </p:sp>
      <p:sp>
        <p:nvSpPr>
          <p:cNvPr id="4" name="Номер слайда 3"/>
          <p:cNvSpPr>
            <a:spLocks noGrp="1"/>
          </p:cNvSpPr>
          <p:nvPr>
            <p:ph type="sldNum" sz="quarter" idx="12"/>
          </p:nvPr>
        </p:nvSpPr>
        <p:spPr/>
        <p:txBody>
          <a:bodyPr/>
          <a:lstStyle/>
          <a:p>
            <a:fld id="{A22A1DC4-691C-4D1E-8A3D-02D52518E6C2}" type="slidenum">
              <a:rPr lang="ru-RU" smtClean="0"/>
              <a:t>13</a:t>
            </a:fld>
            <a:endParaRPr lang="ru-RU"/>
          </a:p>
        </p:txBody>
      </p:sp>
      <p:sp>
        <p:nvSpPr>
          <p:cNvPr id="5" name="Заголовок 3"/>
          <p:cNvSpPr txBox="1">
            <a:spLocks/>
          </p:cNvSpPr>
          <p:nvPr/>
        </p:nvSpPr>
        <p:spPr>
          <a:xfrm>
            <a:off x="2847203" y="1908964"/>
            <a:ext cx="7056783" cy="203778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smtClean="0">
                <a:solidFill>
                  <a:srgbClr val="FF0000"/>
                </a:solidFill>
                <a:latin typeface="Comic Sans MS" panose="030F0702030302020204" pitchFamily="66" charset="0"/>
              </a:rPr>
              <a:t>Status of the PANDA coils production</a:t>
            </a:r>
            <a:endParaRPr lang="en-US" sz="3600" b="1"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171705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A65D84B-DC04-4186-8BD1-760C280EAF04}" type="datetime1">
              <a:rPr lang="ru-RU" smtClean="0"/>
              <a:t>16.06.2021</a:t>
            </a:fld>
            <a:endParaRPr lang="ru-RU"/>
          </a:p>
        </p:txBody>
      </p:sp>
      <p:sp>
        <p:nvSpPr>
          <p:cNvPr id="3" name="Нижний колонтитул 2"/>
          <p:cNvSpPr>
            <a:spLocks noGrp="1"/>
          </p:cNvSpPr>
          <p:nvPr>
            <p:ph type="ftr" sz="quarter" idx="11"/>
          </p:nvPr>
        </p:nvSpPr>
        <p:spPr>
          <a:xfrm>
            <a:off x="2645923" y="6356350"/>
            <a:ext cx="7607029" cy="365125"/>
          </a:xfrm>
        </p:spPr>
        <p:txBody>
          <a:bodyPr/>
          <a:lstStyle/>
          <a:p>
            <a:r>
              <a:rPr lang="en-US" dirty="0" err="1"/>
              <a:t>E.Pyata</a:t>
            </a:r>
            <a:r>
              <a:rPr lang="en-US" dirty="0"/>
              <a:t>,  BINP                             </a:t>
            </a:r>
            <a:r>
              <a:rPr lang="en-US" dirty="0" smtClean="0"/>
              <a:t>PANDA Collaboration Meeting 21/2     16/06/2021</a:t>
            </a:r>
            <a:endParaRPr lang="ru-RU" dirty="0"/>
          </a:p>
        </p:txBody>
      </p:sp>
      <p:sp>
        <p:nvSpPr>
          <p:cNvPr id="4" name="Номер слайда 3"/>
          <p:cNvSpPr>
            <a:spLocks noGrp="1"/>
          </p:cNvSpPr>
          <p:nvPr>
            <p:ph type="sldNum" sz="quarter" idx="12"/>
          </p:nvPr>
        </p:nvSpPr>
        <p:spPr/>
        <p:txBody>
          <a:bodyPr/>
          <a:lstStyle/>
          <a:p>
            <a:fld id="{A22A1DC4-691C-4D1E-8A3D-02D52518E6C2}" type="slidenum">
              <a:rPr lang="ru-RU" smtClean="0"/>
              <a:t>14</a:t>
            </a:fld>
            <a:endParaRPr lang="ru-RU"/>
          </a:p>
        </p:txBody>
      </p:sp>
      <p:sp>
        <p:nvSpPr>
          <p:cNvPr id="5" name="Заголовок 3"/>
          <p:cNvSpPr txBox="1">
            <a:spLocks/>
          </p:cNvSpPr>
          <p:nvPr/>
        </p:nvSpPr>
        <p:spPr>
          <a:xfrm>
            <a:off x="1378352" y="145069"/>
            <a:ext cx="8490505" cy="365542"/>
          </a:xfrm>
          <a:prstGeom prst="rect">
            <a:avLst/>
          </a:prstGeom>
        </p:spPr>
        <p:txBody>
          <a:bodyP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b="1" dirty="0" smtClean="0">
                <a:solidFill>
                  <a:srgbClr val="FF0000"/>
                </a:solidFill>
                <a:latin typeface="Comic Sans MS" panose="030F0702030302020204" pitchFamily="66" charset="0"/>
              </a:rPr>
              <a:t>The main milestones of the coils production </a:t>
            </a:r>
            <a:endParaRPr lang="en-US" sz="2000" b="1" dirty="0">
              <a:solidFill>
                <a:srgbClr val="FF0000"/>
              </a:solidFill>
              <a:latin typeface="Comic Sans MS" panose="030F0702030302020204" pitchFamily="66" charset="0"/>
            </a:endParaRPr>
          </a:p>
        </p:txBody>
      </p:sp>
      <p:graphicFrame>
        <p:nvGraphicFramePr>
          <p:cNvPr id="6" name="Таблица 5"/>
          <p:cNvGraphicFramePr>
            <a:graphicFrameLocks noGrp="1" noChangeAspect="1"/>
          </p:cNvGraphicFramePr>
          <p:nvPr>
            <p:extLst>
              <p:ext uri="{D42A27DB-BD31-4B8C-83A1-F6EECF244321}">
                <p14:modId xmlns:p14="http://schemas.microsoft.com/office/powerpoint/2010/main" val="3917686612"/>
              </p:ext>
            </p:extLst>
          </p:nvPr>
        </p:nvGraphicFramePr>
        <p:xfrm>
          <a:off x="597530" y="654154"/>
          <a:ext cx="11072388" cy="5380486"/>
        </p:xfrm>
        <a:graphic>
          <a:graphicData uri="http://schemas.openxmlformats.org/drawingml/2006/table">
            <a:tbl>
              <a:tblPr>
                <a:tableStyleId>{5C22544A-7EE6-4342-B048-85BDC9FD1C3A}</a:tableStyleId>
              </a:tblPr>
              <a:tblGrid>
                <a:gridCol w="5514676">
                  <a:extLst>
                    <a:ext uri="{9D8B030D-6E8A-4147-A177-3AD203B41FA5}">
                      <a16:colId xmlns:a16="http://schemas.microsoft.com/office/drawing/2014/main" xmlns="" val="20000"/>
                    </a:ext>
                  </a:extLst>
                </a:gridCol>
                <a:gridCol w="5557712">
                  <a:extLst>
                    <a:ext uri="{9D8B030D-6E8A-4147-A177-3AD203B41FA5}">
                      <a16:colId xmlns:a16="http://schemas.microsoft.com/office/drawing/2014/main" xmlns="" val="20001"/>
                    </a:ext>
                  </a:extLst>
                </a:gridCol>
              </a:tblGrid>
              <a:tr h="595224">
                <a:tc gridSpan="2">
                  <a:txBody>
                    <a:bodyPr/>
                    <a:lstStyle/>
                    <a:p>
                      <a:pPr algn="ctr" fontAlgn="ctr"/>
                      <a:r>
                        <a:rPr lang="en-US" sz="1800" b="1" i="0" u="none" strike="noStrike" dirty="0" smtClean="0">
                          <a:solidFill>
                            <a:srgbClr val="FF0000"/>
                          </a:solidFill>
                          <a:effectLst/>
                          <a:latin typeface="Comic Sans MS" panose="030F0702030302020204" pitchFamily="66" charset="0"/>
                        </a:rPr>
                        <a:t>Status production</a:t>
                      </a:r>
                      <a:endParaRPr lang="en-US" sz="1800" b="1" i="0" u="none" strike="noStrike" dirty="0">
                        <a:solidFill>
                          <a:srgbClr val="FF0000"/>
                        </a:solidFill>
                        <a:effectLst/>
                        <a:latin typeface="Comic Sans MS" panose="030F0702030302020204" pitchFamily="66" charset="0"/>
                      </a:endParaRPr>
                    </a:p>
                  </a:txBody>
                  <a:tcPr marL="180000" marR="9525" marT="9525" marB="0" anchor="ctr"/>
                </a:tc>
                <a:tc hMerge="1">
                  <a:txBody>
                    <a:bodyPr/>
                    <a:lstStyle/>
                    <a:p>
                      <a:endParaRPr lang="ru-RU"/>
                    </a:p>
                  </a:txBody>
                  <a:tcPr/>
                </a:tc>
                <a:extLst>
                  <a:ext uri="{0D108BD9-81ED-4DB2-BD59-A6C34878D82A}">
                    <a16:rowId xmlns:a16="http://schemas.microsoft.com/office/drawing/2014/main" xmlns="" val="10005"/>
                  </a:ext>
                </a:extLst>
              </a:tr>
              <a:tr h="1159252">
                <a:tc>
                  <a:txBody>
                    <a:bodyPr/>
                    <a:lstStyle/>
                    <a:p>
                      <a:pPr algn="ctr" fontAlgn="ctr"/>
                      <a:r>
                        <a:rPr lang="en-US" sz="1800" b="1" u="none" strike="noStrike" dirty="0" smtClean="0">
                          <a:solidFill>
                            <a:schemeClr val="tx1"/>
                          </a:solidFill>
                          <a:effectLst/>
                          <a:latin typeface="+mn-lt"/>
                        </a:rPr>
                        <a:t>Cryostat, Cold mass</a:t>
                      </a:r>
                      <a:r>
                        <a:rPr lang="en-US" sz="1800" b="1" u="none" strike="noStrike" baseline="0" dirty="0" smtClean="0">
                          <a:solidFill>
                            <a:schemeClr val="tx1"/>
                          </a:solidFill>
                          <a:effectLst/>
                          <a:latin typeface="+mn-lt"/>
                        </a:rPr>
                        <a:t> and stands for assembling solenoid and magnet</a:t>
                      </a:r>
                      <a:endParaRPr lang="en-US" sz="1800" b="1" i="0" u="none" strike="noStrike" dirty="0">
                        <a:solidFill>
                          <a:schemeClr val="tx1"/>
                        </a:solidFill>
                        <a:effectLst/>
                        <a:latin typeface="+mn-lt"/>
                      </a:endParaRPr>
                    </a:p>
                  </a:txBody>
                  <a:tcPr marL="180000" marR="9525" marT="9525" marB="0" anchor="ctr"/>
                </a:tc>
                <a:tc>
                  <a:txBody>
                    <a:bodyPr/>
                    <a:lstStyle/>
                    <a:p>
                      <a:pPr algn="ctr" fontAlgn="b"/>
                      <a:r>
                        <a:rPr lang="en-US" sz="1800" b="1" i="0" u="none" strike="noStrike" dirty="0" smtClean="0">
                          <a:solidFill>
                            <a:schemeClr val="tx1"/>
                          </a:solidFill>
                          <a:effectLst/>
                          <a:latin typeface="+mn-lt"/>
                        </a:rPr>
                        <a:t>Design and technological development are ready</a:t>
                      </a:r>
                    </a:p>
                    <a:p>
                      <a:pPr algn="ctr" fontAlgn="b"/>
                      <a:r>
                        <a:rPr lang="en-US" sz="1800" b="1" i="0" u="none" strike="noStrike" dirty="0" smtClean="0">
                          <a:solidFill>
                            <a:schemeClr val="tx1"/>
                          </a:solidFill>
                          <a:effectLst/>
                          <a:latin typeface="+mn-lt"/>
                        </a:rPr>
                        <a:t> </a:t>
                      </a:r>
                      <a:r>
                        <a:rPr lang="en-US" sz="1800" b="1" i="0" kern="1200" dirty="0" smtClean="0">
                          <a:solidFill>
                            <a:schemeClr val="dk1"/>
                          </a:solidFill>
                          <a:effectLst/>
                          <a:latin typeface="+mn-lt"/>
                          <a:ea typeface="+mn-ea"/>
                          <a:cs typeface="+mn-cs"/>
                        </a:rPr>
                        <a:t>Production from 19/04/2021</a:t>
                      </a:r>
                    </a:p>
                    <a:p>
                      <a:pPr algn="ctr" fontAlgn="b"/>
                      <a:r>
                        <a:rPr lang="en-US" sz="1800" b="1" i="0" kern="1200" dirty="0" smtClean="0">
                          <a:solidFill>
                            <a:schemeClr val="dk1"/>
                          </a:solidFill>
                          <a:effectLst/>
                          <a:latin typeface="+mn-lt"/>
                          <a:ea typeface="+mn-ea"/>
                          <a:cs typeface="+mn-cs"/>
                        </a:rPr>
                        <a:t>Delivery to BINP – 09/2021</a:t>
                      </a:r>
                      <a:endParaRPr lang="ru-RU" dirty="0" smtClean="0">
                        <a:effectLst/>
                      </a:endParaRPr>
                    </a:p>
                  </a:txBody>
                  <a:tcPr marL="9525" marR="9525" marT="9525" marB="0" anchor="ctr" anchorCtr="1"/>
                </a:tc>
                <a:extLst>
                  <a:ext uri="{0D108BD9-81ED-4DB2-BD59-A6C34878D82A}">
                    <a16:rowId xmlns:a16="http://schemas.microsoft.com/office/drawing/2014/main" xmlns="" val="10004"/>
                  </a:ext>
                </a:extLst>
              </a:tr>
              <a:tr h="421097">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b="1" i="0" u="none" strike="noStrike" dirty="0" smtClean="0">
                          <a:solidFill>
                            <a:schemeClr val="tx1"/>
                          </a:solidFill>
                          <a:effectLst/>
                          <a:latin typeface="+mn-lt"/>
                        </a:rPr>
                        <a:t>Second Prototype of the Coil</a:t>
                      </a:r>
                    </a:p>
                  </a:txBody>
                  <a:tcPr marL="180000" marR="9525" marT="9525" marB="0" anchor="ctr"/>
                </a:tc>
                <a:tc>
                  <a:txBody>
                    <a:bodyPr/>
                    <a:lstStyle/>
                    <a:p>
                      <a:pPr algn="ctr" fontAlgn="b"/>
                      <a:r>
                        <a:rPr lang="en-US" sz="1800" b="1" i="0" u="none" strike="noStrike" dirty="0" smtClean="0">
                          <a:solidFill>
                            <a:schemeClr val="tx2"/>
                          </a:solidFill>
                          <a:effectLst/>
                          <a:latin typeface="+mn-lt"/>
                        </a:rPr>
                        <a:t>03/2020</a:t>
                      </a:r>
                      <a:endParaRPr lang="en-US" sz="1800" b="1" i="0" u="none" strike="noStrike" dirty="0">
                        <a:solidFill>
                          <a:schemeClr val="tx2"/>
                        </a:solidFill>
                        <a:effectLst/>
                        <a:latin typeface="+mn-lt"/>
                      </a:endParaRPr>
                    </a:p>
                  </a:txBody>
                  <a:tcPr marL="9525" marR="9525" marT="9525" marB="0" anchor="ctr" anchorCtr="1"/>
                </a:tc>
              </a:tr>
              <a:tr h="421097">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b="1" i="0" u="none" strike="noStrike" dirty="0" smtClean="0">
                          <a:solidFill>
                            <a:schemeClr val="tx1"/>
                          </a:solidFill>
                          <a:effectLst/>
                          <a:latin typeface="+mn-lt"/>
                        </a:rPr>
                        <a:t>Third Prototype of the Coil</a:t>
                      </a:r>
                    </a:p>
                  </a:txBody>
                  <a:tcPr marL="180000" marR="9525" marT="9525" marB="0" anchor="ctr"/>
                </a:tc>
                <a:tc>
                  <a:txBody>
                    <a:bodyPr/>
                    <a:lstStyle/>
                    <a:p>
                      <a:pPr algn="ctr" fontAlgn="b"/>
                      <a:r>
                        <a:rPr lang="en-US" sz="1800" b="1" i="0" u="none" strike="noStrike" dirty="0" smtClean="0">
                          <a:solidFill>
                            <a:schemeClr val="tx2"/>
                          </a:solidFill>
                          <a:effectLst/>
                          <a:latin typeface="+mn-lt"/>
                        </a:rPr>
                        <a:t>08/2020</a:t>
                      </a:r>
                      <a:endParaRPr lang="en-US" sz="1800" b="1" i="0" u="none" strike="noStrike" dirty="0">
                        <a:solidFill>
                          <a:schemeClr val="tx2"/>
                        </a:solidFill>
                        <a:effectLst/>
                        <a:latin typeface="+mn-lt"/>
                      </a:endParaRPr>
                    </a:p>
                  </a:txBody>
                  <a:tcPr marL="9525" marR="9525" marT="9525" marB="0" anchor="ctr" anchorCtr="1"/>
                </a:tc>
              </a:tr>
              <a:tr h="421097">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b="1" i="0" u="none" strike="noStrike" dirty="0" smtClean="0">
                          <a:solidFill>
                            <a:schemeClr val="tx1"/>
                          </a:solidFill>
                          <a:effectLst/>
                          <a:latin typeface="+mn-lt"/>
                        </a:rPr>
                        <a:t>4th  Prototype of the Coil</a:t>
                      </a:r>
                    </a:p>
                  </a:txBody>
                  <a:tcPr marL="180000" marR="9525" marT="9525" marB="0" anchor="ctr"/>
                </a:tc>
                <a:tc>
                  <a:txBody>
                    <a:bodyPr/>
                    <a:lstStyle/>
                    <a:p>
                      <a:pPr algn="ctr" fontAlgn="b"/>
                      <a:r>
                        <a:rPr lang="en-US" sz="1800" b="1" i="0" u="none" strike="noStrike" dirty="0" smtClean="0">
                          <a:solidFill>
                            <a:schemeClr val="tx2"/>
                          </a:solidFill>
                          <a:effectLst/>
                          <a:latin typeface="+mn-lt"/>
                        </a:rPr>
                        <a:t>05-06/2021</a:t>
                      </a:r>
                      <a:endParaRPr lang="en-US" sz="1800" b="1" i="0" u="none" strike="noStrike" dirty="0">
                        <a:solidFill>
                          <a:schemeClr val="tx2"/>
                        </a:solidFill>
                        <a:effectLst/>
                        <a:latin typeface="+mn-lt"/>
                      </a:endParaRPr>
                    </a:p>
                  </a:txBody>
                  <a:tcPr marL="9525" marR="9525" marT="9525" marB="0" anchor="ctr" anchorCtr="1"/>
                </a:tc>
              </a:tr>
              <a:tr h="459014">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b="1" i="0" u="none" strike="noStrike" dirty="0" smtClean="0">
                          <a:solidFill>
                            <a:schemeClr val="tx1"/>
                          </a:solidFill>
                          <a:effectLst/>
                          <a:latin typeface="+mn-lt"/>
                        </a:rPr>
                        <a:t>Tooling for winding Coil (and Prototype)</a:t>
                      </a:r>
                    </a:p>
                  </a:txBody>
                  <a:tcPr marL="180000" marR="9525" marT="9525" marB="0" anchor="ctr"/>
                </a:tc>
                <a:tc>
                  <a:txBody>
                    <a:bodyPr/>
                    <a:lstStyle/>
                    <a:p>
                      <a:pPr algn="ctr" fontAlgn="b"/>
                      <a:r>
                        <a:rPr lang="en-US" sz="1800" b="1" i="0" u="none" strike="noStrike" dirty="0" smtClean="0">
                          <a:solidFill>
                            <a:schemeClr val="tx2"/>
                          </a:solidFill>
                          <a:effectLst/>
                          <a:latin typeface="+mn-lt"/>
                        </a:rPr>
                        <a:t>Used from 11/2019</a:t>
                      </a:r>
                      <a:endParaRPr lang="en-US" sz="1800" b="1" i="0" u="none" strike="noStrike" dirty="0">
                        <a:solidFill>
                          <a:schemeClr val="tx2"/>
                        </a:solidFill>
                        <a:effectLst/>
                        <a:latin typeface="+mn-lt"/>
                      </a:endParaRPr>
                    </a:p>
                  </a:txBody>
                  <a:tcPr marL="9525" marR="9525" marT="9525" marB="0" anchor="ctr" anchorCtr="1"/>
                </a:tc>
                <a:extLst>
                  <a:ext uri="{0D108BD9-81ED-4DB2-BD59-A6C34878D82A}">
                    <a16:rowId xmlns:a16="http://schemas.microsoft.com/office/drawing/2014/main" xmlns="" val="10008"/>
                  </a:ext>
                </a:extLst>
              </a:tr>
              <a:tr h="748883">
                <a:tc>
                  <a:txBody>
                    <a:bodyPr/>
                    <a:lstStyle/>
                    <a:p>
                      <a:pPr algn="ctr" fontAlgn="ctr"/>
                      <a:r>
                        <a:rPr lang="en-US" sz="1800" b="1" i="0" u="none" strike="noStrike" dirty="0" smtClean="0">
                          <a:solidFill>
                            <a:schemeClr val="tx1"/>
                          </a:solidFill>
                          <a:effectLst/>
                          <a:latin typeface="+mn-lt"/>
                        </a:rPr>
                        <a:t>Tooling for impregnation of Coil (and Prototype)/modified</a:t>
                      </a:r>
                      <a:endParaRPr lang="en-US" sz="1800" b="1" i="0" u="none" strike="noStrike" dirty="0">
                        <a:solidFill>
                          <a:schemeClr val="tx1"/>
                        </a:solidFill>
                        <a:effectLst/>
                        <a:latin typeface="+mn-lt"/>
                      </a:endParaRPr>
                    </a:p>
                  </a:txBody>
                  <a:tcPr marL="180000" marR="9525" marT="9525" marB="0" anchor="ctr"/>
                </a:tc>
                <a:tc>
                  <a:txBody>
                    <a:bodyPr/>
                    <a:lstStyle/>
                    <a:p>
                      <a:pPr algn="ctr" fontAlgn="b"/>
                      <a:r>
                        <a:rPr lang="en-US" sz="1800" b="1" i="0" u="none" strike="noStrike" dirty="0" smtClean="0">
                          <a:solidFill>
                            <a:schemeClr val="tx2"/>
                          </a:solidFill>
                          <a:effectLst/>
                          <a:latin typeface="+mn-lt"/>
                        </a:rPr>
                        <a:t> Used from 03.2020</a:t>
                      </a:r>
                      <a:endParaRPr lang="en-US" sz="1800" b="1" i="0" u="none" strike="noStrike" dirty="0">
                        <a:solidFill>
                          <a:schemeClr val="tx2"/>
                        </a:solidFill>
                        <a:effectLst/>
                        <a:latin typeface="+mn-lt"/>
                      </a:endParaRPr>
                    </a:p>
                  </a:txBody>
                  <a:tcPr marL="9525" marR="9525" marT="9525" marB="0" anchor="ctr" anchorCtr="1"/>
                </a:tc>
                <a:extLst>
                  <a:ext uri="{0D108BD9-81ED-4DB2-BD59-A6C34878D82A}">
                    <a16:rowId xmlns:a16="http://schemas.microsoft.com/office/drawing/2014/main" xmlns="" val="10009"/>
                  </a:ext>
                </a:extLst>
              </a:tr>
              <a:tr h="551719">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800" b="1" dirty="0" smtClean="0">
                          <a:solidFill>
                            <a:schemeClr val="tx1"/>
                          </a:solidFill>
                          <a:latin typeface="+mn-lt"/>
                          <a:sym typeface="Calibri Light" panose="020F0302020204030204" pitchFamily="34" charset="0"/>
                        </a:rPr>
                        <a:t>Prepress prototype coil</a:t>
                      </a:r>
                      <a:r>
                        <a:rPr lang="en-US" altLang="zh-CN" sz="1800" b="1" baseline="0" dirty="0" smtClean="0">
                          <a:solidFill>
                            <a:schemeClr val="tx1"/>
                          </a:solidFill>
                          <a:latin typeface="+mn-lt"/>
                          <a:sym typeface="Calibri Light" panose="020F0302020204030204" pitchFamily="34" charset="0"/>
                        </a:rPr>
                        <a:t> into cold mass</a:t>
                      </a:r>
                      <a:endParaRPr lang="en-US" altLang="zh-CN" sz="1800" b="1" dirty="0" smtClean="0">
                        <a:solidFill>
                          <a:schemeClr val="tx1"/>
                        </a:solidFill>
                        <a:latin typeface="+mn-lt"/>
                        <a:sym typeface="Calibri Light" panose="020F0302020204030204" pitchFamily="34" charset="0"/>
                      </a:endParaRPr>
                    </a:p>
                  </a:txBody>
                  <a:tcPr marL="180000"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b="1" dirty="0" smtClean="0">
                          <a:effectLst/>
                        </a:rPr>
                        <a:t> tested 10/2020</a:t>
                      </a:r>
                      <a:endParaRPr lang="ru-RU" b="1" dirty="0" smtClean="0">
                        <a:effectLst/>
                      </a:endParaRPr>
                    </a:p>
                  </a:txBody>
                  <a:tcPr marL="9525" marR="9525" marT="9525" marB="0" anchor="ctr" anchorCtr="1"/>
                </a:tc>
                <a:extLst>
                  <a:ext uri="{0D108BD9-81ED-4DB2-BD59-A6C34878D82A}">
                    <a16:rowId xmlns:a16="http://schemas.microsoft.com/office/drawing/2014/main" xmlns="" val="10012"/>
                  </a:ext>
                </a:extLst>
              </a:tr>
              <a:tr h="603103">
                <a:tc>
                  <a:txBody>
                    <a:bodyPr/>
                    <a:lstStyle/>
                    <a:p>
                      <a:pPr marL="0" marR="0" indent="0" algn="ctr" rtl="0" eaLnBrk="1" fontAlgn="ctr" latinLnBrk="0" hangingPunct="1">
                        <a:spcBef>
                          <a:spcPts val="0"/>
                        </a:spcBef>
                        <a:spcAft>
                          <a:spcPts val="0"/>
                        </a:spcAft>
                      </a:pPr>
                      <a:r>
                        <a:rPr lang="en-US" sz="1800" b="1" i="0" u="none" strike="noStrike" kern="1200" dirty="0">
                          <a:solidFill>
                            <a:srgbClr val="000000"/>
                          </a:solidFill>
                          <a:effectLst/>
                          <a:latin typeface="Calibri" panose="020F0502020204030204" pitchFamily="34" charset="0"/>
                        </a:rPr>
                        <a:t>Tooling for winding and impregnation of PANDA Coil </a:t>
                      </a:r>
                      <a:endParaRPr lang="en-US" sz="1800" b="0" i="0" u="none" strike="noStrike" dirty="0">
                        <a:effectLst/>
                        <a:latin typeface="Arial" panose="020B0604020202020204" pitchFamily="34" charset="0"/>
                      </a:endParaRPr>
                    </a:p>
                  </a:txBody>
                  <a:tcPr marL="179959" marR="9525" marT="9525" marB="0" anchor="ctr"/>
                </a:tc>
                <a:tc>
                  <a:txBody>
                    <a:bodyPr/>
                    <a:lstStyle/>
                    <a:p>
                      <a:pPr marL="0" marR="0" indent="0" algn="ctr" rtl="0" eaLnBrk="1" fontAlgn="b" latinLnBrk="0" hangingPunct="1">
                        <a:spcBef>
                          <a:spcPts val="0"/>
                        </a:spcBef>
                        <a:spcAft>
                          <a:spcPts val="0"/>
                        </a:spcAft>
                      </a:pPr>
                      <a:r>
                        <a:rPr lang="en-US" sz="1800" b="1" i="0" u="none" strike="noStrike" kern="1200" baseline="0" dirty="0" smtClean="0">
                          <a:solidFill>
                            <a:srgbClr val="000000"/>
                          </a:solidFill>
                          <a:effectLst/>
                          <a:latin typeface="Calibri" panose="020F0502020204030204" pitchFamily="34" charset="0"/>
                        </a:rPr>
                        <a:t>Production</a:t>
                      </a:r>
                    </a:p>
                    <a:p>
                      <a:pPr marL="0" marR="0" indent="0" algn="ctr" rtl="0" eaLnBrk="1" fontAlgn="b" latinLnBrk="0" hangingPunct="1">
                        <a:spcBef>
                          <a:spcPts val="0"/>
                        </a:spcBef>
                        <a:spcAft>
                          <a:spcPts val="0"/>
                        </a:spcAft>
                      </a:pPr>
                      <a:r>
                        <a:rPr lang="en-US" sz="1800" b="1" i="0" u="none" strike="noStrike" kern="1200" baseline="0" dirty="0" smtClean="0">
                          <a:solidFill>
                            <a:srgbClr val="000000"/>
                          </a:solidFill>
                          <a:effectLst/>
                          <a:latin typeface="Calibri" panose="020F0502020204030204" pitchFamily="34" charset="0"/>
                        </a:rPr>
                        <a:t>Delivery </a:t>
                      </a:r>
                      <a:r>
                        <a:rPr lang="en-US" sz="1800" b="1" i="0" u="none" strike="noStrike" kern="1200" baseline="0" dirty="0" smtClean="0">
                          <a:solidFill>
                            <a:srgbClr val="000000"/>
                          </a:solidFill>
                          <a:effectLst/>
                          <a:latin typeface="Calibri" panose="020F0502020204030204" pitchFamily="34" charset="0"/>
                        </a:rPr>
                        <a:t>to BINP according to contract – 10/2021</a:t>
                      </a:r>
                      <a:endParaRPr lang="en-US" sz="1800" b="0" i="0" u="none" strike="noStrike" dirty="0">
                        <a:effectLst/>
                        <a:latin typeface="Arial" panose="020B0604020202020204" pitchFamily="34" charset="0"/>
                      </a:endParaRPr>
                    </a:p>
                  </a:txBody>
                  <a:tcPr marL="9525" marR="9525" marT="9525" marB="0" anchor="ctr"/>
                </a:tc>
              </a:tr>
            </a:tbl>
          </a:graphicData>
        </a:graphic>
      </p:graphicFrame>
    </p:spTree>
    <p:extLst>
      <p:ext uri="{BB962C8B-B14F-4D97-AF65-F5344CB8AC3E}">
        <p14:creationId xmlns:p14="http://schemas.microsoft.com/office/powerpoint/2010/main" val="1746035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a:picLocks noChangeAspect="1"/>
          </p:cNvPicPr>
          <p:nvPr/>
        </p:nvPicPr>
        <p:blipFill>
          <a:blip r:embed="rId3"/>
          <a:stretch>
            <a:fillRect/>
          </a:stretch>
        </p:blipFill>
        <p:spPr>
          <a:xfrm>
            <a:off x="838200" y="665350"/>
            <a:ext cx="10018469" cy="5560340"/>
          </a:xfrm>
          <a:prstGeom prst="rect">
            <a:avLst/>
          </a:prstGeom>
        </p:spPr>
      </p:pic>
      <p:sp>
        <p:nvSpPr>
          <p:cNvPr id="2" name="Заголовок 1"/>
          <p:cNvSpPr>
            <a:spLocks noGrp="1"/>
          </p:cNvSpPr>
          <p:nvPr>
            <p:ph type="title"/>
          </p:nvPr>
        </p:nvSpPr>
        <p:spPr>
          <a:xfrm>
            <a:off x="1991544" y="116632"/>
            <a:ext cx="8229600" cy="418058"/>
          </a:xfrm>
        </p:spPr>
        <p:txBody>
          <a:bodyPr>
            <a:normAutofit fontScale="90000"/>
          </a:bodyPr>
          <a:lstStyle/>
          <a:p>
            <a:r>
              <a:rPr lang="en-US" sz="2400" dirty="0">
                <a:solidFill>
                  <a:srgbClr val="FF0000"/>
                </a:solidFill>
                <a:latin typeface="Comic Sans MS" panose="030F0702030302020204" pitchFamily="66" charset="0"/>
              </a:rPr>
              <a:t>Drawing of the Devices for winding coil</a:t>
            </a:r>
            <a:r>
              <a:rPr lang="ru-RU" sz="2400" dirty="0">
                <a:solidFill>
                  <a:srgbClr val="FF0000"/>
                </a:solidFill>
                <a:latin typeface="Comic Sans MS" panose="030F0702030302020204" pitchFamily="66" charset="0"/>
              </a:rPr>
              <a:t> </a:t>
            </a:r>
            <a:r>
              <a:rPr lang="en-US" sz="2400" dirty="0">
                <a:solidFill>
                  <a:srgbClr val="FF0000"/>
                </a:solidFill>
                <a:latin typeface="Comic Sans MS" panose="030F0702030302020204" pitchFamily="66" charset="0"/>
              </a:rPr>
              <a:t>(scheme).</a:t>
            </a:r>
            <a:endParaRPr lang="ru-RU" sz="2400" dirty="0">
              <a:solidFill>
                <a:srgbClr val="FF0000"/>
              </a:solidFill>
              <a:latin typeface="Comic Sans MS" panose="030F0702030302020204" pitchFamily="66" charset="0"/>
            </a:endParaRPr>
          </a:p>
        </p:txBody>
      </p:sp>
      <p:sp>
        <p:nvSpPr>
          <p:cNvPr id="3" name="Дата 2"/>
          <p:cNvSpPr>
            <a:spLocks noGrp="1"/>
          </p:cNvSpPr>
          <p:nvPr>
            <p:ph type="dt" sz="half" idx="10"/>
          </p:nvPr>
        </p:nvSpPr>
        <p:spPr/>
        <p:txBody>
          <a:bodyPr/>
          <a:lstStyle/>
          <a:p>
            <a:fld id="{1D4FF4F4-1B8B-465E-9078-54AC0F54E546}" type="datetime1">
              <a:rPr lang="ru-RU" smtClean="0"/>
              <a:t>16.06.2021</a:t>
            </a:fld>
            <a:endParaRPr lang="ru-RU"/>
          </a:p>
        </p:txBody>
      </p:sp>
      <p:sp>
        <p:nvSpPr>
          <p:cNvPr id="5" name="Нижний колонтитул 4"/>
          <p:cNvSpPr>
            <a:spLocks noGrp="1"/>
          </p:cNvSpPr>
          <p:nvPr>
            <p:ph type="ftr" sz="quarter" idx="11"/>
          </p:nvPr>
        </p:nvSpPr>
        <p:spPr>
          <a:xfrm>
            <a:off x="2285999" y="6356350"/>
            <a:ext cx="7393021" cy="365125"/>
          </a:xfrm>
        </p:spPr>
        <p:txBody>
          <a:bodyPr/>
          <a:lstStyle/>
          <a:p>
            <a:r>
              <a:rPr lang="en-US" dirty="0" err="1"/>
              <a:t>E.Pyata</a:t>
            </a:r>
            <a:r>
              <a:rPr lang="en-US" dirty="0"/>
              <a:t>,  BINP                             </a:t>
            </a:r>
            <a:r>
              <a:rPr lang="en-US" dirty="0" smtClean="0"/>
              <a:t>PANDA Collaboration Meeting 21/2     16/06/2021</a:t>
            </a:r>
            <a:endParaRPr lang="ru-RU" dirty="0"/>
          </a:p>
        </p:txBody>
      </p:sp>
      <p:sp>
        <p:nvSpPr>
          <p:cNvPr id="6" name="Номер слайда 5"/>
          <p:cNvSpPr>
            <a:spLocks noGrp="1"/>
          </p:cNvSpPr>
          <p:nvPr>
            <p:ph type="sldNum" sz="quarter" idx="12"/>
          </p:nvPr>
        </p:nvSpPr>
        <p:spPr/>
        <p:txBody>
          <a:bodyPr/>
          <a:lstStyle/>
          <a:p>
            <a:fld id="{A22A1DC4-691C-4D1E-8A3D-02D52518E6C2}" type="slidenum">
              <a:rPr lang="ru-RU" smtClean="0"/>
              <a:t>15</a:t>
            </a:fld>
            <a:endParaRPr lang="ru-RU"/>
          </a:p>
        </p:txBody>
      </p:sp>
      <p:sp>
        <p:nvSpPr>
          <p:cNvPr id="7" name="Прямоугольник 6"/>
          <p:cNvSpPr/>
          <p:nvPr/>
        </p:nvSpPr>
        <p:spPr>
          <a:xfrm>
            <a:off x="5540341" y="5566149"/>
            <a:ext cx="4114588" cy="369332"/>
          </a:xfrm>
          <a:prstGeom prst="rect">
            <a:avLst/>
          </a:prstGeom>
        </p:spPr>
        <p:txBody>
          <a:bodyPr wrap="none">
            <a:spAutoFit/>
          </a:bodyPr>
          <a:lstStyle/>
          <a:p>
            <a:pPr algn="ctr" fontAlgn="b"/>
            <a:r>
              <a:rPr lang="en-US" b="1" dirty="0">
                <a:solidFill>
                  <a:srgbClr val="0070C0"/>
                </a:solidFill>
              </a:rPr>
              <a:t>Design is ready, </a:t>
            </a:r>
            <a:r>
              <a:rPr lang="en-US" b="1" dirty="0" smtClean="0">
                <a:solidFill>
                  <a:srgbClr val="0070C0"/>
                </a:solidFill>
              </a:rPr>
              <a:t>production until 10/2021</a:t>
            </a:r>
            <a:endParaRPr lang="en-US" b="1" dirty="0">
              <a:solidFill>
                <a:srgbClr val="0070C0"/>
              </a:solidFill>
            </a:endParaRPr>
          </a:p>
        </p:txBody>
      </p:sp>
    </p:spTree>
    <p:extLst>
      <p:ext uri="{BB962C8B-B14F-4D97-AF65-F5344CB8AC3E}">
        <p14:creationId xmlns:p14="http://schemas.microsoft.com/office/powerpoint/2010/main" val="27032942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18AA411-C1CC-47F6-A63F-CECBFAB32880}" type="datetime1">
              <a:rPr lang="ru-RU" smtClean="0"/>
              <a:t>16.06.2021</a:t>
            </a:fld>
            <a:endParaRPr lang="ru-RU"/>
          </a:p>
        </p:txBody>
      </p:sp>
      <p:sp>
        <p:nvSpPr>
          <p:cNvPr id="3" name="Нижний колонтитул 2"/>
          <p:cNvSpPr>
            <a:spLocks noGrp="1"/>
          </p:cNvSpPr>
          <p:nvPr>
            <p:ph type="ftr" sz="quarter" idx="11"/>
          </p:nvPr>
        </p:nvSpPr>
        <p:spPr>
          <a:xfrm>
            <a:off x="2558373" y="6356350"/>
            <a:ext cx="7529209" cy="365125"/>
          </a:xfrm>
        </p:spPr>
        <p:txBody>
          <a:bodyPr/>
          <a:lstStyle/>
          <a:p>
            <a:r>
              <a:rPr lang="en-US" dirty="0" err="1"/>
              <a:t>E.Pyata</a:t>
            </a:r>
            <a:r>
              <a:rPr lang="en-US" dirty="0"/>
              <a:t>,  BINP                             </a:t>
            </a:r>
            <a:r>
              <a:rPr lang="en-US" dirty="0" smtClean="0"/>
              <a:t>PANDA Collaboration Meeting 21/2     16/06/2021</a:t>
            </a:r>
            <a:endParaRPr lang="ru-RU" dirty="0"/>
          </a:p>
        </p:txBody>
      </p:sp>
      <p:sp>
        <p:nvSpPr>
          <p:cNvPr id="4" name="Номер слайда 3"/>
          <p:cNvSpPr>
            <a:spLocks noGrp="1"/>
          </p:cNvSpPr>
          <p:nvPr>
            <p:ph type="sldNum" sz="quarter" idx="12"/>
          </p:nvPr>
        </p:nvSpPr>
        <p:spPr/>
        <p:txBody>
          <a:bodyPr/>
          <a:lstStyle/>
          <a:p>
            <a:fld id="{A22A1DC4-691C-4D1E-8A3D-02D52518E6C2}" type="slidenum">
              <a:rPr lang="ru-RU" smtClean="0"/>
              <a:t>16</a:t>
            </a:fld>
            <a:endParaRPr lang="ru-RU"/>
          </a:p>
        </p:txBody>
      </p:sp>
      <p:sp>
        <p:nvSpPr>
          <p:cNvPr id="5" name="Заголовок 3"/>
          <p:cNvSpPr txBox="1">
            <a:spLocks/>
          </p:cNvSpPr>
          <p:nvPr/>
        </p:nvSpPr>
        <p:spPr>
          <a:xfrm>
            <a:off x="2847203" y="1908964"/>
            <a:ext cx="7056783" cy="203778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smtClean="0">
                <a:solidFill>
                  <a:srgbClr val="FF0000"/>
                </a:solidFill>
                <a:latin typeface="Comic Sans MS" panose="030F0702030302020204" pitchFamily="66" charset="0"/>
              </a:rPr>
              <a:t>Status Control Dewar and Transfer Line production</a:t>
            </a:r>
            <a:endParaRPr lang="en-US" sz="3600" b="1" dirty="0">
              <a:solidFill>
                <a:srgbClr val="FF0000"/>
              </a:solidFill>
              <a:latin typeface="Comic Sans MS" panose="030F0702030302020204" pitchFamily="66" charset="0"/>
            </a:endParaRPr>
          </a:p>
          <a:p>
            <a:endParaRPr lang="en-US" sz="3600" b="1"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19746645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p:cNvPicPr>
            <a:picLocks noChangeAspect="1"/>
          </p:cNvPicPr>
          <p:nvPr/>
        </p:nvPicPr>
        <p:blipFill rotWithShape="1">
          <a:blip r:embed="rId3" cstate="print">
            <a:extLst>
              <a:ext uri="{28A0092B-C50C-407E-A947-70E740481C1C}">
                <a14:useLocalDpi xmlns:a14="http://schemas.microsoft.com/office/drawing/2010/main" val="0"/>
              </a:ext>
            </a:extLst>
          </a:blip>
          <a:srcRect l="25660" t="5836" r="34398" b="1455"/>
          <a:stretch/>
        </p:blipFill>
        <p:spPr>
          <a:xfrm>
            <a:off x="3990726" y="1034296"/>
            <a:ext cx="3829079" cy="5003406"/>
          </a:xfrm>
          <a:prstGeom prst="rect">
            <a:avLst/>
          </a:prstGeom>
        </p:spPr>
      </p:pic>
      <p:sp>
        <p:nvSpPr>
          <p:cNvPr id="6" name="Дата 5"/>
          <p:cNvSpPr>
            <a:spLocks noGrp="1"/>
          </p:cNvSpPr>
          <p:nvPr>
            <p:ph type="dt" sz="half" idx="10"/>
          </p:nvPr>
        </p:nvSpPr>
        <p:spPr/>
        <p:txBody>
          <a:bodyPr/>
          <a:lstStyle/>
          <a:p>
            <a:fld id="{6CBC2530-6313-41EC-87E2-3A4C082F903B}" type="datetime1">
              <a:rPr lang="ru-RU" b="1" smtClean="0"/>
              <a:t>16.06.2021</a:t>
            </a:fld>
            <a:endParaRPr lang="ru-RU" b="1" dirty="0"/>
          </a:p>
        </p:txBody>
      </p:sp>
      <p:sp>
        <p:nvSpPr>
          <p:cNvPr id="7" name="Нижний колонтитул 6"/>
          <p:cNvSpPr>
            <a:spLocks noGrp="1"/>
          </p:cNvSpPr>
          <p:nvPr>
            <p:ph type="ftr" sz="quarter" idx="11"/>
          </p:nvPr>
        </p:nvSpPr>
        <p:spPr>
          <a:xfrm>
            <a:off x="3196859" y="6389427"/>
            <a:ext cx="6005708" cy="365125"/>
          </a:xfrm>
        </p:spPr>
        <p:txBody>
          <a:bodyPr/>
          <a:lstStyle/>
          <a:p>
            <a:r>
              <a:rPr lang="en-US" dirty="0" err="1"/>
              <a:t>E.Pyata</a:t>
            </a:r>
            <a:r>
              <a:rPr lang="en-US" dirty="0"/>
              <a:t>,  BINP                             </a:t>
            </a:r>
            <a:r>
              <a:rPr lang="en-US" dirty="0" smtClean="0"/>
              <a:t>PANDA Collaboration Meeting 21/2     16/06/2021</a:t>
            </a:r>
            <a:endParaRPr lang="ru-RU" dirty="0"/>
          </a:p>
        </p:txBody>
      </p:sp>
      <p:sp>
        <p:nvSpPr>
          <p:cNvPr id="8" name="Номер слайда 7"/>
          <p:cNvSpPr>
            <a:spLocks noGrp="1"/>
          </p:cNvSpPr>
          <p:nvPr>
            <p:ph type="sldNum" sz="quarter" idx="12"/>
          </p:nvPr>
        </p:nvSpPr>
        <p:spPr/>
        <p:txBody>
          <a:bodyPr/>
          <a:lstStyle/>
          <a:p>
            <a:fld id="{1055D3A9-30C7-41F8-9BF4-392828383C4F}" type="slidenum">
              <a:rPr lang="ru-RU" b="1" smtClean="0"/>
              <a:t>17</a:t>
            </a:fld>
            <a:endParaRPr lang="ru-RU" b="1" dirty="0"/>
          </a:p>
        </p:txBody>
      </p:sp>
      <p:sp>
        <p:nvSpPr>
          <p:cNvPr id="12" name="Прямоугольник 11"/>
          <p:cNvSpPr/>
          <p:nvPr/>
        </p:nvSpPr>
        <p:spPr>
          <a:xfrm>
            <a:off x="673263" y="104203"/>
            <a:ext cx="10778338" cy="523220"/>
          </a:xfrm>
          <a:prstGeom prst="rect">
            <a:avLst/>
          </a:prstGeom>
        </p:spPr>
        <p:txBody>
          <a:bodyPr wrap="square">
            <a:spAutoFit/>
          </a:bodyPr>
          <a:lstStyle/>
          <a:p>
            <a:pPr algn="just"/>
            <a:r>
              <a:rPr lang="en-US" sz="2800" b="1" dirty="0" smtClean="0">
                <a:solidFill>
                  <a:srgbClr val="FF0000"/>
                </a:solidFill>
                <a:latin typeface="Comic Sans MS" panose="030F0702030302020204" pitchFamily="66" charset="0"/>
              </a:rPr>
              <a:t>3D model of Control Dewar</a:t>
            </a:r>
            <a:endParaRPr lang="en-US" sz="2800" b="1" dirty="0">
              <a:solidFill>
                <a:srgbClr val="FF0000"/>
              </a:solidFill>
              <a:latin typeface="Comic Sans MS" panose="030F0702030302020204" pitchFamily="66" charset="0"/>
            </a:endParaRPr>
          </a:p>
        </p:txBody>
      </p:sp>
      <p:pic>
        <p:nvPicPr>
          <p:cNvPr id="9" name="Рисунок 8"/>
          <p:cNvPicPr>
            <a:picLocks noChangeAspect="1"/>
          </p:cNvPicPr>
          <p:nvPr/>
        </p:nvPicPr>
        <p:blipFill rotWithShape="1">
          <a:blip r:embed="rId4" cstate="print">
            <a:extLst>
              <a:ext uri="{28A0092B-C50C-407E-A947-70E740481C1C}">
                <a14:useLocalDpi xmlns:a14="http://schemas.microsoft.com/office/drawing/2010/main" val="0"/>
              </a:ext>
            </a:extLst>
          </a:blip>
          <a:srcRect l="29434" t="7281" r="31089"/>
          <a:stretch/>
        </p:blipFill>
        <p:spPr>
          <a:xfrm>
            <a:off x="8212233" y="1034296"/>
            <a:ext cx="3784129" cy="5003406"/>
          </a:xfrm>
          <a:prstGeom prst="rect">
            <a:avLst/>
          </a:prstGeom>
        </p:spPr>
      </p:pic>
      <p:sp>
        <p:nvSpPr>
          <p:cNvPr id="11" name="Прямоугольник 10"/>
          <p:cNvSpPr/>
          <p:nvPr/>
        </p:nvSpPr>
        <p:spPr>
          <a:xfrm>
            <a:off x="217567" y="866003"/>
            <a:ext cx="3607009" cy="1477328"/>
          </a:xfrm>
          <a:prstGeom prst="rect">
            <a:avLst/>
          </a:prstGeom>
        </p:spPr>
        <p:txBody>
          <a:bodyPr wrap="square">
            <a:spAutoFit/>
          </a:bodyPr>
          <a:lstStyle/>
          <a:p>
            <a:pPr algn="just"/>
            <a:r>
              <a:rPr lang="en-US" b="1" dirty="0" smtClean="0">
                <a:solidFill>
                  <a:srgbClr val="0070C0"/>
                </a:solidFill>
                <a:latin typeface="Comic Sans MS" panose="030F0702030302020204" pitchFamily="66" charset="0"/>
                <a:ea typeface="Times New Roman" panose="02020603050405020304" pitchFamily="18" charset="0"/>
                <a:cs typeface="Calibri" panose="020F0502020204030204" pitchFamily="34" charset="0"/>
              </a:rPr>
              <a:t>The PANDA control Dewar is designed to ensure helium delivery to the user in accordance with the flow scheme.</a:t>
            </a:r>
            <a:r>
              <a:rPr lang="en-US" b="1" dirty="0" smtClean="0">
                <a:solidFill>
                  <a:srgbClr val="0070C0"/>
                </a:solidFill>
                <a:latin typeface="Comic Sans MS" panose="030F0702030302020204" pitchFamily="66" charset="0"/>
              </a:rPr>
              <a:t> </a:t>
            </a:r>
            <a:endParaRPr lang="en-US" b="1" dirty="0" smtClean="0">
              <a:solidFill>
                <a:srgbClr val="0070C0"/>
              </a:solidFill>
              <a:latin typeface="Calibri" panose="020F0502020204030204" pitchFamily="34" charset="0"/>
              <a:ea typeface="Times New Roman" panose="02020603050405020304" pitchFamily="18" charset="0"/>
              <a:cs typeface="Calibri" panose="020F0502020204030204" pitchFamily="34" charset="0"/>
            </a:endParaRPr>
          </a:p>
        </p:txBody>
      </p:sp>
      <p:sp>
        <p:nvSpPr>
          <p:cNvPr id="13" name="Овальная выноска 12"/>
          <p:cNvSpPr/>
          <p:nvPr/>
        </p:nvSpPr>
        <p:spPr>
          <a:xfrm>
            <a:off x="4990490" y="5877247"/>
            <a:ext cx="1441938" cy="633046"/>
          </a:xfrm>
          <a:prstGeom prst="wedgeEllipseCallout">
            <a:avLst>
              <a:gd name="adj1" fmla="val 28562"/>
              <a:gd name="adj2" fmla="val -13847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a:solidFill>
                    <a:srgbClr val="FF0000"/>
                  </a:solidFill>
                </a:ln>
                <a:noFill/>
              </a:rPr>
              <a:t>Chimney</a:t>
            </a:r>
            <a:endParaRPr lang="ru-RU" dirty="0">
              <a:ln>
                <a:solidFill>
                  <a:srgbClr val="FF0000"/>
                </a:solidFill>
              </a:ln>
              <a:noFill/>
            </a:endParaRPr>
          </a:p>
        </p:txBody>
      </p:sp>
      <p:sp>
        <p:nvSpPr>
          <p:cNvPr id="15" name="Прямоугольник 14"/>
          <p:cNvSpPr/>
          <p:nvPr/>
        </p:nvSpPr>
        <p:spPr>
          <a:xfrm>
            <a:off x="409821" y="4000192"/>
            <a:ext cx="3170331" cy="1384995"/>
          </a:xfrm>
          <a:prstGeom prst="rect">
            <a:avLst/>
          </a:prstGeom>
        </p:spPr>
        <p:txBody>
          <a:bodyPr wrap="square">
            <a:spAutoFit/>
          </a:bodyPr>
          <a:lstStyle/>
          <a:p>
            <a:pPr algn="just"/>
            <a:endParaRPr lang="en-US" sz="1400" b="1" dirty="0" smtClean="0">
              <a:solidFill>
                <a:srgbClr val="0070C0"/>
              </a:solidFill>
              <a:latin typeface="Comic Sans MS" panose="030F0702030302020204" pitchFamily="66" charset="0"/>
            </a:endParaRPr>
          </a:p>
          <a:p>
            <a:pPr algn="just"/>
            <a:r>
              <a:rPr lang="en-US" sz="1400" b="1" dirty="0" smtClean="0">
                <a:solidFill>
                  <a:srgbClr val="0070C0"/>
                </a:solidFill>
                <a:latin typeface="Comic Sans MS" panose="030F0702030302020204" pitchFamily="66" charset="0"/>
              </a:rPr>
              <a:t> </a:t>
            </a:r>
            <a:r>
              <a:rPr lang="en-US" sz="1400" b="1" dirty="0" smtClean="0">
                <a:solidFill>
                  <a:srgbClr val="0070C0"/>
                </a:solidFill>
                <a:latin typeface="Comic Sans MS" panose="030F0702030302020204" pitchFamily="66" charset="0"/>
                <a:cs typeface="Aharoni" pitchFamily="2" charset="-79"/>
              </a:rPr>
              <a:t>- transfer </a:t>
            </a:r>
            <a:r>
              <a:rPr lang="en-US" sz="1400" b="1" dirty="0">
                <a:solidFill>
                  <a:srgbClr val="0070C0"/>
                </a:solidFill>
                <a:latin typeface="Comic Sans MS" panose="030F0702030302020204" pitchFamily="66" charset="0"/>
                <a:cs typeface="Aharoni" pitchFamily="2" charset="-79"/>
              </a:rPr>
              <a:t>line (Chimney) connecting the vacuum vessels of cryostat and control </a:t>
            </a:r>
            <a:r>
              <a:rPr lang="en-US" sz="1400" b="1" dirty="0" smtClean="0">
                <a:solidFill>
                  <a:srgbClr val="0070C0"/>
                </a:solidFill>
                <a:latin typeface="Comic Sans MS" panose="030F0702030302020204" pitchFamily="66" charset="0"/>
                <a:cs typeface="Aharoni" pitchFamily="2" charset="-79"/>
              </a:rPr>
              <a:t>Dewar</a:t>
            </a:r>
          </a:p>
          <a:p>
            <a:pPr marL="538163" algn="just"/>
            <a:endParaRPr lang="en-US" sz="1400" b="1" dirty="0" smtClean="0">
              <a:solidFill>
                <a:srgbClr val="FF0000"/>
              </a:solidFill>
              <a:latin typeface="Comic Sans MS" panose="030F0702030302020204" pitchFamily="66" charset="0"/>
              <a:cs typeface="Aharoni" pitchFamily="2" charset="-79"/>
            </a:endParaRPr>
          </a:p>
          <a:p>
            <a:pPr marL="538163" algn="just"/>
            <a:endParaRPr lang="en-US" sz="1400" b="1" dirty="0">
              <a:solidFill>
                <a:srgbClr val="000000"/>
              </a:solidFill>
              <a:latin typeface="Comic Sans MS" panose="030F0702030302020204" pitchFamily="66" charset="0"/>
            </a:endParaRPr>
          </a:p>
        </p:txBody>
      </p:sp>
      <p:sp>
        <p:nvSpPr>
          <p:cNvPr id="16" name="Овальная выноска 15"/>
          <p:cNvSpPr/>
          <p:nvPr/>
        </p:nvSpPr>
        <p:spPr>
          <a:xfrm>
            <a:off x="2209800" y="3060181"/>
            <a:ext cx="1974118" cy="633046"/>
          </a:xfrm>
          <a:prstGeom prst="wedgeEllipseCallout">
            <a:avLst>
              <a:gd name="adj1" fmla="val 67648"/>
              <a:gd name="adj2" fmla="val -4490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a:solidFill>
                    <a:srgbClr val="FF0000"/>
                  </a:solidFill>
                </a:ln>
                <a:noFill/>
              </a:rPr>
              <a:t>Technologic volume</a:t>
            </a:r>
            <a:endParaRPr lang="ru-RU" dirty="0">
              <a:ln>
                <a:solidFill>
                  <a:srgbClr val="FF0000"/>
                </a:solidFill>
              </a:ln>
              <a:noFill/>
            </a:endParaRPr>
          </a:p>
        </p:txBody>
      </p:sp>
      <p:sp>
        <p:nvSpPr>
          <p:cNvPr id="17" name="Овальная выноска 16"/>
          <p:cNvSpPr/>
          <p:nvPr/>
        </p:nvSpPr>
        <p:spPr>
          <a:xfrm>
            <a:off x="4323026" y="670016"/>
            <a:ext cx="1441938" cy="633046"/>
          </a:xfrm>
          <a:prstGeom prst="wedgeEllipseCallout">
            <a:avLst>
              <a:gd name="adj1" fmla="val 36480"/>
              <a:gd name="adj2" fmla="val 20605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a:solidFill>
                    <a:srgbClr val="FF0000"/>
                  </a:solidFill>
                </a:ln>
                <a:noFill/>
              </a:rPr>
              <a:t>Vacuum barrier</a:t>
            </a:r>
            <a:endParaRPr lang="ru-RU" dirty="0">
              <a:ln>
                <a:solidFill>
                  <a:srgbClr val="FF0000"/>
                </a:solidFill>
              </a:ln>
              <a:noFill/>
            </a:endParaRPr>
          </a:p>
        </p:txBody>
      </p:sp>
      <p:sp>
        <p:nvSpPr>
          <p:cNvPr id="18" name="Овальная выноска 17"/>
          <p:cNvSpPr/>
          <p:nvPr/>
        </p:nvSpPr>
        <p:spPr>
          <a:xfrm>
            <a:off x="3169579" y="5541304"/>
            <a:ext cx="1441938" cy="633046"/>
          </a:xfrm>
          <a:prstGeom prst="wedgeEllipseCallout">
            <a:avLst>
              <a:gd name="adj1" fmla="val 53290"/>
              <a:gd name="adj2" fmla="val -20025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ln>
                  <a:solidFill>
                    <a:srgbClr val="FF0000"/>
                  </a:solidFill>
                </a:ln>
                <a:noFill/>
              </a:rPr>
              <a:t>Pamp</a:t>
            </a:r>
            <a:r>
              <a:rPr lang="en-US" dirty="0" smtClean="0">
                <a:ln>
                  <a:solidFill>
                    <a:srgbClr val="FF0000"/>
                  </a:solidFill>
                </a:ln>
                <a:noFill/>
              </a:rPr>
              <a:t> station</a:t>
            </a:r>
            <a:endParaRPr lang="ru-RU" dirty="0">
              <a:ln>
                <a:solidFill>
                  <a:srgbClr val="FF0000"/>
                </a:solidFill>
              </a:ln>
              <a:noFill/>
            </a:endParaRPr>
          </a:p>
        </p:txBody>
      </p:sp>
    </p:spTree>
    <p:extLst>
      <p:ext uri="{BB962C8B-B14F-4D97-AF65-F5344CB8AC3E}">
        <p14:creationId xmlns:p14="http://schemas.microsoft.com/office/powerpoint/2010/main" val="34863881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Рисунок 19"/>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9676195" y="3908417"/>
            <a:ext cx="1677605" cy="2447933"/>
          </a:xfrm>
          <a:prstGeom prst="rect">
            <a:avLst/>
          </a:prstGeom>
        </p:spPr>
      </p:pic>
      <p:sp>
        <p:nvSpPr>
          <p:cNvPr id="6" name="Дата 5"/>
          <p:cNvSpPr>
            <a:spLocks noGrp="1"/>
          </p:cNvSpPr>
          <p:nvPr>
            <p:ph type="dt" sz="half" idx="10"/>
          </p:nvPr>
        </p:nvSpPr>
        <p:spPr/>
        <p:txBody>
          <a:bodyPr/>
          <a:lstStyle/>
          <a:p>
            <a:fld id="{6CBC2530-6313-41EC-87E2-3A4C082F903B}" type="datetime1">
              <a:rPr lang="ru-RU" b="1" smtClean="0"/>
              <a:t>16.06.2021</a:t>
            </a:fld>
            <a:endParaRPr lang="ru-RU" b="1" dirty="0"/>
          </a:p>
        </p:txBody>
      </p:sp>
      <p:sp>
        <p:nvSpPr>
          <p:cNvPr id="7" name="Нижний колонтитул 6"/>
          <p:cNvSpPr>
            <a:spLocks noGrp="1"/>
          </p:cNvSpPr>
          <p:nvPr>
            <p:ph type="ftr" sz="quarter" idx="11"/>
          </p:nvPr>
        </p:nvSpPr>
        <p:spPr>
          <a:xfrm>
            <a:off x="3196859" y="6389427"/>
            <a:ext cx="6005708" cy="365125"/>
          </a:xfrm>
        </p:spPr>
        <p:txBody>
          <a:bodyPr/>
          <a:lstStyle/>
          <a:p>
            <a:r>
              <a:rPr lang="en-US" dirty="0" err="1"/>
              <a:t>E.Pyata</a:t>
            </a:r>
            <a:r>
              <a:rPr lang="en-US" dirty="0"/>
              <a:t>,  BINP                             </a:t>
            </a:r>
            <a:r>
              <a:rPr lang="en-US" dirty="0" smtClean="0"/>
              <a:t>PANDA Collaboration Meeting 21/2     16/06/2021</a:t>
            </a:r>
            <a:endParaRPr lang="ru-RU" dirty="0"/>
          </a:p>
        </p:txBody>
      </p:sp>
      <p:sp>
        <p:nvSpPr>
          <p:cNvPr id="8" name="Номер слайда 7"/>
          <p:cNvSpPr>
            <a:spLocks noGrp="1"/>
          </p:cNvSpPr>
          <p:nvPr>
            <p:ph type="sldNum" sz="quarter" idx="12"/>
          </p:nvPr>
        </p:nvSpPr>
        <p:spPr/>
        <p:txBody>
          <a:bodyPr/>
          <a:lstStyle/>
          <a:p>
            <a:fld id="{1055D3A9-30C7-41F8-9BF4-392828383C4F}" type="slidenum">
              <a:rPr lang="ru-RU" b="1" smtClean="0"/>
              <a:t>18</a:t>
            </a:fld>
            <a:endParaRPr lang="ru-RU" b="1" dirty="0"/>
          </a:p>
        </p:txBody>
      </p:sp>
      <p:sp>
        <p:nvSpPr>
          <p:cNvPr id="12" name="Прямоугольник 11"/>
          <p:cNvSpPr/>
          <p:nvPr/>
        </p:nvSpPr>
        <p:spPr>
          <a:xfrm>
            <a:off x="673263" y="104203"/>
            <a:ext cx="10778338" cy="523220"/>
          </a:xfrm>
          <a:prstGeom prst="rect">
            <a:avLst/>
          </a:prstGeom>
        </p:spPr>
        <p:txBody>
          <a:bodyPr wrap="square">
            <a:spAutoFit/>
          </a:bodyPr>
          <a:lstStyle/>
          <a:p>
            <a:pPr algn="just"/>
            <a:r>
              <a:rPr lang="en-US" sz="2800" b="1" dirty="0" smtClean="0">
                <a:solidFill>
                  <a:srgbClr val="FF0000"/>
                </a:solidFill>
                <a:latin typeface="Comic Sans MS" panose="030F0702030302020204" pitchFamily="66" charset="0"/>
              </a:rPr>
              <a:t>3D model of Control Dewar</a:t>
            </a:r>
            <a:endParaRPr lang="en-US" sz="2800" b="1" dirty="0">
              <a:solidFill>
                <a:srgbClr val="FF0000"/>
              </a:solidFill>
              <a:latin typeface="Comic Sans MS" panose="030F0702030302020204" pitchFamily="66" charset="0"/>
            </a:endParaRPr>
          </a:p>
        </p:txBody>
      </p:sp>
      <p:pic>
        <p:nvPicPr>
          <p:cNvPr id="14" name="Рисунок 13"/>
          <p:cNvPicPr>
            <a:picLocks noChangeAspect="1"/>
          </p:cNvPicPr>
          <p:nvPr/>
        </p:nvPicPr>
        <p:blipFill>
          <a:blip r:embed="rId4"/>
          <a:stretch>
            <a:fillRect/>
          </a:stretch>
        </p:blipFill>
        <p:spPr>
          <a:xfrm>
            <a:off x="8484058" y="218372"/>
            <a:ext cx="3371191" cy="3786738"/>
          </a:xfrm>
          <a:prstGeom prst="rect">
            <a:avLst/>
          </a:prstGeom>
        </p:spPr>
      </p:pic>
      <p:pic>
        <p:nvPicPr>
          <p:cNvPr id="19" name="Рисунок 18"/>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696416" y="838580"/>
            <a:ext cx="4341920" cy="2903216"/>
          </a:xfrm>
          <a:prstGeom prst="rect">
            <a:avLst/>
          </a:prstGeom>
        </p:spPr>
      </p:pic>
      <p:pic>
        <p:nvPicPr>
          <p:cNvPr id="21" name="Рисунок 20"/>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7850882" y="3880288"/>
            <a:ext cx="2131318" cy="2370647"/>
          </a:xfrm>
          <a:prstGeom prst="rect">
            <a:avLst/>
          </a:prstGeom>
        </p:spPr>
      </p:pic>
      <p:pic>
        <p:nvPicPr>
          <p:cNvPr id="22" name="Рисунок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8367" y="4260166"/>
            <a:ext cx="3504169" cy="1972718"/>
          </a:xfrm>
          <a:prstGeom prst="rect">
            <a:avLst/>
          </a:prstGeom>
        </p:spPr>
      </p:pic>
      <p:pic>
        <p:nvPicPr>
          <p:cNvPr id="23" name="Рисунок 2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05249" y="4260166"/>
            <a:ext cx="3502714" cy="1972718"/>
          </a:xfrm>
          <a:prstGeom prst="rect">
            <a:avLst/>
          </a:prstGeom>
        </p:spPr>
      </p:pic>
      <p:pic>
        <p:nvPicPr>
          <p:cNvPr id="24" name="Рисунок 23" descr="Pipelanes_CD_PANDA3.jpg"/>
          <p:cNvPicPr>
            <a:picLocks noChangeAspect="1"/>
          </p:cNvPicPr>
          <p:nvPr/>
        </p:nvPicPr>
        <p:blipFill>
          <a:blip r:embed="rId9" cstate="print"/>
          <a:srcRect l="8144" t="7195" r="8183" b="8296"/>
          <a:stretch>
            <a:fillRect/>
          </a:stretch>
        </p:blipFill>
        <p:spPr>
          <a:xfrm rot="5400000">
            <a:off x="250938" y="1570802"/>
            <a:ext cx="3231685" cy="1833958"/>
          </a:xfrm>
          <a:prstGeom prst="rect">
            <a:avLst/>
          </a:prstGeom>
        </p:spPr>
      </p:pic>
    </p:spTree>
    <p:extLst>
      <p:ext uri="{BB962C8B-B14F-4D97-AF65-F5344CB8AC3E}">
        <p14:creationId xmlns:p14="http://schemas.microsoft.com/office/powerpoint/2010/main" val="347533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912F491-8DCC-4970-A862-D2DC116CB201}" type="datetime1">
              <a:rPr lang="ru-RU" smtClean="0"/>
              <a:t>16.06.2021</a:t>
            </a:fld>
            <a:endParaRPr lang="ru-RU"/>
          </a:p>
        </p:txBody>
      </p:sp>
      <p:sp>
        <p:nvSpPr>
          <p:cNvPr id="3" name="Нижний колонтитул 2"/>
          <p:cNvSpPr>
            <a:spLocks noGrp="1"/>
          </p:cNvSpPr>
          <p:nvPr>
            <p:ph type="ftr" sz="quarter" idx="11"/>
          </p:nvPr>
        </p:nvSpPr>
        <p:spPr>
          <a:xfrm>
            <a:off x="2558373" y="6356350"/>
            <a:ext cx="7529209" cy="365125"/>
          </a:xfrm>
        </p:spPr>
        <p:txBody>
          <a:bodyPr/>
          <a:lstStyle/>
          <a:p>
            <a:r>
              <a:rPr lang="en-US" dirty="0" err="1"/>
              <a:t>E.Pyata</a:t>
            </a:r>
            <a:r>
              <a:rPr lang="en-US" dirty="0"/>
              <a:t>,  BINP                             </a:t>
            </a:r>
            <a:r>
              <a:rPr lang="en-US" dirty="0" smtClean="0"/>
              <a:t>PANDA Collaboration Meeting 21/2     16/06/2021</a:t>
            </a:r>
            <a:endParaRPr lang="ru-RU" dirty="0"/>
          </a:p>
        </p:txBody>
      </p:sp>
      <p:sp>
        <p:nvSpPr>
          <p:cNvPr id="4" name="Номер слайда 3"/>
          <p:cNvSpPr>
            <a:spLocks noGrp="1"/>
          </p:cNvSpPr>
          <p:nvPr>
            <p:ph type="sldNum" sz="quarter" idx="12"/>
          </p:nvPr>
        </p:nvSpPr>
        <p:spPr/>
        <p:txBody>
          <a:bodyPr/>
          <a:lstStyle/>
          <a:p>
            <a:fld id="{A22A1DC4-691C-4D1E-8A3D-02D52518E6C2}" type="slidenum">
              <a:rPr lang="ru-RU" smtClean="0"/>
              <a:t>19</a:t>
            </a:fld>
            <a:endParaRPr lang="ru-RU"/>
          </a:p>
        </p:txBody>
      </p:sp>
      <p:sp>
        <p:nvSpPr>
          <p:cNvPr id="5" name="Заголовок 3"/>
          <p:cNvSpPr txBox="1">
            <a:spLocks/>
          </p:cNvSpPr>
          <p:nvPr/>
        </p:nvSpPr>
        <p:spPr>
          <a:xfrm>
            <a:off x="2847203" y="1908964"/>
            <a:ext cx="7056783" cy="203778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smtClean="0">
                <a:solidFill>
                  <a:srgbClr val="FF0000"/>
                </a:solidFill>
                <a:latin typeface="Comic Sans MS" panose="030F0702030302020204" pitchFamily="66" charset="0"/>
              </a:rPr>
              <a:t>Preparation tests in BINP</a:t>
            </a:r>
            <a:endParaRPr lang="en-US" sz="3600" b="1"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10337498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Дата 5"/>
          <p:cNvSpPr>
            <a:spLocks noGrp="1"/>
          </p:cNvSpPr>
          <p:nvPr>
            <p:ph type="dt" sz="half" idx="10"/>
          </p:nvPr>
        </p:nvSpPr>
        <p:spPr/>
        <p:txBody>
          <a:bodyPr/>
          <a:lstStyle/>
          <a:p>
            <a:fld id="{D170A5E7-2204-4C82-8843-80842175EB1D}" type="datetime1">
              <a:rPr lang="ru-RU" b="1" smtClean="0"/>
              <a:t>16.06.2021</a:t>
            </a:fld>
            <a:endParaRPr lang="ru-RU" b="1" dirty="0"/>
          </a:p>
        </p:txBody>
      </p:sp>
      <p:sp>
        <p:nvSpPr>
          <p:cNvPr id="7" name="Нижний колонтитул 6"/>
          <p:cNvSpPr>
            <a:spLocks noGrp="1"/>
          </p:cNvSpPr>
          <p:nvPr>
            <p:ph type="ftr" sz="quarter" idx="11"/>
          </p:nvPr>
        </p:nvSpPr>
        <p:spPr>
          <a:xfrm>
            <a:off x="3976492" y="6356350"/>
            <a:ext cx="6005708" cy="365125"/>
          </a:xfrm>
        </p:spPr>
        <p:txBody>
          <a:bodyPr/>
          <a:lstStyle/>
          <a:p>
            <a:r>
              <a:rPr lang="en-US" dirty="0" err="1"/>
              <a:t>E.Pyata</a:t>
            </a:r>
            <a:r>
              <a:rPr lang="en-US" dirty="0"/>
              <a:t>,  BINP                             </a:t>
            </a:r>
            <a:r>
              <a:rPr lang="en-US" dirty="0" smtClean="0"/>
              <a:t>PANDA Collaboration Meeting 21/2     16/06/2021</a:t>
            </a:r>
            <a:endParaRPr lang="ru-RU" dirty="0"/>
          </a:p>
        </p:txBody>
      </p:sp>
      <p:sp>
        <p:nvSpPr>
          <p:cNvPr id="8" name="Номер слайда 7"/>
          <p:cNvSpPr>
            <a:spLocks noGrp="1"/>
          </p:cNvSpPr>
          <p:nvPr>
            <p:ph type="sldNum" sz="quarter" idx="12"/>
          </p:nvPr>
        </p:nvSpPr>
        <p:spPr/>
        <p:txBody>
          <a:bodyPr/>
          <a:lstStyle/>
          <a:p>
            <a:fld id="{1055D3A9-30C7-41F8-9BF4-392828383C4F}" type="slidenum">
              <a:rPr lang="ru-RU" b="1" smtClean="0"/>
              <a:t>2</a:t>
            </a:fld>
            <a:endParaRPr lang="ru-RU" b="1" dirty="0"/>
          </a:p>
        </p:txBody>
      </p:sp>
      <p:sp>
        <p:nvSpPr>
          <p:cNvPr id="9" name="Заголовок 3"/>
          <p:cNvSpPr txBox="1">
            <a:spLocks/>
          </p:cNvSpPr>
          <p:nvPr/>
        </p:nvSpPr>
        <p:spPr>
          <a:xfrm>
            <a:off x="1582633" y="75398"/>
            <a:ext cx="9166431" cy="70894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smtClean="0">
                <a:solidFill>
                  <a:srgbClr val="FF0000"/>
                </a:solidFill>
                <a:latin typeface="Comic Sans MS" panose="030F0702030302020204" pitchFamily="66" charset="0"/>
              </a:rPr>
              <a:t>The main milestones of production of the PANDA solenoid magnet</a:t>
            </a:r>
            <a:endParaRPr lang="en-US" sz="2000" b="1" dirty="0">
              <a:solidFill>
                <a:srgbClr val="FF0000"/>
              </a:solidFill>
              <a:latin typeface="Comic Sans MS" panose="030F0702030302020204" pitchFamily="66" charset="0"/>
            </a:endParaRPr>
          </a:p>
        </p:txBody>
      </p:sp>
      <p:sp>
        <p:nvSpPr>
          <p:cNvPr id="10" name="Прямоугольник 9"/>
          <p:cNvSpPr/>
          <p:nvPr/>
        </p:nvSpPr>
        <p:spPr>
          <a:xfrm>
            <a:off x="408562" y="720741"/>
            <a:ext cx="11040893" cy="1631216"/>
          </a:xfrm>
          <a:prstGeom prst="rect">
            <a:avLst/>
          </a:prstGeom>
        </p:spPr>
        <p:txBody>
          <a:bodyPr wrap="square">
            <a:spAutoFit/>
          </a:bodyPr>
          <a:lstStyle/>
          <a:p>
            <a:pPr marL="180340" algn="just">
              <a:spcAft>
                <a:spcPts val="0"/>
              </a:spcAft>
            </a:pPr>
            <a:r>
              <a:rPr lang="en-US" sz="2000" b="1" dirty="0">
                <a:solidFill>
                  <a:srgbClr val="000000"/>
                </a:solidFill>
                <a:latin typeface="+mn-lt"/>
                <a:ea typeface="Times New Roman" panose="02020603050405020304" pitchFamily="18" charset="0"/>
                <a:cs typeface="Arial" panose="020B0604020202020204" pitchFamily="34" charset="0"/>
              </a:rPr>
              <a:t>The scope of delivery includes: </a:t>
            </a:r>
          </a:p>
          <a:p>
            <a:pPr marL="342900" lvl="0" indent="-342900" algn="just">
              <a:spcAft>
                <a:spcPts val="0"/>
              </a:spcAft>
              <a:buFont typeface="Symbol" panose="05050102010706020507" pitchFamily="18" charset="2"/>
              <a:buChar char=""/>
            </a:pPr>
            <a:r>
              <a:rPr lang="en-US" sz="2000" b="1" dirty="0" smtClean="0">
                <a:solidFill>
                  <a:srgbClr val="000000"/>
                </a:solidFill>
                <a:latin typeface="+mn-lt"/>
                <a:ea typeface="Times New Roman" panose="02020603050405020304" pitchFamily="18" charset="0"/>
                <a:cs typeface="Arial" panose="020B0604020202020204" pitchFamily="34" charset="0"/>
              </a:rPr>
              <a:t>Magnetic </a:t>
            </a:r>
            <a:r>
              <a:rPr lang="en-US" sz="2000" b="1" dirty="0">
                <a:solidFill>
                  <a:srgbClr val="000000"/>
                </a:solidFill>
                <a:latin typeface="+mn-lt"/>
                <a:ea typeface="Times New Roman" panose="02020603050405020304" pitchFamily="18" charset="0"/>
                <a:cs typeface="Arial" panose="020B0604020202020204" pitchFamily="34" charset="0"/>
              </a:rPr>
              <a:t>and engineering design of the magnet including tools and support;</a:t>
            </a:r>
            <a:endParaRPr lang="en-US" sz="2000" b="1" dirty="0">
              <a:latin typeface="+mn-lt"/>
              <a:ea typeface="Times New Roman" panose="02020603050405020304" pitchFamily="18" charset="0"/>
              <a:cs typeface="Times New Roman" panose="02020603050405020304" pitchFamily="18" charset="0"/>
            </a:endParaRPr>
          </a:p>
          <a:p>
            <a:pPr marL="342900" lvl="0" indent="-342900" algn="just">
              <a:spcAft>
                <a:spcPts val="0"/>
              </a:spcAft>
              <a:buFont typeface="Symbol" panose="05050102010706020507" pitchFamily="18" charset="2"/>
              <a:buChar char=""/>
            </a:pPr>
            <a:r>
              <a:rPr lang="en-US" sz="2000" b="1" dirty="0">
                <a:solidFill>
                  <a:srgbClr val="000000"/>
                </a:solidFill>
                <a:latin typeface="+mn-lt"/>
                <a:ea typeface="Times New Roman" panose="02020603050405020304" pitchFamily="18" charset="0"/>
                <a:cs typeface="Arial" panose="020B0604020202020204" pitchFamily="34" charset="0"/>
              </a:rPr>
              <a:t>Production and delivery of the magnet (consisting of yoke, cold mass and cryostat, alignment components, proximity cryogenics, support frame and platform beams) and all tools; </a:t>
            </a:r>
          </a:p>
          <a:p>
            <a:pPr marL="342900" lvl="0" indent="-342900" algn="just">
              <a:spcAft>
                <a:spcPts val="0"/>
              </a:spcAft>
              <a:buFont typeface="Symbol" panose="05050102010706020507" pitchFamily="18" charset="2"/>
              <a:buChar char=""/>
            </a:pPr>
            <a:r>
              <a:rPr lang="en-US" sz="2000" b="1" dirty="0">
                <a:latin typeface="+mn-lt"/>
                <a:ea typeface="Times New Roman" panose="02020603050405020304" pitchFamily="18" charset="0"/>
                <a:cs typeface="Times New Roman" panose="02020603050405020304" pitchFamily="18" charset="0"/>
              </a:rPr>
              <a:t>Power converter and quench protection and </a:t>
            </a:r>
            <a:r>
              <a:rPr lang="en-US" sz="2000" b="1" dirty="0" smtClean="0">
                <a:latin typeface="+mn-lt"/>
                <a:ea typeface="Times New Roman" panose="02020603050405020304" pitchFamily="18" charset="0"/>
                <a:cs typeface="Times New Roman" panose="02020603050405020304" pitchFamily="18" charset="0"/>
              </a:rPr>
              <a:t>instrumentation. </a:t>
            </a:r>
            <a:endParaRPr lang="en-US" sz="2000" b="1" dirty="0">
              <a:effectLst/>
              <a:latin typeface="+mn-lt"/>
              <a:ea typeface="Times New Roman" panose="02020603050405020304" pitchFamily="18" charset="0"/>
              <a:cs typeface="Times New Roman" panose="02020603050405020304" pitchFamily="18" charset="0"/>
            </a:endParaRPr>
          </a:p>
        </p:txBody>
      </p:sp>
      <p:graphicFrame>
        <p:nvGraphicFramePr>
          <p:cNvPr id="11" name="Таблица 10"/>
          <p:cNvGraphicFramePr>
            <a:graphicFrameLocks noGrp="1"/>
          </p:cNvGraphicFramePr>
          <p:nvPr>
            <p:extLst>
              <p:ext uri="{D42A27DB-BD31-4B8C-83A1-F6EECF244321}">
                <p14:modId xmlns:p14="http://schemas.microsoft.com/office/powerpoint/2010/main" val="1193243725"/>
              </p:ext>
            </p:extLst>
          </p:nvPr>
        </p:nvGraphicFramePr>
        <p:xfrm>
          <a:off x="549442" y="2351958"/>
          <a:ext cx="10663990" cy="3793382"/>
        </p:xfrm>
        <a:graphic>
          <a:graphicData uri="http://schemas.openxmlformats.org/drawingml/2006/table">
            <a:tbl>
              <a:tblPr>
                <a:tableStyleId>{5C22544A-7EE6-4342-B048-85BDC9FD1C3A}</a:tableStyleId>
              </a:tblPr>
              <a:tblGrid>
                <a:gridCol w="7141222">
                  <a:extLst>
                    <a:ext uri="{9D8B030D-6E8A-4147-A177-3AD203B41FA5}">
                      <a16:colId xmlns="" xmlns:a16="http://schemas.microsoft.com/office/drawing/2014/main" val="20000"/>
                    </a:ext>
                  </a:extLst>
                </a:gridCol>
                <a:gridCol w="3522768"/>
              </a:tblGrid>
              <a:tr h="331613">
                <a:tc>
                  <a:txBody>
                    <a:bodyPr/>
                    <a:lstStyle/>
                    <a:p>
                      <a:pPr algn="ctr" fontAlgn="ctr"/>
                      <a:r>
                        <a:rPr lang="en-US" sz="2000" b="1" i="0" u="none" strike="noStrike" dirty="0" smtClean="0">
                          <a:solidFill>
                            <a:srgbClr val="FF0000"/>
                          </a:solidFill>
                          <a:effectLst/>
                          <a:latin typeface="Comic Sans MS" panose="030F0702030302020204" pitchFamily="66" charset="0"/>
                        </a:rPr>
                        <a:t>Item</a:t>
                      </a:r>
                      <a:endParaRPr lang="en-US" sz="2000" b="1" i="0" u="none" strike="noStrike" dirty="0">
                        <a:solidFill>
                          <a:srgbClr val="FF0000"/>
                        </a:solidFill>
                        <a:effectLst/>
                        <a:latin typeface="Comic Sans MS" panose="030F0702030302020204" pitchFamily="66" charset="0"/>
                      </a:endParaRPr>
                    </a:p>
                  </a:txBody>
                  <a:tcPr marL="180000"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2000" b="1" i="0" u="none" strike="noStrike" dirty="0" smtClean="0">
                          <a:solidFill>
                            <a:srgbClr val="FF0000"/>
                          </a:solidFill>
                          <a:effectLst/>
                          <a:latin typeface="Comic Sans MS" panose="030F0702030302020204" pitchFamily="66" charset="0"/>
                        </a:rPr>
                        <a:t>Date</a:t>
                      </a:r>
                    </a:p>
                  </a:txBody>
                  <a:tcPr marL="9525" marR="9525" marT="9525" marB="0" anchor="ctr" anchorCtr="1"/>
                </a:tc>
              </a:tr>
              <a:tr h="331613">
                <a:tc>
                  <a:txBody>
                    <a:bodyPr/>
                    <a:lstStyle/>
                    <a:p>
                      <a:pPr algn="l" fontAlgn="ctr"/>
                      <a:r>
                        <a:rPr lang="en-US" sz="2000" b="1" u="none" strike="noStrike" dirty="0">
                          <a:effectLst/>
                          <a:latin typeface="+mn-lt"/>
                        </a:rPr>
                        <a:t>Start contract</a:t>
                      </a:r>
                      <a:endParaRPr lang="en-US" sz="2000" b="1" i="0" u="none" strike="noStrike" dirty="0">
                        <a:solidFill>
                          <a:srgbClr val="000000"/>
                        </a:solidFill>
                        <a:effectLst/>
                        <a:latin typeface="+mn-lt"/>
                      </a:endParaRPr>
                    </a:p>
                  </a:txBody>
                  <a:tcPr marL="180000" marR="9525" marT="9525" marB="0" anchor="ctr"/>
                </a:tc>
                <a:tc>
                  <a:txBody>
                    <a:bodyPr/>
                    <a:lstStyle/>
                    <a:p>
                      <a:pPr algn="r" fontAlgn="b"/>
                      <a:r>
                        <a:rPr lang="en-US" sz="2000" b="1" i="0" u="none" strike="noStrike" dirty="0">
                          <a:solidFill>
                            <a:srgbClr val="000000"/>
                          </a:solidFill>
                          <a:effectLst/>
                          <a:latin typeface="+mn-lt"/>
                        </a:rPr>
                        <a:t>03/2017</a:t>
                      </a:r>
                    </a:p>
                  </a:txBody>
                  <a:tcPr marL="9525" marR="9525" marT="9525" marB="0" anchor="ctr" anchorCtr="1"/>
                </a:tc>
                <a:extLst>
                  <a:ext uri="{0D108BD9-81ED-4DB2-BD59-A6C34878D82A}">
                    <a16:rowId xmlns="" xmlns:a16="http://schemas.microsoft.com/office/drawing/2014/main" val="10000"/>
                  </a:ext>
                </a:extLst>
              </a:tr>
              <a:tr h="525668">
                <a:tc>
                  <a:txBody>
                    <a:bodyPr/>
                    <a:lstStyle/>
                    <a:p>
                      <a:pPr algn="l" fontAlgn="ctr"/>
                      <a:r>
                        <a:rPr lang="en-US" sz="2000" b="1" u="none" strike="noStrike" dirty="0">
                          <a:effectLst/>
                          <a:latin typeface="+mn-lt"/>
                        </a:rPr>
                        <a:t>Control assembling of the Yoke of solenoid at the </a:t>
                      </a:r>
                      <a:r>
                        <a:rPr lang="en-US" sz="2000" b="1" u="none" strike="noStrike" dirty="0" smtClean="0">
                          <a:effectLst/>
                          <a:latin typeface="+mn-lt"/>
                        </a:rPr>
                        <a:t>Novosibirsk plant </a:t>
                      </a:r>
                      <a:r>
                        <a:rPr lang="en-US" sz="2000" b="1" u="none" strike="noStrike" dirty="0">
                          <a:effectLst/>
                          <a:latin typeface="+mn-lt"/>
                        </a:rPr>
                        <a:t>site</a:t>
                      </a:r>
                      <a:endParaRPr lang="en-US" sz="2000" b="1" i="0" u="none" strike="noStrike" dirty="0">
                        <a:solidFill>
                          <a:srgbClr val="000000"/>
                        </a:solidFill>
                        <a:effectLst/>
                        <a:latin typeface="+mn-lt"/>
                      </a:endParaRPr>
                    </a:p>
                  </a:txBody>
                  <a:tcPr marL="180000" marR="9525" marT="9525" marB="0" anchor="ctr"/>
                </a:tc>
                <a:tc>
                  <a:txBody>
                    <a:bodyPr/>
                    <a:lstStyle/>
                    <a:p>
                      <a:pPr algn="r" fontAlgn="b"/>
                      <a:r>
                        <a:rPr lang="en-US" sz="2000" b="1" i="0" u="none" strike="noStrike" dirty="0" smtClean="0">
                          <a:solidFill>
                            <a:srgbClr val="000000"/>
                          </a:solidFill>
                          <a:effectLst/>
                          <a:latin typeface="+mn-lt"/>
                        </a:rPr>
                        <a:t>09/2020</a:t>
                      </a:r>
                      <a:endParaRPr lang="en-US" sz="2000" b="1" i="0" u="none" strike="noStrike" dirty="0">
                        <a:solidFill>
                          <a:srgbClr val="000000"/>
                        </a:solidFill>
                        <a:effectLst/>
                        <a:latin typeface="+mn-lt"/>
                      </a:endParaRPr>
                    </a:p>
                  </a:txBody>
                  <a:tcPr marL="9525" marR="9525" marT="9525" marB="0" anchor="ctr" anchorCtr="1"/>
                </a:tc>
                <a:extLst>
                  <a:ext uri="{0D108BD9-81ED-4DB2-BD59-A6C34878D82A}">
                    <a16:rowId xmlns="" xmlns:a16="http://schemas.microsoft.com/office/drawing/2014/main" val="10001"/>
                  </a:ext>
                </a:extLst>
              </a:tr>
              <a:tr h="784018">
                <a:tc>
                  <a:txBody>
                    <a:bodyPr/>
                    <a:lstStyle/>
                    <a:p>
                      <a:pPr algn="l" fontAlgn="ctr"/>
                      <a:r>
                        <a:rPr lang="en-US" sz="2000" b="1" u="none" strike="noStrike" dirty="0">
                          <a:effectLst/>
                          <a:latin typeface="+mn-lt"/>
                        </a:rPr>
                        <a:t>Magnetic tests of the PANDA solenoid including safety system and electrical components at </a:t>
                      </a:r>
                      <a:r>
                        <a:rPr lang="en-US" sz="2000" b="1" u="none" strike="noStrike" dirty="0" smtClean="0">
                          <a:effectLst/>
                          <a:latin typeface="+mn-lt"/>
                        </a:rPr>
                        <a:t>BINP (additional contract)</a:t>
                      </a:r>
                      <a:endParaRPr lang="en-US" sz="2000" b="1" i="0" u="none" strike="noStrike" dirty="0">
                        <a:solidFill>
                          <a:srgbClr val="000000"/>
                        </a:solidFill>
                        <a:effectLst/>
                        <a:latin typeface="+mn-lt"/>
                      </a:endParaRPr>
                    </a:p>
                  </a:txBody>
                  <a:tcPr marL="180000" marR="9525" marT="9525" marB="0" anchor="ctr"/>
                </a:tc>
                <a:tc>
                  <a:txBody>
                    <a:bodyPr/>
                    <a:lstStyle/>
                    <a:p>
                      <a:pPr algn="r" fontAlgn="b"/>
                      <a:r>
                        <a:rPr lang="en-US" sz="2000" b="1" i="0" u="none" strike="noStrike" dirty="0" smtClean="0">
                          <a:solidFill>
                            <a:srgbClr val="000000"/>
                          </a:solidFill>
                          <a:effectLst/>
                          <a:latin typeface="+mn-lt"/>
                        </a:rPr>
                        <a:t>06/2023 - 05/2024</a:t>
                      </a:r>
                      <a:endParaRPr lang="en-US" sz="2000" b="1" i="0" u="none" strike="noStrike" dirty="0">
                        <a:solidFill>
                          <a:srgbClr val="000000"/>
                        </a:solidFill>
                        <a:effectLst/>
                        <a:latin typeface="+mn-lt"/>
                      </a:endParaRPr>
                    </a:p>
                  </a:txBody>
                  <a:tcPr marL="9525" marR="9525" marT="9525" marB="0" anchor="ctr" anchorCtr="1"/>
                </a:tc>
                <a:extLst>
                  <a:ext uri="{0D108BD9-81ED-4DB2-BD59-A6C34878D82A}">
                    <a16:rowId xmlns="" xmlns:a16="http://schemas.microsoft.com/office/drawing/2014/main" val="10002"/>
                  </a:ext>
                </a:extLst>
              </a:tr>
              <a:tr h="358305">
                <a:tc gridSpan="2">
                  <a:txBody>
                    <a:bodyPr/>
                    <a:lstStyle/>
                    <a:p>
                      <a:pPr algn="ctr" fontAlgn="ctr"/>
                      <a:r>
                        <a:rPr lang="en-US" sz="2000" b="1" u="none" strike="noStrike" dirty="0">
                          <a:effectLst/>
                          <a:latin typeface="+mn-lt"/>
                        </a:rPr>
                        <a:t>Assembling and tests at the FAIR site</a:t>
                      </a:r>
                      <a:endParaRPr lang="en-US" sz="2000" b="1" i="0" u="none" strike="noStrike" dirty="0">
                        <a:solidFill>
                          <a:srgbClr val="000000"/>
                        </a:solidFill>
                        <a:effectLst/>
                        <a:latin typeface="+mn-lt"/>
                      </a:endParaRPr>
                    </a:p>
                  </a:txBody>
                  <a:tcPr marL="180000" marR="9525" marT="9525" marB="0" anchor="ctr"/>
                </a:tc>
                <a:tc hMerge="1">
                  <a:txBody>
                    <a:bodyPr/>
                    <a:lstStyle/>
                    <a:p>
                      <a:pPr algn="ctr" fontAlgn="ctr"/>
                      <a:endParaRPr lang="en-US" sz="1800" b="1" i="0" u="none" strike="noStrike" dirty="0">
                        <a:solidFill>
                          <a:srgbClr val="000000"/>
                        </a:solidFill>
                        <a:effectLst/>
                        <a:latin typeface="+mn-lt"/>
                      </a:endParaRPr>
                    </a:p>
                  </a:txBody>
                  <a:tcPr marL="180000" marR="9525" marT="9525" marB="0" anchor="ctr"/>
                </a:tc>
                <a:extLst>
                  <a:ext uri="{0D108BD9-81ED-4DB2-BD59-A6C34878D82A}">
                    <a16:rowId xmlns="" xmlns:a16="http://schemas.microsoft.com/office/drawing/2014/main" val="10003"/>
                  </a:ext>
                </a:extLst>
              </a:tr>
              <a:tr h="358305">
                <a:tc>
                  <a:txBody>
                    <a:bodyPr/>
                    <a:lstStyle/>
                    <a:p>
                      <a:pPr algn="l" fontAlgn="ctr"/>
                      <a:r>
                        <a:rPr lang="en-US" sz="2000" b="1" u="none" strike="noStrike" dirty="0">
                          <a:effectLst/>
                          <a:latin typeface="+mn-lt"/>
                        </a:rPr>
                        <a:t>Assembling of the </a:t>
                      </a:r>
                      <a:r>
                        <a:rPr lang="en-US" sz="2000" b="1" u="none" strike="noStrike" dirty="0" smtClean="0">
                          <a:effectLst/>
                          <a:latin typeface="+mn-lt"/>
                        </a:rPr>
                        <a:t>magnet at </a:t>
                      </a:r>
                      <a:r>
                        <a:rPr lang="en-US" sz="2000" b="1" u="none" strike="noStrike" dirty="0">
                          <a:effectLst/>
                          <a:latin typeface="+mn-lt"/>
                        </a:rPr>
                        <a:t>Darmstadt</a:t>
                      </a:r>
                      <a:endParaRPr lang="en-US" sz="2000" b="1" i="0" u="none" strike="noStrike" dirty="0">
                        <a:solidFill>
                          <a:srgbClr val="000000"/>
                        </a:solidFill>
                        <a:effectLst/>
                        <a:latin typeface="+mn-lt"/>
                      </a:endParaRPr>
                    </a:p>
                  </a:txBody>
                  <a:tcPr marL="180000" marR="9525" marT="9525" marB="0" anchor="ctr"/>
                </a:tc>
                <a:tc>
                  <a:txBody>
                    <a:bodyPr/>
                    <a:lstStyle/>
                    <a:p>
                      <a:pPr algn="r" fontAlgn="b"/>
                      <a:r>
                        <a:rPr lang="en-US" sz="2000" b="1" i="0" u="none" strike="noStrike" dirty="0" smtClean="0">
                          <a:solidFill>
                            <a:srgbClr val="000000"/>
                          </a:solidFill>
                          <a:effectLst/>
                          <a:latin typeface="+mn-lt"/>
                        </a:rPr>
                        <a:t>06/2024</a:t>
                      </a:r>
                      <a:endParaRPr lang="en-US" sz="2000" b="1" i="0" u="none" strike="noStrike" dirty="0">
                        <a:solidFill>
                          <a:srgbClr val="000000"/>
                        </a:solidFill>
                        <a:effectLst/>
                        <a:latin typeface="+mn-lt"/>
                      </a:endParaRPr>
                    </a:p>
                  </a:txBody>
                  <a:tcPr marL="9525" marR="9525" marT="9525" marB="0" anchor="ctr" anchorCtr="1"/>
                </a:tc>
                <a:extLst>
                  <a:ext uri="{0D108BD9-81ED-4DB2-BD59-A6C34878D82A}">
                    <a16:rowId xmlns="" xmlns:a16="http://schemas.microsoft.com/office/drawing/2014/main" val="10004"/>
                  </a:ext>
                </a:extLst>
              </a:tr>
              <a:tr h="358305">
                <a:tc>
                  <a:txBody>
                    <a:bodyPr/>
                    <a:lstStyle/>
                    <a:p>
                      <a:pPr algn="l" fontAlgn="ctr"/>
                      <a:r>
                        <a:rPr lang="en-US" sz="2000" b="1" u="none" strike="noStrike" dirty="0">
                          <a:effectLst/>
                          <a:latin typeface="+mn-lt"/>
                        </a:rPr>
                        <a:t>Acceptant tests at </a:t>
                      </a:r>
                      <a:r>
                        <a:rPr lang="en-US" sz="2000" b="1" u="none" strike="noStrike" dirty="0" smtClean="0">
                          <a:effectLst/>
                          <a:latin typeface="+mn-lt"/>
                        </a:rPr>
                        <a:t>FAIR assembling area</a:t>
                      </a:r>
                      <a:endParaRPr lang="en-US" sz="2000" b="1" i="0" u="none" strike="noStrike" dirty="0">
                        <a:solidFill>
                          <a:srgbClr val="000000"/>
                        </a:solidFill>
                        <a:effectLst/>
                        <a:latin typeface="+mn-lt"/>
                      </a:endParaRPr>
                    </a:p>
                  </a:txBody>
                  <a:tcPr marL="180000" marR="9525" marT="9525" marB="0" anchor="ctr"/>
                </a:tc>
                <a:tc>
                  <a:txBody>
                    <a:bodyPr/>
                    <a:lstStyle/>
                    <a:p>
                      <a:pPr algn="r" fontAlgn="b"/>
                      <a:r>
                        <a:rPr lang="en-US" sz="2000" b="1" i="0" u="none" strike="noStrike" dirty="0" smtClean="0">
                          <a:solidFill>
                            <a:srgbClr val="000000"/>
                          </a:solidFill>
                          <a:effectLst/>
                          <a:latin typeface="+mn-lt"/>
                        </a:rPr>
                        <a:t>11/2024</a:t>
                      </a:r>
                      <a:endParaRPr lang="en-US" sz="2000" b="1" i="0" u="none" strike="noStrike" dirty="0">
                        <a:solidFill>
                          <a:srgbClr val="000000"/>
                        </a:solidFill>
                        <a:effectLst/>
                        <a:latin typeface="+mn-lt"/>
                      </a:endParaRPr>
                    </a:p>
                  </a:txBody>
                  <a:tcPr marL="9525" marR="9525" marT="9525" marB="0" anchor="ctr" anchorCtr="1"/>
                </a:tc>
                <a:extLst>
                  <a:ext uri="{0D108BD9-81ED-4DB2-BD59-A6C34878D82A}">
                    <a16:rowId xmlns="" xmlns:a16="http://schemas.microsoft.com/office/drawing/2014/main" val="10005"/>
                  </a:ext>
                </a:extLst>
              </a:tr>
              <a:tr h="652098">
                <a:tc>
                  <a:txBody>
                    <a:bodyPr/>
                    <a:lstStyle/>
                    <a:p>
                      <a:pPr algn="l" fontAlgn="ctr"/>
                      <a:r>
                        <a:rPr lang="en-US" sz="2000" b="1" u="none" strike="noStrike" dirty="0">
                          <a:effectLst/>
                          <a:latin typeface="+mn-lt"/>
                        </a:rPr>
                        <a:t>Installation of the PANDA solenoid magnet at worked </a:t>
                      </a:r>
                      <a:r>
                        <a:rPr lang="en-US" sz="2000" b="1" u="none" strike="noStrike" dirty="0" smtClean="0">
                          <a:effectLst/>
                          <a:latin typeface="+mn-lt"/>
                        </a:rPr>
                        <a:t>position and final acceptance tests</a:t>
                      </a:r>
                      <a:endParaRPr lang="en-US" sz="2000" b="1" i="0" u="none" strike="noStrike" dirty="0">
                        <a:solidFill>
                          <a:srgbClr val="000000"/>
                        </a:solidFill>
                        <a:effectLst/>
                        <a:latin typeface="+mn-lt"/>
                      </a:endParaRPr>
                    </a:p>
                  </a:txBody>
                  <a:tcPr marL="180000" marR="9525" marT="9525" marB="0" anchor="ctr"/>
                </a:tc>
                <a:tc>
                  <a:txBody>
                    <a:bodyPr/>
                    <a:lstStyle/>
                    <a:p>
                      <a:pPr algn="r" fontAlgn="b"/>
                      <a:r>
                        <a:rPr lang="en-US" sz="2000" b="1" i="0" u="none" strike="noStrike" dirty="0" smtClean="0">
                          <a:solidFill>
                            <a:srgbClr val="000000"/>
                          </a:solidFill>
                          <a:effectLst/>
                          <a:latin typeface="+mn-lt"/>
                        </a:rPr>
                        <a:t>01-05/2025</a:t>
                      </a:r>
                      <a:endParaRPr lang="en-US" sz="2000" b="1" i="0" u="none" strike="noStrike" dirty="0">
                        <a:solidFill>
                          <a:srgbClr val="000000"/>
                        </a:solidFill>
                        <a:effectLst/>
                        <a:latin typeface="+mn-lt"/>
                      </a:endParaRPr>
                    </a:p>
                  </a:txBody>
                  <a:tcPr marL="9525" marR="9525" marT="9525" marB="0" anchor="ctr" anchorCtr="1"/>
                </a:tc>
                <a:extLst>
                  <a:ext uri="{0D108BD9-81ED-4DB2-BD59-A6C34878D82A}">
                    <a16:rowId xmlns="" xmlns:a16="http://schemas.microsoft.com/office/drawing/2014/main" val="10006"/>
                  </a:ext>
                </a:extLst>
              </a:tr>
            </a:tbl>
          </a:graphicData>
        </a:graphic>
      </p:graphicFrame>
    </p:spTree>
    <p:extLst>
      <p:ext uri="{BB962C8B-B14F-4D97-AF65-F5344CB8AC3E}">
        <p14:creationId xmlns:p14="http://schemas.microsoft.com/office/powerpoint/2010/main" val="39439645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Номер слайда 22"/>
          <p:cNvSpPr>
            <a:spLocks noGrp="1"/>
          </p:cNvSpPr>
          <p:nvPr>
            <p:ph type="sldNum" sz="quarter" idx="12"/>
          </p:nvPr>
        </p:nvSpPr>
        <p:spPr/>
        <p:txBody>
          <a:bodyPr/>
          <a:lstStyle/>
          <a:p>
            <a:pPr>
              <a:defRPr/>
            </a:pPr>
            <a:fld id="{1A8126DC-8849-4187-B706-7E0203B700CC}" type="slidenum">
              <a:rPr lang="en-US" altLang="en-US" smtClean="0"/>
              <a:pPr>
                <a:defRPr/>
              </a:pPr>
              <a:t>20</a:t>
            </a:fld>
            <a:endParaRPr lang="en-US" altLang="en-US" sz="1800">
              <a:solidFill>
                <a:schemeClr val="tx1"/>
              </a:solidFill>
            </a:endParaRPr>
          </a:p>
        </p:txBody>
      </p:sp>
      <p:sp>
        <p:nvSpPr>
          <p:cNvPr id="2" name="Нижний колонтитул 1"/>
          <p:cNvSpPr>
            <a:spLocks noGrp="1"/>
          </p:cNvSpPr>
          <p:nvPr>
            <p:ph type="ftr" sz="quarter" idx="11"/>
          </p:nvPr>
        </p:nvSpPr>
        <p:spPr>
          <a:xfrm>
            <a:off x="2538919" y="6356350"/>
            <a:ext cx="7568119" cy="365125"/>
          </a:xfrm>
        </p:spPr>
        <p:txBody>
          <a:bodyPr/>
          <a:lstStyle/>
          <a:p>
            <a:r>
              <a:rPr lang="en-US" dirty="0" err="1"/>
              <a:t>E.Pyata</a:t>
            </a:r>
            <a:r>
              <a:rPr lang="en-US" dirty="0"/>
              <a:t>,  BINP                             </a:t>
            </a:r>
            <a:r>
              <a:rPr lang="en-US" dirty="0" smtClean="0"/>
              <a:t>PANDA Collaboration Meeting 21/2     16/06/2021</a:t>
            </a:r>
            <a:endParaRPr lang="ru-RU" dirty="0"/>
          </a:p>
        </p:txBody>
      </p:sp>
      <p:sp>
        <p:nvSpPr>
          <p:cNvPr id="5" name="Дата 4"/>
          <p:cNvSpPr>
            <a:spLocks noGrp="1"/>
          </p:cNvSpPr>
          <p:nvPr>
            <p:ph type="dt" sz="half" idx="10"/>
          </p:nvPr>
        </p:nvSpPr>
        <p:spPr>
          <a:xfrm>
            <a:off x="848248" y="6356350"/>
            <a:ext cx="2743200" cy="365125"/>
          </a:xfrm>
        </p:spPr>
        <p:txBody>
          <a:bodyPr/>
          <a:lstStyle/>
          <a:p>
            <a:pPr>
              <a:defRPr/>
            </a:pPr>
            <a:fld id="{E89934E1-44A9-44C8-86C4-58E5051009A4}" type="datetime1">
              <a:rPr lang="ru-RU" altLang="en-US" smtClean="0"/>
              <a:t>16.06.2021</a:t>
            </a:fld>
            <a:endParaRPr lang="en-US" altLang="en-US" sz="1800">
              <a:solidFill>
                <a:schemeClr val="tx1"/>
              </a:solidFill>
            </a:endParaRPr>
          </a:p>
        </p:txBody>
      </p:sp>
      <p:sp>
        <p:nvSpPr>
          <p:cNvPr id="8" name="Прямоугольник 7"/>
          <p:cNvSpPr/>
          <p:nvPr/>
        </p:nvSpPr>
        <p:spPr>
          <a:xfrm>
            <a:off x="1312985" y="79384"/>
            <a:ext cx="10388477" cy="523220"/>
          </a:xfrm>
          <a:prstGeom prst="rect">
            <a:avLst/>
          </a:prstGeom>
        </p:spPr>
        <p:txBody>
          <a:bodyPr wrap="square">
            <a:spAutoFit/>
          </a:bodyPr>
          <a:lstStyle/>
          <a:p>
            <a:pPr algn="ctr"/>
            <a:r>
              <a:rPr lang="en-US" sz="2800" b="1" dirty="0" smtClean="0">
                <a:solidFill>
                  <a:srgbClr val="FF0000"/>
                </a:solidFill>
                <a:latin typeface="Comic Sans MS" panose="030F0702030302020204" pitchFamily="66" charset="0"/>
              </a:rPr>
              <a:t>Flow scheme KEDR and  PANDA cryogenic system</a:t>
            </a:r>
            <a:endParaRPr lang="en-US" sz="2800" b="1" dirty="0">
              <a:solidFill>
                <a:srgbClr val="FF0000"/>
              </a:solidFill>
              <a:latin typeface="Comic Sans MS" panose="030F0702030302020204" pitchFamily="66" charset="0"/>
            </a:endParaRPr>
          </a:p>
        </p:txBody>
      </p:sp>
      <p:pic>
        <p:nvPicPr>
          <p:cNvPr id="4" name="Рисунок 3"/>
          <p:cNvPicPr>
            <a:picLocks noChangeAspect="1"/>
          </p:cNvPicPr>
          <p:nvPr/>
        </p:nvPicPr>
        <p:blipFill>
          <a:blip r:embed="rId2"/>
          <a:stretch>
            <a:fillRect/>
          </a:stretch>
        </p:blipFill>
        <p:spPr>
          <a:xfrm>
            <a:off x="1118009" y="1130885"/>
            <a:ext cx="9583187" cy="5128070"/>
          </a:xfrm>
          <a:prstGeom prst="rect">
            <a:avLst/>
          </a:prstGeom>
        </p:spPr>
      </p:pic>
    </p:spTree>
    <p:extLst>
      <p:ext uri="{BB962C8B-B14F-4D97-AF65-F5344CB8AC3E}">
        <p14:creationId xmlns:p14="http://schemas.microsoft.com/office/powerpoint/2010/main" val="35872497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Номер слайда 6"/>
          <p:cNvSpPr>
            <a:spLocks noGrp="1"/>
          </p:cNvSpPr>
          <p:nvPr>
            <p:ph type="sldNum" sz="quarter" idx="12"/>
          </p:nvPr>
        </p:nvSpPr>
        <p:spPr>
          <a:xfrm>
            <a:off x="11593903" y="6282001"/>
            <a:ext cx="432758" cy="365125"/>
          </a:xfrm>
        </p:spPr>
        <p:txBody>
          <a:bodyPr/>
          <a:lstStyle/>
          <a:p>
            <a:fld id="{3A2E10AA-8BC0-42D4-B347-A8A6F08A069C}" type="slidenum">
              <a:rPr lang="ru-RU" smtClean="0"/>
              <a:t>21</a:t>
            </a:fld>
            <a:endParaRPr lang="ru-RU" dirty="0"/>
          </a:p>
        </p:txBody>
      </p:sp>
      <p:pic>
        <p:nvPicPr>
          <p:cNvPr id="6" name="Объект 5">
            <a:extLst>
              <a:ext uri="{FF2B5EF4-FFF2-40B4-BE49-F238E27FC236}">
                <a16:creationId xmlns:a16="http://schemas.microsoft.com/office/drawing/2014/main" xmlns="" id="{22137F9D-1ECC-4C03-9DDD-D404E0E79D0B}"/>
              </a:ext>
            </a:extLst>
          </p:cNvPr>
          <p:cNvPicPr>
            <a:picLocks noGrp="1" noChangeAspect="1"/>
          </p:cNvPicPr>
          <p:nvPr>
            <p:ph idx="1"/>
          </p:nvPr>
        </p:nvPicPr>
        <p:blipFill>
          <a:blip r:embed="rId2"/>
          <a:stretch>
            <a:fillRect/>
          </a:stretch>
        </p:blipFill>
        <p:spPr>
          <a:xfrm>
            <a:off x="0" y="1092959"/>
            <a:ext cx="12026661" cy="5018446"/>
          </a:xfrm>
        </p:spPr>
      </p:pic>
      <p:sp>
        <p:nvSpPr>
          <p:cNvPr id="9" name="Прямоугольник 8"/>
          <p:cNvSpPr/>
          <p:nvPr/>
        </p:nvSpPr>
        <p:spPr>
          <a:xfrm>
            <a:off x="984430" y="114965"/>
            <a:ext cx="10388477" cy="461665"/>
          </a:xfrm>
          <a:prstGeom prst="rect">
            <a:avLst/>
          </a:prstGeom>
        </p:spPr>
        <p:txBody>
          <a:bodyPr wrap="square">
            <a:spAutoFit/>
          </a:bodyPr>
          <a:lstStyle/>
          <a:p>
            <a:pPr algn="ctr"/>
            <a:r>
              <a:rPr lang="en-US" sz="2400" b="1" dirty="0" smtClean="0">
                <a:solidFill>
                  <a:srgbClr val="FF0000"/>
                </a:solidFill>
                <a:latin typeface="Comic Sans MS" panose="030F0702030302020204" pitchFamily="66" charset="0"/>
              </a:rPr>
              <a:t>Block scheme for tests </a:t>
            </a:r>
            <a:r>
              <a:rPr lang="en-US" sz="2400" b="1" dirty="0" smtClean="0">
                <a:solidFill>
                  <a:srgbClr val="FF0000"/>
                </a:solidFill>
                <a:latin typeface="Comic Sans MS" panose="030F0702030302020204" pitchFamily="66" charset="0"/>
              </a:rPr>
              <a:t>and measurements of a magnetic field</a:t>
            </a:r>
            <a:endParaRPr lang="en-US" sz="2400" b="1" dirty="0">
              <a:solidFill>
                <a:srgbClr val="FF0000"/>
              </a:solidFill>
              <a:latin typeface="Comic Sans MS" panose="030F0702030302020204" pitchFamily="66" charset="0"/>
            </a:endParaRPr>
          </a:p>
        </p:txBody>
      </p:sp>
      <p:sp>
        <p:nvSpPr>
          <p:cNvPr id="4" name="TextBox 3"/>
          <p:cNvSpPr txBox="1"/>
          <p:nvPr/>
        </p:nvSpPr>
        <p:spPr>
          <a:xfrm>
            <a:off x="64706" y="4736649"/>
            <a:ext cx="1004835" cy="646331"/>
          </a:xfrm>
          <a:prstGeom prst="rect">
            <a:avLst/>
          </a:prstGeom>
          <a:noFill/>
        </p:spPr>
        <p:txBody>
          <a:bodyPr wrap="square" rtlCol="0">
            <a:spAutoFit/>
          </a:bodyPr>
          <a:lstStyle/>
          <a:p>
            <a:pPr algn="ctr"/>
            <a:r>
              <a:rPr lang="en-US" dirty="0" smtClean="0"/>
              <a:t>LN2 tank</a:t>
            </a:r>
          </a:p>
          <a:p>
            <a:pPr algn="ctr"/>
            <a:r>
              <a:rPr lang="en-US" dirty="0" smtClean="0"/>
              <a:t>60t</a:t>
            </a:r>
            <a:endParaRPr lang="ru-RU" dirty="0"/>
          </a:p>
        </p:txBody>
      </p:sp>
      <p:sp>
        <p:nvSpPr>
          <p:cNvPr id="10" name="TextBox 9"/>
          <p:cNvSpPr txBox="1"/>
          <p:nvPr/>
        </p:nvSpPr>
        <p:spPr>
          <a:xfrm>
            <a:off x="7094136" y="5409888"/>
            <a:ext cx="1004835" cy="646331"/>
          </a:xfrm>
          <a:prstGeom prst="rect">
            <a:avLst/>
          </a:prstGeom>
          <a:noFill/>
        </p:spPr>
        <p:txBody>
          <a:bodyPr wrap="square" rtlCol="0">
            <a:spAutoFit/>
          </a:bodyPr>
          <a:lstStyle/>
          <a:p>
            <a:r>
              <a:rPr lang="en-US" dirty="0" smtClean="0"/>
              <a:t>Control Dewar</a:t>
            </a:r>
            <a:endParaRPr lang="ru-RU" dirty="0"/>
          </a:p>
        </p:txBody>
      </p:sp>
      <p:sp>
        <p:nvSpPr>
          <p:cNvPr id="11" name="TextBox 10"/>
          <p:cNvSpPr txBox="1"/>
          <p:nvPr/>
        </p:nvSpPr>
        <p:spPr>
          <a:xfrm>
            <a:off x="5869912" y="5548387"/>
            <a:ext cx="1224224" cy="369332"/>
          </a:xfrm>
          <a:prstGeom prst="rect">
            <a:avLst/>
          </a:prstGeom>
          <a:noFill/>
        </p:spPr>
        <p:txBody>
          <a:bodyPr wrap="square" rtlCol="0">
            <a:spAutoFit/>
          </a:bodyPr>
          <a:lstStyle/>
          <a:p>
            <a:r>
              <a:rPr lang="en-US" dirty="0" smtClean="0"/>
              <a:t>Feed Box</a:t>
            </a:r>
            <a:endParaRPr lang="ru-RU" dirty="0"/>
          </a:p>
        </p:txBody>
      </p:sp>
      <p:sp>
        <p:nvSpPr>
          <p:cNvPr id="12" name="TextBox 11"/>
          <p:cNvSpPr txBox="1"/>
          <p:nvPr/>
        </p:nvSpPr>
        <p:spPr>
          <a:xfrm>
            <a:off x="0" y="1846965"/>
            <a:ext cx="1215851" cy="646331"/>
          </a:xfrm>
          <a:prstGeom prst="rect">
            <a:avLst/>
          </a:prstGeom>
          <a:noFill/>
        </p:spPr>
        <p:txBody>
          <a:bodyPr wrap="square" rtlCol="0">
            <a:spAutoFit/>
          </a:bodyPr>
          <a:lstStyle/>
          <a:p>
            <a:pPr algn="ctr"/>
            <a:r>
              <a:rPr lang="en-US" dirty="0" smtClean="0"/>
              <a:t>Cryogenic station</a:t>
            </a:r>
            <a:endParaRPr lang="ru-RU" dirty="0"/>
          </a:p>
        </p:txBody>
      </p:sp>
      <p:sp>
        <p:nvSpPr>
          <p:cNvPr id="13" name="TextBox 12"/>
          <p:cNvSpPr txBox="1"/>
          <p:nvPr/>
        </p:nvSpPr>
        <p:spPr>
          <a:xfrm>
            <a:off x="1049133" y="5416999"/>
            <a:ext cx="1197889" cy="646331"/>
          </a:xfrm>
          <a:prstGeom prst="rect">
            <a:avLst/>
          </a:prstGeom>
          <a:noFill/>
        </p:spPr>
        <p:txBody>
          <a:bodyPr wrap="square" rtlCol="0">
            <a:spAutoFit/>
          </a:bodyPr>
          <a:lstStyle/>
          <a:p>
            <a:pPr algn="ctr"/>
            <a:r>
              <a:rPr lang="en-US" dirty="0" smtClean="0"/>
              <a:t>Heat exchanger</a:t>
            </a:r>
            <a:endParaRPr lang="ru-RU" dirty="0"/>
          </a:p>
        </p:txBody>
      </p:sp>
      <p:sp>
        <p:nvSpPr>
          <p:cNvPr id="14" name="TextBox 13"/>
          <p:cNvSpPr txBox="1"/>
          <p:nvPr/>
        </p:nvSpPr>
        <p:spPr>
          <a:xfrm>
            <a:off x="2247022" y="5398181"/>
            <a:ext cx="1440723" cy="369332"/>
          </a:xfrm>
          <a:prstGeom prst="rect">
            <a:avLst/>
          </a:prstGeom>
          <a:noFill/>
        </p:spPr>
        <p:txBody>
          <a:bodyPr wrap="square" rtlCol="0">
            <a:spAutoFit/>
          </a:bodyPr>
          <a:lstStyle/>
          <a:p>
            <a:r>
              <a:rPr lang="en-US" dirty="0" smtClean="0"/>
              <a:t>Liquefier</a:t>
            </a:r>
            <a:endParaRPr lang="ru-RU" dirty="0"/>
          </a:p>
        </p:txBody>
      </p:sp>
      <p:sp>
        <p:nvSpPr>
          <p:cNvPr id="15" name="TextBox 14"/>
          <p:cNvSpPr txBox="1"/>
          <p:nvPr/>
        </p:nvSpPr>
        <p:spPr>
          <a:xfrm>
            <a:off x="5869912" y="1846965"/>
            <a:ext cx="1004835" cy="369332"/>
          </a:xfrm>
          <a:prstGeom prst="rect">
            <a:avLst/>
          </a:prstGeom>
          <a:noFill/>
        </p:spPr>
        <p:txBody>
          <a:bodyPr wrap="square" rtlCol="0">
            <a:spAutoFit/>
          </a:bodyPr>
          <a:lstStyle/>
          <a:p>
            <a:r>
              <a:rPr lang="en-US" dirty="0" smtClean="0"/>
              <a:t>Solenoid</a:t>
            </a:r>
            <a:endParaRPr lang="ru-RU" dirty="0"/>
          </a:p>
        </p:txBody>
      </p:sp>
      <p:sp>
        <p:nvSpPr>
          <p:cNvPr id="16" name="TextBox 15"/>
          <p:cNvSpPr txBox="1"/>
          <p:nvPr/>
        </p:nvSpPr>
        <p:spPr>
          <a:xfrm>
            <a:off x="8098971" y="5409888"/>
            <a:ext cx="1004835" cy="369332"/>
          </a:xfrm>
          <a:prstGeom prst="rect">
            <a:avLst/>
          </a:prstGeom>
          <a:noFill/>
        </p:spPr>
        <p:txBody>
          <a:bodyPr wrap="square" rtlCol="0">
            <a:spAutoFit/>
          </a:bodyPr>
          <a:lstStyle/>
          <a:p>
            <a:r>
              <a:rPr lang="en-US" dirty="0" smtClean="0"/>
              <a:t>Solenoid</a:t>
            </a:r>
            <a:endParaRPr lang="ru-RU" dirty="0"/>
          </a:p>
        </p:txBody>
      </p:sp>
      <p:sp>
        <p:nvSpPr>
          <p:cNvPr id="17" name="TextBox 16"/>
          <p:cNvSpPr txBox="1"/>
          <p:nvPr/>
        </p:nvSpPr>
        <p:spPr>
          <a:xfrm>
            <a:off x="7883998" y="1846965"/>
            <a:ext cx="1219808" cy="369332"/>
          </a:xfrm>
          <a:prstGeom prst="rect">
            <a:avLst/>
          </a:prstGeom>
          <a:noFill/>
        </p:spPr>
        <p:txBody>
          <a:bodyPr wrap="square" rtlCol="0">
            <a:spAutoFit/>
          </a:bodyPr>
          <a:lstStyle/>
          <a:p>
            <a:r>
              <a:rPr lang="en-US" dirty="0" smtClean="0"/>
              <a:t>Feed Box</a:t>
            </a:r>
            <a:endParaRPr lang="ru-RU" dirty="0"/>
          </a:p>
        </p:txBody>
      </p:sp>
      <p:sp>
        <p:nvSpPr>
          <p:cNvPr id="18" name="TextBox 17"/>
          <p:cNvSpPr txBox="1"/>
          <p:nvPr/>
        </p:nvSpPr>
        <p:spPr>
          <a:xfrm>
            <a:off x="401934" y="892904"/>
            <a:ext cx="3155183" cy="400110"/>
          </a:xfrm>
          <a:prstGeom prst="rect">
            <a:avLst/>
          </a:prstGeom>
          <a:noFill/>
          <a:ln>
            <a:solidFill>
              <a:srgbClr val="C00000"/>
            </a:solidFill>
          </a:ln>
        </p:spPr>
        <p:txBody>
          <a:bodyPr wrap="square" rtlCol="0">
            <a:spAutoFit/>
          </a:bodyPr>
          <a:lstStyle/>
          <a:p>
            <a:pPr algn="ctr"/>
            <a:r>
              <a:rPr lang="en-US" sz="2000" b="1" dirty="0" smtClean="0">
                <a:solidFill>
                  <a:srgbClr val="C00000"/>
                </a:solidFill>
                <a:latin typeface="Comic Sans MS" panose="030F0702030302020204" pitchFamily="66" charset="0"/>
              </a:rPr>
              <a:t>KEDR cryogenic system</a:t>
            </a:r>
            <a:endParaRPr lang="ru-RU" sz="2000" b="1" dirty="0">
              <a:solidFill>
                <a:srgbClr val="C00000"/>
              </a:solidFill>
              <a:latin typeface="Comic Sans MS" panose="030F0702030302020204" pitchFamily="66" charset="0"/>
            </a:endParaRPr>
          </a:p>
        </p:txBody>
      </p:sp>
      <p:sp>
        <p:nvSpPr>
          <p:cNvPr id="20" name="TextBox 19"/>
          <p:cNvSpPr txBox="1"/>
          <p:nvPr/>
        </p:nvSpPr>
        <p:spPr>
          <a:xfrm>
            <a:off x="6814457" y="1569966"/>
            <a:ext cx="1004835" cy="646331"/>
          </a:xfrm>
          <a:prstGeom prst="rect">
            <a:avLst/>
          </a:prstGeom>
          <a:noFill/>
        </p:spPr>
        <p:txBody>
          <a:bodyPr wrap="square" rtlCol="0">
            <a:spAutoFit/>
          </a:bodyPr>
          <a:lstStyle/>
          <a:p>
            <a:r>
              <a:rPr lang="en-US" dirty="0" smtClean="0"/>
              <a:t>Control Dewar</a:t>
            </a:r>
            <a:endParaRPr lang="ru-RU" dirty="0"/>
          </a:p>
        </p:txBody>
      </p:sp>
      <p:sp>
        <p:nvSpPr>
          <p:cNvPr id="21" name="TextBox 20"/>
          <p:cNvSpPr txBox="1"/>
          <p:nvPr/>
        </p:nvSpPr>
        <p:spPr>
          <a:xfrm>
            <a:off x="4427054" y="3770744"/>
            <a:ext cx="1197889" cy="646331"/>
          </a:xfrm>
          <a:prstGeom prst="rect">
            <a:avLst/>
          </a:prstGeom>
          <a:noFill/>
        </p:spPr>
        <p:txBody>
          <a:bodyPr wrap="square" rtlCol="0">
            <a:spAutoFit/>
          </a:bodyPr>
          <a:lstStyle/>
          <a:p>
            <a:r>
              <a:rPr lang="en-US" dirty="0" smtClean="0"/>
              <a:t>Heat exchanger</a:t>
            </a:r>
            <a:endParaRPr lang="ru-RU" dirty="0"/>
          </a:p>
        </p:txBody>
      </p:sp>
      <p:sp>
        <p:nvSpPr>
          <p:cNvPr id="22" name="TextBox 21"/>
          <p:cNvSpPr txBox="1"/>
          <p:nvPr/>
        </p:nvSpPr>
        <p:spPr>
          <a:xfrm>
            <a:off x="5624943" y="946719"/>
            <a:ext cx="3513574" cy="400110"/>
          </a:xfrm>
          <a:prstGeom prst="rect">
            <a:avLst/>
          </a:prstGeom>
          <a:noFill/>
          <a:ln>
            <a:solidFill>
              <a:srgbClr val="C00000"/>
            </a:solidFill>
          </a:ln>
        </p:spPr>
        <p:txBody>
          <a:bodyPr wrap="square" rtlCol="0">
            <a:spAutoFit/>
          </a:bodyPr>
          <a:lstStyle/>
          <a:p>
            <a:pPr algn="ctr"/>
            <a:r>
              <a:rPr lang="en-US" sz="2000" b="1" dirty="0" smtClean="0">
                <a:solidFill>
                  <a:srgbClr val="C00000"/>
                </a:solidFill>
                <a:latin typeface="Comic Sans MS" panose="030F0702030302020204" pitchFamily="66" charset="0"/>
              </a:rPr>
              <a:t>PANDA cryogenic system</a:t>
            </a:r>
            <a:endParaRPr lang="ru-RU" sz="2000" b="1" dirty="0">
              <a:solidFill>
                <a:srgbClr val="C00000"/>
              </a:solidFill>
              <a:latin typeface="Comic Sans MS" panose="030F0702030302020204" pitchFamily="66" charset="0"/>
            </a:endParaRPr>
          </a:p>
        </p:txBody>
      </p:sp>
      <p:sp>
        <p:nvSpPr>
          <p:cNvPr id="23" name="Дата 4"/>
          <p:cNvSpPr>
            <a:spLocks noGrp="1"/>
          </p:cNvSpPr>
          <p:nvPr>
            <p:ph type="dt" sz="half" idx="10"/>
          </p:nvPr>
        </p:nvSpPr>
        <p:spPr>
          <a:xfrm>
            <a:off x="848248" y="6356350"/>
            <a:ext cx="2743200" cy="365125"/>
          </a:xfrm>
        </p:spPr>
        <p:txBody>
          <a:bodyPr/>
          <a:lstStyle/>
          <a:p>
            <a:pPr>
              <a:defRPr/>
            </a:pPr>
            <a:fld id="{E89934E1-44A9-44C8-86C4-58E5051009A4}" type="datetime1">
              <a:rPr lang="ru-RU" altLang="en-US" smtClean="0"/>
              <a:t>16.06.2021</a:t>
            </a:fld>
            <a:endParaRPr lang="en-US" altLang="en-US" sz="1800">
              <a:solidFill>
                <a:schemeClr val="tx1"/>
              </a:solidFill>
            </a:endParaRPr>
          </a:p>
        </p:txBody>
      </p:sp>
      <p:sp>
        <p:nvSpPr>
          <p:cNvPr id="24" name="Нижний колонтитул 1"/>
          <p:cNvSpPr>
            <a:spLocks noGrp="1"/>
          </p:cNvSpPr>
          <p:nvPr>
            <p:ph type="ftr" sz="quarter" idx="11"/>
          </p:nvPr>
        </p:nvSpPr>
        <p:spPr>
          <a:xfrm>
            <a:off x="2538919" y="6356350"/>
            <a:ext cx="7568119" cy="365125"/>
          </a:xfrm>
        </p:spPr>
        <p:txBody>
          <a:bodyPr/>
          <a:lstStyle/>
          <a:p>
            <a:r>
              <a:rPr lang="en-US" dirty="0" err="1"/>
              <a:t>E.Pyata</a:t>
            </a:r>
            <a:r>
              <a:rPr lang="en-US" dirty="0"/>
              <a:t>,  BINP                             </a:t>
            </a:r>
            <a:r>
              <a:rPr lang="en-US" dirty="0" smtClean="0"/>
              <a:t>PANDA Collaboration Meeting 21/2     16/06/2021</a:t>
            </a:r>
            <a:endParaRPr lang="ru-RU" dirty="0"/>
          </a:p>
        </p:txBody>
      </p:sp>
    </p:spTree>
    <p:extLst>
      <p:ext uri="{BB962C8B-B14F-4D97-AF65-F5344CB8AC3E}">
        <p14:creationId xmlns:p14="http://schemas.microsoft.com/office/powerpoint/2010/main" val="3345514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Номер слайда 22"/>
          <p:cNvSpPr>
            <a:spLocks noGrp="1"/>
          </p:cNvSpPr>
          <p:nvPr>
            <p:ph type="sldNum" sz="quarter" idx="12"/>
          </p:nvPr>
        </p:nvSpPr>
        <p:spPr/>
        <p:txBody>
          <a:bodyPr/>
          <a:lstStyle/>
          <a:p>
            <a:pPr>
              <a:defRPr/>
            </a:pPr>
            <a:fld id="{1A8126DC-8849-4187-B706-7E0203B700CC}" type="slidenum">
              <a:rPr lang="en-US" altLang="en-US" smtClean="0"/>
              <a:pPr>
                <a:defRPr/>
              </a:pPr>
              <a:t>22</a:t>
            </a:fld>
            <a:endParaRPr lang="en-US" altLang="en-US" sz="1800">
              <a:solidFill>
                <a:schemeClr val="tx1"/>
              </a:solidFill>
            </a:endParaRPr>
          </a:p>
        </p:txBody>
      </p:sp>
      <p:sp>
        <p:nvSpPr>
          <p:cNvPr id="2" name="Нижний колонтитул 1"/>
          <p:cNvSpPr>
            <a:spLocks noGrp="1"/>
          </p:cNvSpPr>
          <p:nvPr>
            <p:ph type="ftr" sz="quarter" idx="11"/>
          </p:nvPr>
        </p:nvSpPr>
        <p:spPr>
          <a:xfrm>
            <a:off x="2538919" y="6356350"/>
            <a:ext cx="7568119" cy="365125"/>
          </a:xfrm>
        </p:spPr>
        <p:txBody>
          <a:bodyPr/>
          <a:lstStyle/>
          <a:p>
            <a:r>
              <a:rPr lang="en-US" dirty="0" err="1"/>
              <a:t>E.Pyata</a:t>
            </a:r>
            <a:r>
              <a:rPr lang="en-US" dirty="0"/>
              <a:t>,  BINP                             </a:t>
            </a:r>
            <a:r>
              <a:rPr lang="en-US" dirty="0" smtClean="0"/>
              <a:t>PANDA Collaboration Meeting 21/2     16/06/2021</a:t>
            </a:r>
            <a:endParaRPr lang="ru-RU" dirty="0"/>
          </a:p>
        </p:txBody>
      </p:sp>
      <p:sp>
        <p:nvSpPr>
          <p:cNvPr id="5" name="Дата 4"/>
          <p:cNvSpPr>
            <a:spLocks noGrp="1"/>
          </p:cNvSpPr>
          <p:nvPr>
            <p:ph type="dt" sz="half" idx="10"/>
          </p:nvPr>
        </p:nvSpPr>
        <p:spPr/>
        <p:txBody>
          <a:bodyPr/>
          <a:lstStyle/>
          <a:p>
            <a:pPr>
              <a:defRPr/>
            </a:pPr>
            <a:fld id="{E89934E1-44A9-44C8-86C4-58E5051009A4}" type="datetime1">
              <a:rPr lang="ru-RU" altLang="en-US" smtClean="0"/>
              <a:t>16.06.2021</a:t>
            </a:fld>
            <a:endParaRPr lang="en-US" altLang="en-US" sz="1800">
              <a:solidFill>
                <a:schemeClr val="tx1"/>
              </a:solidFill>
            </a:endParaRPr>
          </a:p>
        </p:txBody>
      </p:sp>
      <p:pic>
        <p:nvPicPr>
          <p:cNvPr id="3" name="Рисунок 2"/>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865715" y="1033491"/>
            <a:ext cx="8241323" cy="5320348"/>
          </a:xfrm>
          <a:prstGeom prst="rect">
            <a:avLst/>
          </a:prstGeom>
        </p:spPr>
      </p:pic>
      <p:sp>
        <p:nvSpPr>
          <p:cNvPr id="8" name="Прямоугольник 7"/>
          <p:cNvSpPr/>
          <p:nvPr/>
        </p:nvSpPr>
        <p:spPr>
          <a:xfrm>
            <a:off x="1312985" y="79384"/>
            <a:ext cx="10388477" cy="954107"/>
          </a:xfrm>
          <a:prstGeom prst="rect">
            <a:avLst/>
          </a:prstGeom>
        </p:spPr>
        <p:txBody>
          <a:bodyPr wrap="square">
            <a:spAutoFit/>
          </a:bodyPr>
          <a:lstStyle/>
          <a:p>
            <a:pPr algn="ctr"/>
            <a:r>
              <a:rPr lang="en-US" sz="2800" b="1" dirty="0" smtClean="0">
                <a:solidFill>
                  <a:srgbClr val="FF0000"/>
                </a:solidFill>
                <a:latin typeface="Comic Sans MS" panose="030F0702030302020204" pitchFamily="66" charset="0"/>
              </a:rPr>
              <a:t>PANDA magnet, bld. 13. Area for cryogenic and coils tests and measurements of a magnetic field</a:t>
            </a:r>
            <a:endParaRPr lang="en-US" sz="2800" b="1"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14480542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08DDAA7-35E7-43AF-9BD2-2853656E11CF}" type="datetime1">
              <a:rPr lang="ru-RU" smtClean="0"/>
              <a:t>16.06.2021</a:t>
            </a:fld>
            <a:endParaRPr lang="ru-RU"/>
          </a:p>
        </p:txBody>
      </p:sp>
      <p:sp>
        <p:nvSpPr>
          <p:cNvPr id="4" name="Номер слайда 3"/>
          <p:cNvSpPr>
            <a:spLocks noGrp="1"/>
          </p:cNvSpPr>
          <p:nvPr>
            <p:ph type="sldNum" sz="quarter" idx="12"/>
          </p:nvPr>
        </p:nvSpPr>
        <p:spPr/>
        <p:txBody>
          <a:bodyPr/>
          <a:lstStyle/>
          <a:p>
            <a:fld id="{A22A1DC4-691C-4D1E-8A3D-02D52518E6C2}" type="slidenum">
              <a:rPr lang="ru-RU" smtClean="0"/>
              <a:t>23</a:t>
            </a:fld>
            <a:endParaRPr lang="ru-RU"/>
          </a:p>
        </p:txBody>
      </p:sp>
      <p:pic>
        <p:nvPicPr>
          <p:cNvPr id="5" name="Рисунок 4"/>
          <p:cNvPicPr>
            <a:picLocks noChangeAspect="1"/>
          </p:cNvPicPr>
          <p:nvPr/>
        </p:nvPicPr>
        <p:blipFill>
          <a:blip r:embed="rId3"/>
          <a:stretch>
            <a:fillRect/>
          </a:stretch>
        </p:blipFill>
        <p:spPr>
          <a:xfrm>
            <a:off x="1316334" y="138535"/>
            <a:ext cx="10203003" cy="5738114"/>
          </a:xfrm>
          <a:prstGeom prst="rect">
            <a:avLst/>
          </a:prstGeom>
        </p:spPr>
      </p:pic>
      <p:sp>
        <p:nvSpPr>
          <p:cNvPr id="6" name="Заголовок 1"/>
          <p:cNvSpPr txBox="1">
            <a:spLocks/>
          </p:cNvSpPr>
          <p:nvPr/>
        </p:nvSpPr>
        <p:spPr>
          <a:xfrm>
            <a:off x="1981200" y="5560018"/>
            <a:ext cx="8229600" cy="868362"/>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sz="3600" dirty="0" smtClean="0">
                <a:solidFill>
                  <a:srgbClr val="17375E"/>
                </a:solidFill>
                <a:latin typeface="Comic Sans MS" pitchFamily="66" charset="0"/>
              </a:rPr>
              <a:t>Thank you for your attention</a:t>
            </a:r>
            <a:endParaRPr lang="ru-RU" sz="3600" dirty="0" smtClean="0">
              <a:solidFill>
                <a:srgbClr val="17375E"/>
              </a:solidFill>
              <a:latin typeface="Comic Sans MS" pitchFamily="66" charset="0"/>
            </a:endParaRPr>
          </a:p>
        </p:txBody>
      </p:sp>
      <p:sp>
        <p:nvSpPr>
          <p:cNvPr id="7" name="Нижний колонтитул 6"/>
          <p:cNvSpPr>
            <a:spLocks noGrp="1"/>
          </p:cNvSpPr>
          <p:nvPr>
            <p:ph type="ftr" sz="quarter" idx="11"/>
          </p:nvPr>
        </p:nvSpPr>
        <p:spPr>
          <a:xfrm>
            <a:off x="2776655" y="6356350"/>
            <a:ext cx="7922876" cy="365125"/>
          </a:xfrm>
        </p:spPr>
        <p:txBody>
          <a:bodyPr/>
          <a:lstStyle/>
          <a:p>
            <a:r>
              <a:rPr lang="en-US" dirty="0" err="1" smtClean="0"/>
              <a:t>E.Pyata</a:t>
            </a:r>
            <a:r>
              <a:rPr lang="en-US" dirty="0" smtClean="0"/>
              <a:t>,  BINP                             </a:t>
            </a:r>
            <a:r>
              <a:rPr lang="en-US" dirty="0" smtClean="0"/>
              <a:t>PANDA Collaboration Meeting 21/2     16/06/2021</a:t>
            </a:r>
            <a:endParaRPr lang="ru-RU" dirty="0"/>
          </a:p>
        </p:txBody>
      </p:sp>
    </p:spTree>
    <p:extLst>
      <p:ext uri="{BB962C8B-B14F-4D97-AF65-F5344CB8AC3E}">
        <p14:creationId xmlns:p14="http://schemas.microsoft.com/office/powerpoint/2010/main" val="22961045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3" cstate="print">
            <a:extLst>
              <a:ext uri="{28A0092B-C50C-407E-A947-70E740481C1C}">
                <a14:useLocalDpi xmlns:a14="http://schemas.microsoft.com/office/drawing/2010/main" val="0"/>
              </a:ext>
            </a:extLst>
          </a:blip>
          <a:srcRect l="-1020" t="2422" r="13686" b="23030"/>
          <a:stretch/>
        </p:blipFill>
        <p:spPr>
          <a:xfrm>
            <a:off x="5053899" y="361238"/>
            <a:ext cx="5074923" cy="5656545"/>
          </a:xfrm>
          <a:prstGeom prst="rect">
            <a:avLst/>
          </a:prstGeom>
        </p:spPr>
      </p:pic>
      <p:sp>
        <p:nvSpPr>
          <p:cNvPr id="3" name="Нижний колонтитул 2"/>
          <p:cNvSpPr>
            <a:spLocks noGrp="1"/>
          </p:cNvSpPr>
          <p:nvPr>
            <p:ph type="ftr" sz="quarter" idx="11"/>
          </p:nvPr>
        </p:nvSpPr>
        <p:spPr>
          <a:xfrm>
            <a:off x="2762655" y="6356350"/>
            <a:ext cx="7859949" cy="365125"/>
          </a:xfrm>
        </p:spPr>
        <p:txBody>
          <a:bodyPr/>
          <a:lstStyle/>
          <a:p>
            <a:r>
              <a:rPr lang="en-US" dirty="0" err="1"/>
              <a:t>E.Pyata</a:t>
            </a:r>
            <a:r>
              <a:rPr lang="en-US" dirty="0"/>
              <a:t>,  BINP                             </a:t>
            </a:r>
            <a:r>
              <a:rPr lang="en-US" dirty="0" smtClean="0"/>
              <a:t>PANDA Collaboration Meeting 21/2     16/06/2021</a:t>
            </a:r>
            <a:endParaRPr lang="ru-RU" dirty="0"/>
          </a:p>
        </p:txBody>
      </p:sp>
      <p:sp>
        <p:nvSpPr>
          <p:cNvPr id="4" name="Номер слайда 3"/>
          <p:cNvSpPr>
            <a:spLocks noGrp="1"/>
          </p:cNvSpPr>
          <p:nvPr>
            <p:ph type="sldNum" sz="quarter" idx="12"/>
          </p:nvPr>
        </p:nvSpPr>
        <p:spPr/>
        <p:txBody>
          <a:bodyPr/>
          <a:lstStyle/>
          <a:p>
            <a:fld id="{A22A1DC4-691C-4D1E-8A3D-02D52518E6C2}" type="slidenum">
              <a:rPr lang="ru-RU" smtClean="0"/>
              <a:t>3</a:t>
            </a:fld>
            <a:endParaRPr lang="ru-RU"/>
          </a:p>
        </p:txBody>
      </p:sp>
      <p:sp>
        <p:nvSpPr>
          <p:cNvPr id="6" name="Заголовок 3"/>
          <p:cNvSpPr txBox="1">
            <a:spLocks/>
          </p:cNvSpPr>
          <p:nvPr/>
        </p:nvSpPr>
        <p:spPr>
          <a:xfrm>
            <a:off x="2838219" y="31524"/>
            <a:ext cx="7056783" cy="37871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smtClean="0">
                <a:solidFill>
                  <a:srgbClr val="FF0000"/>
                </a:solidFill>
                <a:latin typeface="Comic Sans MS" panose="030F0702030302020204" pitchFamily="66" charset="0"/>
              </a:rPr>
              <a:t>PANDA solenoid magnet, BINP responsibility</a:t>
            </a:r>
            <a:endParaRPr lang="en-US" sz="2000" b="1" dirty="0">
              <a:solidFill>
                <a:srgbClr val="FF0000"/>
              </a:solidFill>
              <a:latin typeface="Comic Sans MS" panose="030F0702030302020204" pitchFamily="66" charset="0"/>
            </a:endParaRPr>
          </a:p>
        </p:txBody>
      </p:sp>
      <p:sp>
        <p:nvSpPr>
          <p:cNvPr id="8" name="TextBox 7"/>
          <p:cNvSpPr txBox="1"/>
          <p:nvPr/>
        </p:nvSpPr>
        <p:spPr>
          <a:xfrm>
            <a:off x="2959436" y="884640"/>
            <a:ext cx="2037739" cy="523220"/>
          </a:xfrm>
          <a:prstGeom prst="rect">
            <a:avLst/>
          </a:prstGeom>
          <a:noFill/>
        </p:spPr>
        <p:txBody>
          <a:bodyPr wrap="square" rtlCol="0">
            <a:spAutoFit/>
          </a:bodyPr>
          <a:lstStyle/>
          <a:p>
            <a:pPr algn="ctr"/>
            <a:r>
              <a:rPr lang="en-US" sz="1400" b="1" dirty="0" smtClean="0"/>
              <a:t>Power supply and energy extraction system </a:t>
            </a:r>
            <a:endParaRPr lang="ru-RU" sz="1400" b="1" dirty="0"/>
          </a:p>
        </p:txBody>
      </p:sp>
      <p:sp>
        <p:nvSpPr>
          <p:cNvPr id="9" name="TextBox 8"/>
          <p:cNvSpPr txBox="1"/>
          <p:nvPr/>
        </p:nvSpPr>
        <p:spPr>
          <a:xfrm>
            <a:off x="5789323" y="3461642"/>
            <a:ext cx="1287263" cy="307777"/>
          </a:xfrm>
          <a:prstGeom prst="rect">
            <a:avLst/>
          </a:prstGeom>
          <a:noFill/>
        </p:spPr>
        <p:txBody>
          <a:bodyPr wrap="square" rtlCol="0">
            <a:spAutoFit/>
          </a:bodyPr>
          <a:lstStyle/>
          <a:p>
            <a:r>
              <a:rPr lang="en-US" sz="1400" b="1" dirty="0" smtClean="0"/>
              <a:t>Cable channel</a:t>
            </a:r>
            <a:endParaRPr lang="ru-RU" sz="1400" b="1" dirty="0"/>
          </a:p>
        </p:txBody>
      </p:sp>
      <p:sp>
        <p:nvSpPr>
          <p:cNvPr id="10" name="TextBox 9"/>
          <p:cNvSpPr txBox="1"/>
          <p:nvPr/>
        </p:nvSpPr>
        <p:spPr>
          <a:xfrm>
            <a:off x="9093317" y="2725365"/>
            <a:ext cx="1670566" cy="307777"/>
          </a:xfrm>
          <a:prstGeom prst="rect">
            <a:avLst/>
          </a:prstGeom>
          <a:noFill/>
        </p:spPr>
        <p:txBody>
          <a:bodyPr wrap="square" rtlCol="0">
            <a:spAutoFit/>
          </a:bodyPr>
          <a:lstStyle/>
          <a:p>
            <a:r>
              <a:rPr lang="en-US" sz="1400" b="1" dirty="0" smtClean="0"/>
              <a:t>Control Dewar box</a:t>
            </a:r>
            <a:endParaRPr lang="ru-RU" sz="1400" b="1" dirty="0"/>
          </a:p>
        </p:txBody>
      </p:sp>
      <p:sp>
        <p:nvSpPr>
          <p:cNvPr id="11" name="TextBox 10"/>
          <p:cNvSpPr txBox="1"/>
          <p:nvPr/>
        </p:nvSpPr>
        <p:spPr>
          <a:xfrm>
            <a:off x="10658904" y="3695221"/>
            <a:ext cx="1056289" cy="523220"/>
          </a:xfrm>
          <a:prstGeom prst="rect">
            <a:avLst/>
          </a:prstGeom>
          <a:noFill/>
        </p:spPr>
        <p:txBody>
          <a:bodyPr wrap="square" rtlCol="0">
            <a:spAutoFit/>
          </a:bodyPr>
          <a:lstStyle/>
          <a:p>
            <a:r>
              <a:rPr lang="en-US" sz="1400" b="1" dirty="0" smtClean="0"/>
              <a:t>Solenoid and yoke</a:t>
            </a:r>
            <a:endParaRPr lang="ru-RU" sz="1400" b="1" dirty="0"/>
          </a:p>
        </p:txBody>
      </p:sp>
      <p:sp>
        <p:nvSpPr>
          <p:cNvPr id="12" name="TextBox 11"/>
          <p:cNvSpPr txBox="1"/>
          <p:nvPr/>
        </p:nvSpPr>
        <p:spPr>
          <a:xfrm>
            <a:off x="5539350" y="4677744"/>
            <a:ext cx="1654520" cy="307777"/>
          </a:xfrm>
          <a:prstGeom prst="rect">
            <a:avLst/>
          </a:prstGeom>
          <a:noFill/>
        </p:spPr>
        <p:txBody>
          <a:bodyPr wrap="square" rtlCol="0">
            <a:spAutoFit/>
          </a:bodyPr>
          <a:lstStyle/>
          <a:p>
            <a:r>
              <a:rPr lang="en-US" sz="1400" b="1" dirty="0" smtClean="0"/>
              <a:t>Frame of Yoke</a:t>
            </a:r>
            <a:endParaRPr lang="ru-RU" sz="1400" b="1" dirty="0"/>
          </a:p>
        </p:txBody>
      </p:sp>
      <p:cxnSp>
        <p:nvCxnSpPr>
          <p:cNvPr id="13" name="Прямая со стрелкой 12"/>
          <p:cNvCxnSpPr/>
          <p:nvPr/>
        </p:nvCxnSpPr>
        <p:spPr>
          <a:xfrm>
            <a:off x="4868491" y="1388404"/>
            <a:ext cx="1128658" cy="208205"/>
          </a:xfrm>
          <a:prstGeom prst="straightConnector1">
            <a:avLst/>
          </a:prstGeom>
          <a:ln w="19050">
            <a:solidFill>
              <a:srgbClr val="C0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p:nvPr/>
        </p:nvCxnSpPr>
        <p:spPr>
          <a:xfrm>
            <a:off x="6445731" y="4989173"/>
            <a:ext cx="1327215" cy="223620"/>
          </a:xfrm>
          <a:prstGeom prst="straightConnector1">
            <a:avLst/>
          </a:prstGeom>
          <a:ln w="19050">
            <a:solidFill>
              <a:srgbClr val="C0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flipH="1">
            <a:off x="9696929" y="3956831"/>
            <a:ext cx="925675" cy="568631"/>
          </a:xfrm>
          <a:prstGeom prst="straightConnector1">
            <a:avLst/>
          </a:prstGeom>
          <a:ln w="19050">
            <a:solidFill>
              <a:srgbClr val="C0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p:cNvCxnSpPr/>
          <p:nvPr/>
        </p:nvCxnSpPr>
        <p:spPr>
          <a:xfrm flipH="1">
            <a:off x="8529230" y="3010058"/>
            <a:ext cx="732963" cy="396320"/>
          </a:xfrm>
          <a:prstGeom prst="straightConnector1">
            <a:avLst/>
          </a:prstGeom>
          <a:ln w="19050">
            <a:solidFill>
              <a:srgbClr val="C0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flipV="1">
            <a:off x="6653734" y="3021037"/>
            <a:ext cx="977320" cy="500139"/>
          </a:xfrm>
          <a:prstGeom prst="straightConnector1">
            <a:avLst/>
          </a:prstGeom>
          <a:ln w="19050">
            <a:solidFill>
              <a:srgbClr val="C00000"/>
            </a:solidFill>
            <a:tailEnd type="stealth" w="lg" len="lg"/>
          </a:ln>
        </p:spPr>
        <p:style>
          <a:lnRef idx="1">
            <a:schemeClr val="accent1"/>
          </a:lnRef>
          <a:fillRef idx="0">
            <a:schemeClr val="accent1"/>
          </a:fillRef>
          <a:effectRef idx="0">
            <a:schemeClr val="accent1"/>
          </a:effectRef>
          <a:fontRef idx="minor">
            <a:schemeClr val="tx1"/>
          </a:fontRef>
        </p:style>
      </p:cxnSp>
      <p:sp>
        <p:nvSpPr>
          <p:cNvPr id="20" name="Овал 19"/>
          <p:cNvSpPr/>
          <p:nvPr/>
        </p:nvSpPr>
        <p:spPr>
          <a:xfrm rot="1199579">
            <a:off x="5962193" y="1140721"/>
            <a:ext cx="1058807" cy="119784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5" name="Рисунок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4462" y="2758264"/>
            <a:ext cx="5335951" cy="3200058"/>
          </a:xfrm>
          <a:prstGeom prst="ellipse">
            <a:avLst/>
          </a:prstGeom>
          <a:ln w="635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sp>
        <p:nvSpPr>
          <p:cNvPr id="19" name="TextBox 8"/>
          <p:cNvSpPr txBox="1"/>
          <p:nvPr/>
        </p:nvSpPr>
        <p:spPr>
          <a:xfrm rot="16200000">
            <a:off x="1373264" y="4259162"/>
            <a:ext cx="1287263" cy="307777"/>
          </a:xfrm>
          <a:prstGeom prst="rect">
            <a:avLst/>
          </a:prstGeom>
          <a:noFill/>
        </p:spPr>
        <p:txBody>
          <a:bodyPr wrap="squar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smtClean="0"/>
              <a:t>Dump </a:t>
            </a:r>
            <a:r>
              <a:rPr lang="en-US" sz="1000" b="1" dirty="0" smtClean="0"/>
              <a:t>resistor</a:t>
            </a:r>
            <a:endParaRPr lang="ru-RU" sz="1000" b="1" dirty="0"/>
          </a:p>
        </p:txBody>
      </p:sp>
      <p:sp>
        <p:nvSpPr>
          <p:cNvPr id="21" name="TextBox 8"/>
          <p:cNvSpPr txBox="1"/>
          <p:nvPr/>
        </p:nvSpPr>
        <p:spPr>
          <a:xfrm rot="16200000">
            <a:off x="1704325" y="4216537"/>
            <a:ext cx="1277199" cy="230832"/>
          </a:xfrm>
          <a:prstGeom prst="rect">
            <a:avLst/>
          </a:prstGeom>
          <a:noFill/>
        </p:spPr>
        <p:txBody>
          <a:bodyPr wrap="squar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dirty="0" smtClean="0"/>
              <a:t>Energy Extraction Rack</a:t>
            </a:r>
            <a:endParaRPr lang="ru-RU" sz="900" b="1" dirty="0"/>
          </a:p>
        </p:txBody>
      </p:sp>
      <p:sp>
        <p:nvSpPr>
          <p:cNvPr id="22" name="TextBox 8"/>
          <p:cNvSpPr txBox="1"/>
          <p:nvPr/>
        </p:nvSpPr>
        <p:spPr>
          <a:xfrm rot="16200000">
            <a:off x="2063321" y="3919205"/>
            <a:ext cx="1287263" cy="261610"/>
          </a:xfrm>
          <a:prstGeom prst="rect">
            <a:avLst/>
          </a:prstGeom>
          <a:noFill/>
        </p:spPr>
        <p:txBody>
          <a:bodyPr wrap="squar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b="1" dirty="0" smtClean="0"/>
              <a:t>Power Supply</a:t>
            </a:r>
            <a:endParaRPr lang="ru-RU" sz="1100" b="1" dirty="0"/>
          </a:p>
        </p:txBody>
      </p:sp>
    </p:spTree>
    <p:extLst>
      <p:ext uri="{BB962C8B-B14F-4D97-AF65-F5344CB8AC3E}">
        <p14:creationId xmlns:p14="http://schemas.microsoft.com/office/powerpoint/2010/main" val="26551979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91544" y="116632"/>
            <a:ext cx="8229600" cy="562074"/>
          </a:xfrm>
        </p:spPr>
        <p:txBody>
          <a:bodyPr>
            <a:noAutofit/>
          </a:bodyPr>
          <a:lstStyle/>
          <a:p>
            <a:r>
              <a:rPr lang="en-US" sz="2400" b="1" dirty="0">
                <a:solidFill>
                  <a:srgbClr val="FF0000"/>
                </a:solidFill>
                <a:latin typeface="Comic Sans MS" charset="0"/>
              </a:rPr>
              <a:t>3D model of the Magnet and Control Dewar.</a:t>
            </a:r>
            <a:endParaRPr lang="ru-RU" sz="2400" b="1" dirty="0"/>
          </a:p>
        </p:txBody>
      </p:sp>
      <p:sp>
        <p:nvSpPr>
          <p:cNvPr id="8" name="Нижний колонтитул 7"/>
          <p:cNvSpPr>
            <a:spLocks noGrp="1"/>
          </p:cNvSpPr>
          <p:nvPr>
            <p:ph type="ftr" sz="quarter" idx="11"/>
          </p:nvPr>
        </p:nvSpPr>
        <p:spPr>
          <a:xfrm>
            <a:off x="2550532" y="6356349"/>
            <a:ext cx="7670612" cy="365125"/>
          </a:xfrm>
        </p:spPr>
        <p:txBody>
          <a:bodyPr/>
          <a:lstStyle/>
          <a:p>
            <a:r>
              <a:rPr lang="en-US" dirty="0" err="1"/>
              <a:t>E.Pyata</a:t>
            </a:r>
            <a:r>
              <a:rPr lang="en-US" dirty="0"/>
              <a:t>,  BINP                             </a:t>
            </a:r>
            <a:r>
              <a:rPr lang="en-US" dirty="0" smtClean="0"/>
              <a:t>PANDA Collaboration Meeting 21/2     16/06/2021</a:t>
            </a:r>
            <a:endParaRPr lang="ru-RU" dirty="0"/>
          </a:p>
        </p:txBody>
      </p:sp>
      <p:pic>
        <p:nvPicPr>
          <p:cNvPr id="6" name="Объект 5"/>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21768" t="14950" r="43824" b="7090"/>
          <a:stretch/>
        </p:blipFill>
        <p:spPr>
          <a:xfrm>
            <a:off x="2968132" y="722451"/>
            <a:ext cx="4536504" cy="5699712"/>
          </a:xfrm>
        </p:spPr>
      </p:pic>
      <p:sp>
        <p:nvSpPr>
          <p:cNvPr id="7" name="TextBox 6"/>
          <p:cNvSpPr txBox="1"/>
          <p:nvPr/>
        </p:nvSpPr>
        <p:spPr>
          <a:xfrm>
            <a:off x="8196044" y="1701057"/>
            <a:ext cx="2094219" cy="369332"/>
          </a:xfrm>
          <a:prstGeom prst="rect">
            <a:avLst/>
          </a:prstGeom>
          <a:noFill/>
        </p:spPr>
        <p:txBody>
          <a:bodyPr wrap="square" rtlCol="0">
            <a:spAutoFit/>
          </a:bodyPr>
          <a:lstStyle/>
          <a:p>
            <a:r>
              <a:rPr lang="en-US" b="1" dirty="0" smtClean="0"/>
              <a:t>Control Dewar box</a:t>
            </a:r>
            <a:endParaRPr lang="ru-RU" b="1" dirty="0"/>
          </a:p>
        </p:txBody>
      </p:sp>
      <p:sp>
        <p:nvSpPr>
          <p:cNvPr id="4" name="Прямоугольник 3"/>
          <p:cNvSpPr/>
          <p:nvPr/>
        </p:nvSpPr>
        <p:spPr>
          <a:xfrm>
            <a:off x="7554970" y="4056195"/>
            <a:ext cx="1801712" cy="369332"/>
          </a:xfrm>
          <a:prstGeom prst="rect">
            <a:avLst/>
          </a:prstGeom>
        </p:spPr>
        <p:txBody>
          <a:bodyPr wrap="none">
            <a:spAutoFit/>
          </a:bodyPr>
          <a:lstStyle/>
          <a:p>
            <a:r>
              <a:rPr lang="en-US" b="1" dirty="0" smtClean="0"/>
              <a:t>Cryostat and Coil</a:t>
            </a:r>
            <a:endParaRPr lang="ru-RU" b="1" dirty="0"/>
          </a:p>
        </p:txBody>
      </p:sp>
      <p:cxnSp>
        <p:nvCxnSpPr>
          <p:cNvPr id="9" name="Прямая со стрелкой 8"/>
          <p:cNvCxnSpPr/>
          <p:nvPr/>
        </p:nvCxnSpPr>
        <p:spPr>
          <a:xfrm flipH="1">
            <a:off x="6774794" y="4268330"/>
            <a:ext cx="780176" cy="3143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p:cNvCxnSpPr/>
          <p:nvPr/>
        </p:nvCxnSpPr>
        <p:spPr>
          <a:xfrm flipH="1">
            <a:off x="7239699" y="1929468"/>
            <a:ext cx="956345" cy="4530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Дата 4"/>
          <p:cNvSpPr>
            <a:spLocks noGrp="1"/>
          </p:cNvSpPr>
          <p:nvPr>
            <p:ph type="dt" sz="half" idx="10"/>
          </p:nvPr>
        </p:nvSpPr>
        <p:spPr/>
        <p:txBody>
          <a:bodyPr/>
          <a:lstStyle/>
          <a:p>
            <a:fld id="{4F668BE1-A309-4EFC-A921-28C4A5F307F9}" type="datetime1">
              <a:rPr lang="ru-RU" smtClean="0"/>
              <a:t>16.06.2021</a:t>
            </a:fld>
            <a:endParaRPr lang="ru-RU"/>
          </a:p>
        </p:txBody>
      </p:sp>
      <p:sp>
        <p:nvSpPr>
          <p:cNvPr id="10" name="Номер слайда 9"/>
          <p:cNvSpPr>
            <a:spLocks noGrp="1"/>
          </p:cNvSpPr>
          <p:nvPr>
            <p:ph type="sldNum" sz="quarter" idx="12"/>
          </p:nvPr>
        </p:nvSpPr>
        <p:spPr/>
        <p:txBody>
          <a:bodyPr/>
          <a:lstStyle/>
          <a:p>
            <a:fld id="{A22A1DC4-691C-4D1E-8A3D-02D52518E6C2}" type="slidenum">
              <a:rPr lang="ru-RU" smtClean="0"/>
              <a:t>4</a:t>
            </a:fld>
            <a:endParaRPr lang="ru-RU"/>
          </a:p>
        </p:txBody>
      </p:sp>
    </p:spTree>
    <p:extLst>
      <p:ext uri="{BB962C8B-B14F-4D97-AF65-F5344CB8AC3E}">
        <p14:creationId xmlns:p14="http://schemas.microsoft.com/office/powerpoint/2010/main" val="25894354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2491BF4-BCC1-464E-8397-4460B7D2E345}" type="datetime1">
              <a:rPr lang="ru-RU" smtClean="0"/>
              <a:t>16.06.2021</a:t>
            </a:fld>
            <a:endParaRPr lang="ru-RU"/>
          </a:p>
        </p:txBody>
      </p:sp>
      <p:sp>
        <p:nvSpPr>
          <p:cNvPr id="3" name="Нижний колонтитул 2"/>
          <p:cNvSpPr>
            <a:spLocks noGrp="1"/>
          </p:cNvSpPr>
          <p:nvPr>
            <p:ph type="ftr" sz="quarter" idx="11"/>
          </p:nvPr>
        </p:nvSpPr>
        <p:spPr>
          <a:xfrm>
            <a:off x="2295728" y="6356350"/>
            <a:ext cx="7937770" cy="365125"/>
          </a:xfrm>
        </p:spPr>
        <p:txBody>
          <a:bodyPr/>
          <a:lstStyle/>
          <a:p>
            <a:r>
              <a:rPr lang="en-US" dirty="0" err="1"/>
              <a:t>E.Pyata</a:t>
            </a:r>
            <a:r>
              <a:rPr lang="en-US" dirty="0"/>
              <a:t>,  BINP                             </a:t>
            </a:r>
            <a:r>
              <a:rPr lang="en-US" dirty="0" smtClean="0"/>
              <a:t>PANDA Collaboration Meeting 21/2     16/06/2021 </a:t>
            </a:r>
            <a:endParaRPr lang="ru-RU" dirty="0"/>
          </a:p>
        </p:txBody>
      </p:sp>
      <p:sp>
        <p:nvSpPr>
          <p:cNvPr id="4" name="Номер слайда 3"/>
          <p:cNvSpPr>
            <a:spLocks noGrp="1"/>
          </p:cNvSpPr>
          <p:nvPr>
            <p:ph type="sldNum" sz="quarter" idx="12"/>
          </p:nvPr>
        </p:nvSpPr>
        <p:spPr/>
        <p:txBody>
          <a:bodyPr/>
          <a:lstStyle/>
          <a:p>
            <a:fld id="{A22A1DC4-691C-4D1E-8A3D-02D52518E6C2}" type="slidenum">
              <a:rPr lang="ru-RU" smtClean="0"/>
              <a:t>5</a:t>
            </a:fld>
            <a:endParaRPr lang="ru-RU" dirty="0"/>
          </a:p>
        </p:txBody>
      </p:sp>
      <p:sp>
        <p:nvSpPr>
          <p:cNvPr id="5" name="Заголовок 3"/>
          <p:cNvSpPr txBox="1">
            <a:spLocks/>
          </p:cNvSpPr>
          <p:nvPr/>
        </p:nvSpPr>
        <p:spPr>
          <a:xfrm>
            <a:off x="1335267" y="185865"/>
            <a:ext cx="9249157" cy="365542"/>
          </a:xfrm>
          <a:prstGeom prst="rect">
            <a:avLst/>
          </a:prstGeom>
        </p:spPr>
        <p:txBody>
          <a:bodyP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b="1" dirty="0" smtClean="0">
                <a:solidFill>
                  <a:srgbClr val="FF0000"/>
                </a:solidFill>
                <a:latin typeface="Comic Sans MS" panose="030F0702030302020204" pitchFamily="66" charset="0"/>
              </a:rPr>
              <a:t>Development of the PANDA solenoid magnet</a:t>
            </a:r>
            <a:endParaRPr lang="en-US" sz="2000" b="1" dirty="0">
              <a:solidFill>
                <a:srgbClr val="FF0000"/>
              </a:solidFill>
              <a:latin typeface="Comic Sans MS" panose="030F0702030302020204" pitchFamily="66" charset="0"/>
            </a:endParaRPr>
          </a:p>
        </p:txBody>
      </p:sp>
      <p:graphicFrame>
        <p:nvGraphicFramePr>
          <p:cNvPr id="6" name="Таблица 5"/>
          <p:cNvGraphicFramePr>
            <a:graphicFrameLocks noGrp="1" noChangeAspect="1"/>
          </p:cNvGraphicFramePr>
          <p:nvPr>
            <p:extLst>
              <p:ext uri="{D42A27DB-BD31-4B8C-83A1-F6EECF244321}">
                <p14:modId xmlns:p14="http://schemas.microsoft.com/office/powerpoint/2010/main" val="3949025561"/>
              </p:ext>
            </p:extLst>
          </p:nvPr>
        </p:nvGraphicFramePr>
        <p:xfrm>
          <a:off x="465221" y="725885"/>
          <a:ext cx="11405937" cy="5136081"/>
        </p:xfrm>
        <a:graphic>
          <a:graphicData uri="http://schemas.openxmlformats.org/drawingml/2006/table">
            <a:tbl>
              <a:tblPr>
                <a:tableStyleId>{5C22544A-7EE6-4342-B048-85BDC9FD1C3A}</a:tableStyleId>
              </a:tblPr>
              <a:tblGrid>
                <a:gridCol w="4363633">
                  <a:extLst>
                    <a:ext uri="{9D8B030D-6E8A-4147-A177-3AD203B41FA5}">
                      <a16:colId xmlns:a16="http://schemas.microsoft.com/office/drawing/2014/main" xmlns="" val="20000"/>
                    </a:ext>
                  </a:extLst>
                </a:gridCol>
                <a:gridCol w="7042304">
                  <a:extLst>
                    <a:ext uri="{9D8B030D-6E8A-4147-A177-3AD203B41FA5}">
                      <a16:colId xmlns:a16="http://schemas.microsoft.com/office/drawing/2014/main" xmlns="" val="20001"/>
                    </a:ext>
                  </a:extLst>
                </a:gridCol>
              </a:tblGrid>
              <a:tr h="461662">
                <a:tc>
                  <a:txBody>
                    <a:bodyPr/>
                    <a:lstStyle/>
                    <a:p>
                      <a:pPr algn="ctr" fontAlgn="ctr"/>
                      <a:r>
                        <a:rPr lang="en-US" sz="1800" b="1" i="0" u="none" strike="noStrike" dirty="0" smtClean="0">
                          <a:solidFill>
                            <a:srgbClr val="FF0000"/>
                          </a:solidFill>
                          <a:effectLst/>
                          <a:latin typeface="Comic Sans MS" panose="030F0702030302020204" pitchFamily="66" charset="0"/>
                        </a:rPr>
                        <a:t>Name of item</a:t>
                      </a:r>
                      <a:endParaRPr lang="en-US" sz="1800" b="1" i="0" u="none" strike="noStrike" dirty="0">
                        <a:solidFill>
                          <a:srgbClr val="FF0000"/>
                        </a:solidFill>
                        <a:effectLst/>
                        <a:latin typeface="Comic Sans MS" panose="030F0702030302020204" pitchFamily="66" charset="0"/>
                      </a:endParaRPr>
                    </a:p>
                  </a:txBody>
                  <a:tcPr marL="180000" marR="9525" marT="9525" marB="0" anchor="ctr"/>
                </a:tc>
                <a:tc>
                  <a:txBody>
                    <a:bodyPr/>
                    <a:lstStyle/>
                    <a:p>
                      <a:pPr algn="ctr" fontAlgn="b"/>
                      <a:r>
                        <a:rPr lang="en-US" sz="1800" b="1" i="0" u="none" strike="noStrike" dirty="0" smtClean="0">
                          <a:solidFill>
                            <a:srgbClr val="FF0000"/>
                          </a:solidFill>
                          <a:effectLst/>
                          <a:latin typeface="Comic Sans MS" panose="030F0702030302020204" pitchFamily="66" charset="0"/>
                        </a:rPr>
                        <a:t>Status of work</a:t>
                      </a:r>
                      <a:endParaRPr lang="en-US" sz="1800" b="1" i="0" u="none" strike="noStrike" dirty="0">
                        <a:solidFill>
                          <a:srgbClr val="FF0000"/>
                        </a:solidFill>
                        <a:effectLst/>
                        <a:latin typeface="Comic Sans MS" panose="030F0702030302020204" pitchFamily="66" charset="0"/>
                      </a:endParaRPr>
                    </a:p>
                  </a:txBody>
                  <a:tcPr marL="9525" marR="9525" marT="9525" marB="0" anchor="ctr" anchorCtr="1"/>
                </a:tc>
                <a:extLst>
                  <a:ext uri="{0D108BD9-81ED-4DB2-BD59-A6C34878D82A}">
                    <a16:rowId xmlns:a16="http://schemas.microsoft.com/office/drawing/2014/main" xmlns="" val="10006"/>
                  </a:ext>
                </a:extLst>
              </a:tr>
              <a:tr h="777887">
                <a:tc>
                  <a:txBody>
                    <a:bodyPr/>
                    <a:lstStyle/>
                    <a:p>
                      <a:pPr algn="ctr" fontAlgn="ctr"/>
                      <a:r>
                        <a:rPr lang="en-US" sz="1800" b="1" u="none" strike="noStrike" dirty="0" smtClean="0">
                          <a:solidFill>
                            <a:schemeClr val="tx1"/>
                          </a:solidFill>
                          <a:effectLst/>
                          <a:latin typeface="+mn-lt"/>
                        </a:rPr>
                        <a:t>Yoke and frame</a:t>
                      </a:r>
                      <a:endParaRPr lang="en-US" sz="1800" b="1" i="0" u="none" strike="noStrike" dirty="0">
                        <a:solidFill>
                          <a:schemeClr val="tx1"/>
                        </a:solidFill>
                        <a:effectLst/>
                        <a:latin typeface="+mn-lt"/>
                      </a:endParaRPr>
                    </a:p>
                  </a:txBody>
                  <a:tcPr marL="180000" marR="9525" marT="9525" marB="0" anchor="ctr"/>
                </a:tc>
                <a:tc>
                  <a:txBody>
                    <a:bodyPr/>
                    <a:lstStyle/>
                    <a:p>
                      <a:pPr algn="ctr" fontAlgn="b"/>
                      <a:r>
                        <a:rPr lang="en-US" sz="1800" b="1" i="0" u="none" strike="noStrike" dirty="0" smtClean="0">
                          <a:solidFill>
                            <a:schemeClr val="tx1"/>
                          </a:solidFill>
                          <a:effectLst/>
                          <a:latin typeface="+mn-lt"/>
                        </a:rPr>
                        <a:t>Produced, FAT 12/</a:t>
                      </a:r>
                      <a:r>
                        <a:rPr lang="en-US" sz="1800" b="1" i="0" u="none" strike="noStrike" baseline="0" dirty="0" smtClean="0">
                          <a:solidFill>
                            <a:schemeClr val="tx1"/>
                          </a:solidFill>
                          <a:effectLst/>
                          <a:latin typeface="+mn-lt"/>
                        </a:rPr>
                        <a:t>2020, now all parts in BINP</a:t>
                      </a:r>
                      <a:endParaRPr lang="en-US" sz="1800" b="1" i="0" u="none" strike="noStrike" dirty="0" smtClean="0">
                        <a:solidFill>
                          <a:schemeClr val="tx1"/>
                        </a:solidFill>
                        <a:effectLst/>
                        <a:latin typeface="+mn-lt"/>
                      </a:endParaRPr>
                    </a:p>
                  </a:txBody>
                  <a:tcPr marL="9525" marR="9525" marT="9525" marB="0" anchor="ctr" anchorCtr="1"/>
                </a:tc>
                <a:extLst>
                  <a:ext uri="{0D108BD9-81ED-4DB2-BD59-A6C34878D82A}">
                    <a16:rowId xmlns:a16="http://schemas.microsoft.com/office/drawing/2014/main" xmlns="" val="10000"/>
                  </a:ext>
                </a:extLst>
              </a:tr>
              <a:tr h="978733">
                <a:tc>
                  <a:txBody>
                    <a:bodyPr/>
                    <a:lstStyle/>
                    <a:p>
                      <a:pPr algn="ctr" fontAlgn="ctr"/>
                      <a:r>
                        <a:rPr lang="en-US" sz="1800" b="1" u="none" strike="noStrike" dirty="0" smtClean="0">
                          <a:solidFill>
                            <a:schemeClr val="tx1"/>
                          </a:solidFill>
                          <a:effectLst/>
                          <a:latin typeface="+mn-lt"/>
                        </a:rPr>
                        <a:t>Cryostat</a:t>
                      </a:r>
                      <a:r>
                        <a:rPr lang="en-US" sz="1800" b="1" u="none" strike="noStrike" baseline="0" dirty="0" smtClean="0">
                          <a:solidFill>
                            <a:schemeClr val="tx1"/>
                          </a:solidFill>
                          <a:effectLst/>
                          <a:latin typeface="+mn-lt"/>
                        </a:rPr>
                        <a:t> of solenoid &amp;</a:t>
                      </a:r>
                      <a:endParaRPr lang="en-US" sz="1800" b="1" i="0" u="none" strike="noStrike" dirty="0">
                        <a:solidFill>
                          <a:schemeClr val="tx1"/>
                        </a:solidFill>
                        <a:effectLst/>
                        <a:latin typeface="+mn-lt"/>
                      </a:endParaRPr>
                    </a:p>
                    <a:p>
                      <a:pPr algn="ctr" fontAlgn="ctr"/>
                      <a:r>
                        <a:rPr lang="en-US" sz="1800" b="1" u="none" strike="noStrike" dirty="0" smtClean="0">
                          <a:solidFill>
                            <a:schemeClr val="tx1"/>
                          </a:solidFill>
                          <a:effectLst/>
                          <a:latin typeface="+mn-lt"/>
                        </a:rPr>
                        <a:t>Cold mass</a:t>
                      </a:r>
                      <a:endParaRPr lang="en-US" sz="1800" b="1" i="0" u="none" strike="noStrike" dirty="0">
                        <a:solidFill>
                          <a:schemeClr val="tx1"/>
                        </a:solidFill>
                        <a:effectLst/>
                        <a:latin typeface="+mn-lt"/>
                      </a:endParaRPr>
                    </a:p>
                  </a:txBody>
                  <a:tcPr marL="180000"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800" b="1" i="0" u="none" strike="noStrike" dirty="0" smtClean="0">
                          <a:solidFill>
                            <a:schemeClr val="tx1"/>
                          </a:solidFill>
                          <a:effectLst/>
                          <a:latin typeface="+mn-lt"/>
                        </a:rPr>
                        <a:t>in production </a:t>
                      </a:r>
                    </a:p>
                    <a:p>
                      <a:pPr marL="0" marR="0" lvl="0" indent="0" algn="ctr" defTabSz="914400" rtl="0" eaLnBrk="1" fontAlgn="b" latinLnBrk="0" hangingPunct="1">
                        <a:lnSpc>
                          <a:spcPct val="100000"/>
                        </a:lnSpc>
                        <a:spcBef>
                          <a:spcPts val="0"/>
                        </a:spcBef>
                        <a:spcAft>
                          <a:spcPts val="0"/>
                        </a:spcAft>
                        <a:buClrTx/>
                        <a:buSzTx/>
                        <a:buFontTx/>
                        <a:buNone/>
                        <a:tabLst/>
                        <a:defRPr/>
                      </a:pPr>
                      <a:r>
                        <a:rPr lang="en-US" sz="1800" b="1" i="0" u="none" strike="noStrike" dirty="0" smtClean="0">
                          <a:solidFill>
                            <a:schemeClr val="tx1"/>
                          </a:solidFill>
                          <a:effectLst/>
                          <a:latin typeface="+mn-lt"/>
                        </a:rPr>
                        <a:t>Delivery </a:t>
                      </a:r>
                      <a:r>
                        <a:rPr lang="en-US" sz="1800" b="1" u="none" strike="noStrike" dirty="0" smtClean="0">
                          <a:solidFill>
                            <a:schemeClr val="tx1"/>
                          </a:solidFill>
                          <a:effectLst/>
                          <a:latin typeface="+mn-lt"/>
                        </a:rPr>
                        <a:t>Cryostat</a:t>
                      </a:r>
                      <a:r>
                        <a:rPr lang="en-US" sz="1800" b="1" u="none" strike="noStrike" baseline="0" dirty="0" smtClean="0">
                          <a:solidFill>
                            <a:schemeClr val="tx1"/>
                          </a:solidFill>
                          <a:effectLst/>
                          <a:latin typeface="+mn-lt"/>
                        </a:rPr>
                        <a:t> of solenoid &amp; </a:t>
                      </a:r>
                      <a:r>
                        <a:rPr lang="en-US" sz="1800" b="1" u="none" strike="noStrike" dirty="0" smtClean="0">
                          <a:solidFill>
                            <a:schemeClr val="tx1"/>
                          </a:solidFill>
                          <a:effectLst/>
                          <a:latin typeface="+mn-lt"/>
                        </a:rPr>
                        <a:t>Cold mass to BINP </a:t>
                      </a:r>
                      <a:r>
                        <a:rPr lang="en-US" sz="1800" b="1" i="0" u="none" strike="noStrike" dirty="0" smtClean="0">
                          <a:solidFill>
                            <a:schemeClr val="tx1"/>
                          </a:solidFill>
                          <a:effectLst/>
                          <a:latin typeface="+mn-lt"/>
                        </a:rPr>
                        <a:t>12/</a:t>
                      </a:r>
                      <a:r>
                        <a:rPr lang="en-US" sz="1800" b="1" i="0" u="none" strike="noStrike" baseline="0" dirty="0" smtClean="0">
                          <a:solidFill>
                            <a:schemeClr val="tx1"/>
                          </a:solidFill>
                          <a:effectLst/>
                          <a:latin typeface="+mn-lt"/>
                        </a:rPr>
                        <a:t>2021</a:t>
                      </a:r>
                      <a:endParaRPr lang="en-US" sz="1800" b="1" i="0" u="none" strike="noStrike" dirty="0">
                        <a:solidFill>
                          <a:schemeClr val="tx1"/>
                        </a:solidFill>
                        <a:effectLst/>
                        <a:latin typeface="+mn-lt"/>
                      </a:endParaRPr>
                    </a:p>
                  </a:txBody>
                  <a:tcPr marL="9525" marR="9525" marT="9525" marB="0" anchor="ctr" anchorCtr="1"/>
                </a:tc>
                <a:extLst>
                  <a:ext uri="{0D108BD9-81ED-4DB2-BD59-A6C34878D82A}">
                    <a16:rowId xmlns:a16="http://schemas.microsoft.com/office/drawing/2014/main" xmlns="" val="10001"/>
                  </a:ext>
                </a:extLst>
              </a:tr>
              <a:tr h="713433">
                <a:tc>
                  <a:txBody>
                    <a:bodyPr/>
                    <a:lstStyle/>
                    <a:p>
                      <a:pPr algn="ctr" fontAlgn="ctr"/>
                      <a:r>
                        <a:rPr lang="en-US" sz="1800" b="1" i="0" u="none" strike="noStrike" dirty="0" smtClean="0">
                          <a:solidFill>
                            <a:schemeClr val="tx1"/>
                          </a:solidFill>
                          <a:effectLst/>
                          <a:latin typeface="+mn-lt"/>
                        </a:rPr>
                        <a:t>Conductor purchasing</a:t>
                      </a:r>
                      <a:endParaRPr lang="en-US" sz="1800" b="1" i="0" u="none" strike="noStrike" dirty="0">
                        <a:solidFill>
                          <a:schemeClr val="tx1"/>
                        </a:solidFill>
                        <a:effectLst/>
                        <a:latin typeface="+mn-lt"/>
                      </a:endParaRPr>
                    </a:p>
                  </a:txBody>
                  <a:tcPr marL="180000" marR="9525" marT="9525" marB="0" anchor="ctr">
                    <a:solidFill>
                      <a:schemeClr val="accent4">
                        <a:lumMod val="40000"/>
                        <a:lumOff val="6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800" b="1" i="0" u="none" strike="noStrike" dirty="0" smtClean="0">
                          <a:solidFill>
                            <a:schemeClr val="tx1"/>
                          </a:solidFill>
                          <a:effectLst/>
                          <a:latin typeface="+mn-lt"/>
                        </a:rPr>
                        <a:t>Development work,</a:t>
                      </a:r>
                    </a:p>
                    <a:p>
                      <a:pPr marL="0" marR="0" lvl="0" indent="0" algn="ctr" defTabSz="914400" rtl="0" eaLnBrk="1" fontAlgn="b" latinLnBrk="0" hangingPunct="1">
                        <a:lnSpc>
                          <a:spcPct val="100000"/>
                        </a:lnSpc>
                        <a:spcBef>
                          <a:spcPts val="0"/>
                        </a:spcBef>
                        <a:spcAft>
                          <a:spcPts val="0"/>
                        </a:spcAft>
                        <a:buClrTx/>
                        <a:buSzTx/>
                        <a:buFontTx/>
                        <a:buNone/>
                        <a:tabLst/>
                        <a:defRPr/>
                      </a:pPr>
                      <a:r>
                        <a:rPr lang="en-US" sz="1800" b="1" i="0" u="none" strike="noStrike" dirty="0" smtClean="0">
                          <a:solidFill>
                            <a:schemeClr val="tx1"/>
                          </a:solidFill>
                          <a:effectLst/>
                          <a:latin typeface="+mn-lt"/>
                        </a:rPr>
                        <a:t> Contract production of strands </a:t>
                      </a:r>
                      <a:r>
                        <a:rPr lang="en-US" sz="1800" b="1" i="0" u="none" strike="noStrike" dirty="0" err="1" smtClean="0">
                          <a:solidFill>
                            <a:schemeClr val="tx1"/>
                          </a:solidFill>
                          <a:effectLst/>
                          <a:latin typeface="+mn-lt"/>
                        </a:rPr>
                        <a:t>singned</a:t>
                      </a:r>
                      <a:r>
                        <a:rPr lang="en-US" sz="1800" b="1" i="0" u="none" strike="noStrike" dirty="0" smtClean="0">
                          <a:solidFill>
                            <a:schemeClr val="tx1"/>
                          </a:solidFill>
                          <a:effectLst/>
                          <a:latin typeface="+mn-lt"/>
                        </a:rPr>
                        <a:t> 18.08.</a:t>
                      </a:r>
                      <a:r>
                        <a:rPr lang="en-US" sz="1800" b="1" i="0" u="none" strike="noStrike" baseline="0" dirty="0" smtClean="0">
                          <a:solidFill>
                            <a:schemeClr val="tx1"/>
                          </a:solidFill>
                          <a:effectLst/>
                          <a:latin typeface="+mn-lt"/>
                        </a:rPr>
                        <a:t>2020</a:t>
                      </a:r>
                      <a:endParaRPr lang="en-US" sz="1800" b="1" i="0" u="none" strike="noStrike" dirty="0" smtClean="0">
                        <a:solidFill>
                          <a:schemeClr val="tx1"/>
                        </a:solidFill>
                        <a:effectLst/>
                        <a:latin typeface="+mn-lt"/>
                      </a:endParaRPr>
                    </a:p>
                  </a:txBody>
                  <a:tcPr marL="180000" marR="9525" marT="9525" marB="0" anchor="ctr">
                    <a:solidFill>
                      <a:schemeClr val="accent4">
                        <a:lumMod val="40000"/>
                        <a:lumOff val="60000"/>
                      </a:schemeClr>
                    </a:solidFill>
                  </a:tcPr>
                </a:tc>
                <a:extLst>
                  <a:ext uri="{0D108BD9-81ED-4DB2-BD59-A6C34878D82A}">
                    <a16:rowId xmlns:a16="http://schemas.microsoft.com/office/drawing/2014/main" xmlns="" val="10007"/>
                  </a:ext>
                </a:extLst>
              </a:tr>
              <a:tr h="343993">
                <a:tc>
                  <a:txBody>
                    <a:bodyPr/>
                    <a:lstStyle/>
                    <a:p>
                      <a:pPr algn="ctr" fontAlgn="ctr"/>
                      <a:r>
                        <a:rPr lang="en-US" sz="1800" b="1" i="0" u="none" strike="noStrike" dirty="0" smtClean="0">
                          <a:solidFill>
                            <a:schemeClr val="tx1"/>
                          </a:solidFill>
                          <a:effectLst/>
                          <a:latin typeface="+mn-lt"/>
                        </a:rPr>
                        <a:t>Control Dewar box</a:t>
                      </a:r>
                      <a:endParaRPr lang="en-US" sz="1800" b="1" i="0" u="none" strike="noStrike" dirty="0">
                        <a:solidFill>
                          <a:schemeClr val="tx1"/>
                        </a:solidFill>
                        <a:effectLst/>
                        <a:latin typeface="+mn-lt"/>
                      </a:endParaRPr>
                    </a:p>
                  </a:txBody>
                  <a:tcPr marL="180000" marR="9525" marT="9525" marB="0" anchor="ctr"/>
                </a:tc>
                <a:tc>
                  <a:txBody>
                    <a:bodyPr/>
                    <a:lstStyle/>
                    <a:p>
                      <a:pPr algn="ctr" fontAlgn="b"/>
                      <a:r>
                        <a:rPr lang="en-US" sz="1800" b="1" i="0" u="none" strike="noStrike" dirty="0" smtClean="0">
                          <a:solidFill>
                            <a:schemeClr val="tx1"/>
                          </a:solidFill>
                          <a:effectLst/>
                          <a:latin typeface="+mn-lt"/>
                        </a:rPr>
                        <a:t>Preliminary design October </a:t>
                      </a:r>
                      <a:r>
                        <a:rPr lang="en-US" sz="1800" b="1" i="0" u="none" strike="noStrike" baseline="0" dirty="0" smtClean="0">
                          <a:solidFill>
                            <a:schemeClr val="tx1"/>
                          </a:solidFill>
                          <a:effectLst/>
                          <a:latin typeface="+mn-lt"/>
                        </a:rPr>
                        <a:t>2020 – OK, FDR – 05-08/2021</a:t>
                      </a:r>
                      <a:endParaRPr lang="en-US" sz="1800" b="1" i="0" u="none" strike="noStrike" dirty="0">
                        <a:solidFill>
                          <a:schemeClr val="tx1"/>
                        </a:solidFill>
                        <a:effectLst/>
                        <a:latin typeface="+mn-lt"/>
                      </a:endParaRPr>
                    </a:p>
                  </a:txBody>
                  <a:tcPr marL="180000" marR="9525" marT="9525" marB="0" anchor="ctr"/>
                </a:tc>
                <a:extLst>
                  <a:ext uri="{0D108BD9-81ED-4DB2-BD59-A6C34878D82A}">
                    <a16:rowId xmlns:a16="http://schemas.microsoft.com/office/drawing/2014/main" xmlns="" val="10003"/>
                  </a:ext>
                </a:extLst>
              </a:tr>
              <a:tr h="540696">
                <a:tc>
                  <a:txBody>
                    <a:bodyPr/>
                    <a:lstStyle/>
                    <a:p>
                      <a:pPr algn="ctr" fontAlgn="ctr"/>
                      <a:r>
                        <a:rPr lang="en-US" sz="1800" b="1" i="0" u="none" strike="noStrike" dirty="0" smtClean="0">
                          <a:solidFill>
                            <a:schemeClr val="tx1"/>
                          </a:solidFill>
                          <a:effectLst/>
                          <a:latin typeface="+mn-lt"/>
                        </a:rPr>
                        <a:t>PANDA solenoid power cabling</a:t>
                      </a:r>
                      <a:endParaRPr lang="en-US" sz="1800" b="1" i="0" u="none" strike="noStrike" dirty="0">
                        <a:solidFill>
                          <a:schemeClr val="tx1"/>
                        </a:solidFill>
                        <a:effectLst/>
                        <a:latin typeface="+mn-lt"/>
                      </a:endParaRPr>
                    </a:p>
                  </a:txBody>
                  <a:tcPr marL="180000" marR="9525" marT="9525" marB="0" anchor="ctr"/>
                </a:tc>
                <a:tc>
                  <a:txBody>
                    <a:bodyPr/>
                    <a:lstStyle/>
                    <a:p>
                      <a:pPr algn="ctr" fontAlgn="b"/>
                      <a:r>
                        <a:rPr lang="en-US" sz="1800" b="1" i="0" u="none" strike="noStrike" dirty="0" smtClean="0">
                          <a:solidFill>
                            <a:schemeClr val="tx1"/>
                          </a:solidFill>
                          <a:effectLst/>
                          <a:latin typeface="+mn-lt"/>
                        </a:rPr>
                        <a:t>Design is ready,</a:t>
                      </a:r>
                    </a:p>
                    <a:p>
                      <a:pPr algn="ctr" fontAlgn="b"/>
                      <a:r>
                        <a:rPr lang="en-US" sz="1800" b="1" i="0" u="none" strike="noStrike" dirty="0" smtClean="0">
                          <a:solidFill>
                            <a:schemeClr val="tx1"/>
                          </a:solidFill>
                          <a:effectLst/>
                          <a:latin typeface="+mn-lt"/>
                        </a:rPr>
                        <a:t>production</a:t>
                      </a:r>
                    </a:p>
                  </a:txBody>
                  <a:tcPr marL="180000" marR="9525" marT="9525" marB="0" anchor="ctr"/>
                </a:tc>
                <a:extLst>
                  <a:ext uri="{0D108BD9-81ED-4DB2-BD59-A6C34878D82A}">
                    <a16:rowId xmlns:a16="http://schemas.microsoft.com/office/drawing/2014/main" xmlns="" val="10008"/>
                  </a:ext>
                </a:extLst>
              </a:tr>
              <a:tr h="726020">
                <a:tc>
                  <a:txBody>
                    <a:bodyPr/>
                    <a:lstStyle/>
                    <a:p>
                      <a:pPr algn="ctr" fontAlgn="ctr"/>
                      <a:r>
                        <a:rPr lang="en-US" sz="1800" b="1" i="0" u="none" strike="noStrike" dirty="0" smtClean="0">
                          <a:solidFill>
                            <a:schemeClr val="tx1"/>
                          </a:solidFill>
                          <a:effectLst/>
                          <a:latin typeface="+mn-lt"/>
                        </a:rPr>
                        <a:t>Power supply and energy extraction system</a:t>
                      </a:r>
                      <a:endParaRPr lang="en-US" sz="1800" b="1" i="0" u="none" strike="noStrike" dirty="0">
                        <a:solidFill>
                          <a:schemeClr val="tx1"/>
                        </a:solidFill>
                        <a:effectLst/>
                        <a:latin typeface="+mn-lt"/>
                      </a:endParaRPr>
                    </a:p>
                  </a:txBody>
                  <a:tcPr marL="180000" marR="9525" marT="9525" marB="0" anchor="ctr"/>
                </a:tc>
                <a:tc>
                  <a:txBody>
                    <a:bodyPr/>
                    <a:lstStyle/>
                    <a:p>
                      <a:pPr algn="ctr" fontAlgn="b"/>
                      <a:r>
                        <a:rPr lang="en-US" sz="1800" b="1" i="0" u="none" strike="noStrike" dirty="0" smtClean="0">
                          <a:solidFill>
                            <a:schemeClr val="tx1"/>
                          </a:solidFill>
                          <a:effectLst/>
                          <a:latin typeface="+mn-lt"/>
                        </a:rPr>
                        <a:t>Detail design is ready, purchasing components.</a:t>
                      </a:r>
                      <a:r>
                        <a:rPr lang="en-US" sz="1800" b="1" i="0" u="none" strike="noStrike" baseline="0" dirty="0" smtClean="0">
                          <a:solidFill>
                            <a:schemeClr val="tx1"/>
                          </a:solidFill>
                          <a:effectLst/>
                          <a:latin typeface="+mn-lt"/>
                        </a:rPr>
                        <a:t> </a:t>
                      </a:r>
                    </a:p>
                    <a:p>
                      <a:pPr algn="ctr" fontAlgn="b"/>
                      <a:r>
                        <a:rPr lang="en-US" sz="1800" b="1" i="0" u="none" strike="noStrike" dirty="0" smtClean="0">
                          <a:solidFill>
                            <a:schemeClr val="tx1"/>
                          </a:solidFill>
                          <a:effectLst/>
                          <a:latin typeface="+mn-lt"/>
                        </a:rPr>
                        <a:t>Power convertors 1kA in BINP.</a:t>
                      </a:r>
                      <a:r>
                        <a:rPr lang="en-US" sz="1800" b="1" i="0" u="none" strike="noStrike" baseline="0" dirty="0" smtClean="0">
                          <a:solidFill>
                            <a:schemeClr val="tx1"/>
                          </a:solidFill>
                          <a:effectLst/>
                          <a:latin typeface="+mn-lt"/>
                        </a:rPr>
                        <a:t> </a:t>
                      </a:r>
                      <a:r>
                        <a:rPr lang="en-US" sz="1800" b="1" i="0" u="none" strike="noStrike" dirty="0" smtClean="0">
                          <a:solidFill>
                            <a:schemeClr val="tx1"/>
                          </a:solidFill>
                          <a:effectLst/>
                          <a:latin typeface="+mn-lt"/>
                        </a:rPr>
                        <a:t>Production racks.</a:t>
                      </a:r>
                    </a:p>
                  </a:txBody>
                  <a:tcPr marL="9525" marR="9525" marT="9525" marB="0" anchor="ctr" anchorCtr="1"/>
                </a:tc>
                <a:extLst>
                  <a:ext uri="{0D108BD9-81ED-4DB2-BD59-A6C34878D82A}">
                    <a16:rowId xmlns:a16="http://schemas.microsoft.com/office/drawing/2014/main" xmlns="" val="10004"/>
                  </a:ext>
                </a:extLst>
              </a:tr>
              <a:tr h="576188">
                <a:tc>
                  <a:txBody>
                    <a:bodyPr/>
                    <a:lstStyle/>
                    <a:p>
                      <a:pPr algn="ctr" fontAlgn="ctr"/>
                      <a:r>
                        <a:rPr lang="en-US" sz="1800" b="1" i="0" u="none" strike="noStrike" dirty="0" smtClean="0">
                          <a:solidFill>
                            <a:schemeClr val="tx1"/>
                          </a:solidFill>
                          <a:effectLst/>
                          <a:latin typeface="+mn-lt"/>
                        </a:rPr>
                        <a:t>Magnet safety system</a:t>
                      </a:r>
                      <a:endParaRPr lang="en-US" sz="1800" b="1" i="0" u="none" strike="noStrike" dirty="0">
                        <a:solidFill>
                          <a:schemeClr val="tx1"/>
                        </a:solidFill>
                        <a:effectLst/>
                        <a:latin typeface="+mn-lt"/>
                      </a:endParaRPr>
                    </a:p>
                  </a:txBody>
                  <a:tcPr marL="180000" marR="9525" marT="9525" marB="0" anchor="ctr"/>
                </a:tc>
                <a:tc>
                  <a:txBody>
                    <a:bodyPr/>
                    <a:lstStyle/>
                    <a:p>
                      <a:pPr algn="ctr" fontAlgn="b"/>
                      <a:r>
                        <a:rPr lang="en-US" sz="1800" b="1" i="0" u="none" strike="noStrike" dirty="0" smtClean="0">
                          <a:solidFill>
                            <a:schemeClr val="tx1"/>
                          </a:solidFill>
                          <a:effectLst/>
                          <a:latin typeface="+mn-lt"/>
                        </a:rPr>
                        <a:t>in process</a:t>
                      </a:r>
                      <a:endParaRPr lang="en-US" sz="1800" b="1" i="0" u="none" strike="noStrike" dirty="0">
                        <a:solidFill>
                          <a:schemeClr val="tx1"/>
                        </a:solidFill>
                        <a:effectLst/>
                        <a:latin typeface="+mn-lt"/>
                      </a:endParaRPr>
                    </a:p>
                  </a:txBody>
                  <a:tcPr marL="9525" marR="9525" marT="9525" marB="0" anchor="ctr" anchorCtr="1"/>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19494453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A3E51F8-46C9-4D85-8DD4-902F13163221}" type="datetime1">
              <a:rPr lang="ru-RU" smtClean="0"/>
              <a:t>16.06.2021</a:t>
            </a:fld>
            <a:endParaRPr lang="ru-RU"/>
          </a:p>
        </p:txBody>
      </p:sp>
      <p:sp>
        <p:nvSpPr>
          <p:cNvPr id="3" name="Нижний колонтитул 2"/>
          <p:cNvSpPr>
            <a:spLocks noGrp="1"/>
          </p:cNvSpPr>
          <p:nvPr>
            <p:ph type="ftr" sz="quarter" idx="11"/>
          </p:nvPr>
        </p:nvSpPr>
        <p:spPr>
          <a:xfrm>
            <a:off x="2558373" y="6356350"/>
            <a:ext cx="7529209" cy="365125"/>
          </a:xfrm>
        </p:spPr>
        <p:txBody>
          <a:bodyPr/>
          <a:lstStyle/>
          <a:p>
            <a:r>
              <a:rPr lang="en-US" dirty="0" err="1"/>
              <a:t>E.Pyata</a:t>
            </a:r>
            <a:r>
              <a:rPr lang="en-US" dirty="0"/>
              <a:t>,  BINP                             </a:t>
            </a:r>
            <a:r>
              <a:rPr lang="en-US" dirty="0" smtClean="0"/>
              <a:t>PANDA Collaboration Meeting 21/2     16/06/2021</a:t>
            </a:r>
            <a:endParaRPr lang="ru-RU" dirty="0"/>
          </a:p>
        </p:txBody>
      </p:sp>
      <p:sp>
        <p:nvSpPr>
          <p:cNvPr id="4" name="Номер слайда 3"/>
          <p:cNvSpPr>
            <a:spLocks noGrp="1"/>
          </p:cNvSpPr>
          <p:nvPr>
            <p:ph type="sldNum" sz="quarter" idx="12"/>
          </p:nvPr>
        </p:nvSpPr>
        <p:spPr/>
        <p:txBody>
          <a:bodyPr/>
          <a:lstStyle/>
          <a:p>
            <a:fld id="{A22A1DC4-691C-4D1E-8A3D-02D52518E6C2}" type="slidenum">
              <a:rPr lang="ru-RU" smtClean="0"/>
              <a:t>6</a:t>
            </a:fld>
            <a:endParaRPr lang="ru-RU"/>
          </a:p>
        </p:txBody>
      </p:sp>
      <p:sp>
        <p:nvSpPr>
          <p:cNvPr id="5" name="Заголовок 3"/>
          <p:cNvSpPr txBox="1">
            <a:spLocks/>
          </p:cNvSpPr>
          <p:nvPr/>
        </p:nvSpPr>
        <p:spPr>
          <a:xfrm>
            <a:off x="2847203" y="1908964"/>
            <a:ext cx="7056783" cy="203778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smtClean="0">
                <a:solidFill>
                  <a:srgbClr val="FF0000"/>
                </a:solidFill>
                <a:latin typeface="Comic Sans MS" panose="030F0702030302020204" pitchFamily="66" charset="0"/>
              </a:rPr>
              <a:t>Status of the PANDA cryostat and cold mass production</a:t>
            </a:r>
            <a:endParaRPr lang="en-US" sz="3600" b="1"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32195977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D08A56E-EA7C-4163-8AAA-46F1C5ECE0E5}" type="datetime1">
              <a:rPr lang="ru-RU" smtClean="0"/>
              <a:t>16.06.2021</a:t>
            </a:fld>
            <a:endParaRPr lang="ru-RU"/>
          </a:p>
        </p:txBody>
      </p:sp>
      <p:sp>
        <p:nvSpPr>
          <p:cNvPr id="3" name="Нижний колонтитул 2"/>
          <p:cNvSpPr>
            <a:spLocks noGrp="1"/>
          </p:cNvSpPr>
          <p:nvPr>
            <p:ph type="ftr" sz="quarter" idx="11"/>
          </p:nvPr>
        </p:nvSpPr>
        <p:spPr>
          <a:xfrm>
            <a:off x="2645923" y="6356350"/>
            <a:ext cx="7607029" cy="365125"/>
          </a:xfrm>
        </p:spPr>
        <p:txBody>
          <a:bodyPr/>
          <a:lstStyle/>
          <a:p>
            <a:r>
              <a:rPr lang="en-US" dirty="0" err="1"/>
              <a:t>E.Pyata</a:t>
            </a:r>
            <a:r>
              <a:rPr lang="en-US" dirty="0"/>
              <a:t>,  BINP                             </a:t>
            </a:r>
            <a:r>
              <a:rPr lang="en-US" dirty="0" smtClean="0"/>
              <a:t>PANDA Collaboration Meeting 21/2     16/06/2021</a:t>
            </a:r>
            <a:endParaRPr lang="ru-RU" dirty="0"/>
          </a:p>
        </p:txBody>
      </p:sp>
      <p:sp>
        <p:nvSpPr>
          <p:cNvPr id="4" name="Номер слайда 3"/>
          <p:cNvSpPr>
            <a:spLocks noGrp="1"/>
          </p:cNvSpPr>
          <p:nvPr>
            <p:ph type="sldNum" sz="quarter" idx="12"/>
          </p:nvPr>
        </p:nvSpPr>
        <p:spPr/>
        <p:txBody>
          <a:bodyPr/>
          <a:lstStyle/>
          <a:p>
            <a:fld id="{A22A1DC4-691C-4D1E-8A3D-02D52518E6C2}" type="slidenum">
              <a:rPr lang="ru-RU" smtClean="0"/>
              <a:t>7</a:t>
            </a:fld>
            <a:endParaRPr lang="ru-RU"/>
          </a:p>
        </p:txBody>
      </p:sp>
      <p:sp>
        <p:nvSpPr>
          <p:cNvPr id="5" name="Заголовок 3"/>
          <p:cNvSpPr txBox="1">
            <a:spLocks/>
          </p:cNvSpPr>
          <p:nvPr/>
        </p:nvSpPr>
        <p:spPr>
          <a:xfrm>
            <a:off x="1357332" y="428849"/>
            <a:ext cx="8490505" cy="365542"/>
          </a:xfrm>
          <a:prstGeom prst="rect">
            <a:avLst/>
          </a:prstGeom>
        </p:spPr>
        <p:txBody>
          <a:bodyP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b="1" dirty="0" smtClean="0">
                <a:solidFill>
                  <a:srgbClr val="FF0000"/>
                </a:solidFill>
                <a:latin typeface="Comic Sans MS" panose="030F0702030302020204" pitchFamily="66" charset="0"/>
              </a:rPr>
              <a:t>The main milestones of the Cryostat production </a:t>
            </a:r>
            <a:endParaRPr lang="en-US" sz="2000" b="1" dirty="0">
              <a:solidFill>
                <a:srgbClr val="FF0000"/>
              </a:solidFill>
              <a:latin typeface="Comic Sans MS" panose="030F0702030302020204" pitchFamily="66" charset="0"/>
            </a:endParaRPr>
          </a:p>
        </p:txBody>
      </p:sp>
      <p:graphicFrame>
        <p:nvGraphicFramePr>
          <p:cNvPr id="6" name="Таблица 5"/>
          <p:cNvGraphicFramePr>
            <a:graphicFrameLocks noGrp="1" noChangeAspect="1"/>
          </p:cNvGraphicFramePr>
          <p:nvPr>
            <p:extLst>
              <p:ext uri="{D42A27DB-BD31-4B8C-83A1-F6EECF244321}">
                <p14:modId xmlns:p14="http://schemas.microsoft.com/office/powerpoint/2010/main" val="472176504"/>
              </p:ext>
            </p:extLst>
          </p:nvPr>
        </p:nvGraphicFramePr>
        <p:xfrm>
          <a:off x="966827" y="1406842"/>
          <a:ext cx="10386973" cy="4424914"/>
        </p:xfrm>
        <a:graphic>
          <a:graphicData uri="http://schemas.openxmlformats.org/drawingml/2006/table">
            <a:tbl>
              <a:tblPr>
                <a:tableStyleId>{5C22544A-7EE6-4342-B048-85BDC9FD1C3A}</a:tableStyleId>
              </a:tblPr>
              <a:tblGrid>
                <a:gridCol w="5032039">
                  <a:extLst>
                    <a:ext uri="{9D8B030D-6E8A-4147-A177-3AD203B41FA5}">
                      <a16:colId xmlns:a16="http://schemas.microsoft.com/office/drawing/2014/main" xmlns="" val="20000"/>
                    </a:ext>
                  </a:extLst>
                </a:gridCol>
                <a:gridCol w="2185991">
                  <a:extLst>
                    <a:ext uri="{9D8B030D-6E8A-4147-A177-3AD203B41FA5}">
                      <a16:colId xmlns:a16="http://schemas.microsoft.com/office/drawing/2014/main" xmlns="" val="20001"/>
                    </a:ext>
                  </a:extLst>
                </a:gridCol>
                <a:gridCol w="3168943">
                  <a:extLst>
                    <a:ext uri="{9D8B030D-6E8A-4147-A177-3AD203B41FA5}">
                      <a16:colId xmlns:a16="http://schemas.microsoft.com/office/drawing/2014/main" xmlns="" val="20002"/>
                    </a:ext>
                  </a:extLst>
                </a:gridCol>
              </a:tblGrid>
              <a:tr h="378510">
                <a:tc gridSpan="2">
                  <a:txBody>
                    <a:bodyPr/>
                    <a:lstStyle/>
                    <a:p>
                      <a:pPr algn="ctr" fontAlgn="ctr"/>
                      <a:r>
                        <a:rPr lang="en-US" sz="1800" b="1" i="0" u="none" strike="noStrike" dirty="0" smtClean="0">
                          <a:solidFill>
                            <a:srgbClr val="FF0000"/>
                          </a:solidFill>
                          <a:effectLst/>
                          <a:latin typeface="Comic Sans MS" panose="030F0702030302020204" pitchFamily="66" charset="0"/>
                        </a:rPr>
                        <a:t>Name of milestone</a:t>
                      </a:r>
                      <a:endParaRPr lang="en-US" sz="1800" b="1" i="0" u="none" strike="noStrike" dirty="0">
                        <a:solidFill>
                          <a:srgbClr val="FF0000"/>
                        </a:solidFill>
                        <a:effectLst/>
                        <a:latin typeface="Comic Sans MS" panose="030F0702030302020204" pitchFamily="66" charset="0"/>
                      </a:endParaRPr>
                    </a:p>
                  </a:txBody>
                  <a:tcPr marL="180000" marR="9525" marT="9525" marB="0" anchor="ctr"/>
                </a:tc>
                <a:tc hMerge="1">
                  <a:txBody>
                    <a:bodyPr/>
                    <a:lstStyle/>
                    <a:p>
                      <a:endParaRPr lang="ru-RU"/>
                    </a:p>
                  </a:txBody>
                  <a:tcPr/>
                </a:tc>
                <a:tc>
                  <a:txBody>
                    <a:bodyPr/>
                    <a:lstStyle/>
                    <a:p>
                      <a:pPr algn="ctr" fontAlgn="b"/>
                      <a:r>
                        <a:rPr lang="en-US" sz="1800" b="1" i="0" u="none" strike="noStrike" dirty="0" smtClean="0">
                          <a:solidFill>
                            <a:srgbClr val="FF0000"/>
                          </a:solidFill>
                          <a:effectLst/>
                          <a:latin typeface="Comic Sans MS" panose="030F0702030302020204" pitchFamily="66" charset="0"/>
                        </a:rPr>
                        <a:t>Date 2017/10</a:t>
                      </a:r>
                      <a:endParaRPr lang="en-US" sz="1800" b="1" i="0" u="none" strike="noStrike" dirty="0">
                        <a:solidFill>
                          <a:srgbClr val="FF0000"/>
                        </a:solidFill>
                        <a:effectLst/>
                        <a:latin typeface="Comic Sans MS" panose="030F0702030302020204" pitchFamily="66" charset="0"/>
                      </a:endParaRPr>
                    </a:p>
                  </a:txBody>
                  <a:tcPr marL="9525" marR="9525" marT="9525" marB="0" anchor="ctr" anchorCtr="1"/>
                </a:tc>
                <a:extLst>
                  <a:ext uri="{0D108BD9-81ED-4DB2-BD59-A6C34878D82A}">
                    <a16:rowId xmlns:a16="http://schemas.microsoft.com/office/drawing/2014/main" xmlns="" val="10002"/>
                  </a:ext>
                </a:extLst>
              </a:tr>
              <a:tr h="378510">
                <a:tc gridSpan="2">
                  <a:txBody>
                    <a:bodyPr/>
                    <a:lstStyle/>
                    <a:p>
                      <a:pPr algn="l" fontAlgn="ctr"/>
                      <a:r>
                        <a:rPr lang="en-US" sz="1800" b="1" u="none" strike="noStrike" dirty="0" smtClean="0">
                          <a:solidFill>
                            <a:schemeClr val="tx1"/>
                          </a:solidFill>
                          <a:effectLst/>
                          <a:latin typeface="+mn-lt"/>
                        </a:rPr>
                        <a:t>FDR of the Cryostat</a:t>
                      </a:r>
                      <a:endParaRPr lang="en-US" sz="1800" b="1" i="0" u="none" strike="noStrike" dirty="0">
                        <a:solidFill>
                          <a:schemeClr val="tx1"/>
                        </a:solidFill>
                        <a:effectLst/>
                        <a:latin typeface="+mn-lt"/>
                      </a:endParaRPr>
                    </a:p>
                  </a:txBody>
                  <a:tcPr marL="180000" marR="9525" marT="9525" marB="0" anchor="ctr"/>
                </a:tc>
                <a:tc hMerge="1">
                  <a:txBody>
                    <a:bodyPr/>
                    <a:lstStyle/>
                    <a:p>
                      <a:endParaRPr lang="ru-RU"/>
                    </a:p>
                  </a:txBody>
                  <a:tcPr/>
                </a:tc>
                <a:tc>
                  <a:txBody>
                    <a:bodyPr/>
                    <a:lstStyle/>
                    <a:p>
                      <a:pPr algn="ctr" fontAlgn="b"/>
                      <a:r>
                        <a:rPr lang="en-US" sz="1800" b="1" i="0" u="none" strike="noStrike" dirty="0" smtClean="0">
                          <a:solidFill>
                            <a:schemeClr val="tx1"/>
                          </a:solidFill>
                          <a:effectLst/>
                          <a:latin typeface="+mn-lt"/>
                        </a:rPr>
                        <a:t>   08/02/2019</a:t>
                      </a:r>
                      <a:endParaRPr lang="en-US" sz="1800" b="1" i="0" u="none" strike="noStrike" dirty="0">
                        <a:solidFill>
                          <a:schemeClr val="tx1"/>
                        </a:solidFill>
                        <a:effectLst/>
                        <a:latin typeface="+mn-lt"/>
                      </a:endParaRPr>
                    </a:p>
                  </a:txBody>
                  <a:tcPr marL="9525" marR="9525" marT="9525" marB="0" anchor="ctr" anchorCtr="1"/>
                </a:tc>
                <a:extLst>
                  <a:ext uri="{0D108BD9-81ED-4DB2-BD59-A6C34878D82A}">
                    <a16:rowId xmlns:a16="http://schemas.microsoft.com/office/drawing/2014/main" xmlns="" val="10000"/>
                  </a:ext>
                </a:extLst>
              </a:tr>
              <a:tr h="405493">
                <a:tc gridSpan="2">
                  <a:txBody>
                    <a:bodyPr/>
                    <a:lstStyle/>
                    <a:p>
                      <a:pPr algn="l" fontAlgn="ctr"/>
                      <a:r>
                        <a:rPr lang="en-US" sz="1800" b="1" i="0" u="none" strike="noStrike" dirty="0" smtClean="0">
                          <a:solidFill>
                            <a:schemeClr val="tx1"/>
                          </a:solidFill>
                          <a:effectLst/>
                          <a:latin typeface="+mn-lt"/>
                        </a:rPr>
                        <a:t>FDR </a:t>
                      </a:r>
                      <a:r>
                        <a:rPr lang="en-US" sz="1800" b="1" u="none" strike="noStrike" dirty="0" smtClean="0">
                          <a:solidFill>
                            <a:schemeClr val="tx1"/>
                          </a:solidFill>
                          <a:effectLst/>
                          <a:latin typeface="+mn-lt"/>
                        </a:rPr>
                        <a:t>of the Cold Mass</a:t>
                      </a:r>
                      <a:endParaRPr lang="en-US" sz="1800" b="1" i="0" u="none" strike="noStrike" dirty="0">
                        <a:solidFill>
                          <a:schemeClr val="tx1"/>
                        </a:solidFill>
                        <a:effectLst/>
                        <a:latin typeface="+mn-lt"/>
                      </a:endParaRPr>
                    </a:p>
                  </a:txBody>
                  <a:tcPr marL="180000" marR="9525" marT="9525" marB="0" anchor="ctr"/>
                </a:tc>
                <a:tc hMerge="1">
                  <a:txBody>
                    <a:bodyPr/>
                    <a:lstStyle/>
                    <a:p>
                      <a:endParaRPr lang="ru-RU"/>
                    </a:p>
                  </a:txBody>
                  <a:tcPr/>
                </a:tc>
                <a:tc>
                  <a:txBody>
                    <a:bodyPr/>
                    <a:lstStyle/>
                    <a:p>
                      <a:pPr algn="ctr" fontAlgn="b"/>
                      <a:r>
                        <a:rPr lang="en-US" sz="1800" b="1" i="0" u="none" strike="noStrike" dirty="0" smtClean="0">
                          <a:solidFill>
                            <a:schemeClr val="tx1"/>
                          </a:solidFill>
                          <a:effectLst/>
                          <a:latin typeface="+mn-lt"/>
                        </a:rPr>
                        <a:t>17/04/2019</a:t>
                      </a:r>
                      <a:endParaRPr lang="en-US" sz="1800" b="1" i="0" u="none" strike="noStrike" dirty="0">
                        <a:solidFill>
                          <a:schemeClr val="tx1"/>
                        </a:solidFill>
                        <a:effectLst/>
                        <a:latin typeface="+mn-lt"/>
                      </a:endParaRPr>
                    </a:p>
                  </a:txBody>
                  <a:tcPr marL="180000" marR="9525" marT="9525" marB="0" anchor="ctr"/>
                </a:tc>
                <a:extLst>
                  <a:ext uri="{0D108BD9-81ED-4DB2-BD59-A6C34878D82A}">
                    <a16:rowId xmlns:a16="http://schemas.microsoft.com/office/drawing/2014/main" xmlns="" val="10001"/>
                  </a:ext>
                </a:extLst>
              </a:tr>
              <a:tr h="396657">
                <a:tc gridSpan="3">
                  <a:txBody>
                    <a:bodyPr/>
                    <a:lstStyle/>
                    <a:p>
                      <a:pPr algn="ctr" fontAlgn="ctr"/>
                      <a:r>
                        <a:rPr lang="en-US" sz="1800" b="1" i="0" u="none" strike="noStrike" dirty="0" smtClean="0">
                          <a:solidFill>
                            <a:srgbClr val="FF0000"/>
                          </a:solidFill>
                          <a:effectLst/>
                          <a:latin typeface="Comic Sans MS" panose="030F0702030302020204" pitchFamily="66" charset="0"/>
                        </a:rPr>
                        <a:t>Status production</a:t>
                      </a:r>
                      <a:endParaRPr lang="en-US" sz="1800" b="1" i="0" u="none" strike="noStrike" dirty="0">
                        <a:solidFill>
                          <a:srgbClr val="FF0000"/>
                        </a:solidFill>
                        <a:effectLst/>
                        <a:latin typeface="Comic Sans MS" panose="030F0702030302020204" pitchFamily="66" charset="0"/>
                      </a:endParaRPr>
                    </a:p>
                  </a:txBody>
                  <a:tcPr marL="180000" marR="9525" marT="9525" marB="0" anchor="ct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10005"/>
                  </a:ext>
                </a:extLst>
              </a:tr>
              <a:tr h="635015">
                <a:tc rowSpan="4">
                  <a:txBody>
                    <a:bodyPr/>
                    <a:lstStyle/>
                    <a:p>
                      <a:pPr marL="285750" indent="-285750" algn="l" fontAlgn="ctr">
                        <a:lnSpc>
                          <a:spcPct val="300000"/>
                        </a:lnSpc>
                        <a:buFont typeface="Arial" panose="020B0604020202020204" pitchFamily="34" charset="0"/>
                        <a:buChar char="•"/>
                      </a:pPr>
                      <a:r>
                        <a:rPr lang="en-US" sz="1800" b="1" u="none" strike="noStrike" dirty="0" smtClean="0">
                          <a:solidFill>
                            <a:schemeClr val="tx1"/>
                          </a:solidFill>
                          <a:effectLst/>
                          <a:latin typeface="+mn-lt"/>
                        </a:rPr>
                        <a:t>Cryostat</a:t>
                      </a:r>
                      <a:r>
                        <a:rPr lang="en-US" sz="1800" b="1" u="none" strike="noStrike" baseline="0" dirty="0" smtClean="0">
                          <a:solidFill>
                            <a:schemeClr val="tx1"/>
                          </a:solidFill>
                          <a:effectLst/>
                          <a:latin typeface="+mn-lt"/>
                        </a:rPr>
                        <a:t>  </a:t>
                      </a:r>
                    </a:p>
                    <a:p>
                      <a:pPr marL="285750" indent="-285750" algn="l" fontAlgn="ctr">
                        <a:lnSpc>
                          <a:spcPct val="300000"/>
                        </a:lnSpc>
                        <a:buFont typeface="Arial" panose="020B0604020202020204" pitchFamily="34" charset="0"/>
                        <a:buChar char="•"/>
                      </a:pPr>
                      <a:r>
                        <a:rPr lang="en-US" sz="1800" b="1" u="none" strike="noStrike" baseline="0" dirty="0" smtClean="0">
                          <a:solidFill>
                            <a:schemeClr val="tx1"/>
                          </a:solidFill>
                          <a:effectLst/>
                          <a:latin typeface="+mn-lt"/>
                        </a:rPr>
                        <a:t>stands for assembling solenoid and magnet</a:t>
                      </a:r>
                      <a:endParaRPr lang="en-US" sz="1800" b="1" i="0" u="none" strike="noStrike" dirty="0">
                        <a:solidFill>
                          <a:schemeClr val="tx1"/>
                        </a:solidFill>
                        <a:effectLst/>
                        <a:latin typeface="+mn-lt"/>
                      </a:endParaRPr>
                    </a:p>
                    <a:p>
                      <a:pPr marL="285750" indent="-285750" algn="l" fontAlgn="ctr">
                        <a:lnSpc>
                          <a:spcPct val="300000"/>
                        </a:lnSpc>
                        <a:buFont typeface="Arial" panose="020B0604020202020204" pitchFamily="34" charset="0"/>
                        <a:buChar char="•"/>
                      </a:pPr>
                      <a:r>
                        <a:rPr lang="en-US" sz="1800" b="1" i="0" u="none" strike="noStrike" dirty="0" smtClean="0">
                          <a:solidFill>
                            <a:schemeClr val="tx1"/>
                          </a:solidFill>
                          <a:effectLst/>
                          <a:latin typeface="+mn-lt"/>
                        </a:rPr>
                        <a:t> Cold Mass</a:t>
                      </a:r>
                      <a:endParaRPr lang="en-US" sz="1800" b="1" i="0" u="none" strike="noStrike" dirty="0">
                        <a:solidFill>
                          <a:schemeClr val="tx1"/>
                        </a:solidFill>
                        <a:effectLst/>
                        <a:latin typeface="+mn-lt"/>
                      </a:endParaRPr>
                    </a:p>
                  </a:txBody>
                  <a:tcPr marL="180000" marR="9525" marT="9525" marB="0" anchor="ctr"/>
                </a:tc>
                <a:tc gridSpan="2">
                  <a:txBody>
                    <a:bodyPr/>
                    <a:lstStyle/>
                    <a:p>
                      <a:pPr algn="ctr" fontAlgn="b"/>
                      <a:r>
                        <a:rPr lang="en-US" sz="1800" b="1" i="0" u="none" strike="noStrike" dirty="0" smtClean="0">
                          <a:solidFill>
                            <a:schemeClr val="tx1"/>
                          </a:solidFill>
                          <a:effectLst/>
                          <a:latin typeface="+mn-lt"/>
                        </a:rPr>
                        <a:t>Contract production was signed 18.08.</a:t>
                      </a:r>
                      <a:r>
                        <a:rPr lang="en-US" sz="1800" b="1" i="0" u="none" strike="noStrike" baseline="0" dirty="0" smtClean="0">
                          <a:solidFill>
                            <a:schemeClr val="tx1"/>
                          </a:solidFill>
                          <a:effectLst/>
                          <a:latin typeface="+mn-lt"/>
                        </a:rPr>
                        <a:t>2020</a:t>
                      </a:r>
                    </a:p>
                  </a:txBody>
                  <a:tcPr marL="9525" marR="9525" marT="9525" marB="0" anchor="ctr" anchorCtr="1"/>
                </a:tc>
                <a:tc hMerge="1">
                  <a:txBody>
                    <a:bodyPr/>
                    <a:lstStyle/>
                    <a:p>
                      <a:pPr algn="ctr" fontAlgn="b"/>
                      <a:endParaRPr lang="ru-RU" dirty="0" smtClean="0">
                        <a:effectLst/>
                      </a:endParaRPr>
                    </a:p>
                  </a:txBody>
                  <a:tcPr marL="9525" marR="9525" marT="9525" marB="0" anchor="ctr" anchorCtr="1"/>
                </a:tc>
                <a:extLst>
                  <a:ext uri="{0D108BD9-81ED-4DB2-BD59-A6C34878D82A}">
                    <a16:rowId xmlns:a16="http://schemas.microsoft.com/office/drawing/2014/main" xmlns="" val="10004"/>
                  </a:ext>
                </a:extLst>
              </a:tr>
              <a:tr h="960699">
                <a:tc vMerge="1">
                  <a:txBody>
                    <a:bodyPr/>
                    <a:lstStyle/>
                    <a:p>
                      <a:endParaRPr lang="ru-RU"/>
                    </a:p>
                  </a:txBody>
                  <a:tcPr/>
                </a:tc>
                <a:tc gridSpan="2">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800" b="1" i="0" kern="1200" baseline="0" dirty="0" smtClean="0">
                          <a:solidFill>
                            <a:schemeClr val="dk1"/>
                          </a:solidFill>
                          <a:effectLst/>
                          <a:latin typeface="+mn-lt"/>
                          <a:ea typeface="+mn-ea"/>
                          <a:cs typeface="+mn-cs"/>
                        </a:rPr>
                        <a:t>Purchasing raw material </a:t>
                      </a:r>
                      <a:r>
                        <a:rPr lang="en-US" sz="1800" b="1" i="0" kern="1200" baseline="0" dirty="0" smtClean="0">
                          <a:solidFill>
                            <a:schemeClr val="dk1"/>
                          </a:solidFill>
                          <a:effectLst/>
                          <a:latin typeface="+mn-lt"/>
                          <a:ea typeface="+mn-ea"/>
                          <a:cs typeface="+mn-cs"/>
                        </a:rPr>
                        <a:t>05/2021 </a:t>
                      </a:r>
                      <a:r>
                        <a:rPr lang="en-US" sz="1800" b="1" i="0" kern="1200" baseline="0" dirty="0" smtClean="0">
                          <a:solidFill>
                            <a:schemeClr val="dk1"/>
                          </a:solidFill>
                          <a:effectLst/>
                          <a:latin typeface="+mn-lt"/>
                          <a:ea typeface="+mn-ea"/>
                          <a:cs typeface="+mn-cs"/>
                        </a:rPr>
                        <a:t>– 99%                 Delivery raw material to subcontractor – 03/2021</a:t>
                      </a:r>
                    </a:p>
                    <a:p>
                      <a:pPr marL="0" marR="0" lvl="0" indent="0" algn="ctr" defTabSz="914400" rtl="0" eaLnBrk="1" fontAlgn="b" latinLnBrk="0" hangingPunct="1">
                        <a:lnSpc>
                          <a:spcPct val="100000"/>
                        </a:lnSpc>
                        <a:spcBef>
                          <a:spcPts val="0"/>
                        </a:spcBef>
                        <a:spcAft>
                          <a:spcPts val="0"/>
                        </a:spcAft>
                        <a:buClrTx/>
                        <a:buSzTx/>
                        <a:buFontTx/>
                        <a:buNone/>
                        <a:tabLst/>
                        <a:defRPr/>
                      </a:pPr>
                      <a:r>
                        <a:rPr lang="en-US" sz="1800" b="1" i="0" kern="1200" baseline="0" dirty="0" smtClean="0">
                          <a:solidFill>
                            <a:schemeClr val="dk1"/>
                          </a:solidFill>
                          <a:effectLst/>
                          <a:latin typeface="+mn-lt"/>
                          <a:ea typeface="+mn-ea"/>
                          <a:cs typeface="+mn-cs"/>
                        </a:rPr>
                        <a:t>Start production – 04/2021</a:t>
                      </a:r>
                      <a:endParaRPr lang="ru-RU" dirty="0" smtClean="0">
                        <a:effectLst/>
                      </a:endParaRPr>
                    </a:p>
                  </a:txBody>
                  <a:tcPr marL="9525" marR="9525" marT="9525" marB="0" anchor="ctr" anchorCtr="1"/>
                </a:tc>
                <a:tc hMerge="1">
                  <a:txBody>
                    <a:bodyPr/>
                    <a:lstStyle/>
                    <a:p>
                      <a:endParaRPr lang="ru-RU"/>
                    </a:p>
                  </a:txBody>
                  <a:tcPr/>
                </a:tc>
              </a:tr>
              <a:tr h="635015">
                <a:tc vMerge="1">
                  <a:txBody>
                    <a:bodyPr/>
                    <a:lstStyle/>
                    <a:p>
                      <a:endParaRPr lang="ru-RU"/>
                    </a:p>
                  </a:txBody>
                  <a:tcPr/>
                </a:tc>
                <a:tc gridSpan="2">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b="1" dirty="0" smtClean="0">
                          <a:effectLst/>
                        </a:rPr>
                        <a:t>Acceptance at the plant – </a:t>
                      </a:r>
                      <a:r>
                        <a:rPr lang="en-US" b="1" dirty="0" smtClean="0">
                          <a:effectLst/>
                        </a:rPr>
                        <a:t>11/2021</a:t>
                      </a:r>
                      <a:endParaRPr lang="ru-RU" b="1" dirty="0" smtClean="0">
                        <a:effectLst/>
                      </a:endParaRPr>
                    </a:p>
                  </a:txBody>
                  <a:tcPr marL="9525" marR="9525" marT="9525" marB="0" anchor="ctr" anchorCtr="1"/>
                </a:tc>
                <a:tc hMerge="1">
                  <a:txBody>
                    <a:bodyPr/>
                    <a:lstStyle/>
                    <a:p>
                      <a:endParaRPr lang="ru-RU"/>
                    </a:p>
                  </a:txBody>
                  <a:tcPr/>
                </a:tc>
              </a:tr>
              <a:tr h="635015">
                <a:tc vMerge="1">
                  <a:txBody>
                    <a:bodyPr/>
                    <a:lstStyle/>
                    <a:p>
                      <a:pPr marL="285750" indent="-285750" algn="l" fontAlgn="ctr">
                        <a:lnSpc>
                          <a:spcPct val="150000"/>
                        </a:lnSpc>
                        <a:buFont typeface="Arial" panose="020B0604020202020204" pitchFamily="34" charset="0"/>
                        <a:buChar char="•"/>
                      </a:pPr>
                      <a:endParaRPr lang="en-US" sz="1800" b="1" i="0" u="none" strike="noStrike" dirty="0">
                        <a:solidFill>
                          <a:schemeClr val="tx1"/>
                        </a:solidFill>
                        <a:effectLst/>
                        <a:latin typeface="+mn-lt"/>
                      </a:endParaRPr>
                    </a:p>
                  </a:txBody>
                  <a:tcPr marL="180000" marR="9525" marT="9525" marB="0" anchor="ctr"/>
                </a:tc>
                <a:tc gridSpan="2">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800" b="1" i="0" u="none" strike="noStrike" baseline="0" dirty="0" smtClean="0">
                          <a:solidFill>
                            <a:schemeClr val="tx1"/>
                          </a:solidFill>
                          <a:effectLst/>
                          <a:latin typeface="+mn-lt"/>
                        </a:rPr>
                        <a:t>Contract: delivery to BINP </a:t>
                      </a:r>
                      <a:r>
                        <a:rPr lang="en-US" sz="1800" b="1" i="0" u="none" strike="noStrike" baseline="0" dirty="0" smtClean="0">
                          <a:solidFill>
                            <a:schemeClr val="tx1"/>
                          </a:solidFill>
                          <a:effectLst/>
                          <a:latin typeface="+mn-lt"/>
                        </a:rPr>
                        <a:t>12/2021</a:t>
                      </a:r>
                      <a:endParaRPr lang="ru-RU" dirty="0" smtClean="0">
                        <a:effectLst/>
                      </a:endParaRPr>
                    </a:p>
                    <a:p>
                      <a:pPr marL="0" marR="0" lvl="0" indent="0" algn="ctr" defTabSz="914400" rtl="0" eaLnBrk="1" fontAlgn="b" latinLnBrk="0" hangingPunct="1">
                        <a:lnSpc>
                          <a:spcPct val="100000"/>
                        </a:lnSpc>
                        <a:spcBef>
                          <a:spcPts val="0"/>
                        </a:spcBef>
                        <a:spcAft>
                          <a:spcPts val="0"/>
                        </a:spcAft>
                        <a:buClrTx/>
                        <a:buSzTx/>
                        <a:buFontTx/>
                        <a:buNone/>
                        <a:tabLst/>
                        <a:defRPr/>
                      </a:pPr>
                      <a:endParaRPr lang="ru-RU" dirty="0" smtClean="0">
                        <a:effectLst/>
                      </a:endParaRPr>
                    </a:p>
                  </a:txBody>
                  <a:tcPr marL="9525" marR="9525" marT="9525" marB="0" anchor="ctr" anchorCtr="1"/>
                </a:tc>
                <a:tc hMerge="1">
                  <a:txBody>
                    <a:bodyPr/>
                    <a:lstStyle/>
                    <a:p>
                      <a:endParaRPr lang="ru-RU"/>
                    </a:p>
                  </a:txBody>
                  <a:tcPr/>
                </a:tc>
              </a:tr>
            </a:tbl>
          </a:graphicData>
        </a:graphic>
      </p:graphicFrame>
    </p:spTree>
    <p:extLst>
      <p:ext uri="{BB962C8B-B14F-4D97-AF65-F5344CB8AC3E}">
        <p14:creationId xmlns:p14="http://schemas.microsoft.com/office/powerpoint/2010/main" val="984497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A2F81DC-D627-4523-A450-CD7CF11D4A48}" type="datetime1">
              <a:rPr lang="ru-RU" smtClean="0"/>
              <a:t>16.06.2021</a:t>
            </a:fld>
            <a:endParaRPr lang="ru-RU"/>
          </a:p>
        </p:txBody>
      </p:sp>
      <p:sp>
        <p:nvSpPr>
          <p:cNvPr id="3" name="Нижний колонтитул 2"/>
          <p:cNvSpPr>
            <a:spLocks noGrp="1"/>
          </p:cNvSpPr>
          <p:nvPr>
            <p:ph type="ftr" sz="quarter" idx="11"/>
          </p:nvPr>
        </p:nvSpPr>
        <p:spPr>
          <a:xfrm>
            <a:off x="2452991" y="6356349"/>
            <a:ext cx="7529209" cy="365125"/>
          </a:xfrm>
        </p:spPr>
        <p:txBody>
          <a:bodyPr/>
          <a:lstStyle/>
          <a:p>
            <a:r>
              <a:rPr lang="en-US" dirty="0" err="1"/>
              <a:t>E.Pyata</a:t>
            </a:r>
            <a:r>
              <a:rPr lang="en-US" dirty="0"/>
              <a:t>,  BINP                             </a:t>
            </a:r>
            <a:r>
              <a:rPr lang="en-US" dirty="0" smtClean="0"/>
              <a:t>PANDA Collaboration Meeting 21/2     16/06/2021</a:t>
            </a:r>
            <a:endParaRPr lang="ru-RU" dirty="0"/>
          </a:p>
        </p:txBody>
      </p:sp>
      <p:sp>
        <p:nvSpPr>
          <p:cNvPr id="4" name="Номер слайда 3"/>
          <p:cNvSpPr>
            <a:spLocks noGrp="1"/>
          </p:cNvSpPr>
          <p:nvPr>
            <p:ph type="sldNum" sz="quarter" idx="12"/>
          </p:nvPr>
        </p:nvSpPr>
        <p:spPr/>
        <p:txBody>
          <a:bodyPr/>
          <a:lstStyle/>
          <a:p>
            <a:fld id="{A22A1DC4-691C-4D1E-8A3D-02D52518E6C2}" type="slidenum">
              <a:rPr lang="ru-RU" smtClean="0"/>
              <a:t>8</a:t>
            </a:fld>
            <a:endParaRPr lang="ru-RU"/>
          </a:p>
        </p:txBody>
      </p:sp>
      <p:sp>
        <p:nvSpPr>
          <p:cNvPr id="5" name="Заголовок 3"/>
          <p:cNvSpPr txBox="1">
            <a:spLocks/>
          </p:cNvSpPr>
          <p:nvPr/>
        </p:nvSpPr>
        <p:spPr>
          <a:xfrm>
            <a:off x="2847203" y="1908964"/>
            <a:ext cx="7056783" cy="203778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smtClean="0">
                <a:solidFill>
                  <a:srgbClr val="FF0000"/>
                </a:solidFill>
                <a:latin typeface="Comic Sans MS" panose="030F0702030302020204" pitchFamily="66" charset="0"/>
              </a:rPr>
              <a:t>Status of the PANDA conductor development/ procurement</a:t>
            </a:r>
            <a:endParaRPr lang="en-US" sz="3600" b="1"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22222359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4883B0B-9049-4049-A27D-3B513AFAF534}" type="datetime1">
              <a:rPr lang="ru-RU" smtClean="0"/>
              <a:t>16.06.2021</a:t>
            </a:fld>
            <a:endParaRPr lang="ru-RU"/>
          </a:p>
        </p:txBody>
      </p:sp>
      <p:sp>
        <p:nvSpPr>
          <p:cNvPr id="3" name="Нижний колонтитул 2"/>
          <p:cNvSpPr>
            <a:spLocks noGrp="1"/>
          </p:cNvSpPr>
          <p:nvPr>
            <p:ph type="ftr" sz="quarter" idx="11"/>
          </p:nvPr>
        </p:nvSpPr>
        <p:spPr>
          <a:xfrm>
            <a:off x="2217906" y="6356350"/>
            <a:ext cx="7714034" cy="365125"/>
          </a:xfrm>
        </p:spPr>
        <p:txBody>
          <a:bodyPr/>
          <a:lstStyle/>
          <a:p>
            <a:r>
              <a:rPr lang="en-US" dirty="0" err="1"/>
              <a:t>E.Pyata</a:t>
            </a:r>
            <a:r>
              <a:rPr lang="en-US" dirty="0"/>
              <a:t>,  BINP                             </a:t>
            </a:r>
            <a:r>
              <a:rPr lang="en-US" dirty="0" smtClean="0"/>
              <a:t>PANDA Collaboration Meeting 21/2     16/06/2021</a:t>
            </a:r>
            <a:endParaRPr lang="ru-RU" dirty="0"/>
          </a:p>
        </p:txBody>
      </p:sp>
      <p:sp>
        <p:nvSpPr>
          <p:cNvPr id="4" name="Номер слайда 3"/>
          <p:cNvSpPr>
            <a:spLocks noGrp="1"/>
          </p:cNvSpPr>
          <p:nvPr>
            <p:ph type="sldNum" sz="quarter" idx="12"/>
          </p:nvPr>
        </p:nvSpPr>
        <p:spPr/>
        <p:txBody>
          <a:bodyPr/>
          <a:lstStyle/>
          <a:p>
            <a:fld id="{A22A1DC4-691C-4D1E-8A3D-02D52518E6C2}" type="slidenum">
              <a:rPr lang="ru-RU" smtClean="0"/>
              <a:t>9</a:t>
            </a:fld>
            <a:endParaRPr lang="ru-RU"/>
          </a:p>
        </p:txBody>
      </p:sp>
      <p:sp>
        <p:nvSpPr>
          <p:cNvPr id="5" name="Прямоугольник 16">
            <a:extLst>
              <a:ext uri="{FF2B5EF4-FFF2-40B4-BE49-F238E27FC236}">
                <a16:creationId xmlns:a16="http://schemas.microsoft.com/office/drawing/2014/main" xmlns="" id="{5F7CC429-1E45-494B-AA7F-4ABFF8D72F21}"/>
              </a:ext>
            </a:extLst>
          </p:cNvPr>
          <p:cNvSpPr/>
          <p:nvPr/>
        </p:nvSpPr>
        <p:spPr>
          <a:xfrm>
            <a:off x="1277134" y="165472"/>
            <a:ext cx="9247005" cy="461665"/>
          </a:xfrm>
          <a:prstGeom prst="rect">
            <a:avLst/>
          </a:prstGeom>
        </p:spPr>
        <p:txBody>
          <a:bodyPr wrap="square">
            <a:spAutoFit/>
          </a:bodyPr>
          <a:lstStyle/>
          <a:p>
            <a:pPr algn="ctr">
              <a:spcBef>
                <a:spcPts val="385"/>
              </a:spcBef>
              <a:spcAft>
                <a:spcPts val="385"/>
              </a:spcAft>
            </a:pPr>
            <a:r>
              <a:rPr lang="en-US" sz="2400" b="1" dirty="0" smtClean="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PANDA conductor</a:t>
            </a:r>
            <a:endParaRPr lang="en-US" sz="2400" b="1" dirty="0">
              <a:solidFill>
                <a:srgbClr val="FF0000"/>
              </a:solidFill>
              <a:latin typeface="Comic Sans MS" panose="030F0702030302020204" pitchFamily="66" charset="0"/>
              <a:ea typeface="Times New Roman" panose="02020603050405020304" pitchFamily="18" charset="0"/>
              <a:cs typeface="Times New Roman" panose="02020603050405020304" pitchFamily="18" charset="0"/>
            </a:endParaRPr>
          </a:p>
        </p:txBody>
      </p:sp>
      <p:pic>
        <p:nvPicPr>
          <p:cNvPr id="6" name="Рисунок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2682" y="1652878"/>
            <a:ext cx="2882373" cy="2503667"/>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2975756" y="2835409"/>
            <a:ext cx="2795238" cy="523220"/>
          </a:xfrm>
          <a:prstGeom prst="rect">
            <a:avLst/>
          </a:prstGeom>
        </p:spPr>
        <p:txBody>
          <a:bodyPr wrap="square">
            <a:spAutoFit/>
          </a:bodyPr>
          <a:lstStyle/>
          <a:p>
            <a:pPr algn="ctr">
              <a:spcBef>
                <a:spcPts val="385"/>
              </a:spcBef>
              <a:spcAft>
                <a:spcPts val="385"/>
              </a:spcAft>
            </a:pPr>
            <a:r>
              <a:rPr lang="en-US" sz="1400" b="1" dirty="0" smtClean="0">
                <a:ea typeface="Times New Roman" panose="02020603050405020304" pitchFamily="18" charset="0"/>
                <a:cs typeface="Times New Roman" panose="02020603050405020304" pitchFamily="18" charset="0"/>
              </a:rPr>
              <a:t>Longitudinal </a:t>
            </a:r>
            <a:r>
              <a:rPr lang="en-US" sz="1400" b="1" dirty="0">
                <a:ea typeface="Times New Roman" panose="02020603050405020304" pitchFamily="18" charset="0"/>
                <a:cs typeface="Times New Roman" panose="02020603050405020304" pitchFamily="18" charset="0"/>
              </a:rPr>
              <a:t>section of the cryostat with cold mass.</a:t>
            </a:r>
          </a:p>
        </p:txBody>
      </p:sp>
      <p:pic>
        <p:nvPicPr>
          <p:cNvPr id="8" name="Рисунок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803" y="3972578"/>
            <a:ext cx="4130635" cy="2175960"/>
          </a:xfrm>
          <a:prstGeom prst="rect">
            <a:avLst/>
          </a:prstGeom>
        </p:spPr>
      </p:pic>
      <p:sp>
        <p:nvSpPr>
          <p:cNvPr id="9" name="Прямоугольник 8"/>
          <p:cNvSpPr/>
          <p:nvPr/>
        </p:nvSpPr>
        <p:spPr>
          <a:xfrm>
            <a:off x="4373376" y="5165137"/>
            <a:ext cx="2058956" cy="307777"/>
          </a:xfrm>
          <a:prstGeom prst="rect">
            <a:avLst/>
          </a:prstGeom>
        </p:spPr>
        <p:txBody>
          <a:bodyPr wrap="square">
            <a:spAutoFit/>
          </a:bodyPr>
          <a:lstStyle/>
          <a:p>
            <a:pPr algn="just">
              <a:spcBef>
                <a:spcPts val="385"/>
              </a:spcBef>
              <a:spcAft>
                <a:spcPts val="385"/>
              </a:spcAft>
            </a:pPr>
            <a:r>
              <a:rPr lang="en-US" sz="1400" b="1" dirty="0" smtClean="0">
                <a:latin typeface="Times New Roman" panose="02020603050405020304" pitchFamily="18" charset="0"/>
                <a:ea typeface="Calibri" panose="020F0502020204030204" pitchFamily="34" charset="0"/>
                <a:cs typeface="Times New Roman" panose="02020603050405020304" pitchFamily="18" charset="0"/>
              </a:rPr>
              <a:t>Cold </a:t>
            </a:r>
            <a:r>
              <a:rPr lang="en-US" sz="1400" b="1" dirty="0">
                <a:latin typeface="Times New Roman" panose="02020603050405020304" pitchFamily="18" charset="0"/>
                <a:ea typeface="Calibri" panose="020F0502020204030204" pitchFamily="34" charset="0"/>
                <a:cs typeface="Times New Roman" panose="02020603050405020304" pitchFamily="18" charset="0"/>
              </a:rPr>
              <a:t>mass cross-section</a:t>
            </a:r>
            <a:r>
              <a:rPr lang="en-US" sz="1400" b="1" dirty="0">
                <a:ea typeface="Times New Roman" panose="02020603050405020304" pitchFamily="18" charset="0"/>
                <a:cs typeface="Times New Roman" panose="02020603050405020304" pitchFamily="18" charset="0"/>
              </a:rPr>
              <a:t>.</a:t>
            </a:r>
          </a:p>
        </p:txBody>
      </p:sp>
      <p:pic>
        <p:nvPicPr>
          <p:cNvPr id="10" name="Рисунок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81250" y="3719971"/>
            <a:ext cx="3589985" cy="2275716"/>
          </a:xfrm>
          <a:prstGeom prst="rect">
            <a:avLst/>
          </a:prstGeom>
        </p:spPr>
      </p:pic>
      <p:sp>
        <p:nvSpPr>
          <p:cNvPr id="11" name="Прямоугольник 10"/>
          <p:cNvSpPr/>
          <p:nvPr/>
        </p:nvSpPr>
        <p:spPr>
          <a:xfrm>
            <a:off x="8308877" y="6029211"/>
            <a:ext cx="3136889" cy="307777"/>
          </a:xfrm>
          <a:prstGeom prst="rect">
            <a:avLst/>
          </a:prstGeom>
        </p:spPr>
        <p:txBody>
          <a:bodyPr wrap="square">
            <a:spAutoFit/>
          </a:bodyPr>
          <a:lstStyle/>
          <a:p>
            <a:pPr algn="just">
              <a:spcBef>
                <a:spcPts val="385"/>
              </a:spcBef>
              <a:spcAft>
                <a:spcPts val="385"/>
              </a:spcAft>
            </a:pPr>
            <a:r>
              <a:rPr lang="en-US" sz="1400" b="1" dirty="0" smtClean="0">
                <a:ea typeface="Times New Roman" panose="02020603050405020304" pitchFamily="18" charset="0"/>
                <a:cs typeface="Times New Roman" panose="02020603050405020304" pitchFamily="18" charset="0"/>
              </a:rPr>
              <a:t>Cross-section </a:t>
            </a:r>
            <a:r>
              <a:rPr lang="en-US" sz="1400" b="1" dirty="0">
                <a:ea typeface="Times New Roman" panose="02020603050405020304" pitchFamily="18" charset="0"/>
                <a:cs typeface="Times New Roman" panose="02020603050405020304" pitchFamily="18" charset="0"/>
              </a:rPr>
              <a:t>of the conductor.</a:t>
            </a:r>
          </a:p>
        </p:txBody>
      </p:sp>
      <p:sp>
        <p:nvSpPr>
          <p:cNvPr id="12" name="Прямоугольник 11"/>
          <p:cNvSpPr/>
          <p:nvPr/>
        </p:nvSpPr>
        <p:spPr>
          <a:xfrm>
            <a:off x="7514929" y="3121925"/>
            <a:ext cx="3822970" cy="307777"/>
          </a:xfrm>
          <a:prstGeom prst="rect">
            <a:avLst/>
          </a:prstGeom>
        </p:spPr>
        <p:txBody>
          <a:bodyPr wrap="none">
            <a:spAutoFit/>
          </a:bodyPr>
          <a:lstStyle/>
          <a:p>
            <a:r>
              <a:rPr lang="en-US" sz="1400" b="1" dirty="0" smtClean="0">
                <a:ea typeface="Times New Roman" panose="02020603050405020304" pitchFamily="18" charset="0"/>
                <a:cs typeface="Times New Roman" panose="02020603050405020304" pitchFamily="18" charset="0"/>
              </a:rPr>
              <a:t>Conductor </a:t>
            </a:r>
            <a:r>
              <a:rPr lang="en-US" sz="1400" b="1" dirty="0">
                <a:ea typeface="Times New Roman" panose="02020603050405020304" pitchFamily="18" charset="0"/>
                <a:cs typeface="Times New Roman" panose="02020603050405020304" pitchFamily="18" charset="0"/>
              </a:rPr>
              <a:t>mechanical and electrical parameters.</a:t>
            </a:r>
            <a:endParaRPr lang="en-US" sz="1400" b="1" dirty="0"/>
          </a:p>
        </p:txBody>
      </p:sp>
      <p:graphicFrame>
        <p:nvGraphicFramePr>
          <p:cNvPr id="13" name="Таблица 12"/>
          <p:cNvGraphicFramePr>
            <a:graphicFrameLocks noGrp="1"/>
          </p:cNvGraphicFramePr>
          <p:nvPr>
            <p:extLst/>
          </p:nvPr>
        </p:nvGraphicFramePr>
        <p:xfrm>
          <a:off x="6828774" y="1011392"/>
          <a:ext cx="4872951" cy="1925019"/>
        </p:xfrm>
        <a:graphic>
          <a:graphicData uri="http://schemas.openxmlformats.org/drawingml/2006/table">
            <a:tbl>
              <a:tblPr firstRow="1" firstCol="1" bandRow="1">
                <a:tableStyleId>{5C22544A-7EE6-4342-B048-85BDC9FD1C3A}</a:tableStyleId>
              </a:tblPr>
              <a:tblGrid>
                <a:gridCol w="2525837">
                  <a:extLst>
                    <a:ext uri="{9D8B030D-6E8A-4147-A177-3AD203B41FA5}">
                      <a16:colId xmlns:a16="http://schemas.microsoft.com/office/drawing/2014/main" xmlns="" val="20000"/>
                    </a:ext>
                  </a:extLst>
                </a:gridCol>
                <a:gridCol w="651977">
                  <a:extLst>
                    <a:ext uri="{9D8B030D-6E8A-4147-A177-3AD203B41FA5}">
                      <a16:colId xmlns:a16="http://schemas.microsoft.com/office/drawing/2014/main" xmlns="" val="20001"/>
                    </a:ext>
                  </a:extLst>
                </a:gridCol>
                <a:gridCol w="977964">
                  <a:extLst>
                    <a:ext uri="{9D8B030D-6E8A-4147-A177-3AD203B41FA5}">
                      <a16:colId xmlns:a16="http://schemas.microsoft.com/office/drawing/2014/main" xmlns="" val="20002"/>
                    </a:ext>
                  </a:extLst>
                </a:gridCol>
                <a:gridCol w="717173">
                  <a:extLst>
                    <a:ext uri="{9D8B030D-6E8A-4147-A177-3AD203B41FA5}">
                      <a16:colId xmlns:a16="http://schemas.microsoft.com/office/drawing/2014/main" xmlns="" val="20003"/>
                    </a:ext>
                  </a:extLst>
                </a:gridCol>
              </a:tblGrid>
              <a:tr h="287811">
                <a:tc>
                  <a:txBody>
                    <a:bodyPr/>
                    <a:lstStyle/>
                    <a:p>
                      <a:pPr algn="just">
                        <a:lnSpc>
                          <a:spcPct val="112000"/>
                        </a:lnSpc>
                        <a:spcAft>
                          <a:spcPts val="0"/>
                        </a:spcAft>
                      </a:pPr>
                      <a:r>
                        <a:rPr lang="en-US" sz="900" dirty="0">
                          <a:effectLst/>
                        </a:rPr>
                        <a:t>Thickness (after cold work) at 300 K</a:t>
                      </a:r>
                      <a:endParaRPr lang="en-US"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989" marR="43989" marT="0" marB="0"/>
                </a:tc>
                <a:tc>
                  <a:txBody>
                    <a:bodyPr/>
                    <a:lstStyle/>
                    <a:p>
                      <a:pPr algn="ctr">
                        <a:lnSpc>
                          <a:spcPct val="112000"/>
                        </a:lnSpc>
                        <a:spcAft>
                          <a:spcPts val="0"/>
                        </a:spcAft>
                      </a:pPr>
                      <a:r>
                        <a:rPr lang="ru-RU" sz="900" b="0" dirty="0" err="1">
                          <a:effectLst/>
                        </a:rPr>
                        <a:t>mm</a:t>
                      </a:r>
                      <a:endParaRPr lang="en-US" sz="9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989" marR="43989" marT="0" marB="0"/>
                </a:tc>
                <a:tc>
                  <a:txBody>
                    <a:bodyPr/>
                    <a:lstStyle/>
                    <a:p>
                      <a:pPr algn="ctr">
                        <a:lnSpc>
                          <a:spcPct val="112000"/>
                        </a:lnSpc>
                        <a:spcAft>
                          <a:spcPts val="0"/>
                        </a:spcAft>
                      </a:pPr>
                      <a:r>
                        <a:rPr lang="ru-RU" sz="900" b="0" dirty="0">
                          <a:effectLst/>
                        </a:rPr>
                        <a:t>7.9</a:t>
                      </a:r>
                      <a:r>
                        <a:rPr lang="en-US" sz="900" b="0" dirty="0">
                          <a:effectLst/>
                        </a:rPr>
                        <a:t>3</a:t>
                      </a:r>
                      <a:endParaRPr lang="en-US" sz="9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989" marR="43989" marT="0" marB="0"/>
                </a:tc>
                <a:tc>
                  <a:txBody>
                    <a:bodyPr/>
                    <a:lstStyle/>
                    <a:p>
                      <a:pPr indent="41910" algn="ctr">
                        <a:lnSpc>
                          <a:spcPct val="112000"/>
                        </a:lnSpc>
                        <a:spcAft>
                          <a:spcPts val="0"/>
                        </a:spcAft>
                      </a:pPr>
                      <a:r>
                        <a:rPr lang="ru-RU" sz="900" b="0" dirty="0">
                          <a:effectLst/>
                        </a:rPr>
                        <a:t>± 0.03</a:t>
                      </a:r>
                      <a:endParaRPr lang="en-US" sz="9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989" marR="43989" marT="0" marB="0"/>
                </a:tc>
                <a:extLst>
                  <a:ext uri="{0D108BD9-81ED-4DB2-BD59-A6C34878D82A}">
                    <a16:rowId xmlns:a16="http://schemas.microsoft.com/office/drawing/2014/main" xmlns="" val="10000"/>
                  </a:ext>
                </a:extLst>
              </a:tr>
              <a:tr h="272868">
                <a:tc>
                  <a:txBody>
                    <a:bodyPr/>
                    <a:lstStyle/>
                    <a:p>
                      <a:pPr algn="just">
                        <a:spcBef>
                          <a:spcPts val="1200"/>
                        </a:spcBef>
                        <a:spcAft>
                          <a:spcPts val="1200"/>
                        </a:spcAft>
                      </a:pPr>
                      <a:r>
                        <a:rPr lang="en-US" sz="900">
                          <a:effectLst/>
                        </a:rPr>
                        <a:t>Width (after cold work) at 300 K</a:t>
                      </a:r>
                      <a:endParaRPr lang="en-US" sz="900">
                        <a:effectLst/>
                        <a:latin typeface="Calibri" panose="020F0502020204030204" pitchFamily="34" charset="0"/>
                      </a:endParaRPr>
                    </a:p>
                  </a:txBody>
                  <a:tcPr marL="43989" marR="43989" marT="0" marB="0"/>
                </a:tc>
                <a:tc>
                  <a:txBody>
                    <a:bodyPr/>
                    <a:lstStyle/>
                    <a:p>
                      <a:pPr algn="ctr">
                        <a:spcBef>
                          <a:spcPts val="1200"/>
                        </a:spcBef>
                        <a:spcAft>
                          <a:spcPts val="1200"/>
                        </a:spcAft>
                      </a:pPr>
                      <a:r>
                        <a:rPr lang="en-US" sz="900" dirty="0">
                          <a:effectLst/>
                        </a:rPr>
                        <a:t>mm</a:t>
                      </a:r>
                      <a:endParaRPr lang="en-US" sz="900" dirty="0">
                        <a:effectLst/>
                        <a:latin typeface="Calibri" panose="020F0502020204030204" pitchFamily="34" charset="0"/>
                      </a:endParaRPr>
                    </a:p>
                  </a:txBody>
                  <a:tcPr marL="43989" marR="43989" marT="0" marB="0"/>
                </a:tc>
                <a:tc>
                  <a:txBody>
                    <a:bodyPr/>
                    <a:lstStyle/>
                    <a:p>
                      <a:pPr algn="ctr">
                        <a:spcBef>
                          <a:spcPts val="1200"/>
                        </a:spcBef>
                        <a:spcAft>
                          <a:spcPts val="1200"/>
                        </a:spcAft>
                      </a:pPr>
                      <a:r>
                        <a:rPr lang="en-US" sz="900">
                          <a:effectLst/>
                        </a:rPr>
                        <a:t>10.95</a:t>
                      </a:r>
                      <a:endParaRPr lang="en-US" sz="900">
                        <a:effectLst/>
                        <a:latin typeface="Calibri" panose="020F0502020204030204" pitchFamily="34" charset="0"/>
                      </a:endParaRPr>
                    </a:p>
                  </a:txBody>
                  <a:tcPr marL="43989" marR="43989" marT="0" marB="0"/>
                </a:tc>
                <a:tc>
                  <a:txBody>
                    <a:bodyPr/>
                    <a:lstStyle/>
                    <a:p>
                      <a:pPr algn="ctr">
                        <a:spcBef>
                          <a:spcPts val="1200"/>
                        </a:spcBef>
                        <a:spcAft>
                          <a:spcPts val="1200"/>
                        </a:spcAft>
                      </a:pPr>
                      <a:r>
                        <a:rPr lang="ru-RU" sz="900">
                          <a:effectLst/>
                        </a:rPr>
                        <a:t>± 0.03</a:t>
                      </a:r>
                      <a:endParaRPr lang="en-US" sz="900">
                        <a:effectLst/>
                        <a:latin typeface="Calibri" panose="020F0502020204030204" pitchFamily="34" charset="0"/>
                      </a:endParaRPr>
                    </a:p>
                  </a:txBody>
                  <a:tcPr marL="43989" marR="43989" marT="0" marB="0"/>
                </a:tc>
                <a:extLst>
                  <a:ext uri="{0D108BD9-81ED-4DB2-BD59-A6C34878D82A}">
                    <a16:rowId xmlns:a16="http://schemas.microsoft.com/office/drawing/2014/main" xmlns="" val="10001"/>
                  </a:ext>
                </a:extLst>
              </a:tr>
              <a:tr h="272868">
                <a:tc>
                  <a:txBody>
                    <a:bodyPr/>
                    <a:lstStyle/>
                    <a:p>
                      <a:pPr algn="just">
                        <a:spcBef>
                          <a:spcPts val="1200"/>
                        </a:spcBef>
                        <a:spcAft>
                          <a:spcPts val="1200"/>
                        </a:spcAft>
                      </a:pPr>
                      <a:r>
                        <a:rPr lang="en-US" sz="900" dirty="0">
                          <a:effectLst/>
                        </a:rPr>
                        <a:t>Critical current (at 4.2 K, 5 T)</a:t>
                      </a:r>
                      <a:endParaRPr lang="en-US" sz="900" dirty="0">
                        <a:effectLst/>
                        <a:latin typeface="Calibri" panose="020F0502020204030204" pitchFamily="34" charset="0"/>
                      </a:endParaRPr>
                    </a:p>
                  </a:txBody>
                  <a:tcPr marL="43989" marR="43989" marT="0" marB="0"/>
                </a:tc>
                <a:tc>
                  <a:txBody>
                    <a:bodyPr/>
                    <a:lstStyle/>
                    <a:p>
                      <a:pPr algn="ctr">
                        <a:spcBef>
                          <a:spcPts val="1200"/>
                        </a:spcBef>
                        <a:spcAft>
                          <a:spcPts val="1200"/>
                        </a:spcAft>
                      </a:pPr>
                      <a:r>
                        <a:rPr lang="en-US" sz="900" dirty="0">
                          <a:effectLst/>
                        </a:rPr>
                        <a:t>A</a:t>
                      </a:r>
                      <a:endParaRPr lang="en-US" sz="900" dirty="0">
                        <a:effectLst/>
                        <a:latin typeface="Calibri" panose="020F0502020204030204" pitchFamily="34" charset="0"/>
                      </a:endParaRPr>
                    </a:p>
                  </a:txBody>
                  <a:tcPr marL="43989" marR="43989" marT="0" marB="0"/>
                </a:tc>
                <a:tc>
                  <a:txBody>
                    <a:bodyPr/>
                    <a:lstStyle/>
                    <a:p>
                      <a:pPr algn="ctr">
                        <a:spcBef>
                          <a:spcPts val="1200"/>
                        </a:spcBef>
                        <a:spcAft>
                          <a:spcPts val="1200"/>
                        </a:spcAft>
                      </a:pPr>
                      <a:r>
                        <a:rPr lang="en-US" sz="900" dirty="0">
                          <a:effectLst/>
                        </a:rPr>
                        <a:t>&gt; 14690</a:t>
                      </a:r>
                      <a:endParaRPr lang="en-US" sz="900" dirty="0">
                        <a:effectLst/>
                        <a:latin typeface="Calibri" panose="020F0502020204030204" pitchFamily="34" charset="0"/>
                      </a:endParaRPr>
                    </a:p>
                  </a:txBody>
                  <a:tcPr marL="43989" marR="43989" marT="0" marB="0"/>
                </a:tc>
                <a:tc>
                  <a:txBody>
                    <a:bodyPr/>
                    <a:lstStyle/>
                    <a:p>
                      <a:pPr algn="ctr">
                        <a:spcBef>
                          <a:spcPts val="1200"/>
                        </a:spcBef>
                        <a:spcAft>
                          <a:spcPts val="1200"/>
                        </a:spcAft>
                      </a:pPr>
                      <a:r>
                        <a:rPr lang="en-US" sz="900">
                          <a:effectLst/>
                        </a:rPr>
                        <a:t> </a:t>
                      </a:r>
                      <a:endParaRPr lang="en-US" sz="900">
                        <a:effectLst/>
                        <a:latin typeface="Calibri" panose="020F0502020204030204" pitchFamily="34" charset="0"/>
                      </a:endParaRPr>
                    </a:p>
                  </a:txBody>
                  <a:tcPr marL="43989" marR="43989" marT="0" marB="0"/>
                </a:tc>
                <a:extLst>
                  <a:ext uri="{0D108BD9-81ED-4DB2-BD59-A6C34878D82A}">
                    <a16:rowId xmlns:a16="http://schemas.microsoft.com/office/drawing/2014/main" xmlns="" val="10002"/>
                  </a:ext>
                </a:extLst>
              </a:tr>
              <a:tr h="272868">
                <a:tc>
                  <a:txBody>
                    <a:bodyPr/>
                    <a:lstStyle/>
                    <a:p>
                      <a:pPr algn="just">
                        <a:spcBef>
                          <a:spcPts val="1200"/>
                        </a:spcBef>
                        <a:spcAft>
                          <a:spcPts val="1200"/>
                        </a:spcAft>
                      </a:pPr>
                      <a:r>
                        <a:rPr lang="en-US" sz="900">
                          <a:effectLst/>
                        </a:rPr>
                        <a:t>Critical current (at 4.5 K, 3 T)</a:t>
                      </a:r>
                      <a:endParaRPr lang="en-US" sz="900">
                        <a:effectLst/>
                        <a:latin typeface="Calibri" panose="020F0502020204030204" pitchFamily="34" charset="0"/>
                      </a:endParaRPr>
                    </a:p>
                  </a:txBody>
                  <a:tcPr marL="43989" marR="43989" marT="0" marB="0"/>
                </a:tc>
                <a:tc>
                  <a:txBody>
                    <a:bodyPr/>
                    <a:lstStyle/>
                    <a:p>
                      <a:pPr algn="ctr">
                        <a:spcBef>
                          <a:spcPts val="1200"/>
                        </a:spcBef>
                        <a:spcAft>
                          <a:spcPts val="1200"/>
                        </a:spcAft>
                      </a:pPr>
                      <a:r>
                        <a:rPr lang="en-US" sz="900">
                          <a:effectLst/>
                        </a:rPr>
                        <a:t>A</a:t>
                      </a:r>
                      <a:endParaRPr lang="en-US" sz="900">
                        <a:effectLst/>
                        <a:latin typeface="Calibri" panose="020F0502020204030204" pitchFamily="34" charset="0"/>
                      </a:endParaRPr>
                    </a:p>
                  </a:txBody>
                  <a:tcPr marL="43989" marR="43989" marT="0" marB="0"/>
                </a:tc>
                <a:tc>
                  <a:txBody>
                    <a:bodyPr/>
                    <a:lstStyle/>
                    <a:p>
                      <a:pPr algn="ctr">
                        <a:spcBef>
                          <a:spcPts val="1200"/>
                        </a:spcBef>
                        <a:spcAft>
                          <a:spcPts val="1200"/>
                        </a:spcAft>
                      </a:pPr>
                      <a:r>
                        <a:rPr lang="en-US" sz="900" dirty="0">
                          <a:effectLst/>
                        </a:rPr>
                        <a:t>&gt; 16750</a:t>
                      </a:r>
                      <a:endParaRPr lang="en-US" sz="900" dirty="0">
                        <a:effectLst/>
                        <a:latin typeface="Calibri" panose="020F0502020204030204" pitchFamily="34" charset="0"/>
                      </a:endParaRPr>
                    </a:p>
                  </a:txBody>
                  <a:tcPr marL="43989" marR="43989" marT="0" marB="0"/>
                </a:tc>
                <a:tc>
                  <a:txBody>
                    <a:bodyPr/>
                    <a:lstStyle/>
                    <a:p>
                      <a:pPr algn="ctr">
                        <a:spcBef>
                          <a:spcPts val="1200"/>
                        </a:spcBef>
                        <a:spcAft>
                          <a:spcPts val="1200"/>
                        </a:spcAft>
                      </a:pPr>
                      <a:r>
                        <a:rPr lang="en-US" sz="900">
                          <a:effectLst/>
                        </a:rPr>
                        <a:t> </a:t>
                      </a:r>
                      <a:endParaRPr lang="en-US" sz="900">
                        <a:effectLst/>
                        <a:latin typeface="Calibri" panose="020F0502020204030204" pitchFamily="34" charset="0"/>
                      </a:endParaRPr>
                    </a:p>
                  </a:txBody>
                  <a:tcPr marL="43989" marR="43989" marT="0" marB="0"/>
                </a:tc>
                <a:extLst>
                  <a:ext uri="{0D108BD9-81ED-4DB2-BD59-A6C34878D82A}">
                    <a16:rowId xmlns:a16="http://schemas.microsoft.com/office/drawing/2014/main" xmlns="" val="10003"/>
                  </a:ext>
                </a:extLst>
              </a:tr>
              <a:tr h="272868">
                <a:tc>
                  <a:txBody>
                    <a:bodyPr/>
                    <a:lstStyle/>
                    <a:p>
                      <a:pPr algn="just">
                        <a:spcBef>
                          <a:spcPts val="1200"/>
                        </a:spcBef>
                        <a:spcAft>
                          <a:spcPts val="1200"/>
                        </a:spcAft>
                      </a:pPr>
                      <a:r>
                        <a:rPr lang="en-US" sz="900">
                          <a:effectLst/>
                        </a:rPr>
                        <a:t>Overall Al/Cu/sc ratio</a:t>
                      </a:r>
                      <a:endParaRPr lang="en-US" sz="900">
                        <a:effectLst/>
                        <a:latin typeface="Calibri" panose="020F0502020204030204" pitchFamily="34" charset="0"/>
                      </a:endParaRPr>
                    </a:p>
                  </a:txBody>
                  <a:tcPr marL="43989" marR="43989" marT="0" marB="0"/>
                </a:tc>
                <a:tc>
                  <a:txBody>
                    <a:bodyPr/>
                    <a:lstStyle/>
                    <a:p>
                      <a:pPr algn="ctr">
                        <a:spcBef>
                          <a:spcPts val="1200"/>
                        </a:spcBef>
                        <a:spcAft>
                          <a:spcPts val="1200"/>
                        </a:spcAft>
                      </a:pPr>
                      <a:r>
                        <a:rPr lang="en-US" sz="900">
                          <a:effectLst/>
                        </a:rPr>
                        <a:t> </a:t>
                      </a:r>
                      <a:endParaRPr lang="en-US" sz="900">
                        <a:effectLst/>
                        <a:latin typeface="Calibri" panose="020F0502020204030204" pitchFamily="34" charset="0"/>
                      </a:endParaRPr>
                    </a:p>
                  </a:txBody>
                  <a:tcPr marL="43989" marR="43989" marT="0" marB="0"/>
                </a:tc>
                <a:tc>
                  <a:txBody>
                    <a:bodyPr/>
                    <a:lstStyle/>
                    <a:p>
                      <a:pPr algn="ctr">
                        <a:spcBef>
                          <a:spcPts val="1200"/>
                        </a:spcBef>
                        <a:spcAft>
                          <a:spcPts val="1200"/>
                        </a:spcAft>
                      </a:pPr>
                      <a:r>
                        <a:rPr lang="en-US" sz="900" dirty="0">
                          <a:effectLst/>
                        </a:rPr>
                        <a:t>10.5/1.0/1.0</a:t>
                      </a:r>
                      <a:endParaRPr lang="en-US" sz="900" dirty="0">
                        <a:effectLst/>
                        <a:latin typeface="Calibri" panose="020F0502020204030204" pitchFamily="34" charset="0"/>
                      </a:endParaRPr>
                    </a:p>
                  </a:txBody>
                  <a:tcPr marL="43989" marR="43989" marT="0" marB="0"/>
                </a:tc>
                <a:tc>
                  <a:txBody>
                    <a:bodyPr/>
                    <a:lstStyle/>
                    <a:p>
                      <a:pPr algn="ctr">
                        <a:spcBef>
                          <a:spcPts val="1200"/>
                        </a:spcBef>
                        <a:spcAft>
                          <a:spcPts val="1200"/>
                        </a:spcAft>
                      </a:pPr>
                      <a:r>
                        <a:rPr lang="en-US" sz="900">
                          <a:effectLst/>
                        </a:rPr>
                        <a:t> </a:t>
                      </a:r>
                      <a:endParaRPr lang="en-US" sz="900">
                        <a:effectLst/>
                        <a:latin typeface="Calibri" panose="020F0502020204030204" pitchFamily="34" charset="0"/>
                      </a:endParaRPr>
                    </a:p>
                  </a:txBody>
                  <a:tcPr marL="43989" marR="43989" marT="0" marB="0"/>
                </a:tc>
                <a:extLst>
                  <a:ext uri="{0D108BD9-81ED-4DB2-BD59-A6C34878D82A}">
                    <a16:rowId xmlns:a16="http://schemas.microsoft.com/office/drawing/2014/main" xmlns="" val="10004"/>
                  </a:ext>
                </a:extLst>
              </a:tr>
              <a:tr h="272868">
                <a:tc>
                  <a:txBody>
                    <a:bodyPr/>
                    <a:lstStyle/>
                    <a:p>
                      <a:pPr algn="just">
                        <a:spcBef>
                          <a:spcPts val="1200"/>
                        </a:spcBef>
                        <a:spcAft>
                          <a:spcPts val="1200"/>
                        </a:spcAft>
                      </a:pPr>
                      <a:r>
                        <a:rPr lang="en-US" sz="900">
                          <a:effectLst/>
                        </a:rPr>
                        <a:t>Aluminum RRR (at 4.2 K, 0 T)</a:t>
                      </a:r>
                      <a:endParaRPr lang="en-US" sz="900">
                        <a:effectLst/>
                        <a:latin typeface="Calibri" panose="020F0502020204030204" pitchFamily="34" charset="0"/>
                      </a:endParaRPr>
                    </a:p>
                  </a:txBody>
                  <a:tcPr marL="43989" marR="43989" marT="0" marB="0"/>
                </a:tc>
                <a:tc>
                  <a:txBody>
                    <a:bodyPr/>
                    <a:lstStyle/>
                    <a:p>
                      <a:pPr algn="ctr">
                        <a:spcBef>
                          <a:spcPts val="1200"/>
                        </a:spcBef>
                        <a:spcAft>
                          <a:spcPts val="1200"/>
                        </a:spcAft>
                      </a:pPr>
                      <a:r>
                        <a:rPr lang="en-US" sz="900">
                          <a:effectLst/>
                        </a:rPr>
                        <a:t> </a:t>
                      </a:r>
                      <a:endParaRPr lang="en-US" sz="900">
                        <a:effectLst/>
                        <a:latin typeface="Calibri" panose="020F0502020204030204" pitchFamily="34" charset="0"/>
                      </a:endParaRPr>
                    </a:p>
                  </a:txBody>
                  <a:tcPr marL="43989" marR="43989" marT="0" marB="0"/>
                </a:tc>
                <a:tc>
                  <a:txBody>
                    <a:bodyPr/>
                    <a:lstStyle/>
                    <a:p>
                      <a:pPr algn="ctr">
                        <a:spcBef>
                          <a:spcPts val="1200"/>
                        </a:spcBef>
                        <a:spcAft>
                          <a:spcPts val="1200"/>
                        </a:spcAft>
                      </a:pPr>
                      <a:r>
                        <a:rPr lang="en-US" sz="900" dirty="0">
                          <a:effectLst/>
                        </a:rPr>
                        <a:t>&gt; 1000</a:t>
                      </a:r>
                      <a:endParaRPr lang="en-US" sz="900" dirty="0">
                        <a:effectLst/>
                        <a:latin typeface="Calibri" panose="020F0502020204030204" pitchFamily="34" charset="0"/>
                      </a:endParaRPr>
                    </a:p>
                  </a:txBody>
                  <a:tcPr marL="43989" marR="43989" marT="0" marB="0"/>
                </a:tc>
                <a:tc>
                  <a:txBody>
                    <a:bodyPr/>
                    <a:lstStyle/>
                    <a:p>
                      <a:pPr algn="ctr">
                        <a:spcBef>
                          <a:spcPts val="1200"/>
                        </a:spcBef>
                        <a:spcAft>
                          <a:spcPts val="1200"/>
                        </a:spcAft>
                      </a:pPr>
                      <a:r>
                        <a:rPr lang="en-US" sz="900" dirty="0">
                          <a:effectLst/>
                        </a:rPr>
                        <a:t> </a:t>
                      </a:r>
                      <a:endParaRPr lang="en-US" sz="900" dirty="0">
                        <a:effectLst/>
                        <a:latin typeface="Calibri" panose="020F0502020204030204" pitchFamily="34" charset="0"/>
                      </a:endParaRPr>
                    </a:p>
                  </a:txBody>
                  <a:tcPr marL="43989" marR="43989" marT="0" marB="0"/>
                </a:tc>
                <a:extLst>
                  <a:ext uri="{0D108BD9-81ED-4DB2-BD59-A6C34878D82A}">
                    <a16:rowId xmlns:a16="http://schemas.microsoft.com/office/drawing/2014/main" xmlns="" val="10005"/>
                  </a:ext>
                </a:extLst>
              </a:tr>
              <a:tr h="272868">
                <a:tc>
                  <a:txBody>
                    <a:bodyPr/>
                    <a:lstStyle/>
                    <a:p>
                      <a:pPr algn="just">
                        <a:spcBef>
                          <a:spcPts val="1200"/>
                        </a:spcBef>
                        <a:spcAft>
                          <a:spcPts val="1200"/>
                        </a:spcAft>
                      </a:pPr>
                      <a:r>
                        <a:rPr lang="en-US" sz="900">
                          <a:effectLst/>
                        </a:rPr>
                        <a:t>Al 0.2% yield strength at 300 K</a:t>
                      </a:r>
                      <a:endParaRPr lang="en-US" sz="900">
                        <a:effectLst/>
                        <a:latin typeface="Calibri" panose="020F0502020204030204" pitchFamily="34" charset="0"/>
                      </a:endParaRPr>
                    </a:p>
                  </a:txBody>
                  <a:tcPr marL="43989" marR="43989" marT="0" marB="0"/>
                </a:tc>
                <a:tc>
                  <a:txBody>
                    <a:bodyPr/>
                    <a:lstStyle/>
                    <a:p>
                      <a:pPr algn="ctr">
                        <a:spcBef>
                          <a:spcPts val="1200"/>
                        </a:spcBef>
                        <a:spcAft>
                          <a:spcPts val="1200"/>
                        </a:spcAft>
                      </a:pPr>
                      <a:r>
                        <a:rPr lang="en-US" sz="900">
                          <a:effectLst/>
                        </a:rPr>
                        <a:t>MPa</a:t>
                      </a:r>
                      <a:endParaRPr lang="en-US" sz="900">
                        <a:effectLst/>
                        <a:latin typeface="Calibri" panose="020F0502020204030204" pitchFamily="34" charset="0"/>
                      </a:endParaRPr>
                    </a:p>
                  </a:txBody>
                  <a:tcPr marL="43989" marR="43989" marT="0" marB="0"/>
                </a:tc>
                <a:tc>
                  <a:txBody>
                    <a:bodyPr/>
                    <a:lstStyle/>
                    <a:p>
                      <a:pPr algn="ctr">
                        <a:spcBef>
                          <a:spcPts val="1200"/>
                        </a:spcBef>
                        <a:spcAft>
                          <a:spcPts val="1200"/>
                        </a:spcAft>
                      </a:pPr>
                      <a:r>
                        <a:rPr lang="en-US" sz="900">
                          <a:effectLst/>
                        </a:rPr>
                        <a:t>&gt; 30</a:t>
                      </a:r>
                      <a:endParaRPr lang="en-US" sz="900">
                        <a:effectLst/>
                        <a:latin typeface="Calibri" panose="020F0502020204030204" pitchFamily="34" charset="0"/>
                      </a:endParaRPr>
                    </a:p>
                  </a:txBody>
                  <a:tcPr marL="43989" marR="43989" marT="0" marB="0"/>
                </a:tc>
                <a:tc>
                  <a:txBody>
                    <a:bodyPr/>
                    <a:lstStyle/>
                    <a:p>
                      <a:pPr algn="ctr">
                        <a:spcBef>
                          <a:spcPts val="1200"/>
                        </a:spcBef>
                        <a:spcAft>
                          <a:spcPts val="1200"/>
                        </a:spcAft>
                      </a:pPr>
                      <a:r>
                        <a:rPr lang="en-US" sz="900" dirty="0">
                          <a:effectLst/>
                        </a:rPr>
                        <a:t> </a:t>
                      </a:r>
                      <a:endParaRPr lang="en-US" sz="900" dirty="0">
                        <a:effectLst/>
                        <a:latin typeface="Calibri" panose="020F0502020204030204" pitchFamily="34" charset="0"/>
                      </a:endParaRPr>
                    </a:p>
                  </a:txBody>
                  <a:tcPr marL="43989" marR="43989" marT="0" marB="0"/>
                </a:tc>
                <a:extLst>
                  <a:ext uri="{0D108BD9-81ED-4DB2-BD59-A6C34878D82A}">
                    <a16:rowId xmlns:a16="http://schemas.microsoft.com/office/drawing/2014/main" xmlns="" val="10006"/>
                  </a:ext>
                </a:extLst>
              </a:tr>
            </a:tbl>
          </a:graphicData>
        </a:graphic>
      </p:graphicFrame>
      <p:sp>
        <p:nvSpPr>
          <p:cNvPr id="14" name="Прямоугольник 13"/>
          <p:cNvSpPr/>
          <p:nvPr/>
        </p:nvSpPr>
        <p:spPr>
          <a:xfrm>
            <a:off x="456383" y="534212"/>
            <a:ext cx="9111063" cy="819135"/>
          </a:xfrm>
          <a:prstGeom prst="rect">
            <a:avLst/>
          </a:prstGeom>
        </p:spPr>
        <p:txBody>
          <a:bodyPr wrap="square">
            <a:spAutoFit/>
          </a:bodyPr>
          <a:lstStyle/>
          <a:p>
            <a:pPr algn="just">
              <a:lnSpc>
                <a:spcPct val="105000"/>
              </a:lnSpc>
            </a:pPr>
            <a:endParaRPr lang="en-US"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5000"/>
              </a:lnSpc>
            </a:pPr>
            <a:r>
              <a:rPr lang="en-US"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Rutherford </a:t>
            </a:r>
            <a:r>
              <a:rPr lang="en-US"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cable, 8 strands, extruded in Al matrix</a:t>
            </a:r>
            <a:r>
              <a:rPr lang="en-US"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endParaRPr lang="en-US"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5000"/>
              </a:lnSpc>
            </a:pPr>
            <a:endParaRPr lang="en-US" sz="898" b="1"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98636695"/>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3259</TotalTime>
  <Words>1154</Words>
  <Application>Microsoft Office PowerPoint</Application>
  <PresentationFormat>Широкоэкранный</PresentationFormat>
  <Paragraphs>288</Paragraphs>
  <Slides>23</Slides>
  <Notes>11</Notes>
  <HiddenSlides>0</HiddenSlides>
  <MMClips>0</MMClips>
  <ScaleCrop>false</ScaleCrop>
  <HeadingPairs>
    <vt:vector size="6" baseType="variant">
      <vt:variant>
        <vt:lpstr>Использованные шрифты</vt:lpstr>
      </vt:variant>
      <vt:variant>
        <vt:i4>9</vt:i4>
      </vt:variant>
      <vt:variant>
        <vt:lpstr>Тема</vt:lpstr>
      </vt:variant>
      <vt:variant>
        <vt:i4>1</vt:i4>
      </vt:variant>
      <vt:variant>
        <vt:lpstr>Заголовки слайдов</vt:lpstr>
      </vt:variant>
      <vt:variant>
        <vt:i4>23</vt:i4>
      </vt:variant>
    </vt:vector>
  </HeadingPairs>
  <TitlesOfParts>
    <vt:vector size="33" baseType="lpstr">
      <vt:lpstr>宋体</vt:lpstr>
      <vt:lpstr>Aharoni</vt:lpstr>
      <vt:lpstr>Arial</vt:lpstr>
      <vt:lpstr>Calibri</vt:lpstr>
      <vt:lpstr>Calibri Light</vt:lpstr>
      <vt:lpstr>Comic Sans MS</vt:lpstr>
      <vt:lpstr>Symbol</vt:lpstr>
      <vt:lpstr>Times New Roman</vt:lpstr>
      <vt:lpstr>Wingdings</vt:lpstr>
      <vt:lpstr>Тема Office</vt:lpstr>
      <vt:lpstr>Презентация PowerPoint</vt:lpstr>
      <vt:lpstr>Презентация PowerPoint</vt:lpstr>
      <vt:lpstr>Презентация PowerPoint</vt:lpstr>
      <vt:lpstr>3D model of the Magnet and Control Dewar.</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Drawing of the Devices for winding coil (scheme).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BINP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evgeny pyata</dc:creator>
  <cp:lastModifiedBy>BINP User</cp:lastModifiedBy>
  <cp:revision>174</cp:revision>
  <dcterms:created xsi:type="dcterms:W3CDTF">2019-06-26T06:52:52Z</dcterms:created>
  <dcterms:modified xsi:type="dcterms:W3CDTF">2021-06-16T07:29:12Z</dcterms:modified>
</cp:coreProperties>
</file>