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4" r:id="rId3"/>
    <p:sldId id="258" r:id="rId4"/>
    <p:sldId id="257" r:id="rId5"/>
    <p:sldId id="260" r:id="rId6"/>
    <p:sldId id="259" r:id="rId7"/>
    <p:sldId id="261" r:id="rId8"/>
    <p:sldId id="262" r:id="rId9"/>
    <p:sldId id="296" r:id="rId10"/>
    <p:sldId id="285" r:id="rId11"/>
    <p:sldId id="286" r:id="rId12"/>
    <p:sldId id="263" r:id="rId13"/>
    <p:sldId id="287" r:id="rId14"/>
    <p:sldId id="288" r:id="rId15"/>
    <p:sldId id="297" r:id="rId16"/>
    <p:sldId id="292" r:id="rId17"/>
    <p:sldId id="293" r:id="rId18"/>
    <p:sldId id="294" r:id="rId19"/>
    <p:sldId id="295" r:id="rId20"/>
    <p:sldId id="298" r:id="rId21"/>
    <p:sldId id="302" r:id="rId22"/>
    <p:sldId id="299" r:id="rId23"/>
    <p:sldId id="300" r:id="rId24"/>
    <p:sldId id="301" r:id="rId25"/>
    <p:sldId id="303" r:id="rId26"/>
    <p:sldId id="305" r:id="rId27"/>
    <p:sldId id="274" r:id="rId28"/>
    <p:sldId id="272" r:id="rId29"/>
    <p:sldId id="275" r:id="rId30"/>
    <p:sldId id="276" r:id="rId31"/>
    <p:sldId id="30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C6B"/>
    <a:srgbClr val="0432FF"/>
    <a:srgbClr val="FF40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10" autoAdjust="0"/>
    <p:restoredTop sz="95988" autoAdjust="0"/>
  </p:normalViewPr>
  <p:slideViewPr>
    <p:cSldViewPr showGuides="1">
      <p:cViewPr varScale="1">
        <p:scale>
          <a:sx n="150" d="100"/>
          <a:sy n="150" d="100"/>
        </p:scale>
        <p:origin x="448" y="176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15.06.21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15.06.21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635213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052737"/>
            <a:ext cx="11449050" cy="4724662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1800"/>
            </a:lvl3pPr>
            <a:lvl4pPr>
              <a:spcBef>
                <a:spcPts val="600"/>
              </a:spcBef>
              <a:spcAft>
                <a:spcPts val="0"/>
              </a:spcAft>
              <a:defRPr sz="1600"/>
            </a:lvl4pPr>
            <a:lvl5pPr>
              <a:spcBef>
                <a:spcPts val="60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umsplatzhalter 16">
            <a:extLst>
              <a:ext uri="{FF2B5EF4-FFF2-40B4-BE49-F238E27FC236}">
                <a16:creationId xmlns:a16="http://schemas.microsoft.com/office/drawing/2014/main" id="{53863266-7CFC-FB4F-98BA-C2D205EE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FCC6-58B6-7843-B2A8-7C816FCED0D1}" type="datetime3">
              <a:rPr lang="de-DE"/>
              <a:pPr>
                <a:defRPr/>
              </a:pPr>
              <a:t>15/06/2021</a:t>
            </a:fld>
            <a:endParaRPr lang="de-DE" dirty="0"/>
          </a:p>
        </p:txBody>
      </p:sp>
      <p:sp>
        <p:nvSpPr>
          <p:cNvPr id="5" name="Foliennummernplatzhalter 17">
            <a:extLst>
              <a:ext uri="{FF2B5EF4-FFF2-40B4-BE49-F238E27FC236}">
                <a16:creationId xmlns:a16="http://schemas.microsoft.com/office/drawing/2014/main" id="{48504529-4B18-7646-8356-8B7D60A66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F3DC2F9B-1FE2-D54F-A007-4559C60D88D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898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noProof="0"/>
              <a:t>Mastertextformat bearbeiten
Zweite Ebene
Dritte Ebene
Vierte Ebene
Fünfte Ebene</a:t>
            </a:r>
            <a:endParaRPr lang="en-US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Mastertextformat bearbeiten
Zweite Ebene
Dritte Ebene
Vierte Ebene
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566AD1-91A5-4D6F-BE6D-62150997CE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B74CF-3CEB-49F7-B847-0E316736F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  <p:sldLayoutId id="2147483674" r:id="rId10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C9617-C571-7B48-9E30-8EFE1FF006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Electron</a:t>
            </a:r>
            <a:r>
              <a:rPr lang="de-DE" dirty="0"/>
              <a:t> Propagation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DE489F-C346-F94D-846E-78311A0D00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27.05.2021	Tobias Stockmanns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B2CA21-C28D-D649-A078-7123369EB2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With</a:t>
            </a:r>
            <a:r>
              <a:rPr lang="de-DE" dirty="0"/>
              <a:t> GEANE </a:t>
            </a:r>
            <a:r>
              <a:rPr lang="de-DE" dirty="0" err="1"/>
              <a:t>and</a:t>
            </a:r>
            <a:r>
              <a:rPr lang="de-DE" dirty="0"/>
              <a:t> GENFIT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ED6E5DD-236A-6244-BFBC-1630A4B1BD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872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62D0A-D783-3945-A2E5-6E432164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 (</a:t>
            </a:r>
            <a:r>
              <a:rPr lang="de-DE" dirty="0" err="1"/>
              <a:t>Method</a:t>
            </a:r>
            <a:r>
              <a:rPr lang="de-DE" dirty="0"/>
              <a:t> A)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7A1C1E-3DFC-FC43-8092-9BCE81EC1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128" y="1578310"/>
            <a:ext cx="4560922" cy="4190666"/>
          </a:xfrm>
        </p:spPr>
        <p:txBody>
          <a:bodyPr/>
          <a:lstStyle/>
          <a:p>
            <a:r>
              <a:rPr lang="de-DE" dirty="0"/>
              <a:t>Take MC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vector</a:t>
            </a:r>
            <a:r>
              <a:rPr lang="de-DE" dirty="0"/>
              <a:t> at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(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arrow</a:t>
            </a:r>
            <a:r>
              <a:rPr lang="de-DE" dirty="0"/>
              <a:t>)</a:t>
            </a:r>
          </a:p>
          <a:p>
            <a:r>
              <a:rPr lang="de-DE" dirty="0"/>
              <a:t>Propagate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middle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tube</a:t>
            </a:r>
            <a:endParaRPr lang="de-DE" dirty="0"/>
          </a:p>
          <a:p>
            <a:r>
              <a:rPr lang="de-DE" dirty="0" err="1"/>
              <a:t>Substract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track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middle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tube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momentum</a:t>
            </a:r>
            <a:endParaRPr lang="de-DE" dirty="0"/>
          </a:p>
          <a:p>
            <a:r>
              <a:rPr lang="de-DE" dirty="0"/>
              <a:t>Propagate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momentum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37D722-1C29-AC4E-AC81-E5FF225A4F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E6313-2104-FF4B-8A46-C444B8FC54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10</a:t>
            </a:fld>
            <a:endParaRPr lang="en-US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5CF938-F3FA-914A-AFD8-1DC6CA55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3" y="805426"/>
            <a:ext cx="5513440" cy="5545402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55EA3CD-1520-A54B-953D-D81B8864FC8A}"/>
              </a:ext>
            </a:extLst>
          </p:cNvPr>
          <p:cNvCxnSpPr/>
          <p:nvPr/>
        </p:nvCxnSpPr>
        <p:spPr>
          <a:xfrm flipV="1">
            <a:off x="4943872" y="1520042"/>
            <a:ext cx="542528" cy="54080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58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62D0A-D783-3945-A2E5-6E432164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 (</a:t>
            </a:r>
            <a:r>
              <a:rPr lang="de-DE" dirty="0" err="1"/>
              <a:t>Method</a:t>
            </a:r>
            <a:r>
              <a:rPr lang="de-DE" dirty="0"/>
              <a:t> B)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7A1C1E-3DFC-FC43-8092-9BCE81EC1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128" y="1578310"/>
            <a:ext cx="4560922" cy="4190666"/>
          </a:xfrm>
        </p:spPr>
        <p:txBody>
          <a:bodyPr/>
          <a:lstStyle/>
          <a:p>
            <a:r>
              <a:rPr lang="de-DE" dirty="0"/>
              <a:t>Propagate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middle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tube</a:t>
            </a:r>
            <a:endParaRPr lang="de-DE" dirty="0"/>
          </a:p>
          <a:p>
            <a:r>
              <a:rPr lang="de-DE" dirty="0"/>
              <a:t>Take MC </a:t>
            </a:r>
            <a:r>
              <a:rPr lang="de-DE" dirty="0" err="1"/>
              <a:t>energy</a:t>
            </a:r>
            <a:r>
              <a:rPr lang="de-DE" dirty="0"/>
              <a:t> at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(</a:t>
            </a:r>
            <a:r>
              <a:rPr lang="de-DE" dirty="0" err="1"/>
              <a:t>blue</a:t>
            </a:r>
            <a:r>
              <a:rPr lang="de-DE" dirty="0"/>
              <a:t> </a:t>
            </a:r>
            <a:r>
              <a:rPr lang="de-DE" dirty="0" err="1"/>
              <a:t>arrow</a:t>
            </a:r>
            <a:r>
              <a:rPr lang="de-DE" dirty="0"/>
              <a:t>)</a:t>
            </a:r>
          </a:p>
          <a:p>
            <a:r>
              <a:rPr lang="de-DE" dirty="0" err="1"/>
              <a:t>Calculate</a:t>
            </a:r>
            <a:r>
              <a:rPr lang="de-DE" dirty="0"/>
              <a:t> </a:t>
            </a:r>
            <a:r>
              <a:rPr lang="de-DE" dirty="0" err="1"/>
              <a:t>direction</a:t>
            </a:r>
            <a:r>
              <a:rPr lang="de-DE" dirty="0"/>
              <a:t> </a:t>
            </a:r>
            <a:r>
              <a:rPr lang="de-DE" dirty="0" err="1"/>
              <a:t>vector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hin in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hit</a:t>
            </a:r>
            <a:r>
              <a:rPr lang="de-DE" dirty="0"/>
              <a:t> at </a:t>
            </a:r>
            <a:r>
              <a:rPr lang="de-DE" dirty="0" err="1"/>
              <a:t>outer</a:t>
            </a:r>
            <a:r>
              <a:rPr lang="de-DE" dirty="0"/>
              <a:t> </a:t>
            </a:r>
            <a:r>
              <a:rPr lang="de-DE" dirty="0" err="1"/>
              <a:t>detector</a:t>
            </a:r>
            <a:endParaRPr lang="de-DE" dirty="0"/>
          </a:p>
          <a:p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vector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energy</a:t>
            </a:r>
            <a:endParaRPr lang="de-DE" dirty="0"/>
          </a:p>
          <a:p>
            <a:r>
              <a:rPr lang="de-DE" dirty="0" err="1"/>
              <a:t>Substract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track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middle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tube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momentum</a:t>
            </a:r>
            <a:endParaRPr lang="de-DE" dirty="0"/>
          </a:p>
          <a:p>
            <a:r>
              <a:rPr lang="de-DE" dirty="0"/>
              <a:t>Propagate </a:t>
            </a:r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pion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momentum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37D722-1C29-AC4E-AC81-E5FF225A4F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1E6313-2104-FF4B-8A46-C444B8FC54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11</a:t>
            </a:fld>
            <a:endParaRPr lang="en-US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F5CF938-F3FA-914A-AFD8-1DC6CA55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3" y="805426"/>
            <a:ext cx="5513440" cy="5545402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55EA3CD-1520-A54B-953D-D81B8864FC8A}"/>
              </a:ext>
            </a:extLst>
          </p:cNvPr>
          <p:cNvCxnSpPr/>
          <p:nvPr/>
        </p:nvCxnSpPr>
        <p:spPr>
          <a:xfrm flipV="1">
            <a:off x="3252970" y="3095362"/>
            <a:ext cx="542528" cy="54080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Kreuz 7">
            <a:extLst>
              <a:ext uri="{FF2B5EF4-FFF2-40B4-BE49-F238E27FC236}">
                <a16:creationId xmlns:a16="http://schemas.microsoft.com/office/drawing/2014/main" id="{9DFA0F57-5402-7541-9E20-8F426272B697}"/>
              </a:ext>
            </a:extLst>
          </p:cNvPr>
          <p:cNvSpPr/>
          <p:nvPr/>
        </p:nvSpPr>
        <p:spPr>
          <a:xfrm rot="2700000">
            <a:off x="3188566" y="3565001"/>
            <a:ext cx="128808" cy="128808"/>
          </a:xfrm>
          <a:prstGeom prst="plus">
            <a:avLst>
              <a:gd name="adj" fmla="val 3819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10" name="Kreuz 9">
            <a:extLst>
              <a:ext uri="{FF2B5EF4-FFF2-40B4-BE49-F238E27FC236}">
                <a16:creationId xmlns:a16="http://schemas.microsoft.com/office/drawing/2014/main" id="{84196A6B-52E7-BB42-81C0-9E5C5B0CCEEF}"/>
              </a:ext>
            </a:extLst>
          </p:cNvPr>
          <p:cNvSpPr/>
          <p:nvPr/>
        </p:nvSpPr>
        <p:spPr>
          <a:xfrm rot="2700000">
            <a:off x="4898541" y="1956883"/>
            <a:ext cx="128808" cy="128808"/>
          </a:xfrm>
          <a:prstGeom prst="plus">
            <a:avLst>
              <a:gd name="adj" fmla="val 38193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8168A3F-3146-0840-A693-38AB4534CB56}"/>
              </a:ext>
            </a:extLst>
          </p:cNvPr>
          <p:cNvSpPr/>
          <p:nvPr/>
        </p:nvSpPr>
        <p:spPr>
          <a:xfrm rot="2869679">
            <a:off x="5164695" y="1513455"/>
            <a:ext cx="71315" cy="576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</p:spTree>
    <p:extLst>
      <p:ext uri="{BB962C8B-B14F-4D97-AF65-F5344CB8AC3E}">
        <p14:creationId xmlns:p14="http://schemas.microsoft.com/office/powerpoint/2010/main" val="413019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FF3F8-EF22-A545-A7C3-510F749C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Correction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1065F4-A40E-6C45-B86A-AFB68A3F9A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A7CF0F-828A-3B4B-91A1-F8A2982840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12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BD38E3-7F8F-3E48-8771-1F4FA36D8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909050"/>
            <a:ext cx="6580964" cy="518914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34A8E76-7C09-784D-9607-D58E1AB96947}"/>
              </a:ext>
            </a:extLst>
          </p:cNvPr>
          <p:cNvSpPr txBox="1"/>
          <p:nvPr/>
        </p:nvSpPr>
        <p:spPr>
          <a:xfrm>
            <a:off x="4985495" y="2473906"/>
            <a:ext cx="2385589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rgbClr val="0432FF"/>
                </a:solidFill>
              </a:rPr>
              <a:t>Blue:	MC </a:t>
            </a:r>
            <a:r>
              <a:rPr lang="de-DE" sz="1600" dirty="0" err="1">
                <a:solidFill>
                  <a:srgbClr val="0432FF"/>
                </a:solidFill>
              </a:rPr>
              <a:t>correction</a:t>
            </a:r>
            <a:endParaRPr lang="de-DE" sz="1600" dirty="0">
              <a:solidFill>
                <a:srgbClr val="0432FF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600" dirty="0" err="1">
                <a:solidFill>
                  <a:srgbClr val="FF0000"/>
                </a:solidFill>
              </a:rPr>
              <a:t>Red</a:t>
            </a:r>
            <a:r>
              <a:rPr lang="de-DE" sz="1600" dirty="0">
                <a:solidFill>
                  <a:srgbClr val="FF0000"/>
                </a:solidFill>
              </a:rPr>
              <a:t>:		Hit </a:t>
            </a:r>
            <a:r>
              <a:rPr lang="de-DE" sz="1600" dirty="0" err="1">
                <a:solidFill>
                  <a:srgbClr val="FF0000"/>
                </a:solidFill>
              </a:rPr>
              <a:t>correction</a:t>
            </a:r>
            <a:endParaRPr lang="de-DE" sz="1600" dirty="0">
              <a:solidFill>
                <a:srgbClr val="FF000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rgbClr val="00B050"/>
                </a:solidFill>
              </a:rPr>
              <a:t>Green:	</a:t>
            </a:r>
            <a:r>
              <a:rPr lang="de-DE" sz="1600" dirty="0" err="1">
                <a:solidFill>
                  <a:srgbClr val="00B050"/>
                </a:solidFill>
              </a:rPr>
              <a:t>No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correction</a:t>
            </a: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A91A9AE-8EE0-6142-BB7C-87CC85973670}"/>
              </a:ext>
            </a:extLst>
          </p:cNvPr>
          <p:cNvSpPr txBox="1"/>
          <p:nvPr/>
        </p:nvSpPr>
        <p:spPr>
          <a:xfrm>
            <a:off x="8068452" y="3429000"/>
            <a:ext cx="3345043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/>
              <a:t>Clear </a:t>
            </a:r>
            <a:r>
              <a:rPr lang="de-DE" dirty="0" err="1"/>
              <a:t>improvements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methods</a:t>
            </a:r>
            <a:endParaRPr lang="de-DE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/>
              <a:t>Hit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MC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 err="1">
                <a:sym typeface="Wingdings" pitchFamily="2" charset="2"/>
              </a:rPr>
              <a:t>needs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further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study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725BBC1-5189-BD4B-AFB2-6AC407FE17AA}"/>
              </a:ext>
            </a:extLst>
          </p:cNvPr>
          <p:cNvSpPr txBox="1"/>
          <p:nvPr/>
        </p:nvSpPr>
        <p:spPr>
          <a:xfrm>
            <a:off x="5446484" y="6025846"/>
            <a:ext cx="218361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/>
              <a:t>p</a:t>
            </a:r>
            <a:r>
              <a:rPr lang="de-DE" baseline="-25000" dirty="0" err="1"/>
              <a:t>t_MC</a:t>
            </a:r>
            <a:r>
              <a:rPr lang="de-DE" dirty="0"/>
              <a:t>- </a:t>
            </a:r>
            <a:r>
              <a:rPr lang="de-DE" dirty="0" err="1"/>
              <a:t>p</a:t>
            </a:r>
            <a:r>
              <a:rPr lang="de-DE" baseline="-25000" dirty="0" err="1"/>
              <a:t>t-prop</a:t>
            </a:r>
            <a:r>
              <a:rPr lang="de-DE" dirty="0"/>
              <a:t> / </a:t>
            </a:r>
            <a:r>
              <a:rPr lang="de-DE" dirty="0" err="1"/>
              <a:t>GeV</a:t>
            </a:r>
            <a:r>
              <a:rPr lang="de-DE" dirty="0"/>
              <a:t>/c</a:t>
            </a:r>
          </a:p>
        </p:txBody>
      </p:sp>
    </p:spTree>
    <p:extLst>
      <p:ext uri="{BB962C8B-B14F-4D97-AF65-F5344CB8AC3E}">
        <p14:creationId xmlns:p14="http://schemas.microsoft.com/office/powerpoint/2010/main" val="323845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8BDEE-8706-E74F-AC4D-E53AA35DD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Position </a:t>
            </a:r>
            <a:r>
              <a:rPr lang="de-DE" dirty="0" err="1"/>
              <a:t>Correction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DDBAE5-DD38-934E-BAA5-E4F4D5EDDE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CA2CF1-7A42-2A46-A459-F2C5EDFC02E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13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5F106DF-940E-9B40-B32F-5C6AF9462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872863"/>
            <a:ext cx="7820661" cy="550846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5F78CEB-10CF-DB49-B001-9318D13FE39F}"/>
              </a:ext>
            </a:extLst>
          </p:cNvPr>
          <p:cNvSpPr txBox="1"/>
          <p:nvPr/>
        </p:nvSpPr>
        <p:spPr>
          <a:xfrm>
            <a:off x="4985495" y="2473906"/>
            <a:ext cx="2385589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rgbClr val="0432FF"/>
                </a:solidFill>
              </a:rPr>
              <a:t>Blue:	MC </a:t>
            </a:r>
            <a:r>
              <a:rPr lang="de-DE" sz="1600" dirty="0" err="1">
                <a:solidFill>
                  <a:srgbClr val="0432FF"/>
                </a:solidFill>
              </a:rPr>
              <a:t>correction</a:t>
            </a:r>
            <a:endParaRPr lang="de-DE" sz="1600" dirty="0">
              <a:solidFill>
                <a:srgbClr val="0432FF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600" dirty="0" err="1">
                <a:solidFill>
                  <a:srgbClr val="FF0000"/>
                </a:solidFill>
              </a:rPr>
              <a:t>Red</a:t>
            </a:r>
            <a:r>
              <a:rPr lang="de-DE" sz="1600" dirty="0">
                <a:solidFill>
                  <a:srgbClr val="FF0000"/>
                </a:solidFill>
              </a:rPr>
              <a:t>:		Hit </a:t>
            </a:r>
            <a:r>
              <a:rPr lang="de-DE" sz="1600" dirty="0" err="1">
                <a:solidFill>
                  <a:srgbClr val="FF0000"/>
                </a:solidFill>
              </a:rPr>
              <a:t>correction</a:t>
            </a:r>
            <a:endParaRPr lang="de-DE" sz="1600" dirty="0">
              <a:solidFill>
                <a:srgbClr val="FF000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rgbClr val="00B050"/>
                </a:solidFill>
              </a:rPr>
              <a:t>Green:	</a:t>
            </a:r>
            <a:r>
              <a:rPr lang="de-DE" sz="1600" dirty="0" err="1">
                <a:solidFill>
                  <a:srgbClr val="00B050"/>
                </a:solidFill>
              </a:rPr>
              <a:t>No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correction</a:t>
            </a: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D72118-ECF4-5541-9270-A4F6D9067B54}"/>
              </a:ext>
            </a:extLst>
          </p:cNvPr>
          <p:cNvSpPr txBox="1"/>
          <p:nvPr/>
        </p:nvSpPr>
        <p:spPr>
          <a:xfrm>
            <a:off x="6549019" y="6247445"/>
            <a:ext cx="1778500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Position </a:t>
            </a:r>
            <a:r>
              <a:rPr lang="de-DE" sz="1200" dirty="0" err="1"/>
              <a:t>difference</a:t>
            </a:r>
            <a:r>
              <a:rPr lang="de-DE" sz="1200" dirty="0"/>
              <a:t> / cm</a:t>
            </a:r>
          </a:p>
        </p:txBody>
      </p:sp>
    </p:spTree>
    <p:extLst>
      <p:ext uri="{BB962C8B-B14F-4D97-AF65-F5344CB8AC3E}">
        <p14:creationId xmlns:p14="http://schemas.microsoft.com/office/powerpoint/2010/main" val="145473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ECB8D-AE8E-4947-A513-877298E4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Integral </a:t>
            </a:r>
            <a:r>
              <a:rPr lang="de-DE" dirty="0" err="1"/>
              <a:t>of</a:t>
            </a:r>
            <a:r>
              <a:rPr lang="de-DE" dirty="0"/>
              <a:t> Position </a:t>
            </a:r>
            <a:r>
              <a:rPr lang="de-DE" dirty="0" err="1"/>
              <a:t>difference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2683653-C8A2-5044-8F02-26F5B16DBB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273526-87FA-8F45-9E71-5766268BAE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14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AA39527-B7F4-FA4E-9AFD-70AD4865A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65" y="902427"/>
            <a:ext cx="7287522" cy="549059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8D8FB07-A2A3-2A4F-810B-5E818A50A821}"/>
              </a:ext>
            </a:extLst>
          </p:cNvPr>
          <p:cNvSpPr txBox="1"/>
          <p:nvPr/>
        </p:nvSpPr>
        <p:spPr>
          <a:xfrm>
            <a:off x="8462780" y="4365104"/>
            <a:ext cx="3345043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dirty="0"/>
              <a:t>Clear </a:t>
            </a:r>
            <a:r>
              <a:rPr lang="de-DE" dirty="0" err="1"/>
              <a:t>improvements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methods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C08662-3DEF-7B49-802A-F29F3420A876}"/>
              </a:ext>
            </a:extLst>
          </p:cNvPr>
          <p:cNvSpPr txBox="1"/>
          <p:nvPr/>
        </p:nvSpPr>
        <p:spPr>
          <a:xfrm>
            <a:off x="4985495" y="3214735"/>
            <a:ext cx="2385589" cy="79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rgbClr val="0432FF"/>
                </a:solidFill>
              </a:rPr>
              <a:t>Blue:	MC </a:t>
            </a:r>
            <a:r>
              <a:rPr lang="de-DE" sz="1600" dirty="0" err="1">
                <a:solidFill>
                  <a:srgbClr val="0432FF"/>
                </a:solidFill>
              </a:rPr>
              <a:t>correction</a:t>
            </a:r>
            <a:endParaRPr lang="de-DE" sz="1600" dirty="0">
              <a:solidFill>
                <a:srgbClr val="0432FF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600" dirty="0" err="1">
                <a:solidFill>
                  <a:srgbClr val="FF0000"/>
                </a:solidFill>
              </a:rPr>
              <a:t>Red</a:t>
            </a:r>
            <a:r>
              <a:rPr lang="de-DE" sz="1600" dirty="0">
                <a:solidFill>
                  <a:srgbClr val="FF0000"/>
                </a:solidFill>
              </a:rPr>
              <a:t>:		Hit </a:t>
            </a:r>
            <a:r>
              <a:rPr lang="de-DE" sz="1600" dirty="0" err="1">
                <a:solidFill>
                  <a:srgbClr val="FF0000"/>
                </a:solidFill>
              </a:rPr>
              <a:t>correction</a:t>
            </a:r>
            <a:endParaRPr lang="de-DE" sz="1600" dirty="0">
              <a:solidFill>
                <a:srgbClr val="FF000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rgbClr val="00B050"/>
                </a:solidFill>
              </a:rPr>
              <a:t>Green:	</a:t>
            </a:r>
            <a:r>
              <a:rPr lang="de-DE" sz="1600" dirty="0" err="1">
                <a:solidFill>
                  <a:srgbClr val="00B050"/>
                </a:solidFill>
              </a:rPr>
              <a:t>No</a:t>
            </a:r>
            <a:r>
              <a:rPr lang="de-DE" sz="1600" dirty="0">
                <a:solidFill>
                  <a:srgbClr val="00B050"/>
                </a:solidFill>
              </a:rPr>
              <a:t> </a:t>
            </a:r>
            <a:r>
              <a:rPr lang="de-DE" sz="1600" dirty="0" err="1">
                <a:solidFill>
                  <a:srgbClr val="00B050"/>
                </a:solidFill>
              </a:rPr>
              <a:t>correction</a:t>
            </a:r>
            <a:endParaRPr lang="de-DE" sz="1600" dirty="0">
              <a:solidFill>
                <a:srgbClr val="00B05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06B0397-07F4-BF46-8502-7ED141CD6187}"/>
              </a:ext>
            </a:extLst>
          </p:cNvPr>
          <p:cNvSpPr txBox="1"/>
          <p:nvPr/>
        </p:nvSpPr>
        <p:spPr>
          <a:xfrm>
            <a:off x="6712780" y="6309320"/>
            <a:ext cx="231550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Integral </a:t>
            </a:r>
            <a:r>
              <a:rPr lang="de-DE" sz="1200" dirty="0" err="1"/>
              <a:t>position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r>
              <a:rPr lang="de-DE" sz="1200" dirty="0"/>
              <a:t> / cm</a:t>
            </a:r>
          </a:p>
        </p:txBody>
      </p:sp>
    </p:spTree>
    <p:extLst>
      <p:ext uri="{BB962C8B-B14F-4D97-AF65-F5344CB8AC3E}">
        <p14:creationId xmlns:p14="http://schemas.microsoft.com/office/powerpoint/2010/main" val="4282371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B2F7ADC-50C9-574D-9599-BFC6A557BF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1244374-7D9D-644D-B931-12214D87FD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Switch OFF Bremsstrahlung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A6C78EDB-4E34-FD4D-B5AF-29DB54710C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6A17DA7-8FEF-4B4C-8EE0-BF31991E5B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Electrons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B5EAAE5-38D0-2548-8B65-65B068883D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23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C129D-D630-6F48-9E1F-5FCED84EF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Electron</a:t>
            </a:r>
            <a:r>
              <a:rPr lang="de-DE" dirty="0"/>
              <a:t> </a:t>
            </a:r>
            <a:r>
              <a:rPr lang="de-DE" dirty="0" err="1"/>
              <a:t>propagation</a:t>
            </a:r>
            <a:r>
              <a:rPr lang="de-DE" dirty="0"/>
              <a:t> wo Bremsstrahlung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8668A7-116F-B543-905C-F211A7C6F4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CC6412-4753-2C41-B464-DB4FEEC66D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16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460120-A1DE-AA41-90AB-DC7A5EB89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7" y="2063566"/>
            <a:ext cx="5780144" cy="38004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F954D48-8F68-034B-97B1-6E72E238E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095" y="2117747"/>
            <a:ext cx="5887069" cy="37463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EAFFA1E-1708-2F46-9901-06DF66F41BDB}"/>
              </a:ext>
            </a:extLst>
          </p:cNvPr>
          <p:cNvSpPr txBox="1"/>
          <p:nvPr/>
        </p:nvSpPr>
        <p:spPr>
          <a:xfrm>
            <a:off x="9264352" y="5686323"/>
            <a:ext cx="218361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/>
              <a:t>p</a:t>
            </a:r>
            <a:r>
              <a:rPr lang="de-DE" baseline="-25000" dirty="0" err="1"/>
              <a:t>t_MC</a:t>
            </a:r>
            <a:r>
              <a:rPr lang="de-DE" dirty="0"/>
              <a:t>- </a:t>
            </a:r>
            <a:r>
              <a:rPr lang="de-DE" dirty="0" err="1"/>
              <a:t>p</a:t>
            </a:r>
            <a:r>
              <a:rPr lang="de-DE" baseline="-25000" dirty="0" err="1"/>
              <a:t>t-prop</a:t>
            </a:r>
            <a:r>
              <a:rPr lang="de-DE" dirty="0"/>
              <a:t> / </a:t>
            </a:r>
            <a:r>
              <a:rPr lang="de-DE" dirty="0" err="1"/>
              <a:t>GeV</a:t>
            </a:r>
            <a:r>
              <a:rPr lang="de-DE" dirty="0"/>
              <a:t>/c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BBCAAD0-73F0-FC48-B9C7-3E6159703E64}"/>
              </a:ext>
            </a:extLst>
          </p:cNvPr>
          <p:cNvSpPr txBox="1"/>
          <p:nvPr/>
        </p:nvSpPr>
        <p:spPr>
          <a:xfrm>
            <a:off x="4074519" y="5827058"/>
            <a:ext cx="154721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/>
              <a:t>p</a:t>
            </a:r>
            <a:r>
              <a:rPr lang="de-DE" baseline="-25000" dirty="0" err="1"/>
              <a:t>t-prop</a:t>
            </a:r>
            <a:r>
              <a:rPr lang="de-DE" dirty="0"/>
              <a:t> / </a:t>
            </a:r>
            <a:r>
              <a:rPr lang="de-DE" dirty="0" err="1"/>
              <a:t>GeV</a:t>
            </a:r>
            <a:r>
              <a:rPr lang="de-DE" dirty="0"/>
              <a:t>/c</a:t>
            </a:r>
          </a:p>
        </p:txBody>
      </p:sp>
    </p:spTree>
    <p:extLst>
      <p:ext uri="{BB962C8B-B14F-4D97-AF65-F5344CB8AC3E}">
        <p14:creationId xmlns:p14="http://schemas.microsoft.com/office/powerpoint/2010/main" val="6209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1E2F9-EFC6-C64F-A630-0FF032C0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Position Resolution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E499BBC-67C0-8B4F-8864-B6D019D514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Electron</a:t>
            </a:r>
            <a:r>
              <a:rPr lang="de-DE" dirty="0"/>
              <a:t> (</a:t>
            </a:r>
            <a:r>
              <a:rPr lang="de-DE" dirty="0" err="1"/>
              <a:t>w</a:t>
            </a:r>
            <a:r>
              <a:rPr lang="de-DE" dirty="0"/>
              <a:t>/o Bremsstrahlung) vs. </a:t>
            </a:r>
            <a:r>
              <a:rPr lang="de-DE" dirty="0" err="1"/>
              <a:t>pion</a:t>
            </a:r>
            <a:r>
              <a:rPr lang="de-DE" dirty="0"/>
              <a:t> </a:t>
            </a:r>
            <a:r>
              <a:rPr lang="de-DE" dirty="0" err="1"/>
              <a:t>hypothesis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D3D0A4-2CCD-094D-AA3A-D372BA7744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17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60F484-471A-3546-A402-BDB9A0701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4" y="1628800"/>
            <a:ext cx="6294214" cy="40091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63DF71-E452-CE49-8230-A14318D4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290" y="1914506"/>
            <a:ext cx="5727274" cy="368577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0477197-1BDC-2748-825E-BE49D24A191B}"/>
              </a:ext>
            </a:extLst>
          </p:cNvPr>
          <p:cNvSpPr txBox="1"/>
          <p:nvPr/>
        </p:nvSpPr>
        <p:spPr>
          <a:xfrm>
            <a:off x="4151176" y="5619913"/>
            <a:ext cx="1778500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Position </a:t>
            </a:r>
            <a:r>
              <a:rPr lang="de-DE" sz="1200" dirty="0" err="1"/>
              <a:t>difference</a:t>
            </a:r>
            <a:r>
              <a:rPr lang="de-DE" sz="1200" dirty="0"/>
              <a:t> / cm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AF1C3A0-8D0D-BE41-B31B-2B7F1D96BB7A}"/>
              </a:ext>
            </a:extLst>
          </p:cNvPr>
          <p:cNvSpPr txBox="1"/>
          <p:nvPr/>
        </p:nvSpPr>
        <p:spPr>
          <a:xfrm>
            <a:off x="9624392" y="5466401"/>
            <a:ext cx="231550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Integral </a:t>
            </a:r>
            <a:r>
              <a:rPr lang="de-DE" sz="1200" dirty="0" err="1"/>
              <a:t>position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r>
              <a:rPr lang="de-DE" sz="1200" dirty="0"/>
              <a:t> / cm</a:t>
            </a:r>
          </a:p>
        </p:txBody>
      </p:sp>
    </p:spTree>
    <p:extLst>
      <p:ext uri="{BB962C8B-B14F-4D97-AF65-F5344CB8AC3E}">
        <p14:creationId xmlns:p14="http://schemas.microsoft.com/office/powerpoint/2010/main" val="211488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166F2-F169-D84A-8773-5737053C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Momentum</a:t>
            </a:r>
            <a:r>
              <a:rPr lang="de-DE" dirty="0"/>
              <a:t> Resolution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59EDF67-0B6A-A544-B14F-856FFC1735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Electron</a:t>
            </a:r>
            <a:r>
              <a:rPr lang="de-DE" dirty="0"/>
              <a:t> (wo Bremsstrahlung) vs. </a:t>
            </a:r>
            <a:r>
              <a:rPr lang="de-DE" dirty="0" err="1"/>
              <a:t>pion</a:t>
            </a:r>
            <a:r>
              <a:rPr lang="de-DE" dirty="0"/>
              <a:t> </a:t>
            </a:r>
            <a:r>
              <a:rPr lang="de-DE" dirty="0" err="1"/>
              <a:t>hypothesis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2A69FD-49D3-D340-8AE7-4227FF9524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18</a:t>
            </a:fld>
            <a:endParaRPr lang="en-US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587C2C4-17FB-144F-96C9-954AB79FA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700808"/>
            <a:ext cx="5426844" cy="38362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C448CDF-F385-964F-82D7-B1888BC8C108}"/>
              </a:ext>
            </a:extLst>
          </p:cNvPr>
          <p:cNvSpPr txBox="1"/>
          <p:nvPr/>
        </p:nvSpPr>
        <p:spPr>
          <a:xfrm>
            <a:off x="8328248" y="4069584"/>
            <a:ext cx="3005951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>
                <a:solidFill>
                  <a:srgbClr val="FF0000"/>
                </a:solidFill>
              </a:rPr>
              <a:t>red</a:t>
            </a:r>
            <a:r>
              <a:rPr lang="de-DE" dirty="0">
                <a:solidFill>
                  <a:srgbClr val="FF0000"/>
                </a:solidFill>
              </a:rPr>
              <a:t>:		</a:t>
            </a:r>
            <a:r>
              <a:rPr lang="de-DE" dirty="0" err="1">
                <a:solidFill>
                  <a:srgbClr val="FF0000"/>
                </a:solidFill>
              </a:rPr>
              <a:t>e</a:t>
            </a:r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dirty="0" err="1">
                <a:solidFill>
                  <a:srgbClr val="FF0000"/>
                </a:solidFill>
              </a:rPr>
              <a:t>hit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correction</a:t>
            </a:r>
            <a:endParaRPr lang="de-DE" dirty="0">
              <a:solidFill>
                <a:srgbClr val="FF000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dirty="0" err="1">
                <a:solidFill>
                  <a:srgbClr val="0432FF"/>
                </a:solidFill>
              </a:rPr>
              <a:t>blue</a:t>
            </a:r>
            <a:r>
              <a:rPr lang="de-DE" dirty="0">
                <a:solidFill>
                  <a:srgbClr val="0432FF"/>
                </a:solidFill>
              </a:rPr>
              <a:t>:	</a:t>
            </a:r>
            <a:r>
              <a:rPr lang="de-DE" dirty="0" err="1">
                <a:solidFill>
                  <a:srgbClr val="0432FF"/>
                </a:solidFill>
              </a:rPr>
              <a:t>e</a:t>
            </a:r>
            <a:r>
              <a:rPr lang="de-DE" dirty="0">
                <a:solidFill>
                  <a:srgbClr val="0432FF"/>
                </a:solidFill>
              </a:rPr>
              <a:t>	MC </a:t>
            </a:r>
            <a:r>
              <a:rPr lang="de-DE" dirty="0" err="1">
                <a:solidFill>
                  <a:srgbClr val="0432FF"/>
                </a:solidFill>
              </a:rPr>
              <a:t>correction</a:t>
            </a:r>
            <a:endParaRPr lang="de-DE" dirty="0">
              <a:solidFill>
                <a:srgbClr val="0432FF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dirty="0">
                <a:solidFill>
                  <a:srgbClr val="FF40FF"/>
                </a:solidFill>
              </a:rPr>
              <a:t>pink: 	</a:t>
            </a:r>
            <a:r>
              <a:rPr lang="de-DE" dirty="0" err="1">
                <a:solidFill>
                  <a:srgbClr val="FF40FF"/>
                </a:solidFill>
              </a:rPr>
              <a:t>pi</a:t>
            </a:r>
            <a:r>
              <a:rPr lang="de-DE" dirty="0">
                <a:solidFill>
                  <a:srgbClr val="FF40FF"/>
                </a:solidFill>
              </a:rPr>
              <a:t>	</a:t>
            </a:r>
            <a:r>
              <a:rPr lang="de-DE" dirty="0" err="1">
                <a:solidFill>
                  <a:srgbClr val="FF40FF"/>
                </a:solidFill>
              </a:rPr>
              <a:t>hit</a:t>
            </a:r>
            <a:r>
              <a:rPr lang="de-DE" dirty="0">
                <a:solidFill>
                  <a:srgbClr val="FF40FF"/>
                </a:solidFill>
              </a:rPr>
              <a:t> </a:t>
            </a:r>
            <a:r>
              <a:rPr lang="de-DE" dirty="0" err="1">
                <a:solidFill>
                  <a:srgbClr val="FF40FF"/>
                </a:solidFill>
              </a:rPr>
              <a:t>correction</a:t>
            </a:r>
            <a:endParaRPr lang="de-DE" dirty="0">
              <a:solidFill>
                <a:srgbClr val="FF40FF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dirty="0" err="1">
                <a:solidFill>
                  <a:srgbClr val="00FDFF"/>
                </a:solidFill>
              </a:rPr>
              <a:t>cyan</a:t>
            </a:r>
            <a:r>
              <a:rPr lang="de-DE" dirty="0">
                <a:solidFill>
                  <a:srgbClr val="00FDFF"/>
                </a:solidFill>
              </a:rPr>
              <a:t>:	</a:t>
            </a:r>
            <a:r>
              <a:rPr lang="de-DE" dirty="0" err="1">
                <a:solidFill>
                  <a:srgbClr val="00FDFF"/>
                </a:solidFill>
              </a:rPr>
              <a:t>pi</a:t>
            </a:r>
            <a:r>
              <a:rPr lang="de-DE" dirty="0">
                <a:solidFill>
                  <a:srgbClr val="00FDFF"/>
                </a:solidFill>
              </a:rPr>
              <a:t>	MC </a:t>
            </a:r>
            <a:r>
              <a:rPr lang="de-DE" dirty="0" err="1">
                <a:solidFill>
                  <a:srgbClr val="00FDFF"/>
                </a:solidFill>
              </a:rPr>
              <a:t>correction</a:t>
            </a:r>
            <a:endParaRPr lang="de-DE" dirty="0">
              <a:solidFill>
                <a:srgbClr val="00FDFF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BAB40AF-E7E9-1540-9D11-A7A1C5354B13}"/>
              </a:ext>
            </a:extLst>
          </p:cNvPr>
          <p:cNvSpPr txBox="1"/>
          <p:nvPr/>
        </p:nvSpPr>
        <p:spPr>
          <a:xfrm>
            <a:off x="4991492" y="5553338"/>
            <a:ext cx="218361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/>
              <a:t>p</a:t>
            </a:r>
            <a:r>
              <a:rPr lang="de-DE" baseline="-25000" dirty="0" err="1"/>
              <a:t>t_MC</a:t>
            </a:r>
            <a:r>
              <a:rPr lang="de-DE" dirty="0"/>
              <a:t>- </a:t>
            </a:r>
            <a:r>
              <a:rPr lang="de-DE" dirty="0" err="1"/>
              <a:t>p</a:t>
            </a:r>
            <a:r>
              <a:rPr lang="de-DE" baseline="-25000" dirty="0" err="1"/>
              <a:t>t-prop</a:t>
            </a:r>
            <a:r>
              <a:rPr lang="de-DE" dirty="0"/>
              <a:t> / </a:t>
            </a:r>
            <a:r>
              <a:rPr lang="de-DE" dirty="0" err="1"/>
              <a:t>GeV</a:t>
            </a:r>
            <a:r>
              <a:rPr lang="de-DE" dirty="0"/>
              <a:t>/c</a:t>
            </a:r>
          </a:p>
        </p:txBody>
      </p:sp>
    </p:spTree>
    <p:extLst>
      <p:ext uri="{BB962C8B-B14F-4D97-AF65-F5344CB8AC3E}">
        <p14:creationId xmlns:p14="http://schemas.microsoft.com/office/powerpoint/2010/main" val="1756979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6A388-9205-C14F-82FF-DA9E6FB8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Spatial</a:t>
            </a:r>
            <a:r>
              <a:rPr lang="de-DE" dirty="0"/>
              <a:t> Resolution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F4B5CC-1363-4541-B83D-779F69E861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9F3E7B-A96B-B64B-AFF4-B8DC5EC8E3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19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A7FB8EE-15F1-0245-A220-92BC8024F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3" y="1563999"/>
            <a:ext cx="5496485" cy="416457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BF513C6-516F-EC4E-B743-674487FE7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527" y="1628800"/>
            <a:ext cx="5486912" cy="409977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3B2FF0F-B893-5940-B39D-A7A3F9DE6838}"/>
              </a:ext>
            </a:extLst>
          </p:cNvPr>
          <p:cNvSpPr txBox="1"/>
          <p:nvPr/>
        </p:nvSpPr>
        <p:spPr>
          <a:xfrm>
            <a:off x="1703512" y="3646285"/>
            <a:ext cx="3005951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>
                <a:solidFill>
                  <a:srgbClr val="FF0000"/>
                </a:solidFill>
              </a:rPr>
              <a:t>red</a:t>
            </a:r>
            <a:r>
              <a:rPr lang="de-DE" dirty="0">
                <a:solidFill>
                  <a:srgbClr val="FF0000"/>
                </a:solidFill>
              </a:rPr>
              <a:t>:		</a:t>
            </a:r>
            <a:r>
              <a:rPr lang="de-DE" dirty="0" err="1">
                <a:solidFill>
                  <a:srgbClr val="FF0000"/>
                </a:solidFill>
              </a:rPr>
              <a:t>e</a:t>
            </a:r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dirty="0" err="1">
                <a:solidFill>
                  <a:srgbClr val="FF0000"/>
                </a:solidFill>
              </a:rPr>
              <a:t>hit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correction</a:t>
            </a:r>
            <a:endParaRPr lang="de-DE" dirty="0">
              <a:solidFill>
                <a:srgbClr val="FF0000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dirty="0" err="1">
                <a:solidFill>
                  <a:srgbClr val="0432FF"/>
                </a:solidFill>
              </a:rPr>
              <a:t>blue</a:t>
            </a:r>
            <a:r>
              <a:rPr lang="de-DE" dirty="0">
                <a:solidFill>
                  <a:srgbClr val="0432FF"/>
                </a:solidFill>
              </a:rPr>
              <a:t>:	</a:t>
            </a:r>
            <a:r>
              <a:rPr lang="de-DE" dirty="0" err="1">
                <a:solidFill>
                  <a:srgbClr val="0432FF"/>
                </a:solidFill>
              </a:rPr>
              <a:t>e</a:t>
            </a:r>
            <a:r>
              <a:rPr lang="de-DE" dirty="0">
                <a:solidFill>
                  <a:srgbClr val="0432FF"/>
                </a:solidFill>
              </a:rPr>
              <a:t>	MC </a:t>
            </a:r>
            <a:r>
              <a:rPr lang="de-DE" dirty="0" err="1">
                <a:solidFill>
                  <a:srgbClr val="0432FF"/>
                </a:solidFill>
              </a:rPr>
              <a:t>correction</a:t>
            </a:r>
            <a:endParaRPr lang="de-DE" dirty="0">
              <a:solidFill>
                <a:srgbClr val="0432FF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dirty="0">
                <a:solidFill>
                  <a:srgbClr val="FF40FF"/>
                </a:solidFill>
              </a:rPr>
              <a:t>pink: 	</a:t>
            </a:r>
            <a:r>
              <a:rPr lang="de-DE" dirty="0" err="1">
                <a:solidFill>
                  <a:srgbClr val="FF40FF"/>
                </a:solidFill>
              </a:rPr>
              <a:t>pi</a:t>
            </a:r>
            <a:r>
              <a:rPr lang="de-DE" dirty="0">
                <a:solidFill>
                  <a:srgbClr val="FF40FF"/>
                </a:solidFill>
              </a:rPr>
              <a:t>	</a:t>
            </a:r>
            <a:r>
              <a:rPr lang="de-DE" dirty="0" err="1">
                <a:solidFill>
                  <a:srgbClr val="FF40FF"/>
                </a:solidFill>
              </a:rPr>
              <a:t>hit</a:t>
            </a:r>
            <a:r>
              <a:rPr lang="de-DE" dirty="0">
                <a:solidFill>
                  <a:srgbClr val="FF40FF"/>
                </a:solidFill>
              </a:rPr>
              <a:t> </a:t>
            </a:r>
            <a:r>
              <a:rPr lang="de-DE" dirty="0" err="1">
                <a:solidFill>
                  <a:srgbClr val="FF40FF"/>
                </a:solidFill>
              </a:rPr>
              <a:t>correction</a:t>
            </a:r>
            <a:endParaRPr lang="de-DE" dirty="0">
              <a:solidFill>
                <a:srgbClr val="FF40FF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dirty="0" err="1">
                <a:solidFill>
                  <a:srgbClr val="00FDFF"/>
                </a:solidFill>
              </a:rPr>
              <a:t>cyan</a:t>
            </a:r>
            <a:r>
              <a:rPr lang="de-DE" dirty="0">
                <a:solidFill>
                  <a:srgbClr val="00FDFF"/>
                </a:solidFill>
              </a:rPr>
              <a:t>:	</a:t>
            </a:r>
            <a:r>
              <a:rPr lang="de-DE" dirty="0" err="1">
                <a:solidFill>
                  <a:srgbClr val="00FDFF"/>
                </a:solidFill>
              </a:rPr>
              <a:t>pi</a:t>
            </a:r>
            <a:r>
              <a:rPr lang="de-DE" dirty="0">
                <a:solidFill>
                  <a:srgbClr val="00FDFF"/>
                </a:solidFill>
              </a:rPr>
              <a:t>	MC </a:t>
            </a:r>
            <a:r>
              <a:rPr lang="de-DE" dirty="0" err="1">
                <a:solidFill>
                  <a:srgbClr val="00FDFF"/>
                </a:solidFill>
              </a:rPr>
              <a:t>correction</a:t>
            </a:r>
            <a:endParaRPr lang="de-DE" dirty="0">
              <a:solidFill>
                <a:srgbClr val="00FDFF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dirty="0" err="1">
                <a:solidFill>
                  <a:srgbClr val="00B050"/>
                </a:solidFill>
              </a:rPr>
              <a:t>green</a:t>
            </a:r>
            <a:r>
              <a:rPr lang="de-DE" dirty="0">
                <a:solidFill>
                  <a:srgbClr val="00B050"/>
                </a:solidFill>
              </a:rPr>
              <a:t>:	</a:t>
            </a:r>
            <a:r>
              <a:rPr lang="de-DE" dirty="0" err="1">
                <a:solidFill>
                  <a:srgbClr val="00B050"/>
                </a:solidFill>
              </a:rPr>
              <a:t>pi</a:t>
            </a:r>
            <a:r>
              <a:rPr lang="de-DE" dirty="0">
                <a:solidFill>
                  <a:srgbClr val="00B050"/>
                </a:solidFill>
              </a:rPr>
              <a:t>	</a:t>
            </a:r>
            <a:r>
              <a:rPr lang="de-DE" dirty="0" err="1">
                <a:solidFill>
                  <a:srgbClr val="00B050"/>
                </a:solidFill>
              </a:rPr>
              <a:t>no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correction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60F3885-1179-1B44-9B36-0A08C3B2AF1F}"/>
              </a:ext>
            </a:extLst>
          </p:cNvPr>
          <p:cNvSpPr txBox="1"/>
          <p:nvPr/>
        </p:nvSpPr>
        <p:spPr>
          <a:xfrm>
            <a:off x="3492248" y="5628035"/>
            <a:ext cx="231550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Integral </a:t>
            </a:r>
            <a:r>
              <a:rPr lang="de-DE" sz="1200" dirty="0" err="1"/>
              <a:t>position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r>
              <a:rPr lang="de-DE" sz="1200" dirty="0"/>
              <a:t> / cm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F37C2E1-66B3-FA40-B290-AA78997A3A6C}"/>
              </a:ext>
            </a:extLst>
          </p:cNvPr>
          <p:cNvSpPr txBox="1"/>
          <p:nvPr/>
        </p:nvSpPr>
        <p:spPr>
          <a:xfrm>
            <a:off x="9264352" y="5670565"/>
            <a:ext cx="231550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Integral </a:t>
            </a:r>
            <a:r>
              <a:rPr lang="de-DE" sz="1200" dirty="0" err="1"/>
              <a:t>position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r>
              <a:rPr lang="de-DE" sz="1200" dirty="0"/>
              <a:t> / cm</a:t>
            </a:r>
          </a:p>
        </p:txBody>
      </p:sp>
    </p:spTree>
    <p:extLst>
      <p:ext uri="{BB962C8B-B14F-4D97-AF65-F5344CB8AC3E}">
        <p14:creationId xmlns:p14="http://schemas.microsoft.com/office/powerpoint/2010/main" val="129266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66A6357-7268-7D4B-9E7B-0B635A9CE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Original Work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82FD8F34-F72E-F64B-8987-BBA4ADD62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2264" y="1578310"/>
            <a:ext cx="3336786" cy="4190666"/>
          </a:xfrm>
        </p:spPr>
        <p:txBody>
          <a:bodyPr/>
          <a:lstStyle/>
          <a:p>
            <a:r>
              <a:rPr lang="de-DE" dirty="0"/>
              <a:t>Original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Bisong</a:t>
            </a:r>
            <a:r>
              <a:rPr lang="de-DE" dirty="0"/>
              <a:t> MA</a:t>
            </a:r>
          </a:p>
          <a:p>
            <a:r>
              <a:rPr lang="de-DE" dirty="0"/>
              <a:t>Tests limited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geane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Geante</a:t>
            </a:r>
            <a:endParaRPr lang="de-DE" dirty="0"/>
          </a:p>
          <a:p>
            <a:pPr lvl="1"/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a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genfit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Geant4?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Can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correct</a:t>
            </a:r>
            <a:r>
              <a:rPr lang="de-DE" dirty="0"/>
              <a:t> also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propagated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electron</a:t>
            </a:r>
            <a:r>
              <a:rPr lang="de-DE" dirty="0"/>
              <a:t>?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AD8CDD8-515A-EE4D-9BAD-D6F411118A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5F900F1-9F92-3746-A971-C4665E1E7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179301"/>
            <a:ext cx="6594274" cy="48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17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5998C9D4-AD4E-9D44-A718-C100BF5F33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75294E8-DC54-B942-826E-F7FB941345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Hit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?</a:t>
            </a:r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11C0544D-B2A0-964B-8779-5F80BC4584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2D886DA-EB84-E849-95CC-27B9434A0A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5529DFD1-6771-024A-AAEC-8E2274ABF4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84D234-CF16-1844-8385-CF8FFBEE233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81750"/>
            <a:ext cx="1600200" cy="220663"/>
          </a:xfrm>
        </p:spPr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C92A96-90AC-7E49-85F7-8E3D161F68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381750"/>
            <a:ext cx="720725" cy="220663"/>
          </a:xfrm>
        </p:spPr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7983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20BA5-A02C-E743-9F6A-586F7C815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Photon Position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46B457F-87AA-B548-8DDF-B1EB77CAA4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DAFFAE-7AB1-CB46-9FC6-8002BB987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21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404CC5-3009-654A-A904-E083A3DA2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653528"/>
            <a:ext cx="5327116" cy="450912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2C0840B-F293-0345-9465-822EBC39A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9" y="1653528"/>
            <a:ext cx="6301074" cy="451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47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B7BB1-4F21-9643-A5EB-FF7D31DF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Cut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A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BAF23A-5A56-724F-BF6D-F5B7C50370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photons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r</a:t>
            </a:r>
            <a:r>
              <a:rPr lang="de-DE" dirty="0"/>
              <a:t> &lt; 4 cm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FE2459B-969C-0B4B-A184-B6A0E4F34FC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22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CA667EC-3219-8C43-B6F1-9B2F70334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4" y="1457908"/>
            <a:ext cx="5993249" cy="39596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5C3461-965D-9B40-B514-05318D6FB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290" y="1458069"/>
            <a:ext cx="5523602" cy="371703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DE2509D-12AE-824A-A18A-FDC449593AF9}"/>
              </a:ext>
            </a:extLst>
          </p:cNvPr>
          <p:cNvSpPr txBox="1"/>
          <p:nvPr/>
        </p:nvSpPr>
        <p:spPr>
          <a:xfrm>
            <a:off x="3732842" y="3084871"/>
            <a:ext cx="3060453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rgbClr val="0432FF"/>
                </a:solidFill>
              </a:rPr>
              <a:t>Blue: MC </a:t>
            </a:r>
            <a:r>
              <a:rPr lang="de-DE" sz="1600" dirty="0" err="1">
                <a:solidFill>
                  <a:srgbClr val="0432FF"/>
                </a:solidFill>
              </a:rPr>
              <a:t>correction</a:t>
            </a:r>
            <a:r>
              <a:rPr lang="de-DE" sz="1600" dirty="0">
                <a:solidFill>
                  <a:srgbClr val="0432FF"/>
                </a:solidFill>
              </a:rPr>
              <a:t> (</a:t>
            </a:r>
            <a:r>
              <a:rPr lang="de-DE" sz="1600" dirty="0" err="1">
                <a:solidFill>
                  <a:srgbClr val="0432FF"/>
                </a:solidFill>
              </a:rPr>
              <a:t>with</a:t>
            </a:r>
            <a:r>
              <a:rPr lang="de-DE" sz="1600" dirty="0">
                <a:solidFill>
                  <a:srgbClr val="0432FF"/>
                </a:solidFill>
              </a:rPr>
              <a:t> </a:t>
            </a:r>
            <a:r>
              <a:rPr lang="de-DE" sz="1600" dirty="0" err="1">
                <a:solidFill>
                  <a:srgbClr val="0432FF"/>
                </a:solidFill>
              </a:rPr>
              <a:t>cut</a:t>
            </a:r>
            <a:r>
              <a:rPr lang="de-DE" sz="1600" dirty="0">
                <a:solidFill>
                  <a:srgbClr val="0432FF"/>
                </a:solidFill>
              </a:rPr>
              <a:t>)</a:t>
            </a:r>
          </a:p>
          <a:p>
            <a:pPr algn="l">
              <a:lnSpc>
                <a:spcPct val="95000"/>
              </a:lnSpc>
            </a:pPr>
            <a:r>
              <a:rPr lang="de-DE" sz="1600" dirty="0" err="1">
                <a:solidFill>
                  <a:srgbClr val="FF0000"/>
                </a:solidFill>
              </a:rPr>
              <a:t>Red</a:t>
            </a:r>
            <a:r>
              <a:rPr lang="de-DE" sz="1600" dirty="0">
                <a:solidFill>
                  <a:srgbClr val="FF0000"/>
                </a:solidFill>
              </a:rPr>
              <a:t>: Hit </a:t>
            </a:r>
            <a:r>
              <a:rPr lang="de-DE" sz="1600" dirty="0" err="1">
                <a:solidFill>
                  <a:srgbClr val="FF0000"/>
                </a:solidFill>
              </a:rPr>
              <a:t>correction</a:t>
            </a:r>
            <a:r>
              <a:rPr lang="de-DE" sz="1600" dirty="0">
                <a:solidFill>
                  <a:srgbClr val="FF0000"/>
                </a:solidFill>
              </a:rPr>
              <a:t> (</a:t>
            </a:r>
            <a:r>
              <a:rPr lang="de-DE" sz="1600" dirty="0" err="1">
                <a:solidFill>
                  <a:srgbClr val="FF0000"/>
                </a:solidFill>
              </a:rPr>
              <a:t>without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cut</a:t>
            </a:r>
            <a:r>
              <a:rPr lang="de-DE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32F8FCB-36CB-FD45-BBBE-004CBE6E56A8}"/>
              </a:ext>
            </a:extLst>
          </p:cNvPr>
          <p:cNvSpPr txBox="1"/>
          <p:nvPr/>
        </p:nvSpPr>
        <p:spPr>
          <a:xfrm>
            <a:off x="3935760" y="5417586"/>
            <a:ext cx="174278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 err="1"/>
              <a:t>p</a:t>
            </a:r>
            <a:r>
              <a:rPr lang="de-DE" sz="1400" baseline="-25000" dirty="0" err="1"/>
              <a:t>t_MC</a:t>
            </a:r>
            <a:r>
              <a:rPr lang="de-DE" sz="1400" dirty="0"/>
              <a:t>- </a:t>
            </a:r>
            <a:r>
              <a:rPr lang="de-DE" sz="1400" dirty="0" err="1"/>
              <a:t>p</a:t>
            </a:r>
            <a:r>
              <a:rPr lang="de-DE" sz="1400" baseline="-25000" dirty="0" err="1"/>
              <a:t>t-prop</a:t>
            </a:r>
            <a:r>
              <a:rPr lang="de-DE" sz="1400" dirty="0"/>
              <a:t> / </a:t>
            </a:r>
            <a:r>
              <a:rPr lang="de-DE" sz="1400" dirty="0" err="1"/>
              <a:t>GeV</a:t>
            </a:r>
            <a:r>
              <a:rPr lang="de-DE" sz="1400" dirty="0"/>
              <a:t>/c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7E8DA57-A87B-7A43-A0DC-AC4D3C8A4A41}"/>
              </a:ext>
            </a:extLst>
          </p:cNvPr>
          <p:cNvSpPr txBox="1"/>
          <p:nvPr/>
        </p:nvSpPr>
        <p:spPr>
          <a:xfrm>
            <a:off x="9504952" y="5184390"/>
            <a:ext cx="231550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Integral </a:t>
            </a:r>
            <a:r>
              <a:rPr lang="de-DE" sz="1200" dirty="0" err="1"/>
              <a:t>position</a:t>
            </a:r>
            <a:r>
              <a:rPr lang="de-DE" sz="1200" dirty="0"/>
              <a:t> </a:t>
            </a:r>
            <a:r>
              <a:rPr lang="de-DE" sz="1200" dirty="0" err="1"/>
              <a:t>difference</a:t>
            </a:r>
            <a:r>
              <a:rPr lang="de-DE" sz="1200" dirty="0"/>
              <a:t> / cm</a:t>
            </a:r>
          </a:p>
        </p:txBody>
      </p:sp>
    </p:spTree>
    <p:extLst>
      <p:ext uri="{BB962C8B-B14F-4D97-AF65-F5344CB8AC3E}">
        <p14:creationId xmlns:p14="http://schemas.microsoft.com/office/powerpoint/2010/main" val="2146225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D33A21-2105-D245-B345-A4AC7A6B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methods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386EF4-7332-874C-930B-CF81DD3F6F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photons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r</a:t>
            </a:r>
            <a:r>
              <a:rPr lang="de-DE" dirty="0"/>
              <a:t> &lt; 4cm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CFC916-94CC-CF46-A9B2-18A7DE9DBEB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23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A974DB-8B22-4E42-B8D5-5093DF15F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412776"/>
            <a:ext cx="4310704" cy="38610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59E6EA-0348-E84E-8D05-EF1F3B554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413848"/>
            <a:ext cx="4104456" cy="404087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4DBD13C-F4F3-F940-BED7-FF3DDED812D5}"/>
              </a:ext>
            </a:extLst>
          </p:cNvPr>
          <p:cNvSpPr txBox="1"/>
          <p:nvPr/>
        </p:nvSpPr>
        <p:spPr>
          <a:xfrm>
            <a:off x="3495100" y="3063223"/>
            <a:ext cx="2888932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rgbClr val="0432FF"/>
                </a:solidFill>
              </a:rPr>
              <a:t>Blue: MC </a:t>
            </a:r>
            <a:r>
              <a:rPr lang="de-DE" sz="1600" dirty="0" err="1">
                <a:solidFill>
                  <a:srgbClr val="0432FF"/>
                </a:solidFill>
              </a:rPr>
              <a:t>correction</a:t>
            </a:r>
            <a:r>
              <a:rPr lang="de-DE" sz="1600" dirty="0">
                <a:solidFill>
                  <a:srgbClr val="0432FF"/>
                </a:solidFill>
              </a:rPr>
              <a:t> (</a:t>
            </a:r>
            <a:r>
              <a:rPr lang="de-DE" sz="1600" dirty="0" err="1">
                <a:solidFill>
                  <a:srgbClr val="0432FF"/>
                </a:solidFill>
              </a:rPr>
              <a:t>with</a:t>
            </a:r>
            <a:r>
              <a:rPr lang="de-DE" sz="1600" dirty="0">
                <a:solidFill>
                  <a:srgbClr val="0432FF"/>
                </a:solidFill>
              </a:rPr>
              <a:t> </a:t>
            </a:r>
            <a:r>
              <a:rPr lang="de-DE" sz="1600" dirty="0" err="1">
                <a:solidFill>
                  <a:srgbClr val="0432FF"/>
                </a:solidFill>
              </a:rPr>
              <a:t>cut</a:t>
            </a:r>
            <a:r>
              <a:rPr lang="de-DE" sz="1600" dirty="0">
                <a:solidFill>
                  <a:srgbClr val="0432FF"/>
                </a:solidFill>
              </a:rPr>
              <a:t>)</a:t>
            </a:r>
          </a:p>
          <a:p>
            <a:pPr algn="l">
              <a:lnSpc>
                <a:spcPct val="95000"/>
              </a:lnSpc>
            </a:pPr>
            <a:r>
              <a:rPr lang="de-DE" sz="1600" dirty="0" err="1">
                <a:solidFill>
                  <a:srgbClr val="FF0000"/>
                </a:solidFill>
              </a:rPr>
              <a:t>Red</a:t>
            </a:r>
            <a:r>
              <a:rPr lang="de-DE" sz="1600" dirty="0">
                <a:solidFill>
                  <a:srgbClr val="FF0000"/>
                </a:solidFill>
              </a:rPr>
              <a:t>: Hit </a:t>
            </a:r>
            <a:r>
              <a:rPr lang="de-DE" sz="1600" dirty="0" err="1">
                <a:solidFill>
                  <a:srgbClr val="FF0000"/>
                </a:solidFill>
              </a:rPr>
              <a:t>correction</a:t>
            </a:r>
            <a:r>
              <a:rPr lang="de-DE" sz="1600" dirty="0">
                <a:solidFill>
                  <a:srgbClr val="FF0000"/>
                </a:solidFill>
              </a:rPr>
              <a:t> (</a:t>
            </a:r>
            <a:r>
              <a:rPr lang="de-DE" sz="1600" dirty="0" err="1">
                <a:solidFill>
                  <a:srgbClr val="FF0000"/>
                </a:solidFill>
              </a:rPr>
              <a:t>with</a:t>
            </a:r>
            <a:r>
              <a:rPr lang="de-DE" sz="1600" dirty="0">
                <a:solidFill>
                  <a:srgbClr val="FF0000"/>
                </a:solidFill>
              </a:rPr>
              <a:t> </a:t>
            </a:r>
            <a:r>
              <a:rPr lang="de-DE" sz="1600" dirty="0" err="1">
                <a:solidFill>
                  <a:srgbClr val="FF0000"/>
                </a:solidFill>
              </a:rPr>
              <a:t>cut</a:t>
            </a:r>
            <a:r>
              <a:rPr lang="de-DE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DD05F47-7A5E-DD4E-B5B5-3EC49BD1DB95}"/>
              </a:ext>
            </a:extLst>
          </p:cNvPr>
          <p:cNvSpPr txBox="1"/>
          <p:nvPr/>
        </p:nvSpPr>
        <p:spPr>
          <a:xfrm>
            <a:off x="3143672" y="5517232"/>
            <a:ext cx="174278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 err="1"/>
              <a:t>p</a:t>
            </a:r>
            <a:r>
              <a:rPr lang="de-DE" sz="1400" baseline="-25000" dirty="0" err="1"/>
              <a:t>t_MC</a:t>
            </a:r>
            <a:r>
              <a:rPr lang="de-DE" sz="1400" dirty="0"/>
              <a:t>- </a:t>
            </a:r>
            <a:r>
              <a:rPr lang="de-DE" sz="1400" dirty="0" err="1"/>
              <a:t>p</a:t>
            </a:r>
            <a:r>
              <a:rPr lang="de-DE" sz="1400" baseline="-25000" dirty="0" err="1"/>
              <a:t>t-prop</a:t>
            </a:r>
            <a:r>
              <a:rPr lang="de-DE" sz="1400" dirty="0"/>
              <a:t> / </a:t>
            </a:r>
            <a:r>
              <a:rPr lang="de-DE" sz="1400" dirty="0" err="1"/>
              <a:t>GeV</a:t>
            </a:r>
            <a:r>
              <a:rPr lang="de-DE" sz="1400" dirty="0"/>
              <a:t>/c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CB61F93-6DC8-354F-85AB-55F57050CEEE}"/>
              </a:ext>
            </a:extLst>
          </p:cNvPr>
          <p:cNvSpPr txBox="1"/>
          <p:nvPr/>
        </p:nvSpPr>
        <p:spPr>
          <a:xfrm>
            <a:off x="9192344" y="5382070"/>
            <a:ext cx="1742785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400" dirty="0" err="1"/>
              <a:t>p</a:t>
            </a:r>
            <a:r>
              <a:rPr lang="de-DE" sz="1400" baseline="-25000" dirty="0" err="1"/>
              <a:t>t_MC</a:t>
            </a:r>
            <a:r>
              <a:rPr lang="de-DE" sz="1400" dirty="0"/>
              <a:t>- </a:t>
            </a:r>
            <a:r>
              <a:rPr lang="de-DE" sz="1400" dirty="0" err="1"/>
              <a:t>p</a:t>
            </a:r>
            <a:r>
              <a:rPr lang="de-DE" sz="1400" baseline="-25000" dirty="0" err="1"/>
              <a:t>t-prop</a:t>
            </a:r>
            <a:r>
              <a:rPr lang="de-DE" sz="1400" dirty="0"/>
              <a:t> / </a:t>
            </a:r>
            <a:r>
              <a:rPr lang="de-DE" sz="1400" dirty="0" err="1"/>
              <a:t>GeV</a:t>
            </a:r>
            <a:r>
              <a:rPr lang="de-DE" sz="1400" dirty="0"/>
              <a:t>/c</a:t>
            </a:r>
          </a:p>
        </p:txBody>
      </p:sp>
    </p:spTree>
    <p:extLst>
      <p:ext uri="{BB962C8B-B14F-4D97-AF65-F5344CB8AC3E}">
        <p14:creationId xmlns:p14="http://schemas.microsoft.com/office/powerpoint/2010/main" val="1466688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18FF09A-6A9E-EA4D-8A8F-80630487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Solution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2100D3D-DE2E-424A-82B1-D9AB6E981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corretion</a:t>
            </a:r>
            <a:r>
              <a:rPr lang="de-DE" dirty="0"/>
              <a:t> </a:t>
            </a:r>
            <a:r>
              <a:rPr lang="de-DE" dirty="0" err="1"/>
              <a:t>methods</a:t>
            </a:r>
            <a:r>
              <a:rPr lang="de-DE" dirty="0"/>
              <a:t> </a:t>
            </a:r>
            <a:r>
              <a:rPr lang="de-DE" dirty="0" err="1"/>
              <a:t>take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all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hits</a:t>
            </a:r>
            <a:r>
              <a:rPr lang="de-DE" dirty="0"/>
              <a:t> (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an </a:t>
            </a:r>
            <a:r>
              <a:rPr lang="de-DE" dirty="0" err="1"/>
              <a:t>electron</a:t>
            </a:r>
            <a:r>
              <a:rPr lang="de-DE" dirty="0"/>
              <a:t>)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apply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middle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tube</a:t>
            </a:r>
            <a:endParaRPr lang="de-DE" dirty="0"/>
          </a:p>
          <a:p>
            <a:r>
              <a:rPr lang="de-DE" dirty="0"/>
              <a:t>Not all </a:t>
            </a:r>
            <a:r>
              <a:rPr lang="de-DE" dirty="0" err="1"/>
              <a:t>photons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inner</a:t>
            </a:r>
            <a:r>
              <a:rPr lang="de-DE" dirty="0"/>
              <a:t> </a:t>
            </a:r>
            <a:r>
              <a:rPr lang="de-DE" dirty="0" err="1"/>
              <a:t>tube</a:t>
            </a:r>
            <a:r>
              <a:rPr lang="de-DE" dirty="0"/>
              <a:t> but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generated</a:t>
            </a:r>
            <a:r>
              <a:rPr lang="de-DE" dirty="0"/>
              <a:t> at different </a:t>
            </a:r>
            <a:r>
              <a:rPr lang="de-DE" dirty="0" err="1"/>
              <a:t>places</a:t>
            </a:r>
            <a:r>
              <a:rPr lang="de-DE" dirty="0"/>
              <a:t>.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cause</a:t>
            </a:r>
            <a:r>
              <a:rPr lang="de-DE" dirty="0"/>
              <a:t> an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onto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.</a:t>
            </a:r>
          </a:p>
          <a:p>
            <a:r>
              <a:rPr lang="de-DE" dirty="0"/>
              <a:t>This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bigger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MC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hit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Solution: </a:t>
            </a:r>
            <a:r>
              <a:rPr lang="de-DE" dirty="0" err="1"/>
              <a:t>Apply</a:t>
            </a:r>
            <a:r>
              <a:rPr lang="de-DE" dirty="0"/>
              <a:t> a </a:t>
            </a:r>
            <a:r>
              <a:rPr lang="de-DE" dirty="0" err="1"/>
              <a:t>cut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origin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photon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r</a:t>
            </a:r>
            <a:r>
              <a:rPr lang="de-DE" dirty="0"/>
              <a:t> &lt; 4 cm</a:t>
            </a:r>
          </a:p>
          <a:p>
            <a:pPr lvl="1"/>
            <a:r>
              <a:rPr lang="de-DE" dirty="0"/>
              <a:t>This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MC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 not </a:t>
            </a:r>
            <a:r>
              <a:rPr lang="de-DE" dirty="0" err="1">
                <a:sym typeface="Wingdings" pitchFamily="2" charset="2"/>
              </a:rPr>
              <a:t>usable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later</a:t>
            </a:r>
            <a:r>
              <a:rPr lang="de-DE" dirty="0">
                <a:sym typeface="Wingdings" pitchFamily="2" charset="2"/>
              </a:rPr>
              <a:t> in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experiment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9513E12-7DF9-A841-98DA-AB79B5F14F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E9FB31-5AE8-624A-B894-3DC38A0F70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055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283021-38AC-FC4C-B9BD-D8A95DE35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Summary </a:t>
            </a:r>
            <a:r>
              <a:rPr lang="de-DE" dirty="0" err="1"/>
              <a:t>and</a:t>
            </a:r>
            <a:r>
              <a:rPr lang="de-DE" dirty="0"/>
              <a:t> Outlook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5080A3-6750-D546-87CD-1E35BACA7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Bremsstrahlung </a:t>
            </a:r>
            <a:r>
              <a:rPr lang="de-DE" dirty="0" err="1"/>
              <a:t>causes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errors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propagation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electrons</a:t>
            </a:r>
            <a:endParaRPr lang="de-DE" dirty="0"/>
          </a:p>
          <a:p>
            <a:r>
              <a:rPr lang="de-DE" dirty="0"/>
              <a:t>GEANE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genfit</a:t>
            </a:r>
            <a:r>
              <a:rPr lang="de-DE" dirty="0"/>
              <a:t> </a:t>
            </a:r>
            <a:r>
              <a:rPr lang="de-DE" dirty="0" err="1"/>
              <a:t>treat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mean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loss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bremsstrahlung</a:t>
            </a:r>
            <a:r>
              <a:rPr lang="de-DE" dirty="0"/>
              <a:t> </a:t>
            </a:r>
            <a:r>
              <a:rPr lang="de-DE" dirty="0" err="1"/>
              <a:t>correctly</a:t>
            </a:r>
            <a:r>
              <a:rPr lang="de-DE" dirty="0"/>
              <a:t> but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too</a:t>
            </a:r>
            <a:r>
              <a:rPr lang="de-DE" dirty="0"/>
              <a:t> large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majority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electrons</a:t>
            </a: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 </a:t>
            </a:r>
            <a:r>
              <a:rPr lang="de-DE" dirty="0" err="1">
                <a:sym typeface="Wingdings" pitchFamily="2" charset="2"/>
              </a:rPr>
              <a:t>significant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deviation</a:t>
            </a:r>
            <a:r>
              <a:rPr lang="de-DE" dirty="0">
                <a:sym typeface="Wingdings" pitchFamily="2" charset="2"/>
              </a:rPr>
              <a:t> in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propagated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position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of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the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electron</a:t>
            </a:r>
            <a:endParaRPr lang="de-DE" dirty="0">
              <a:sym typeface="Wingdings" pitchFamily="2" charset="2"/>
            </a:endParaRPr>
          </a:p>
          <a:p>
            <a:r>
              <a:rPr lang="de-DE" dirty="0" err="1">
                <a:sym typeface="Wingdings" pitchFamily="2" charset="2"/>
              </a:rPr>
              <a:t>Better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use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electron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propagation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without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bremsstrahlung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or</a:t>
            </a:r>
            <a:r>
              <a:rPr lang="de-DE" dirty="0">
                <a:sym typeface="Wingdings" pitchFamily="2" charset="2"/>
              </a:rPr>
              <a:t> (</a:t>
            </a:r>
            <a:r>
              <a:rPr lang="de-DE" dirty="0" err="1">
                <a:sym typeface="Wingdings" pitchFamily="2" charset="2"/>
              </a:rPr>
              <a:t>slightly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worse</a:t>
            </a:r>
            <a:r>
              <a:rPr lang="de-DE" dirty="0">
                <a:sym typeface="Wingdings" pitchFamily="2" charset="2"/>
              </a:rPr>
              <a:t>) </a:t>
            </a:r>
            <a:r>
              <a:rPr lang="de-DE" dirty="0" err="1">
                <a:sym typeface="Wingdings" pitchFamily="2" charset="2"/>
              </a:rPr>
              <a:t>pion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hypothesis</a:t>
            </a:r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Next </a:t>
            </a:r>
            <a:r>
              <a:rPr lang="de-DE" dirty="0" err="1">
                <a:sym typeface="Wingdings" pitchFamily="2" charset="2"/>
              </a:rPr>
              <a:t>steps</a:t>
            </a:r>
            <a:r>
              <a:rPr lang="de-DE" dirty="0">
                <a:sym typeface="Wingdings" pitchFamily="2" charset="2"/>
              </a:rPr>
              <a:t>: </a:t>
            </a:r>
            <a:r>
              <a:rPr lang="de-DE" dirty="0" err="1">
                <a:sym typeface="Wingdings" pitchFamily="2" charset="2"/>
              </a:rPr>
              <a:t>Improve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existing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bremsstrahlungs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correction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for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position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reconstruction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35F239-42F7-5A4D-81DC-966E3F2A5DB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989B62-1A95-8042-9FBC-B0BCF86ED6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7DEF4-B30F-EA4E-9EB0-2611AED8C8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522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5A713AE-33D9-DA44-A71F-9EAFFEE90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1EBD381-A4D3-8D46-B675-FE90CDEF7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Additional Topics</a:t>
            </a:r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D09C8965-5732-304B-B8A1-7DC21C31B7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1F00A26-F8FD-E649-9C2B-EF7993299A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E36783A-4B62-B144-946E-4F1C7E8F1B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9BBE266-1216-A241-ACEC-60877766BD7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81750"/>
            <a:ext cx="1600200" cy="220663"/>
          </a:xfrm>
        </p:spPr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A96A9E-80BA-914F-A562-64CFBA73CDA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381750"/>
            <a:ext cx="720725" cy="220663"/>
          </a:xfrm>
        </p:spPr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4717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A9120-5F95-A646-87B9-2632EE85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635213"/>
          </a:xfrm>
        </p:spPr>
        <p:txBody>
          <a:bodyPr/>
          <a:lstStyle/>
          <a:p>
            <a:r>
              <a:rPr lang="de-DE" cap="none" dirty="0" err="1"/>
              <a:t>PndHistoCombiner</a:t>
            </a:r>
            <a:endParaRPr lang="de-DE" cap="non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34C79-243C-8A49-A4A8-7845D93DE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052737"/>
            <a:ext cx="11449050" cy="4724662"/>
          </a:xfrm>
        </p:spPr>
        <p:txBody>
          <a:bodyPr/>
          <a:lstStyle/>
          <a:p>
            <a:r>
              <a:rPr lang="de-DE" sz="1800" dirty="0"/>
              <a:t>Class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replace</a:t>
            </a:r>
            <a:r>
              <a:rPr lang="de-DE" sz="1800" dirty="0"/>
              <a:t> </a:t>
            </a:r>
            <a:r>
              <a:rPr lang="de-DE" sz="1800" dirty="0" err="1"/>
              <a:t>old</a:t>
            </a:r>
            <a:r>
              <a:rPr lang="de-DE" sz="1800" dirty="0"/>
              <a:t> </a:t>
            </a:r>
            <a:r>
              <a:rPr lang="de-DE" sz="1800" dirty="0" err="1"/>
              <a:t>comp_histo.C</a:t>
            </a:r>
            <a:r>
              <a:rPr lang="de-DE" sz="1800" dirty="0"/>
              <a:t> </a:t>
            </a:r>
            <a:r>
              <a:rPr lang="de-DE" sz="1800" dirty="0" err="1"/>
              <a:t>macro</a:t>
            </a:r>
            <a:endParaRPr lang="de-DE" sz="1800" dirty="0"/>
          </a:p>
          <a:p>
            <a:r>
              <a:rPr lang="de-DE" sz="1800" dirty="0"/>
              <a:t>New </a:t>
            </a:r>
            <a:r>
              <a:rPr lang="de-DE" sz="1800" dirty="0" err="1"/>
              <a:t>features</a:t>
            </a:r>
            <a:r>
              <a:rPr lang="de-DE" sz="1800" dirty="0"/>
              <a:t>:</a:t>
            </a:r>
          </a:p>
          <a:p>
            <a:pPr lvl="1"/>
            <a:r>
              <a:rPr lang="de-DE" sz="1600" dirty="0"/>
              <a:t>Multiple </a:t>
            </a:r>
            <a:r>
              <a:rPr lang="de-DE" sz="1600" dirty="0" err="1"/>
              <a:t>input</a:t>
            </a:r>
            <a:r>
              <a:rPr lang="de-DE" sz="1600" dirty="0"/>
              <a:t> </a:t>
            </a:r>
            <a:r>
              <a:rPr lang="de-DE" sz="1600" dirty="0" err="1"/>
              <a:t>files</a:t>
            </a:r>
            <a:r>
              <a:rPr lang="de-DE" sz="1600" dirty="0"/>
              <a:t> (not </a:t>
            </a:r>
            <a:r>
              <a:rPr lang="de-DE" sz="1600" dirty="0" err="1"/>
              <a:t>only</a:t>
            </a:r>
            <a:r>
              <a:rPr lang="de-DE" sz="1600" dirty="0"/>
              <a:t> </a:t>
            </a:r>
            <a:r>
              <a:rPr lang="de-DE" sz="1600" dirty="0" err="1"/>
              <a:t>two</a:t>
            </a:r>
            <a:r>
              <a:rPr lang="de-DE" sz="1600" dirty="0"/>
              <a:t>)</a:t>
            </a:r>
          </a:p>
          <a:p>
            <a:pPr lvl="1"/>
            <a:r>
              <a:rPr lang="de-DE" sz="1600" dirty="0"/>
              <a:t>Short </a:t>
            </a:r>
            <a:r>
              <a:rPr lang="de-DE" sz="1600" dirty="0" err="1"/>
              <a:t>names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histogram</a:t>
            </a:r>
            <a:r>
              <a:rPr lang="de-DE" sz="1600" dirty="0"/>
              <a:t> legend</a:t>
            </a:r>
          </a:p>
          <a:p>
            <a:pPr lvl="1"/>
            <a:r>
              <a:rPr lang="de-DE" sz="1600" dirty="0" err="1"/>
              <a:t>Marking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histograms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failed</a:t>
            </a:r>
            <a:r>
              <a:rPr lang="de-DE" sz="1600" dirty="0"/>
              <a:t> </a:t>
            </a:r>
            <a:r>
              <a:rPr lang="de-DE" sz="1600" dirty="0" err="1"/>
              <a:t>Kolmogorov</a:t>
            </a:r>
            <a:r>
              <a:rPr lang="de-DE" sz="1600" dirty="0"/>
              <a:t> </a:t>
            </a:r>
            <a:r>
              <a:rPr lang="de-DE" sz="1600" dirty="0" err="1"/>
              <a:t>test</a:t>
            </a:r>
            <a:endParaRPr lang="de-DE" sz="1600" dirty="0"/>
          </a:p>
          <a:p>
            <a:pPr lvl="1"/>
            <a:r>
              <a:rPr lang="de-DE" sz="1600" dirty="0"/>
              <a:t>Select </a:t>
            </a:r>
            <a:r>
              <a:rPr lang="de-DE" sz="1600" dirty="0" err="1"/>
              <a:t>histograms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combine</a:t>
            </a:r>
            <a:endParaRPr lang="de-DE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B8230A-0F89-1B45-830F-8CB74ABC597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849AFCC6-58B6-7843-B2A8-7C816FCED0D1}" type="datetime3">
              <a:rPr lang="de-DE" smtClean="0"/>
              <a:pPr>
                <a:defRPr/>
              </a:pPr>
              <a:t>15/06/2021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934A98-11E0-CF48-8A69-9CF71EB264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F3DC2F9B-1FE2-D54F-A007-4559C60D88D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6AA6D6-4221-964E-B991-CF63C1F59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54" y="3212976"/>
            <a:ext cx="12192000" cy="354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57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A9120-5F95-A646-87B9-2632EE8591B1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1F3C6B"/>
            </a:solidFill>
          </a:ln>
        </p:spPr>
        <p:txBody>
          <a:bodyPr/>
          <a:lstStyle/>
          <a:p>
            <a:r>
              <a:rPr lang="de-DE" cap="none" dirty="0" err="1"/>
              <a:t>PndHistoCombiner</a:t>
            </a:r>
            <a:endParaRPr lang="de-DE" cap="non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BC54F6-9524-464E-AC24-33E43C3AB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591009"/>
            <a:ext cx="11449050" cy="421425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B8230A-0F89-1B45-830F-8CB74ABC597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fld id="{849AFCC6-58B6-7843-B2A8-7C816FCED0D1}" type="datetime3">
              <a:rPr lang="de-DE" smtClean="0"/>
              <a:pPr>
                <a:defRPr/>
              </a:pPr>
              <a:t>15/06/2021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B68D85D-0871-BC40-9A6D-93CAEE1952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934A98-11E0-CF48-8A69-9CF71EB2647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F3DC2F9B-1FE2-D54F-A007-4559C60D88D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3D484C0-62D6-2A4B-9543-F3B99621D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944272"/>
            <a:ext cx="8974888" cy="53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46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8C438-B14F-1F48-96C4-36E453F5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965768-6F20-C043-B7BB-40E9D9922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C47963-C6D3-6449-851C-6810BE3A0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AFCC6-58B6-7843-B2A8-7C816FCED0D1}" type="datetime3">
              <a:rPr lang="de-DE" smtClean="0"/>
              <a:pPr>
                <a:defRPr/>
              </a:pPr>
              <a:t>15/06/2021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32207D-411F-254B-AA84-39521FA97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F3DC2F9B-1FE2-D54F-A007-4559C60D88D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DACE0B-F2EF-2847-8AC8-8624A222F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764704"/>
            <a:ext cx="9360561" cy="55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1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4F52C15-BF21-D142-9C7E-3D717B5B4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Setup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67E013B-0D36-BB4F-9272-BA055E0041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A9BC84-1C1B-494B-AE89-53DE9315A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3" y="1496706"/>
            <a:ext cx="4826143" cy="485412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BEB467D-927D-5E49-834D-9462D9D21391}"/>
              </a:ext>
            </a:extLst>
          </p:cNvPr>
          <p:cNvSpPr txBox="1"/>
          <p:nvPr/>
        </p:nvSpPr>
        <p:spPr>
          <a:xfrm>
            <a:off x="5663952" y="938776"/>
            <a:ext cx="650049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1000 </a:t>
            </a:r>
            <a:r>
              <a:rPr lang="de-DE" sz="2000" dirty="0" err="1"/>
              <a:t>electrons</a:t>
            </a:r>
            <a:endParaRPr lang="de-DE" sz="20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Fixed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Theta 	90°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Phi		20°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Mom</a:t>
            </a:r>
            <a:r>
              <a:rPr lang="de-DE" sz="2000" dirty="0"/>
              <a:t>		0.5 </a:t>
            </a:r>
            <a:r>
              <a:rPr lang="de-DE" sz="2000" dirty="0" err="1"/>
              <a:t>GeV</a:t>
            </a:r>
            <a:r>
              <a:rPr lang="de-DE" sz="2000" dirty="0"/>
              <a:t>/c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Geometry</a:t>
            </a:r>
            <a:endParaRPr lang="de-DE" sz="2000" dirty="0"/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Inner</a:t>
            </a:r>
            <a:r>
              <a:rPr lang="de-DE" sz="2000" dirty="0"/>
              <a:t> </a:t>
            </a:r>
            <a:r>
              <a:rPr lang="de-DE" sz="2000" dirty="0" err="1"/>
              <a:t>tube</a:t>
            </a:r>
            <a:r>
              <a:rPr lang="de-DE" sz="2000" dirty="0"/>
              <a:t> 10% X</a:t>
            </a:r>
            <a:r>
              <a:rPr lang="de-DE" sz="2000" baseline="-25000" dirty="0"/>
              <a:t>0</a:t>
            </a:r>
            <a:r>
              <a:rPr lang="de-DE" sz="2000" dirty="0"/>
              <a:t> at 3 cm</a:t>
            </a:r>
            <a:br>
              <a:rPr lang="de-DE" sz="2000" dirty="0"/>
            </a:br>
            <a:r>
              <a:rPr lang="de-DE" sz="2000" dirty="0"/>
              <a:t>(</a:t>
            </a:r>
            <a:r>
              <a:rPr lang="de-DE" sz="2000" dirty="0" err="1"/>
              <a:t>approx</a:t>
            </a:r>
            <a:r>
              <a:rPr lang="de-DE" sz="2000" dirty="0"/>
              <a:t>. MVD Pixel </a:t>
            </a:r>
            <a:r>
              <a:rPr lang="de-DE" sz="2000" dirty="0" err="1"/>
              <a:t>layer</a:t>
            </a:r>
            <a:r>
              <a:rPr lang="de-DE" sz="2000" dirty="0"/>
              <a:t>)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Outer</a:t>
            </a:r>
            <a:r>
              <a:rPr lang="de-DE" sz="2000" dirty="0"/>
              <a:t> </a:t>
            </a:r>
            <a:r>
              <a:rPr lang="de-DE" sz="2000" dirty="0" err="1"/>
              <a:t>tube</a:t>
            </a:r>
            <a:r>
              <a:rPr lang="de-DE" sz="2000" dirty="0"/>
              <a:t> at 54 cm</a:t>
            </a:r>
            <a:br>
              <a:rPr lang="de-DE" sz="2000" dirty="0"/>
            </a:br>
            <a:r>
              <a:rPr lang="de-DE" sz="2000" dirty="0"/>
              <a:t>(</a:t>
            </a:r>
            <a:r>
              <a:rPr lang="de-DE" sz="2000" dirty="0" err="1"/>
              <a:t>approx</a:t>
            </a:r>
            <a:r>
              <a:rPr lang="de-DE" sz="2000" dirty="0"/>
              <a:t> EMC </a:t>
            </a:r>
            <a:r>
              <a:rPr lang="de-DE" sz="2000" dirty="0" err="1"/>
              <a:t>layer</a:t>
            </a:r>
            <a:r>
              <a:rPr lang="de-DE" sz="2000" dirty="0"/>
              <a:t>)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Propagation</a:t>
            </a:r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Electron</a:t>
            </a:r>
            <a:r>
              <a:rPr lang="de-DE" sz="2000" dirty="0"/>
              <a:t> / </a:t>
            </a:r>
            <a:r>
              <a:rPr lang="de-DE" sz="2000" dirty="0" err="1"/>
              <a:t>pion</a:t>
            </a:r>
            <a:r>
              <a:rPr lang="de-DE" sz="2000" dirty="0"/>
              <a:t> </a:t>
            </a:r>
            <a:r>
              <a:rPr lang="de-DE" sz="2000" dirty="0" err="1"/>
              <a:t>assumption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MC </a:t>
            </a:r>
            <a:r>
              <a:rPr lang="de-DE" sz="2000" dirty="0" err="1"/>
              <a:t>truth</a:t>
            </a:r>
            <a:r>
              <a:rPr lang="de-DE" sz="2000" dirty="0"/>
              <a:t> </a:t>
            </a:r>
            <a:r>
              <a:rPr lang="de-DE" sz="2000" dirty="0" err="1"/>
              <a:t>start</a:t>
            </a:r>
            <a:endParaRPr lang="de-DE" sz="2000" dirty="0"/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Question</a:t>
            </a:r>
            <a:endParaRPr lang="de-DE" sz="2000" dirty="0"/>
          </a:p>
          <a:p>
            <a:pPr marL="800100" lvl="1" indent="-342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good</a:t>
            </a:r>
            <a:r>
              <a:rPr lang="de-DE" sz="2000" dirty="0"/>
              <a:t> do </a:t>
            </a: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know</a:t>
            </a:r>
            <a:r>
              <a:rPr lang="de-DE" sz="2000" dirty="0"/>
              <a:t> </a:t>
            </a:r>
            <a:r>
              <a:rPr lang="de-DE" sz="2000" dirty="0" err="1"/>
              <a:t>postion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momentum</a:t>
            </a:r>
            <a:br>
              <a:rPr lang="de-DE" sz="2000" dirty="0"/>
            </a:br>
            <a:r>
              <a:rPr lang="de-DE" sz="2000" dirty="0"/>
              <a:t>at </a:t>
            </a:r>
            <a:r>
              <a:rPr lang="de-DE" sz="2000" dirty="0" err="1"/>
              <a:t>outer</a:t>
            </a:r>
            <a:r>
              <a:rPr lang="de-DE" sz="2000" dirty="0"/>
              <a:t> </a:t>
            </a:r>
            <a:r>
              <a:rPr lang="de-DE" sz="2000" dirty="0" err="1"/>
              <a:t>tube</a:t>
            </a:r>
            <a:r>
              <a:rPr lang="de-DE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6395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20C608-CCB5-EC45-984C-D8BFAC86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</a:rPr>
              <a:t>CHANGELOG.md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199D21-908B-5042-9280-A50C6D455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file</a:t>
            </a:r>
            <a:r>
              <a:rPr lang="de-DE" dirty="0"/>
              <a:t> in </a:t>
            </a:r>
            <a:r>
              <a:rPr lang="de-DE" dirty="0" err="1"/>
              <a:t>repository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endParaRPr lang="de-DE" dirty="0"/>
          </a:p>
          <a:p>
            <a:r>
              <a:rPr lang="de-DE" dirty="0" err="1"/>
              <a:t>Merge</a:t>
            </a:r>
            <a:r>
              <a:rPr lang="de-DE" dirty="0"/>
              <a:t> </a:t>
            </a:r>
            <a:r>
              <a:rPr lang="de-DE" dirty="0" err="1"/>
              <a:t>request</a:t>
            </a:r>
            <a:r>
              <a:rPr lang="de-DE" dirty="0"/>
              <a:t> </a:t>
            </a:r>
            <a:r>
              <a:rPr lang="de-DE" dirty="0" err="1"/>
              <a:t>contain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but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detailed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extract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various</a:t>
            </a:r>
            <a:r>
              <a:rPr lang="de-DE" dirty="0"/>
              <a:t> </a:t>
            </a:r>
            <a:r>
              <a:rPr lang="de-DE" dirty="0" err="1"/>
              <a:t>messages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essentially</a:t>
            </a:r>
            <a:r>
              <a:rPr lang="de-DE" dirty="0"/>
              <a:t> </a:t>
            </a:r>
            <a:r>
              <a:rPr lang="de-DE" dirty="0" err="1"/>
              <a:t>changed</a:t>
            </a:r>
            <a:r>
              <a:rPr lang="de-DE" dirty="0"/>
              <a:t>.</a:t>
            </a:r>
          </a:p>
          <a:p>
            <a:r>
              <a:rPr lang="de-DE" dirty="0" err="1"/>
              <a:t>Therefore</a:t>
            </a:r>
            <a:r>
              <a:rPr lang="de-DE" dirty="0"/>
              <a:t>: </a:t>
            </a:r>
            <a:r>
              <a:rPr lang="de-DE" dirty="0" err="1"/>
              <a:t>CHANGELOG.md</a:t>
            </a:r>
            <a:endParaRPr lang="de-DE" dirty="0"/>
          </a:p>
          <a:p>
            <a:pPr lvl="1"/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/</a:t>
            </a:r>
            <a:r>
              <a:rPr lang="de-DE" dirty="0" err="1"/>
              <a:t>five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categories</a:t>
            </a:r>
            <a:r>
              <a:rPr lang="de-DE" dirty="0"/>
              <a:t>:</a:t>
            </a:r>
          </a:p>
          <a:p>
            <a:pPr lvl="2"/>
            <a:r>
              <a:rPr lang="de-DE" dirty="0" err="1"/>
              <a:t>Added</a:t>
            </a:r>
            <a:r>
              <a:rPr lang="de-DE" dirty="0"/>
              <a:t>: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functionality</a:t>
            </a:r>
            <a:endParaRPr lang="de-DE" dirty="0"/>
          </a:p>
          <a:p>
            <a:pPr lvl="2"/>
            <a:r>
              <a:rPr lang="de-DE" dirty="0" err="1"/>
              <a:t>Changed</a:t>
            </a:r>
            <a:r>
              <a:rPr lang="de-DE" dirty="0"/>
              <a:t>: </a:t>
            </a:r>
            <a:r>
              <a:rPr lang="de-DE" dirty="0" err="1"/>
              <a:t>if</a:t>
            </a:r>
            <a:r>
              <a:rPr lang="de-DE" dirty="0"/>
              <a:t> an </a:t>
            </a:r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feature</a:t>
            </a:r>
            <a:r>
              <a:rPr lang="de-DE" dirty="0"/>
              <a:t> was </a:t>
            </a:r>
            <a:r>
              <a:rPr lang="de-DE" dirty="0" err="1"/>
              <a:t>modified</a:t>
            </a:r>
            <a:endParaRPr lang="de-DE" dirty="0"/>
          </a:p>
          <a:p>
            <a:pPr lvl="2"/>
            <a:r>
              <a:rPr lang="de-DE" dirty="0"/>
              <a:t>Fixed: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bug</a:t>
            </a:r>
            <a:r>
              <a:rPr lang="de-DE" dirty="0"/>
              <a:t> was </a:t>
            </a:r>
            <a:r>
              <a:rPr lang="de-DE" dirty="0" err="1"/>
              <a:t>fixed</a:t>
            </a:r>
            <a:endParaRPr lang="de-DE" dirty="0"/>
          </a:p>
          <a:p>
            <a:pPr lvl="2"/>
            <a:r>
              <a:rPr lang="de-DE" dirty="0" err="1"/>
              <a:t>Removed</a:t>
            </a:r>
            <a:r>
              <a:rPr lang="de-DE" dirty="0"/>
              <a:t>: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feature</a:t>
            </a:r>
            <a:r>
              <a:rPr lang="de-DE" dirty="0"/>
              <a:t> was </a:t>
            </a:r>
            <a:r>
              <a:rPr lang="de-DE" dirty="0" err="1"/>
              <a:t>removed</a:t>
            </a:r>
            <a:endParaRPr lang="de-DE" dirty="0"/>
          </a:p>
          <a:p>
            <a:pPr lvl="2"/>
            <a:r>
              <a:rPr lang="de-DE" dirty="0"/>
              <a:t>(</a:t>
            </a:r>
            <a:r>
              <a:rPr lang="de-DE" dirty="0" err="1"/>
              <a:t>Deprecated</a:t>
            </a:r>
            <a:r>
              <a:rPr lang="de-DE" dirty="0"/>
              <a:t>): </a:t>
            </a:r>
            <a:r>
              <a:rPr lang="de-DE" dirty="0" err="1"/>
              <a:t>if</a:t>
            </a:r>
            <a:r>
              <a:rPr lang="de-DE" dirty="0"/>
              <a:t> a </a:t>
            </a:r>
            <a:r>
              <a:rPr lang="de-DE" dirty="0" err="1"/>
              <a:t>feature</a:t>
            </a:r>
            <a:r>
              <a:rPr lang="de-DE" dirty="0"/>
              <a:t> will not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future</a:t>
            </a:r>
            <a:endParaRPr lang="de-DE" dirty="0"/>
          </a:p>
          <a:p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devleoper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whenever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a larger </a:t>
            </a:r>
            <a:r>
              <a:rPr lang="de-DE" dirty="0" err="1"/>
              <a:t>change</a:t>
            </a:r>
            <a:r>
              <a:rPr lang="de-DE" dirty="0"/>
              <a:t> in </a:t>
            </a:r>
            <a:r>
              <a:rPr lang="de-DE" dirty="0" err="1"/>
              <a:t>PandaRoot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A00E89-7799-6449-8D09-FAC6127C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AFCC6-58B6-7843-B2A8-7C816FCED0D1}" type="datetime3">
              <a:rPr lang="de-DE" smtClean="0"/>
              <a:pPr>
                <a:defRPr/>
              </a:pPr>
              <a:t>15/06/2021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F57189-1C5B-E54C-84D6-1BF7D5362E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F3DC2F9B-1FE2-D54F-A007-4559C60D88D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031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E1ED0-67CD-C042-8252-CBE7082F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2060"/>
                </a:solidFill>
              </a:rPr>
              <a:t>Changelog.md</a:t>
            </a:r>
            <a:endParaRPr lang="de-DE" dirty="0">
              <a:solidFill>
                <a:srgbClr val="00206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949392-3C05-EE45-ACFD-D6752032B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8DEE31-FAEB-DB4B-9AC2-F7FF5141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9AFCC6-58B6-7843-B2A8-7C816FCED0D1}" type="datetime3">
              <a:rPr lang="de-DE" smtClean="0"/>
              <a:pPr>
                <a:defRPr/>
              </a:pPr>
              <a:t>15/06/2021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D036A7-FFD0-AB4E-BC09-0667580845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F3DC2F9B-1FE2-D54F-A007-4559C60D88D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237C9D-3BE7-F841-B673-9BB9C6569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342" y="994180"/>
            <a:ext cx="493189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9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4CE3C73-AA1B-904B-A0B4-ABA185F3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Momentum</a:t>
            </a:r>
            <a:r>
              <a:rPr lang="de-DE" dirty="0"/>
              <a:t> </a:t>
            </a:r>
            <a:r>
              <a:rPr lang="de-DE" dirty="0" err="1"/>
              <a:t>Difference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EAEE01E-8B8A-084B-BBEE-E042D363D0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C2DDCE-1950-4B4A-8520-0B0FC863C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1" y="1182498"/>
            <a:ext cx="8071428" cy="486385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F597296-90A0-0B41-9B7A-1CA138FE6A82}"/>
              </a:ext>
            </a:extLst>
          </p:cNvPr>
          <p:cNvSpPr txBox="1"/>
          <p:nvPr/>
        </p:nvSpPr>
        <p:spPr>
          <a:xfrm>
            <a:off x="5951984" y="5943633"/>
            <a:ext cx="218361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/>
              <a:t>p</a:t>
            </a:r>
            <a:r>
              <a:rPr lang="de-DE" baseline="-25000" dirty="0" err="1"/>
              <a:t>t_MC</a:t>
            </a:r>
            <a:r>
              <a:rPr lang="de-DE" dirty="0"/>
              <a:t>- </a:t>
            </a:r>
            <a:r>
              <a:rPr lang="de-DE" dirty="0" err="1"/>
              <a:t>p</a:t>
            </a:r>
            <a:r>
              <a:rPr lang="de-DE" baseline="-25000" dirty="0" err="1"/>
              <a:t>t-prop</a:t>
            </a:r>
            <a:r>
              <a:rPr lang="de-DE" dirty="0"/>
              <a:t> / </a:t>
            </a:r>
            <a:r>
              <a:rPr lang="de-DE" dirty="0" err="1"/>
              <a:t>GeV</a:t>
            </a:r>
            <a:r>
              <a:rPr lang="de-DE" dirty="0"/>
              <a:t>/c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33688E7-98CB-AF44-9280-A9C87088A88C}"/>
              </a:ext>
            </a:extLst>
          </p:cNvPr>
          <p:cNvSpPr txBox="1"/>
          <p:nvPr/>
        </p:nvSpPr>
        <p:spPr>
          <a:xfrm>
            <a:off x="8583605" y="2132856"/>
            <a:ext cx="3345043" cy="234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Clear </a:t>
            </a:r>
            <a:r>
              <a:rPr lang="de-DE" sz="1400" dirty="0" err="1"/>
              <a:t>difference</a:t>
            </a:r>
            <a:r>
              <a:rPr lang="de-DE" sz="1400" dirty="0"/>
              <a:t> </a:t>
            </a:r>
            <a:r>
              <a:rPr lang="de-DE" sz="1400" dirty="0" err="1"/>
              <a:t>between</a:t>
            </a:r>
            <a:r>
              <a:rPr lang="de-DE" sz="1400" dirty="0"/>
              <a:t> </a:t>
            </a:r>
            <a:r>
              <a:rPr lang="de-DE" sz="1400" dirty="0" err="1"/>
              <a:t>electron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pion</a:t>
            </a:r>
            <a:r>
              <a:rPr lang="de-DE" sz="1400" dirty="0"/>
              <a:t> </a:t>
            </a:r>
            <a:r>
              <a:rPr lang="de-DE" sz="1400" dirty="0" err="1"/>
              <a:t>hypothesis</a:t>
            </a:r>
            <a:endParaRPr lang="de-DE" sz="1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400" dirty="0" err="1"/>
              <a:t>Electron</a:t>
            </a:r>
            <a:r>
              <a:rPr lang="de-DE" sz="1400" dirty="0"/>
              <a:t> </a:t>
            </a:r>
            <a:r>
              <a:rPr lang="de-DE" sz="1400" dirty="0" err="1"/>
              <a:t>propagation</a:t>
            </a:r>
            <a:r>
              <a:rPr lang="de-DE" sz="1400" dirty="0"/>
              <a:t> </a:t>
            </a:r>
            <a:r>
              <a:rPr lang="de-DE" sz="1400" dirty="0" err="1"/>
              <a:t>takes</a:t>
            </a:r>
            <a:r>
              <a:rPr lang="de-DE" sz="1400" dirty="0"/>
              <a:t> </a:t>
            </a:r>
            <a:r>
              <a:rPr lang="de-DE" sz="1400" dirty="0" err="1"/>
              <a:t>bremsstrahlung</a:t>
            </a:r>
            <a:r>
              <a:rPr lang="de-DE" sz="1400" dirty="0"/>
              <a:t> </a:t>
            </a:r>
            <a:r>
              <a:rPr lang="de-DE" sz="1400" dirty="0" err="1"/>
              <a:t>into</a:t>
            </a:r>
            <a:r>
              <a:rPr lang="de-DE" sz="1400" dirty="0"/>
              <a:t> </a:t>
            </a:r>
            <a:r>
              <a:rPr lang="de-DE" sz="1400" dirty="0" err="1"/>
              <a:t>account</a:t>
            </a:r>
            <a:r>
              <a:rPr lang="de-DE" sz="1400" dirty="0"/>
              <a:t>.</a:t>
            </a:r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400" dirty="0" err="1"/>
              <a:t>Mean</a:t>
            </a:r>
            <a:r>
              <a:rPr lang="de-DE" sz="1400" dirty="0"/>
              <a:t> </a:t>
            </a:r>
            <a:r>
              <a:rPr lang="de-DE" sz="1400" dirty="0" err="1"/>
              <a:t>value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off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most</a:t>
            </a:r>
            <a:r>
              <a:rPr lang="de-DE" sz="1400" dirty="0"/>
              <a:t> probable </a:t>
            </a:r>
            <a:r>
              <a:rPr lang="de-DE" sz="1400" dirty="0" err="1"/>
              <a:t>value</a:t>
            </a:r>
            <a:r>
              <a:rPr lang="de-DE" sz="1400" dirty="0"/>
              <a:t> due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long</a:t>
            </a:r>
            <a:r>
              <a:rPr lang="de-DE" sz="1400" dirty="0"/>
              <a:t> </a:t>
            </a:r>
            <a:r>
              <a:rPr lang="de-DE" sz="1400" dirty="0" err="1"/>
              <a:t>tail</a:t>
            </a:r>
            <a:endParaRPr lang="de-DE" sz="1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Pion </a:t>
            </a:r>
            <a:r>
              <a:rPr lang="de-DE" sz="1400" dirty="0" err="1"/>
              <a:t>propagation</a:t>
            </a:r>
            <a:r>
              <a:rPr lang="de-DE" sz="1400" dirty="0"/>
              <a:t> </a:t>
            </a:r>
            <a:r>
              <a:rPr lang="de-DE" sz="1400" dirty="0" err="1"/>
              <a:t>hits</a:t>
            </a:r>
            <a:r>
              <a:rPr lang="de-DE" sz="1400" dirty="0"/>
              <a:t> MPV </a:t>
            </a:r>
            <a:r>
              <a:rPr lang="de-DE" sz="1400" dirty="0" err="1"/>
              <a:t>better</a:t>
            </a:r>
            <a:r>
              <a:rPr lang="de-DE" sz="1400" dirty="0"/>
              <a:t> </a:t>
            </a:r>
            <a:r>
              <a:rPr lang="de-DE" sz="1400" dirty="0" err="1"/>
              <a:t>than</a:t>
            </a:r>
            <a:r>
              <a:rPr lang="de-DE" sz="1400" dirty="0"/>
              <a:t> </a:t>
            </a:r>
            <a:r>
              <a:rPr lang="de-DE" sz="1400" dirty="0" err="1"/>
              <a:t>electron</a:t>
            </a:r>
            <a:r>
              <a:rPr lang="de-DE" sz="1400" dirty="0"/>
              <a:t> </a:t>
            </a:r>
            <a:r>
              <a:rPr lang="de-DE" sz="1400" dirty="0" err="1"/>
              <a:t>propagation</a:t>
            </a:r>
            <a:endParaRPr lang="de-DE" sz="1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400" dirty="0" err="1"/>
              <a:t>No</a:t>
            </a:r>
            <a:r>
              <a:rPr lang="de-DE" sz="1400" dirty="0"/>
              <a:t> </a:t>
            </a:r>
            <a:r>
              <a:rPr lang="de-DE" sz="1400" dirty="0" err="1"/>
              <a:t>significant</a:t>
            </a:r>
            <a:r>
              <a:rPr lang="de-DE" sz="1400" dirty="0"/>
              <a:t> </a:t>
            </a:r>
            <a:r>
              <a:rPr lang="de-DE" sz="1400" dirty="0" err="1"/>
              <a:t>difference</a:t>
            </a:r>
            <a:r>
              <a:rPr lang="de-DE" sz="1400" dirty="0"/>
              <a:t> </a:t>
            </a:r>
            <a:r>
              <a:rPr lang="de-DE" sz="1400" dirty="0" err="1"/>
              <a:t>between</a:t>
            </a:r>
            <a:r>
              <a:rPr lang="de-DE" sz="1400" dirty="0"/>
              <a:t> G3 </a:t>
            </a:r>
            <a:r>
              <a:rPr lang="de-DE" sz="1400" dirty="0" err="1"/>
              <a:t>and</a:t>
            </a:r>
            <a:r>
              <a:rPr lang="de-DE" sz="1400" dirty="0"/>
              <a:t> G4</a:t>
            </a:r>
          </a:p>
        </p:txBody>
      </p:sp>
    </p:spTree>
    <p:extLst>
      <p:ext uri="{BB962C8B-B14F-4D97-AF65-F5344CB8AC3E}">
        <p14:creationId xmlns:p14="http://schemas.microsoft.com/office/powerpoint/2010/main" val="329811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51CB6-ACED-1F4B-8456-AEBE3E44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Propagate </a:t>
            </a:r>
            <a:r>
              <a:rPr lang="de-DE" dirty="0" err="1"/>
              <a:t>Momentum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2DA69C-B23C-A14F-BCF0-BCF805F93F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DDA827A-BB05-C44C-9675-634104C7ABB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5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2B08A3-50FD-D04D-BE8F-0F74B5EB3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897" y="1145163"/>
            <a:ext cx="8333432" cy="50238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B45494F-F77A-3749-9829-1846CF8D7A30}"/>
              </a:ext>
            </a:extLst>
          </p:cNvPr>
          <p:cNvSpPr txBox="1"/>
          <p:nvPr/>
        </p:nvSpPr>
        <p:spPr>
          <a:xfrm>
            <a:off x="7392144" y="5919698"/>
            <a:ext cx="1189749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/>
              <a:t>p</a:t>
            </a:r>
            <a:r>
              <a:rPr lang="de-DE" baseline="-25000" dirty="0" err="1"/>
              <a:t>t</a:t>
            </a:r>
            <a:r>
              <a:rPr lang="de-DE" dirty="0"/>
              <a:t> / </a:t>
            </a:r>
            <a:r>
              <a:rPr lang="de-DE" dirty="0" err="1"/>
              <a:t>GeV</a:t>
            </a:r>
            <a:r>
              <a:rPr lang="de-DE" dirty="0"/>
              <a:t>/c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413214F-0C9B-F545-8888-7FCC55DFBEC9}"/>
              </a:ext>
            </a:extLst>
          </p:cNvPr>
          <p:cNvSpPr txBox="1"/>
          <p:nvPr/>
        </p:nvSpPr>
        <p:spPr>
          <a:xfrm>
            <a:off x="8720704" y="2778650"/>
            <a:ext cx="3345043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400" dirty="0" err="1"/>
              <a:t>Propagated</a:t>
            </a:r>
            <a:r>
              <a:rPr lang="de-DE" sz="1400" dirty="0"/>
              <a:t> </a:t>
            </a:r>
            <a:r>
              <a:rPr lang="de-DE" sz="1400" dirty="0" err="1"/>
              <a:t>pt</a:t>
            </a:r>
            <a:r>
              <a:rPr lang="de-DE" sz="1400" dirty="0"/>
              <a:t> </a:t>
            </a:r>
            <a:r>
              <a:rPr lang="de-DE" sz="1400" dirty="0" err="1"/>
              <a:t>value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different vor </a:t>
            </a:r>
            <a:r>
              <a:rPr lang="de-DE" sz="1400" dirty="0" err="1"/>
              <a:t>electrons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pions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3706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AD31C-F287-7D4A-9D45-3777A5D6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Position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991134-E8C4-0C4E-898E-3D6BCF9E09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2AD9E8-8F07-A642-8FB3-9244ED0911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6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0B643DE-C82D-0E44-8D4B-B93F8ECCA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938786"/>
            <a:ext cx="8371532" cy="506323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E6511F5B-72A4-1448-9534-659DA503E06B}"/>
              </a:ext>
            </a:extLst>
          </p:cNvPr>
          <p:cNvSpPr txBox="1"/>
          <p:nvPr/>
        </p:nvSpPr>
        <p:spPr>
          <a:xfrm>
            <a:off x="6205444" y="5923908"/>
            <a:ext cx="1778500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Position </a:t>
            </a:r>
            <a:r>
              <a:rPr lang="de-DE" sz="1200" dirty="0" err="1"/>
              <a:t>difference</a:t>
            </a:r>
            <a:r>
              <a:rPr lang="de-DE" sz="1200" dirty="0"/>
              <a:t> / cm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B77803-27EF-3B41-A7DC-4813B2F2FB8B}"/>
              </a:ext>
            </a:extLst>
          </p:cNvPr>
          <p:cNvSpPr txBox="1"/>
          <p:nvPr/>
        </p:nvSpPr>
        <p:spPr>
          <a:xfrm>
            <a:off x="8583605" y="2132856"/>
            <a:ext cx="3345043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Position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electron</a:t>
            </a:r>
            <a:r>
              <a:rPr lang="de-DE" sz="1400" dirty="0"/>
              <a:t> </a:t>
            </a:r>
            <a:r>
              <a:rPr lang="de-DE" sz="1400" dirty="0" err="1"/>
              <a:t>better</a:t>
            </a:r>
            <a:r>
              <a:rPr lang="de-DE" sz="1400" dirty="0"/>
              <a:t> </a:t>
            </a:r>
            <a:r>
              <a:rPr lang="de-DE" sz="1400" dirty="0" err="1"/>
              <a:t>matched</a:t>
            </a:r>
            <a:r>
              <a:rPr lang="de-DE" sz="1400" dirty="0"/>
              <a:t>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pion</a:t>
            </a:r>
            <a:r>
              <a:rPr lang="de-DE" sz="1400" dirty="0"/>
              <a:t> </a:t>
            </a:r>
            <a:r>
              <a:rPr lang="de-DE" sz="1400" dirty="0" err="1"/>
              <a:t>hypothesis</a:t>
            </a:r>
            <a:endParaRPr lang="de-DE" sz="1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846C1FD-2D9A-E64D-A7D5-B90912692C4B}"/>
              </a:ext>
            </a:extLst>
          </p:cNvPr>
          <p:cNvSpPr/>
          <p:nvPr/>
        </p:nvSpPr>
        <p:spPr>
          <a:xfrm>
            <a:off x="8247651" y="3867065"/>
            <a:ext cx="3681457" cy="355482"/>
          </a:xfrm>
          <a:prstGeom prst="rect">
            <a:avLst/>
          </a:prstGeom>
          <a:solidFill>
            <a:schemeClr val="accent5"/>
          </a:solidFill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G3 </a:t>
            </a:r>
            <a:r>
              <a:rPr lang="de-DE" dirty="0" err="1"/>
              <a:t>and</a:t>
            </a:r>
            <a:r>
              <a:rPr lang="de-DE" dirty="0"/>
              <a:t> G4</a:t>
            </a:r>
          </a:p>
        </p:txBody>
      </p:sp>
    </p:spTree>
    <p:extLst>
      <p:ext uri="{BB962C8B-B14F-4D97-AF65-F5344CB8AC3E}">
        <p14:creationId xmlns:p14="http://schemas.microsoft.com/office/powerpoint/2010/main" val="558542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B5402-09D2-0045-838D-B47DCE62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Geane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GENFIT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74C8C1-7C8F-8C49-9D8C-CC5CE574CB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4C0284-3719-7B4F-9EEE-91CFE54357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7</a:t>
            </a:fld>
            <a:endParaRPr lang="en-US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1B751F-A6CD-5246-A781-23F9DB49E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972421"/>
            <a:ext cx="6696744" cy="521930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EC5C508-7950-E643-BCE2-1F53A0B8F43D}"/>
              </a:ext>
            </a:extLst>
          </p:cNvPr>
          <p:cNvSpPr txBox="1"/>
          <p:nvPr/>
        </p:nvSpPr>
        <p:spPr>
          <a:xfrm>
            <a:off x="6888088" y="2677855"/>
            <a:ext cx="4788490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>
                <a:solidFill>
                  <a:srgbClr val="0432FF"/>
                </a:solidFill>
              </a:rPr>
              <a:t>Blue: 	GEANE (POCA)		</a:t>
            </a:r>
            <a:r>
              <a:rPr lang="de-DE" dirty="0" err="1">
                <a:solidFill>
                  <a:srgbClr val="0432FF"/>
                </a:solidFill>
              </a:rPr>
              <a:t>Electron</a:t>
            </a:r>
            <a:r>
              <a:rPr lang="de-DE" dirty="0">
                <a:solidFill>
                  <a:srgbClr val="0432FF"/>
                </a:solidFill>
              </a:rPr>
              <a:t>/Pion</a:t>
            </a:r>
          </a:p>
          <a:p>
            <a:pPr algn="l">
              <a:lnSpc>
                <a:spcPct val="95000"/>
              </a:lnSpc>
            </a:pPr>
            <a:r>
              <a:rPr lang="de-DE" dirty="0" err="1">
                <a:solidFill>
                  <a:srgbClr val="FF0000"/>
                </a:solidFill>
              </a:rPr>
              <a:t>Red</a:t>
            </a:r>
            <a:r>
              <a:rPr lang="de-DE" dirty="0">
                <a:solidFill>
                  <a:srgbClr val="FF0000"/>
                </a:solidFill>
              </a:rPr>
              <a:t>: 	</a:t>
            </a:r>
            <a:r>
              <a:rPr lang="de-DE" dirty="0" err="1">
                <a:solidFill>
                  <a:srgbClr val="FF0000"/>
                </a:solidFill>
              </a:rPr>
              <a:t>Genfit</a:t>
            </a:r>
            <a:r>
              <a:rPr lang="de-DE" dirty="0">
                <a:solidFill>
                  <a:srgbClr val="FF0000"/>
                </a:solidFill>
              </a:rPr>
              <a:t> (CYLINDER)	</a:t>
            </a:r>
            <a:r>
              <a:rPr lang="de-DE" dirty="0" err="1">
                <a:solidFill>
                  <a:srgbClr val="FF0000"/>
                </a:solidFill>
              </a:rPr>
              <a:t>Electron</a:t>
            </a:r>
            <a:r>
              <a:rPr lang="de-DE" dirty="0">
                <a:solidFill>
                  <a:srgbClr val="FF0000"/>
                </a:solidFill>
              </a:rPr>
              <a:t>/Pion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3A0E307-90C3-7A4D-BF9F-1502148001D5}"/>
              </a:ext>
            </a:extLst>
          </p:cNvPr>
          <p:cNvSpPr txBox="1"/>
          <p:nvPr/>
        </p:nvSpPr>
        <p:spPr>
          <a:xfrm>
            <a:off x="7248128" y="3861048"/>
            <a:ext cx="3528392" cy="6186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GEANE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genfit</a:t>
            </a:r>
            <a:r>
              <a:rPr lang="de-DE" dirty="0"/>
              <a:t> in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62A9A8-0ED8-ED45-9B5B-BCB58069C715}"/>
              </a:ext>
            </a:extLst>
          </p:cNvPr>
          <p:cNvSpPr txBox="1"/>
          <p:nvPr/>
        </p:nvSpPr>
        <p:spPr>
          <a:xfrm>
            <a:off x="4655840" y="6062236"/>
            <a:ext cx="196399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/>
              <a:t>p</a:t>
            </a:r>
            <a:r>
              <a:rPr lang="de-DE" sz="1600" baseline="-25000" dirty="0" err="1"/>
              <a:t>t_MC</a:t>
            </a:r>
            <a:r>
              <a:rPr lang="de-DE" sz="1600" dirty="0"/>
              <a:t>- </a:t>
            </a:r>
            <a:r>
              <a:rPr lang="de-DE" sz="1600" dirty="0" err="1"/>
              <a:t>p</a:t>
            </a:r>
            <a:r>
              <a:rPr lang="de-DE" sz="1600" baseline="-25000" dirty="0" err="1"/>
              <a:t>t-prop</a:t>
            </a:r>
            <a:r>
              <a:rPr lang="de-DE" sz="1600" dirty="0"/>
              <a:t> / </a:t>
            </a:r>
            <a:r>
              <a:rPr lang="de-DE" sz="1600" dirty="0" err="1"/>
              <a:t>GeV</a:t>
            </a:r>
            <a:r>
              <a:rPr lang="de-DE" sz="1600" dirty="0"/>
              <a:t>/c</a:t>
            </a:r>
          </a:p>
        </p:txBody>
      </p:sp>
    </p:spTree>
    <p:extLst>
      <p:ext uri="{BB962C8B-B14F-4D97-AF65-F5344CB8AC3E}">
        <p14:creationId xmlns:p14="http://schemas.microsoft.com/office/powerpoint/2010/main" val="917832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1408F-BB1A-0A4C-9AD8-2984A1B2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GEANE vs. GENFIT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EE9D35B-6CA1-F240-95AA-1B557CE812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ECB51A-1053-704C-9BCB-621A8A2A40E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8</a:t>
            </a:fld>
            <a:endParaRPr lang="en-US" noProof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FF78B00-9571-C94C-B51A-601EA943F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1098603"/>
            <a:ext cx="6552728" cy="512158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ED33C3A-0AE3-B94C-ADDC-22F7BBD47BF7}"/>
              </a:ext>
            </a:extLst>
          </p:cNvPr>
          <p:cNvSpPr txBox="1"/>
          <p:nvPr/>
        </p:nvSpPr>
        <p:spPr>
          <a:xfrm>
            <a:off x="3793359" y="2596879"/>
            <a:ext cx="3706464" cy="1027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rgbClr val="0432FF"/>
                </a:solidFill>
              </a:rPr>
              <a:t>Blue: 	GEANE (POCA) 	Pion</a:t>
            </a:r>
          </a:p>
          <a:p>
            <a:pPr algn="l">
              <a:lnSpc>
                <a:spcPct val="95000"/>
              </a:lnSpc>
            </a:pPr>
            <a:r>
              <a:rPr lang="de-DE" sz="1600" dirty="0" err="1">
                <a:solidFill>
                  <a:srgbClr val="FF0000"/>
                </a:solidFill>
              </a:rPr>
              <a:t>Red</a:t>
            </a:r>
            <a:r>
              <a:rPr lang="de-DE" sz="1600" dirty="0">
                <a:solidFill>
                  <a:srgbClr val="FF0000"/>
                </a:solidFill>
              </a:rPr>
              <a:t>: 	</a:t>
            </a:r>
            <a:r>
              <a:rPr lang="de-DE" sz="1600" dirty="0" err="1">
                <a:solidFill>
                  <a:srgbClr val="FF0000"/>
                </a:solidFill>
              </a:rPr>
              <a:t>Genfit</a:t>
            </a:r>
            <a:r>
              <a:rPr lang="de-DE" sz="1600" dirty="0">
                <a:solidFill>
                  <a:srgbClr val="FF0000"/>
                </a:solidFill>
              </a:rPr>
              <a:t> (CYLINDER) 	Pion</a:t>
            </a:r>
          </a:p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rgbClr val="00FDFF"/>
                </a:solidFill>
              </a:rPr>
              <a:t>Cyan:	GEANE (POCA) 	</a:t>
            </a:r>
            <a:r>
              <a:rPr lang="de-DE" sz="1600" dirty="0" err="1">
                <a:solidFill>
                  <a:srgbClr val="00FDFF"/>
                </a:solidFill>
              </a:rPr>
              <a:t>Electron</a:t>
            </a:r>
            <a:endParaRPr lang="de-DE" sz="1600" dirty="0">
              <a:solidFill>
                <a:srgbClr val="00FDFF"/>
              </a:solidFill>
            </a:endParaRPr>
          </a:p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rgbClr val="FF40FF"/>
                </a:solidFill>
              </a:rPr>
              <a:t>Magenta:	</a:t>
            </a:r>
            <a:r>
              <a:rPr lang="de-DE" sz="1600" dirty="0" err="1">
                <a:solidFill>
                  <a:srgbClr val="FF40FF"/>
                </a:solidFill>
              </a:rPr>
              <a:t>Genfit</a:t>
            </a:r>
            <a:r>
              <a:rPr lang="de-DE" sz="1600" dirty="0">
                <a:solidFill>
                  <a:srgbClr val="FF40FF"/>
                </a:solidFill>
              </a:rPr>
              <a:t> (</a:t>
            </a:r>
            <a:r>
              <a:rPr lang="de-DE" sz="1600" dirty="0" err="1">
                <a:solidFill>
                  <a:srgbClr val="FF40FF"/>
                </a:solidFill>
              </a:rPr>
              <a:t>Cylinder</a:t>
            </a:r>
            <a:r>
              <a:rPr lang="de-DE" sz="1600" dirty="0">
                <a:solidFill>
                  <a:srgbClr val="FF40FF"/>
                </a:solidFill>
              </a:rPr>
              <a:t>) 	</a:t>
            </a:r>
            <a:r>
              <a:rPr lang="de-DE" sz="1600" dirty="0" err="1">
                <a:solidFill>
                  <a:srgbClr val="FF40FF"/>
                </a:solidFill>
              </a:rPr>
              <a:t>Electron</a:t>
            </a:r>
            <a:endParaRPr lang="de-DE" sz="1600" dirty="0">
              <a:solidFill>
                <a:srgbClr val="FF40F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46A2B7-03F1-EF42-BB01-4A7221B62634}"/>
              </a:ext>
            </a:extLst>
          </p:cNvPr>
          <p:cNvSpPr txBox="1"/>
          <p:nvPr/>
        </p:nvSpPr>
        <p:spPr>
          <a:xfrm>
            <a:off x="8112224" y="3374015"/>
            <a:ext cx="3345043" cy="56015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significant</a:t>
            </a:r>
            <a:r>
              <a:rPr lang="de-DE" sz="1600" dirty="0"/>
              <a:t> </a:t>
            </a:r>
            <a:r>
              <a:rPr lang="de-DE" sz="1600" dirty="0" err="1"/>
              <a:t>difference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GEANE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genfit</a:t>
            </a:r>
            <a:r>
              <a:rPr lang="de-DE" sz="1600" dirty="0"/>
              <a:t> in </a:t>
            </a:r>
            <a:r>
              <a:rPr lang="de-DE" sz="1600" dirty="0" err="1"/>
              <a:t>xyz</a:t>
            </a:r>
            <a:endParaRPr lang="de-DE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DBA577E-03BA-AB47-AD09-CA9B5D19FE49}"/>
              </a:ext>
            </a:extLst>
          </p:cNvPr>
          <p:cNvSpPr txBox="1"/>
          <p:nvPr/>
        </p:nvSpPr>
        <p:spPr>
          <a:xfrm>
            <a:off x="5194048" y="6117923"/>
            <a:ext cx="1778500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Position </a:t>
            </a:r>
            <a:r>
              <a:rPr lang="de-DE" sz="1200" dirty="0" err="1"/>
              <a:t>difference</a:t>
            </a:r>
            <a:r>
              <a:rPr lang="de-DE" sz="1200" dirty="0"/>
              <a:t> / cm</a:t>
            </a:r>
          </a:p>
        </p:txBody>
      </p:sp>
    </p:spTree>
    <p:extLst>
      <p:ext uri="{BB962C8B-B14F-4D97-AF65-F5344CB8AC3E}">
        <p14:creationId xmlns:p14="http://schemas.microsoft.com/office/powerpoint/2010/main" val="271365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A578B621-3352-F24E-B550-DC96099C41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AFDE17D-5F50-3442-B34E-350CD5F66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Bremsstrahlung</a:t>
            </a:r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BD875776-8534-7448-AEC4-96B6227728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D9A184E-04FB-C845-A963-FF2EAC739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methods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D057D1C-15C8-AE44-9C16-637223BA7E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E5600D-2BCA-8C4D-B5CD-A186ECF3548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81750"/>
            <a:ext cx="1600200" cy="220663"/>
          </a:xfrm>
        </p:spPr>
        <p:txBody>
          <a:bodyPr/>
          <a:lstStyle/>
          <a:p>
            <a:r>
              <a:rPr lang="en-US" noProof="0"/>
              <a:t>00 Month 2018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15EFEF-F45C-AC45-A7A1-B0C353E1EE9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381750"/>
            <a:ext cx="720725" cy="220663"/>
          </a:xfrm>
        </p:spPr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0890749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CD-Farben Forschungszentrum Jülich">
      <a:dk1>
        <a:srgbClr val="000000"/>
      </a:dk1>
      <a:lt1>
        <a:srgbClr val="FFFFFF"/>
      </a:lt1>
      <a:dk2>
        <a:srgbClr val="023D6B"/>
      </a:dk2>
      <a:lt2>
        <a:srgbClr val="EBEBEB"/>
      </a:lt2>
      <a:accent1>
        <a:srgbClr val="ADBDE3"/>
      </a:accent1>
      <a:accent2>
        <a:srgbClr val="EB5F73"/>
      </a:accent2>
      <a:accent3>
        <a:srgbClr val="AF82B9"/>
      </a:accent3>
      <a:accent4>
        <a:srgbClr val="FAB45A"/>
      </a:accent4>
      <a:accent5>
        <a:srgbClr val="FAEB5A"/>
      </a:accent5>
      <a:accent6>
        <a:srgbClr val="B9D25F"/>
      </a:accent6>
      <a:hlink>
        <a:srgbClr val="ADBDE3"/>
      </a:hlink>
      <a:folHlink>
        <a:srgbClr val="023D6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_2021" id="{3B941956-CC9A-9441-BBE1-C1E8DF671664}" vid="{BF11EED9-A12C-5741-AA4A-BEC7473A1489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Jülich</Template>
  <TotalTime>0</TotalTime>
  <Words>1143</Words>
  <Application>Microsoft Macintosh PowerPoint</Application>
  <PresentationFormat>Breitbild</PresentationFormat>
  <Paragraphs>191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Jülich</vt:lpstr>
      <vt:lpstr>Electron Propagation</vt:lpstr>
      <vt:lpstr>Original Work</vt:lpstr>
      <vt:lpstr>Setup</vt:lpstr>
      <vt:lpstr>Momentum Difference</vt:lpstr>
      <vt:lpstr>Propagate Momentum</vt:lpstr>
      <vt:lpstr>Position</vt:lpstr>
      <vt:lpstr>Geane vs GENFIT</vt:lpstr>
      <vt:lpstr>GEANE vs. GENFIT</vt:lpstr>
      <vt:lpstr>Correct for Bremsstrahlung</vt:lpstr>
      <vt:lpstr>Momentum Correction (Method A)</vt:lpstr>
      <vt:lpstr>Momentum Correction (Method B)</vt:lpstr>
      <vt:lpstr>Momentum Correction</vt:lpstr>
      <vt:lpstr>Position Correction</vt:lpstr>
      <vt:lpstr>Integral of Position difference</vt:lpstr>
      <vt:lpstr>Switch OFF Bremsstrahlung</vt:lpstr>
      <vt:lpstr>Electron propagation wo Bremsstrahlung</vt:lpstr>
      <vt:lpstr>Position Resolution</vt:lpstr>
      <vt:lpstr>Momentum Resolution</vt:lpstr>
      <vt:lpstr>Spatial Resolution</vt:lpstr>
      <vt:lpstr>Why is Hit Method better?</vt:lpstr>
      <vt:lpstr>Photon Position</vt:lpstr>
      <vt:lpstr>Cut for Correction Method A</vt:lpstr>
      <vt:lpstr>CuT for both correction methods</vt:lpstr>
      <vt:lpstr>Solution</vt:lpstr>
      <vt:lpstr>Summary and Outlook</vt:lpstr>
      <vt:lpstr>Additional Topics</vt:lpstr>
      <vt:lpstr>PndHistoCombiner</vt:lpstr>
      <vt:lpstr>PndHistoCombiner</vt:lpstr>
      <vt:lpstr>PowerPoint-Präsentation</vt:lpstr>
      <vt:lpstr>CHANGELOG.md</vt:lpstr>
      <vt:lpstr>Changelog.md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Propagation</dc:title>
  <dc:creator>Microsoft Office User</dc:creator>
  <cp:lastModifiedBy>Microsoft Office User</cp:lastModifiedBy>
  <cp:revision>28</cp:revision>
  <dcterms:created xsi:type="dcterms:W3CDTF">2021-05-26T08:18:21Z</dcterms:created>
  <dcterms:modified xsi:type="dcterms:W3CDTF">2021-06-15T07:50:20Z</dcterms:modified>
</cp:coreProperties>
</file>