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0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2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9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09B59E-84FB-4871-A6D1-CDC1D80176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5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9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7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67FA-EC3F-4ABB-89FC-89059DBC31D8}" type="datetimeFigureOut">
              <a:rPr lang="ru-RU" smtClean="0"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A8D7-7B3E-408A-947D-E4A299D7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4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3681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STATUS of BIG PROTOTYPES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A. </a:t>
            </a:r>
            <a:r>
              <a:rPr lang="en-US" sz="2200" b="1" dirty="0" err="1" smtClean="0">
                <a:solidFill>
                  <a:srgbClr val="002060"/>
                </a:solidFill>
              </a:rPr>
              <a:t>Piskun</a:t>
            </a:r>
            <a:r>
              <a:rPr lang="en-US" sz="2200" b="1" dirty="0" smtClean="0">
                <a:solidFill>
                  <a:srgbClr val="002060"/>
                </a:solidFill>
              </a:rPr>
              <a:t> (for </a:t>
            </a:r>
            <a:r>
              <a:rPr lang="en-US" sz="2200" b="1" dirty="0" err="1" smtClean="0">
                <a:solidFill>
                  <a:srgbClr val="002060"/>
                </a:solidFill>
              </a:rPr>
              <a:t>Dubna</a:t>
            </a:r>
            <a:r>
              <a:rPr lang="en-US" sz="2200" b="1" dirty="0" smtClean="0">
                <a:solidFill>
                  <a:srgbClr val="002060"/>
                </a:solidFill>
              </a:rPr>
              <a:t> group)</a:t>
            </a:r>
            <a:br>
              <a:rPr lang="en-US" sz="2200" b="1" dirty="0" smtClean="0">
                <a:solidFill>
                  <a:srgbClr val="002060"/>
                </a:solidFill>
              </a:rPr>
            </a:br>
            <a:r>
              <a:rPr lang="en-US" sz="2200" b="1" dirty="0" err="1" smtClean="0">
                <a:solidFill>
                  <a:srgbClr val="002060"/>
                </a:solidFill>
              </a:rPr>
              <a:t>Protvino</a:t>
            </a:r>
            <a:r>
              <a:rPr lang="en-US" sz="2200" b="1" dirty="0" smtClean="0">
                <a:solidFill>
                  <a:srgbClr val="002060"/>
                </a:solidFill>
              </a:rPr>
              <a:t>, 7 June 2011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460851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Full Scale Prototype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Range System prototype: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1900" dirty="0" smtClean="0">
                <a:solidFill>
                  <a:schemeClr val="tx1"/>
                </a:solidFill>
              </a:rPr>
              <a:t>- mechanical structure/absorber – </a:t>
            </a:r>
            <a:r>
              <a:rPr lang="en-US" sz="1900" dirty="0" smtClean="0">
                <a:solidFill>
                  <a:srgbClr val="00B050"/>
                </a:solidFill>
              </a:rPr>
              <a:t>100% ready</a:t>
            </a:r>
            <a:r>
              <a:rPr lang="en-US" sz="19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- MDT detectors (312 units)- </a:t>
            </a:r>
            <a:r>
              <a:rPr lang="en-US" sz="1900" dirty="0" smtClean="0">
                <a:solidFill>
                  <a:srgbClr val="00B050"/>
                </a:solidFill>
              </a:rPr>
              <a:t>100% ready</a:t>
            </a:r>
            <a:r>
              <a:rPr lang="en-US" sz="19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- strip boards – </a:t>
            </a:r>
            <a:r>
              <a:rPr lang="en-US" sz="1900" dirty="0" smtClean="0">
                <a:solidFill>
                  <a:srgbClr val="0070C0"/>
                </a:solidFill>
              </a:rPr>
              <a:t>87% ready</a:t>
            </a:r>
            <a:r>
              <a:rPr lang="en-US" sz="19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- R/O electronics – mostly ready </a:t>
            </a:r>
            <a:r>
              <a:rPr lang="en-US" sz="1900" dirty="0" smtClean="0">
                <a:solidFill>
                  <a:srgbClr val="00B050"/>
                </a:solidFill>
              </a:rPr>
              <a:t>(enough to start RS cosmic tests)</a:t>
            </a:r>
            <a:r>
              <a:rPr lang="en-US" sz="19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- overall readiness for the start of RS proto tests is </a:t>
            </a:r>
            <a:r>
              <a:rPr lang="en-US" sz="1900" dirty="0" smtClean="0">
                <a:solidFill>
                  <a:srgbClr val="00B050"/>
                </a:solidFill>
              </a:rPr>
              <a:t>about 100%;</a:t>
            </a:r>
          </a:p>
          <a:p>
            <a:pPr algn="just"/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- FE electronics tuning with RS detecting layer (model of RS absorber gap)</a:t>
            </a:r>
          </a:p>
          <a:p>
            <a:pPr algn="just"/>
            <a:r>
              <a:rPr lang="en-US" sz="1900" dirty="0" smtClean="0">
                <a:solidFill>
                  <a:schemeClr val="tx1"/>
                </a:solidFill>
              </a:rPr>
              <a:t>  - RS proto delivery to CERN – October/November 2011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HVS/A-8 card -&gt; new approach for the Barrel FEE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06" y="10277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FEE for Barrel wire R/O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8" y="1196752"/>
            <a:ext cx="2813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6" y="3356992"/>
            <a:ext cx="28214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60" y="1196752"/>
            <a:ext cx="25474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90" y="3319453"/>
            <a:ext cx="2540662" cy="176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87" y="5187686"/>
            <a:ext cx="3096344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65176" y="6520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Block-diagram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682510"/>
            <a:ext cx="128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FEE signals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5567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terminating resistors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3654219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terminating resistors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5540421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Artistic view of HVS/A-8 attached to MDT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5818" y="1372126"/>
            <a:ext cx="180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– input signal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29651" y="2276872"/>
            <a:ext cx="180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b, c </a:t>
            </a:r>
            <a:r>
              <a:rPr lang="en-US" dirty="0" smtClean="0"/>
              <a:t>– negative / positive </a:t>
            </a:r>
            <a:r>
              <a:rPr lang="en-US" dirty="0"/>
              <a:t>amplifier outputs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50868" y="3607856"/>
            <a:ext cx="1706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dirty="0" smtClean="0"/>
              <a:t> - </a:t>
            </a:r>
            <a:r>
              <a:rPr lang="en-US" dirty="0"/>
              <a:t>differential signal on discriminator input.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17" y="701407"/>
            <a:ext cx="5770920" cy="530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2586" y="116632"/>
            <a:ext cx="489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PCB design of HVS/A-8 card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Ready to start HVS/A-8 production for testing on the RS proto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CONCLUSION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Full Scale </a:t>
            </a: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rototype is in work position at CERN, we’re ready to start tests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Mechanical absorber structure and detecting part (MDTs, 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trip boards) of RS proto are ready </a:t>
            </a:r>
            <a:r>
              <a:rPr lang="en-US" sz="2600" dirty="0" smtClean="0">
                <a:solidFill>
                  <a:srgbClr val="002060"/>
                </a:solidFill>
              </a:rPr>
              <a:t>(3 strip boards of zero bi-layers will be produced by the time of delivery to CERN - </a:t>
            </a:r>
            <a:r>
              <a:rPr lang="en-US" sz="2600" b="1" dirty="0" smtClean="0">
                <a:solidFill>
                  <a:srgbClr val="002060"/>
                </a:solidFill>
              </a:rPr>
              <a:t>October / November 2011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All FEE needed for the start of RS proto tests (on cosmic) is ready </a:t>
            </a:r>
            <a:r>
              <a:rPr lang="en-US" sz="2600" dirty="0" smtClean="0">
                <a:solidFill>
                  <a:srgbClr val="002060"/>
                </a:solidFill>
              </a:rPr>
              <a:t>(MWDB cards are planned to be produced by the winter 2011/12 – will be needed only for the beam tests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Testing and tuning of RS proto FEE with the model of the RS detecting layer is started in </a:t>
            </a:r>
            <a:r>
              <a:rPr lang="en-US" dirty="0" err="1" smtClean="0">
                <a:solidFill>
                  <a:srgbClr val="002060"/>
                </a:solidFill>
              </a:rPr>
              <a:t>Dubna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New approach to the Barrel FEE is fixed and design is in progress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sz="2400" b="1" smtClean="0">
                <a:solidFill>
                  <a:schemeClr val="tx2"/>
                </a:solidFill>
              </a:rPr>
              <a:t>Full Scale (2 x 4 m</a:t>
            </a:r>
            <a:r>
              <a:rPr lang="en-US" sz="2800" b="1" baseline="30000" smtClean="0">
                <a:solidFill>
                  <a:schemeClr val="tx2"/>
                </a:solidFill>
              </a:rPr>
              <a:t>2</a:t>
            </a:r>
            <a:r>
              <a:rPr lang="en-US" sz="2400" b="1" smtClean="0">
                <a:solidFill>
                  <a:schemeClr val="tx2"/>
                </a:solidFill>
              </a:rPr>
              <a:t>) prototype in work position at CERN/COMPASS</a:t>
            </a:r>
            <a:endParaRPr lang="ru-RU" sz="2400" b="1" smtClean="0">
              <a:solidFill>
                <a:schemeClr val="tx2"/>
              </a:solidFill>
            </a:endParaRPr>
          </a:p>
        </p:txBody>
      </p:sp>
      <p:pic>
        <p:nvPicPr>
          <p:cNvPr id="8195" name="Содержимое 3" descr="S60027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052736"/>
            <a:ext cx="4124325" cy="550068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71813" y="1714500"/>
            <a:ext cx="1428750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178969" y="2893219"/>
            <a:ext cx="2357438" cy="28575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21657" y="2821781"/>
            <a:ext cx="2357438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38" y="4071938"/>
            <a:ext cx="1285875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xcxvb.jpe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76475"/>
            <a:ext cx="8229600" cy="3835400"/>
          </a:xfrm>
        </p:spPr>
      </p:pic>
      <p:sp>
        <p:nvSpPr>
          <p:cNvPr id="44" name="Прямоугольник 43"/>
          <p:cNvSpPr/>
          <p:nvPr/>
        </p:nvSpPr>
        <p:spPr>
          <a:xfrm>
            <a:off x="7740650" y="1916113"/>
            <a:ext cx="1000125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14688" y="571500"/>
            <a:ext cx="1928812" cy="714375"/>
          </a:xfrm>
          <a:prstGeom prst="rect">
            <a:avLst/>
          </a:prstGeom>
          <a:solidFill>
            <a:schemeClr val="hlink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107531" y="892969"/>
            <a:ext cx="7143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29313" y="571500"/>
            <a:ext cx="1857375" cy="714375"/>
          </a:xfrm>
          <a:prstGeom prst="rect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2357422" y="785794"/>
            <a:ext cx="1071570" cy="1588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428860" y="1142984"/>
            <a:ext cx="3571900" cy="1588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3429000" y="0"/>
            <a:ext cx="1719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VME crate 6U</a:t>
            </a:r>
            <a:endParaRPr lang="ru-RU">
              <a:latin typeface="Calibri" pitchFamily="34" charset="0"/>
            </a:endParaRP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6072188" y="0"/>
            <a:ext cx="173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VME crate 6U</a:t>
            </a:r>
            <a:endParaRPr lang="ru-RU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13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5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8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6250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00563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4875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29188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72188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86500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00813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15125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38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43750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58063" y="571500"/>
            <a:ext cx="71437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72375" y="571500"/>
            <a:ext cx="71438" cy="7143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>
            <a:spLocks noChangeArrowheads="1"/>
          </p:cNvSpPr>
          <p:nvPr/>
        </p:nvSpPr>
        <p:spPr bwMode="auto">
          <a:xfrm flipV="1">
            <a:off x="3500438" y="1484313"/>
            <a:ext cx="714375" cy="6588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Стрелка вниз 34"/>
          <p:cNvSpPr>
            <a:spLocks noChangeArrowheads="1"/>
          </p:cNvSpPr>
          <p:nvPr/>
        </p:nvSpPr>
        <p:spPr bwMode="auto">
          <a:xfrm flipV="1">
            <a:off x="6372225" y="1412875"/>
            <a:ext cx="714375" cy="1012825"/>
          </a:xfrm>
          <a:prstGeom prst="downArrow">
            <a:avLst>
              <a:gd name="adj1" fmla="val 50000"/>
              <a:gd name="adj2" fmla="val 39383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00" name="TextBox 36"/>
          <p:cNvSpPr txBox="1">
            <a:spLocks noChangeArrowheads="1"/>
          </p:cNvSpPr>
          <p:nvPr/>
        </p:nvSpPr>
        <p:spPr bwMode="auto">
          <a:xfrm>
            <a:off x="3000375" y="2205038"/>
            <a:ext cx="164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STRIP R/O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 digital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01" name="TextBox 37"/>
          <p:cNvSpPr txBox="1">
            <a:spLocks noChangeArrowheads="1"/>
          </p:cNvSpPr>
          <p:nvPr/>
        </p:nvSpPr>
        <p:spPr bwMode="auto">
          <a:xfrm>
            <a:off x="7019925" y="1989138"/>
            <a:ext cx="2303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WIRE R/O </a:t>
            </a:r>
          </a:p>
          <a:p>
            <a:r>
              <a:rPr lang="en-US">
                <a:solidFill>
                  <a:srgbClr val="C00000"/>
                </a:solidFill>
                <a:cs typeface="Arial" charset="0"/>
              </a:rPr>
              <a:t>analog</a:t>
            </a:r>
            <a:r>
              <a:rPr lang="en-US">
                <a:solidFill>
                  <a:srgbClr val="C00000"/>
                </a:solidFill>
                <a:latin typeface="Calibri" pitchFamily="34" charset="0"/>
              </a:rPr>
              <a:t> &amp; digital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03" name="TextBox 39"/>
          <p:cNvSpPr txBox="1">
            <a:spLocks noChangeArrowheads="1"/>
          </p:cNvSpPr>
          <p:nvPr/>
        </p:nvSpPr>
        <p:spPr bwMode="auto">
          <a:xfrm>
            <a:off x="6084888" y="2708275"/>
            <a:ext cx="1295400" cy="679450"/>
          </a:xfrm>
          <a:prstGeom prst="rect">
            <a:avLst/>
          </a:prstGeom>
          <a:solidFill>
            <a:srgbClr val="00CC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RW-TDC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QTC–16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2286000" y="3071813"/>
            <a:ext cx="785813" cy="3571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TextBox 42"/>
          <p:cNvSpPr txBox="1">
            <a:spLocks noChangeArrowheads="1"/>
          </p:cNvSpPr>
          <p:nvPr/>
        </p:nvSpPr>
        <p:spPr bwMode="auto">
          <a:xfrm>
            <a:off x="6372225" y="4149725"/>
            <a:ext cx="1500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ASum-96</a:t>
            </a:r>
            <a:endParaRPr lang="ru-RU">
              <a:latin typeface="Calibri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1188" y="5300663"/>
            <a:ext cx="64293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08" name="TextBox 48"/>
          <p:cNvSpPr txBox="1">
            <a:spLocks noChangeArrowheads="1"/>
          </p:cNvSpPr>
          <p:nvPr/>
        </p:nvSpPr>
        <p:spPr bwMode="auto">
          <a:xfrm>
            <a:off x="539750" y="2852738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ADB-32 (A-32)</a:t>
            </a:r>
            <a:endParaRPr lang="ru-RU">
              <a:latin typeface="Calibri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435600" y="3573463"/>
            <a:ext cx="1071563" cy="5000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857625" y="5429250"/>
            <a:ext cx="1071563" cy="5000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1" name="TextBox 54"/>
          <p:cNvSpPr txBox="1">
            <a:spLocks noChangeArrowheads="1"/>
          </p:cNvSpPr>
          <p:nvPr/>
        </p:nvSpPr>
        <p:spPr bwMode="auto">
          <a:xfrm>
            <a:off x="4929188" y="571500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A2DB-32</a:t>
            </a:r>
            <a:endParaRPr lang="ru-RU">
              <a:latin typeface="Calibri" pitchFamily="34" charset="0"/>
            </a:endParaRPr>
          </a:p>
        </p:txBody>
      </p:sp>
      <p:sp>
        <p:nvSpPr>
          <p:cNvPr id="2" name="Стрелка вниз 33"/>
          <p:cNvSpPr>
            <a:spLocks noChangeArrowheads="1"/>
          </p:cNvSpPr>
          <p:nvPr/>
        </p:nvSpPr>
        <p:spPr bwMode="auto">
          <a:xfrm flipV="1">
            <a:off x="6443663" y="3500438"/>
            <a:ext cx="714375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Стрелка вниз 34"/>
          <p:cNvSpPr>
            <a:spLocks noChangeArrowheads="1"/>
          </p:cNvSpPr>
          <p:nvPr/>
        </p:nvSpPr>
        <p:spPr bwMode="auto">
          <a:xfrm flipV="1">
            <a:off x="6443663" y="4652963"/>
            <a:ext cx="714375" cy="12858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380288" y="371633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cs typeface="Arial" charset="0"/>
              </a:rPr>
              <a:t>analog</a:t>
            </a:r>
            <a:endParaRPr lang="ru-RU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7380288" y="53736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00000"/>
                </a:solidFill>
                <a:cs typeface="Arial" charset="0"/>
              </a:rPr>
              <a:t>digital</a:t>
            </a:r>
            <a:endParaRPr lang="ru-RU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50825" y="404813"/>
            <a:ext cx="1857375" cy="1146175"/>
          </a:xfrm>
          <a:prstGeom prst="rect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COMPASS CATCH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179388" y="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DAQ VME crate 9U</a:t>
            </a:r>
            <a:endParaRPr lang="ru-RU">
              <a:cs typeface="Arial" charset="0"/>
            </a:endParaRP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4643438" y="134143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MWDB units</a:t>
            </a:r>
            <a:endParaRPr lang="ru-RU">
              <a:cs typeface="Arial" charset="0"/>
            </a:endParaRPr>
          </a:p>
        </p:txBody>
      </p:sp>
      <p:cxnSp>
        <p:nvCxnSpPr>
          <p:cNvPr id="6" name="Прямая со стрелкой 10"/>
          <p:cNvCxnSpPr/>
          <p:nvPr/>
        </p:nvCxnSpPr>
        <p:spPr>
          <a:xfrm rot="10800000">
            <a:off x="5312394" y="2987656"/>
            <a:ext cx="629518" cy="1589"/>
          </a:xfrm>
          <a:prstGeom prst="straightConnector1">
            <a:avLst/>
          </a:prstGeom>
          <a:ln w="38100"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2411413" y="141287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cs typeface="Arial" charset="0"/>
              </a:rPr>
              <a:t>Hot link cables</a:t>
            </a:r>
            <a:endParaRPr lang="ru-RU" sz="1200">
              <a:cs typeface="Arial" charset="0"/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468313" y="62372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979613" y="6237288"/>
            <a:ext cx="6119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Range System Prototype Readout Scheme</a:t>
            </a:r>
            <a:endParaRPr lang="ru-RU" sz="2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572000" y="24209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DAQ crate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7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Range System prototype (Fe absorber and support structure)  in </a:t>
            </a:r>
            <a:r>
              <a:rPr lang="en-US" sz="2000" b="1" dirty="0" err="1" smtClean="0">
                <a:solidFill>
                  <a:schemeClr val="tx2"/>
                </a:solidFill>
              </a:rPr>
              <a:t>Dubna</a:t>
            </a:r>
            <a:r>
              <a:rPr lang="en-US" sz="2000" b="1" dirty="0" smtClean="0">
                <a:solidFill>
                  <a:schemeClr val="tx2"/>
                </a:solidFill>
              </a:rPr>
              <a:t> in vertical position (for further tests with cosmic at CERN) </a:t>
            </a:r>
            <a:endParaRPr lang="ru-RU" sz="2000" dirty="0" smtClean="0"/>
          </a:p>
        </p:txBody>
      </p:sp>
      <p:pic>
        <p:nvPicPr>
          <p:cNvPr id="13315" name="Содержимое 5" descr="MVC-835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4019550" cy="535781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18" y="1484784"/>
            <a:ext cx="2664296" cy="355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54868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MDTs and Strip Board for RS proto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6692" y="53012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MDTs – 100% ready;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Strip boards – 20 (ordinary) of 23 total produced; </a:t>
            </a:r>
            <a:r>
              <a:rPr lang="en-US" b="1" dirty="0" smtClean="0">
                <a:solidFill>
                  <a:srgbClr val="C00000"/>
                </a:solidFill>
              </a:rPr>
              <a:t>remains to produce 3 special (Zero bi-layer strip boards)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4191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MDTs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7089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Strip board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36003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FEE for strip R/O of RS proto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1" y="4149080"/>
            <a:ext cx="3033877" cy="2287446"/>
          </a:xfrm>
          <a:prstGeom prst="rect">
            <a:avLst/>
          </a:prstGeom>
        </p:spPr>
      </p:pic>
      <p:pic>
        <p:nvPicPr>
          <p:cNvPr id="6" name="Picture 4" descr="DSCN3252 _MW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87886" cy="29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6520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A-32 -100%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779748"/>
            <a:ext cx="249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ADB-32 – 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19" y="1052736"/>
            <a:ext cx="172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MWDB card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869160"/>
            <a:ext cx="4968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5 ready, </a:t>
            </a:r>
            <a:r>
              <a:rPr lang="en-US" b="1" dirty="0" smtClean="0">
                <a:solidFill>
                  <a:srgbClr val="990000"/>
                </a:solidFill>
              </a:rPr>
              <a:t>need to produce 21 </a:t>
            </a:r>
            <a:r>
              <a:rPr lang="en-US" b="1" dirty="0" smtClean="0">
                <a:solidFill>
                  <a:srgbClr val="002060"/>
                </a:solidFill>
              </a:rPr>
              <a:t>(plan to finish MWDB boards production by winter 2011/12)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Not a limiting factor for the start of RSP cosmic tests (we’ll use the boards of MW1, our own should be produced by the time of beam tests)!!! 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FEE for wire R/O of RS proto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07704"/>
            <a:ext cx="2769705" cy="2077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45" y="1039903"/>
            <a:ext cx="3024336" cy="2268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1" y="4005064"/>
            <a:ext cx="3360373" cy="2520280"/>
          </a:xfrm>
          <a:prstGeom prst="rect">
            <a:avLst/>
          </a:prstGeom>
        </p:spPr>
      </p:pic>
      <p:pic>
        <p:nvPicPr>
          <p:cNvPr id="7" name="Picture 5" descr="S60026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09050"/>
            <a:ext cx="2808312" cy="21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HV/S-8 boards/cables -100%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05" y="35761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Asum-96 -100%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7196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A2DB-32 -100%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822" y="34397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QTC-16- 100% ready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4686" y="5970634"/>
            <a:ext cx="409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RW-TDC – 2 units will be borrowed from Rich Wall (COMPASS) 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" name="Rectangle 40"/>
          <p:cNvSpPr>
            <a:spLocks noGrp="1" noChangeArrowheads="1"/>
          </p:cNvSpPr>
          <p:nvPr>
            <p:ph type="title"/>
          </p:nvPr>
        </p:nvSpPr>
        <p:spPr>
          <a:xfrm>
            <a:off x="467544" y="29546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Status of Electronic Units and Signal Cables: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20554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83425"/>
              </p:ext>
            </p:extLst>
          </p:nvPr>
        </p:nvGraphicFramePr>
        <p:xfrm>
          <a:off x="45712" y="620688"/>
          <a:ext cx="9074150" cy="5552692"/>
        </p:xfrm>
        <a:graphic>
          <a:graphicData uri="http://schemas.openxmlformats.org/drawingml/2006/table">
            <a:tbl>
              <a:tblPr/>
              <a:tblGrid>
                <a:gridCol w="2592859"/>
                <a:gridCol w="6481291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A2DB-32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“Table-top” tested, passed debugging, 80 cards are manufactured (with spares) -100%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A-32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80 cards (with spares) are manufactured and tested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ADB-32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80 cards (with spares) are manufactured and tested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ASum-96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30 cards (with spares) manufactured and tested -100%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QTC-16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“Table-top” tested, 2 boards produced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RW-TDC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Tested in COMPASS/CERN (RW),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need to borrow 2 units from Rich Wall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MWDB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Tested in COMPASS/CERN (MW1), 24 needed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 boards produced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, need to produce 21 (with spares)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(not needed for the start of RSP tests – MW1 cards will be used)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CATCH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Need to borrow 2 units from COMPASS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Wire Cables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2304 produced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Strip Cables/ (HVS/A-8)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A50B"/>
                          </a:solidFill>
                          <a:effectLst/>
                          <a:latin typeface="Arial" charset="0"/>
                        </a:rPr>
                        <a:t>2304 cables produced with 312 HV/S-8 cards - 100% ready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A50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1115616" y="6226222"/>
            <a:ext cx="6552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Degree of FEE readiness </a:t>
            </a:r>
            <a:r>
              <a:rPr lang="en-US" sz="3200" dirty="0" smtClean="0">
                <a:solidFill>
                  <a:srgbClr val="0000FF"/>
                </a:solidFill>
              </a:rPr>
              <a:t>is about 92%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572500" cy="12144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RS prototype readiness: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1500188"/>
            <a:ext cx="8786812" cy="51435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MDTs  - 100%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 FEE cards (300) and cables (4600) - </a:t>
            </a:r>
            <a:r>
              <a:rPr lang="en-US" dirty="0" smtClean="0">
                <a:solidFill>
                  <a:srgbClr val="0070C0"/>
                </a:solidFill>
              </a:rPr>
              <a:t>92% </a:t>
            </a:r>
            <a:r>
              <a:rPr lang="en-US" dirty="0" smtClean="0">
                <a:solidFill>
                  <a:srgbClr val="00B050"/>
                </a:solidFill>
              </a:rPr>
              <a:t>(for the start of RSP tests (cosmic) – 100% ready)</a:t>
            </a:r>
          </a:p>
          <a:p>
            <a:pPr algn="l">
              <a:defRPr/>
            </a:pPr>
            <a:r>
              <a:rPr lang="en-US" dirty="0" smtClean="0">
                <a:solidFill>
                  <a:srgbClr val="00B050"/>
                </a:solidFill>
              </a:rPr>
              <a:t> Absorber plates and support structure - 100%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 G10 strip boards – </a:t>
            </a:r>
            <a:r>
              <a:rPr lang="en-US" dirty="0" smtClean="0">
                <a:solidFill>
                  <a:srgbClr val="0070C0"/>
                </a:solidFill>
              </a:rPr>
              <a:t>87%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_________________________________________</a:t>
            </a:r>
          </a:p>
          <a:p>
            <a:pPr algn="l">
              <a:defRPr/>
            </a:pPr>
            <a:r>
              <a:rPr lang="en-US" b="1" dirty="0" smtClean="0">
                <a:solidFill>
                  <a:srgbClr val="0070C0"/>
                </a:solidFill>
              </a:rPr>
              <a:t>Total ~ 100 % for the start of RSP tests (delivery to CERN/COMPASS - October/November 2011)</a:t>
            </a:r>
          </a:p>
        </p:txBody>
      </p:sp>
    </p:spTree>
    <p:extLst>
      <p:ext uri="{BB962C8B-B14F-4D97-AF65-F5344CB8AC3E}">
        <p14:creationId xmlns:p14="http://schemas.microsoft.com/office/powerpoint/2010/main" val="5572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0081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FE electronics tuning with the RS detecting layer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13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-5278" r="10159" b="10834"/>
          <a:stretch/>
        </p:blipFill>
        <p:spPr bwMode="auto">
          <a:xfrm>
            <a:off x="216429" y="1285663"/>
            <a:ext cx="5040560" cy="4536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02" y="1568558"/>
            <a:ext cx="29763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04" y="4365104"/>
            <a:ext cx="3165682" cy="2374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0065" y="110099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Strip R/O: A-32, ADB-32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2473" y="3996487"/>
            <a:ext cx="285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Wire R/O: HV/S-8, A2DB-32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801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STATUS of BIG PROTOTYPES A. Piskun (for Dubna group) Protvino, 7 June 2011</vt:lpstr>
      <vt:lpstr>Full Scale (2 x 4 m2) prototype in work position at CERN/COMPASS</vt:lpstr>
      <vt:lpstr>Презентация PowerPoint</vt:lpstr>
      <vt:lpstr>Range System prototype (Fe absorber and support structure)  in Dubna in vertical position (for further tests with cosmic at CERN) </vt:lpstr>
      <vt:lpstr>FEE for strip R/O of RS proto</vt:lpstr>
      <vt:lpstr>FEE for wire R/O of RS proto</vt:lpstr>
      <vt:lpstr>Status of Electronic Units and Signal Cables:</vt:lpstr>
      <vt:lpstr>RS prototype readiness:</vt:lpstr>
      <vt:lpstr>FE electronics tuning with the RS detecting layer</vt:lpstr>
      <vt:lpstr>FEE for Barrel wire R/O</vt:lpstr>
      <vt:lpstr>Презентация PowerPoint</vt:lpstr>
      <vt:lpstr>CONCLUSION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40</cp:revision>
  <dcterms:created xsi:type="dcterms:W3CDTF">2011-06-06T06:42:11Z</dcterms:created>
  <dcterms:modified xsi:type="dcterms:W3CDTF">2011-06-06T19:13:39Z</dcterms:modified>
</cp:coreProperties>
</file>