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7" r:id="rId9"/>
    <p:sldId id="268" r:id="rId10"/>
    <p:sldId id="269" r:id="rId11"/>
    <p:sldId id="270" r:id="rId12"/>
    <p:sldId id="271" r:id="rId13"/>
    <p:sldId id="273" r:id="rId14"/>
    <p:sldId id="264" r:id="rId15"/>
    <p:sldId id="274" r:id="rId16"/>
    <p:sldId id="275"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572" y="-4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07.06.2011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07.06.2011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07.06.2011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07.06.2011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0"/>
            <a:ext cx="8229600" cy="1143000"/>
          </a:xfrm>
        </p:spPr>
        <p:txBody>
          <a:bodyPr>
            <a:normAutofit/>
          </a:bodyPr>
          <a:lstStyle/>
          <a:p>
            <a:r>
              <a:rPr lang="en-US" sz="2400" dirty="0" smtClean="0">
                <a:solidFill>
                  <a:srgbClr val="0070C0"/>
                </a:solidFill>
              </a:rPr>
              <a:t>PANDA </a:t>
            </a:r>
            <a:r>
              <a:rPr lang="en-US" sz="2400" dirty="0" err="1" smtClean="0">
                <a:solidFill>
                  <a:srgbClr val="0070C0"/>
                </a:solidFill>
              </a:rPr>
              <a:t>Muon</a:t>
            </a:r>
            <a:r>
              <a:rPr lang="en-US" sz="2400" dirty="0" smtClean="0">
                <a:solidFill>
                  <a:srgbClr val="0070C0"/>
                </a:solidFill>
              </a:rPr>
              <a:t> Group Meeting, </a:t>
            </a:r>
            <a:r>
              <a:rPr lang="en-US" sz="2400" dirty="0" err="1" smtClean="0">
                <a:solidFill>
                  <a:srgbClr val="0070C0"/>
                </a:solidFill>
              </a:rPr>
              <a:t>Protvino</a:t>
            </a:r>
            <a:r>
              <a:rPr lang="en-US" sz="2400" dirty="0" smtClean="0">
                <a:solidFill>
                  <a:srgbClr val="0070C0"/>
                </a:solidFill>
              </a:rPr>
              <a:t> 7 June 2011</a:t>
            </a:r>
            <a:br>
              <a:rPr lang="en-US" sz="2400" dirty="0" smtClean="0">
                <a:solidFill>
                  <a:srgbClr val="0070C0"/>
                </a:solidFill>
              </a:rPr>
            </a:br>
            <a:r>
              <a:rPr lang="en-US" sz="2400" dirty="0" err="1" smtClean="0">
                <a:solidFill>
                  <a:srgbClr val="0070C0"/>
                </a:solidFill>
              </a:rPr>
              <a:t>G.Alexeev</a:t>
            </a:r>
            <a:r>
              <a:rPr lang="en-US" sz="2400" dirty="0" smtClean="0">
                <a:solidFill>
                  <a:srgbClr val="0070C0"/>
                </a:solidFill>
              </a:rPr>
              <a:t> (for </a:t>
            </a:r>
            <a:r>
              <a:rPr lang="en-US" sz="2400" dirty="0" err="1" smtClean="0">
                <a:solidFill>
                  <a:srgbClr val="0070C0"/>
                </a:solidFill>
              </a:rPr>
              <a:t>Dubna</a:t>
            </a:r>
            <a:r>
              <a:rPr lang="en-US" sz="2400" dirty="0" smtClean="0">
                <a:solidFill>
                  <a:srgbClr val="0070C0"/>
                </a:solidFill>
              </a:rPr>
              <a:t> group)</a:t>
            </a:r>
            <a:endParaRPr lang="ru-RU" sz="2400" dirty="0">
              <a:solidFill>
                <a:srgbClr val="0070C0"/>
              </a:solidFill>
            </a:endParaRPr>
          </a:p>
        </p:txBody>
      </p:sp>
      <p:sp>
        <p:nvSpPr>
          <p:cNvPr id="3" name="Подзаголовок 2"/>
          <p:cNvSpPr>
            <a:spLocks noGrp="1"/>
          </p:cNvSpPr>
          <p:nvPr>
            <p:ph idx="1"/>
          </p:nvPr>
        </p:nvSpPr>
        <p:spPr>
          <a:xfrm>
            <a:off x="457200" y="1214422"/>
            <a:ext cx="8229600" cy="5643578"/>
          </a:xfrm>
        </p:spPr>
        <p:txBody>
          <a:bodyPr>
            <a:normAutofit/>
          </a:bodyPr>
          <a:lstStyle/>
          <a:p>
            <a:pPr lvl="1">
              <a:buNone/>
            </a:pPr>
            <a:endParaRPr lang="ru-RU" dirty="0" smtClean="0"/>
          </a:p>
          <a:p>
            <a:endParaRPr lang="ru-RU" dirty="0">
              <a:solidFill>
                <a:srgbClr val="0070C0"/>
              </a:solidFill>
            </a:endParaRPr>
          </a:p>
        </p:txBody>
      </p:sp>
      <p:pic>
        <p:nvPicPr>
          <p:cNvPr id="1028" name="Picture 4"/>
          <p:cNvPicPr>
            <a:picLocks noChangeAspect="1" noChangeArrowheads="1"/>
          </p:cNvPicPr>
          <p:nvPr/>
        </p:nvPicPr>
        <p:blipFill>
          <a:blip r:embed="rId2"/>
          <a:srcRect/>
          <a:stretch>
            <a:fillRect/>
          </a:stretch>
        </p:blipFill>
        <p:spPr bwMode="auto">
          <a:xfrm>
            <a:off x="2928926" y="1214422"/>
            <a:ext cx="3514725" cy="5400675"/>
          </a:xfrm>
          <a:prstGeom prst="rect">
            <a:avLst/>
          </a:prstGeom>
          <a:noFill/>
          <a:ln w="9525">
            <a:solidFill>
              <a:schemeClr val="bg1"/>
            </a:solidFill>
            <a:miter lim="800000"/>
            <a:headEnd/>
            <a:tailEnd/>
          </a:ln>
          <a:effectLst/>
        </p:spPr>
      </p:pic>
      <p:sp>
        <p:nvSpPr>
          <p:cNvPr id="8" name="Прямоугольник 7"/>
          <p:cNvSpPr/>
          <p:nvPr/>
        </p:nvSpPr>
        <p:spPr>
          <a:xfrm>
            <a:off x="4071934" y="3214686"/>
            <a:ext cx="571504" cy="7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400" dirty="0" smtClean="0">
                <a:solidFill>
                  <a:schemeClr val="tx2"/>
                </a:solidFill>
              </a:rPr>
              <a:t>One of the detecting layers of a Barrel module positioned on the steel plate (strips running perpendicularly to MDTs are not shown)</a:t>
            </a:r>
            <a:r>
              <a:rPr lang="ru-RU" sz="2400" dirty="0" smtClean="0"/>
              <a:t/>
            </a:r>
            <a:br>
              <a:rPr lang="ru-RU" sz="2400" dirty="0" smtClean="0"/>
            </a:br>
            <a:endParaRPr lang="ru-RU" sz="2400" dirty="0"/>
          </a:p>
        </p:txBody>
      </p:sp>
      <p:pic>
        <p:nvPicPr>
          <p:cNvPr id="4" name="Picture 8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1416" y="1600200"/>
            <a:ext cx="6501167" cy="45259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400" dirty="0" smtClean="0">
                <a:solidFill>
                  <a:schemeClr val="tx2"/>
                </a:solidFill>
              </a:rPr>
              <a:t>General view of the End Cap and Muon Filter with front-end electronics </a:t>
            </a:r>
            <a:r>
              <a:rPr lang="en-US" sz="2400" b="1" dirty="0" smtClean="0">
                <a:solidFill>
                  <a:schemeClr val="tx2"/>
                </a:solidFill>
              </a:rPr>
              <a:t>(a)</a:t>
            </a:r>
            <a:r>
              <a:rPr lang="en-US" sz="2400" dirty="0" smtClean="0">
                <a:solidFill>
                  <a:schemeClr val="tx2"/>
                </a:solidFill>
              </a:rPr>
              <a:t> and enlarged</a:t>
            </a:r>
            <a:r>
              <a:rPr lang="ru-RU" sz="2400" dirty="0" smtClean="0">
                <a:solidFill>
                  <a:schemeClr val="tx2"/>
                </a:solidFill>
              </a:rPr>
              <a:t/>
            </a:r>
            <a:br>
              <a:rPr lang="ru-RU" sz="2400" dirty="0" smtClean="0">
                <a:solidFill>
                  <a:schemeClr val="tx2"/>
                </a:solidFill>
              </a:rPr>
            </a:br>
            <a:r>
              <a:rPr lang="en-US" sz="2400" dirty="0" smtClean="0">
                <a:solidFill>
                  <a:schemeClr val="tx2"/>
                </a:solidFill>
              </a:rPr>
              <a:t>corner fragment</a:t>
            </a:r>
            <a:r>
              <a:rPr lang="en-US" sz="2400" b="1" dirty="0" smtClean="0">
                <a:solidFill>
                  <a:schemeClr val="tx2"/>
                </a:solidFill>
              </a:rPr>
              <a:t>(b)</a:t>
            </a:r>
            <a:r>
              <a:rPr lang="ru-RU" sz="2400" dirty="0" smtClean="0"/>
              <a:t/>
            </a:r>
            <a:br>
              <a:rPr lang="ru-RU" sz="2400" dirty="0" smtClean="0"/>
            </a:br>
            <a:endParaRPr lang="ru-RU" sz="2400" dirty="0"/>
          </a:p>
        </p:txBody>
      </p:sp>
      <p:pic>
        <p:nvPicPr>
          <p:cNvPr id="4" name="Picture 8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844948"/>
            <a:ext cx="8229600" cy="403646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400" dirty="0" smtClean="0">
                <a:solidFill>
                  <a:schemeClr val="tx2"/>
                </a:solidFill>
              </a:rPr>
              <a:t>General view of Forward Range System (FRS) with the electronic cards and beam pipe in the central hole (3D model)</a:t>
            </a:r>
            <a:r>
              <a:rPr lang="ru-RU" sz="2400" dirty="0" smtClean="0"/>
              <a:t/>
            </a:r>
            <a:br>
              <a:rPr lang="ru-RU" sz="2400" dirty="0" smtClean="0"/>
            </a:br>
            <a:endParaRPr lang="ru-RU" sz="2400" dirty="0"/>
          </a:p>
        </p:txBody>
      </p:sp>
      <p:pic>
        <p:nvPicPr>
          <p:cNvPr id="4" name="Picture 16"/>
          <p:cNvPicPr>
            <a:picLocks noGrp="1"/>
          </p:cNvPicPr>
          <p:nvPr>
            <p:ph idx="1"/>
          </p:nvPr>
        </p:nvPicPr>
        <p:blipFill rotWithShape="1">
          <a:blip r:embed="rId2">
            <a:extLst>
              <a:ext uri="{28A0092B-C50C-407E-A947-70E740481C1C}">
                <a14:useLocalDpi xmlns:a14="http://schemas.microsoft.com/office/drawing/2010/main" val="0"/>
              </a:ext>
            </a:extLst>
          </a:blip>
          <a:srcRect l="15057" r="21609" b="-1024"/>
          <a:stretch/>
        </p:blipFill>
        <p:spPr bwMode="auto">
          <a:xfrm>
            <a:off x="1357290" y="1714488"/>
            <a:ext cx="6000792" cy="4500594"/>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998815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1370" y="764704"/>
            <a:ext cx="3816424" cy="5693866"/>
          </a:xfrm>
          <a:prstGeom prst="rect">
            <a:avLst/>
          </a:prstGeom>
          <a:noFill/>
        </p:spPr>
        <p:txBody>
          <a:bodyPr wrap="square" rtlCol="0">
            <a:spAutoFit/>
          </a:bodyPr>
          <a:lstStyle/>
          <a:p>
            <a:pPr algn="just"/>
            <a:r>
              <a:rPr lang="en-US" sz="1400" dirty="0" smtClean="0"/>
              <a:t>  The </a:t>
            </a:r>
            <a:r>
              <a:rPr lang="en-US" sz="1400" dirty="0"/>
              <a:t>five main work packages have been identified for the Muon System. Each package comprises the all basic stages of work: design, construction, tests, and transportation to Germany (Darmstadt and/or </a:t>
            </a:r>
            <a:r>
              <a:rPr lang="en-US" sz="1400" dirty="0" err="1" smtClean="0"/>
              <a:t>Juelich</a:t>
            </a:r>
            <a:r>
              <a:rPr lang="en-US" sz="1400" dirty="0"/>
              <a:t>), assembly and commissioning (at FAIR). If some of the above items would require the R&amp;D works it is implicitly included. The list of work packages comprises the following items:</a:t>
            </a:r>
            <a:endParaRPr lang="ru-RU" sz="1400" dirty="0"/>
          </a:p>
          <a:p>
            <a:pPr algn="just"/>
            <a:r>
              <a:rPr lang="en-US" sz="1400" dirty="0"/>
              <a:t> </a:t>
            </a:r>
            <a:endParaRPr lang="en-US" sz="1400" dirty="0" smtClean="0"/>
          </a:p>
          <a:p>
            <a:pPr algn="just"/>
            <a:endParaRPr lang="ru-RU" sz="1400" dirty="0"/>
          </a:p>
          <a:p>
            <a:pPr lvl="0" algn="just"/>
            <a:r>
              <a:rPr lang="en-US" sz="1400" dirty="0" smtClean="0"/>
              <a:t>1. The </a:t>
            </a:r>
            <a:r>
              <a:rPr lang="en-US" sz="1400" dirty="0"/>
              <a:t>Mini-Drift Tube detectors for the whole PANDA Muon System – Barrel, End Cap, Muon Filter and Forward Range System. The overall responsibility is taken by JINR, </a:t>
            </a:r>
            <a:r>
              <a:rPr lang="en-US" sz="1400" dirty="0" err="1"/>
              <a:t>Dubna</a:t>
            </a:r>
            <a:r>
              <a:rPr lang="en-US" sz="1400" dirty="0"/>
              <a:t>.</a:t>
            </a:r>
            <a:endParaRPr lang="ru-RU" sz="1400" dirty="0"/>
          </a:p>
          <a:p>
            <a:pPr algn="just"/>
            <a:r>
              <a:rPr lang="en-US" sz="1400" dirty="0"/>
              <a:t> </a:t>
            </a:r>
            <a:r>
              <a:rPr lang="en-US" sz="1400" dirty="0" smtClean="0"/>
              <a:t> </a:t>
            </a:r>
          </a:p>
          <a:p>
            <a:pPr algn="just"/>
            <a:endParaRPr lang="en-US" sz="1400" dirty="0" smtClean="0"/>
          </a:p>
          <a:p>
            <a:pPr algn="just"/>
            <a:r>
              <a:rPr lang="en-US" sz="1400" dirty="0" smtClean="0"/>
              <a:t>2. The </a:t>
            </a:r>
            <a:r>
              <a:rPr lang="en-US" sz="1400" dirty="0"/>
              <a:t>front-end electronics for the whole Muon System based on Ampl-8.3 and Disc-8.3 ASIC chips. This electronics comprises ‘on-chamber’ units which should permit amplification and digitization of the wire and strip signals – YES/NO hits in LVDS levels. The overall responsibility is taken by JINR, </a:t>
            </a:r>
            <a:r>
              <a:rPr lang="en-US" sz="1400" dirty="0" err="1"/>
              <a:t>Dubna</a:t>
            </a:r>
            <a:r>
              <a:rPr lang="en-US" sz="1400" dirty="0" smtClean="0"/>
              <a:t>.</a:t>
            </a:r>
          </a:p>
          <a:p>
            <a:pPr algn="just"/>
            <a:endParaRPr lang="ru-RU" sz="1400" dirty="0"/>
          </a:p>
          <a:p>
            <a:endParaRPr lang="ru-RU" sz="1400" dirty="0"/>
          </a:p>
        </p:txBody>
      </p:sp>
      <p:sp>
        <p:nvSpPr>
          <p:cNvPr id="6" name="TextBox 5"/>
          <p:cNvSpPr txBox="1"/>
          <p:nvPr/>
        </p:nvSpPr>
        <p:spPr>
          <a:xfrm>
            <a:off x="4652799" y="764704"/>
            <a:ext cx="4248472" cy="5693866"/>
          </a:xfrm>
          <a:prstGeom prst="rect">
            <a:avLst/>
          </a:prstGeom>
          <a:noFill/>
        </p:spPr>
        <p:txBody>
          <a:bodyPr wrap="square" rtlCol="0">
            <a:spAutoFit/>
          </a:bodyPr>
          <a:lstStyle/>
          <a:p>
            <a:pPr lvl="0" algn="just"/>
            <a:r>
              <a:rPr lang="en-US" sz="1400" dirty="0" smtClean="0"/>
              <a:t>3. Strip boards (for second coordinate readout) made of copper foil plated fiberglass for the whole Muon System. The overall responsibility is taken by JINR, </a:t>
            </a:r>
            <a:r>
              <a:rPr lang="en-US" sz="1400" dirty="0" err="1" smtClean="0"/>
              <a:t>Dubna</a:t>
            </a:r>
            <a:r>
              <a:rPr lang="en-US" sz="1400" dirty="0" smtClean="0"/>
              <a:t>.</a:t>
            </a:r>
            <a:endParaRPr lang="ru-RU" sz="1400" dirty="0" smtClean="0"/>
          </a:p>
          <a:p>
            <a:pPr algn="just"/>
            <a:r>
              <a:rPr lang="en-US" sz="1400" dirty="0" smtClean="0"/>
              <a:t>   </a:t>
            </a:r>
          </a:p>
          <a:p>
            <a:pPr algn="just"/>
            <a:r>
              <a:rPr lang="en-US" sz="1400" dirty="0" smtClean="0"/>
              <a:t>4. The </a:t>
            </a:r>
            <a:r>
              <a:rPr lang="en-US" sz="1400" dirty="0"/>
              <a:t>Muon Filter laminated steel absorber structure.  The overall responsibility is taken by JINR, </a:t>
            </a:r>
            <a:r>
              <a:rPr lang="en-US" sz="1400" dirty="0" err="1"/>
              <a:t>Dubna</a:t>
            </a:r>
            <a:r>
              <a:rPr lang="en-US" sz="1400" dirty="0"/>
              <a:t>.</a:t>
            </a:r>
            <a:endParaRPr lang="ru-RU" sz="1400" dirty="0"/>
          </a:p>
          <a:p>
            <a:pPr algn="just"/>
            <a:endParaRPr lang="en-US" sz="1400" dirty="0" smtClean="0"/>
          </a:p>
          <a:p>
            <a:pPr algn="just"/>
            <a:r>
              <a:rPr lang="en-US" sz="1400" dirty="0" smtClean="0"/>
              <a:t>5. The </a:t>
            </a:r>
            <a:r>
              <a:rPr lang="en-US" sz="1400" dirty="0"/>
              <a:t>Forward Range System laminated steel absorber structure.  The overall responsibility is taken by JINR, </a:t>
            </a:r>
            <a:r>
              <a:rPr lang="en-US" sz="1400" dirty="0" err="1"/>
              <a:t>Dubna</a:t>
            </a:r>
            <a:r>
              <a:rPr lang="en-US" sz="1400" dirty="0"/>
              <a:t>.</a:t>
            </a:r>
            <a:endParaRPr lang="ru-RU" sz="1400" dirty="0"/>
          </a:p>
          <a:p>
            <a:pPr algn="just"/>
            <a:r>
              <a:rPr lang="en-US" sz="1400" b="1" dirty="0"/>
              <a:t> </a:t>
            </a:r>
            <a:endParaRPr lang="ru-RU" sz="1400" dirty="0"/>
          </a:p>
          <a:p>
            <a:pPr algn="just"/>
            <a:r>
              <a:rPr lang="en-US" sz="1400" dirty="0"/>
              <a:t>There is also very important work which does not require special budget and is being performed under the current funding of the participating groups – a creation of corresponding software tools. This work has already started in the muon group by preparing the description of the Muon System within </a:t>
            </a:r>
            <a:r>
              <a:rPr lang="en-US" sz="1400" dirty="0" err="1"/>
              <a:t>PandaRoot</a:t>
            </a:r>
            <a:r>
              <a:rPr lang="en-US" sz="1400" dirty="0"/>
              <a:t> and will continue towards the following main topics: development of pattern recognition algorithms, preparation of on-line and off-line programs for the beam tests of the Range System prototype, and it should conclude with creation of a full software package for the whole Muon System. This work is under joint </a:t>
            </a:r>
            <a:r>
              <a:rPr lang="en-US" sz="1400" dirty="0" smtClean="0"/>
              <a:t>responsibility </a:t>
            </a:r>
            <a:r>
              <a:rPr lang="en-US" sz="1400" dirty="0"/>
              <a:t>of two groups - INFN, Torino and JINR, </a:t>
            </a:r>
            <a:r>
              <a:rPr lang="en-US" sz="1400" dirty="0" err="1"/>
              <a:t>Dubna</a:t>
            </a:r>
            <a:r>
              <a:rPr lang="en-US" sz="1400" dirty="0"/>
              <a:t>. </a:t>
            </a:r>
            <a:endParaRPr lang="ru-RU" sz="1400" dirty="0"/>
          </a:p>
        </p:txBody>
      </p:sp>
      <p:sp>
        <p:nvSpPr>
          <p:cNvPr id="7" name="TextBox 6"/>
          <p:cNvSpPr txBox="1"/>
          <p:nvPr/>
        </p:nvSpPr>
        <p:spPr>
          <a:xfrm>
            <a:off x="1934530" y="184275"/>
            <a:ext cx="5436538" cy="523220"/>
          </a:xfrm>
          <a:prstGeom prst="rect">
            <a:avLst/>
          </a:prstGeom>
          <a:noFill/>
        </p:spPr>
        <p:txBody>
          <a:bodyPr wrap="square" rtlCol="0">
            <a:spAutoFit/>
          </a:bodyPr>
          <a:lstStyle/>
          <a:p>
            <a:r>
              <a:rPr lang="en-US" sz="2800" b="1" dirty="0" smtClean="0">
                <a:solidFill>
                  <a:srgbClr val="0070C0"/>
                </a:solidFill>
              </a:rPr>
              <a:t>Work packages and responsibilities</a:t>
            </a:r>
            <a:endParaRPr lang="ru-RU" sz="2800" dirty="0" smtClean="0">
              <a:solidFill>
                <a:srgbClr val="0070C0"/>
              </a:solidFill>
            </a:endParaRPr>
          </a:p>
        </p:txBody>
      </p:sp>
    </p:spTree>
    <p:extLst>
      <p:ext uri="{BB962C8B-B14F-4D97-AF65-F5344CB8AC3E}">
        <p14:creationId xmlns:p14="http://schemas.microsoft.com/office/powerpoint/2010/main" val="3971577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extLst>
              <a:ext uri="{28A0092B-C50C-407E-A947-70E740481C1C}">
                <a14:useLocalDpi xmlns:a14="http://schemas.microsoft.com/office/drawing/2010/main" val="0"/>
              </a:ext>
            </a:extLst>
          </a:blip>
          <a:stretch>
            <a:fillRect/>
          </a:stretch>
        </p:blipFill>
        <p:spPr>
          <a:xfrm>
            <a:off x="0" y="836712"/>
            <a:ext cx="9144000" cy="3456384"/>
          </a:xfrm>
          <a:prstGeom prst="rect">
            <a:avLst/>
          </a:prstGeom>
        </p:spPr>
      </p:pic>
      <p:sp>
        <p:nvSpPr>
          <p:cNvPr id="6" name="TextBox 5"/>
          <p:cNvSpPr txBox="1"/>
          <p:nvPr/>
        </p:nvSpPr>
        <p:spPr>
          <a:xfrm>
            <a:off x="0" y="4653136"/>
            <a:ext cx="9144000" cy="2462213"/>
          </a:xfrm>
          <a:prstGeom prst="rect">
            <a:avLst/>
          </a:prstGeom>
          <a:noFill/>
        </p:spPr>
        <p:txBody>
          <a:bodyPr wrap="square" rtlCol="0">
            <a:spAutoFit/>
          </a:bodyPr>
          <a:lstStyle/>
          <a:p>
            <a:r>
              <a:rPr lang="en-US" dirty="0"/>
              <a:t> </a:t>
            </a:r>
            <a:r>
              <a:rPr lang="en-US" dirty="0" smtClean="0"/>
              <a:t>_____________________________________________________________________________</a:t>
            </a:r>
            <a:endParaRPr lang="ru-RU" dirty="0"/>
          </a:p>
          <a:p>
            <a:r>
              <a:rPr lang="en-US" sz="1600" dirty="0"/>
              <a:t>(*) – R&amp;D and beam tests of prototypes are supposed to be conducted at JINR (test stand) and on the beam  </a:t>
            </a:r>
            <a:r>
              <a:rPr lang="en-US" sz="1600" dirty="0" smtClean="0"/>
              <a:t> </a:t>
            </a:r>
            <a:r>
              <a:rPr lang="en-US" sz="1600" dirty="0"/>
              <a:t>lines at CERN and then at </a:t>
            </a:r>
            <a:r>
              <a:rPr lang="en-US" sz="1600" dirty="0" smtClean="0"/>
              <a:t>FAIR</a:t>
            </a:r>
          </a:p>
          <a:p>
            <a:r>
              <a:rPr lang="en-US" sz="1600" dirty="0" smtClean="0"/>
              <a:t>____________________________________________________________________________</a:t>
            </a:r>
            <a:endParaRPr lang="ru-RU" sz="1600" dirty="0"/>
          </a:p>
          <a:p>
            <a:r>
              <a:rPr lang="en-US" sz="1600" dirty="0"/>
              <a:t>(**) – FE electronics includes only ‘on chamber’ cards with amplifiers and discriminators</a:t>
            </a:r>
            <a:endParaRPr lang="ru-RU" sz="1600" dirty="0"/>
          </a:p>
          <a:p>
            <a:r>
              <a:rPr lang="en-US" dirty="0"/>
              <a:t/>
            </a:r>
            <a:br>
              <a:rPr lang="en-US" dirty="0"/>
            </a:br>
            <a:endParaRPr lang="ru-RU" dirty="0"/>
          </a:p>
          <a:p>
            <a:r>
              <a:rPr lang="en-US" b="1" dirty="0"/>
              <a:t/>
            </a:r>
            <a:br>
              <a:rPr lang="en-US" b="1" dirty="0"/>
            </a:br>
            <a:endParaRPr lang="ru-RU" dirty="0"/>
          </a:p>
        </p:txBody>
      </p:sp>
    </p:spTree>
    <p:extLst>
      <p:ext uri="{BB962C8B-B14F-4D97-AF65-F5344CB8AC3E}">
        <p14:creationId xmlns:p14="http://schemas.microsoft.com/office/powerpoint/2010/main" val="966764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04665"/>
            <a:ext cx="7772400" cy="792087"/>
          </a:xfrm>
        </p:spPr>
        <p:txBody>
          <a:bodyPr/>
          <a:lstStyle/>
          <a:p>
            <a:r>
              <a:rPr lang="en-US" b="1" dirty="0" smtClean="0">
                <a:solidFill>
                  <a:schemeClr val="accent1"/>
                </a:solidFill>
              </a:rPr>
              <a:t>Conclusion</a:t>
            </a:r>
            <a:endParaRPr lang="ru-RU" b="1" dirty="0">
              <a:solidFill>
                <a:schemeClr val="accent1"/>
              </a:solidFill>
            </a:endParaRPr>
          </a:p>
        </p:txBody>
      </p:sp>
      <p:sp>
        <p:nvSpPr>
          <p:cNvPr id="4" name="TextBox 3"/>
          <p:cNvSpPr txBox="1"/>
          <p:nvPr/>
        </p:nvSpPr>
        <p:spPr>
          <a:xfrm>
            <a:off x="611560" y="1268760"/>
            <a:ext cx="3960440" cy="5355312"/>
          </a:xfrm>
          <a:prstGeom prst="rect">
            <a:avLst/>
          </a:prstGeom>
          <a:noFill/>
        </p:spPr>
        <p:txBody>
          <a:bodyPr wrap="square" rtlCol="0">
            <a:spAutoFit/>
          </a:bodyPr>
          <a:lstStyle/>
          <a:p>
            <a:pPr algn="just"/>
            <a:r>
              <a:rPr lang="en-US" dirty="0"/>
              <a:t>The work conducted within the muon group in dense cooperation with the members of PANDA Collaboration, in particular with the GSI colleagues, has led to issue of this Technical Design Report for the PANDA Muon System. This document contains the basic scientific motivation for the Muon System as well as its main engineering parameters. </a:t>
            </a:r>
            <a:endParaRPr lang="ru-RU" dirty="0"/>
          </a:p>
          <a:p>
            <a:pPr algn="just"/>
            <a:r>
              <a:rPr lang="en-US" dirty="0"/>
              <a:t> </a:t>
            </a:r>
            <a:endParaRPr lang="ru-RU" dirty="0"/>
          </a:p>
          <a:p>
            <a:pPr algn="just"/>
            <a:r>
              <a:rPr lang="en-US" dirty="0"/>
              <a:t>The system is optimized for the registration of muons from processes of interest indicated in the physical program of PANDA experiment and for the suppression of background. This system serves for particle (muon) identification.</a:t>
            </a:r>
            <a:endParaRPr lang="ru-RU" dirty="0"/>
          </a:p>
          <a:p>
            <a:endParaRPr lang="ru-RU" dirty="0"/>
          </a:p>
        </p:txBody>
      </p:sp>
      <p:sp>
        <p:nvSpPr>
          <p:cNvPr id="5" name="TextBox 4"/>
          <p:cNvSpPr txBox="1"/>
          <p:nvPr/>
        </p:nvSpPr>
        <p:spPr>
          <a:xfrm>
            <a:off x="4932040" y="1340768"/>
            <a:ext cx="3960440" cy="4801314"/>
          </a:xfrm>
          <a:prstGeom prst="rect">
            <a:avLst/>
          </a:prstGeom>
          <a:noFill/>
        </p:spPr>
        <p:txBody>
          <a:bodyPr wrap="square" rtlCol="0">
            <a:spAutoFit/>
          </a:bodyPr>
          <a:lstStyle/>
          <a:p>
            <a:pPr algn="just"/>
            <a:r>
              <a:rPr lang="en-US" dirty="0"/>
              <a:t>Most of technical decisions proposed for present design had been proved in other big systems. The modifications needed for the PANDA Muon System (mostly for the second coordinate readout) are based on the positive results of conducted R&amp;D works. The expected R&amp;D data from the beam tests of big prototypes should provide the final calibration of the Muon System.</a:t>
            </a:r>
            <a:endParaRPr lang="ru-RU" dirty="0"/>
          </a:p>
          <a:p>
            <a:pPr algn="just"/>
            <a:r>
              <a:rPr lang="en-US" dirty="0"/>
              <a:t> </a:t>
            </a:r>
            <a:endParaRPr lang="ru-RU" dirty="0"/>
          </a:p>
          <a:p>
            <a:pPr algn="just"/>
            <a:r>
              <a:rPr lang="en-US" dirty="0"/>
              <a:t>Finally, we conclude that proposed Muon System being based on proposed detectors and electronics is up to its tasks and may be reliably constructed within the necessary time.</a:t>
            </a:r>
            <a:endParaRPr lang="ru-RU" dirty="0"/>
          </a:p>
          <a:p>
            <a:endParaRPr lang="ru-RU" dirty="0"/>
          </a:p>
        </p:txBody>
      </p:sp>
    </p:spTree>
    <p:extLst>
      <p:ext uri="{BB962C8B-B14F-4D97-AF65-F5344CB8AC3E}">
        <p14:creationId xmlns:p14="http://schemas.microsoft.com/office/powerpoint/2010/main" val="1126049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ym typeface="Symbol"/>
              </a:rPr>
              <a:t></a:t>
            </a:r>
            <a:r>
              <a:rPr lang="en-US" sz="2400" i="1" dirty="0" err="1" smtClean="0"/>
              <a:t>l</a:t>
            </a:r>
            <a:r>
              <a:rPr lang="en-US" sz="2400" i="1" baseline="30000" dirty="0" err="1" smtClean="0"/>
              <a:t>+</a:t>
            </a:r>
            <a:r>
              <a:rPr lang="en-US" sz="2400" i="1" dirty="0" err="1" smtClean="0"/>
              <a:t>l</a:t>
            </a:r>
            <a:r>
              <a:rPr lang="en-US" sz="2400" i="1" baseline="30000" dirty="0" smtClean="0"/>
              <a:t>-</a:t>
            </a:r>
            <a:r>
              <a:rPr lang="en-US" sz="2400" dirty="0" smtClean="0"/>
              <a:t> + </a:t>
            </a:r>
            <a:r>
              <a:rPr lang="en-US" sz="2400" i="1" dirty="0" smtClean="0"/>
              <a:t>X </a:t>
            </a:r>
            <a:r>
              <a:rPr lang="en-US" sz="2400" dirty="0" smtClean="0"/>
              <a:t>process  - selected as benchmark process for design/tuning of PANDA </a:t>
            </a:r>
            <a:r>
              <a:rPr lang="en-US" sz="2400" dirty="0" err="1" smtClean="0"/>
              <a:t>Muon</a:t>
            </a:r>
            <a:r>
              <a:rPr lang="en-US" sz="2400" dirty="0" smtClean="0"/>
              <a:t> System</a:t>
            </a:r>
            <a:endParaRPr lang="ru-RU" sz="2400" dirty="0"/>
          </a:p>
        </p:txBody>
      </p:sp>
      <p:pic>
        <p:nvPicPr>
          <p:cNvPr id="4" name="Picture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1200" y="1600200"/>
            <a:ext cx="5901599" cy="4525963"/>
          </a:xfrm>
          <a:prstGeom prst="rect">
            <a:avLst/>
          </a:prstGeom>
        </p:spPr>
      </p:pic>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4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28662" y="500042"/>
            <a:ext cx="357190" cy="3782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700" dirty="0" err="1" smtClean="0">
                <a:solidFill>
                  <a:schemeClr val="tx2"/>
                </a:solidFill>
              </a:rPr>
              <a:t>Muon</a:t>
            </a:r>
            <a:r>
              <a:rPr lang="en-US" sz="2700" dirty="0" smtClean="0">
                <a:solidFill>
                  <a:schemeClr val="tx2"/>
                </a:solidFill>
              </a:rPr>
              <a:t> </a:t>
            </a:r>
            <a:r>
              <a:rPr lang="en-US" sz="2700" dirty="0" err="1" smtClean="0">
                <a:solidFill>
                  <a:schemeClr val="tx2"/>
                </a:solidFill>
              </a:rPr>
              <a:t>momenta</a:t>
            </a:r>
            <a:r>
              <a:rPr lang="en-US" sz="2700" dirty="0" smtClean="0">
                <a:solidFill>
                  <a:schemeClr val="tx2"/>
                </a:solidFill>
              </a:rPr>
              <a:t> distributions for different processes in the sector 0°– 20° of polar angle</a:t>
            </a:r>
            <a:r>
              <a:rPr lang="ru-RU" sz="2400" dirty="0" smtClean="0"/>
              <a:t/>
            </a:r>
            <a:br>
              <a:rPr lang="ru-RU" sz="2400" dirty="0" smtClean="0"/>
            </a:br>
            <a:endParaRPr lang="ru-RU" sz="2400" dirty="0"/>
          </a:p>
        </p:txBody>
      </p:sp>
      <p:pic>
        <p:nvPicPr>
          <p:cNvPr id="1026" name="Picture 2"/>
          <p:cNvPicPr>
            <a:picLocks noGrp="1" noChangeAspect="1" noChangeArrowheads="1"/>
          </p:cNvPicPr>
          <p:nvPr>
            <p:ph idx="1"/>
          </p:nvPr>
        </p:nvPicPr>
        <p:blipFill>
          <a:blip r:embed="rId2"/>
          <a:srcRect/>
          <a:stretch>
            <a:fillRect/>
          </a:stretch>
        </p:blipFill>
        <p:spPr bwMode="auto">
          <a:xfrm>
            <a:off x="971550" y="1901031"/>
            <a:ext cx="7200900" cy="3924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Autofit/>
          </a:bodyPr>
          <a:lstStyle/>
          <a:p>
            <a:r>
              <a:rPr lang="en-US" sz="2400" dirty="0" smtClean="0">
                <a:solidFill>
                  <a:schemeClr val="tx2"/>
                </a:solidFill>
              </a:rPr>
              <a:t>The layout of </a:t>
            </a:r>
            <a:r>
              <a:rPr lang="en-US" sz="2400" dirty="0" err="1" smtClean="0">
                <a:solidFill>
                  <a:schemeClr val="tx2"/>
                </a:solidFill>
              </a:rPr>
              <a:t>Muon</a:t>
            </a:r>
            <a:r>
              <a:rPr lang="en-US" sz="2400" dirty="0" smtClean="0">
                <a:solidFill>
                  <a:schemeClr val="tx2"/>
                </a:solidFill>
              </a:rPr>
              <a:t> System using the technique of Range System (with the number of MDT detectors for each particular subsystem)</a:t>
            </a:r>
            <a:r>
              <a:rPr lang="ru-RU" sz="2400" dirty="0" smtClean="0"/>
              <a:t/>
            </a:r>
            <a:br>
              <a:rPr lang="ru-RU" sz="2400" dirty="0" smtClean="0"/>
            </a:br>
            <a:endParaRPr lang="ru-RU" sz="2400" dirty="0"/>
          </a:p>
        </p:txBody>
      </p:sp>
      <p:pic>
        <p:nvPicPr>
          <p:cNvPr id="4" name="Содержимое 3"/>
          <p:cNvPicPr>
            <a:picLocks noGrp="1"/>
          </p:cNvPicPr>
          <p:nvPr>
            <p:ph idx="1"/>
          </p:nvPr>
        </p:nvPicPr>
        <p:blipFill rotWithShape="1">
          <a:blip r:embed="rId2">
            <a:extLst>
              <a:ext uri="{28A0092B-C50C-407E-A947-70E740481C1C}">
                <a14:useLocalDpi xmlns:a14="http://schemas.microsoft.com/office/drawing/2010/main" val="0"/>
              </a:ext>
            </a:extLst>
          </a:blip>
          <a:srcRect r="2882" b="23614"/>
          <a:stretch/>
        </p:blipFill>
        <p:spPr bwMode="auto">
          <a:xfrm>
            <a:off x="785786" y="1500174"/>
            <a:ext cx="7643865" cy="5072097"/>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solidFill>
                  <a:schemeClr val="tx2"/>
                </a:solidFill>
              </a:rPr>
              <a:t>Mini Drift Tube cross section (left) and layout (right)</a:t>
            </a:r>
            <a:r>
              <a:rPr lang="ru-RU" sz="2400" dirty="0" smtClean="0">
                <a:solidFill>
                  <a:schemeClr val="tx2"/>
                </a:solidFill>
              </a:rPr>
              <a:t/>
            </a:r>
            <a:br>
              <a:rPr lang="ru-RU" sz="2400" dirty="0" smtClean="0">
                <a:solidFill>
                  <a:schemeClr val="tx2"/>
                </a:solidFill>
              </a:rPr>
            </a:br>
            <a:endParaRPr lang="ru-RU" sz="2400" dirty="0">
              <a:solidFill>
                <a:schemeClr val="tx2"/>
              </a:solidFill>
            </a:endParaRPr>
          </a:p>
        </p:txBody>
      </p:sp>
      <p:pic>
        <p:nvPicPr>
          <p:cNvPr id="4" name="Picture 2"/>
          <p:cNvPicPr>
            <a:picLocks noGrp="1"/>
          </p:cNvPicPr>
          <p:nvPr>
            <p:ph idx="1"/>
          </p:nvPr>
        </p:nvPicPr>
        <p:blipFill rotWithShape="1">
          <a:blip r:embed="rId2">
            <a:extLst>
              <a:ext uri="{28A0092B-C50C-407E-A947-70E740481C1C}">
                <a14:useLocalDpi xmlns:a14="http://schemas.microsoft.com/office/drawing/2010/main" val="0"/>
              </a:ext>
            </a:extLst>
          </a:blip>
          <a:srcRect t="2671" b="6963"/>
          <a:stretch/>
        </p:blipFill>
        <p:spPr bwMode="auto">
          <a:xfrm>
            <a:off x="214282" y="2428868"/>
            <a:ext cx="8643998" cy="3429023"/>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solidFill>
                  <a:schemeClr val="tx2"/>
                </a:solidFill>
              </a:rPr>
              <a:t>Basic numbers for </a:t>
            </a:r>
            <a:r>
              <a:rPr lang="en-US" sz="2400" dirty="0" err="1" smtClean="0">
                <a:solidFill>
                  <a:schemeClr val="tx2"/>
                </a:solidFill>
              </a:rPr>
              <a:t>Muon</a:t>
            </a:r>
            <a:r>
              <a:rPr lang="en-US" sz="2400" dirty="0" smtClean="0">
                <a:solidFill>
                  <a:schemeClr val="tx2"/>
                </a:solidFill>
              </a:rPr>
              <a:t> System instrumentation</a:t>
            </a:r>
            <a:endParaRPr lang="ru-RU" sz="2400" dirty="0">
              <a:solidFill>
                <a:schemeClr val="tx2"/>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357158" y="2500306"/>
            <a:ext cx="8592231" cy="19086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16632"/>
            <a:ext cx="7772400" cy="1026352"/>
          </a:xfrm>
        </p:spPr>
        <p:txBody>
          <a:bodyPr>
            <a:normAutofit/>
          </a:bodyPr>
          <a:lstStyle/>
          <a:p>
            <a:r>
              <a:rPr lang="en-US" sz="2400" dirty="0" smtClean="0">
                <a:solidFill>
                  <a:schemeClr val="tx2"/>
                </a:solidFill>
              </a:rPr>
              <a:t>General view of the Target Spectrometer and the Muon Filter with front-end electronics (3D model)</a:t>
            </a:r>
            <a:endParaRPr lang="ru-RU" sz="2400" dirty="0"/>
          </a:p>
        </p:txBody>
      </p:sp>
      <p:pic>
        <p:nvPicPr>
          <p:cNvPr id="4" name="Picture 73"/>
          <p:cNvPicPr/>
          <p:nvPr/>
        </p:nvPicPr>
        <p:blipFill>
          <a:blip r:embed="rId2">
            <a:extLst>
              <a:ext uri="{28A0092B-C50C-407E-A947-70E740481C1C}">
                <a14:useLocalDpi xmlns:a14="http://schemas.microsoft.com/office/drawing/2010/main" val="0"/>
              </a:ext>
            </a:extLst>
          </a:blip>
          <a:srcRect/>
          <a:stretch>
            <a:fillRect/>
          </a:stretch>
        </p:blipFill>
        <p:spPr bwMode="auto">
          <a:xfrm>
            <a:off x="1571604" y="1428736"/>
            <a:ext cx="5889646" cy="5184576"/>
          </a:xfrm>
          <a:prstGeom prst="rect">
            <a:avLst/>
          </a:prstGeom>
          <a:noFill/>
        </p:spPr>
      </p:pic>
      <p:sp>
        <p:nvSpPr>
          <p:cNvPr id="10" name="TextBox 9"/>
          <p:cNvSpPr txBox="1"/>
          <p:nvPr/>
        </p:nvSpPr>
        <p:spPr>
          <a:xfrm>
            <a:off x="3143240" y="1785926"/>
            <a:ext cx="576064" cy="1107996"/>
          </a:xfrm>
          <a:prstGeom prst="rect">
            <a:avLst/>
          </a:prstGeom>
          <a:noFill/>
        </p:spPr>
        <p:txBody>
          <a:bodyPr wrap="square" rtlCol="0">
            <a:spAutoFit/>
          </a:bodyPr>
          <a:lstStyle/>
          <a:p>
            <a:r>
              <a:rPr lang="en-US" sz="6600" dirty="0">
                <a:solidFill>
                  <a:srgbClr val="FFFF00"/>
                </a:solidFill>
              </a:rPr>
              <a:t>×</a:t>
            </a:r>
            <a:endParaRPr lang="ru-RU" sz="6600" dirty="0">
              <a:solidFill>
                <a:srgbClr val="FFFF00"/>
              </a:solidFill>
            </a:endParaRPr>
          </a:p>
        </p:txBody>
      </p:sp>
      <p:sp>
        <p:nvSpPr>
          <p:cNvPr id="11" name="TextBox 10"/>
          <p:cNvSpPr txBox="1"/>
          <p:nvPr/>
        </p:nvSpPr>
        <p:spPr>
          <a:xfrm>
            <a:off x="4286248" y="1785926"/>
            <a:ext cx="576064" cy="1107996"/>
          </a:xfrm>
          <a:prstGeom prst="rect">
            <a:avLst/>
          </a:prstGeom>
          <a:noFill/>
        </p:spPr>
        <p:txBody>
          <a:bodyPr wrap="square" rtlCol="0">
            <a:spAutoFit/>
          </a:bodyPr>
          <a:lstStyle/>
          <a:p>
            <a:r>
              <a:rPr lang="en-US" sz="6600" dirty="0">
                <a:solidFill>
                  <a:srgbClr val="FFFF00"/>
                </a:solidFill>
              </a:rPr>
              <a:t>×</a:t>
            </a:r>
            <a:endParaRPr lang="ru-RU" sz="6600" dirty="0">
              <a:solidFill>
                <a:srgbClr val="FFFF00"/>
              </a:solidFill>
            </a:endParaRPr>
          </a:p>
        </p:txBody>
      </p:sp>
      <p:sp>
        <p:nvSpPr>
          <p:cNvPr id="12" name="TextBox 11"/>
          <p:cNvSpPr txBox="1"/>
          <p:nvPr/>
        </p:nvSpPr>
        <p:spPr>
          <a:xfrm>
            <a:off x="2643174" y="2500306"/>
            <a:ext cx="576064" cy="1107996"/>
          </a:xfrm>
          <a:prstGeom prst="rect">
            <a:avLst/>
          </a:prstGeom>
          <a:noFill/>
        </p:spPr>
        <p:txBody>
          <a:bodyPr wrap="square" rtlCol="0">
            <a:spAutoFit/>
          </a:bodyPr>
          <a:lstStyle/>
          <a:p>
            <a:r>
              <a:rPr lang="en-US" sz="6600" dirty="0">
                <a:solidFill>
                  <a:srgbClr val="FFFF00"/>
                </a:solidFill>
              </a:rPr>
              <a:t>×</a:t>
            </a:r>
            <a:endParaRPr lang="ru-RU" sz="6600" dirty="0">
              <a:solidFill>
                <a:srgbClr val="FFFF00"/>
              </a:solidFill>
            </a:endParaRPr>
          </a:p>
        </p:txBody>
      </p:sp>
      <p:cxnSp>
        <p:nvCxnSpPr>
          <p:cNvPr id="14" name="Прямая со стрелкой 13"/>
          <p:cNvCxnSpPr/>
          <p:nvPr/>
        </p:nvCxnSpPr>
        <p:spPr>
          <a:xfrm>
            <a:off x="3428992" y="1571612"/>
            <a:ext cx="830560" cy="0"/>
          </a:xfrm>
          <a:prstGeom prst="straightConnector1">
            <a:avLst/>
          </a:prstGeom>
          <a:ln w="4762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1928794" y="1571612"/>
            <a:ext cx="851724" cy="0"/>
          </a:xfrm>
          <a:prstGeom prst="straightConnector1">
            <a:avLst/>
          </a:prstGeom>
          <a:ln w="4762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373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solidFill>
                  <a:schemeClr val="tx2"/>
                </a:solidFill>
              </a:rPr>
              <a:t>Longitudinal cross section of a typical Barrel module</a:t>
            </a:r>
            <a:endParaRPr lang="ru-RU" sz="2400" dirty="0">
              <a:solidFill>
                <a:schemeClr val="tx2"/>
              </a:solidFill>
            </a:endParaRPr>
          </a:p>
        </p:txBody>
      </p:sp>
      <p:pic>
        <p:nvPicPr>
          <p:cNvPr id="4" name="Picture 74"/>
          <p:cNvPicPr>
            <a:picLocks noGrp="1"/>
          </p:cNvPicPr>
          <p:nvPr>
            <p:ph idx="1"/>
          </p:nvPr>
        </p:nvPicPr>
        <p:blipFill rotWithShape="1">
          <a:blip r:embed="rId2">
            <a:extLst>
              <a:ext uri="{28A0092B-C50C-407E-A947-70E740481C1C}">
                <a14:useLocalDpi xmlns:a14="http://schemas.microsoft.com/office/drawing/2010/main" val="0"/>
              </a:ext>
            </a:extLst>
          </a:blip>
          <a:srcRect t="22653" b="19093"/>
          <a:stretch/>
        </p:blipFill>
        <p:spPr bwMode="auto">
          <a:xfrm>
            <a:off x="214282" y="1928802"/>
            <a:ext cx="8929718" cy="450492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400" dirty="0" smtClean="0">
                <a:solidFill>
                  <a:schemeClr val="tx2"/>
                </a:solidFill>
              </a:rPr>
              <a:t>One of the detecting layers of a Barrel module positioned on the steel plate (strips running perpendicularly to MDTs are not shown)</a:t>
            </a:r>
            <a:endParaRPr lang="ru-RU" sz="2400" dirty="0">
              <a:solidFill>
                <a:schemeClr val="tx2"/>
              </a:solidFill>
            </a:endParaRPr>
          </a:p>
        </p:txBody>
      </p:sp>
      <p:pic>
        <p:nvPicPr>
          <p:cNvPr id="4" name="Picture 8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0" y="2071678"/>
            <a:ext cx="9001156" cy="450059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473</Words>
  <Application>Microsoft Office PowerPoint</Application>
  <PresentationFormat>Экран (4:3)</PresentationFormat>
  <Paragraphs>43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PANDA Muon Group Meeting, Protvino 7 June 2011 G.Alexeev (for Dubna group)</vt:lpstr>
      <vt:lpstr>l+l- + X process  - selected as benchmark process for design/tuning of PANDA Muon System</vt:lpstr>
      <vt:lpstr>Muon momenta distributions for different processes in the sector 0°– 20° of polar angle </vt:lpstr>
      <vt:lpstr>The layout of Muon System using the technique of Range System (with the number of MDT detectors for each particular subsystem) </vt:lpstr>
      <vt:lpstr>Mini Drift Tube cross section (left) and layout (right) </vt:lpstr>
      <vt:lpstr>Basic numbers for Muon System instrumentation</vt:lpstr>
      <vt:lpstr>General view of the Target Spectrometer and the Muon Filter with front-end electronics (3D model)</vt:lpstr>
      <vt:lpstr>Longitudinal cross section of a typical Barrel module</vt:lpstr>
      <vt:lpstr>One of the detecting layers of a Barrel module positioned on the steel plate (strips running perpendicularly to MDTs are not shown)</vt:lpstr>
      <vt:lpstr>One of the detecting layers of a Barrel module positioned on the steel plate (strips running perpendicularly to MDTs are not shown) </vt:lpstr>
      <vt:lpstr>General view of the End Cap and Muon Filter with front-end electronics (a) and enlarged corner fragment(b) </vt:lpstr>
      <vt:lpstr>General view of Forward Range System (FRS) with the electronic cards and beam pipe in the central hole (3D model) </vt:lpstr>
      <vt:lpstr>Презентация PowerPoint</vt:lpstr>
      <vt:lpstr>Презентация PowerPoint</vt:lpstr>
      <vt:lpstr>Презентация PowerPoint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alexeev</dc:creator>
  <cp:lastModifiedBy>Alex</cp:lastModifiedBy>
  <cp:revision>30</cp:revision>
  <dcterms:created xsi:type="dcterms:W3CDTF">2011-06-05T15:31:31Z</dcterms:created>
  <dcterms:modified xsi:type="dcterms:W3CDTF">2011-06-07T04:41:32Z</dcterms:modified>
</cp:coreProperties>
</file>