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33" r:id="rId3"/>
    <p:sldId id="438" r:id="rId4"/>
    <p:sldId id="267" r:id="rId5"/>
    <p:sldId id="279" r:id="rId6"/>
    <p:sldId id="399" r:id="rId7"/>
    <p:sldId id="428" r:id="rId8"/>
    <p:sldId id="390" r:id="rId9"/>
    <p:sldId id="368" r:id="rId10"/>
    <p:sldId id="369" r:id="rId11"/>
    <p:sldId id="389" r:id="rId12"/>
    <p:sldId id="370" r:id="rId13"/>
    <p:sldId id="406" r:id="rId14"/>
    <p:sldId id="335" r:id="rId15"/>
    <p:sldId id="338" r:id="rId16"/>
    <p:sldId id="393" r:id="rId17"/>
    <p:sldId id="391" r:id="rId18"/>
    <p:sldId id="420" r:id="rId19"/>
    <p:sldId id="373" r:id="rId20"/>
    <p:sldId id="405" r:id="rId21"/>
    <p:sldId id="396" r:id="rId22"/>
    <p:sldId id="408" r:id="rId23"/>
    <p:sldId id="407" r:id="rId24"/>
    <p:sldId id="386" r:id="rId25"/>
    <p:sldId id="435" r:id="rId26"/>
    <p:sldId id="268" r:id="rId27"/>
    <p:sldId id="342" r:id="rId28"/>
    <p:sldId id="339" r:id="rId29"/>
    <p:sldId id="394" r:id="rId30"/>
    <p:sldId id="398" r:id="rId31"/>
    <p:sldId id="387" r:id="rId32"/>
    <p:sldId id="367" r:id="rId33"/>
    <p:sldId id="374" r:id="rId34"/>
    <p:sldId id="400" r:id="rId35"/>
    <p:sldId id="410" r:id="rId36"/>
    <p:sldId id="436" r:id="rId37"/>
    <p:sldId id="282" r:id="rId38"/>
    <p:sldId id="437" r:id="rId39"/>
    <p:sldId id="346" r:id="rId40"/>
    <p:sldId id="299" r:id="rId41"/>
    <p:sldId id="352" r:id="rId42"/>
  </p:sldIdLst>
  <p:sldSz cx="9144000" cy="5143500" type="screen16x9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ux, Christian Dr." initials="RCD" lastIdx="2" clrIdx="0">
    <p:extLst>
      <p:ext uri="{19B8F6BF-5375-455C-9EA6-DF929625EA0E}">
        <p15:presenceInfo xmlns:p15="http://schemas.microsoft.com/office/powerpoint/2012/main" userId="S-1-5-21-839522115-515967899-725345543-294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2B2B2"/>
    <a:srgbClr val="7F7F7F"/>
    <a:srgbClr val="DAE1FE"/>
    <a:srgbClr val="CEEFFE"/>
    <a:srgbClr val="DFDFDF"/>
    <a:srgbClr val="254061"/>
    <a:srgbClr val="FFC000"/>
    <a:srgbClr val="F2F2F2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41" autoAdjust="0"/>
    <p:restoredTop sz="79730" autoAdjust="0"/>
  </p:normalViewPr>
  <p:slideViewPr>
    <p:cSldViewPr snapToGrid="0" snapToObjects="1">
      <p:cViewPr>
        <p:scale>
          <a:sx n="160" d="100"/>
          <a:sy n="160" d="100"/>
        </p:scale>
        <p:origin x="2292" y="10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IS100DipoleTesting\DipoleAnlieferungTabelle_automatischGesp%20(Automatisch%20gespeichert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IS100DipoleTesting\DipoleAnlieferungTabelle_automatischGesp%20(Automatisch%20gespeichert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71502507417331E-2"/>
          <c:y val="0.10813527487214086"/>
          <c:w val="0.89287226596675406"/>
          <c:h val="0.74403579760863225"/>
        </c:manualLayout>
      </c:layout>
      <c:barChart>
        <c:barDir val="col"/>
        <c:grouping val="clustered"/>
        <c:varyColors val="0"/>
        <c:ser>
          <c:idx val="0"/>
          <c:order val="0"/>
          <c:tx>
            <c:v>Dipole delivered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'Summary DipoleTesting'!$B$2:$F$2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'Summary DipoleTesting'!$B$3:$F$3</c:f>
              <c:numCache>
                <c:formatCode>General</c:formatCode>
                <c:ptCount val="5"/>
                <c:pt idx="0">
                  <c:v>8</c:v>
                </c:pt>
                <c:pt idx="1">
                  <c:v>15</c:v>
                </c:pt>
                <c:pt idx="2">
                  <c:v>54</c:v>
                </c:pt>
                <c:pt idx="3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61-4EB1-B0BF-C867D4138B4B}"/>
            </c:ext>
          </c:extLst>
        </c:ser>
        <c:ser>
          <c:idx val="1"/>
          <c:order val="1"/>
          <c:tx>
            <c:v>Dipole passed SAT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'Summary DipoleTesting'!$B$2:$F$2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'Summary DipoleTesting'!$B$4:$F$4</c:f>
              <c:numCache>
                <c:formatCode>General</c:formatCode>
                <c:ptCount val="5"/>
                <c:pt idx="1">
                  <c:v>23</c:v>
                </c:pt>
                <c:pt idx="2">
                  <c:v>49</c:v>
                </c:pt>
                <c:pt idx="3">
                  <c:v>36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61-4EB1-B0BF-C867D4138B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25047960"/>
        <c:axId val="325046320"/>
      </c:barChart>
      <c:catAx>
        <c:axId val="325047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5046320"/>
        <c:crosses val="autoZero"/>
        <c:auto val="1"/>
        <c:lblAlgn val="ctr"/>
        <c:lblOffset val="100"/>
        <c:noMultiLvlLbl val="0"/>
      </c:catAx>
      <c:valAx>
        <c:axId val="32504632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/>
                  <a:t>#</a:t>
                </a:r>
                <a:endParaRPr lang="en-US" sz="1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5047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1659478794586237"/>
          <c:y val="0.15028747924506999"/>
          <c:w val="0.30468426347872407"/>
          <c:h val="0.254778452082993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545834548459219E-2"/>
          <c:y val="0.1193104580462911"/>
          <c:w val="0.84866671762305967"/>
          <c:h val="0.73962044638037261"/>
        </c:manualLayout>
      </c:layout>
      <c:scatterChart>
        <c:scatterStyle val="lineMarker"/>
        <c:varyColors val="0"/>
        <c:ser>
          <c:idx val="0"/>
          <c:order val="0"/>
          <c:tx>
            <c:v>Dipole delivered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Delivery_SAT_status!$C$4:$C$113</c:f>
              <c:numCache>
                <c:formatCode>m/d/yyyy</c:formatCode>
                <c:ptCount val="110"/>
                <c:pt idx="0">
                  <c:v>43007</c:v>
                </c:pt>
                <c:pt idx="1">
                  <c:v>43025</c:v>
                </c:pt>
                <c:pt idx="2">
                  <c:v>43035</c:v>
                </c:pt>
                <c:pt idx="3">
                  <c:v>43049</c:v>
                </c:pt>
                <c:pt idx="4">
                  <c:v>43056</c:v>
                </c:pt>
                <c:pt idx="5">
                  <c:v>43063</c:v>
                </c:pt>
                <c:pt idx="6">
                  <c:v>43070</c:v>
                </c:pt>
                <c:pt idx="7">
                  <c:v>43084</c:v>
                </c:pt>
                <c:pt idx="8">
                  <c:v>43110</c:v>
                </c:pt>
                <c:pt idx="9">
                  <c:v>43124</c:v>
                </c:pt>
                <c:pt idx="10">
                  <c:v>43131</c:v>
                </c:pt>
                <c:pt idx="11">
                  <c:v>43138</c:v>
                </c:pt>
                <c:pt idx="12">
                  <c:v>43145</c:v>
                </c:pt>
                <c:pt idx="13">
                  <c:v>43152</c:v>
                </c:pt>
                <c:pt idx="14">
                  <c:v>43159</c:v>
                </c:pt>
                <c:pt idx="15">
                  <c:v>43166</c:v>
                </c:pt>
                <c:pt idx="16">
                  <c:v>43173</c:v>
                </c:pt>
                <c:pt idx="17">
                  <c:v>43180</c:v>
                </c:pt>
                <c:pt idx="18">
                  <c:v>43187</c:v>
                </c:pt>
                <c:pt idx="19">
                  <c:v>43284</c:v>
                </c:pt>
                <c:pt idx="20">
                  <c:v>43292</c:v>
                </c:pt>
                <c:pt idx="21">
                  <c:v>43355</c:v>
                </c:pt>
                <c:pt idx="22">
                  <c:v>43362</c:v>
                </c:pt>
                <c:pt idx="23">
                  <c:v>43474</c:v>
                </c:pt>
                <c:pt idx="24">
                  <c:v>43473</c:v>
                </c:pt>
                <c:pt idx="25">
                  <c:v>43479</c:v>
                </c:pt>
                <c:pt idx="26">
                  <c:v>43480</c:v>
                </c:pt>
                <c:pt idx="27">
                  <c:v>43481</c:v>
                </c:pt>
                <c:pt idx="28">
                  <c:v>43488</c:v>
                </c:pt>
                <c:pt idx="29">
                  <c:v>43494</c:v>
                </c:pt>
                <c:pt idx="30">
                  <c:v>43502</c:v>
                </c:pt>
                <c:pt idx="31">
                  <c:v>43509</c:v>
                </c:pt>
                <c:pt idx="32">
                  <c:v>43516</c:v>
                </c:pt>
                <c:pt idx="33">
                  <c:v>43523</c:v>
                </c:pt>
                <c:pt idx="34">
                  <c:v>43530</c:v>
                </c:pt>
                <c:pt idx="35">
                  <c:v>43537</c:v>
                </c:pt>
                <c:pt idx="36">
                  <c:v>43544</c:v>
                </c:pt>
                <c:pt idx="37">
                  <c:v>43551</c:v>
                </c:pt>
                <c:pt idx="38">
                  <c:v>43558</c:v>
                </c:pt>
                <c:pt idx="39">
                  <c:v>43565</c:v>
                </c:pt>
                <c:pt idx="40">
                  <c:v>43588</c:v>
                </c:pt>
                <c:pt idx="41">
                  <c:v>43593</c:v>
                </c:pt>
                <c:pt idx="42">
                  <c:v>43600</c:v>
                </c:pt>
                <c:pt idx="43">
                  <c:v>43607</c:v>
                </c:pt>
                <c:pt idx="44">
                  <c:v>43614</c:v>
                </c:pt>
                <c:pt idx="45">
                  <c:v>43621</c:v>
                </c:pt>
                <c:pt idx="46">
                  <c:v>43628</c:v>
                </c:pt>
                <c:pt idx="47">
                  <c:v>43642</c:v>
                </c:pt>
                <c:pt idx="48">
                  <c:v>43649</c:v>
                </c:pt>
                <c:pt idx="49">
                  <c:v>43656</c:v>
                </c:pt>
                <c:pt idx="50">
                  <c:v>43663</c:v>
                </c:pt>
                <c:pt idx="51">
                  <c:v>43670</c:v>
                </c:pt>
                <c:pt idx="52">
                  <c:v>43672</c:v>
                </c:pt>
                <c:pt idx="53">
                  <c:v>43677</c:v>
                </c:pt>
                <c:pt idx="54">
                  <c:v>43679</c:v>
                </c:pt>
                <c:pt idx="55">
                  <c:v>43684</c:v>
                </c:pt>
                <c:pt idx="56">
                  <c:v>43691</c:v>
                </c:pt>
                <c:pt idx="57">
                  <c:v>43698</c:v>
                </c:pt>
                <c:pt idx="58">
                  <c:v>43705</c:v>
                </c:pt>
                <c:pt idx="59">
                  <c:v>43712</c:v>
                </c:pt>
                <c:pt idx="60">
                  <c:v>43719</c:v>
                </c:pt>
                <c:pt idx="61">
                  <c:v>43726</c:v>
                </c:pt>
                <c:pt idx="62">
                  <c:v>43733</c:v>
                </c:pt>
                <c:pt idx="63">
                  <c:v>43740</c:v>
                </c:pt>
                <c:pt idx="64">
                  <c:v>43747</c:v>
                </c:pt>
                <c:pt idx="65">
                  <c:v>43754</c:v>
                </c:pt>
                <c:pt idx="66">
                  <c:v>43761</c:v>
                </c:pt>
                <c:pt idx="67">
                  <c:v>43768</c:v>
                </c:pt>
                <c:pt idx="68">
                  <c:v>43775</c:v>
                </c:pt>
                <c:pt idx="69">
                  <c:v>43782</c:v>
                </c:pt>
                <c:pt idx="70">
                  <c:v>43788</c:v>
                </c:pt>
                <c:pt idx="71">
                  <c:v>43789</c:v>
                </c:pt>
                <c:pt idx="72">
                  <c:v>43796</c:v>
                </c:pt>
                <c:pt idx="73">
                  <c:v>43802</c:v>
                </c:pt>
                <c:pt idx="74">
                  <c:v>43803</c:v>
                </c:pt>
                <c:pt idx="75">
                  <c:v>43810</c:v>
                </c:pt>
                <c:pt idx="76">
                  <c:v>43817</c:v>
                </c:pt>
                <c:pt idx="77">
                  <c:v>43838</c:v>
                </c:pt>
                <c:pt idx="78">
                  <c:v>43845</c:v>
                </c:pt>
                <c:pt idx="79">
                  <c:v>43852</c:v>
                </c:pt>
                <c:pt idx="80">
                  <c:v>43859</c:v>
                </c:pt>
                <c:pt idx="81">
                  <c:v>43866</c:v>
                </c:pt>
                <c:pt idx="82">
                  <c:v>43873</c:v>
                </c:pt>
                <c:pt idx="83">
                  <c:v>43880</c:v>
                </c:pt>
                <c:pt idx="84">
                  <c:v>43887</c:v>
                </c:pt>
                <c:pt idx="85">
                  <c:v>43894</c:v>
                </c:pt>
                <c:pt idx="86">
                  <c:v>43901</c:v>
                </c:pt>
                <c:pt idx="87">
                  <c:v>43908</c:v>
                </c:pt>
                <c:pt idx="88">
                  <c:v>43910</c:v>
                </c:pt>
                <c:pt idx="89">
                  <c:v>43915</c:v>
                </c:pt>
                <c:pt idx="90">
                  <c:v>43917</c:v>
                </c:pt>
                <c:pt idx="91">
                  <c:v>43922</c:v>
                </c:pt>
                <c:pt idx="92">
                  <c:v>43950</c:v>
                </c:pt>
                <c:pt idx="93">
                  <c:v>43957</c:v>
                </c:pt>
                <c:pt idx="94">
                  <c:v>43964</c:v>
                </c:pt>
                <c:pt idx="95">
                  <c:v>43971</c:v>
                </c:pt>
                <c:pt idx="96">
                  <c:v>43978</c:v>
                </c:pt>
                <c:pt idx="97">
                  <c:v>43992</c:v>
                </c:pt>
                <c:pt idx="98">
                  <c:v>44006</c:v>
                </c:pt>
                <c:pt idx="99">
                  <c:v>44020</c:v>
                </c:pt>
                <c:pt idx="100">
                  <c:v>44034</c:v>
                </c:pt>
                <c:pt idx="101">
                  <c:v>44041</c:v>
                </c:pt>
                <c:pt idx="102">
                  <c:v>44048</c:v>
                </c:pt>
                <c:pt idx="103">
                  <c:v>44055</c:v>
                </c:pt>
                <c:pt idx="104">
                  <c:v>44069</c:v>
                </c:pt>
                <c:pt idx="105">
                  <c:v>44076</c:v>
                </c:pt>
                <c:pt idx="106">
                  <c:v>44083</c:v>
                </c:pt>
                <c:pt idx="107">
                  <c:v>44090</c:v>
                </c:pt>
                <c:pt idx="108">
                  <c:v>44097</c:v>
                </c:pt>
                <c:pt idx="109">
                  <c:v>44104</c:v>
                </c:pt>
              </c:numCache>
            </c:numRef>
          </c:xVal>
          <c:yVal>
            <c:numRef>
              <c:f>Delivery_SAT_status!$A$4:$A$113</c:f>
              <c:numCache>
                <c:formatCode>0</c:formatCode>
                <c:ptCount val="1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09E-4C86-ACF3-814DBAA90497}"/>
            </c:ext>
          </c:extLst>
        </c:ser>
        <c:ser>
          <c:idx val="1"/>
          <c:order val="1"/>
          <c:tx>
            <c:v>SAT completed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Delivery_SAT_status!$F$4:$F$113</c:f>
              <c:numCache>
                <c:formatCode>m/d/yyyy</c:formatCode>
                <c:ptCount val="110"/>
                <c:pt idx="0">
                  <c:v>43180</c:v>
                </c:pt>
                <c:pt idx="1">
                  <c:v>43172</c:v>
                </c:pt>
                <c:pt idx="2">
                  <c:v>43174</c:v>
                </c:pt>
                <c:pt idx="3">
                  <c:v>43181</c:v>
                </c:pt>
                <c:pt idx="4">
                  <c:v>43227</c:v>
                </c:pt>
                <c:pt idx="5">
                  <c:v>43242</c:v>
                </c:pt>
                <c:pt idx="6">
                  <c:v>43229</c:v>
                </c:pt>
                <c:pt idx="7">
                  <c:v>43248</c:v>
                </c:pt>
                <c:pt idx="8">
                  <c:v>43297</c:v>
                </c:pt>
                <c:pt idx="9">
                  <c:v>43287</c:v>
                </c:pt>
                <c:pt idx="10">
                  <c:v>43362</c:v>
                </c:pt>
                <c:pt idx="11">
                  <c:v>43354</c:v>
                </c:pt>
                <c:pt idx="12">
                  <c:v>43322</c:v>
                </c:pt>
                <c:pt idx="13">
                  <c:v>43368</c:v>
                </c:pt>
                <c:pt idx="14">
                  <c:v>43430</c:v>
                </c:pt>
                <c:pt idx="15">
                  <c:v>43362</c:v>
                </c:pt>
                <c:pt idx="16">
                  <c:v>43399</c:v>
                </c:pt>
                <c:pt idx="17">
                  <c:v>43418</c:v>
                </c:pt>
                <c:pt idx="18">
                  <c:v>43425</c:v>
                </c:pt>
                <c:pt idx="19">
                  <c:v>43313</c:v>
                </c:pt>
                <c:pt idx="20">
                  <c:v>43336</c:v>
                </c:pt>
                <c:pt idx="21">
                  <c:v>43381</c:v>
                </c:pt>
                <c:pt idx="22">
                  <c:v>43385</c:v>
                </c:pt>
                <c:pt idx="23">
                  <c:v>43495</c:v>
                </c:pt>
                <c:pt idx="24">
                  <c:v>43493</c:v>
                </c:pt>
                <c:pt idx="25">
                  <c:v>43508</c:v>
                </c:pt>
                <c:pt idx="26">
                  <c:v>43522</c:v>
                </c:pt>
                <c:pt idx="27">
                  <c:v>43536</c:v>
                </c:pt>
                <c:pt idx="28">
                  <c:v>43522</c:v>
                </c:pt>
                <c:pt idx="29">
                  <c:v>43535</c:v>
                </c:pt>
                <c:pt idx="30">
                  <c:v>43549</c:v>
                </c:pt>
                <c:pt idx="31">
                  <c:v>43550</c:v>
                </c:pt>
                <c:pt idx="32">
                  <c:v>43585</c:v>
                </c:pt>
                <c:pt idx="33">
                  <c:v>43565</c:v>
                </c:pt>
                <c:pt idx="34">
                  <c:v>43581</c:v>
                </c:pt>
                <c:pt idx="35">
                  <c:v>43602</c:v>
                </c:pt>
                <c:pt idx="36">
                  <c:v>43606</c:v>
                </c:pt>
                <c:pt idx="37">
                  <c:v>43613</c:v>
                </c:pt>
                <c:pt idx="38">
                  <c:v>43599</c:v>
                </c:pt>
                <c:pt idx="39">
                  <c:v>43612</c:v>
                </c:pt>
                <c:pt idx="40">
                  <c:v>43621</c:v>
                </c:pt>
                <c:pt idx="41">
                  <c:v>43634</c:v>
                </c:pt>
                <c:pt idx="42">
                  <c:v>43634</c:v>
                </c:pt>
                <c:pt idx="43">
                  <c:v>43643</c:v>
                </c:pt>
                <c:pt idx="44">
                  <c:v>43644</c:v>
                </c:pt>
                <c:pt idx="45">
                  <c:v>43656</c:v>
                </c:pt>
                <c:pt idx="46">
                  <c:v>43663</c:v>
                </c:pt>
                <c:pt idx="47">
                  <c:v>43668</c:v>
                </c:pt>
                <c:pt idx="48">
                  <c:v>43677</c:v>
                </c:pt>
                <c:pt idx="49">
                  <c:v>43683</c:v>
                </c:pt>
                <c:pt idx="50">
                  <c:v>43690</c:v>
                </c:pt>
                <c:pt idx="51">
                  <c:v>43697</c:v>
                </c:pt>
                <c:pt idx="52">
                  <c:v>43711</c:v>
                </c:pt>
                <c:pt idx="53">
                  <c:v>43704</c:v>
                </c:pt>
                <c:pt idx="54">
                  <c:v>43725</c:v>
                </c:pt>
                <c:pt idx="55">
                  <c:v>43732</c:v>
                </c:pt>
                <c:pt idx="56">
                  <c:v>43718</c:v>
                </c:pt>
                <c:pt idx="57">
                  <c:v>43739</c:v>
                </c:pt>
                <c:pt idx="58">
                  <c:v>43747</c:v>
                </c:pt>
                <c:pt idx="59">
                  <c:v>43760</c:v>
                </c:pt>
                <c:pt idx="60">
                  <c:v>43755</c:v>
                </c:pt>
                <c:pt idx="61">
                  <c:v>43769</c:v>
                </c:pt>
                <c:pt idx="62">
                  <c:v>43774</c:v>
                </c:pt>
                <c:pt idx="63">
                  <c:v>43777</c:v>
                </c:pt>
                <c:pt idx="64">
                  <c:v>43781</c:v>
                </c:pt>
                <c:pt idx="65">
                  <c:v>43788</c:v>
                </c:pt>
                <c:pt idx="66">
                  <c:v>43796</c:v>
                </c:pt>
                <c:pt idx="67">
                  <c:v>43795</c:v>
                </c:pt>
                <c:pt idx="68">
                  <c:v>43802</c:v>
                </c:pt>
                <c:pt idx="69">
                  <c:v>43809</c:v>
                </c:pt>
                <c:pt idx="70">
                  <c:v>43816</c:v>
                </c:pt>
                <c:pt idx="71">
                  <c:v>43815</c:v>
                </c:pt>
                <c:pt idx="72">
                  <c:v>43853</c:v>
                </c:pt>
                <c:pt idx="73">
                  <c:v>43867</c:v>
                </c:pt>
                <c:pt idx="74">
                  <c:v>43860</c:v>
                </c:pt>
                <c:pt idx="75">
                  <c:v>43865</c:v>
                </c:pt>
                <c:pt idx="76">
                  <c:v>43874</c:v>
                </c:pt>
                <c:pt idx="77">
                  <c:v>43880</c:v>
                </c:pt>
                <c:pt idx="78">
                  <c:v>43881</c:v>
                </c:pt>
                <c:pt idx="79">
                  <c:v>43889</c:v>
                </c:pt>
                <c:pt idx="80">
                  <c:v>43896</c:v>
                </c:pt>
                <c:pt idx="81">
                  <c:v>43894</c:v>
                </c:pt>
                <c:pt idx="82">
                  <c:v>43921</c:v>
                </c:pt>
                <c:pt idx="83">
                  <c:v>43901</c:v>
                </c:pt>
                <c:pt idx="84">
                  <c:v>43914</c:v>
                </c:pt>
                <c:pt idx="85">
                  <c:v>43929</c:v>
                </c:pt>
                <c:pt idx="86">
                  <c:v>43929</c:v>
                </c:pt>
                <c:pt idx="87">
                  <c:v>43938</c:v>
                </c:pt>
                <c:pt idx="88">
                  <c:v>43956</c:v>
                </c:pt>
                <c:pt idx="89">
                  <c:v>43943</c:v>
                </c:pt>
                <c:pt idx="90">
                  <c:v>43963</c:v>
                </c:pt>
                <c:pt idx="91">
                  <c:v>43949</c:v>
                </c:pt>
                <c:pt idx="92">
                  <c:v>43977</c:v>
                </c:pt>
                <c:pt idx="93">
                  <c:v>43985</c:v>
                </c:pt>
                <c:pt idx="94">
                  <c:v>44001</c:v>
                </c:pt>
                <c:pt idx="95">
                  <c:v>44018</c:v>
                </c:pt>
                <c:pt idx="96">
                  <c:v>44118</c:v>
                </c:pt>
                <c:pt idx="97">
                  <c:v>44019</c:v>
                </c:pt>
                <c:pt idx="98">
                  <c:v>44035</c:v>
                </c:pt>
                <c:pt idx="99">
                  <c:v>44043</c:v>
                </c:pt>
                <c:pt idx="100">
                  <c:v>44063</c:v>
                </c:pt>
                <c:pt idx="101">
                  <c:v>44071</c:v>
                </c:pt>
                <c:pt idx="102">
                  <c:v>44078</c:v>
                </c:pt>
                <c:pt idx="103">
                  <c:v>44091</c:v>
                </c:pt>
                <c:pt idx="104">
                  <c:v>44153</c:v>
                </c:pt>
                <c:pt idx="105">
                  <c:v>44111</c:v>
                </c:pt>
                <c:pt idx="106">
                  <c:v>44117</c:v>
                </c:pt>
                <c:pt idx="107">
                  <c:v>44238</c:v>
                </c:pt>
                <c:pt idx="108">
                  <c:v>44299</c:v>
                </c:pt>
                <c:pt idx="109">
                  <c:v>44312</c:v>
                </c:pt>
              </c:numCache>
            </c:numRef>
          </c:xVal>
          <c:yVal>
            <c:numRef>
              <c:f>Delivery_SAT_status!$A$4:$A$113</c:f>
              <c:numCache>
                <c:formatCode>0</c:formatCode>
                <c:ptCount val="1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09E-4C86-ACF3-814DBAA904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7102296"/>
        <c:axId val="317100984"/>
      </c:scatterChart>
      <c:valAx>
        <c:axId val="317102296"/>
        <c:scaling>
          <c:orientation val="minMax"/>
          <c:max val="44360"/>
          <c:min val="4300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[$-407]mmm/\ 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17100984"/>
        <c:crosses val="autoZero"/>
        <c:crossBetween val="midCat"/>
        <c:majorUnit val="150"/>
      </c:valAx>
      <c:valAx>
        <c:axId val="31710098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400" dirty="0"/>
                  <a:t>#</a:t>
                </a:r>
                <a:r>
                  <a:rPr lang="de-DE" sz="1400" baseline="0" dirty="0"/>
                  <a:t> </a:t>
                </a:r>
                <a:endParaRPr lang="de-DE" sz="1400" dirty="0"/>
              </a:p>
            </c:rich>
          </c:tx>
          <c:layout>
            <c:manualLayout>
              <c:xMode val="edge"/>
              <c:yMode val="edge"/>
              <c:x val="0"/>
              <c:y val="0.374637492816358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1710229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4633459583374864"/>
          <c:y val="0.13960148604934824"/>
          <c:w val="0.25324519620232655"/>
          <c:h val="0.158874734479700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10.06.2021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10.06.2021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040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906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546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8472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0984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073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4092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588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110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203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8156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157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2749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915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2922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Superconducting Magnets for FAIR - C. Roux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17638" y="231075"/>
            <a:ext cx="6832162" cy="36969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sz="1800" dirty="0" err="1" smtClean="0">
                <a:solidFill>
                  <a:schemeClr val="accent1">
                    <a:lumMod val="50000"/>
                  </a:schemeClr>
                </a:solidFill>
              </a:rPr>
              <a:t>Magnetismus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364" b="10271"/>
          <a:stretch/>
        </p:blipFill>
        <p:spPr>
          <a:xfrm>
            <a:off x="0" y="0"/>
            <a:ext cx="9144001" cy="4954772"/>
          </a:xfrm>
          <a:prstGeom prst="rect">
            <a:avLst/>
          </a:prstGeom>
        </p:spPr>
      </p:pic>
      <p:sp>
        <p:nvSpPr>
          <p:cNvPr id="14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5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Superconducting Magnets for FAIR - C. Roux</a:t>
            </a:r>
            <a:endParaRPr lang="de-DE" dirty="0"/>
          </a:p>
        </p:txBody>
      </p:sp>
      <p:sp>
        <p:nvSpPr>
          <p:cNvPr id="6" name="Rechteck 5"/>
          <p:cNvSpPr/>
          <p:nvPr userDrawn="1"/>
        </p:nvSpPr>
        <p:spPr>
          <a:xfrm>
            <a:off x="6648382" y="4680928"/>
            <a:ext cx="319075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</a:rPr>
              <a:t>J. </a:t>
            </a:r>
            <a:r>
              <a:rPr lang="de-DE" sz="600" dirty="0" err="1" smtClean="0">
                <a:solidFill>
                  <a:schemeClr val="bg1"/>
                </a:solidFill>
              </a:rPr>
              <a:t>Hosan</a:t>
            </a:r>
            <a:r>
              <a:rPr lang="de-DE" sz="600" dirty="0" smtClean="0">
                <a:solidFill>
                  <a:schemeClr val="bg1"/>
                </a:solidFill>
              </a:rPr>
              <a:t> / GSI </a:t>
            </a:r>
            <a:r>
              <a:rPr lang="de-DE" sz="600" dirty="0" err="1">
                <a:solidFill>
                  <a:schemeClr val="bg1"/>
                </a:solidFill>
              </a:rPr>
              <a:t>Helmholtzzentrum</a:t>
            </a:r>
            <a:r>
              <a:rPr lang="de-DE" sz="600" dirty="0">
                <a:solidFill>
                  <a:schemeClr val="bg1"/>
                </a:solidFill>
              </a:rPr>
              <a:t> für Schwerionenforschung GmbH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9144001" cy="5188327"/>
          </a:xfrm>
          <a:prstGeom prst="rect">
            <a:avLst/>
          </a:prstGeom>
          <a:solidFill>
            <a:schemeClr val="accent1">
              <a:lumMod val="75000"/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891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832162" cy="4403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Superconducting Magnets for FAIR - C. Roux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342900" rtl="0" eaLnBrk="1" latinLnBrk="0" hangingPunct="1">
        <a:spcBef>
          <a:spcPct val="0"/>
        </a:spcBef>
        <a:buNone/>
        <a:defRPr lang="de-DE" sz="2400" b="1" kern="1200" dirty="0">
          <a:solidFill>
            <a:schemeClr val="accent1">
              <a:lumMod val="50000"/>
            </a:schemeClr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emf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18" Type="http://schemas.openxmlformats.org/officeDocument/2006/relationships/image" Target="../media/image67.pn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12" Type="http://schemas.openxmlformats.org/officeDocument/2006/relationships/image" Target="../media/image77.tiff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1.jpeg"/><Relationship Id="rId20" Type="http://schemas.openxmlformats.org/officeDocument/2006/relationships/image" Target="../media/image8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jpeg"/><Relationship Id="rId19" Type="http://schemas.openxmlformats.org/officeDocument/2006/relationships/image" Target="../media/image82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jpe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1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8.emf"/><Relationship Id="rId5" Type="http://schemas.openxmlformats.org/officeDocument/2006/relationships/package" Target="../embeddings/Microsoft_Word-Dokument.docx"/><Relationship Id="rId4" Type="http://schemas.openxmlformats.org/officeDocument/2006/relationships/image" Target="../media/image13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42.tiff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microsoft.com/office/2007/relationships/hdphoto" Target="../media/hdphoto5.wdp"/><Relationship Id="rId3" Type="http://schemas.openxmlformats.org/officeDocument/2006/relationships/image" Target="../media/image144.png"/><Relationship Id="rId7" Type="http://schemas.microsoft.com/office/2007/relationships/hdphoto" Target="../media/hdphoto3.wdp"/><Relationship Id="rId12" Type="http://schemas.openxmlformats.org/officeDocument/2006/relationships/image" Target="../media/image151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0.png"/><Relationship Id="rId5" Type="http://schemas.openxmlformats.org/officeDocument/2006/relationships/image" Target="../media/image146.png"/><Relationship Id="rId10" Type="http://schemas.openxmlformats.org/officeDocument/2006/relationships/image" Target="../media/image149.png"/><Relationship Id="rId4" Type="http://schemas.openxmlformats.org/officeDocument/2006/relationships/image" Target="../media/image145.png"/><Relationship Id="rId9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jpeg"/><Relationship Id="rId4" Type="http://schemas.openxmlformats.org/officeDocument/2006/relationships/image" Target="../media/image153.png"/><Relationship Id="rId9" Type="http://schemas.openxmlformats.org/officeDocument/2006/relationships/image" Target="../media/image1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10" Type="http://schemas.openxmlformats.org/officeDocument/2006/relationships/image" Target="../media/image173.png"/><Relationship Id="rId4" Type="http://schemas.openxmlformats.org/officeDocument/2006/relationships/image" Target="../media/image167.png"/><Relationship Id="rId9" Type="http://schemas.openxmlformats.org/officeDocument/2006/relationships/image" Target="../media/image1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gif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37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35.jpeg"/><Relationship Id="rId4" Type="http://schemas.openxmlformats.org/officeDocument/2006/relationships/image" Target="../media/image1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jpeg"/><Relationship Id="rId10" Type="http://schemas.openxmlformats.org/officeDocument/2006/relationships/image" Target="../media/image172.png"/><Relationship Id="rId4" Type="http://schemas.openxmlformats.org/officeDocument/2006/relationships/image" Target="../media/image181.png"/><Relationship Id="rId9" Type="http://schemas.openxmlformats.org/officeDocument/2006/relationships/image" Target="../media/image18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jpeg"/><Relationship Id="rId18" Type="http://schemas.openxmlformats.org/officeDocument/2006/relationships/image" Target="../media/image203.jpeg"/><Relationship Id="rId26" Type="http://schemas.openxmlformats.org/officeDocument/2006/relationships/image" Target="../media/image211.jpeg"/><Relationship Id="rId39" Type="http://schemas.openxmlformats.org/officeDocument/2006/relationships/image" Target="../media/image224.png"/><Relationship Id="rId3" Type="http://schemas.openxmlformats.org/officeDocument/2006/relationships/image" Target="../media/image188.jpeg"/><Relationship Id="rId21" Type="http://schemas.openxmlformats.org/officeDocument/2006/relationships/image" Target="../media/image206.jpeg"/><Relationship Id="rId34" Type="http://schemas.openxmlformats.org/officeDocument/2006/relationships/image" Target="../media/image219.jpeg"/><Relationship Id="rId7" Type="http://schemas.openxmlformats.org/officeDocument/2006/relationships/image" Target="../media/image192.jpeg"/><Relationship Id="rId12" Type="http://schemas.openxmlformats.org/officeDocument/2006/relationships/image" Target="../media/image197.jpeg"/><Relationship Id="rId17" Type="http://schemas.openxmlformats.org/officeDocument/2006/relationships/image" Target="../media/image202.jpeg"/><Relationship Id="rId25" Type="http://schemas.openxmlformats.org/officeDocument/2006/relationships/image" Target="../media/image210.png"/><Relationship Id="rId33" Type="http://schemas.openxmlformats.org/officeDocument/2006/relationships/image" Target="../media/image218.jpeg"/><Relationship Id="rId38" Type="http://schemas.openxmlformats.org/officeDocument/2006/relationships/image" Target="../media/image223.jpeg"/><Relationship Id="rId2" Type="http://schemas.openxmlformats.org/officeDocument/2006/relationships/image" Target="../media/image187.jpeg"/><Relationship Id="rId16" Type="http://schemas.openxmlformats.org/officeDocument/2006/relationships/image" Target="../media/image201.jpeg"/><Relationship Id="rId20" Type="http://schemas.openxmlformats.org/officeDocument/2006/relationships/image" Target="../media/image205.png"/><Relationship Id="rId29" Type="http://schemas.openxmlformats.org/officeDocument/2006/relationships/image" Target="../media/image214.jpeg"/><Relationship Id="rId41" Type="http://schemas.openxmlformats.org/officeDocument/2006/relationships/image" Target="../media/image2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1.jpeg"/><Relationship Id="rId11" Type="http://schemas.openxmlformats.org/officeDocument/2006/relationships/image" Target="../media/image196.jpeg"/><Relationship Id="rId24" Type="http://schemas.openxmlformats.org/officeDocument/2006/relationships/image" Target="../media/image209.jpeg"/><Relationship Id="rId32" Type="http://schemas.openxmlformats.org/officeDocument/2006/relationships/image" Target="../media/image217.jpeg"/><Relationship Id="rId37" Type="http://schemas.openxmlformats.org/officeDocument/2006/relationships/image" Target="../media/image222.jpeg"/><Relationship Id="rId40" Type="http://schemas.openxmlformats.org/officeDocument/2006/relationships/image" Target="../media/image225.jpeg"/><Relationship Id="rId5" Type="http://schemas.openxmlformats.org/officeDocument/2006/relationships/image" Target="../media/image190.jpeg"/><Relationship Id="rId15" Type="http://schemas.openxmlformats.org/officeDocument/2006/relationships/image" Target="../media/image200.jpeg"/><Relationship Id="rId23" Type="http://schemas.openxmlformats.org/officeDocument/2006/relationships/image" Target="../media/image208.jpeg"/><Relationship Id="rId28" Type="http://schemas.openxmlformats.org/officeDocument/2006/relationships/image" Target="../media/image213.jpeg"/><Relationship Id="rId36" Type="http://schemas.openxmlformats.org/officeDocument/2006/relationships/image" Target="../media/image221.jpeg"/><Relationship Id="rId10" Type="http://schemas.openxmlformats.org/officeDocument/2006/relationships/image" Target="../media/image195.jpeg"/><Relationship Id="rId19" Type="http://schemas.openxmlformats.org/officeDocument/2006/relationships/image" Target="../media/image204.jpeg"/><Relationship Id="rId31" Type="http://schemas.openxmlformats.org/officeDocument/2006/relationships/image" Target="../media/image216.jpeg"/><Relationship Id="rId4" Type="http://schemas.openxmlformats.org/officeDocument/2006/relationships/image" Target="../media/image189.jpeg"/><Relationship Id="rId9" Type="http://schemas.openxmlformats.org/officeDocument/2006/relationships/image" Target="../media/image194.jpeg"/><Relationship Id="rId14" Type="http://schemas.openxmlformats.org/officeDocument/2006/relationships/image" Target="../media/image199.jpeg"/><Relationship Id="rId22" Type="http://schemas.openxmlformats.org/officeDocument/2006/relationships/image" Target="../media/image207.jpeg"/><Relationship Id="rId27" Type="http://schemas.openxmlformats.org/officeDocument/2006/relationships/image" Target="../media/image212.tiff"/><Relationship Id="rId30" Type="http://schemas.openxmlformats.org/officeDocument/2006/relationships/image" Target="../media/image215.png"/><Relationship Id="rId35" Type="http://schemas.openxmlformats.org/officeDocument/2006/relationships/image" Target="../media/image220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1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0" Type="http://schemas.openxmlformats.org/officeDocument/2006/relationships/image" Target="../media/image24.pn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24075" y="2727167"/>
            <a:ext cx="4435751" cy="655974"/>
          </a:xfrm>
        </p:spPr>
        <p:txBody>
          <a:bodyPr/>
          <a:lstStyle/>
          <a:p>
            <a:r>
              <a:rPr lang="en-US" sz="2000" dirty="0" smtClean="0">
                <a:solidFill>
                  <a:prstClr val="white">
                    <a:lumMod val="65000"/>
                  </a:prstClr>
                </a:solidFill>
              </a:rPr>
              <a:t>Superconducting Magnets for FAIR </a:t>
            </a:r>
            <a:r>
              <a:rPr lang="en-US" sz="2000" b="0" dirty="0" smtClean="0">
                <a:solidFill>
                  <a:prstClr val="white">
                    <a:lumMod val="65000"/>
                  </a:prstClr>
                </a:solidFill>
              </a:rPr>
              <a:t>overview and progress</a:t>
            </a:r>
            <a:endParaRPr lang="en-US" sz="2000" b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846854" y="3535332"/>
            <a:ext cx="3182471" cy="531851"/>
          </a:xfrm>
        </p:spPr>
        <p:txBody>
          <a:bodyPr>
            <a:normAutofit fontScale="77500" lnSpcReduction="20000"/>
          </a:bodyPr>
          <a:lstStyle/>
          <a:p>
            <a:r>
              <a:rPr lang="de-DE" dirty="0" smtClean="0"/>
              <a:t>SCM </a:t>
            </a:r>
            <a:r>
              <a:rPr lang="de-DE" dirty="0"/>
              <a:t>-</a:t>
            </a:r>
            <a:r>
              <a:rPr lang="de-DE" dirty="0" smtClean="0"/>
              <a:t> C. </a:t>
            </a:r>
            <a:r>
              <a:rPr lang="de-DE" dirty="0" smtClean="0"/>
              <a:t>Roux</a:t>
            </a:r>
          </a:p>
          <a:p>
            <a:r>
              <a:rPr lang="de-DE" dirty="0" smtClean="0"/>
              <a:t>GSI </a:t>
            </a:r>
            <a:r>
              <a:rPr lang="de-DE" dirty="0" err="1" smtClean="0"/>
              <a:t>accelerator</a:t>
            </a:r>
            <a:r>
              <a:rPr lang="de-DE" dirty="0" smtClean="0"/>
              <a:t> </a:t>
            </a:r>
            <a:r>
              <a:rPr lang="de-DE" dirty="0" err="1" smtClean="0"/>
              <a:t>seminar</a:t>
            </a:r>
            <a:r>
              <a:rPr lang="de-DE" dirty="0" smtClean="0"/>
              <a:t>, 10th of </a:t>
            </a:r>
            <a:r>
              <a:rPr lang="de-DE" dirty="0"/>
              <a:t>J</a:t>
            </a:r>
            <a:r>
              <a:rPr lang="de-DE" dirty="0" smtClean="0"/>
              <a:t>une, 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Ellipse 139"/>
          <p:cNvSpPr/>
          <p:nvPr/>
        </p:nvSpPr>
        <p:spPr>
          <a:xfrm>
            <a:off x="6945462" y="2204112"/>
            <a:ext cx="221776" cy="120776"/>
          </a:xfrm>
          <a:prstGeom prst="ellipse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41" name="Ellipse 140"/>
          <p:cNvSpPr/>
          <p:nvPr/>
        </p:nvSpPr>
        <p:spPr>
          <a:xfrm>
            <a:off x="5322572" y="1276530"/>
            <a:ext cx="221776" cy="120776"/>
          </a:xfrm>
          <a:prstGeom prst="ellipse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94" name="Gruppieren 93"/>
          <p:cNvGrpSpPr/>
          <p:nvPr/>
        </p:nvGrpSpPr>
        <p:grpSpPr>
          <a:xfrm>
            <a:off x="208893" y="3375641"/>
            <a:ext cx="2352964" cy="330253"/>
            <a:chOff x="4204544" y="2040110"/>
            <a:chExt cx="2352964" cy="815548"/>
          </a:xfrm>
        </p:grpSpPr>
        <p:grpSp>
          <p:nvGrpSpPr>
            <p:cNvPr id="95" name="Gruppieren 94"/>
            <p:cNvGrpSpPr/>
            <p:nvPr/>
          </p:nvGrpSpPr>
          <p:grpSpPr>
            <a:xfrm>
              <a:off x="4204544" y="2079571"/>
              <a:ext cx="2352964" cy="776087"/>
              <a:chOff x="443218" y="4135063"/>
              <a:chExt cx="5630827" cy="3048184"/>
            </a:xfrm>
          </p:grpSpPr>
          <p:sp>
            <p:nvSpPr>
              <p:cNvPr id="97" name="Rechteck 96"/>
              <p:cNvSpPr/>
              <p:nvPr/>
            </p:nvSpPr>
            <p:spPr>
              <a:xfrm>
                <a:off x="474242" y="4135063"/>
                <a:ext cx="5599803" cy="3048184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98" name="Gerader Verbinder 97"/>
              <p:cNvCxnSpPr/>
              <p:nvPr/>
            </p:nvCxnSpPr>
            <p:spPr>
              <a:xfrm>
                <a:off x="443218" y="4260415"/>
                <a:ext cx="0" cy="2922832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Rechteck 95"/>
            <p:cNvSpPr/>
            <p:nvPr/>
          </p:nvSpPr>
          <p:spPr>
            <a:xfrm>
              <a:off x="4204544" y="2040110"/>
              <a:ext cx="2339241" cy="68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r" defTabSz="342900">
                <a:buFont typeface="Symbol" panose="05050102010706020507" pitchFamily="18" charset="2"/>
                <a:buChar char="-"/>
              </a:pP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material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properties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Hc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µ)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208893" y="1956369"/>
            <a:ext cx="2364656" cy="781317"/>
            <a:chOff x="4204543" y="2111485"/>
            <a:chExt cx="2364656" cy="781317"/>
          </a:xfrm>
        </p:grpSpPr>
        <p:grpSp>
          <p:nvGrpSpPr>
            <p:cNvPr id="48" name="Gruppieren 47"/>
            <p:cNvGrpSpPr/>
            <p:nvPr/>
          </p:nvGrpSpPr>
          <p:grpSpPr>
            <a:xfrm>
              <a:off x="4204543" y="2111485"/>
              <a:ext cx="2340001" cy="781317"/>
              <a:chOff x="443216" y="4260411"/>
              <a:chExt cx="5599805" cy="3068726"/>
            </a:xfrm>
          </p:grpSpPr>
          <p:sp>
            <p:nvSpPr>
              <p:cNvPr id="50" name="Rechteck 49"/>
              <p:cNvSpPr/>
              <p:nvPr/>
            </p:nvSpPr>
            <p:spPr>
              <a:xfrm>
                <a:off x="443216" y="4260411"/>
                <a:ext cx="5599805" cy="306872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51" name="Gerader Verbinder 50"/>
              <p:cNvCxnSpPr/>
              <p:nvPr/>
            </p:nvCxnSpPr>
            <p:spPr>
              <a:xfrm>
                <a:off x="443218" y="4260415"/>
                <a:ext cx="0" cy="3068722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hteck 48"/>
                <p:cNvSpPr/>
                <p:nvPr/>
              </p:nvSpPr>
              <p:spPr>
                <a:xfrm>
                  <a:off x="4204544" y="2118510"/>
                  <a:ext cx="2364655" cy="60830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342900"/>
                  <a:r>
                    <a:rPr lang="de-DE" sz="1200" dirty="0" err="1" smtClean="0">
                      <a:solidFill>
                        <a:srgbClr val="4F81BD">
                          <a:lumMod val="50000"/>
                        </a:srgb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requirement</a:t>
                  </a:r>
                  <a:r>
                    <a:rPr lang="de-DE" sz="1200" dirty="0">
                      <a:solidFill>
                        <a:srgbClr val="4F81BD">
                          <a:lumMod val="50000"/>
                        </a:srgb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(</a:t>
                  </a:r>
                  <a:r>
                    <a:rPr lang="de-DE" sz="1200" dirty="0" err="1" smtClean="0">
                      <a:solidFill>
                        <a:srgbClr val="4F81BD">
                          <a:lumMod val="50000"/>
                        </a:srgb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closed</a:t>
                  </a:r>
                  <a:r>
                    <a:rPr lang="de-DE" sz="1200" dirty="0" smtClean="0">
                      <a:solidFill>
                        <a:srgbClr val="4F81BD">
                          <a:lumMod val="50000"/>
                        </a:srgb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de-DE" sz="1200" dirty="0" err="1" smtClean="0">
                      <a:solidFill>
                        <a:srgbClr val="4F81BD">
                          <a:lumMod val="50000"/>
                        </a:srgb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orbit</a:t>
                  </a:r>
                  <a:r>
                    <a:rPr lang="de-DE" sz="1200" dirty="0" smtClean="0">
                      <a:solidFill>
                        <a:srgbClr val="4F81BD">
                          <a:lumMod val="50000"/>
                        </a:srgb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):</a:t>
                  </a:r>
                  <a:endParaRPr lang="de-DE" sz="60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defTabSz="342900"/>
                  <a:r>
                    <a:rPr lang="de-DE" sz="600" i="1" dirty="0" smtClean="0">
                      <a:latin typeface="Cambria Math" panose="02040503050406030204" pitchFamily="18" charset="0"/>
                    </a:rPr>
                    <a:t> </a:t>
                  </a:r>
                </a:p>
                <a:p>
                  <a:pPr defTabSz="342900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type m:val="skw"/>
                            <m:ctrlPr>
                              <a:rPr lang="de-DE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 </m:t>
                            </m:r>
                            <m:r>
                              <a:rPr lang="de-DE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𝐵𝐿</m:t>
                            </m:r>
                          </m:num>
                          <m:den>
                            <m:r>
                              <a:rPr lang="de-DE" sz="1200" i="1">
                                <a:latin typeface="Cambria Math" panose="02040503050406030204" pitchFamily="18" charset="0"/>
                              </a:rPr>
                              <m:t>𝐵𝐿</m:t>
                            </m:r>
                          </m:den>
                        </m:f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 </m:t>
                        </m:r>
                        <m:sSup>
                          <m:sSupPr>
                            <m:ctrlPr>
                              <a:rPr lang="de-DE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4×10</m:t>
                            </m:r>
                          </m:e>
                          <m:sup>
                            <m:r>
                              <a:rPr lang="de-DE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GB" sz="12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9" name="Rechteck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4544" y="2118510"/>
                  <a:ext cx="2364655" cy="608308"/>
                </a:xfrm>
                <a:prstGeom prst="rect">
                  <a:avLst/>
                </a:prstGeom>
                <a:blipFill>
                  <a:blip r:embed="rId3"/>
                  <a:stretch>
                    <a:fillRect t="-11000" b="-86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dipole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endParaRPr lang="de-DE" dirty="0"/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grpSp>
        <p:nvGrpSpPr>
          <p:cNvPr id="117" name="Gruppieren 116"/>
          <p:cNvGrpSpPr/>
          <p:nvPr/>
        </p:nvGrpSpPr>
        <p:grpSpPr>
          <a:xfrm>
            <a:off x="3525014" y="2974968"/>
            <a:ext cx="4149833" cy="1937942"/>
            <a:chOff x="7411214" y="5029302"/>
            <a:chExt cx="4149833" cy="1937942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1214" y="5029302"/>
              <a:ext cx="1646176" cy="192284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73371" y="5044400"/>
              <a:ext cx="1687676" cy="1922844"/>
            </a:xfrm>
            <a:prstGeom prst="rect">
              <a:avLst/>
            </a:prstGeom>
          </p:spPr>
        </p:pic>
      </p:grpSp>
      <p:grpSp>
        <p:nvGrpSpPr>
          <p:cNvPr id="30" name="Gruppieren 29"/>
          <p:cNvGrpSpPr/>
          <p:nvPr/>
        </p:nvGrpSpPr>
        <p:grpSpPr>
          <a:xfrm>
            <a:off x="208893" y="1602991"/>
            <a:ext cx="2340000" cy="361311"/>
            <a:chOff x="4204544" y="1742070"/>
            <a:chExt cx="2340000" cy="368724"/>
          </a:xfrm>
        </p:grpSpPr>
        <p:grpSp>
          <p:nvGrpSpPr>
            <p:cNvPr id="31" name="Gruppieren 30"/>
            <p:cNvGrpSpPr/>
            <p:nvPr/>
          </p:nvGrpSpPr>
          <p:grpSpPr>
            <a:xfrm>
              <a:off x="4204544" y="1783646"/>
              <a:ext cx="2340000" cy="327148"/>
              <a:chOff x="443218" y="4260415"/>
              <a:chExt cx="5599803" cy="1284917"/>
            </a:xfrm>
          </p:grpSpPr>
          <p:sp>
            <p:nvSpPr>
              <p:cNvPr id="33" name="Rechteck 32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34" name="Gerader Verbinder 33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hteck 31"/>
                <p:cNvSpPr/>
                <p:nvPr/>
              </p:nvSpPr>
              <p:spPr>
                <a:xfrm>
                  <a:off x="4204544" y="1742070"/>
                  <a:ext cx="2339241" cy="31186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/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20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de-DE" sz="1200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de-DE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𝑑𝑙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nary>
                    </m:oMath>
                  </a14:m>
                  <a:r>
                    <a:rPr lang="de-DE" sz="1200" dirty="0" smtClean="0">
                      <a:solidFill>
                        <a:srgbClr val="4F81BD">
                          <a:lumMod val="50000"/>
                        </a:srgb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endParaRPr lang="de-DE" sz="12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2" name="Rechteck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4544" y="1742070"/>
                  <a:ext cx="2339241" cy="311868"/>
                </a:xfrm>
                <a:prstGeom prst="rect">
                  <a:avLst/>
                </a:prstGeom>
                <a:blipFill>
                  <a:blip r:embed="rId6"/>
                  <a:stretch>
                    <a:fillRect t="-112000" b="-16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uppieren 34"/>
          <p:cNvGrpSpPr/>
          <p:nvPr/>
        </p:nvGrpSpPr>
        <p:grpSpPr>
          <a:xfrm>
            <a:off x="208893" y="3843048"/>
            <a:ext cx="2340000" cy="461665"/>
            <a:chOff x="4204544" y="1492255"/>
            <a:chExt cx="2340000" cy="461665"/>
          </a:xfrm>
        </p:grpSpPr>
        <p:grpSp>
          <p:nvGrpSpPr>
            <p:cNvPr id="36" name="Gruppieren 35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38" name="Rechteck 37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39" name="Gerader Verbinder 38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Rechteck 36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results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208893" y="2681785"/>
            <a:ext cx="2340000" cy="347574"/>
            <a:chOff x="4204544" y="2034878"/>
            <a:chExt cx="2340000" cy="530154"/>
          </a:xfrm>
        </p:grpSpPr>
        <p:grpSp>
          <p:nvGrpSpPr>
            <p:cNvPr id="41" name="Gruppieren 40"/>
            <p:cNvGrpSpPr/>
            <p:nvPr/>
          </p:nvGrpSpPr>
          <p:grpSpPr>
            <a:xfrm>
              <a:off x="4204544" y="2034878"/>
              <a:ext cx="2340000" cy="530154"/>
              <a:chOff x="443218" y="3959527"/>
              <a:chExt cx="5599803" cy="2082250"/>
            </a:xfrm>
          </p:grpSpPr>
          <p:sp>
            <p:nvSpPr>
              <p:cNvPr id="43" name="Rechteck 42"/>
              <p:cNvSpPr/>
              <p:nvPr/>
            </p:nvSpPr>
            <p:spPr>
              <a:xfrm>
                <a:off x="443218" y="4200939"/>
                <a:ext cx="5599803" cy="18408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4" name="Gerader Verbinder 43"/>
              <p:cNvCxnSpPr/>
              <p:nvPr/>
            </p:nvCxnSpPr>
            <p:spPr>
              <a:xfrm>
                <a:off x="443218" y="3959527"/>
                <a:ext cx="0" cy="208225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hteck 41"/>
            <p:cNvSpPr/>
            <p:nvPr/>
          </p:nvSpPr>
          <p:spPr>
            <a:xfrm>
              <a:off x="4204544" y="2118510"/>
              <a:ext cx="2339241" cy="153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control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6" name="Rechteck 45"/>
          <p:cNvSpPr/>
          <p:nvPr/>
        </p:nvSpPr>
        <p:spPr>
          <a:xfrm>
            <a:off x="208893" y="2740608"/>
            <a:ext cx="2339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r" defTabSz="342900">
              <a:buFont typeface="Symbol" panose="05050102010706020507" pitchFamily="18" charset="2"/>
              <a:buChar char="-"/>
            </a:pP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aperture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0" name="Gruppieren 109"/>
          <p:cNvGrpSpPr/>
          <p:nvPr/>
        </p:nvGrpSpPr>
        <p:grpSpPr>
          <a:xfrm>
            <a:off x="2573549" y="3056732"/>
            <a:ext cx="6086542" cy="1589483"/>
            <a:chOff x="2573454" y="2921129"/>
            <a:chExt cx="6086542" cy="1589483"/>
          </a:xfrm>
        </p:grpSpPr>
        <p:pic>
          <p:nvPicPr>
            <p:cNvPr id="71" name="Grafik 7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738" y="3367147"/>
              <a:ext cx="2216189" cy="1100209"/>
            </a:xfrm>
            <a:prstGeom prst="rect">
              <a:avLst/>
            </a:prstGeom>
          </p:spPr>
        </p:pic>
        <p:sp>
          <p:nvSpPr>
            <p:cNvPr id="72" name="Rechteck 71"/>
            <p:cNvSpPr/>
            <p:nvPr/>
          </p:nvSpPr>
          <p:spPr>
            <a:xfrm>
              <a:off x="7149800" y="3794705"/>
              <a:ext cx="15101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measure length &amp; </a:t>
              </a: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count lamination</a:t>
              </a:r>
            </a:p>
          </p:txBody>
        </p:sp>
        <p:cxnSp>
          <p:nvCxnSpPr>
            <p:cNvPr id="73" name="Gerade Verbindung mit Pfeil 72"/>
            <p:cNvCxnSpPr/>
            <p:nvPr/>
          </p:nvCxnSpPr>
          <p:spPr>
            <a:xfrm flipV="1">
              <a:off x="5172264" y="3721480"/>
              <a:ext cx="1789698" cy="789132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r Verbinder 82"/>
            <p:cNvCxnSpPr/>
            <p:nvPr/>
          </p:nvCxnSpPr>
          <p:spPr>
            <a:xfrm>
              <a:off x="2657609" y="3094258"/>
              <a:ext cx="2213215" cy="515530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r Verbinder 84"/>
            <p:cNvCxnSpPr/>
            <p:nvPr/>
          </p:nvCxnSpPr>
          <p:spPr>
            <a:xfrm>
              <a:off x="2573454" y="2921129"/>
              <a:ext cx="0" cy="292153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uppieren 115"/>
          <p:cNvGrpSpPr/>
          <p:nvPr/>
        </p:nvGrpSpPr>
        <p:grpSpPr>
          <a:xfrm>
            <a:off x="2574820" y="3298415"/>
            <a:ext cx="6085271" cy="1514495"/>
            <a:chOff x="2582479" y="3157729"/>
            <a:chExt cx="6085271" cy="1514495"/>
          </a:xfrm>
        </p:grpSpPr>
        <p:pic>
          <p:nvPicPr>
            <p:cNvPr id="70" name="Grafik 69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8300" y="3186872"/>
              <a:ext cx="1482654" cy="1111991"/>
            </a:xfrm>
            <a:prstGeom prst="rect">
              <a:avLst/>
            </a:prstGeom>
          </p:spPr>
        </p:pic>
        <p:grpSp>
          <p:nvGrpSpPr>
            <p:cNvPr id="104" name="Gruppieren 103"/>
            <p:cNvGrpSpPr/>
            <p:nvPr/>
          </p:nvGrpSpPr>
          <p:grpSpPr>
            <a:xfrm>
              <a:off x="3275896" y="3157729"/>
              <a:ext cx="2400016" cy="1514495"/>
              <a:chOff x="5440437" y="2853895"/>
              <a:chExt cx="2158706" cy="1362907"/>
            </a:xfrm>
          </p:grpSpPr>
          <p:pic>
            <p:nvPicPr>
              <p:cNvPr id="105" name="Grafik 104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22842" y="2853895"/>
                <a:ext cx="1976301" cy="1153574"/>
              </a:xfrm>
              <a:prstGeom prst="rect">
                <a:avLst/>
              </a:prstGeom>
            </p:spPr>
          </p:pic>
          <p:sp>
            <p:nvSpPr>
              <p:cNvPr id="106" name="Rechteck 105"/>
              <p:cNvSpPr/>
              <p:nvPr/>
            </p:nvSpPr>
            <p:spPr>
              <a:xfrm>
                <a:off x="5447262" y="3295332"/>
                <a:ext cx="199248" cy="4281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07" name="Rechteck 106"/>
              <p:cNvSpPr/>
              <p:nvPr/>
            </p:nvSpPr>
            <p:spPr>
              <a:xfrm>
                <a:off x="6253685" y="3898551"/>
                <a:ext cx="768523" cy="3182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08" name="Title 4"/>
              <p:cNvSpPr txBox="1">
                <a:spLocks/>
              </p:cNvSpPr>
              <p:nvPr/>
            </p:nvSpPr>
            <p:spPr>
              <a:xfrm rot="16200000">
                <a:off x="5276675" y="3170393"/>
                <a:ext cx="644242" cy="316717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400" b="1" kern="1200">
                    <a:solidFill>
                      <a:srgbClr val="333333"/>
                    </a:solidFill>
                    <a:latin typeface="Arial"/>
                    <a:ea typeface="+mj-ea"/>
                    <a:cs typeface="Arial"/>
                  </a:defRPr>
                </a:lvl1pPr>
              </a:lstStyle>
              <a:p>
                <a:r>
                  <a:rPr lang="en-GB" sz="1200" dirty="0">
                    <a:solidFill>
                      <a:schemeClr val="accent1">
                        <a:lumMod val="50000"/>
                      </a:schemeClr>
                    </a:solidFill>
                  </a:rPr>
                  <a:t>B</a:t>
                </a:r>
                <a:r>
                  <a:rPr lang="en-GB" sz="12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 (T)</a:t>
                </a:r>
                <a:endParaRPr lang="en-GB" sz="1200" baseline="-250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9" name="Title 4"/>
              <p:cNvSpPr txBox="1">
                <a:spLocks/>
              </p:cNvSpPr>
              <p:nvPr/>
            </p:nvSpPr>
            <p:spPr>
              <a:xfrm>
                <a:off x="6243624" y="3900085"/>
                <a:ext cx="1312601" cy="316717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400" b="1" kern="1200">
                    <a:solidFill>
                      <a:srgbClr val="333333"/>
                    </a:solidFill>
                    <a:latin typeface="Arial"/>
                    <a:ea typeface="+mj-ea"/>
                    <a:cs typeface="Arial"/>
                  </a:defRPr>
                </a:lvl1pPr>
              </a:lstStyle>
              <a:p>
                <a:r>
                  <a:rPr lang="en-GB" sz="12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H (A/m)</a:t>
                </a:r>
                <a:endParaRPr lang="en-GB" sz="1200" baseline="-250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111" name="Gerader Verbinder 110"/>
            <p:cNvCxnSpPr>
              <a:endCxn id="108" idx="0"/>
            </p:cNvCxnSpPr>
            <p:nvPr/>
          </p:nvCxnSpPr>
          <p:spPr>
            <a:xfrm>
              <a:off x="2662710" y="3382107"/>
              <a:ext cx="613186" cy="303293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r Verbinder 111"/>
            <p:cNvCxnSpPr/>
            <p:nvPr/>
          </p:nvCxnSpPr>
          <p:spPr>
            <a:xfrm>
              <a:off x="2582479" y="3306742"/>
              <a:ext cx="0" cy="15893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hteck 112"/>
            <p:cNvSpPr/>
            <p:nvPr/>
          </p:nvSpPr>
          <p:spPr>
            <a:xfrm>
              <a:off x="7587203" y="3349207"/>
              <a:ext cx="108054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measure &amp; </a:t>
              </a: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sort</a:t>
              </a:r>
            </a:p>
          </p:txBody>
        </p:sp>
      </p:grpSp>
      <p:grpSp>
        <p:nvGrpSpPr>
          <p:cNvPr id="118" name="Gruppieren 117"/>
          <p:cNvGrpSpPr/>
          <p:nvPr/>
        </p:nvGrpSpPr>
        <p:grpSpPr>
          <a:xfrm>
            <a:off x="208893" y="4122423"/>
            <a:ext cx="2340000" cy="307277"/>
            <a:chOff x="4204544" y="2096343"/>
            <a:chExt cx="2340000" cy="468689"/>
          </a:xfrm>
        </p:grpSpPr>
        <p:grpSp>
          <p:nvGrpSpPr>
            <p:cNvPr id="119" name="Gruppieren 118"/>
            <p:cNvGrpSpPr/>
            <p:nvPr/>
          </p:nvGrpSpPr>
          <p:grpSpPr>
            <a:xfrm>
              <a:off x="4204544" y="2096343"/>
              <a:ext cx="2340000" cy="468689"/>
              <a:chOff x="443218" y="4200939"/>
              <a:chExt cx="5599803" cy="1840838"/>
            </a:xfrm>
          </p:grpSpPr>
          <p:sp>
            <p:nvSpPr>
              <p:cNvPr id="121" name="Rechteck 120"/>
              <p:cNvSpPr/>
              <p:nvPr/>
            </p:nvSpPr>
            <p:spPr>
              <a:xfrm>
                <a:off x="443218" y="4200939"/>
                <a:ext cx="5599803" cy="18408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22" name="Gerader Verbinder 121"/>
              <p:cNvCxnSpPr/>
              <p:nvPr/>
            </p:nvCxnSpPr>
            <p:spPr>
              <a:xfrm flipH="1">
                <a:off x="443218" y="4200939"/>
                <a:ext cx="2" cy="184083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Rechteck 119"/>
            <p:cNvSpPr/>
            <p:nvPr/>
          </p:nvSpPr>
          <p:spPr>
            <a:xfrm>
              <a:off x="4204544" y="2118510"/>
              <a:ext cx="2339241" cy="422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better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than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limit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8" name="Gruppieren 127"/>
          <p:cNvGrpSpPr/>
          <p:nvPr/>
        </p:nvGrpSpPr>
        <p:grpSpPr>
          <a:xfrm>
            <a:off x="208893" y="1283354"/>
            <a:ext cx="2340000" cy="461665"/>
            <a:chOff x="4204544" y="1492255"/>
            <a:chExt cx="2340000" cy="461665"/>
          </a:xfrm>
        </p:grpSpPr>
        <p:grpSp>
          <p:nvGrpSpPr>
            <p:cNvPr id="129" name="Gruppieren 128"/>
            <p:cNvGrpSpPr/>
            <p:nvPr/>
          </p:nvGrpSpPr>
          <p:grpSpPr>
            <a:xfrm>
              <a:off x="4204544" y="1492312"/>
              <a:ext cx="2340000" cy="461608"/>
              <a:chOff x="443218" y="4260415"/>
              <a:chExt cx="5599803" cy="1073302"/>
            </a:xfrm>
          </p:grpSpPr>
          <p:sp>
            <p:nvSpPr>
              <p:cNvPr id="131" name="Rechteck 130"/>
              <p:cNvSpPr/>
              <p:nvPr/>
            </p:nvSpPr>
            <p:spPr>
              <a:xfrm>
                <a:off x="443218" y="4260415"/>
                <a:ext cx="5599803" cy="886761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32" name="Gerader Verbinder 131"/>
              <p:cNvCxnSpPr/>
              <p:nvPr/>
            </p:nvCxnSpPr>
            <p:spPr>
              <a:xfrm>
                <a:off x="443218" y="4260415"/>
                <a:ext cx="0" cy="1073302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0" name="Rechteck 129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transfer function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5" name="Gruppieren 134"/>
          <p:cNvGrpSpPr/>
          <p:nvPr/>
        </p:nvGrpSpPr>
        <p:grpSpPr>
          <a:xfrm>
            <a:off x="208893" y="2956016"/>
            <a:ext cx="2344009" cy="477353"/>
            <a:chOff x="-2719064" y="2468201"/>
            <a:chExt cx="2344009" cy="477353"/>
          </a:xfrm>
        </p:grpSpPr>
        <p:grpSp>
          <p:nvGrpSpPr>
            <p:cNvPr id="87" name="Gruppieren 86"/>
            <p:cNvGrpSpPr/>
            <p:nvPr/>
          </p:nvGrpSpPr>
          <p:grpSpPr>
            <a:xfrm>
              <a:off x="-2719064" y="2515481"/>
              <a:ext cx="2340000" cy="430073"/>
              <a:chOff x="4204544" y="2096343"/>
              <a:chExt cx="2340000" cy="627806"/>
            </a:xfrm>
          </p:grpSpPr>
          <p:sp>
            <p:nvSpPr>
              <p:cNvPr id="89" name="Rechteck 88"/>
              <p:cNvSpPr/>
              <p:nvPr/>
            </p:nvSpPr>
            <p:spPr>
              <a:xfrm>
                <a:off x="4204544" y="2118509"/>
                <a:ext cx="2339241" cy="3633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342900"/>
                <a:r>
                  <a:rPr lang="de-DE" sz="12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material (</a:t>
                </a:r>
                <a:r>
                  <a:rPr lang="de-DE" sz="12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r>
                  <a:rPr lang="de-DE" sz="1200" baseline="-250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de-DE" sz="12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µ</a:t>
                </a:r>
                <a:r>
                  <a:rPr lang="de-DE" sz="120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88" name="Gruppieren 87"/>
              <p:cNvGrpSpPr/>
              <p:nvPr/>
            </p:nvGrpSpPr>
            <p:grpSpPr>
              <a:xfrm>
                <a:off x="4204544" y="2096343"/>
                <a:ext cx="2340000" cy="627806"/>
                <a:chOff x="443218" y="4200939"/>
                <a:chExt cx="5599803" cy="2465790"/>
              </a:xfrm>
            </p:grpSpPr>
            <p:sp>
              <p:nvSpPr>
                <p:cNvPr id="90" name="Rechteck 89"/>
                <p:cNvSpPr/>
                <p:nvPr/>
              </p:nvSpPr>
              <p:spPr>
                <a:xfrm>
                  <a:off x="443218" y="4200939"/>
                  <a:ext cx="5599803" cy="246579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342900"/>
                  <a:endParaRPr lang="de-DE" sz="12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cxnSp>
              <p:nvCxnSpPr>
                <p:cNvPr id="91" name="Gerader Verbinder 90"/>
                <p:cNvCxnSpPr/>
                <p:nvPr/>
              </p:nvCxnSpPr>
              <p:spPr>
                <a:xfrm>
                  <a:off x="443218" y="4260414"/>
                  <a:ext cx="0" cy="2406315"/>
                </a:xfrm>
                <a:prstGeom prst="lin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4" name="Rechteck 133"/>
            <p:cNvSpPr/>
            <p:nvPr/>
          </p:nvSpPr>
          <p:spPr>
            <a:xfrm>
              <a:off x="-1705598" y="2468201"/>
              <a:ext cx="1330543" cy="461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defTabSz="342900">
                <a:buFont typeface="Symbol" panose="05050102010706020507" pitchFamily="18" charset="2"/>
                <a:buChar char="-"/>
              </a:pP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yoke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length</a:t>
              </a:r>
              <a:endPara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indent="-171450" defTabSz="342900">
                <a:buFont typeface="Symbol" panose="05050102010706020507" pitchFamily="18" charset="2"/>
                <a:buChar char="-"/>
              </a:pP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packing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factor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700" y="1052231"/>
            <a:ext cx="3638617" cy="19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4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1" grpId="0" animBg="1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212" y="2105488"/>
            <a:ext cx="914402" cy="255422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600" y="2110632"/>
            <a:ext cx="914402" cy="255422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641" y="2110632"/>
            <a:ext cx="1331979" cy="25542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harmonics</a:t>
            </a:r>
            <a:endParaRPr lang="de-DE" dirty="0"/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840" y="1303366"/>
            <a:ext cx="4111881" cy="321853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097" y="1123922"/>
            <a:ext cx="5052923" cy="3342334"/>
          </a:xfrm>
          <a:prstGeom prst="rect">
            <a:avLst/>
          </a:prstGeom>
        </p:spPr>
      </p:pic>
      <p:grpSp>
        <p:nvGrpSpPr>
          <p:cNvPr id="16" name="Gruppieren 15"/>
          <p:cNvGrpSpPr/>
          <p:nvPr/>
        </p:nvGrpSpPr>
        <p:grpSpPr>
          <a:xfrm>
            <a:off x="208893" y="3153293"/>
            <a:ext cx="2340000" cy="276999"/>
            <a:chOff x="4204544" y="2040110"/>
            <a:chExt cx="2340000" cy="684039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4204544" y="2096343"/>
              <a:ext cx="2340000" cy="627806"/>
              <a:chOff x="443218" y="4200939"/>
              <a:chExt cx="5599803" cy="2465790"/>
            </a:xfrm>
          </p:grpSpPr>
          <p:sp>
            <p:nvSpPr>
              <p:cNvPr id="19" name="Rechteck 18"/>
              <p:cNvSpPr/>
              <p:nvPr/>
            </p:nvSpPr>
            <p:spPr>
              <a:xfrm>
                <a:off x="443218" y="4200939"/>
                <a:ext cx="5599803" cy="246579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20" name="Gerader Verbinder 19"/>
              <p:cNvCxnSpPr/>
              <p:nvPr/>
            </p:nvCxnSpPr>
            <p:spPr>
              <a:xfrm>
                <a:off x="443218" y="4260414"/>
                <a:ext cx="0" cy="2406315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chteck 17"/>
            <p:cNvSpPr/>
            <p:nvPr/>
          </p:nvSpPr>
          <p:spPr>
            <a:xfrm>
              <a:off x="4204544" y="2040110"/>
              <a:ext cx="2339241" cy="68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de-DE" sz="1200" baseline="-250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–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systematic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correctable</a:t>
              </a:r>
              <a:endPara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208893" y="2095521"/>
            <a:ext cx="2364656" cy="352852"/>
            <a:chOff x="4204543" y="2111485"/>
            <a:chExt cx="2364656" cy="781317"/>
          </a:xfrm>
        </p:grpSpPr>
        <p:grpSp>
          <p:nvGrpSpPr>
            <p:cNvPr id="22" name="Gruppieren 21"/>
            <p:cNvGrpSpPr/>
            <p:nvPr/>
          </p:nvGrpSpPr>
          <p:grpSpPr>
            <a:xfrm>
              <a:off x="4204543" y="2111485"/>
              <a:ext cx="2340001" cy="781317"/>
              <a:chOff x="443216" y="4260411"/>
              <a:chExt cx="5599805" cy="3068726"/>
            </a:xfrm>
          </p:grpSpPr>
          <p:sp>
            <p:nvSpPr>
              <p:cNvPr id="24" name="Rechteck 23"/>
              <p:cNvSpPr/>
              <p:nvPr/>
            </p:nvSpPr>
            <p:spPr>
              <a:xfrm>
                <a:off x="443216" y="4260411"/>
                <a:ext cx="5599805" cy="306872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25" name="Gerader Verbinder 24"/>
              <p:cNvCxnSpPr/>
              <p:nvPr/>
            </p:nvCxnSpPr>
            <p:spPr>
              <a:xfrm>
                <a:off x="443218" y="4260415"/>
                <a:ext cx="0" cy="3068722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hteck 22"/>
                <p:cNvSpPr/>
                <p:nvPr/>
              </p:nvSpPr>
              <p:spPr>
                <a:xfrm>
                  <a:off x="4204544" y="2118510"/>
                  <a:ext cx="2364655" cy="3231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342900"/>
                  <a:r>
                    <a:rPr lang="de-DE" sz="600" i="1" dirty="0" smtClean="0">
                      <a:latin typeface="Cambria Math" panose="02040503050406030204" pitchFamily="18" charset="0"/>
                    </a:rPr>
                    <a:t> </a:t>
                  </a:r>
                </a:p>
                <a:p>
                  <a:pPr defTabSz="342900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9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9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9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  <m:sSub>
                          <m:sSubPr>
                            <m:ctrlPr>
                              <a:rPr lang="de-DE" sz="900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900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sz="900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sz="900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de-DE" sz="9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sz="900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900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𝑖𝐴</m:t>
                            </m:r>
                          </m:e>
                          <m:sub>
                            <m:r>
                              <a:rPr lang="de-DE" sz="900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GB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3" name="Rechteck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4544" y="2118510"/>
                  <a:ext cx="2364655" cy="323165"/>
                </a:xfrm>
                <a:prstGeom prst="rect">
                  <a:avLst/>
                </a:prstGeom>
                <a:blipFill>
                  <a:blip r:embed="rId8"/>
                  <a:stretch>
                    <a:fillRect b="-1041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uppieren 31"/>
          <p:cNvGrpSpPr/>
          <p:nvPr/>
        </p:nvGrpSpPr>
        <p:grpSpPr>
          <a:xfrm>
            <a:off x="208893" y="3815825"/>
            <a:ext cx="2340000" cy="461665"/>
            <a:chOff x="4204544" y="1492255"/>
            <a:chExt cx="2340000" cy="461665"/>
          </a:xfrm>
        </p:grpSpPr>
        <p:grpSp>
          <p:nvGrpSpPr>
            <p:cNvPr id="33" name="Gruppieren 32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35" name="Rechteck 34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36" name="Gerader Verbinder 35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hteck 33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results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208893" y="2842198"/>
            <a:ext cx="2340000" cy="369041"/>
            <a:chOff x="4204544" y="2034878"/>
            <a:chExt cx="2340000" cy="562897"/>
          </a:xfrm>
        </p:grpSpPr>
        <p:grpSp>
          <p:nvGrpSpPr>
            <p:cNvPr id="38" name="Gruppieren 37"/>
            <p:cNvGrpSpPr/>
            <p:nvPr/>
          </p:nvGrpSpPr>
          <p:grpSpPr>
            <a:xfrm>
              <a:off x="4204544" y="2034878"/>
              <a:ext cx="2340000" cy="530154"/>
              <a:chOff x="443218" y="3959527"/>
              <a:chExt cx="5599803" cy="2082250"/>
            </a:xfrm>
          </p:grpSpPr>
          <p:sp>
            <p:nvSpPr>
              <p:cNvPr id="40" name="Rechteck 39"/>
              <p:cNvSpPr/>
              <p:nvPr/>
            </p:nvSpPr>
            <p:spPr>
              <a:xfrm>
                <a:off x="443218" y="4200939"/>
                <a:ext cx="5599803" cy="18408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1" name="Gerader Verbinder 40"/>
              <p:cNvCxnSpPr/>
              <p:nvPr/>
            </p:nvCxnSpPr>
            <p:spPr>
              <a:xfrm>
                <a:off x="443218" y="3959527"/>
                <a:ext cx="0" cy="208225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Rechteck 38"/>
            <p:cNvSpPr/>
            <p:nvPr/>
          </p:nvSpPr>
          <p:spPr>
            <a:xfrm>
              <a:off x="4204544" y="2175269"/>
              <a:ext cx="2339241" cy="422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except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208893" y="2448421"/>
            <a:ext cx="2340000" cy="476198"/>
            <a:chOff x="4204544" y="2096343"/>
            <a:chExt cx="2340000" cy="726344"/>
          </a:xfrm>
        </p:grpSpPr>
        <p:grpSp>
          <p:nvGrpSpPr>
            <p:cNvPr id="44" name="Gruppieren 43"/>
            <p:cNvGrpSpPr/>
            <p:nvPr/>
          </p:nvGrpSpPr>
          <p:grpSpPr>
            <a:xfrm>
              <a:off x="4204544" y="2096343"/>
              <a:ext cx="2340000" cy="726344"/>
              <a:chOff x="443218" y="4200939"/>
              <a:chExt cx="5599803" cy="2852812"/>
            </a:xfrm>
          </p:grpSpPr>
          <p:sp>
            <p:nvSpPr>
              <p:cNvPr id="46" name="Rechteck 45"/>
              <p:cNvSpPr/>
              <p:nvPr/>
            </p:nvSpPr>
            <p:spPr>
              <a:xfrm>
                <a:off x="443218" y="4200939"/>
                <a:ext cx="5599803" cy="2852812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7" name="Gerader Verbinder 46"/>
              <p:cNvCxnSpPr/>
              <p:nvPr/>
            </p:nvCxnSpPr>
            <p:spPr>
              <a:xfrm flipH="1">
                <a:off x="443218" y="4200939"/>
                <a:ext cx="5" cy="2852812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hteck 44"/>
            <p:cNvSpPr/>
            <p:nvPr/>
          </p:nvSpPr>
          <p:spPr>
            <a:xfrm>
              <a:off x="4204544" y="2118510"/>
              <a:ext cx="2339241" cy="704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generally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low</a:t>
              </a:r>
              <a:endParaRPr lang="de-DE" sz="1200" b="1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good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agreement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expectation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208893" y="1422505"/>
            <a:ext cx="2340000" cy="461665"/>
            <a:chOff x="4204544" y="1492255"/>
            <a:chExt cx="2340000" cy="461665"/>
          </a:xfrm>
        </p:grpSpPr>
        <p:grpSp>
          <p:nvGrpSpPr>
            <p:cNvPr id="49" name="Gruppieren 48"/>
            <p:cNvGrpSpPr/>
            <p:nvPr/>
          </p:nvGrpSpPr>
          <p:grpSpPr>
            <a:xfrm>
              <a:off x="4204544" y="1492312"/>
              <a:ext cx="2340000" cy="461608"/>
              <a:chOff x="443218" y="4260415"/>
              <a:chExt cx="5599803" cy="1073302"/>
            </a:xfrm>
          </p:grpSpPr>
          <p:sp>
            <p:nvSpPr>
              <p:cNvPr id="51" name="Rechteck 50"/>
              <p:cNvSpPr/>
              <p:nvPr/>
            </p:nvSpPr>
            <p:spPr>
              <a:xfrm>
                <a:off x="443218" y="4260415"/>
                <a:ext cx="5599803" cy="886761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52" name="Gerader Verbinder 51"/>
              <p:cNvCxnSpPr/>
              <p:nvPr/>
            </p:nvCxnSpPr>
            <p:spPr>
              <a:xfrm>
                <a:off x="443218" y="4260415"/>
                <a:ext cx="0" cy="1073302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Rechteck 49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harmonics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208893" y="3387531"/>
            <a:ext cx="2340000" cy="307277"/>
            <a:chOff x="4204544" y="2096343"/>
            <a:chExt cx="2340000" cy="468689"/>
          </a:xfrm>
        </p:grpSpPr>
        <p:grpSp>
          <p:nvGrpSpPr>
            <p:cNvPr id="61" name="Gruppieren 60"/>
            <p:cNvGrpSpPr/>
            <p:nvPr/>
          </p:nvGrpSpPr>
          <p:grpSpPr>
            <a:xfrm>
              <a:off x="4204544" y="2096343"/>
              <a:ext cx="2340000" cy="468689"/>
              <a:chOff x="443218" y="4200939"/>
              <a:chExt cx="5599803" cy="1840838"/>
            </a:xfrm>
          </p:grpSpPr>
          <p:sp>
            <p:nvSpPr>
              <p:cNvPr id="63" name="Rechteck 62"/>
              <p:cNvSpPr/>
              <p:nvPr/>
            </p:nvSpPr>
            <p:spPr>
              <a:xfrm>
                <a:off x="443218" y="4200939"/>
                <a:ext cx="5599803" cy="18408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4" name="Gerader Verbinder 63"/>
              <p:cNvCxnSpPr/>
              <p:nvPr/>
            </p:nvCxnSpPr>
            <p:spPr>
              <a:xfrm flipH="1">
                <a:off x="443218" y="4200939"/>
                <a:ext cx="2" cy="184083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Rechteck 61"/>
            <p:cNvSpPr/>
            <p:nvPr/>
          </p:nvSpPr>
          <p:spPr>
            <a:xfrm>
              <a:off x="4204544" y="2118510"/>
              <a:ext cx="2339241" cy="422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de-DE" sz="1200" baseline="-250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– due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coil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shift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208893" y="4095200"/>
            <a:ext cx="2340000" cy="307277"/>
            <a:chOff x="4204544" y="2096343"/>
            <a:chExt cx="2340000" cy="468689"/>
          </a:xfrm>
        </p:grpSpPr>
        <p:grpSp>
          <p:nvGrpSpPr>
            <p:cNvPr id="66" name="Gruppieren 65"/>
            <p:cNvGrpSpPr/>
            <p:nvPr/>
          </p:nvGrpSpPr>
          <p:grpSpPr>
            <a:xfrm>
              <a:off x="4204544" y="2096343"/>
              <a:ext cx="2340000" cy="468689"/>
              <a:chOff x="443218" y="4200939"/>
              <a:chExt cx="5599803" cy="1840838"/>
            </a:xfrm>
          </p:grpSpPr>
          <p:sp>
            <p:nvSpPr>
              <p:cNvPr id="68" name="Rechteck 67"/>
              <p:cNvSpPr/>
              <p:nvPr/>
            </p:nvSpPr>
            <p:spPr>
              <a:xfrm>
                <a:off x="443218" y="4200939"/>
                <a:ext cx="5599803" cy="18408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9" name="Gerader Verbinder 68"/>
              <p:cNvCxnSpPr/>
              <p:nvPr/>
            </p:nvCxnSpPr>
            <p:spPr>
              <a:xfrm flipH="1">
                <a:off x="443218" y="4200939"/>
                <a:ext cx="2" cy="184083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Rechteck 66"/>
            <p:cNvSpPr/>
            <p:nvPr/>
          </p:nvSpPr>
          <p:spPr>
            <a:xfrm>
              <a:off x="4204544" y="2118510"/>
              <a:ext cx="2339241" cy="422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losses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acceptable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3075431" y="1105309"/>
            <a:ext cx="1050183" cy="783393"/>
            <a:chOff x="3134862" y="3950998"/>
            <a:chExt cx="1050183" cy="783393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4862" y="3950998"/>
              <a:ext cx="1050183" cy="783393"/>
            </a:xfrm>
            <a:prstGeom prst="rect">
              <a:avLst/>
            </a:prstGeom>
          </p:spPr>
        </p:pic>
        <p:sp>
          <p:nvSpPr>
            <p:cNvPr id="5" name="Ellipse 4"/>
            <p:cNvSpPr/>
            <p:nvPr/>
          </p:nvSpPr>
          <p:spPr>
            <a:xfrm>
              <a:off x="3808674" y="4121330"/>
              <a:ext cx="169629" cy="4427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208893" y="1712591"/>
            <a:ext cx="2339241" cy="464230"/>
            <a:chOff x="4204544" y="1711911"/>
            <a:chExt cx="2340000" cy="473754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4204544" y="1783646"/>
              <a:ext cx="2340000" cy="327148"/>
              <a:chOff x="443218" y="4260415"/>
              <a:chExt cx="5599803" cy="1284917"/>
            </a:xfrm>
          </p:grpSpPr>
          <p:sp>
            <p:nvSpPr>
              <p:cNvPr id="30" name="Rechteck 29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31" name="Gerader Verbinder 30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echteck 28"/>
                <p:cNvSpPr/>
                <p:nvPr/>
              </p:nvSpPr>
              <p:spPr>
                <a:xfrm>
                  <a:off x="4313288" y="1711911"/>
                  <a:ext cx="2122535" cy="4737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9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d>
                          <m:dPr>
                            <m:ctrlPr>
                              <a:rPr lang="de-DE" sz="9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9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de-DE" sz="9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sz="9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9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sz="9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𝑖𝑦</m:t>
                            </m:r>
                          </m:e>
                        </m:d>
                        <m:r>
                          <a:rPr lang="de-DE" sz="9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de-DE" sz="9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de-DE" sz="9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de-DE" sz="900" b="1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900" b="1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sz="900" b="1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de-DE" sz="9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de-DE" sz="900" i="1" smtClean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de-DE" sz="9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z="900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de-DE" sz="900" i="1">
                                                <a:solidFill>
                                                  <a:schemeClr val="accent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900" i="1">
                                                <a:solidFill>
                                                  <a:schemeClr val="accent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de-DE" sz="900">
                                                <a:solidFill>
                                                  <a:schemeClr val="accent1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ref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de-DE" sz="9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de-DE" sz="9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29" name="Rechteck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3288" y="1711911"/>
                  <a:ext cx="2122535" cy="473754"/>
                </a:xfrm>
                <a:prstGeom prst="rect">
                  <a:avLst/>
                </a:prstGeom>
                <a:blipFill>
                  <a:blip r:embed="rId10"/>
                  <a:stretch>
                    <a:fillRect t="-96053" b="-14605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0475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integration</a:t>
            </a:r>
            <a:r>
              <a:rPr lang="de-DE" dirty="0" smtClean="0"/>
              <a:t> of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chamber</a:t>
            </a:r>
            <a:endParaRPr lang="de-DE" dirty="0"/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982" y="1038973"/>
            <a:ext cx="5842827" cy="349867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186" y="529982"/>
            <a:ext cx="1051534" cy="89950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202" y="1863131"/>
            <a:ext cx="927079" cy="69531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3259" y="1745019"/>
            <a:ext cx="388922" cy="1226857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208893" y="2259380"/>
            <a:ext cx="2340000" cy="1648407"/>
            <a:chOff x="4204544" y="1783646"/>
            <a:chExt cx="2340000" cy="327148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4204544" y="1783646"/>
              <a:ext cx="2340000" cy="327148"/>
              <a:chOff x="443218" y="4260415"/>
              <a:chExt cx="5599803" cy="1284917"/>
            </a:xfrm>
          </p:grpSpPr>
          <p:sp>
            <p:nvSpPr>
              <p:cNvPr id="16" name="Rechteck 15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7" name="Gerader Verbinder 16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hteck 14"/>
            <p:cNvSpPr/>
            <p:nvPr/>
          </p:nvSpPr>
          <p:spPr>
            <a:xfrm>
              <a:off x="4204544" y="1790670"/>
              <a:ext cx="2339241" cy="3115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logistics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preparation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chamber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pipe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welding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according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DGRL)</a:t>
              </a:r>
            </a:p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flange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welding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defTabSz="342900"/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testing</a:t>
              </a:r>
              <a:endPara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208893" y="1967170"/>
            <a:ext cx="2340000" cy="461665"/>
            <a:chOff x="4204544" y="1492255"/>
            <a:chExt cx="2340000" cy="461665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21" name="Rechteck 20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22" name="Gerader Verbinder 21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hteck 19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(major) process steps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3285168" y="1297650"/>
            <a:ext cx="5682215" cy="3240000"/>
            <a:chOff x="3285169" y="1297650"/>
            <a:chExt cx="5682215" cy="324000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5169" y="1297650"/>
              <a:ext cx="4319999" cy="3240000"/>
            </a:xfrm>
            <a:prstGeom prst="rect">
              <a:avLst/>
            </a:prstGeom>
          </p:spPr>
        </p:pic>
        <p:sp>
          <p:nvSpPr>
            <p:cNvPr id="50" name="Rechteck 49"/>
            <p:cNvSpPr/>
            <p:nvPr/>
          </p:nvSpPr>
          <p:spPr>
            <a:xfrm>
              <a:off x="7661836" y="1435754"/>
              <a:ext cx="13055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leak checking</a:t>
              </a:r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3272281" y="1297650"/>
            <a:ext cx="5678355" cy="3240000"/>
            <a:chOff x="3285168" y="1283354"/>
            <a:chExt cx="5678355" cy="3240000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5168" y="1283354"/>
              <a:ext cx="4320000" cy="3240000"/>
            </a:xfrm>
            <a:prstGeom prst="rect">
              <a:avLst/>
            </a:prstGeom>
          </p:spPr>
        </p:pic>
        <p:sp>
          <p:nvSpPr>
            <p:cNvPr id="52" name="Rechteck 51"/>
            <p:cNvSpPr/>
            <p:nvPr/>
          </p:nvSpPr>
          <p:spPr>
            <a:xfrm>
              <a:off x="7657975" y="1424146"/>
              <a:ext cx="13055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 chambers</a:t>
              </a: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3285168" y="1297650"/>
            <a:ext cx="5676926" cy="3240000"/>
            <a:chOff x="3285169" y="1297650"/>
            <a:chExt cx="5676926" cy="3240000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5169" y="1297650"/>
              <a:ext cx="4319999" cy="3240000"/>
            </a:xfrm>
            <a:prstGeom prst="rect">
              <a:avLst/>
            </a:prstGeom>
          </p:spPr>
        </p:pic>
        <p:sp>
          <p:nvSpPr>
            <p:cNvPr id="53" name="Rechteck 52"/>
            <p:cNvSpPr/>
            <p:nvPr/>
          </p:nvSpPr>
          <p:spPr>
            <a:xfrm>
              <a:off x="7656547" y="1454026"/>
              <a:ext cx="13055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integrated chamber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644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16748" y="846948"/>
            <a:ext cx="6410648" cy="2146742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lvl="2" defTabSz="342900"/>
            <a:r>
              <a:rPr lang="en-US" b="1" dirty="0" smtClean="0">
                <a:solidFill>
                  <a:prstClr val="white"/>
                </a:solidFill>
                <a:latin typeface="Arial"/>
                <a:cs typeface="Arial"/>
              </a:rPr>
              <a:t>SIS100 dipole</a:t>
            </a:r>
            <a:endParaRPr lang="en-US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algn="ctr" defTabSz="342900"/>
            <a:endParaRPr lang="en-US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algn="ctr"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lvl="1" defTabSz="342900">
              <a:lnSpc>
                <a:spcPct val="150000"/>
              </a:lnSpc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series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production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and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testing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successfully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finished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(in time)</a:t>
            </a:r>
          </a:p>
          <a:p>
            <a:pPr lvl="1" defTabSz="342900">
              <a:lnSpc>
                <a:spcPct val="150000"/>
              </a:lnSpc>
            </a:pPr>
            <a:endParaRPr lang="de-DE" sz="1350" i="1" dirty="0">
              <a:solidFill>
                <a:prstClr val="white"/>
              </a:solidFill>
              <a:latin typeface="Arial"/>
            </a:endParaRPr>
          </a:p>
          <a:p>
            <a:pPr lvl="1" defTabSz="342900">
              <a:lnSpc>
                <a:spcPct val="150000"/>
              </a:lnSpc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vacuum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chamber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integration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ongoing</a:t>
            </a:r>
            <a:endParaRPr lang="de-DE" sz="1350" i="1" dirty="0">
              <a:solidFill>
                <a:prstClr val="white"/>
              </a:solidFill>
              <a:latin typeface="Arial"/>
            </a:endParaRPr>
          </a:p>
          <a:p>
            <a:pPr defTabSz="342900">
              <a:lnSpc>
                <a:spcPct val="150000"/>
              </a:lnSpc>
            </a:pPr>
            <a:endParaRPr lang="de-DE" sz="1350" i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Superconducting Magnets for FAIR - C. Roux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748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" name="Tabelle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822868"/>
              </p:ext>
            </p:extLst>
          </p:nvPr>
        </p:nvGraphicFramePr>
        <p:xfrm>
          <a:off x="4413095" y="1289864"/>
          <a:ext cx="2712254" cy="315005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65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92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72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5167">
                <a:tc gridSpan="2">
                  <a:txBody>
                    <a:bodyPr/>
                    <a:lstStyle/>
                    <a:p>
                      <a:pPr marL="0" algn="l" defTabSz="457200" rtl="0" eaLnBrk="1" fontAlgn="b" latinLnBrk="0" hangingPunct="1">
                        <a:lnSpc>
                          <a:spcPct val="150000"/>
                        </a:lnSpc>
                      </a:pPr>
                      <a:endParaRPr lang="de-DE" sz="300" b="1" i="1" u="none" strike="noStrike" dirty="0">
                        <a:effectLst/>
                        <a:latin typeface="Lucida Grande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b="0" i="0" u="none" strike="noStrike" dirty="0">
                        <a:effectLst/>
                        <a:latin typeface="Lucida Grand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800" b="1" i="0" u="none" strike="noStrike" dirty="0">
                        <a:effectLst/>
                        <a:latin typeface="Lucida Grande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62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de-DE" sz="1200" b="1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configuration</a:t>
                      </a:r>
                      <a:endParaRPr lang="de-DE" sz="1200" b="1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b="1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short</a:t>
                      </a:r>
                      <a:r>
                        <a:rPr lang="de-DE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200" b="1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name</a:t>
                      </a:r>
                      <a:endParaRPr lang="de-DE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#</a:t>
                      </a:r>
                      <a:endParaRPr lang="de-DE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862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QDB-TRP-SF2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2.123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15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6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QDB-TRP-SF2s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2.13s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2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862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QDBb-T-SF2M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2.4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5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862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QDBx-T-SF2Mx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2.4x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862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VQD-CR-SF2B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2.5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6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862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BQD-C-SF1H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1.6A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12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862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VQD-CR-SF1B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1.7B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12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862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BQD-C-SF2H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2.8C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12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862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BQD-CR-SF2J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2.9D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12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862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MQD-C-SF1Bb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1.E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5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862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MQDi-C-SF1Bi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1.Ei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de-DE" sz="12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</a:t>
                      </a:r>
                      <a:endParaRPr lang="de-DE" sz="12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14" name="Gruppieren 13"/>
          <p:cNvGrpSpPr/>
          <p:nvPr/>
        </p:nvGrpSpPr>
        <p:grpSpPr>
          <a:xfrm>
            <a:off x="3354911" y="1092802"/>
            <a:ext cx="4909116" cy="3815303"/>
            <a:chOff x="4124605" y="-3644651"/>
            <a:chExt cx="4909116" cy="3815303"/>
          </a:xfrm>
        </p:grpSpPr>
        <p:grpSp>
          <p:nvGrpSpPr>
            <p:cNvPr id="9" name="Gruppieren 8"/>
            <p:cNvGrpSpPr/>
            <p:nvPr/>
          </p:nvGrpSpPr>
          <p:grpSpPr>
            <a:xfrm>
              <a:off x="5827873" y="-1674158"/>
              <a:ext cx="1988478" cy="1683228"/>
              <a:chOff x="10878146" y="-1069689"/>
              <a:chExt cx="1988478" cy="1683228"/>
            </a:xfrm>
          </p:grpSpPr>
          <p:pic>
            <p:nvPicPr>
              <p:cNvPr id="134" name="Grafik 133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78146" y="-1069689"/>
                <a:ext cx="1398926" cy="1333711"/>
              </a:xfrm>
              <a:prstGeom prst="rect">
                <a:avLst/>
              </a:prstGeom>
            </p:spPr>
          </p:pic>
          <p:sp>
            <p:nvSpPr>
              <p:cNvPr id="248" name="Rechteck 247"/>
              <p:cNvSpPr/>
              <p:nvPr/>
            </p:nvSpPr>
            <p:spPr>
              <a:xfrm>
                <a:off x="11687520" y="359623"/>
                <a:ext cx="1179104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05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steerer</a:t>
                </a:r>
                <a:endParaRPr lang="en-GB" sz="105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" name="Gruppieren 9"/>
            <p:cNvGrpSpPr/>
            <p:nvPr/>
          </p:nvGrpSpPr>
          <p:grpSpPr>
            <a:xfrm>
              <a:off x="7622735" y="-1670223"/>
              <a:ext cx="1410986" cy="1679293"/>
              <a:chOff x="12673008" y="-1065754"/>
              <a:chExt cx="1410986" cy="1679293"/>
            </a:xfrm>
          </p:grpSpPr>
          <p:grpSp>
            <p:nvGrpSpPr>
              <p:cNvPr id="242" name="Group 319"/>
              <p:cNvGrpSpPr/>
              <p:nvPr/>
            </p:nvGrpSpPr>
            <p:grpSpPr>
              <a:xfrm>
                <a:off x="12673008" y="-1065754"/>
                <a:ext cx="1410986" cy="1325840"/>
                <a:chOff x="0" y="0"/>
                <a:chExt cx="2961749" cy="2783024"/>
              </a:xfrm>
            </p:grpSpPr>
            <p:sp>
              <p:nvSpPr>
                <p:cNvPr id="243" name="Shape 314"/>
                <p:cNvSpPr/>
                <p:nvPr/>
              </p:nvSpPr>
              <p:spPr>
                <a:xfrm>
                  <a:off x="563316" y="491945"/>
                  <a:ext cx="1826339" cy="18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>
                    <a:alpha val="69053"/>
                  </a:srgbClr>
                </a:solidFill>
                <a:ln w="228600" cap="flat">
                  <a:solidFill>
                    <a:srgbClr val="13AF80">
                      <a:alpha val="69053"/>
                    </a:srgbClr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342900"/>
                  <a:endParaRPr sz="135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grpSp>
              <p:nvGrpSpPr>
                <p:cNvPr id="244" name="Group 317"/>
                <p:cNvGrpSpPr/>
                <p:nvPr/>
              </p:nvGrpSpPr>
              <p:grpSpPr>
                <a:xfrm>
                  <a:off x="-1" y="-1"/>
                  <a:ext cx="2961751" cy="2783026"/>
                  <a:chOff x="0" y="0"/>
                  <a:chExt cx="2961749" cy="2783024"/>
                </a:xfrm>
              </p:grpSpPr>
              <p:pic>
                <p:nvPicPr>
                  <p:cNvPr id="246" name="Steering.pdf"/>
                  <p:cNvPicPr/>
                  <p:nvPr/>
                </p:nvPicPr>
                <p:blipFill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1389294"/>
                    <a:ext cx="2961750" cy="139373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47" name="Steering.pdf"/>
                  <p:cNvPicPr/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-1" y="-1"/>
                    <a:ext cx="2961751" cy="142329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245" name="MC-2DCrossSection.pdf"/>
                <p:cNvPicPr/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5748" y="431485"/>
                  <a:ext cx="1917554" cy="191758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49" name="Rechteck 248"/>
              <p:cNvSpPr/>
              <p:nvPr/>
            </p:nvSpPr>
            <p:spPr>
              <a:xfrm>
                <a:off x="12852198" y="359623"/>
                <a:ext cx="1179104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342900"/>
                <a:r>
                  <a:rPr lang="en-GB" sz="105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multipole</a:t>
                </a:r>
                <a:endParaRPr lang="en-GB" sz="105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" name="Gruppieren 10"/>
            <p:cNvGrpSpPr/>
            <p:nvPr/>
          </p:nvGrpSpPr>
          <p:grpSpPr>
            <a:xfrm>
              <a:off x="4124605" y="-1632999"/>
              <a:ext cx="1512393" cy="1803651"/>
              <a:chOff x="9174878" y="-1028530"/>
              <a:chExt cx="1512393" cy="1803651"/>
            </a:xfrm>
          </p:grpSpPr>
          <p:grpSp>
            <p:nvGrpSpPr>
              <p:cNvPr id="142" name="Group 307"/>
              <p:cNvGrpSpPr/>
              <p:nvPr/>
            </p:nvGrpSpPr>
            <p:grpSpPr>
              <a:xfrm>
                <a:off x="9174878" y="-1028530"/>
                <a:ext cx="1512393" cy="1251393"/>
                <a:chOff x="0" y="542727"/>
                <a:chExt cx="3126076" cy="2586597"/>
              </a:xfrm>
            </p:grpSpPr>
            <p:pic>
              <p:nvPicPr>
                <p:cNvPr id="143" name="Sext-lamination.pdf"/>
                <p:cNvPicPr/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633468"/>
                  <a:ext cx="891951" cy="240990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46" name="Sext-lamination.pdf"/>
                <p:cNvPicPr/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18000000" flipH="1">
                  <a:off x="1469794" y="-216252"/>
                  <a:ext cx="891951" cy="240990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147" name="Group 268"/>
                <p:cNvGrpSpPr/>
                <p:nvPr/>
              </p:nvGrpSpPr>
              <p:grpSpPr>
                <a:xfrm>
                  <a:off x="335296" y="1718835"/>
                  <a:ext cx="2191626" cy="235955"/>
                  <a:chOff x="0" y="0"/>
                  <a:chExt cx="2191624" cy="235953"/>
                </a:xfrm>
              </p:grpSpPr>
              <p:grpSp>
                <p:nvGrpSpPr>
                  <p:cNvPr id="224" name="Group 258"/>
                  <p:cNvGrpSpPr/>
                  <p:nvPr/>
                </p:nvGrpSpPr>
                <p:grpSpPr>
                  <a:xfrm>
                    <a:off x="1959918" y="1573"/>
                    <a:ext cx="231707" cy="234381"/>
                    <a:chOff x="0" y="0"/>
                    <a:chExt cx="231706" cy="234379"/>
                  </a:xfrm>
                </p:grpSpPr>
                <p:sp>
                  <p:nvSpPr>
                    <p:cNvPr id="234" name="Shape 250"/>
                    <p:cNvSpPr/>
                    <p:nvPr/>
                  </p:nvSpPr>
                  <p:spPr>
                    <a:xfrm>
                      <a:off x="0" y="0"/>
                      <a:ext cx="231707" cy="234380"/>
                    </a:xfrm>
                    <a:prstGeom prst="rect">
                      <a:avLst/>
                    </a:prstGeom>
                    <a:solidFill>
                      <a:srgbClr val="13AF80"/>
                    </a:solidFill>
                    <a:ln w="9525" cap="flat">
                      <a:solidFill>
                        <a:srgbClr val="000000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defTabSz="342900"/>
                      <a:endParaRPr sz="1350">
                        <a:solidFill>
                          <a:prstClr val="black"/>
                        </a:solidFill>
                        <a:latin typeface="Arial"/>
                      </a:endParaRPr>
                    </a:p>
                  </p:txBody>
                </p:sp>
                <p:grpSp>
                  <p:nvGrpSpPr>
                    <p:cNvPr id="235" name="Group 257"/>
                    <p:cNvGrpSpPr/>
                    <p:nvPr/>
                  </p:nvGrpSpPr>
                  <p:grpSpPr>
                    <a:xfrm>
                      <a:off x="37377" y="33761"/>
                      <a:ext cx="156952" cy="168504"/>
                      <a:chOff x="0" y="0"/>
                      <a:chExt cx="156951" cy="168503"/>
                    </a:xfrm>
                  </p:grpSpPr>
                  <p:grpSp>
                    <p:nvGrpSpPr>
                      <p:cNvPr id="236" name="Group 253"/>
                      <p:cNvGrpSpPr/>
                      <p:nvPr/>
                    </p:nvGrpSpPr>
                    <p:grpSpPr>
                      <a:xfrm>
                        <a:off x="0" y="-1"/>
                        <a:ext cx="80240" cy="168505"/>
                        <a:chOff x="0" y="0"/>
                        <a:chExt cx="80239" cy="168503"/>
                      </a:xfrm>
                    </p:grpSpPr>
                    <p:sp>
                      <p:nvSpPr>
                        <p:cNvPr id="240" name="Shape 251"/>
                        <p:cNvSpPr/>
                        <p:nvPr/>
                      </p:nvSpPr>
                      <p:spPr>
                        <a:xfrm>
                          <a:off x="0" y="0"/>
                          <a:ext cx="80240" cy="802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  <p:sp>
                      <p:nvSpPr>
                        <p:cNvPr id="241" name="Shape 252"/>
                        <p:cNvSpPr/>
                        <p:nvPr/>
                      </p:nvSpPr>
                      <p:spPr>
                        <a:xfrm>
                          <a:off x="0" y="88263"/>
                          <a:ext cx="80240" cy="8024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37" name="Group 256"/>
                      <p:cNvGrpSpPr/>
                      <p:nvPr/>
                    </p:nvGrpSpPr>
                    <p:grpSpPr>
                      <a:xfrm>
                        <a:off x="76711" y="0"/>
                        <a:ext cx="80241" cy="168504"/>
                        <a:chOff x="0" y="0"/>
                        <a:chExt cx="80239" cy="168503"/>
                      </a:xfrm>
                    </p:grpSpPr>
                    <p:sp>
                      <p:nvSpPr>
                        <p:cNvPr id="238" name="Shape 254"/>
                        <p:cNvSpPr/>
                        <p:nvPr/>
                      </p:nvSpPr>
                      <p:spPr>
                        <a:xfrm>
                          <a:off x="0" y="0"/>
                          <a:ext cx="80240" cy="802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  <p:sp>
                      <p:nvSpPr>
                        <p:cNvPr id="239" name="Shape 255"/>
                        <p:cNvSpPr/>
                        <p:nvPr/>
                      </p:nvSpPr>
                      <p:spPr>
                        <a:xfrm>
                          <a:off x="0" y="88263"/>
                          <a:ext cx="80240" cy="8024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25" name="Group 267"/>
                  <p:cNvGrpSpPr/>
                  <p:nvPr/>
                </p:nvGrpSpPr>
                <p:grpSpPr>
                  <a:xfrm>
                    <a:off x="0" y="0"/>
                    <a:ext cx="231707" cy="234380"/>
                    <a:chOff x="0" y="0"/>
                    <a:chExt cx="231706" cy="234379"/>
                  </a:xfrm>
                </p:grpSpPr>
                <p:sp>
                  <p:nvSpPr>
                    <p:cNvPr id="226" name="Shape 259"/>
                    <p:cNvSpPr/>
                    <p:nvPr/>
                  </p:nvSpPr>
                  <p:spPr>
                    <a:xfrm>
                      <a:off x="0" y="0"/>
                      <a:ext cx="231707" cy="234380"/>
                    </a:xfrm>
                    <a:prstGeom prst="rect">
                      <a:avLst/>
                    </a:prstGeom>
                    <a:solidFill>
                      <a:srgbClr val="13AF80"/>
                    </a:solidFill>
                    <a:ln w="9525" cap="flat">
                      <a:solidFill>
                        <a:srgbClr val="000000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defTabSz="342900"/>
                      <a:endParaRPr sz="1350">
                        <a:solidFill>
                          <a:prstClr val="black"/>
                        </a:solidFill>
                        <a:latin typeface="Arial"/>
                      </a:endParaRPr>
                    </a:p>
                  </p:txBody>
                </p:sp>
                <p:grpSp>
                  <p:nvGrpSpPr>
                    <p:cNvPr id="227" name="Group 266"/>
                    <p:cNvGrpSpPr/>
                    <p:nvPr/>
                  </p:nvGrpSpPr>
                  <p:grpSpPr>
                    <a:xfrm>
                      <a:off x="37377" y="33761"/>
                      <a:ext cx="156952" cy="168504"/>
                      <a:chOff x="0" y="0"/>
                      <a:chExt cx="156951" cy="168503"/>
                    </a:xfrm>
                  </p:grpSpPr>
                  <p:grpSp>
                    <p:nvGrpSpPr>
                      <p:cNvPr id="228" name="Group 262"/>
                      <p:cNvGrpSpPr/>
                      <p:nvPr/>
                    </p:nvGrpSpPr>
                    <p:grpSpPr>
                      <a:xfrm>
                        <a:off x="0" y="-1"/>
                        <a:ext cx="80240" cy="168505"/>
                        <a:chOff x="0" y="0"/>
                        <a:chExt cx="80239" cy="168503"/>
                      </a:xfrm>
                    </p:grpSpPr>
                    <p:sp>
                      <p:nvSpPr>
                        <p:cNvPr id="232" name="Shape 260"/>
                        <p:cNvSpPr/>
                        <p:nvPr/>
                      </p:nvSpPr>
                      <p:spPr>
                        <a:xfrm>
                          <a:off x="0" y="0"/>
                          <a:ext cx="80240" cy="802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  <p:sp>
                      <p:nvSpPr>
                        <p:cNvPr id="233" name="Shape 261"/>
                        <p:cNvSpPr/>
                        <p:nvPr/>
                      </p:nvSpPr>
                      <p:spPr>
                        <a:xfrm>
                          <a:off x="0" y="88263"/>
                          <a:ext cx="80240" cy="8024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29" name="Group 265"/>
                      <p:cNvGrpSpPr/>
                      <p:nvPr/>
                    </p:nvGrpSpPr>
                    <p:grpSpPr>
                      <a:xfrm>
                        <a:off x="76711" y="0"/>
                        <a:ext cx="80241" cy="168504"/>
                        <a:chOff x="0" y="0"/>
                        <a:chExt cx="80239" cy="168503"/>
                      </a:xfrm>
                    </p:grpSpPr>
                    <p:sp>
                      <p:nvSpPr>
                        <p:cNvPr id="230" name="Shape 263"/>
                        <p:cNvSpPr/>
                        <p:nvPr/>
                      </p:nvSpPr>
                      <p:spPr>
                        <a:xfrm>
                          <a:off x="0" y="0"/>
                          <a:ext cx="80240" cy="802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  <p:sp>
                      <p:nvSpPr>
                        <p:cNvPr id="231" name="Shape 264"/>
                        <p:cNvSpPr/>
                        <p:nvPr/>
                      </p:nvSpPr>
                      <p:spPr>
                        <a:xfrm>
                          <a:off x="0" y="88263"/>
                          <a:ext cx="80240" cy="8024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48" name="Group 287"/>
                <p:cNvGrpSpPr/>
                <p:nvPr/>
              </p:nvGrpSpPr>
              <p:grpSpPr>
                <a:xfrm rot="18000000">
                  <a:off x="265815" y="1642225"/>
                  <a:ext cx="2299721" cy="295220"/>
                  <a:chOff x="0" y="-60838"/>
                  <a:chExt cx="2299719" cy="295218"/>
                </a:xfrm>
              </p:grpSpPr>
              <p:grpSp>
                <p:nvGrpSpPr>
                  <p:cNvPr id="190" name="Group 277"/>
                  <p:cNvGrpSpPr/>
                  <p:nvPr/>
                </p:nvGrpSpPr>
                <p:grpSpPr>
                  <a:xfrm>
                    <a:off x="2068013" y="-60838"/>
                    <a:ext cx="231706" cy="234381"/>
                    <a:chOff x="108095" y="-62411"/>
                    <a:chExt cx="231705" cy="234379"/>
                  </a:xfrm>
                </p:grpSpPr>
                <p:sp>
                  <p:nvSpPr>
                    <p:cNvPr id="216" name="Shape 269"/>
                    <p:cNvSpPr/>
                    <p:nvPr/>
                  </p:nvSpPr>
                  <p:spPr>
                    <a:xfrm>
                      <a:off x="108095" y="-62411"/>
                      <a:ext cx="231705" cy="234379"/>
                    </a:xfrm>
                    <a:prstGeom prst="rect">
                      <a:avLst/>
                    </a:prstGeom>
                    <a:solidFill>
                      <a:srgbClr val="13AF80"/>
                    </a:solidFill>
                    <a:ln w="9525" cap="flat">
                      <a:solidFill>
                        <a:srgbClr val="000000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defTabSz="342900"/>
                      <a:endParaRPr sz="1350">
                        <a:solidFill>
                          <a:prstClr val="black"/>
                        </a:solidFill>
                        <a:latin typeface="Arial"/>
                      </a:endParaRPr>
                    </a:p>
                  </p:txBody>
                </p:sp>
                <p:grpSp>
                  <p:nvGrpSpPr>
                    <p:cNvPr id="217" name="Group 276"/>
                    <p:cNvGrpSpPr/>
                    <p:nvPr/>
                  </p:nvGrpSpPr>
                  <p:grpSpPr>
                    <a:xfrm>
                      <a:off x="142823" y="-27120"/>
                      <a:ext cx="156964" cy="168506"/>
                      <a:chOff x="105446" y="-60881"/>
                      <a:chExt cx="156963" cy="168505"/>
                    </a:xfrm>
                  </p:grpSpPr>
                  <p:grpSp>
                    <p:nvGrpSpPr>
                      <p:cNvPr id="218" name="Group 272"/>
                      <p:cNvGrpSpPr/>
                      <p:nvPr/>
                    </p:nvGrpSpPr>
                    <p:grpSpPr>
                      <a:xfrm>
                        <a:off x="105446" y="-60881"/>
                        <a:ext cx="80253" cy="168503"/>
                        <a:chOff x="105444" y="-60880"/>
                        <a:chExt cx="80252" cy="168501"/>
                      </a:xfrm>
                    </p:grpSpPr>
                    <p:sp>
                      <p:nvSpPr>
                        <p:cNvPr id="222" name="Shape 270"/>
                        <p:cNvSpPr/>
                        <p:nvPr/>
                      </p:nvSpPr>
                      <p:spPr>
                        <a:xfrm>
                          <a:off x="105444" y="-60880"/>
                          <a:ext cx="80240" cy="8024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  <p:sp>
                      <p:nvSpPr>
                        <p:cNvPr id="223" name="Shape 271"/>
                        <p:cNvSpPr/>
                        <p:nvPr/>
                      </p:nvSpPr>
                      <p:spPr>
                        <a:xfrm>
                          <a:off x="105449" y="27382"/>
                          <a:ext cx="80247" cy="802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19" name="Group 275"/>
                      <p:cNvGrpSpPr/>
                      <p:nvPr/>
                    </p:nvGrpSpPr>
                    <p:grpSpPr>
                      <a:xfrm>
                        <a:off x="182158" y="-60877"/>
                        <a:ext cx="80251" cy="168501"/>
                        <a:chOff x="105443" y="-60877"/>
                        <a:chExt cx="80249" cy="168500"/>
                      </a:xfrm>
                    </p:grpSpPr>
                    <p:sp>
                      <p:nvSpPr>
                        <p:cNvPr id="220" name="Shape 273"/>
                        <p:cNvSpPr/>
                        <p:nvPr/>
                      </p:nvSpPr>
                      <p:spPr>
                        <a:xfrm>
                          <a:off x="105452" y="-60877"/>
                          <a:ext cx="80240" cy="802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  <p:sp>
                      <p:nvSpPr>
                        <p:cNvPr id="221" name="Shape 274"/>
                        <p:cNvSpPr/>
                        <p:nvPr/>
                      </p:nvSpPr>
                      <p:spPr>
                        <a:xfrm>
                          <a:off x="105443" y="27381"/>
                          <a:ext cx="80238" cy="8024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91" name="Group 286"/>
                  <p:cNvGrpSpPr/>
                  <p:nvPr/>
                </p:nvGrpSpPr>
                <p:grpSpPr>
                  <a:xfrm>
                    <a:off x="0" y="0"/>
                    <a:ext cx="231707" cy="234380"/>
                    <a:chOff x="0" y="0"/>
                    <a:chExt cx="231706" cy="234379"/>
                  </a:xfrm>
                </p:grpSpPr>
                <p:sp>
                  <p:nvSpPr>
                    <p:cNvPr id="192" name="Shape 278"/>
                    <p:cNvSpPr/>
                    <p:nvPr/>
                  </p:nvSpPr>
                  <p:spPr>
                    <a:xfrm>
                      <a:off x="0" y="0"/>
                      <a:ext cx="231707" cy="234380"/>
                    </a:xfrm>
                    <a:prstGeom prst="rect">
                      <a:avLst/>
                    </a:prstGeom>
                    <a:solidFill>
                      <a:srgbClr val="13AF80"/>
                    </a:solidFill>
                    <a:ln w="9525" cap="flat">
                      <a:solidFill>
                        <a:srgbClr val="000000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defTabSz="342900"/>
                      <a:endParaRPr sz="1350">
                        <a:solidFill>
                          <a:prstClr val="black"/>
                        </a:solidFill>
                        <a:latin typeface="Arial"/>
                      </a:endParaRPr>
                    </a:p>
                  </p:txBody>
                </p:sp>
                <p:grpSp>
                  <p:nvGrpSpPr>
                    <p:cNvPr id="196" name="Group 285"/>
                    <p:cNvGrpSpPr/>
                    <p:nvPr/>
                  </p:nvGrpSpPr>
                  <p:grpSpPr>
                    <a:xfrm>
                      <a:off x="37377" y="33761"/>
                      <a:ext cx="156952" cy="168504"/>
                      <a:chOff x="0" y="0"/>
                      <a:chExt cx="156951" cy="168503"/>
                    </a:xfrm>
                  </p:grpSpPr>
                  <p:grpSp>
                    <p:nvGrpSpPr>
                      <p:cNvPr id="197" name="Group 281"/>
                      <p:cNvGrpSpPr/>
                      <p:nvPr/>
                    </p:nvGrpSpPr>
                    <p:grpSpPr>
                      <a:xfrm>
                        <a:off x="0" y="-1"/>
                        <a:ext cx="80240" cy="168505"/>
                        <a:chOff x="0" y="0"/>
                        <a:chExt cx="80239" cy="168503"/>
                      </a:xfrm>
                    </p:grpSpPr>
                    <p:sp>
                      <p:nvSpPr>
                        <p:cNvPr id="202" name="Shape 279"/>
                        <p:cNvSpPr/>
                        <p:nvPr/>
                      </p:nvSpPr>
                      <p:spPr>
                        <a:xfrm>
                          <a:off x="0" y="0"/>
                          <a:ext cx="80240" cy="802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  <p:sp>
                      <p:nvSpPr>
                        <p:cNvPr id="203" name="Shape 280"/>
                        <p:cNvSpPr/>
                        <p:nvPr/>
                      </p:nvSpPr>
                      <p:spPr>
                        <a:xfrm>
                          <a:off x="0" y="88263"/>
                          <a:ext cx="80240" cy="8024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98" name="Group 284"/>
                      <p:cNvGrpSpPr/>
                      <p:nvPr/>
                    </p:nvGrpSpPr>
                    <p:grpSpPr>
                      <a:xfrm>
                        <a:off x="76711" y="0"/>
                        <a:ext cx="80241" cy="168504"/>
                        <a:chOff x="0" y="0"/>
                        <a:chExt cx="80239" cy="168503"/>
                      </a:xfrm>
                    </p:grpSpPr>
                    <p:sp>
                      <p:nvSpPr>
                        <p:cNvPr id="199" name="Shape 282"/>
                        <p:cNvSpPr/>
                        <p:nvPr/>
                      </p:nvSpPr>
                      <p:spPr>
                        <a:xfrm>
                          <a:off x="0" y="0"/>
                          <a:ext cx="80240" cy="802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  <p:sp>
                      <p:nvSpPr>
                        <p:cNvPr id="200" name="Shape 283"/>
                        <p:cNvSpPr/>
                        <p:nvPr/>
                      </p:nvSpPr>
                      <p:spPr>
                        <a:xfrm>
                          <a:off x="0" y="88263"/>
                          <a:ext cx="80240" cy="8024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49" name="Group 306"/>
                <p:cNvGrpSpPr/>
                <p:nvPr/>
              </p:nvGrpSpPr>
              <p:grpSpPr>
                <a:xfrm rot="14400000">
                  <a:off x="335295" y="1726550"/>
                  <a:ext cx="2191626" cy="235955"/>
                  <a:chOff x="0" y="0"/>
                  <a:chExt cx="2191624" cy="235953"/>
                </a:xfrm>
              </p:grpSpPr>
              <p:grpSp>
                <p:nvGrpSpPr>
                  <p:cNvPr id="153" name="Group 296"/>
                  <p:cNvGrpSpPr/>
                  <p:nvPr/>
                </p:nvGrpSpPr>
                <p:grpSpPr>
                  <a:xfrm>
                    <a:off x="1959918" y="1573"/>
                    <a:ext cx="231707" cy="234381"/>
                    <a:chOff x="0" y="0"/>
                    <a:chExt cx="231706" cy="234379"/>
                  </a:xfrm>
                </p:grpSpPr>
                <p:sp>
                  <p:nvSpPr>
                    <p:cNvPr id="182" name="Shape 288"/>
                    <p:cNvSpPr/>
                    <p:nvPr/>
                  </p:nvSpPr>
                  <p:spPr>
                    <a:xfrm>
                      <a:off x="0" y="0"/>
                      <a:ext cx="231707" cy="234380"/>
                    </a:xfrm>
                    <a:prstGeom prst="rect">
                      <a:avLst/>
                    </a:prstGeom>
                    <a:solidFill>
                      <a:srgbClr val="13AF80"/>
                    </a:solidFill>
                    <a:ln w="9525" cap="flat">
                      <a:solidFill>
                        <a:srgbClr val="000000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defTabSz="342900"/>
                      <a:endParaRPr sz="1350">
                        <a:solidFill>
                          <a:prstClr val="black"/>
                        </a:solidFill>
                        <a:latin typeface="Arial"/>
                      </a:endParaRPr>
                    </a:p>
                  </p:txBody>
                </p:sp>
                <p:grpSp>
                  <p:nvGrpSpPr>
                    <p:cNvPr id="183" name="Group 295"/>
                    <p:cNvGrpSpPr/>
                    <p:nvPr/>
                  </p:nvGrpSpPr>
                  <p:grpSpPr>
                    <a:xfrm>
                      <a:off x="37377" y="33761"/>
                      <a:ext cx="156952" cy="168504"/>
                      <a:chOff x="0" y="0"/>
                      <a:chExt cx="156951" cy="168503"/>
                    </a:xfrm>
                  </p:grpSpPr>
                  <p:grpSp>
                    <p:nvGrpSpPr>
                      <p:cNvPr id="184" name="Group 291"/>
                      <p:cNvGrpSpPr/>
                      <p:nvPr/>
                    </p:nvGrpSpPr>
                    <p:grpSpPr>
                      <a:xfrm>
                        <a:off x="0" y="-1"/>
                        <a:ext cx="80240" cy="168505"/>
                        <a:chOff x="0" y="0"/>
                        <a:chExt cx="80239" cy="168503"/>
                      </a:xfrm>
                    </p:grpSpPr>
                    <p:sp>
                      <p:nvSpPr>
                        <p:cNvPr id="188" name="Shape 289"/>
                        <p:cNvSpPr/>
                        <p:nvPr/>
                      </p:nvSpPr>
                      <p:spPr>
                        <a:xfrm>
                          <a:off x="0" y="0"/>
                          <a:ext cx="80240" cy="802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  <p:sp>
                      <p:nvSpPr>
                        <p:cNvPr id="189" name="Shape 290"/>
                        <p:cNvSpPr/>
                        <p:nvPr/>
                      </p:nvSpPr>
                      <p:spPr>
                        <a:xfrm>
                          <a:off x="0" y="88263"/>
                          <a:ext cx="80240" cy="8024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85" name="Group 294"/>
                      <p:cNvGrpSpPr/>
                      <p:nvPr/>
                    </p:nvGrpSpPr>
                    <p:grpSpPr>
                      <a:xfrm>
                        <a:off x="76711" y="0"/>
                        <a:ext cx="80241" cy="168504"/>
                        <a:chOff x="0" y="0"/>
                        <a:chExt cx="80239" cy="168503"/>
                      </a:xfrm>
                    </p:grpSpPr>
                    <p:sp>
                      <p:nvSpPr>
                        <p:cNvPr id="186" name="Shape 292"/>
                        <p:cNvSpPr/>
                        <p:nvPr/>
                      </p:nvSpPr>
                      <p:spPr>
                        <a:xfrm>
                          <a:off x="0" y="0"/>
                          <a:ext cx="80240" cy="802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  <p:sp>
                      <p:nvSpPr>
                        <p:cNvPr id="187" name="Shape 293"/>
                        <p:cNvSpPr/>
                        <p:nvPr/>
                      </p:nvSpPr>
                      <p:spPr>
                        <a:xfrm>
                          <a:off x="0" y="88263"/>
                          <a:ext cx="80240" cy="8024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73" name="Group 305"/>
                  <p:cNvGrpSpPr/>
                  <p:nvPr/>
                </p:nvGrpSpPr>
                <p:grpSpPr>
                  <a:xfrm>
                    <a:off x="0" y="0"/>
                    <a:ext cx="231707" cy="234380"/>
                    <a:chOff x="0" y="0"/>
                    <a:chExt cx="231706" cy="234379"/>
                  </a:xfrm>
                </p:grpSpPr>
                <p:sp>
                  <p:nvSpPr>
                    <p:cNvPr id="174" name="Shape 297"/>
                    <p:cNvSpPr/>
                    <p:nvPr/>
                  </p:nvSpPr>
                  <p:spPr>
                    <a:xfrm>
                      <a:off x="0" y="0"/>
                      <a:ext cx="231707" cy="234380"/>
                    </a:xfrm>
                    <a:prstGeom prst="rect">
                      <a:avLst/>
                    </a:prstGeom>
                    <a:solidFill>
                      <a:srgbClr val="13AF80"/>
                    </a:solidFill>
                    <a:ln w="9525" cap="flat">
                      <a:solidFill>
                        <a:srgbClr val="000000"/>
                      </a:solidFill>
                      <a:prstDash val="solid"/>
                      <a:bevel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defTabSz="342900"/>
                      <a:endParaRPr sz="1350">
                        <a:solidFill>
                          <a:prstClr val="black"/>
                        </a:solidFill>
                        <a:latin typeface="Arial"/>
                      </a:endParaRPr>
                    </a:p>
                  </p:txBody>
                </p:sp>
                <p:grpSp>
                  <p:nvGrpSpPr>
                    <p:cNvPr id="175" name="Group 304"/>
                    <p:cNvGrpSpPr/>
                    <p:nvPr/>
                  </p:nvGrpSpPr>
                  <p:grpSpPr>
                    <a:xfrm>
                      <a:off x="37377" y="33761"/>
                      <a:ext cx="156952" cy="168504"/>
                      <a:chOff x="0" y="0"/>
                      <a:chExt cx="156951" cy="168503"/>
                    </a:xfrm>
                  </p:grpSpPr>
                  <p:grpSp>
                    <p:nvGrpSpPr>
                      <p:cNvPr id="176" name="Group 300"/>
                      <p:cNvGrpSpPr/>
                      <p:nvPr/>
                    </p:nvGrpSpPr>
                    <p:grpSpPr>
                      <a:xfrm>
                        <a:off x="0" y="-1"/>
                        <a:ext cx="80240" cy="168505"/>
                        <a:chOff x="0" y="0"/>
                        <a:chExt cx="80239" cy="168503"/>
                      </a:xfrm>
                    </p:grpSpPr>
                    <p:sp>
                      <p:nvSpPr>
                        <p:cNvPr id="180" name="Shape 298"/>
                        <p:cNvSpPr/>
                        <p:nvPr/>
                      </p:nvSpPr>
                      <p:spPr>
                        <a:xfrm>
                          <a:off x="0" y="0"/>
                          <a:ext cx="80240" cy="802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  <p:sp>
                      <p:nvSpPr>
                        <p:cNvPr id="181" name="Shape 299"/>
                        <p:cNvSpPr/>
                        <p:nvPr/>
                      </p:nvSpPr>
                      <p:spPr>
                        <a:xfrm>
                          <a:off x="0" y="88263"/>
                          <a:ext cx="80240" cy="8024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77" name="Group 303"/>
                      <p:cNvGrpSpPr/>
                      <p:nvPr/>
                    </p:nvGrpSpPr>
                    <p:grpSpPr>
                      <a:xfrm>
                        <a:off x="76711" y="0"/>
                        <a:ext cx="80241" cy="168504"/>
                        <a:chOff x="0" y="0"/>
                        <a:chExt cx="80239" cy="168503"/>
                      </a:xfrm>
                    </p:grpSpPr>
                    <p:sp>
                      <p:nvSpPr>
                        <p:cNvPr id="178" name="Shape 301"/>
                        <p:cNvSpPr/>
                        <p:nvPr/>
                      </p:nvSpPr>
                      <p:spPr>
                        <a:xfrm>
                          <a:off x="0" y="0"/>
                          <a:ext cx="80240" cy="8024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  <p:sp>
                      <p:nvSpPr>
                        <p:cNvPr id="179" name="Shape 302"/>
                        <p:cNvSpPr/>
                        <p:nvPr/>
                      </p:nvSpPr>
                      <p:spPr>
                        <a:xfrm>
                          <a:off x="0" y="88263"/>
                          <a:ext cx="80240" cy="8024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9679" h="19679" extrusionOk="0">
                              <a:moveTo>
                                <a:pt x="16796" y="2882"/>
                              </a:moveTo>
                              <a:cubicBezTo>
                                <a:pt x="20639" y="6724"/>
                                <a:pt x="20639" y="12954"/>
                                <a:pt x="16796" y="16796"/>
                              </a:cubicBezTo>
                              <a:cubicBezTo>
                                <a:pt x="12954" y="20639"/>
                                <a:pt x="6724" y="20639"/>
                                <a:pt x="2882" y="16796"/>
                              </a:cubicBezTo>
                              <a:cubicBezTo>
                                <a:pt x="-961" y="12954"/>
                                <a:pt x="-961" y="6724"/>
                                <a:pt x="2882" y="2882"/>
                              </a:cubicBezTo>
                              <a:cubicBezTo>
                                <a:pt x="6724" y="-961"/>
                                <a:pt x="12954" y="-961"/>
                                <a:pt x="16796" y="2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98634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0" tIns="0" rIns="0" bIns="0" numCol="1" anchor="ctr">
                          <a:noAutofit/>
                        </a:bodyPr>
                        <a:lstStyle/>
                        <a:p>
                          <a:pPr defTabSz="342900"/>
                          <a:endParaRPr sz="1350">
                            <a:solidFill>
                              <a:prstClr val="black"/>
                            </a:solidFill>
                            <a:latin typeface="Arial"/>
                          </a:endParaRPr>
                        </a:p>
                      </p:txBody>
                    </p:sp>
                  </p:grpSp>
                </p:grpSp>
              </p:grpSp>
            </p:grpSp>
            <p:pic>
              <p:nvPicPr>
                <p:cNvPr id="152" name="Sext-lamination.pdf"/>
                <p:cNvPicPr/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4400000">
                  <a:off x="1475146" y="1478394"/>
                  <a:ext cx="891950" cy="240991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50" name="Rechteck 249"/>
              <p:cNvSpPr/>
              <p:nvPr/>
            </p:nvSpPr>
            <p:spPr>
              <a:xfrm>
                <a:off x="9378185" y="359623"/>
                <a:ext cx="1179104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342900"/>
                <a:r>
                  <a:rPr lang="en-GB" sz="105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sextupole</a:t>
                </a:r>
                <a:endParaRPr lang="en-GB" sz="105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r" defTabSz="342900"/>
                <a:r>
                  <a:rPr lang="en-GB" sz="105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iron dominated</a:t>
                </a:r>
                <a:endParaRPr lang="en-GB" sz="105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" name="Gruppieren 11"/>
            <p:cNvGrpSpPr/>
            <p:nvPr/>
          </p:nvGrpSpPr>
          <p:grpSpPr>
            <a:xfrm>
              <a:off x="4202452" y="-3644651"/>
              <a:ext cx="1356699" cy="1814639"/>
              <a:chOff x="9252725" y="-3125246"/>
              <a:chExt cx="1356699" cy="1814639"/>
            </a:xfrm>
          </p:grpSpPr>
          <p:grpSp>
            <p:nvGrpSpPr>
              <p:cNvPr id="251" name="Group 239"/>
              <p:cNvGrpSpPr/>
              <p:nvPr/>
            </p:nvGrpSpPr>
            <p:grpSpPr>
              <a:xfrm>
                <a:off x="9252725" y="-3125246"/>
                <a:ext cx="1356699" cy="1362647"/>
                <a:chOff x="0" y="0"/>
                <a:chExt cx="4851082" cy="4872354"/>
              </a:xfrm>
            </p:grpSpPr>
            <p:pic>
              <p:nvPicPr>
                <p:cNvPr id="252" name="Quad-lamination-re.pdf"/>
                <p:cNvPicPr/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202213" y="1223486"/>
                  <a:ext cx="4872356" cy="242538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53" name="Quad-lamination-re.pdf"/>
                <p:cNvPicPr/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-1223487" y="1223486"/>
                  <a:ext cx="4872356" cy="242538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54" name="Shape 195"/>
                <p:cNvSpPr/>
                <p:nvPr/>
              </p:nvSpPr>
              <p:spPr>
                <a:xfrm>
                  <a:off x="2209482" y="770370"/>
                  <a:ext cx="431801" cy="436782"/>
                </a:xfrm>
                <a:prstGeom prst="rect">
                  <a:avLst/>
                </a:prstGeom>
                <a:solidFill>
                  <a:srgbClr val="13AF80"/>
                </a:solidFill>
                <a:ln w="9525" cap="flat">
                  <a:solidFill>
                    <a:srgbClr val="000000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255" name="Shape 196"/>
                <p:cNvSpPr/>
                <p:nvPr/>
              </p:nvSpPr>
              <p:spPr>
                <a:xfrm>
                  <a:off x="3631882" y="2217786"/>
                  <a:ext cx="431801" cy="436783"/>
                </a:xfrm>
                <a:prstGeom prst="rect">
                  <a:avLst/>
                </a:prstGeom>
                <a:solidFill>
                  <a:srgbClr val="13AF80"/>
                </a:solidFill>
                <a:ln w="9525" cap="flat">
                  <a:solidFill>
                    <a:srgbClr val="000000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256" name="Shape 197"/>
                <p:cNvSpPr/>
                <p:nvPr/>
              </p:nvSpPr>
              <p:spPr>
                <a:xfrm>
                  <a:off x="787082" y="2217786"/>
                  <a:ext cx="431801" cy="436783"/>
                </a:xfrm>
                <a:prstGeom prst="rect">
                  <a:avLst/>
                </a:prstGeom>
                <a:solidFill>
                  <a:srgbClr val="13AF80"/>
                </a:solidFill>
                <a:ln w="9525" cap="flat">
                  <a:solidFill>
                    <a:srgbClr val="000000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257" name="Shape 198"/>
                <p:cNvSpPr/>
                <p:nvPr/>
              </p:nvSpPr>
              <p:spPr>
                <a:xfrm>
                  <a:off x="2209482" y="3773110"/>
                  <a:ext cx="431801" cy="436783"/>
                </a:xfrm>
                <a:prstGeom prst="rect">
                  <a:avLst/>
                </a:prstGeom>
                <a:solidFill>
                  <a:srgbClr val="13AF80"/>
                </a:solidFill>
                <a:ln w="9525" cap="flat">
                  <a:solidFill>
                    <a:srgbClr val="000000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grpSp>
              <p:nvGrpSpPr>
                <p:cNvPr id="258" name="Group 208"/>
                <p:cNvGrpSpPr/>
                <p:nvPr/>
              </p:nvGrpSpPr>
              <p:grpSpPr>
                <a:xfrm>
                  <a:off x="3662866" y="2302827"/>
                  <a:ext cx="369833" cy="266701"/>
                  <a:chOff x="0" y="0"/>
                  <a:chExt cx="369831" cy="266699"/>
                </a:xfrm>
              </p:grpSpPr>
              <p:grpSp>
                <p:nvGrpSpPr>
                  <p:cNvPr id="289" name="Group 201"/>
                  <p:cNvGrpSpPr/>
                  <p:nvPr/>
                </p:nvGrpSpPr>
                <p:grpSpPr>
                  <a:xfrm>
                    <a:off x="0" y="0"/>
                    <a:ext cx="127001" cy="266700"/>
                    <a:chOff x="0" y="0"/>
                    <a:chExt cx="127000" cy="266699"/>
                  </a:xfrm>
                </p:grpSpPr>
                <p:sp>
                  <p:nvSpPr>
                    <p:cNvPr id="296" name="Shape 199"/>
                    <p:cNvSpPr/>
                    <p:nvPr/>
                  </p:nvSpPr>
                  <p:spPr>
                    <a:xfrm>
                      <a:off x="0" y="0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  <p:sp>
                  <p:nvSpPr>
                    <p:cNvPr id="297" name="Shape 200"/>
                    <p:cNvSpPr/>
                    <p:nvPr/>
                  </p:nvSpPr>
                  <p:spPr>
                    <a:xfrm>
                      <a:off x="0" y="139699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</p:grpSp>
              <p:grpSp>
                <p:nvGrpSpPr>
                  <p:cNvPr id="290" name="Group 204"/>
                  <p:cNvGrpSpPr/>
                  <p:nvPr/>
                </p:nvGrpSpPr>
                <p:grpSpPr>
                  <a:xfrm>
                    <a:off x="121415" y="0"/>
                    <a:ext cx="127001" cy="266700"/>
                    <a:chOff x="0" y="0"/>
                    <a:chExt cx="127000" cy="266699"/>
                  </a:xfrm>
                </p:grpSpPr>
                <p:sp>
                  <p:nvSpPr>
                    <p:cNvPr id="294" name="Shape 202"/>
                    <p:cNvSpPr/>
                    <p:nvPr/>
                  </p:nvSpPr>
                  <p:spPr>
                    <a:xfrm>
                      <a:off x="0" y="0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  <p:sp>
                  <p:nvSpPr>
                    <p:cNvPr id="295" name="Shape 203"/>
                    <p:cNvSpPr/>
                    <p:nvPr/>
                  </p:nvSpPr>
                  <p:spPr>
                    <a:xfrm>
                      <a:off x="0" y="139699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</p:grpSp>
              <p:grpSp>
                <p:nvGrpSpPr>
                  <p:cNvPr id="291" name="Group 207"/>
                  <p:cNvGrpSpPr/>
                  <p:nvPr/>
                </p:nvGrpSpPr>
                <p:grpSpPr>
                  <a:xfrm>
                    <a:off x="242831" y="0"/>
                    <a:ext cx="127001" cy="266700"/>
                    <a:chOff x="0" y="0"/>
                    <a:chExt cx="127000" cy="266699"/>
                  </a:xfrm>
                </p:grpSpPr>
                <p:sp>
                  <p:nvSpPr>
                    <p:cNvPr id="292" name="Shape 205"/>
                    <p:cNvSpPr/>
                    <p:nvPr/>
                  </p:nvSpPr>
                  <p:spPr>
                    <a:xfrm>
                      <a:off x="0" y="0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  <p:sp>
                  <p:nvSpPr>
                    <p:cNvPr id="293" name="Shape 206"/>
                    <p:cNvSpPr/>
                    <p:nvPr/>
                  </p:nvSpPr>
                  <p:spPr>
                    <a:xfrm>
                      <a:off x="0" y="139699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</p:grpSp>
            </p:grpSp>
            <p:grpSp>
              <p:nvGrpSpPr>
                <p:cNvPr id="259" name="Group 218"/>
                <p:cNvGrpSpPr/>
                <p:nvPr/>
              </p:nvGrpSpPr>
              <p:grpSpPr>
                <a:xfrm>
                  <a:off x="818067" y="2302827"/>
                  <a:ext cx="369832" cy="266701"/>
                  <a:chOff x="0" y="0"/>
                  <a:chExt cx="369831" cy="266699"/>
                </a:xfrm>
              </p:grpSpPr>
              <p:grpSp>
                <p:nvGrpSpPr>
                  <p:cNvPr id="280" name="Group 211"/>
                  <p:cNvGrpSpPr/>
                  <p:nvPr/>
                </p:nvGrpSpPr>
                <p:grpSpPr>
                  <a:xfrm>
                    <a:off x="0" y="0"/>
                    <a:ext cx="127001" cy="266700"/>
                    <a:chOff x="0" y="0"/>
                    <a:chExt cx="127000" cy="266699"/>
                  </a:xfrm>
                </p:grpSpPr>
                <p:sp>
                  <p:nvSpPr>
                    <p:cNvPr id="287" name="Shape 209"/>
                    <p:cNvSpPr/>
                    <p:nvPr/>
                  </p:nvSpPr>
                  <p:spPr>
                    <a:xfrm>
                      <a:off x="0" y="0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  <p:sp>
                  <p:nvSpPr>
                    <p:cNvPr id="288" name="Shape 210"/>
                    <p:cNvSpPr/>
                    <p:nvPr/>
                  </p:nvSpPr>
                  <p:spPr>
                    <a:xfrm>
                      <a:off x="0" y="139699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</p:grpSp>
              <p:grpSp>
                <p:nvGrpSpPr>
                  <p:cNvPr id="281" name="Group 214"/>
                  <p:cNvGrpSpPr/>
                  <p:nvPr/>
                </p:nvGrpSpPr>
                <p:grpSpPr>
                  <a:xfrm>
                    <a:off x="121415" y="0"/>
                    <a:ext cx="127001" cy="266700"/>
                    <a:chOff x="0" y="0"/>
                    <a:chExt cx="127000" cy="266699"/>
                  </a:xfrm>
                </p:grpSpPr>
                <p:sp>
                  <p:nvSpPr>
                    <p:cNvPr id="285" name="Shape 212"/>
                    <p:cNvSpPr/>
                    <p:nvPr/>
                  </p:nvSpPr>
                  <p:spPr>
                    <a:xfrm>
                      <a:off x="0" y="0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  <p:sp>
                  <p:nvSpPr>
                    <p:cNvPr id="286" name="Shape 213"/>
                    <p:cNvSpPr/>
                    <p:nvPr/>
                  </p:nvSpPr>
                  <p:spPr>
                    <a:xfrm>
                      <a:off x="0" y="139699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</p:grpSp>
              <p:grpSp>
                <p:nvGrpSpPr>
                  <p:cNvPr id="282" name="Group 217"/>
                  <p:cNvGrpSpPr/>
                  <p:nvPr/>
                </p:nvGrpSpPr>
                <p:grpSpPr>
                  <a:xfrm>
                    <a:off x="242831" y="0"/>
                    <a:ext cx="127001" cy="266700"/>
                    <a:chOff x="0" y="0"/>
                    <a:chExt cx="127000" cy="266699"/>
                  </a:xfrm>
                </p:grpSpPr>
                <p:sp>
                  <p:nvSpPr>
                    <p:cNvPr id="283" name="Shape 215"/>
                    <p:cNvSpPr/>
                    <p:nvPr/>
                  </p:nvSpPr>
                  <p:spPr>
                    <a:xfrm>
                      <a:off x="0" y="0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  <p:sp>
                  <p:nvSpPr>
                    <p:cNvPr id="284" name="Shape 216"/>
                    <p:cNvSpPr/>
                    <p:nvPr/>
                  </p:nvSpPr>
                  <p:spPr>
                    <a:xfrm>
                      <a:off x="0" y="139699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</p:grpSp>
            </p:grpSp>
            <p:grpSp>
              <p:nvGrpSpPr>
                <p:cNvPr id="260" name="Group 228"/>
                <p:cNvGrpSpPr/>
                <p:nvPr/>
              </p:nvGrpSpPr>
              <p:grpSpPr>
                <a:xfrm rot="16200000">
                  <a:off x="2240466" y="855410"/>
                  <a:ext cx="369833" cy="266701"/>
                  <a:chOff x="0" y="0"/>
                  <a:chExt cx="369831" cy="266699"/>
                </a:xfrm>
              </p:grpSpPr>
              <p:grpSp>
                <p:nvGrpSpPr>
                  <p:cNvPr id="271" name="Group 221"/>
                  <p:cNvGrpSpPr/>
                  <p:nvPr/>
                </p:nvGrpSpPr>
                <p:grpSpPr>
                  <a:xfrm>
                    <a:off x="0" y="0"/>
                    <a:ext cx="127001" cy="266700"/>
                    <a:chOff x="0" y="0"/>
                    <a:chExt cx="127000" cy="266699"/>
                  </a:xfrm>
                </p:grpSpPr>
                <p:sp>
                  <p:nvSpPr>
                    <p:cNvPr id="278" name="Shape 219"/>
                    <p:cNvSpPr/>
                    <p:nvPr/>
                  </p:nvSpPr>
                  <p:spPr>
                    <a:xfrm>
                      <a:off x="0" y="0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  <p:sp>
                  <p:nvSpPr>
                    <p:cNvPr id="279" name="Shape 220"/>
                    <p:cNvSpPr/>
                    <p:nvPr/>
                  </p:nvSpPr>
                  <p:spPr>
                    <a:xfrm>
                      <a:off x="0" y="139699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</p:grpSp>
              <p:grpSp>
                <p:nvGrpSpPr>
                  <p:cNvPr id="272" name="Group 224"/>
                  <p:cNvGrpSpPr/>
                  <p:nvPr/>
                </p:nvGrpSpPr>
                <p:grpSpPr>
                  <a:xfrm>
                    <a:off x="121415" y="0"/>
                    <a:ext cx="127001" cy="266700"/>
                    <a:chOff x="0" y="0"/>
                    <a:chExt cx="127000" cy="266699"/>
                  </a:xfrm>
                </p:grpSpPr>
                <p:sp>
                  <p:nvSpPr>
                    <p:cNvPr id="276" name="Shape 222"/>
                    <p:cNvSpPr/>
                    <p:nvPr/>
                  </p:nvSpPr>
                  <p:spPr>
                    <a:xfrm>
                      <a:off x="0" y="0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  <p:sp>
                  <p:nvSpPr>
                    <p:cNvPr id="277" name="Shape 223"/>
                    <p:cNvSpPr/>
                    <p:nvPr/>
                  </p:nvSpPr>
                  <p:spPr>
                    <a:xfrm>
                      <a:off x="0" y="139699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</p:grpSp>
              <p:grpSp>
                <p:nvGrpSpPr>
                  <p:cNvPr id="273" name="Group 227"/>
                  <p:cNvGrpSpPr/>
                  <p:nvPr/>
                </p:nvGrpSpPr>
                <p:grpSpPr>
                  <a:xfrm>
                    <a:off x="242831" y="0"/>
                    <a:ext cx="127001" cy="266700"/>
                    <a:chOff x="0" y="0"/>
                    <a:chExt cx="127000" cy="266699"/>
                  </a:xfrm>
                </p:grpSpPr>
                <p:sp>
                  <p:nvSpPr>
                    <p:cNvPr id="274" name="Shape 225"/>
                    <p:cNvSpPr/>
                    <p:nvPr/>
                  </p:nvSpPr>
                  <p:spPr>
                    <a:xfrm>
                      <a:off x="0" y="0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  <p:sp>
                  <p:nvSpPr>
                    <p:cNvPr id="275" name="Shape 226"/>
                    <p:cNvSpPr/>
                    <p:nvPr/>
                  </p:nvSpPr>
                  <p:spPr>
                    <a:xfrm>
                      <a:off x="0" y="139699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</p:grpSp>
            </p:grpSp>
            <p:grpSp>
              <p:nvGrpSpPr>
                <p:cNvPr id="261" name="Group 238"/>
                <p:cNvGrpSpPr/>
                <p:nvPr/>
              </p:nvGrpSpPr>
              <p:grpSpPr>
                <a:xfrm rot="16200000">
                  <a:off x="2240466" y="3870582"/>
                  <a:ext cx="369833" cy="266701"/>
                  <a:chOff x="0" y="0"/>
                  <a:chExt cx="369831" cy="266699"/>
                </a:xfrm>
              </p:grpSpPr>
              <p:grpSp>
                <p:nvGrpSpPr>
                  <p:cNvPr id="262" name="Group 231"/>
                  <p:cNvGrpSpPr/>
                  <p:nvPr/>
                </p:nvGrpSpPr>
                <p:grpSpPr>
                  <a:xfrm>
                    <a:off x="0" y="0"/>
                    <a:ext cx="127001" cy="266700"/>
                    <a:chOff x="0" y="0"/>
                    <a:chExt cx="127000" cy="266699"/>
                  </a:xfrm>
                </p:grpSpPr>
                <p:sp>
                  <p:nvSpPr>
                    <p:cNvPr id="269" name="Shape 229"/>
                    <p:cNvSpPr/>
                    <p:nvPr/>
                  </p:nvSpPr>
                  <p:spPr>
                    <a:xfrm>
                      <a:off x="0" y="0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  <p:sp>
                  <p:nvSpPr>
                    <p:cNvPr id="270" name="Shape 230"/>
                    <p:cNvSpPr/>
                    <p:nvPr/>
                  </p:nvSpPr>
                  <p:spPr>
                    <a:xfrm>
                      <a:off x="0" y="139699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</p:grpSp>
              <p:grpSp>
                <p:nvGrpSpPr>
                  <p:cNvPr id="263" name="Group 234"/>
                  <p:cNvGrpSpPr/>
                  <p:nvPr/>
                </p:nvGrpSpPr>
                <p:grpSpPr>
                  <a:xfrm>
                    <a:off x="121415" y="0"/>
                    <a:ext cx="127001" cy="266700"/>
                    <a:chOff x="0" y="0"/>
                    <a:chExt cx="127000" cy="266699"/>
                  </a:xfrm>
                </p:grpSpPr>
                <p:sp>
                  <p:nvSpPr>
                    <p:cNvPr id="267" name="Shape 232"/>
                    <p:cNvSpPr/>
                    <p:nvPr/>
                  </p:nvSpPr>
                  <p:spPr>
                    <a:xfrm>
                      <a:off x="0" y="0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  <p:sp>
                  <p:nvSpPr>
                    <p:cNvPr id="268" name="Shape 233"/>
                    <p:cNvSpPr/>
                    <p:nvPr/>
                  </p:nvSpPr>
                  <p:spPr>
                    <a:xfrm>
                      <a:off x="0" y="139699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</p:grpSp>
              <p:grpSp>
                <p:nvGrpSpPr>
                  <p:cNvPr id="264" name="Group 237"/>
                  <p:cNvGrpSpPr/>
                  <p:nvPr/>
                </p:nvGrpSpPr>
                <p:grpSpPr>
                  <a:xfrm>
                    <a:off x="242831" y="0"/>
                    <a:ext cx="127001" cy="266700"/>
                    <a:chOff x="0" y="0"/>
                    <a:chExt cx="127000" cy="266699"/>
                  </a:xfrm>
                </p:grpSpPr>
                <p:sp>
                  <p:nvSpPr>
                    <p:cNvPr id="265" name="Shape 235"/>
                    <p:cNvSpPr/>
                    <p:nvPr/>
                  </p:nvSpPr>
                  <p:spPr>
                    <a:xfrm>
                      <a:off x="0" y="0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  <p:sp>
                  <p:nvSpPr>
                    <p:cNvPr id="266" name="Shape 236"/>
                    <p:cNvSpPr/>
                    <p:nvPr/>
                  </p:nvSpPr>
                  <p:spPr>
                    <a:xfrm>
                      <a:off x="0" y="139699"/>
                      <a:ext cx="127001" cy="1270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B9863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/>
                    </a:p>
                  </p:txBody>
                </p:sp>
              </p:grpSp>
            </p:grpSp>
          </p:grpSp>
          <p:sp>
            <p:nvSpPr>
              <p:cNvPr id="298" name="Rechteck 297"/>
              <p:cNvSpPr/>
              <p:nvPr/>
            </p:nvSpPr>
            <p:spPr>
              <a:xfrm>
                <a:off x="9322685" y="-1726105"/>
                <a:ext cx="1179104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342900"/>
                <a:r>
                  <a:rPr lang="en-GB" sz="105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quadrupole</a:t>
                </a:r>
              </a:p>
              <a:p>
                <a:pPr algn="r" defTabSz="342900"/>
                <a:r>
                  <a:rPr lang="en-GB" sz="105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iron dominated</a:t>
                </a:r>
                <a:endParaRPr lang="en-GB" sz="105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aphicFrame>
        <p:nvGraphicFramePr>
          <p:cNvPr id="138" name="Tabelle 1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584906"/>
              </p:ext>
            </p:extLst>
          </p:nvPr>
        </p:nvGraphicFramePr>
        <p:xfrm>
          <a:off x="5417766" y="1078727"/>
          <a:ext cx="2542635" cy="1696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588">
                  <a:extLst>
                    <a:ext uri="{9D8B030D-6E8A-4147-A177-3AD203B41FA5}">
                      <a16:colId xmlns:a16="http://schemas.microsoft.com/office/drawing/2014/main" val="2863022664"/>
                    </a:ext>
                  </a:extLst>
                </a:gridCol>
                <a:gridCol w="967433">
                  <a:extLst>
                    <a:ext uri="{9D8B030D-6E8A-4147-A177-3AD203B41FA5}">
                      <a16:colId xmlns:a16="http://schemas.microsoft.com/office/drawing/2014/main" val="909150387"/>
                    </a:ext>
                  </a:extLst>
                </a:gridCol>
                <a:gridCol w="576614">
                  <a:extLst>
                    <a:ext uri="{9D8B030D-6E8A-4147-A177-3AD203B41FA5}">
                      <a16:colId xmlns:a16="http://schemas.microsoft.com/office/drawing/2014/main" val="3048732398"/>
                    </a:ext>
                  </a:extLst>
                </a:gridCol>
              </a:tblGrid>
              <a:tr h="280628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SIS100</a:t>
                      </a:r>
                      <a:endParaRPr lang="de-DE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9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field</a:t>
                      </a:r>
                      <a:endParaRPr lang="de-DE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# </a:t>
                      </a:r>
                      <a:endParaRPr lang="de-DE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39556595"/>
                  </a:ext>
                </a:extLst>
              </a:tr>
              <a:tr h="235937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9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quadrupole</a:t>
                      </a:r>
                      <a:endParaRPr lang="de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B2</a:t>
                      </a:r>
                      <a:endParaRPr lang="de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166</a:t>
                      </a:r>
                      <a:endParaRPr lang="de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28733563"/>
                  </a:ext>
                </a:extLst>
              </a:tr>
              <a:tr h="235937">
                <a:tc>
                  <a:txBody>
                    <a:bodyPr/>
                    <a:lstStyle/>
                    <a:p>
                      <a:r>
                        <a:rPr lang="de-DE" sz="9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sextupole</a:t>
                      </a:r>
                      <a:endParaRPr lang="de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B3</a:t>
                      </a:r>
                      <a:endParaRPr lang="de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de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46873452"/>
                  </a:ext>
                </a:extLst>
              </a:tr>
              <a:tr h="235937">
                <a:tc>
                  <a:txBody>
                    <a:bodyPr/>
                    <a:lstStyle/>
                    <a:p>
                      <a:r>
                        <a:rPr lang="de-DE" sz="9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steerer</a:t>
                      </a:r>
                      <a:endParaRPr lang="de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B1, A1</a:t>
                      </a:r>
                      <a:endParaRPr lang="de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endParaRPr lang="de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3236028"/>
                  </a:ext>
                </a:extLst>
              </a:tr>
              <a:tr h="235937">
                <a:tc>
                  <a:txBody>
                    <a:bodyPr/>
                    <a:lstStyle/>
                    <a:p>
                      <a:r>
                        <a:rPr lang="de-D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multipole</a:t>
                      </a:r>
                      <a:endParaRPr lang="de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B2, A3, B4</a:t>
                      </a:r>
                      <a:endParaRPr lang="de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de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1763472"/>
                  </a:ext>
                </a:extLst>
              </a:tr>
              <a:tr h="235937">
                <a:tc>
                  <a:txBody>
                    <a:bodyPr/>
                    <a:lstStyle/>
                    <a:p>
                      <a:r>
                        <a:rPr lang="de-DE" sz="9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special</a:t>
                      </a:r>
                      <a:r>
                        <a:rPr lang="de-DE" sz="9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9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quad</a:t>
                      </a:r>
                      <a:endParaRPr lang="de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B2</a:t>
                      </a:r>
                      <a:endParaRPr lang="de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de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53991643"/>
                  </a:ext>
                </a:extLst>
              </a:tr>
              <a:tr h="235937">
                <a:tc>
                  <a:txBody>
                    <a:bodyPr/>
                    <a:lstStyle/>
                    <a:p>
                      <a:r>
                        <a:rPr lang="de-DE" sz="9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GESAMT</a:t>
                      </a:r>
                      <a:endParaRPr lang="de-DE" sz="9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9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9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427</a:t>
                      </a:r>
                      <a:endParaRPr lang="de-DE" sz="9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71368454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quadrupole</a:t>
            </a:r>
            <a:r>
              <a:rPr lang="de-DE" dirty="0" smtClean="0"/>
              <a:t> </a:t>
            </a:r>
            <a:r>
              <a:rPr lang="de-DE" dirty="0" err="1" smtClean="0"/>
              <a:t>doublet</a:t>
            </a:r>
            <a:r>
              <a:rPr lang="de-DE" dirty="0" smtClean="0"/>
              <a:t> – design </a:t>
            </a:r>
            <a:r>
              <a:rPr lang="de-DE" dirty="0" err="1" smtClean="0"/>
              <a:t>concept</a:t>
            </a:r>
            <a:endParaRPr lang="de-DE" dirty="0"/>
          </a:p>
        </p:txBody>
      </p:sp>
      <p:sp>
        <p:nvSpPr>
          <p:cNvPr id="2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grpSp>
        <p:nvGrpSpPr>
          <p:cNvPr id="68" name="Gruppieren 67"/>
          <p:cNvGrpSpPr/>
          <p:nvPr/>
        </p:nvGrpSpPr>
        <p:grpSpPr>
          <a:xfrm>
            <a:off x="208893" y="4210502"/>
            <a:ext cx="2340000" cy="327148"/>
            <a:chOff x="4204544" y="1783646"/>
            <a:chExt cx="2340000" cy="327148"/>
          </a:xfrm>
        </p:grpSpPr>
        <p:grpSp>
          <p:nvGrpSpPr>
            <p:cNvPr id="69" name="Gruppieren 68"/>
            <p:cNvGrpSpPr/>
            <p:nvPr/>
          </p:nvGrpSpPr>
          <p:grpSpPr>
            <a:xfrm>
              <a:off x="4204544" y="1783646"/>
              <a:ext cx="2340000" cy="327148"/>
              <a:chOff x="443218" y="4260415"/>
              <a:chExt cx="5599803" cy="1284917"/>
            </a:xfrm>
          </p:grpSpPr>
          <p:sp>
            <p:nvSpPr>
              <p:cNvPr id="71" name="Rechteck 70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2" name="Gerader Verbinder 71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Rechteck 69"/>
            <p:cNvSpPr/>
            <p:nvPr/>
          </p:nvSpPr>
          <p:spPr>
            <a:xfrm>
              <a:off x="4204544" y="179067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types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208893" y="1283354"/>
            <a:ext cx="2340000" cy="461665"/>
            <a:chOff x="4204544" y="1492255"/>
            <a:chExt cx="2340000" cy="461665"/>
          </a:xfrm>
        </p:grpSpPr>
        <p:grpSp>
          <p:nvGrpSpPr>
            <p:cNvPr id="74" name="Gruppieren 73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76" name="Rechteck 75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7" name="Gerader Verbinder 76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Rechteck 74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quadrupole units (166 pcs.)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8" name="Gruppieren 97"/>
          <p:cNvGrpSpPr/>
          <p:nvPr/>
        </p:nvGrpSpPr>
        <p:grpSpPr>
          <a:xfrm>
            <a:off x="208893" y="1573286"/>
            <a:ext cx="2340000" cy="327148"/>
            <a:chOff x="4204544" y="1783646"/>
            <a:chExt cx="2340000" cy="327148"/>
          </a:xfrm>
        </p:grpSpPr>
        <p:grpSp>
          <p:nvGrpSpPr>
            <p:cNvPr id="99" name="Gruppieren 98"/>
            <p:cNvGrpSpPr/>
            <p:nvPr/>
          </p:nvGrpSpPr>
          <p:grpSpPr>
            <a:xfrm>
              <a:off x="4204544" y="1783646"/>
              <a:ext cx="2340000" cy="327148"/>
              <a:chOff x="443218" y="4260415"/>
              <a:chExt cx="5599803" cy="1284917"/>
            </a:xfrm>
          </p:grpSpPr>
          <p:sp>
            <p:nvSpPr>
              <p:cNvPr id="101" name="Rechteck 100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02" name="Gerader Verbinder 101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Rechteck 99"/>
            <p:cNvSpPr/>
            <p:nvPr/>
          </p:nvSpPr>
          <p:spPr>
            <a:xfrm>
              <a:off x="4204544" y="179067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quadrupole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+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corrector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smtClean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</a:t>
              </a:r>
              <a:r>
                <a:rPr lang="de-DE" sz="1200" dirty="0" err="1" smtClean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corrector</a:t>
              </a:r>
              <a:r>
                <a:rPr lang="de-DE" sz="1200" dirty="0" smtClean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3" name="Gruppieren 102"/>
          <p:cNvGrpSpPr/>
          <p:nvPr/>
        </p:nvGrpSpPr>
        <p:grpSpPr>
          <a:xfrm>
            <a:off x="208893" y="3924831"/>
            <a:ext cx="2340000" cy="461665"/>
            <a:chOff x="4204544" y="1492255"/>
            <a:chExt cx="2340000" cy="461665"/>
          </a:xfrm>
        </p:grpSpPr>
        <p:grpSp>
          <p:nvGrpSpPr>
            <p:cNvPr id="104" name="Gruppieren 103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106" name="Rechteck 105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07" name="Gerader Verbinder 106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Rechteck 104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configurations 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8" name="Gruppieren 107"/>
          <p:cNvGrpSpPr/>
          <p:nvPr/>
        </p:nvGrpSpPr>
        <p:grpSpPr>
          <a:xfrm>
            <a:off x="208893" y="1937734"/>
            <a:ext cx="2340000" cy="461665"/>
            <a:chOff x="4204544" y="1492255"/>
            <a:chExt cx="2340000" cy="461665"/>
          </a:xfrm>
        </p:grpSpPr>
        <p:grpSp>
          <p:nvGrpSpPr>
            <p:cNvPr id="109" name="Gruppieren 108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111" name="Rechteck 110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12" name="Gerader Verbinder 111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Rechteck 109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quadrupole doublet </a:t>
              </a:r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modules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3" name="Gruppieren 112"/>
          <p:cNvGrpSpPr/>
          <p:nvPr/>
        </p:nvGrpSpPr>
        <p:grpSpPr>
          <a:xfrm>
            <a:off x="208893" y="2217879"/>
            <a:ext cx="2340000" cy="327148"/>
            <a:chOff x="4204544" y="1783646"/>
            <a:chExt cx="2340000" cy="327148"/>
          </a:xfrm>
        </p:grpSpPr>
        <p:grpSp>
          <p:nvGrpSpPr>
            <p:cNvPr id="114" name="Gruppieren 113"/>
            <p:cNvGrpSpPr/>
            <p:nvPr/>
          </p:nvGrpSpPr>
          <p:grpSpPr>
            <a:xfrm>
              <a:off x="4204544" y="1783646"/>
              <a:ext cx="2340000" cy="327148"/>
              <a:chOff x="443218" y="4260415"/>
              <a:chExt cx="5599803" cy="1284917"/>
            </a:xfrm>
          </p:grpSpPr>
          <p:sp>
            <p:nvSpPr>
              <p:cNvPr id="116" name="Rechteck 115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17" name="Gerader Verbinder 116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5" name="Rechteck 114"/>
            <p:cNvSpPr/>
            <p:nvPr/>
          </p:nvSpPr>
          <p:spPr>
            <a:xfrm>
              <a:off x="4204544" y="179067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two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units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on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girder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8" name="Gruppieren 117"/>
          <p:cNvGrpSpPr/>
          <p:nvPr/>
        </p:nvGrpSpPr>
        <p:grpSpPr>
          <a:xfrm>
            <a:off x="208893" y="3538729"/>
            <a:ext cx="2340000" cy="327148"/>
            <a:chOff x="4204544" y="1783646"/>
            <a:chExt cx="2340000" cy="327148"/>
          </a:xfrm>
        </p:grpSpPr>
        <p:grpSp>
          <p:nvGrpSpPr>
            <p:cNvPr id="119" name="Gruppieren 118"/>
            <p:cNvGrpSpPr/>
            <p:nvPr/>
          </p:nvGrpSpPr>
          <p:grpSpPr>
            <a:xfrm>
              <a:off x="4204544" y="1783646"/>
              <a:ext cx="2340000" cy="327148"/>
              <a:chOff x="443218" y="4260415"/>
              <a:chExt cx="5599803" cy="1284917"/>
            </a:xfrm>
          </p:grpSpPr>
          <p:sp>
            <p:nvSpPr>
              <p:cNvPr id="121" name="Rechteck 120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22" name="Gerader Verbinder 121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Rechteck 119"/>
            <p:cNvSpPr/>
            <p:nvPr/>
          </p:nvSpPr>
          <p:spPr>
            <a:xfrm>
              <a:off x="4204544" y="179067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integration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cryostat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3" name="Gruppieren 122"/>
          <p:cNvGrpSpPr/>
          <p:nvPr/>
        </p:nvGrpSpPr>
        <p:grpSpPr>
          <a:xfrm>
            <a:off x="208893" y="2500490"/>
            <a:ext cx="2340000" cy="1077680"/>
            <a:chOff x="4204544" y="1783646"/>
            <a:chExt cx="2340000" cy="1077680"/>
          </a:xfrm>
        </p:grpSpPr>
        <p:grpSp>
          <p:nvGrpSpPr>
            <p:cNvPr id="124" name="Gruppieren 123"/>
            <p:cNvGrpSpPr/>
            <p:nvPr/>
          </p:nvGrpSpPr>
          <p:grpSpPr>
            <a:xfrm>
              <a:off x="4204544" y="1783646"/>
              <a:ext cx="2340000" cy="1077680"/>
              <a:chOff x="443218" y="4260415"/>
              <a:chExt cx="5599803" cy="4232731"/>
            </a:xfrm>
          </p:grpSpPr>
          <p:sp>
            <p:nvSpPr>
              <p:cNvPr id="126" name="Rechteck 125"/>
              <p:cNvSpPr/>
              <p:nvPr/>
            </p:nvSpPr>
            <p:spPr>
              <a:xfrm>
                <a:off x="443218" y="4260415"/>
                <a:ext cx="5599803" cy="4232731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29" name="Gerader Verbinder 128"/>
              <p:cNvCxnSpPr/>
              <p:nvPr/>
            </p:nvCxnSpPr>
            <p:spPr>
              <a:xfrm>
                <a:off x="443218" y="4260415"/>
                <a:ext cx="0" cy="4232731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5" name="Rechteck 124"/>
            <p:cNvSpPr/>
            <p:nvPr/>
          </p:nvSpPr>
          <p:spPr>
            <a:xfrm>
              <a:off x="4204544" y="1790670"/>
              <a:ext cx="233924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together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other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elements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</a:p>
            <a:p>
              <a:pPr marL="171450" indent="-171450" defTabSz="342900">
                <a:buFontTx/>
                <a:buChar char="-"/>
              </a:pP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chamber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indent="-171450" defTabSz="342900">
                <a:buFontTx/>
                <a:buChar char="-"/>
              </a:pP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catcher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indent="-171450" defTabSz="342900">
                <a:buFontTx/>
                <a:buChar char="-"/>
              </a:pP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BPM </a:t>
              </a:r>
            </a:p>
            <a:p>
              <a:pPr marL="171450" indent="-171450" defTabSz="342900">
                <a:buFontTx/>
                <a:buChar char="-"/>
              </a:pP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pump,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roughing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CWT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6" name="Textfeld 135"/>
          <p:cNvSpPr txBox="1"/>
          <p:nvPr/>
        </p:nvSpPr>
        <p:spPr>
          <a:xfrm>
            <a:off x="9466791" y="2878371"/>
            <a:ext cx="2649009" cy="13388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i="1" dirty="0" smtClean="0">
                <a:solidFill>
                  <a:schemeClr val="bg1"/>
                </a:solidFill>
              </a:rPr>
              <a:t>&gt; 300 </a:t>
            </a:r>
            <a:r>
              <a:rPr lang="de-DE" i="1" dirty="0" err="1" smtClean="0">
                <a:solidFill>
                  <a:schemeClr val="bg1"/>
                </a:solidFill>
              </a:rPr>
              <a:t>magnets</a:t>
            </a:r>
            <a:endParaRPr lang="de-DE" i="1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i="1" dirty="0" smtClean="0">
                <a:solidFill>
                  <a:schemeClr val="bg1"/>
                </a:solidFill>
              </a:rPr>
              <a:t>166 </a:t>
            </a:r>
            <a:r>
              <a:rPr lang="de-DE" i="1" dirty="0" err="1" smtClean="0">
                <a:solidFill>
                  <a:schemeClr val="bg1"/>
                </a:solidFill>
              </a:rPr>
              <a:t>units</a:t>
            </a:r>
            <a:r>
              <a:rPr lang="de-DE" i="1" dirty="0" smtClean="0">
                <a:solidFill>
                  <a:schemeClr val="bg1"/>
                </a:solidFill>
              </a:rPr>
              <a:t>, 17 </a:t>
            </a:r>
            <a:r>
              <a:rPr lang="de-DE" i="1" dirty="0" err="1" smtClean="0">
                <a:solidFill>
                  <a:schemeClr val="bg1"/>
                </a:solidFill>
              </a:rPr>
              <a:t>types</a:t>
            </a:r>
            <a:endParaRPr lang="de-DE" i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i="1" dirty="0" smtClean="0">
                <a:solidFill>
                  <a:schemeClr val="bg1"/>
                </a:solidFill>
              </a:rPr>
              <a:t>83 </a:t>
            </a:r>
            <a:r>
              <a:rPr lang="de-DE" i="1" dirty="0" err="1" smtClean="0">
                <a:solidFill>
                  <a:schemeClr val="bg1"/>
                </a:solidFill>
              </a:rPr>
              <a:t>modules</a:t>
            </a:r>
            <a:r>
              <a:rPr lang="de-DE" i="1" dirty="0">
                <a:solidFill>
                  <a:schemeClr val="bg1"/>
                </a:solidFill>
              </a:rPr>
              <a:t>,</a:t>
            </a:r>
            <a:r>
              <a:rPr lang="de-DE" i="1" dirty="0" smtClean="0">
                <a:solidFill>
                  <a:schemeClr val="bg1"/>
                </a:solidFill>
              </a:rPr>
              <a:t> 11 </a:t>
            </a:r>
            <a:r>
              <a:rPr lang="de-DE" i="1" dirty="0" err="1" smtClean="0">
                <a:solidFill>
                  <a:schemeClr val="bg1"/>
                </a:solidFill>
              </a:rPr>
              <a:t>types</a:t>
            </a:r>
            <a:r>
              <a:rPr lang="de-DE" b="1" i="1" dirty="0" smtClean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5" name="Rechteck 4"/>
          <p:cNvSpPr/>
          <p:nvPr/>
        </p:nvSpPr>
        <p:spPr>
          <a:xfrm>
            <a:off x="2931258" y="955209"/>
            <a:ext cx="5988270" cy="39528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214" name="Gruppieren 213"/>
          <p:cNvGrpSpPr/>
          <p:nvPr/>
        </p:nvGrpSpPr>
        <p:grpSpPr>
          <a:xfrm>
            <a:off x="3942403" y="1889345"/>
            <a:ext cx="4377721" cy="1744621"/>
            <a:chOff x="4495940" y="2323233"/>
            <a:chExt cx="4377721" cy="1744621"/>
          </a:xfrm>
        </p:grpSpPr>
        <p:pic>
          <p:nvPicPr>
            <p:cNvPr id="193" name="Picture 2" descr="B:\1_FAIRGSI$docu\1_Ma\2.8_SIS100\2.8.2_Mag\2.8.2.10_QDM\01_Specifications\Assembly_Alignment\Bilder\01_Iso_total_noCG.jpg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41" t="-1368"/>
            <a:stretch/>
          </p:blipFill>
          <p:spPr bwMode="auto">
            <a:xfrm>
              <a:off x="4495940" y="2323233"/>
              <a:ext cx="4221900" cy="1744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1" name="Rechteck 210"/>
            <p:cNvSpPr/>
            <p:nvPr/>
          </p:nvSpPr>
          <p:spPr>
            <a:xfrm>
              <a:off x="5648440" y="3787096"/>
              <a:ext cx="117910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05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SF2B</a:t>
              </a:r>
              <a:endParaRPr lang="en-GB" sz="105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3" name="Rechteck 212"/>
            <p:cNvSpPr/>
            <p:nvPr/>
          </p:nvSpPr>
          <p:spPr>
            <a:xfrm>
              <a:off x="7694557" y="3167622"/>
              <a:ext cx="117910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05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VQD</a:t>
              </a:r>
              <a:endParaRPr lang="en-GB" sz="105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4" name="Grafik 19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6732">
            <a:off x="4631212" y="3363890"/>
            <a:ext cx="3705908" cy="374718"/>
          </a:xfrm>
          <a:prstGeom prst="rect">
            <a:avLst/>
          </a:prstGeom>
        </p:spPr>
      </p:pic>
      <p:pic>
        <p:nvPicPr>
          <p:cNvPr id="195" name="Grafik 19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78553">
            <a:off x="3497923" y="1874811"/>
            <a:ext cx="3700308" cy="374005"/>
          </a:xfrm>
          <a:prstGeom prst="rect">
            <a:avLst/>
          </a:prstGeom>
          <a:scene3d>
            <a:camera prst="orthographicFront">
              <a:rot lat="0" lon="0" rev="120000"/>
            </a:camera>
            <a:lightRig rig="threePt" dir="t"/>
          </a:scene3d>
        </p:spPr>
      </p:pic>
      <p:grpSp>
        <p:nvGrpSpPr>
          <p:cNvPr id="4" name="Gruppieren 3"/>
          <p:cNvGrpSpPr/>
          <p:nvPr/>
        </p:nvGrpSpPr>
        <p:grpSpPr>
          <a:xfrm>
            <a:off x="3781299" y="1508539"/>
            <a:ext cx="4405507" cy="2634656"/>
            <a:chOff x="8767414" y="-1875382"/>
            <a:chExt cx="4405507" cy="2634656"/>
          </a:xfrm>
        </p:grpSpPr>
        <p:pic>
          <p:nvPicPr>
            <p:cNvPr id="67" name="Picture 7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7414" y="-1875382"/>
              <a:ext cx="4405507" cy="2634656"/>
            </a:xfrm>
            <a:prstGeom prst="rect">
              <a:avLst/>
            </a:prstGeom>
          </p:spPr>
        </p:pic>
        <p:sp>
          <p:nvSpPr>
            <p:cNvPr id="131" name="Rechteck 130"/>
            <p:cNvSpPr/>
            <p:nvPr/>
          </p:nvSpPr>
          <p:spPr>
            <a:xfrm>
              <a:off x="11849924" y="236958"/>
              <a:ext cx="117910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05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doublet module</a:t>
              </a:r>
              <a:endParaRPr lang="en-GB" sz="105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7" name="Gruppieren 126"/>
          <p:cNvGrpSpPr/>
          <p:nvPr/>
        </p:nvGrpSpPr>
        <p:grpSpPr>
          <a:xfrm>
            <a:off x="3389700" y="1293009"/>
            <a:ext cx="5373081" cy="3378778"/>
            <a:chOff x="1121218" y="1112614"/>
            <a:chExt cx="5988683" cy="3765886"/>
          </a:xfrm>
        </p:grpSpPr>
        <p:grpSp>
          <p:nvGrpSpPr>
            <p:cNvPr id="128" name="Gruppieren 127"/>
            <p:cNvGrpSpPr/>
            <p:nvPr/>
          </p:nvGrpSpPr>
          <p:grpSpPr>
            <a:xfrm>
              <a:off x="1121218" y="1112614"/>
              <a:ext cx="5988683" cy="3765886"/>
              <a:chOff x="71864" y="709307"/>
              <a:chExt cx="10145026" cy="6379533"/>
            </a:xfrm>
          </p:grpSpPr>
          <p:grpSp>
            <p:nvGrpSpPr>
              <p:cNvPr id="133" name="Gruppieren 132"/>
              <p:cNvGrpSpPr/>
              <p:nvPr/>
            </p:nvGrpSpPr>
            <p:grpSpPr>
              <a:xfrm>
                <a:off x="71864" y="1520215"/>
                <a:ext cx="9933120" cy="4644505"/>
                <a:chOff x="40639" y="549346"/>
                <a:chExt cx="12145379" cy="5678907"/>
              </a:xfrm>
            </p:grpSpPr>
            <p:pic>
              <p:nvPicPr>
                <p:cNvPr id="161" name="Grafik 160"/>
                <p:cNvPicPr>
                  <a:picLocks noChangeAspect="1"/>
                </p:cNvPicPr>
                <p:nvPr/>
              </p:nvPicPr>
              <p:blipFill rotWithShape="1"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21424524">
                  <a:off x="40639" y="847021"/>
                  <a:ext cx="12145379" cy="4599936"/>
                </a:xfrm>
                <a:prstGeom prst="rect">
                  <a:avLst/>
                </a:prstGeom>
              </p:spPr>
            </p:pic>
            <p:sp>
              <p:nvSpPr>
                <p:cNvPr id="162" name="Rechteck 161"/>
                <p:cNvSpPr/>
                <p:nvPr/>
              </p:nvSpPr>
              <p:spPr>
                <a:xfrm>
                  <a:off x="40639" y="616017"/>
                  <a:ext cx="2086544" cy="22049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/>
                  <a:endParaRPr lang="de-DE" sz="1350" dirty="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63" name="Rechteck 162"/>
                <p:cNvSpPr/>
                <p:nvPr/>
              </p:nvSpPr>
              <p:spPr>
                <a:xfrm>
                  <a:off x="1867835" y="847022"/>
                  <a:ext cx="2684914" cy="12893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/>
                  <a:endParaRPr lang="de-DE" sz="135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64" name="Rechteck 163"/>
                <p:cNvSpPr/>
                <p:nvPr/>
              </p:nvSpPr>
              <p:spPr>
                <a:xfrm>
                  <a:off x="2127182" y="549346"/>
                  <a:ext cx="2684914" cy="12893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/>
                  <a:endParaRPr lang="de-DE" sz="135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65" name="Rechteck 164"/>
                <p:cNvSpPr/>
                <p:nvPr/>
              </p:nvSpPr>
              <p:spPr>
                <a:xfrm>
                  <a:off x="2337868" y="4938939"/>
                  <a:ext cx="2022376" cy="12893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/>
                  <a:endParaRPr lang="de-DE" sz="135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66" name="Rechteck 165"/>
                <p:cNvSpPr/>
                <p:nvPr/>
              </p:nvSpPr>
              <p:spPr>
                <a:xfrm>
                  <a:off x="6320588" y="4809848"/>
                  <a:ext cx="5672489" cy="9840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/>
                  <a:endParaRPr lang="de-DE" sz="135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67" name="Rechteck 166"/>
                <p:cNvSpPr/>
                <p:nvPr/>
              </p:nvSpPr>
              <p:spPr>
                <a:xfrm>
                  <a:off x="8439751" y="4317803"/>
                  <a:ext cx="3553326" cy="9840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/>
                  <a:endParaRPr lang="de-DE" sz="135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68" name="Rechteck 167"/>
                <p:cNvSpPr/>
                <p:nvPr/>
              </p:nvSpPr>
              <p:spPr>
                <a:xfrm>
                  <a:off x="11078678" y="3291841"/>
                  <a:ext cx="1052361" cy="10447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/>
                  <a:endParaRPr lang="de-DE" sz="135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69" name="Rechteck 168"/>
                <p:cNvSpPr/>
                <p:nvPr/>
              </p:nvSpPr>
              <p:spPr>
                <a:xfrm>
                  <a:off x="8969141" y="3623842"/>
                  <a:ext cx="1214387" cy="9840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/>
                  <a:endParaRPr lang="de-DE" sz="135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70" name="Rechteck 169"/>
                <p:cNvSpPr/>
                <p:nvPr/>
              </p:nvSpPr>
              <p:spPr>
                <a:xfrm>
                  <a:off x="10193153" y="3425025"/>
                  <a:ext cx="1214387" cy="9840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/>
                  <a:endParaRPr lang="de-DE" sz="135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71" name="Rechteck 170"/>
                <p:cNvSpPr/>
                <p:nvPr/>
              </p:nvSpPr>
              <p:spPr>
                <a:xfrm>
                  <a:off x="8686800" y="3730251"/>
                  <a:ext cx="1214387" cy="9840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/>
                  <a:endParaRPr lang="de-DE" sz="135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72" name="Rechteck 171"/>
                <p:cNvSpPr/>
                <p:nvPr/>
              </p:nvSpPr>
              <p:spPr>
                <a:xfrm>
                  <a:off x="4552749" y="5205663"/>
                  <a:ext cx="1828800" cy="9840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/>
                  <a:endParaRPr lang="de-DE" sz="135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135" name="Textfeld 134"/>
              <p:cNvSpPr txBox="1"/>
              <p:nvPr/>
            </p:nvSpPr>
            <p:spPr>
              <a:xfrm>
                <a:off x="348542" y="1941197"/>
                <a:ext cx="2522565" cy="1089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/>
                <a:r>
                  <a:rPr lang="de-DE" sz="105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de-DE" sz="105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eam </a:t>
                </a:r>
                <a:r>
                  <a:rPr lang="de-DE" sz="105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de-DE" sz="105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osition</a:t>
                </a:r>
                <a:r>
                  <a:rPr lang="de-DE" sz="105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05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monitor</a:t>
                </a:r>
                <a:endParaRPr lang="de-DE" sz="105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342900"/>
                <a:r>
                  <a:rPr lang="de-DE" sz="105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-B-</a:t>
                </a:r>
              </a:p>
            </p:txBody>
          </p:sp>
          <p:sp>
            <p:nvSpPr>
              <p:cNvPr id="137" name="Textfeld 136"/>
              <p:cNvSpPr txBox="1"/>
              <p:nvPr/>
            </p:nvSpPr>
            <p:spPr>
              <a:xfrm>
                <a:off x="6456418" y="4776505"/>
                <a:ext cx="1292881" cy="784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/>
                <a:r>
                  <a:rPr lang="de-DE" sz="105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vacuum</a:t>
                </a:r>
                <a:r>
                  <a:rPr lang="de-DE" sz="105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defTabSz="342900"/>
                <a:r>
                  <a:rPr lang="de-DE" sz="105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chamber</a:t>
                </a:r>
                <a:endParaRPr lang="de-DE" sz="105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Textfeld 138"/>
              <p:cNvSpPr txBox="1"/>
              <p:nvPr/>
            </p:nvSpPr>
            <p:spPr>
              <a:xfrm>
                <a:off x="6730447" y="709307"/>
                <a:ext cx="1933353" cy="1089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/>
                <a:r>
                  <a:rPr lang="de-DE" sz="105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r>
                  <a:rPr lang="de-DE" sz="105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efocusing</a:t>
                </a:r>
                <a:r>
                  <a:rPr lang="de-DE" sz="105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defTabSz="342900"/>
                <a:r>
                  <a:rPr lang="de-DE" sz="105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quadrupole</a:t>
                </a:r>
                <a:r>
                  <a:rPr lang="de-DE" sz="105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</a:t>
                </a:r>
                <a:r>
                  <a:rPr lang="de-DE" sz="105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-QD-</a:t>
                </a:r>
              </a:p>
            </p:txBody>
          </p:sp>
          <p:sp>
            <p:nvSpPr>
              <p:cNvPr id="140" name="Textfeld 139"/>
              <p:cNvSpPr txBox="1"/>
              <p:nvPr/>
            </p:nvSpPr>
            <p:spPr>
              <a:xfrm>
                <a:off x="6642217" y="6332834"/>
                <a:ext cx="1575737" cy="756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42900">
                  <a:lnSpc>
                    <a:spcPct val="150000"/>
                  </a:lnSpc>
                </a:pPr>
                <a:r>
                  <a:rPr lang="de-DE" sz="1050" b="1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unit</a:t>
                </a:r>
                <a:r>
                  <a:rPr lang="de-DE" sz="105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VQD</a:t>
                </a:r>
              </a:p>
            </p:txBody>
          </p:sp>
          <p:sp>
            <p:nvSpPr>
              <p:cNvPr id="141" name="Textfeld 140"/>
              <p:cNvSpPr txBox="1"/>
              <p:nvPr/>
            </p:nvSpPr>
            <p:spPr>
              <a:xfrm>
                <a:off x="2569758" y="6332834"/>
                <a:ext cx="1673497" cy="756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42900">
                  <a:lnSpc>
                    <a:spcPct val="150000"/>
                  </a:lnSpc>
                </a:pPr>
                <a:r>
                  <a:rPr lang="de-DE" sz="1050" b="1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unit</a:t>
                </a:r>
                <a:r>
                  <a:rPr lang="de-DE" sz="105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SF2B</a:t>
                </a:r>
                <a:r>
                  <a:rPr lang="en-US" sz="105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  <p:cxnSp>
            <p:nvCxnSpPr>
              <p:cNvPr id="144" name="Gerade Verbindung mit Pfeil 143"/>
              <p:cNvCxnSpPr/>
              <p:nvPr/>
            </p:nvCxnSpPr>
            <p:spPr>
              <a:xfrm>
                <a:off x="1317163" y="2753247"/>
                <a:ext cx="281696" cy="13003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Gerade Verbindung mit Pfeil 144"/>
              <p:cNvCxnSpPr/>
              <p:nvPr/>
            </p:nvCxnSpPr>
            <p:spPr>
              <a:xfrm flipH="1">
                <a:off x="5267122" y="1962518"/>
                <a:ext cx="354330" cy="1340047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Textfeld 149"/>
              <p:cNvSpPr txBox="1"/>
              <p:nvPr/>
            </p:nvSpPr>
            <p:spPr>
              <a:xfrm>
                <a:off x="4838468" y="1447663"/>
                <a:ext cx="1862389" cy="784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/>
                <a:r>
                  <a:rPr lang="de-DE" sz="105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cryocatcher</a:t>
                </a:r>
                <a:endParaRPr lang="de-DE" sz="105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342900"/>
                <a:r>
                  <a:rPr lang="de-DE" sz="105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-C-</a:t>
                </a:r>
              </a:p>
            </p:txBody>
          </p:sp>
          <p:sp>
            <p:nvSpPr>
              <p:cNvPr id="151" name="Textfeld 150"/>
              <p:cNvSpPr txBox="1"/>
              <p:nvPr/>
            </p:nvSpPr>
            <p:spPr>
              <a:xfrm>
                <a:off x="2054997" y="5372203"/>
                <a:ext cx="1747199" cy="1089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/>
                <a:r>
                  <a:rPr lang="de-DE" sz="105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  <a:r>
                  <a:rPr lang="de-DE" sz="105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ocusing</a:t>
                </a:r>
                <a:r>
                  <a:rPr lang="de-DE" sz="105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defTabSz="342900"/>
                <a:r>
                  <a:rPr lang="de-DE" sz="105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quadrupole</a:t>
                </a:r>
                <a:r>
                  <a:rPr lang="de-DE" sz="105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</a:t>
                </a:r>
                <a:r>
                  <a:rPr lang="de-DE" sz="105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-F2-</a:t>
                </a:r>
              </a:p>
            </p:txBody>
          </p:sp>
          <p:cxnSp>
            <p:nvCxnSpPr>
              <p:cNvPr id="154" name="Gerade Verbindung mit Pfeil 153"/>
              <p:cNvCxnSpPr/>
              <p:nvPr/>
            </p:nvCxnSpPr>
            <p:spPr>
              <a:xfrm flipH="1" flipV="1">
                <a:off x="3333528" y="3941585"/>
                <a:ext cx="3645641" cy="8547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5" name="Gerade Verbindung mit Pfeil 154"/>
              <p:cNvCxnSpPr/>
              <p:nvPr/>
            </p:nvCxnSpPr>
            <p:spPr>
              <a:xfrm flipH="1" flipV="1">
                <a:off x="8663799" y="3025868"/>
                <a:ext cx="190541" cy="1128611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Rechteck 155"/>
              <p:cNvSpPr/>
              <p:nvPr/>
            </p:nvSpPr>
            <p:spPr>
              <a:xfrm>
                <a:off x="4644502" y="5454912"/>
                <a:ext cx="2226291" cy="7845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05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steerer</a:t>
                </a:r>
                <a:endParaRPr lang="en-GB" sz="105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342900"/>
                <a:r>
                  <a:rPr lang="en-GB" sz="105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-S-</a:t>
                </a:r>
              </a:p>
            </p:txBody>
          </p:sp>
          <p:cxnSp>
            <p:nvCxnSpPr>
              <p:cNvPr id="157" name="Gerade Verbindung mit Pfeil 156"/>
              <p:cNvCxnSpPr/>
              <p:nvPr/>
            </p:nvCxnSpPr>
            <p:spPr>
              <a:xfrm flipH="1" flipV="1">
                <a:off x="4572328" y="3921675"/>
                <a:ext cx="577330" cy="1485419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Gerade Verbindung mit Pfeil 157"/>
              <p:cNvCxnSpPr/>
              <p:nvPr/>
            </p:nvCxnSpPr>
            <p:spPr>
              <a:xfrm flipV="1">
                <a:off x="2802628" y="4152644"/>
                <a:ext cx="211175" cy="125445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Textfeld 158"/>
              <p:cNvSpPr txBox="1"/>
              <p:nvPr/>
            </p:nvSpPr>
            <p:spPr>
              <a:xfrm flipH="1">
                <a:off x="8185810" y="4206484"/>
                <a:ext cx="2031080" cy="1481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/>
                <a:r>
                  <a:rPr lang="en-GB" sz="105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chromaticity</a:t>
                </a:r>
              </a:p>
              <a:p>
                <a:pPr defTabSz="342900"/>
                <a:r>
                  <a:rPr lang="en-GB" sz="105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sextupole</a:t>
                </a:r>
                <a:endParaRPr lang="en-GB" sz="105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342900"/>
                <a:r>
                  <a:rPr lang="en-GB" sz="105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-V-</a:t>
                </a:r>
              </a:p>
              <a:p>
                <a:pPr defTabSz="342900"/>
                <a:endParaRPr lang="de-DE" sz="1350" dirty="0">
                  <a:solidFill>
                    <a:prstClr val="black"/>
                  </a:solidFill>
                  <a:latin typeface="Arial"/>
                </a:endParaRPr>
              </a:p>
            </p:txBody>
          </p:sp>
          <p:cxnSp>
            <p:nvCxnSpPr>
              <p:cNvPr id="160" name="Gerade Verbindung mit Pfeil 159"/>
              <p:cNvCxnSpPr/>
              <p:nvPr/>
            </p:nvCxnSpPr>
            <p:spPr>
              <a:xfrm flipV="1">
                <a:off x="6998014" y="3083171"/>
                <a:ext cx="551158" cy="170650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32" name="Gerade Verbindung mit Pfeil 131"/>
            <p:cNvCxnSpPr/>
            <p:nvPr/>
          </p:nvCxnSpPr>
          <p:spPr>
            <a:xfrm flipH="1">
              <a:off x="5295441" y="1764093"/>
              <a:ext cx="34292" cy="5210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uppieren 211"/>
          <p:cNvGrpSpPr/>
          <p:nvPr/>
        </p:nvGrpSpPr>
        <p:grpSpPr>
          <a:xfrm>
            <a:off x="3327863" y="1149846"/>
            <a:ext cx="5384524" cy="3572290"/>
            <a:chOff x="9346692" y="-1279523"/>
            <a:chExt cx="5384524" cy="3572290"/>
          </a:xfrm>
        </p:grpSpPr>
        <p:grpSp>
          <p:nvGrpSpPr>
            <p:cNvPr id="210" name="Gruppieren 209"/>
            <p:cNvGrpSpPr/>
            <p:nvPr/>
          </p:nvGrpSpPr>
          <p:grpSpPr>
            <a:xfrm>
              <a:off x="9346692" y="-1279523"/>
              <a:ext cx="4873428" cy="3572290"/>
              <a:chOff x="4115782" y="993580"/>
              <a:chExt cx="4873428" cy="3572290"/>
            </a:xfrm>
          </p:grpSpPr>
          <p:pic>
            <p:nvPicPr>
              <p:cNvPr id="201" name="Grafik 200"/>
              <p:cNvPicPr/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115782" y="993580"/>
                <a:ext cx="4873428" cy="3572290"/>
              </a:xfrm>
              <a:prstGeom prst="rect">
                <a:avLst/>
              </a:prstGeom>
            </p:spPr>
          </p:pic>
          <p:sp>
            <p:nvSpPr>
              <p:cNvPr id="204" name="Rechteck 203"/>
              <p:cNvSpPr/>
              <p:nvPr/>
            </p:nvSpPr>
            <p:spPr>
              <a:xfrm>
                <a:off x="7248226" y="2371775"/>
                <a:ext cx="1179104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05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quadrupole</a:t>
                </a:r>
                <a:endParaRPr lang="en-GB" sz="105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6" name="Rechteck 205"/>
              <p:cNvSpPr/>
              <p:nvPr/>
            </p:nvSpPr>
            <p:spPr>
              <a:xfrm>
                <a:off x="5192078" y="4232278"/>
                <a:ext cx="1179104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05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quadrupole</a:t>
                </a:r>
                <a:endParaRPr lang="en-GB" sz="105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7" name="Rechteck 206"/>
              <p:cNvSpPr/>
              <p:nvPr/>
            </p:nvSpPr>
            <p:spPr>
              <a:xfrm>
                <a:off x="6123760" y="3995326"/>
                <a:ext cx="1179104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05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steerer</a:t>
                </a:r>
                <a:endParaRPr lang="en-GB" sz="105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8" name="Rechteck 207"/>
              <p:cNvSpPr/>
              <p:nvPr/>
            </p:nvSpPr>
            <p:spPr>
              <a:xfrm>
                <a:off x="5312362" y="3188284"/>
                <a:ext cx="1179104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05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SF2B</a:t>
                </a:r>
                <a:endParaRPr lang="en-GB" sz="105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9" name="Rechteck 208"/>
              <p:cNvSpPr/>
              <p:nvPr/>
            </p:nvSpPr>
            <p:spPr>
              <a:xfrm>
                <a:off x="7449064" y="1126425"/>
                <a:ext cx="1179104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05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VQD</a:t>
                </a:r>
                <a:endParaRPr lang="en-GB" sz="105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5" name="Rechteck 204"/>
            <p:cNvSpPr/>
            <p:nvPr/>
          </p:nvSpPr>
          <p:spPr>
            <a:xfrm>
              <a:off x="13552112" y="-212177"/>
              <a:ext cx="117910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05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sextupole</a:t>
              </a:r>
              <a:endParaRPr lang="en-GB" sz="105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86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3826" y="948033"/>
            <a:ext cx="5070230" cy="4009608"/>
          </a:xfrm>
          <a:prstGeom prst="rect">
            <a:avLst/>
          </a:prstGeom>
        </p:spPr>
      </p:pic>
      <p:sp>
        <p:nvSpPr>
          <p:cNvPr id="19" name="Stern mit 7 Zacken 18"/>
          <p:cNvSpPr/>
          <p:nvPr/>
        </p:nvSpPr>
        <p:spPr>
          <a:xfrm>
            <a:off x="7480615" y="1672707"/>
            <a:ext cx="154327" cy="149101"/>
          </a:xfrm>
          <a:prstGeom prst="star7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" name="Stern mit 7 Zacken 19"/>
          <p:cNvSpPr/>
          <p:nvPr/>
        </p:nvSpPr>
        <p:spPr>
          <a:xfrm>
            <a:off x="6987424" y="2304935"/>
            <a:ext cx="154327" cy="149101"/>
          </a:xfrm>
          <a:prstGeom prst="star7">
            <a:avLst/>
          </a:prstGeom>
          <a:solidFill>
            <a:srgbClr val="F79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Stern mit 7 Zacken 20"/>
          <p:cNvSpPr/>
          <p:nvPr/>
        </p:nvSpPr>
        <p:spPr>
          <a:xfrm>
            <a:off x="5449462" y="3000630"/>
            <a:ext cx="154327" cy="149101"/>
          </a:xfrm>
          <a:prstGeom prst="star7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Stern mit 7 Zacken 21"/>
          <p:cNvSpPr/>
          <p:nvPr/>
        </p:nvSpPr>
        <p:spPr>
          <a:xfrm>
            <a:off x="5572997" y="3075199"/>
            <a:ext cx="154327" cy="149101"/>
          </a:xfrm>
          <a:prstGeom prst="star7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" name="Stern mit 7 Zacken 22"/>
          <p:cNvSpPr/>
          <p:nvPr/>
        </p:nvSpPr>
        <p:spPr>
          <a:xfrm>
            <a:off x="6074803" y="4301138"/>
            <a:ext cx="154327" cy="149101"/>
          </a:xfrm>
          <a:prstGeom prst="star7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4" name="Rechteckiger Pfeil 33"/>
          <p:cNvSpPr/>
          <p:nvPr/>
        </p:nvSpPr>
        <p:spPr>
          <a:xfrm rot="18860717">
            <a:off x="5518795" y="3057044"/>
            <a:ext cx="402681" cy="1279648"/>
          </a:xfrm>
          <a:prstGeom prst="bentArrow">
            <a:avLst>
              <a:gd name="adj1" fmla="val 9130"/>
              <a:gd name="adj2" fmla="val 17156"/>
              <a:gd name="adj3" fmla="val 22291"/>
              <a:gd name="adj4" fmla="val 80284"/>
            </a:avLst>
          </a:prstGeom>
          <a:solidFill>
            <a:srgbClr val="446E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35" name="Rechteckiger Pfeil 34"/>
          <p:cNvSpPr/>
          <p:nvPr/>
        </p:nvSpPr>
        <p:spPr>
          <a:xfrm rot="5400000" flipV="1">
            <a:off x="5870392" y="1452544"/>
            <a:ext cx="1245602" cy="1795597"/>
          </a:xfrm>
          <a:prstGeom prst="bentArrow">
            <a:avLst>
              <a:gd name="adj1" fmla="val 3107"/>
              <a:gd name="adj2" fmla="val 5421"/>
              <a:gd name="adj3" fmla="val 7310"/>
              <a:gd name="adj4" fmla="val 72755"/>
            </a:avLst>
          </a:prstGeom>
          <a:solidFill>
            <a:srgbClr val="446E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36" name="Rechteckiger Pfeil 35"/>
          <p:cNvSpPr/>
          <p:nvPr/>
        </p:nvSpPr>
        <p:spPr>
          <a:xfrm rot="8121252">
            <a:off x="5839596" y="3228034"/>
            <a:ext cx="378153" cy="1115340"/>
          </a:xfrm>
          <a:prstGeom prst="bentArrow">
            <a:avLst>
              <a:gd name="adj1" fmla="val 9837"/>
              <a:gd name="adj2" fmla="val 14446"/>
              <a:gd name="adj3" fmla="val 21909"/>
              <a:gd name="adj4" fmla="val 78091"/>
            </a:avLst>
          </a:prstGeom>
          <a:solidFill>
            <a:srgbClr val="446E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50" name="Pfeil nach rechts 49"/>
          <p:cNvSpPr/>
          <p:nvPr/>
        </p:nvSpPr>
        <p:spPr>
          <a:xfrm rot="18421215">
            <a:off x="7052042" y="2024058"/>
            <a:ext cx="508048" cy="89464"/>
          </a:xfrm>
          <a:prstGeom prst="rightArrow">
            <a:avLst>
              <a:gd name="adj1" fmla="val 45040"/>
              <a:gd name="adj2" fmla="val 80088"/>
            </a:avLst>
          </a:prstGeom>
          <a:solidFill>
            <a:srgbClr val="446E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supply</a:t>
            </a:r>
            <a:r>
              <a:rPr lang="de-DE" dirty="0" smtClean="0"/>
              <a:t> </a:t>
            </a:r>
            <a:r>
              <a:rPr lang="de-DE" dirty="0" err="1" smtClean="0"/>
              <a:t>chain</a:t>
            </a:r>
            <a:r>
              <a:rPr lang="de-DE" dirty="0" smtClean="0"/>
              <a:t> - </a:t>
            </a:r>
            <a:r>
              <a:rPr lang="de-DE" dirty="0" err="1" smtClean="0"/>
              <a:t>quadrupole</a:t>
            </a:r>
            <a:r>
              <a:rPr lang="de-DE" dirty="0" smtClean="0"/>
              <a:t> </a:t>
            </a:r>
            <a:r>
              <a:rPr lang="de-DE" dirty="0" err="1" smtClean="0"/>
              <a:t>doublets</a:t>
            </a:r>
            <a:endParaRPr lang="de-DE" dirty="0"/>
          </a:p>
        </p:txBody>
      </p:sp>
      <p:grpSp>
        <p:nvGrpSpPr>
          <p:cNvPr id="24" name="Gruppieren 23"/>
          <p:cNvGrpSpPr/>
          <p:nvPr/>
        </p:nvGrpSpPr>
        <p:grpSpPr>
          <a:xfrm>
            <a:off x="4617972" y="2446740"/>
            <a:ext cx="693963" cy="702991"/>
            <a:chOff x="-1464394" y="3713018"/>
            <a:chExt cx="734722" cy="810779"/>
          </a:xfrm>
          <a:solidFill>
            <a:schemeClr val="bg1"/>
          </a:solidFill>
        </p:grpSpPr>
        <p:sp>
          <p:nvSpPr>
            <p:cNvPr id="25" name="Rechteck 24"/>
            <p:cNvSpPr/>
            <p:nvPr/>
          </p:nvSpPr>
          <p:spPr>
            <a:xfrm>
              <a:off x="-1464394" y="3713018"/>
              <a:ext cx="734722" cy="81077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/>
              <a:endParaRPr lang="de-DE" sz="135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26" name="Gruppieren 25"/>
            <p:cNvGrpSpPr/>
            <p:nvPr/>
          </p:nvGrpSpPr>
          <p:grpSpPr>
            <a:xfrm>
              <a:off x="-1406759" y="3753289"/>
              <a:ext cx="619362" cy="730235"/>
              <a:chOff x="4423495" y="3865674"/>
              <a:chExt cx="949574" cy="1119559"/>
            </a:xfrm>
            <a:grpFill/>
          </p:grpSpPr>
          <p:pic>
            <p:nvPicPr>
              <p:cNvPr id="27" name="Grafik 26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23496" y="4193922"/>
                <a:ext cx="949573" cy="791311"/>
              </a:xfrm>
              <a:prstGeom prst="rect">
                <a:avLst/>
              </a:prstGeom>
              <a:grpFill/>
            </p:spPr>
          </p:pic>
          <p:pic>
            <p:nvPicPr>
              <p:cNvPr id="28" name="Grafik 2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23495" y="3865674"/>
                <a:ext cx="949573" cy="316524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30" name="Gruppieren 29"/>
          <p:cNvGrpSpPr/>
          <p:nvPr/>
        </p:nvGrpSpPr>
        <p:grpSpPr>
          <a:xfrm>
            <a:off x="5303099" y="4375688"/>
            <a:ext cx="675117" cy="401768"/>
            <a:chOff x="-2028621" y="3666837"/>
            <a:chExt cx="956289" cy="508510"/>
          </a:xfrm>
        </p:grpSpPr>
        <p:sp>
          <p:nvSpPr>
            <p:cNvPr id="31" name="Rechteck 30"/>
            <p:cNvSpPr/>
            <p:nvPr/>
          </p:nvSpPr>
          <p:spPr>
            <a:xfrm>
              <a:off x="-2028621" y="3666837"/>
              <a:ext cx="956289" cy="508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/>
              <a:endParaRPr lang="de-DE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32" name="Picture 2" descr="Risultati immagini per Logo INFN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65219" y="3731303"/>
              <a:ext cx="736940" cy="320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Grafik 3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174" y="1642167"/>
            <a:ext cx="625995" cy="625995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5604" y="1929777"/>
            <a:ext cx="523416" cy="328824"/>
          </a:xfrm>
          <a:prstGeom prst="rect">
            <a:avLst/>
          </a:prstGeom>
        </p:spPr>
      </p:pic>
      <p:grpSp>
        <p:nvGrpSpPr>
          <p:cNvPr id="60" name="Gruppieren 59"/>
          <p:cNvGrpSpPr/>
          <p:nvPr/>
        </p:nvGrpSpPr>
        <p:grpSpPr>
          <a:xfrm>
            <a:off x="5987195" y="2746803"/>
            <a:ext cx="1981698" cy="903651"/>
            <a:chOff x="6220069" y="3024718"/>
            <a:chExt cx="1981698" cy="903651"/>
          </a:xfrm>
        </p:grpSpPr>
        <p:pic>
          <p:nvPicPr>
            <p:cNvPr id="29" name="Grafik 28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20069" y="3024719"/>
              <a:ext cx="626221" cy="588719"/>
            </a:xfrm>
            <a:prstGeom prst="rect">
              <a:avLst/>
            </a:prstGeom>
          </p:spPr>
        </p:pic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6290" y="3024718"/>
              <a:ext cx="1355477" cy="903651"/>
            </a:xfrm>
            <a:prstGeom prst="rect">
              <a:avLst/>
            </a:prstGeom>
          </p:spPr>
        </p:pic>
      </p:grpSp>
      <p:pic>
        <p:nvPicPr>
          <p:cNvPr id="62" name="Grafik 6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3562" y="978827"/>
            <a:ext cx="888607" cy="666455"/>
          </a:xfrm>
          <a:prstGeom prst="rect">
            <a:avLst/>
          </a:prstGeom>
        </p:spPr>
      </p:pic>
      <p:sp>
        <p:nvSpPr>
          <p:cNvPr id="6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pic>
        <p:nvPicPr>
          <p:cNvPr id="67" name="Picture 2" descr="Q:\Eigene Dateien\Conference\CEC_2013\Contribution\CEC-Material\Pictures\Capture_002.tif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8303" y="1711456"/>
            <a:ext cx="1253632" cy="73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8011" y="3928890"/>
            <a:ext cx="1575088" cy="844905"/>
          </a:xfrm>
          <a:prstGeom prst="rect">
            <a:avLst/>
          </a:prstGeom>
        </p:spPr>
      </p:pic>
      <p:grpSp>
        <p:nvGrpSpPr>
          <p:cNvPr id="55" name="Gruppieren 54"/>
          <p:cNvGrpSpPr/>
          <p:nvPr/>
        </p:nvGrpSpPr>
        <p:grpSpPr>
          <a:xfrm>
            <a:off x="208893" y="1058055"/>
            <a:ext cx="2340000" cy="845909"/>
            <a:chOff x="-2951707" y="1432796"/>
            <a:chExt cx="3508925" cy="3106411"/>
          </a:xfrm>
        </p:grpSpPr>
        <p:grpSp>
          <p:nvGrpSpPr>
            <p:cNvPr id="56" name="Gruppieren 55"/>
            <p:cNvGrpSpPr/>
            <p:nvPr/>
          </p:nvGrpSpPr>
          <p:grpSpPr>
            <a:xfrm>
              <a:off x="-2951707" y="1432796"/>
              <a:ext cx="3508925" cy="3106411"/>
              <a:chOff x="443218" y="4260415"/>
              <a:chExt cx="5599803" cy="1284917"/>
            </a:xfrm>
          </p:grpSpPr>
          <p:sp>
            <p:nvSpPr>
              <p:cNvPr id="58" name="Rechteck 57"/>
              <p:cNvSpPr/>
              <p:nvPr/>
            </p:nvSpPr>
            <p:spPr>
              <a:xfrm>
                <a:off x="443218" y="4260415"/>
                <a:ext cx="5599803" cy="128491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3" name="Gerader Verbinder 62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Rechteck 56"/>
            <p:cNvSpPr/>
            <p:nvPr/>
          </p:nvSpPr>
          <p:spPr>
            <a:xfrm>
              <a:off x="-2907087" y="1480326"/>
              <a:ext cx="3225347" cy="1695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JINR, </a:t>
              </a:r>
              <a:r>
                <a:rPr lang="en-GB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Dubna</a:t>
              </a:r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Russia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8" name="Rechteck 67"/>
          <p:cNvSpPr/>
          <p:nvPr/>
        </p:nvSpPr>
        <p:spPr>
          <a:xfrm>
            <a:off x="208893" y="1378449"/>
            <a:ext cx="2339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units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9" name="Gruppieren 68"/>
          <p:cNvGrpSpPr/>
          <p:nvPr/>
        </p:nvGrpSpPr>
        <p:grpSpPr>
          <a:xfrm>
            <a:off x="208893" y="2018114"/>
            <a:ext cx="2340000" cy="1910775"/>
            <a:chOff x="-2951707" y="1432796"/>
            <a:chExt cx="3508925" cy="3106411"/>
          </a:xfrm>
        </p:grpSpPr>
        <p:grpSp>
          <p:nvGrpSpPr>
            <p:cNvPr id="70" name="Gruppieren 69"/>
            <p:cNvGrpSpPr/>
            <p:nvPr/>
          </p:nvGrpSpPr>
          <p:grpSpPr>
            <a:xfrm>
              <a:off x="-2951707" y="1432796"/>
              <a:ext cx="3508925" cy="3106411"/>
              <a:chOff x="443218" y="4260415"/>
              <a:chExt cx="5599803" cy="1284917"/>
            </a:xfrm>
          </p:grpSpPr>
          <p:sp>
            <p:nvSpPr>
              <p:cNvPr id="72" name="Rechteck 71"/>
              <p:cNvSpPr/>
              <p:nvPr/>
            </p:nvSpPr>
            <p:spPr>
              <a:xfrm>
                <a:off x="443218" y="4260415"/>
                <a:ext cx="5599803" cy="128491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3" name="Gerader Verbinder 72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Rechteck 70"/>
            <p:cNvSpPr/>
            <p:nvPr/>
          </p:nvSpPr>
          <p:spPr>
            <a:xfrm>
              <a:off x="-2907087" y="1480328"/>
              <a:ext cx="3225347" cy="2207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Bilfinger Noell, </a:t>
              </a:r>
              <a:r>
                <a:rPr lang="en-GB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Würzburg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4" name="Rechteck 73"/>
          <p:cNvSpPr/>
          <p:nvPr/>
        </p:nvSpPr>
        <p:spPr>
          <a:xfrm>
            <a:off x="208893" y="2312492"/>
            <a:ext cx="2111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doublet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342900"/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supplies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87" name="Gruppieren 86"/>
          <p:cNvGrpSpPr/>
          <p:nvPr/>
        </p:nvGrpSpPr>
        <p:grpSpPr>
          <a:xfrm>
            <a:off x="208893" y="4052954"/>
            <a:ext cx="2340000" cy="649616"/>
            <a:chOff x="-2951707" y="1432796"/>
            <a:chExt cx="3508925" cy="3106411"/>
          </a:xfrm>
        </p:grpSpPr>
        <p:grpSp>
          <p:nvGrpSpPr>
            <p:cNvPr id="88" name="Gruppieren 87"/>
            <p:cNvGrpSpPr/>
            <p:nvPr/>
          </p:nvGrpSpPr>
          <p:grpSpPr>
            <a:xfrm>
              <a:off x="-2951707" y="1432796"/>
              <a:ext cx="3508925" cy="3106411"/>
              <a:chOff x="443218" y="4260415"/>
              <a:chExt cx="5599803" cy="1284917"/>
            </a:xfrm>
          </p:grpSpPr>
          <p:sp>
            <p:nvSpPr>
              <p:cNvPr id="90" name="Rechteck 89"/>
              <p:cNvSpPr/>
              <p:nvPr/>
            </p:nvSpPr>
            <p:spPr>
              <a:xfrm>
                <a:off x="443218" y="4260415"/>
                <a:ext cx="5599803" cy="128491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91" name="Gerader Verbinder 90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Rechteck 88"/>
            <p:cNvSpPr/>
            <p:nvPr/>
          </p:nvSpPr>
          <p:spPr>
            <a:xfrm>
              <a:off x="-2907087" y="1480328"/>
              <a:ext cx="3225347" cy="2207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INFN, Salerno, Italy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2" name="Rechteck 91"/>
          <p:cNvSpPr/>
          <p:nvPr/>
        </p:nvSpPr>
        <p:spPr>
          <a:xfrm>
            <a:off x="208893" y="4361766"/>
            <a:ext cx="24949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doublets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" name="Gruppieren 60"/>
          <p:cNvGrpSpPr/>
          <p:nvPr/>
        </p:nvGrpSpPr>
        <p:grpSpPr>
          <a:xfrm>
            <a:off x="6899070" y="3631120"/>
            <a:ext cx="1069823" cy="1207010"/>
            <a:chOff x="-1930510" y="2861006"/>
            <a:chExt cx="1262942" cy="1424893"/>
          </a:xfrm>
        </p:grpSpPr>
        <p:sp>
          <p:nvSpPr>
            <p:cNvPr id="65" name="Rechteck 64"/>
            <p:cNvSpPr/>
            <p:nvPr/>
          </p:nvSpPr>
          <p:spPr>
            <a:xfrm>
              <a:off x="-1930510" y="2861006"/>
              <a:ext cx="1262942" cy="14248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grpSp>
          <p:nvGrpSpPr>
            <p:cNvPr id="66" name="Gruppieren 65"/>
            <p:cNvGrpSpPr/>
            <p:nvPr/>
          </p:nvGrpSpPr>
          <p:grpSpPr>
            <a:xfrm>
              <a:off x="-1823430" y="2958368"/>
              <a:ext cx="1076865" cy="1260313"/>
              <a:chOff x="-1820986" y="2949176"/>
              <a:chExt cx="1076865" cy="1260313"/>
            </a:xfrm>
          </p:grpSpPr>
          <p:pic>
            <p:nvPicPr>
              <p:cNvPr id="77" name="Picture 2" descr="G:\FAIR\SIS_100\SIS100_BPMS\Pictures\Prototyp_Dec2011\foto2.jpg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92098" y="3895764"/>
                <a:ext cx="513689" cy="313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9" name="Grafik 3095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07256" y="3350976"/>
                <a:ext cx="515159" cy="391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0" name="Grafik 84" descr="Cryosorption pump port_9"/>
              <p:cNvPicPr>
                <a:picLocks noChangeAspect="1"/>
              </p:cNvPicPr>
              <p:nvPr/>
            </p:nvPicPr>
            <p:blipFill>
              <a:blip r:embed="rId16" cstate="email">
                <a:lum bright="6000" contras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91250" y="2949176"/>
                <a:ext cx="347129" cy="291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81" name="Objekt 309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7514560"/>
                  </p:ext>
                </p:extLst>
              </p:nvPr>
            </p:nvGraphicFramePr>
            <p:xfrm>
              <a:off x="-1807256" y="3783224"/>
              <a:ext cx="366101" cy="4185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58" name="Bitmap-Bild" r:id="rId17" imgW="6361905" imgH="7276190" progId="Paint.Picture">
                      <p:embed/>
                    </p:oleObj>
                  </mc:Choice>
                  <mc:Fallback>
                    <p:oleObj name="Bitmap-Bild" r:id="rId17" imgW="6361905" imgH="7276190" progId="Paint.Picture">
                      <p:embed/>
                      <p:pic>
                        <p:nvPicPr>
                          <p:cNvPr id="38" name="Objekt 309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807256" y="3783224"/>
                            <a:ext cx="366101" cy="41852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82" name="Grafik 141"/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43040" y="3332103"/>
                <a:ext cx="364631" cy="501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4" name="Picture 3"/>
              <p:cNvPicPr>
                <a:picLocks noChangeAspect="1" noChangeArrowheads="1"/>
              </p:cNvPicPr>
              <p:nvPr/>
            </p:nvPicPr>
            <p:blipFill>
              <a:blip r:embed="rId20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20986" y="2968641"/>
                <a:ext cx="701968" cy="2669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" name="Rechteck 2"/>
          <p:cNvSpPr/>
          <p:nvPr/>
        </p:nvSpPr>
        <p:spPr>
          <a:xfrm>
            <a:off x="1155897" y="2689992"/>
            <a:ext cx="1324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342900">
              <a:buFont typeface="Symbol" panose="05050102010706020507" pitchFamily="18" charset="2"/>
              <a:buChar char="-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chamber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342900">
              <a:buFont typeface="Symbol" panose="05050102010706020507" pitchFamily="18" charset="2"/>
              <a:buChar char="-"/>
            </a:pP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catcher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342900">
              <a:buFont typeface="Symbol" panose="05050102010706020507" pitchFamily="18" charset="2"/>
              <a:buChar char="-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BPM</a:t>
            </a:r>
          </a:p>
          <a:p>
            <a:pPr marL="171450" indent="-171450" defTabSz="342900">
              <a:buFont typeface="Symbol" panose="05050102010706020507" pitchFamily="18" charset="2"/>
              <a:buChar char="-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LCLs</a:t>
            </a:r>
          </a:p>
          <a:p>
            <a:pPr marL="171450" indent="-171450" defTabSz="342900">
              <a:buFont typeface="Symbol" panose="05050102010706020507" pitchFamily="18" charset="2"/>
              <a:buChar char="-"/>
            </a:pP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pump </a:t>
            </a:r>
          </a:p>
          <a:p>
            <a:pPr marL="171450" indent="-171450" defTabSz="342900">
              <a:buFont typeface="Symbol" panose="05050102010706020507" pitchFamily="18" charset="2"/>
              <a:buChar char="-"/>
            </a:pP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roughing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CWT</a:t>
            </a:r>
          </a:p>
        </p:txBody>
      </p:sp>
    </p:spTree>
    <p:extLst>
      <p:ext uri="{BB962C8B-B14F-4D97-AF65-F5344CB8AC3E}">
        <p14:creationId xmlns:p14="http://schemas.microsoft.com/office/powerpoint/2010/main" val="348341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34" grpId="0" animBg="1"/>
      <p:bldP spid="35" grpId="0" animBg="1"/>
      <p:bldP spid="36" grpId="0" animBg="1"/>
      <p:bldP spid="74" grpId="0"/>
      <p:bldP spid="9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unit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- </a:t>
            </a:r>
            <a:r>
              <a:rPr lang="de-DE" dirty="0" err="1" smtClean="0"/>
              <a:t>impressions</a:t>
            </a:r>
            <a:endParaRPr lang="de-DE" dirty="0"/>
          </a:p>
        </p:txBody>
      </p:sp>
      <p:sp>
        <p:nvSpPr>
          <p:cNvPr id="2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2548366" y="1279549"/>
            <a:ext cx="5637145" cy="3240000"/>
            <a:chOff x="3330239" y="1292461"/>
            <a:chExt cx="5637145" cy="3240000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30239" y="1292461"/>
              <a:ext cx="4281280" cy="3240000"/>
            </a:xfrm>
            <a:prstGeom prst="rect">
              <a:avLst/>
            </a:prstGeom>
          </p:spPr>
        </p:pic>
        <p:sp>
          <p:nvSpPr>
            <p:cNvPr id="22" name="Rechteck 21"/>
            <p:cNvSpPr/>
            <p:nvPr/>
          </p:nvSpPr>
          <p:spPr>
            <a:xfrm>
              <a:off x="7661836" y="1435754"/>
              <a:ext cx="13055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quadrupole yoke</a:t>
              </a: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2532739" y="1279549"/>
            <a:ext cx="5668398" cy="3240000"/>
            <a:chOff x="3298985" y="1283354"/>
            <a:chExt cx="5668398" cy="3240000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8985" y="1283354"/>
              <a:ext cx="4320000" cy="3240000"/>
            </a:xfrm>
            <a:prstGeom prst="rect">
              <a:avLst/>
            </a:prstGeom>
          </p:spPr>
        </p:pic>
        <p:sp>
          <p:nvSpPr>
            <p:cNvPr id="23" name="Rechteck 22"/>
            <p:cNvSpPr/>
            <p:nvPr/>
          </p:nvSpPr>
          <p:spPr>
            <a:xfrm>
              <a:off x="7661835" y="1435754"/>
              <a:ext cx="13055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quadrupole</a:t>
              </a: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magnet</a:t>
              </a: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2532740" y="1279549"/>
            <a:ext cx="5668397" cy="3240000"/>
            <a:chOff x="3298986" y="1324174"/>
            <a:chExt cx="5668397" cy="3240000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8986" y="1324174"/>
              <a:ext cx="4319999" cy="3240000"/>
            </a:xfrm>
            <a:prstGeom prst="rect">
              <a:avLst/>
            </a:prstGeom>
          </p:spPr>
        </p:pic>
        <p:sp>
          <p:nvSpPr>
            <p:cNvPr id="24" name="Rechteck 23"/>
            <p:cNvSpPr/>
            <p:nvPr/>
          </p:nvSpPr>
          <p:spPr>
            <a:xfrm>
              <a:off x="7661835" y="1435754"/>
              <a:ext cx="13055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yoke production</a:t>
              </a: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2463049" y="1279549"/>
            <a:ext cx="5807778" cy="3240000"/>
            <a:chOff x="3163537" y="1283354"/>
            <a:chExt cx="5807778" cy="3240000"/>
          </a:xfrm>
        </p:grpSpPr>
        <p:grpSp>
          <p:nvGrpSpPr>
            <p:cNvPr id="3" name="Gruppieren 2"/>
            <p:cNvGrpSpPr/>
            <p:nvPr/>
          </p:nvGrpSpPr>
          <p:grpSpPr>
            <a:xfrm>
              <a:off x="3163537" y="1283354"/>
              <a:ext cx="4423907" cy="3240000"/>
              <a:chOff x="4989800" y="-2886536"/>
              <a:chExt cx="4423907" cy="2880000"/>
            </a:xfrm>
          </p:grpSpPr>
          <p:pic>
            <p:nvPicPr>
              <p:cNvPr id="13" name="Grafik 12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4629800" y="-2526536"/>
                <a:ext cx="2880000" cy="2160000"/>
              </a:xfrm>
              <a:prstGeom prst="rect">
                <a:avLst/>
              </a:prstGeom>
            </p:spPr>
          </p:pic>
          <p:pic>
            <p:nvPicPr>
              <p:cNvPr id="14" name="Grafik 13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6893707" y="-2526536"/>
                <a:ext cx="2879999" cy="2160000"/>
              </a:xfrm>
              <a:prstGeom prst="rect">
                <a:avLst/>
              </a:prstGeom>
            </p:spPr>
          </p:pic>
        </p:grpSp>
        <p:sp>
          <p:nvSpPr>
            <p:cNvPr id="25" name="Rechteck 24"/>
            <p:cNvSpPr/>
            <p:nvPr/>
          </p:nvSpPr>
          <p:spPr>
            <a:xfrm>
              <a:off x="7665767" y="1443922"/>
              <a:ext cx="13055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coil winding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2520037" y="1279549"/>
            <a:ext cx="5693803" cy="3240000"/>
            <a:chOff x="3277560" y="1271043"/>
            <a:chExt cx="5693803" cy="324000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7560" y="1271043"/>
              <a:ext cx="4320001" cy="3240000"/>
            </a:xfrm>
            <a:prstGeom prst="rect">
              <a:avLst/>
            </a:prstGeom>
          </p:spPr>
        </p:pic>
        <p:sp>
          <p:nvSpPr>
            <p:cNvPr id="26" name="Rechteck 25"/>
            <p:cNvSpPr/>
            <p:nvPr/>
          </p:nvSpPr>
          <p:spPr>
            <a:xfrm>
              <a:off x="7665815" y="1423003"/>
              <a:ext cx="13055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cabling machine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2265814" y="1279549"/>
            <a:ext cx="6202249" cy="3240000"/>
            <a:chOff x="2755981" y="1283354"/>
            <a:chExt cx="6202249" cy="3240000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5981" y="1283354"/>
              <a:ext cx="4855538" cy="3240000"/>
            </a:xfrm>
            <a:prstGeom prst="rect">
              <a:avLst/>
            </a:prstGeom>
          </p:spPr>
        </p:pic>
        <p:sp>
          <p:nvSpPr>
            <p:cNvPr id="29" name="Rechteck 28"/>
            <p:cNvSpPr/>
            <p:nvPr/>
          </p:nvSpPr>
          <p:spPr>
            <a:xfrm>
              <a:off x="7652682" y="1421482"/>
              <a:ext cx="130554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production and testing facility @JINR</a:t>
              </a:r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2506944" y="1279549"/>
            <a:ext cx="5719989" cy="3240000"/>
            <a:chOff x="3254129" y="1283354"/>
            <a:chExt cx="5719989" cy="3240000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4129" y="1283354"/>
              <a:ext cx="4366862" cy="3240000"/>
            </a:xfrm>
            <a:prstGeom prst="rect">
              <a:avLst/>
            </a:prstGeom>
          </p:spPr>
        </p:pic>
        <p:sp>
          <p:nvSpPr>
            <p:cNvPr id="31" name="Rechteck 30"/>
            <p:cNvSpPr/>
            <p:nvPr/>
          </p:nvSpPr>
          <p:spPr>
            <a:xfrm>
              <a:off x="7668570" y="1456768"/>
              <a:ext cx="13055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units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539108" y="1279549"/>
            <a:ext cx="5655661" cy="3240000"/>
            <a:chOff x="3311567" y="1283354"/>
            <a:chExt cx="5655661" cy="3240000"/>
          </a:xfrm>
        </p:grpSpPr>
        <p:pic>
          <p:nvPicPr>
            <p:cNvPr id="193" name="Grafik 192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1567" y="1283354"/>
              <a:ext cx="4278527" cy="3240000"/>
            </a:xfrm>
            <a:prstGeom prst="rect">
              <a:avLst/>
            </a:prstGeom>
          </p:spPr>
        </p:pic>
        <p:sp>
          <p:nvSpPr>
            <p:cNvPr id="35" name="Rechteck 34"/>
            <p:cNvSpPr/>
            <p:nvPr/>
          </p:nvSpPr>
          <p:spPr>
            <a:xfrm>
              <a:off x="7661680" y="1443977"/>
              <a:ext cx="13055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sextupole</a:t>
              </a:r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yokes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quadrupole</a:t>
            </a:r>
            <a:r>
              <a:rPr lang="de-DE" dirty="0" smtClean="0"/>
              <a:t> </a:t>
            </a:r>
            <a:r>
              <a:rPr lang="de-DE" dirty="0" err="1" smtClean="0"/>
              <a:t>units</a:t>
            </a:r>
            <a:r>
              <a:rPr lang="de-DE" dirty="0" smtClean="0"/>
              <a:t> – FAT </a:t>
            </a:r>
            <a:r>
              <a:rPr lang="de-DE" dirty="0" err="1" smtClean="0"/>
              <a:t>and</a:t>
            </a:r>
            <a:r>
              <a:rPr lang="de-DE" dirty="0" smtClean="0"/>
              <a:t> SAT</a:t>
            </a:r>
            <a:endParaRPr lang="de-DE" dirty="0"/>
          </a:p>
        </p:txBody>
      </p:sp>
      <p:sp>
        <p:nvSpPr>
          <p:cNvPr id="2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768" y="1131532"/>
            <a:ext cx="4974303" cy="3761059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3777125" y="1165400"/>
            <a:ext cx="4766663" cy="3240000"/>
            <a:chOff x="4200721" y="1283354"/>
            <a:chExt cx="4766663" cy="324000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4200721" y="1283354"/>
              <a:ext cx="3410798" cy="3240000"/>
            </a:xfrm>
            <a:prstGeom prst="rect">
              <a:avLst/>
            </a:prstGeom>
          </p:spPr>
        </p:pic>
        <p:sp>
          <p:nvSpPr>
            <p:cNvPr id="49" name="Rechteck 48"/>
            <p:cNvSpPr/>
            <p:nvPr/>
          </p:nvSpPr>
          <p:spPr>
            <a:xfrm>
              <a:off x="7661836" y="1435754"/>
              <a:ext cx="130554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aperture tool</a:t>
              </a:r>
            </a:p>
            <a:p>
              <a:pPr defTabSz="342900"/>
              <a:endParaRPr lang="en-GB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 capacitive sensors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3124706" y="1511717"/>
            <a:ext cx="5984836" cy="2547365"/>
            <a:chOff x="2981747" y="1292461"/>
            <a:chExt cx="5984836" cy="2547365"/>
          </a:xfrm>
        </p:grpSpPr>
        <p:sp>
          <p:nvSpPr>
            <p:cNvPr id="54" name="Rechteck 53"/>
            <p:cNvSpPr/>
            <p:nvPr/>
          </p:nvSpPr>
          <p:spPr>
            <a:xfrm>
              <a:off x="7661035" y="1438005"/>
              <a:ext cx="130554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testing cryostat</a:t>
              </a:r>
            </a:p>
            <a:p>
              <a:pPr defTabSz="342900"/>
              <a:endParaRPr lang="en-GB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Grafik 5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1747" y="1292461"/>
              <a:ext cx="4629772" cy="2547365"/>
            </a:xfrm>
            <a:prstGeom prst="rect">
              <a:avLst/>
            </a:prstGeom>
          </p:spPr>
        </p:pic>
      </p:grpSp>
      <p:grpSp>
        <p:nvGrpSpPr>
          <p:cNvPr id="66" name="Gruppieren 65"/>
          <p:cNvGrpSpPr/>
          <p:nvPr/>
        </p:nvGrpSpPr>
        <p:grpSpPr>
          <a:xfrm>
            <a:off x="208893" y="1323983"/>
            <a:ext cx="2339999" cy="544683"/>
            <a:chOff x="4204544" y="1783645"/>
            <a:chExt cx="2339999" cy="544683"/>
          </a:xfrm>
        </p:grpSpPr>
        <p:grpSp>
          <p:nvGrpSpPr>
            <p:cNvPr id="67" name="Gruppieren 66"/>
            <p:cNvGrpSpPr/>
            <p:nvPr/>
          </p:nvGrpSpPr>
          <p:grpSpPr>
            <a:xfrm>
              <a:off x="4204544" y="1783645"/>
              <a:ext cx="2339999" cy="544683"/>
              <a:chOff x="443218" y="4260411"/>
              <a:chExt cx="5599799" cy="2139314"/>
            </a:xfrm>
          </p:grpSpPr>
          <p:sp>
            <p:nvSpPr>
              <p:cNvPr id="69" name="Rechteck 68"/>
              <p:cNvSpPr/>
              <p:nvPr/>
            </p:nvSpPr>
            <p:spPr>
              <a:xfrm>
                <a:off x="484776" y="4260411"/>
                <a:ext cx="5558241" cy="2139314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0" name="Gerader Verbinder 69"/>
              <p:cNvCxnSpPr/>
              <p:nvPr/>
            </p:nvCxnSpPr>
            <p:spPr>
              <a:xfrm>
                <a:off x="443218" y="4260415"/>
                <a:ext cx="0" cy="213931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Rechteck 67"/>
            <p:cNvSpPr/>
            <p:nvPr/>
          </p:nvSpPr>
          <p:spPr>
            <a:xfrm>
              <a:off x="4204544" y="1790670"/>
              <a:ext cx="233924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intensive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measurement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program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for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assurance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1" name="Gruppieren 70"/>
          <p:cNvGrpSpPr/>
          <p:nvPr/>
        </p:nvGrpSpPr>
        <p:grpSpPr>
          <a:xfrm>
            <a:off x="208893" y="1032593"/>
            <a:ext cx="2340000" cy="461665"/>
            <a:chOff x="4204544" y="1492255"/>
            <a:chExt cx="2340000" cy="461665"/>
          </a:xfrm>
        </p:grpSpPr>
        <p:grpSp>
          <p:nvGrpSpPr>
            <p:cNvPr id="72" name="Gruppieren 71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74" name="Rechteck 73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5" name="Gerader Verbinder 74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Rechteck 72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FAT + SAT (@JINR)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208893" y="1759161"/>
            <a:ext cx="2340000" cy="327148"/>
            <a:chOff x="4204544" y="2111486"/>
            <a:chExt cx="2340000" cy="327148"/>
          </a:xfrm>
        </p:grpSpPr>
        <p:grpSp>
          <p:nvGrpSpPr>
            <p:cNvPr id="77" name="Gruppieren 76"/>
            <p:cNvGrpSpPr/>
            <p:nvPr/>
          </p:nvGrpSpPr>
          <p:grpSpPr>
            <a:xfrm>
              <a:off x="4204544" y="2111486"/>
              <a:ext cx="2340000" cy="327148"/>
              <a:chOff x="443218" y="4260415"/>
              <a:chExt cx="5599803" cy="1284917"/>
            </a:xfrm>
          </p:grpSpPr>
          <p:sp>
            <p:nvSpPr>
              <p:cNvPr id="79" name="Rechteck 78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80" name="Gerader Verbinder 79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Rechteck 77"/>
            <p:cNvSpPr/>
            <p:nvPr/>
          </p:nvSpPr>
          <p:spPr>
            <a:xfrm>
              <a:off x="4204544" y="211851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precise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aperture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measurements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005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3287798" y="1285837"/>
            <a:ext cx="5675863" cy="3240000"/>
            <a:chOff x="-4408081" y="-1416458"/>
            <a:chExt cx="5675863" cy="3240000"/>
          </a:xfrm>
        </p:grpSpPr>
        <p:sp>
          <p:nvSpPr>
            <p:cNvPr id="56" name="Rechteck 55"/>
            <p:cNvSpPr/>
            <p:nvPr/>
          </p:nvSpPr>
          <p:spPr>
            <a:xfrm>
              <a:off x="-37766" y="-1268899"/>
              <a:ext cx="13055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magnetometer</a:t>
              </a:r>
            </a:p>
            <a:p>
              <a:pPr defTabSz="342900"/>
              <a:endParaRPr lang="en-GB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7" name="Grafik 5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408081" y="-1416458"/>
              <a:ext cx="4320000" cy="32400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quadrupole</a:t>
            </a:r>
            <a:r>
              <a:rPr lang="de-DE" dirty="0" smtClean="0"/>
              <a:t> </a:t>
            </a:r>
            <a:r>
              <a:rPr lang="de-DE" dirty="0" err="1" smtClean="0"/>
              <a:t>units</a:t>
            </a:r>
            <a:r>
              <a:rPr lang="de-DE" dirty="0" smtClean="0"/>
              <a:t> – FAT &amp; SAT</a:t>
            </a:r>
            <a:endParaRPr lang="de-DE" dirty="0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8B6DA7D6-51E4-486F-8F9F-0243A88F2A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3510" y="1342321"/>
            <a:ext cx="4901845" cy="3240000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7068C676-539A-4DF2-8A68-693DF3F63C7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511" y="1342321"/>
            <a:ext cx="4901844" cy="3240000"/>
          </a:xfrm>
          <a:prstGeom prst="rect">
            <a:avLst/>
          </a:prstGeom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7310BDDB-2224-4383-A521-52E1570B35B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2219" y="1339483"/>
            <a:ext cx="4874860" cy="3240000"/>
          </a:xfrm>
          <a:prstGeom prst="rect">
            <a:avLst/>
          </a:prstGeom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id="{875C7E3B-114E-4AA7-93FF-BE7B0A49306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2129" y="1343786"/>
            <a:ext cx="4874861" cy="3240000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01D7EF9E-5780-4F50-B351-9549BB64E24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848" y="1511110"/>
            <a:ext cx="947168" cy="712104"/>
          </a:xfrm>
          <a:prstGeom prst="rect">
            <a:avLst/>
          </a:prstGeom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BD88E1D9-694C-4C39-ACE4-BC21A80509F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210" y="1408814"/>
            <a:ext cx="1230897" cy="1244729"/>
          </a:xfrm>
          <a:prstGeom prst="rect">
            <a:avLst/>
          </a:prstGeom>
        </p:spPr>
      </p:pic>
      <p:grpSp>
        <p:nvGrpSpPr>
          <p:cNvPr id="36" name="Gruppieren 35"/>
          <p:cNvGrpSpPr/>
          <p:nvPr/>
        </p:nvGrpSpPr>
        <p:grpSpPr>
          <a:xfrm>
            <a:off x="208893" y="1323983"/>
            <a:ext cx="2339999" cy="544683"/>
            <a:chOff x="4204544" y="1783645"/>
            <a:chExt cx="2339999" cy="544683"/>
          </a:xfrm>
        </p:grpSpPr>
        <p:grpSp>
          <p:nvGrpSpPr>
            <p:cNvPr id="37" name="Gruppieren 36"/>
            <p:cNvGrpSpPr/>
            <p:nvPr/>
          </p:nvGrpSpPr>
          <p:grpSpPr>
            <a:xfrm>
              <a:off x="4204544" y="1783645"/>
              <a:ext cx="2339999" cy="544683"/>
              <a:chOff x="443218" y="4260411"/>
              <a:chExt cx="5599799" cy="2139314"/>
            </a:xfrm>
          </p:grpSpPr>
          <p:sp>
            <p:nvSpPr>
              <p:cNvPr id="39" name="Rechteck 38"/>
              <p:cNvSpPr/>
              <p:nvPr/>
            </p:nvSpPr>
            <p:spPr>
              <a:xfrm>
                <a:off x="484776" y="4260411"/>
                <a:ext cx="5558241" cy="2139314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0" name="Gerader Verbinder 39"/>
              <p:cNvCxnSpPr/>
              <p:nvPr/>
            </p:nvCxnSpPr>
            <p:spPr>
              <a:xfrm>
                <a:off x="443218" y="4260415"/>
                <a:ext cx="0" cy="213931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Rechteck 37"/>
            <p:cNvSpPr/>
            <p:nvPr/>
          </p:nvSpPr>
          <p:spPr>
            <a:xfrm>
              <a:off x="4204544" y="1790670"/>
              <a:ext cx="233924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intensive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measurement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program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for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assurance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208893" y="1032593"/>
            <a:ext cx="2340000" cy="461665"/>
            <a:chOff x="4204544" y="1492255"/>
            <a:chExt cx="2340000" cy="461665"/>
          </a:xfrm>
        </p:grpSpPr>
        <p:grpSp>
          <p:nvGrpSpPr>
            <p:cNvPr id="42" name="Gruppieren 41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44" name="Rechteck 43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5" name="Gerader Verbinder 44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hteck 42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FAT + SAT (@JINR)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208893" y="1759161"/>
            <a:ext cx="2340000" cy="327148"/>
            <a:chOff x="4204544" y="2111486"/>
            <a:chExt cx="2340000" cy="327148"/>
          </a:xfrm>
        </p:grpSpPr>
        <p:grpSp>
          <p:nvGrpSpPr>
            <p:cNvPr id="47" name="Gruppieren 46"/>
            <p:cNvGrpSpPr/>
            <p:nvPr/>
          </p:nvGrpSpPr>
          <p:grpSpPr>
            <a:xfrm>
              <a:off x="4204544" y="2111486"/>
              <a:ext cx="2340000" cy="327148"/>
              <a:chOff x="443218" y="4260415"/>
              <a:chExt cx="5599803" cy="1284917"/>
            </a:xfrm>
          </p:grpSpPr>
          <p:sp>
            <p:nvSpPr>
              <p:cNvPr id="49" name="Rechteck 48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50" name="Gerader Verbinder 49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hteck 47"/>
            <p:cNvSpPr/>
            <p:nvPr/>
          </p:nvSpPr>
          <p:spPr>
            <a:xfrm>
              <a:off x="4204544" y="211851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precise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aperture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measurements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3239572" y="1993025"/>
            <a:ext cx="5716944" cy="2118189"/>
            <a:chOff x="3250438" y="1292461"/>
            <a:chExt cx="5716944" cy="2118189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0438" y="1292461"/>
              <a:ext cx="4261898" cy="2118189"/>
            </a:xfrm>
            <a:prstGeom prst="rect">
              <a:avLst/>
            </a:prstGeom>
          </p:spPr>
        </p:pic>
        <p:sp>
          <p:nvSpPr>
            <p:cNvPr id="55" name="Rechteck 54"/>
            <p:cNvSpPr/>
            <p:nvPr/>
          </p:nvSpPr>
          <p:spPr>
            <a:xfrm>
              <a:off x="7661834" y="1445080"/>
              <a:ext cx="13055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magnetometer</a:t>
              </a:r>
            </a:p>
            <a:p>
              <a:pPr defTabSz="342900"/>
              <a:endParaRPr lang="en-GB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2686967" y="2002644"/>
            <a:ext cx="6270915" cy="2295303"/>
            <a:chOff x="-486591" y="-2505348"/>
            <a:chExt cx="6270915" cy="2295303"/>
          </a:xfrm>
        </p:grpSpPr>
        <p:pic>
          <p:nvPicPr>
            <p:cNvPr id="58" name="Grafik 57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86591" y="-2505348"/>
              <a:ext cx="4889619" cy="2295303"/>
            </a:xfrm>
            <a:prstGeom prst="rect">
              <a:avLst/>
            </a:prstGeom>
          </p:spPr>
        </p:pic>
        <p:sp>
          <p:nvSpPr>
            <p:cNvPr id="59" name="Rechteck 58"/>
            <p:cNvSpPr/>
            <p:nvPr/>
          </p:nvSpPr>
          <p:spPr>
            <a:xfrm>
              <a:off x="4478776" y="-2364411"/>
              <a:ext cx="13055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magnetometer</a:t>
              </a:r>
            </a:p>
            <a:p>
              <a:pPr defTabSz="342900"/>
              <a:endParaRPr lang="en-GB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208893" y="2797222"/>
            <a:ext cx="2340000" cy="461665"/>
            <a:chOff x="4204544" y="1492255"/>
            <a:chExt cx="2340000" cy="461665"/>
          </a:xfrm>
        </p:grpSpPr>
        <p:grpSp>
          <p:nvGrpSpPr>
            <p:cNvPr id="68" name="Gruppieren 67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70" name="Rechteck 69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1" name="Gerader Verbinder 70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Rechteck 68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quadrupole field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2" name="Gruppieren 71"/>
          <p:cNvGrpSpPr/>
          <p:nvPr/>
        </p:nvGrpSpPr>
        <p:grpSpPr>
          <a:xfrm>
            <a:off x="208893" y="3087821"/>
            <a:ext cx="2340000" cy="336290"/>
            <a:chOff x="4204544" y="2111486"/>
            <a:chExt cx="2340000" cy="468690"/>
          </a:xfrm>
        </p:grpSpPr>
        <p:grpSp>
          <p:nvGrpSpPr>
            <p:cNvPr id="73" name="Gruppieren 72"/>
            <p:cNvGrpSpPr/>
            <p:nvPr/>
          </p:nvGrpSpPr>
          <p:grpSpPr>
            <a:xfrm>
              <a:off x="4204544" y="2111486"/>
              <a:ext cx="2340000" cy="468690"/>
              <a:chOff x="443218" y="4260415"/>
              <a:chExt cx="5599803" cy="1840842"/>
            </a:xfrm>
          </p:grpSpPr>
          <p:sp>
            <p:nvSpPr>
              <p:cNvPr id="75" name="Rechteck 74"/>
              <p:cNvSpPr/>
              <p:nvPr/>
            </p:nvSpPr>
            <p:spPr>
              <a:xfrm>
                <a:off x="443218" y="4260415"/>
                <a:ext cx="5599803" cy="1840842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6" name="Gerader Verbinder 75"/>
              <p:cNvCxnSpPr/>
              <p:nvPr/>
            </p:nvCxnSpPr>
            <p:spPr>
              <a:xfrm>
                <a:off x="443218" y="4260415"/>
                <a:ext cx="0" cy="184083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Rechteck 73"/>
            <p:cNvSpPr/>
            <p:nvPr/>
          </p:nvSpPr>
          <p:spPr>
            <a:xfrm>
              <a:off x="4204544" y="211851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spread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transfer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function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&lt; 10</a:t>
              </a:r>
              <a:r>
                <a:rPr lang="de-DE" sz="1200" baseline="300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-3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208893" y="3304618"/>
            <a:ext cx="2340000" cy="508248"/>
            <a:chOff x="4204544" y="2111485"/>
            <a:chExt cx="2340000" cy="913221"/>
          </a:xfrm>
        </p:grpSpPr>
        <p:grpSp>
          <p:nvGrpSpPr>
            <p:cNvPr id="80" name="Gruppieren 79"/>
            <p:cNvGrpSpPr/>
            <p:nvPr/>
          </p:nvGrpSpPr>
          <p:grpSpPr>
            <a:xfrm>
              <a:off x="4204544" y="2111485"/>
              <a:ext cx="2340000" cy="913221"/>
              <a:chOff x="443218" y="4260415"/>
              <a:chExt cx="5599803" cy="3586798"/>
            </a:xfrm>
          </p:grpSpPr>
          <p:sp>
            <p:nvSpPr>
              <p:cNvPr id="82" name="Rechteck 81"/>
              <p:cNvSpPr/>
              <p:nvPr/>
            </p:nvSpPr>
            <p:spPr>
              <a:xfrm>
                <a:off x="443218" y="4260415"/>
                <a:ext cx="5599803" cy="358679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83" name="Gerader Verbinder 82"/>
              <p:cNvCxnSpPr/>
              <p:nvPr/>
            </p:nvCxnSpPr>
            <p:spPr>
              <a:xfrm>
                <a:off x="443218" y="4260415"/>
                <a:ext cx="0" cy="358679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Rechteck 80"/>
            <p:cNvSpPr/>
            <p:nvPr/>
          </p:nvSpPr>
          <p:spPr>
            <a:xfrm>
              <a:off x="4204544" y="2118510"/>
              <a:ext cx="2339241" cy="643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leading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harmonics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within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expectation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5" name="Gruppieren 84"/>
          <p:cNvGrpSpPr/>
          <p:nvPr/>
        </p:nvGrpSpPr>
        <p:grpSpPr>
          <a:xfrm>
            <a:off x="208893" y="2131673"/>
            <a:ext cx="2340000" cy="461665"/>
            <a:chOff x="4204544" y="1492255"/>
            <a:chExt cx="2340000" cy="461665"/>
          </a:xfrm>
        </p:grpSpPr>
        <p:grpSp>
          <p:nvGrpSpPr>
            <p:cNvPr id="86" name="Gruppieren 85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88" name="Rechteck 87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89" name="Gerader Verbinder 88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Rechteck 86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magnetometer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0" name="Gruppieren 89"/>
          <p:cNvGrpSpPr/>
          <p:nvPr/>
        </p:nvGrpSpPr>
        <p:grpSpPr>
          <a:xfrm>
            <a:off x="208893" y="2422272"/>
            <a:ext cx="2340000" cy="336290"/>
            <a:chOff x="4204544" y="2111486"/>
            <a:chExt cx="2340000" cy="468690"/>
          </a:xfrm>
        </p:grpSpPr>
        <p:grpSp>
          <p:nvGrpSpPr>
            <p:cNvPr id="91" name="Gruppieren 90"/>
            <p:cNvGrpSpPr/>
            <p:nvPr/>
          </p:nvGrpSpPr>
          <p:grpSpPr>
            <a:xfrm>
              <a:off x="4204544" y="2111486"/>
              <a:ext cx="2340000" cy="468690"/>
              <a:chOff x="443218" y="4260415"/>
              <a:chExt cx="5599803" cy="1840842"/>
            </a:xfrm>
          </p:grpSpPr>
          <p:sp>
            <p:nvSpPr>
              <p:cNvPr id="93" name="Rechteck 92"/>
              <p:cNvSpPr/>
              <p:nvPr/>
            </p:nvSpPr>
            <p:spPr>
              <a:xfrm>
                <a:off x="443218" y="4260415"/>
                <a:ext cx="5599803" cy="1840842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94" name="Gerader Verbinder 93"/>
              <p:cNvCxnSpPr/>
              <p:nvPr/>
            </p:nvCxnSpPr>
            <p:spPr>
              <a:xfrm>
                <a:off x="443218" y="4260415"/>
                <a:ext cx="0" cy="184083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Rechteck 91"/>
            <p:cNvSpPr/>
            <p:nvPr/>
          </p:nvSpPr>
          <p:spPr>
            <a:xfrm>
              <a:off x="4204544" y="2118510"/>
              <a:ext cx="2339241" cy="3860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five segments, five coils each 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0" name="Gruppieren 99"/>
          <p:cNvGrpSpPr/>
          <p:nvPr/>
        </p:nvGrpSpPr>
        <p:grpSpPr>
          <a:xfrm>
            <a:off x="208893" y="4120001"/>
            <a:ext cx="2340000" cy="461665"/>
            <a:chOff x="4204544" y="1492255"/>
            <a:chExt cx="2340000" cy="461665"/>
          </a:xfrm>
        </p:grpSpPr>
        <p:grpSp>
          <p:nvGrpSpPr>
            <p:cNvPr id="101" name="Gruppieren 100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103" name="Rechteck 102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04" name="Gerader Verbinder 103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Rechteck 101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corrector fields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5" name="Gruppieren 104"/>
          <p:cNvGrpSpPr/>
          <p:nvPr/>
        </p:nvGrpSpPr>
        <p:grpSpPr>
          <a:xfrm>
            <a:off x="208893" y="4410600"/>
            <a:ext cx="2340000" cy="336290"/>
            <a:chOff x="4204544" y="2111486"/>
            <a:chExt cx="2340000" cy="468690"/>
          </a:xfrm>
        </p:grpSpPr>
        <p:grpSp>
          <p:nvGrpSpPr>
            <p:cNvPr id="106" name="Gruppieren 105"/>
            <p:cNvGrpSpPr/>
            <p:nvPr/>
          </p:nvGrpSpPr>
          <p:grpSpPr>
            <a:xfrm>
              <a:off x="4204544" y="2111486"/>
              <a:ext cx="2340000" cy="468690"/>
              <a:chOff x="443218" y="4260415"/>
              <a:chExt cx="5599803" cy="1840842"/>
            </a:xfrm>
          </p:grpSpPr>
          <p:sp>
            <p:nvSpPr>
              <p:cNvPr id="108" name="Rechteck 107"/>
              <p:cNvSpPr/>
              <p:nvPr/>
            </p:nvSpPr>
            <p:spPr>
              <a:xfrm>
                <a:off x="443218" y="4260415"/>
                <a:ext cx="5599803" cy="1840842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09" name="Gerader Verbinder 108"/>
              <p:cNvCxnSpPr/>
              <p:nvPr/>
            </p:nvCxnSpPr>
            <p:spPr>
              <a:xfrm>
                <a:off x="443218" y="4260415"/>
                <a:ext cx="0" cy="184083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Rechteck 106"/>
            <p:cNvSpPr/>
            <p:nvPr/>
          </p:nvSpPr>
          <p:spPr>
            <a:xfrm>
              <a:off x="4204544" y="2118510"/>
              <a:ext cx="2339241" cy="3860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spread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transfer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function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: &lt; .8 %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8" name="Gruppieren 117"/>
          <p:cNvGrpSpPr/>
          <p:nvPr/>
        </p:nvGrpSpPr>
        <p:grpSpPr>
          <a:xfrm>
            <a:off x="211145" y="3714868"/>
            <a:ext cx="2340000" cy="350337"/>
            <a:chOff x="4204544" y="2111485"/>
            <a:chExt cx="2340000" cy="913221"/>
          </a:xfrm>
        </p:grpSpPr>
        <p:grpSp>
          <p:nvGrpSpPr>
            <p:cNvPr id="119" name="Gruppieren 118"/>
            <p:cNvGrpSpPr/>
            <p:nvPr/>
          </p:nvGrpSpPr>
          <p:grpSpPr>
            <a:xfrm>
              <a:off x="4204544" y="2111485"/>
              <a:ext cx="2340000" cy="913221"/>
              <a:chOff x="443218" y="4260415"/>
              <a:chExt cx="5599803" cy="3586798"/>
            </a:xfrm>
          </p:grpSpPr>
          <p:sp>
            <p:nvSpPr>
              <p:cNvPr id="121" name="Rechteck 120"/>
              <p:cNvSpPr/>
              <p:nvPr/>
            </p:nvSpPr>
            <p:spPr>
              <a:xfrm>
                <a:off x="443218" y="4260415"/>
                <a:ext cx="5599803" cy="358679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22" name="Gerader Verbinder 121"/>
              <p:cNvCxnSpPr/>
              <p:nvPr/>
            </p:nvCxnSpPr>
            <p:spPr>
              <a:xfrm>
                <a:off x="443218" y="4260415"/>
                <a:ext cx="0" cy="358679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Rechteck 119"/>
            <p:cNvSpPr/>
            <p:nvPr/>
          </p:nvSpPr>
          <p:spPr>
            <a:xfrm>
              <a:off x="4204544" y="2118510"/>
              <a:ext cx="2339241" cy="722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magnetometer</a:t>
              </a:r>
              <a:r>
                <a:rPr lang="de-DE" sz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calibration</a:t>
              </a:r>
              <a:r>
                <a:rPr lang="de-DE" sz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needed</a:t>
              </a:r>
              <a:endParaRPr lang="en-GB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08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axis</a:t>
            </a:r>
            <a:r>
              <a:rPr lang="de-DE" dirty="0" smtClean="0"/>
              <a:t> vs. </a:t>
            </a:r>
            <a:r>
              <a:rPr lang="de-DE" dirty="0" err="1" smtClean="0"/>
              <a:t>doublet</a:t>
            </a:r>
            <a:r>
              <a:rPr lang="de-DE" dirty="0" smtClean="0"/>
              <a:t> </a:t>
            </a:r>
            <a:r>
              <a:rPr lang="de-DE" dirty="0" err="1" smtClean="0"/>
              <a:t>concept</a:t>
            </a:r>
            <a:r>
              <a:rPr lang="de-DE" dirty="0" smtClean="0"/>
              <a:t> </a:t>
            </a:r>
            <a:endParaRPr lang="de-DE" dirty="0"/>
          </a:p>
        </p:txBody>
      </p:sp>
      <p:grpSp>
        <p:nvGrpSpPr>
          <p:cNvPr id="31" name="Gruppieren 30"/>
          <p:cNvGrpSpPr/>
          <p:nvPr/>
        </p:nvGrpSpPr>
        <p:grpSpPr>
          <a:xfrm rot="20718139">
            <a:off x="3859526" y="1270004"/>
            <a:ext cx="4368025" cy="1742538"/>
            <a:chOff x="3003976" y="1492076"/>
            <a:chExt cx="9125572" cy="3653858"/>
          </a:xfrm>
        </p:grpSpPr>
        <p:pic>
          <p:nvPicPr>
            <p:cNvPr id="45" name="Picture 2" descr="B:\1_FAIRGSI$docu\1_Ma\2.8_SIS100\2.8.2_Mag\2.8.2.10_QDM\01_Specifications\Assembly_Alignment\Bilder\01_Iso_total_noCG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41" t="-1368"/>
            <a:stretch/>
          </p:blipFill>
          <p:spPr bwMode="auto">
            <a:xfrm rot="960000">
              <a:off x="3010471" y="1492076"/>
              <a:ext cx="8809739" cy="3653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540000">
              <a:off x="4196306" y="4131445"/>
              <a:ext cx="7933242" cy="805110"/>
            </a:xfrm>
            <a:prstGeom prst="rect">
              <a:avLst/>
            </a:prstGeom>
          </p:spPr>
        </p:pic>
        <p:pic>
          <p:nvPicPr>
            <p:cNvPr id="47" name="Grafik 4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60000">
              <a:off x="3003976" y="1713471"/>
              <a:ext cx="7921260" cy="803580"/>
            </a:xfrm>
            <a:prstGeom prst="rect">
              <a:avLst/>
            </a:prstGeom>
            <a:scene3d>
              <a:camera prst="orthographicFront">
                <a:rot lat="0" lon="0" rev="120000"/>
              </a:camera>
              <a:lightRig rig="threePt" dir="t"/>
            </a:scene3d>
          </p:spPr>
        </p:pic>
      </p:grpSp>
      <p:grpSp>
        <p:nvGrpSpPr>
          <p:cNvPr id="15" name="Gruppieren 14"/>
          <p:cNvGrpSpPr/>
          <p:nvPr/>
        </p:nvGrpSpPr>
        <p:grpSpPr>
          <a:xfrm>
            <a:off x="4209257" y="2787856"/>
            <a:ext cx="3694203" cy="1885564"/>
            <a:chOff x="4831176" y="2476442"/>
            <a:chExt cx="3694203" cy="1885564"/>
          </a:xfrm>
        </p:grpSpPr>
        <p:sp>
          <p:nvSpPr>
            <p:cNvPr id="59" name="Textfeld 58"/>
            <p:cNvSpPr txBox="1"/>
            <p:nvPr/>
          </p:nvSpPr>
          <p:spPr>
            <a:xfrm>
              <a:off x="4831176" y="3104821"/>
              <a:ext cx="6539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unit</a:t>
              </a:r>
              <a:endParaRPr lang="de-DE" sz="1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de-DE" sz="1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center</a:t>
              </a:r>
              <a:endParaRPr lang="de-DE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840545" y="3701015"/>
              <a:ext cx="5341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unit</a:t>
              </a: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de-DE" sz="1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ends</a:t>
              </a:r>
              <a:endParaRPr lang="de-DE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1" name="Gruppieren 60"/>
            <p:cNvGrpSpPr/>
            <p:nvPr/>
          </p:nvGrpSpPr>
          <p:grpSpPr>
            <a:xfrm>
              <a:off x="5510618" y="3052122"/>
              <a:ext cx="1115537" cy="1309884"/>
              <a:chOff x="1381135" y="3609447"/>
              <a:chExt cx="1199245" cy="1408175"/>
            </a:xfrm>
          </p:grpSpPr>
          <p:grpSp>
            <p:nvGrpSpPr>
              <p:cNvPr id="82" name="Gruppieren 81"/>
              <p:cNvGrpSpPr/>
              <p:nvPr/>
            </p:nvGrpSpPr>
            <p:grpSpPr>
              <a:xfrm>
                <a:off x="1381135" y="3609447"/>
                <a:ext cx="994231" cy="658359"/>
                <a:chOff x="1201391" y="3363425"/>
                <a:chExt cx="1173975" cy="777382"/>
              </a:xfrm>
            </p:grpSpPr>
            <p:pic>
              <p:nvPicPr>
                <p:cNvPr id="100" name="Grafik 99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7181026">
                  <a:off x="1123124" y="3444794"/>
                  <a:ext cx="762203" cy="605670"/>
                </a:xfrm>
                <a:prstGeom prst="rect">
                  <a:avLst/>
                </a:prstGeom>
              </p:spPr>
            </p:pic>
            <p:pic>
              <p:nvPicPr>
                <p:cNvPr id="101" name="Grafik 100"/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3682626" flipV="1">
                  <a:off x="1695745" y="3461186"/>
                  <a:ext cx="777382" cy="581860"/>
                </a:xfrm>
                <a:prstGeom prst="rect">
                  <a:avLst/>
                </a:prstGeom>
              </p:spPr>
            </p:pic>
          </p:grpSp>
          <p:grpSp>
            <p:nvGrpSpPr>
              <p:cNvPr id="83" name="Gruppieren 82"/>
              <p:cNvGrpSpPr/>
              <p:nvPr/>
            </p:nvGrpSpPr>
            <p:grpSpPr>
              <a:xfrm>
                <a:off x="1425585" y="4285563"/>
                <a:ext cx="1154795" cy="732059"/>
                <a:chOff x="1425585" y="4285563"/>
                <a:chExt cx="1154795" cy="732059"/>
              </a:xfrm>
            </p:grpSpPr>
            <p:pic>
              <p:nvPicPr>
                <p:cNvPr id="84" name="Grafik 83"/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376211" y="4335108"/>
                  <a:ext cx="554819" cy="456072"/>
                </a:xfrm>
                <a:prstGeom prst="rect">
                  <a:avLst/>
                </a:prstGeom>
              </p:spPr>
            </p:pic>
            <p:pic>
              <p:nvPicPr>
                <p:cNvPr id="85" name="Grafik 84"/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872237" y="4334937"/>
                  <a:ext cx="554819" cy="456072"/>
                </a:xfrm>
                <a:prstGeom prst="rect">
                  <a:avLst/>
                </a:prstGeom>
              </p:spPr>
            </p:pic>
            <p:pic>
              <p:nvPicPr>
                <p:cNvPr id="86" name="Grafik 85"/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964010" y="4431159"/>
                  <a:ext cx="554819" cy="456072"/>
                </a:xfrm>
                <a:prstGeom prst="rect">
                  <a:avLst/>
                </a:prstGeom>
              </p:spPr>
            </p:pic>
            <p:pic>
              <p:nvPicPr>
                <p:cNvPr id="99" name="Grafik 98"/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2074934" y="4512177"/>
                  <a:ext cx="554819" cy="45607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2" name="Gruppieren 61"/>
            <p:cNvGrpSpPr/>
            <p:nvPr/>
          </p:nvGrpSpPr>
          <p:grpSpPr>
            <a:xfrm>
              <a:off x="7409842" y="2476442"/>
              <a:ext cx="1115537" cy="1309884"/>
              <a:chOff x="1381135" y="3609447"/>
              <a:chExt cx="1199245" cy="1408175"/>
            </a:xfrm>
          </p:grpSpPr>
          <p:grpSp>
            <p:nvGrpSpPr>
              <p:cNvPr id="66" name="Gruppieren 65"/>
              <p:cNvGrpSpPr/>
              <p:nvPr/>
            </p:nvGrpSpPr>
            <p:grpSpPr>
              <a:xfrm>
                <a:off x="1381135" y="3609447"/>
                <a:ext cx="994231" cy="658359"/>
                <a:chOff x="1201391" y="3363425"/>
                <a:chExt cx="1173975" cy="777382"/>
              </a:xfrm>
            </p:grpSpPr>
            <p:pic>
              <p:nvPicPr>
                <p:cNvPr id="80" name="Grafik 79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7181026">
                  <a:off x="1123124" y="3444794"/>
                  <a:ext cx="762203" cy="605670"/>
                </a:xfrm>
                <a:prstGeom prst="rect">
                  <a:avLst/>
                </a:prstGeom>
              </p:spPr>
            </p:pic>
            <p:pic>
              <p:nvPicPr>
                <p:cNvPr id="81" name="Grafik 80"/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3682626" flipV="1">
                  <a:off x="1695745" y="3461186"/>
                  <a:ext cx="777382" cy="581860"/>
                </a:xfrm>
                <a:prstGeom prst="rect">
                  <a:avLst/>
                </a:prstGeom>
              </p:spPr>
            </p:pic>
          </p:grpSp>
          <p:grpSp>
            <p:nvGrpSpPr>
              <p:cNvPr id="67" name="Gruppieren 66"/>
              <p:cNvGrpSpPr/>
              <p:nvPr/>
            </p:nvGrpSpPr>
            <p:grpSpPr>
              <a:xfrm>
                <a:off x="1425585" y="4285563"/>
                <a:ext cx="1154795" cy="732059"/>
                <a:chOff x="1425585" y="4285563"/>
                <a:chExt cx="1154795" cy="732059"/>
              </a:xfrm>
            </p:grpSpPr>
            <p:pic>
              <p:nvPicPr>
                <p:cNvPr id="75" name="Grafik 74"/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376211" y="4335108"/>
                  <a:ext cx="554819" cy="456072"/>
                </a:xfrm>
                <a:prstGeom prst="rect">
                  <a:avLst/>
                </a:prstGeom>
              </p:spPr>
            </p:pic>
            <p:pic>
              <p:nvPicPr>
                <p:cNvPr id="76" name="Grafik 75"/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872237" y="4334937"/>
                  <a:ext cx="554819" cy="456072"/>
                </a:xfrm>
                <a:prstGeom prst="rect">
                  <a:avLst/>
                </a:prstGeom>
              </p:spPr>
            </p:pic>
            <p:pic>
              <p:nvPicPr>
                <p:cNvPr id="77" name="Grafik 76"/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964010" y="4431159"/>
                  <a:ext cx="554819" cy="456072"/>
                </a:xfrm>
                <a:prstGeom prst="rect">
                  <a:avLst/>
                </a:prstGeom>
              </p:spPr>
            </p:pic>
            <p:pic>
              <p:nvPicPr>
                <p:cNvPr id="79" name="Grafik 78"/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2074934" y="4512177"/>
                  <a:ext cx="554819" cy="45607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6" name="Gruppieren 15"/>
          <p:cNvGrpSpPr/>
          <p:nvPr/>
        </p:nvGrpSpPr>
        <p:grpSpPr>
          <a:xfrm>
            <a:off x="4418202" y="2730723"/>
            <a:ext cx="3883887" cy="1904980"/>
            <a:chOff x="4806039" y="2330967"/>
            <a:chExt cx="3883887" cy="1904980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6957921" y="2330967"/>
              <a:ext cx="1732005" cy="1339929"/>
              <a:chOff x="709115" y="1614837"/>
              <a:chExt cx="1732005" cy="1339929"/>
            </a:xfrm>
          </p:grpSpPr>
          <p:grpSp>
            <p:nvGrpSpPr>
              <p:cNvPr id="13" name="Gruppieren 12"/>
              <p:cNvGrpSpPr/>
              <p:nvPr/>
            </p:nvGrpSpPr>
            <p:grpSpPr>
              <a:xfrm>
                <a:off x="709115" y="1821135"/>
                <a:ext cx="1684464" cy="1133631"/>
                <a:chOff x="2413514" y="1527573"/>
                <a:chExt cx="1684464" cy="1133631"/>
              </a:xfrm>
            </p:grpSpPr>
            <p:cxnSp>
              <p:nvCxnSpPr>
                <p:cNvPr id="125" name="Gerade Verbindung mit Pfeil 124"/>
                <p:cNvCxnSpPr/>
                <p:nvPr/>
              </p:nvCxnSpPr>
              <p:spPr>
                <a:xfrm flipH="1" flipV="1">
                  <a:off x="3272918" y="1561304"/>
                  <a:ext cx="0" cy="476101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Gerade Verbindung mit Pfeil 129"/>
                <p:cNvCxnSpPr/>
                <p:nvPr/>
              </p:nvCxnSpPr>
              <p:spPr>
                <a:xfrm>
                  <a:off x="2917394" y="2233553"/>
                  <a:ext cx="451079" cy="154398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Gerade Verbindung mit Pfeil 86"/>
                <p:cNvCxnSpPr/>
                <p:nvPr/>
              </p:nvCxnSpPr>
              <p:spPr>
                <a:xfrm flipH="1">
                  <a:off x="2614789" y="2037405"/>
                  <a:ext cx="659594" cy="189040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Gerade Verbindung mit Pfeil 87"/>
                <p:cNvCxnSpPr/>
                <p:nvPr/>
              </p:nvCxnSpPr>
              <p:spPr>
                <a:xfrm>
                  <a:off x="3272918" y="2040797"/>
                  <a:ext cx="277046" cy="86848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" name="Gebogener Pfeil 132"/>
                <p:cNvSpPr/>
                <p:nvPr/>
              </p:nvSpPr>
              <p:spPr>
                <a:xfrm rot="10800000">
                  <a:off x="2413514" y="1917531"/>
                  <a:ext cx="480351" cy="561708"/>
                </a:xfrm>
                <a:prstGeom prst="circularArrow">
                  <a:avLst>
                    <a:gd name="adj1" fmla="val 5813"/>
                    <a:gd name="adj2" fmla="val 1142319"/>
                    <a:gd name="adj3" fmla="val 18022850"/>
                    <a:gd name="adj4" fmla="val 2858727"/>
                    <a:gd name="adj5" fmla="val 16835"/>
                  </a:avLst>
                </a:prstGeom>
                <a:solidFill>
                  <a:srgbClr val="FF0000"/>
                </a:solidFill>
                <a:ln w="95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4" name="Gebogener Pfeil 93"/>
                <p:cNvSpPr/>
                <p:nvPr/>
              </p:nvSpPr>
              <p:spPr>
                <a:xfrm rot="152675">
                  <a:off x="3299057" y="1858142"/>
                  <a:ext cx="376562" cy="561708"/>
                </a:xfrm>
                <a:prstGeom prst="circularArrow">
                  <a:avLst>
                    <a:gd name="adj1" fmla="val 7790"/>
                    <a:gd name="adj2" fmla="val 1142319"/>
                    <a:gd name="adj3" fmla="val 17727258"/>
                    <a:gd name="adj4" fmla="val 2858727"/>
                    <a:gd name="adj5" fmla="val 16835"/>
                  </a:avLst>
                </a:prstGeom>
                <a:solidFill>
                  <a:srgbClr val="FF0000"/>
                </a:solidFill>
                <a:ln w="95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5" name="Gebogener Pfeil 94"/>
                <p:cNvSpPr/>
                <p:nvPr/>
              </p:nvSpPr>
              <p:spPr>
                <a:xfrm rot="16200000">
                  <a:off x="3133654" y="1393698"/>
                  <a:ext cx="293958" cy="561708"/>
                </a:xfrm>
                <a:prstGeom prst="circularArrow">
                  <a:avLst>
                    <a:gd name="adj1" fmla="val 7790"/>
                    <a:gd name="adj2" fmla="val 1142319"/>
                    <a:gd name="adj3" fmla="val 17727258"/>
                    <a:gd name="adj4" fmla="val 2858727"/>
                    <a:gd name="adj5" fmla="val 16835"/>
                  </a:avLst>
                </a:prstGeom>
                <a:solidFill>
                  <a:srgbClr val="FF0000"/>
                </a:solidFill>
                <a:ln w="95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8" name="Rechteck 97"/>
                <p:cNvSpPr/>
                <p:nvPr/>
              </p:nvSpPr>
              <p:spPr>
                <a:xfrm>
                  <a:off x="2423306" y="1640078"/>
                  <a:ext cx="1329306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342900"/>
                  <a:r>
                    <a:rPr lang="en-GB" sz="1400" dirty="0" smtClean="0">
                      <a:solidFill>
                        <a:srgbClr val="4F81BD">
                          <a:lumMod val="50000"/>
                        </a:srgb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roll</a:t>
                  </a:r>
                </a:p>
              </p:txBody>
            </p:sp>
            <p:sp>
              <p:nvSpPr>
                <p:cNvPr id="136" name="Rechteck 135"/>
                <p:cNvSpPr/>
                <p:nvPr/>
              </p:nvSpPr>
              <p:spPr>
                <a:xfrm>
                  <a:off x="2768672" y="2353427"/>
                  <a:ext cx="1329306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342900"/>
                  <a:r>
                    <a:rPr lang="en-GB" sz="1400" dirty="0" smtClean="0">
                      <a:solidFill>
                        <a:srgbClr val="4F81BD">
                          <a:lumMod val="50000"/>
                        </a:srgb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transl. </a:t>
                  </a:r>
                </a:p>
              </p:txBody>
            </p:sp>
          </p:grpSp>
          <p:sp>
            <p:nvSpPr>
              <p:cNvPr id="137" name="Rechteck 136"/>
              <p:cNvSpPr/>
              <p:nvPr/>
            </p:nvSpPr>
            <p:spPr>
              <a:xfrm>
                <a:off x="1722937" y="1614837"/>
                <a:ext cx="51320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40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yaw</a:t>
                </a:r>
              </a:p>
            </p:txBody>
          </p:sp>
          <p:sp>
            <p:nvSpPr>
              <p:cNvPr id="138" name="Rechteck 137"/>
              <p:cNvSpPr/>
              <p:nvPr/>
            </p:nvSpPr>
            <p:spPr>
              <a:xfrm>
                <a:off x="1857088" y="1982329"/>
                <a:ext cx="58403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40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pitch</a:t>
                </a:r>
              </a:p>
            </p:txBody>
          </p:sp>
        </p:grpSp>
        <p:grpSp>
          <p:nvGrpSpPr>
            <p:cNvPr id="139" name="Gruppieren 138"/>
            <p:cNvGrpSpPr/>
            <p:nvPr/>
          </p:nvGrpSpPr>
          <p:grpSpPr>
            <a:xfrm>
              <a:off x="4806039" y="2896018"/>
              <a:ext cx="1732005" cy="1339929"/>
              <a:chOff x="709115" y="1614837"/>
              <a:chExt cx="1732005" cy="1339929"/>
            </a:xfrm>
          </p:grpSpPr>
          <p:grpSp>
            <p:nvGrpSpPr>
              <p:cNvPr id="140" name="Gruppieren 139"/>
              <p:cNvGrpSpPr/>
              <p:nvPr/>
            </p:nvGrpSpPr>
            <p:grpSpPr>
              <a:xfrm>
                <a:off x="709115" y="1821135"/>
                <a:ext cx="1684464" cy="1133631"/>
                <a:chOff x="2413514" y="1527573"/>
                <a:chExt cx="1684464" cy="1133631"/>
              </a:xfrm>
            </p:grpSpPr>
            <p:cxnSp>
              <p:nvCxnSpPr>
                <p:cNvPr id="143" name="Gerade Verbindung mit Pfeil 142"/>
                <p:cNvCxnSpPr/>
                <p:nvPr/>
              </p:nvCxnSpPr>
              <p:spPr>
                <a:xfrm flipH="1" flipV="1">
                  <a:off x="3272918" y="1561304"/>
                  <a:ext cx="0" cy="476101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Gerade Verbindung mit Pfeil 143"/>
                <p:cNvCxnSpPr/>
                <p:nvPr/>
              </p:nvCxnSpPr>
              <p:spPr>
                <a:xfrm>
                  <a:off x="2917394" y="2233553"/>
                  <a:ext cx="451079" cy="154398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Gerade Verbindung mit Pfeil 144"/>
                <p:cNvCxnSpPr/>
                <p:nvPr/>
              </p:nvCxnSpPr>
              <p:spPr>
                <a:xfrm flipH="1">
                  <a:off x="2614789" y="2037405"/>
                  <a:ext cx="659594" cy="189040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Gerade Verbindung mit Pfeil 145"/>
                <p:cNvCxnSpPr/>
                <p:nvPr/>
              </p:nvCxnSpPr>
              <p:spPr>
                <a:xfrm>
                  <a:off x="3272918" y="2040797"/>
                  <a:ext cx="277046" cy="86848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Gebogener Pfeil 146"/>
                <p:cNvSpPr/>
                <p:nvPr/>
              </p:nvSpPr>
              <p:spPr>
                <a:xfrm rot="10800000">
                  <a:off x="2413514" y="1917531"/>
                  <a:ext cx="480351" cy="561708"/>
                </a:xfrm>
                <a:prstGeom prst="circularArrow">
                  <a:avLst>
                    <a:gd name="adj1" fmla="val 5813"/>
                    <a:gd name="adj2" fmla="val 1142319"/>
                    <a:gd name="adj3" fmla="val 18022850"/>
                    <a:gd name="adj4" fmla="val 2858727"/>
                    <a:gd name="adj5" fmla="val 16835"/>
                  </a:avLst>
                </a:prstGeom>
                <a:solidFill>
                  <a:srgbClr val="FF0000"/>
                </a:solidFill>
                <a:ln w="95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8" name="Gebogener Pfeil 147"/>
                <p:cNvSpPr/>
                <p:nvPr/>
              </p:nvSpPr>
              <p:spPr>
                <a:xfrm rot="152675">
                  <a:off x="3299057" y="1858142"/>
                  <a:ext cx="376562" cy="561708"/>
                </a:xfrm>
                <a:prstGeom prst="circularArrow">
                  <a:avLst>
                    <a:gd name="adj1" fmla="val 7790"/>
                    <a:gd name="adj2" fmla="val 1142319"/>
                    <a:gd name="adj3" fmla="val 17727258"/>
                    <a:gd name="adj4" fmla="val 2858727"/>
                    <a:gd name="adj5" fmla="val 16835"/>
                  </a:avLst>
                </a:prstGeom>
                <a:solidFill>
                  <a:srgbClr val="FF0000"/>
                </a:solidFill>
                <a:ln w="95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9" name="Gebogener Pfeil 148"/>
                <p:cNvSpPr/>
                <p:nvPr/>
              </p:nvSpPr>
              <p:spPr>
                <a:xfrm rot="16200000">
                  <a:off x="3133654" y="1393698"/>
                  <a:ext cx="293958" cy="561708"/>
                </a:xfrm>
                <a:prstGeom prst="circularArrow">
                  <a:avLst>
                    <a:gd name="adj1" fmla="val 7790"/>
                    <a:gd name="adj2" fmla="val 1142319"/>
                    <a:gd name="adj3" fmla="val 17727258"/>
                    <a:gd name="adj4" fmla="val 2858727"/>
                    <a:gd name="adj5" fmla="val 16835"/>
                  </a:avLst>
                </a:prstGeom>
                <a:solidFill>
                  <a:srgbClr val="FF0000"/>
                </a:solidFill>
                <a:ln w="95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0" name="Rechteck 149"/>
                <p:cNvSpPr/>
                <p:nvPr/>
              </p:nvSpPr>
              <p:spPr>
                <a:xfrm>
                  <a:off x="2423306" y="1640078"/>
                  <a:ext cx="1329306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342900"/>
                  <a:r>
                    <a:rPr lang="en-GB" sz="1400" dirty="0" smtClean="0">
                      <a:solidFill>
                        <a:srgbClr val="4F81BD">
                          <a:lumMod val="50000"/>
                        </a:srgb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roll</a:t>
                  </a:r>
                </a:p>
              </p:txBody>
            </p:sp>
            <p:sp>
              <p:nvSpPr>
                <p:cNvPr id="151" name="Rechteck 150"/>
                <p:cNvSpPr/>
                <p:nvPr/>
              </p:nvSpPr>
              <p:spPr>
                <a:xfrm>
                  <a:off x="2768672" y="2353427"/>
                  <a:ext cx="1329306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342900"/>
                  <a:r>
                    <a:rPr lang="en-GB" sz="1400" dirty="0" smtClean="0">
                      <a:solidFill>
                        <a:srgbClr val="4F81BD">
                          <a:lumMod val="50000"/>
                        </a:srgb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transl. </a:t>
                  </a:r>
                </a:p>
              </p:txBody>
            </p:sp>
          </p:grpSp>
          <p:sp>
            <p:nvSpPr>
              <p:cNvPr id="141" name="Rechteck 140"/>
              <p:cNvSpPr/>
              <p:nvPr/>
            </p:nvSpPr>
            <p:spPr>
              <a:xfrm>
                <a:off x="1722937" y="1614837"/>
                <a:ext cx="51320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40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yaw</a:t>
                </a:r>
              </a:p>
            </p:txBody>
          </p:sp>
          <p:sp>
            <p:nvSpPr>
              <p:cNvPr id="142" name="Rechteck 141"/>
              <p:cNvSpPr/>
              <p:nvPr/>
            </p:nvSpPr>
            <p:spPr>
              <a:xfrm>
                <a:off x="1857088" y="1982329"/>
                <a:ext cx="58403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40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pitch</a:t>
                </a:r>
              </a:p>
            </p:txBody>
          </p:sp>
        </p:grpSp>
      </p:grpSp>
      <p:grpSp>
        <p:nvGrpSpPr>
          <p:cNvPr id="152" name="Gruppieren 151"/>
          <p:cNvGrpSpPr/>
          <p:nvPr/>
        </p:nvGrpSpPr>
        <p:grpSpPr>
          <a:xfrm>
            <a:off x="208893" y="2773408"/>
            <a:ext cx="2343180" cy="568528"/>
            <a:chOff x="4201364" y="1783644"/>
            <a:chExt cx="2343180" cy="685307"/>
          </a:xfrm>
        </p:grpSpPr>
        <p:grpSp>
          <p:nvGrpSpPr>
            <p:cNvPr id="153" name="Gruppieren 152"/>
            <p:cNvGrpSpPr/>
            <p:nvPr/>
          </p:nvGrpSpPr>
          <p:grpSpPr>
            <a:xfrm>
              <a:off x="4201364" y="1783644"/>
              <a:ext cx="2343180" cy="685307"/>
              <a:chOff x="435608" y="4260411"/>
              <a:chExt cx="5607413" cy="2691636"/>
            </a:xfrm>
          </p:grpSpPr>
          <p:sp>
            <p:nvSpPr>
              <p:cNvPr id="155" name="Rechteck 154"/>
              <p:cNvSpPr/>
              <p:nvPr/>
            </p:nvSpPr>
            <p:spPr>
              <a:xfrm>
                <a:off x="435608" y="4260411"/>
                <a:ext cx="5607413" cy="264677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56" name="Gerader Verbinder 155"/>
              <p:cNvCxnSpPr/>
              <p:nvPr/>
            </p:nvCxnSpPr>
            <p:spPr>
              <a:xfrm flipH="1">
                <a:off x="435608" y="4305279"/>
                <a:ext cx="0" cy="264676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4" name="Rechteck 153"/>
            <p:cNvSpPr/>
            <p:nvPr/>
          </p:nvSpPr>
          <p:spPr>
            <a:xfrm>
              <a:off x="4204544" y="1802093"/>
              <a:ext cx="2339241" cy="556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spherical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joint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at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center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precision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plates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at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ends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(0.1 mm)</a:t>
              </a:r>
            </a:p>
          </p:txBody>
        </p:sp>
      </p:grpSp>
      <p:grpSp>
        <p:nvGrpSpPr>
          <p:cNvPr id="157" name="Gruppieren 156"/>
          <p:cNvGrpSpPr/>
          <p:nvPr/>
        </p:nvGrpSpPr>
        <p:grpSpPr>
          <a:xfrm>
            <a:off x="208893" y="2482017"/>
            <a:ext cx="2340000" cy="461665"/>
            <a:chOff x="4204544" y="1492255"/>
            <a:chExt cx="2340000" cy="461665"/>
          </a:xfrm>
        </p:grpSpPr>
        <p:grpSp>
          <p:nvGrpSpPr>
            <p:cNvPr id="158" name="Gruppieren 157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160" name="Rechteck 159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61" name="Gerader Verbinder 160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9" name="Rechteck 158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alignment system on girder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2" name="Gruppieren 161"/>
          <p:cNvGrpSpPr/>
          <p:nvPr/>
        </p:nvGrpSpPr>
        <p:grpSpPr>
          <a:xfrm>
            <a:off x="208893" y="3183518"/>
            <a:ext cx="2340000" cy="327148"/>
            <a:chOff x="4204544" y="2111486"/>
            <a:chExt cx="2340000" cy="327148"/>
          </a:xfrm>
        </p:grpSpPr>
        <p:grpSp>
          <p:nvGrpSpPr>
            <p:cNvPr id="163" name="Gruppieren 162"/>
            <p:cNvGrpSpPr/>
            <p:nvPr/>
          </p:nvGrpSpPr>
          <p:grpSpPr>
            <a:xfrm>
              <a:off x="4204544" y="2111486"/>
              <a:ext cx="2340000" cy="327148"/>
              <a:chOff x="443218" y="4260415"/>
              <a:chExt cx="5599803" cy="1284917"/>
            </a:xfrm>
          </p:grpSpPr>
          <p:sp>
            <p:nvSpPr>
              <p:cNvPr id="165" name="Rechteck 164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66" name="Gerader Verbinder 165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4" name="Rechteck 163"/>
            <p:cNvSpPr/>
            <p:nvPr/>
          </p:nvSpPr>
          <p:spPr>
            <a:xfrm>
              <a:off x="4204544" y="215031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0.2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mrad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per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step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yaw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pitch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208893" y="1870056"/>
            <a:ext cx="2340000" cy="520412"/>
            <a:chOff x="4204544" y="2441101"/>
            <a:chExt cx="2340000" cy="520412"/>
          </a:xfrm>
        </p:grpSpPr>
        <p:grpSp>
          <p:nvGrpSpPr>
            <p:cNvPr id="168" name="Gruppieren 167"/>
            <p:cNvGrpSpPr/>
            <p:nvPr/>
          </p:nvGrpSpPr>
          <p:grpSpPr>
            <a:xfrm>
              <a:off x="4204544" y="2441101"/>
              <a:ext cx="2340000" cy="520412"/>
              <a:chOff x="443218" y="4260415"/>
              <a:chExt cx="5599803" cy="2043987"/>
            </a:xfrm>
          </p:grpSpPr>
          <p:sp>
            <p:nvSpPr>
              <p:cNvPr id="170" name="Rechteck 169"/>
              <p:cNvSpPr/>
              <p:nvPr/>
            </p:nvSpPr>
            <p:spPr>
              <a:xfrm>
                <a:off x="443218" y="4260415"/>
                <a:ext cx="5599803" cy="204398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71" name="Gerader Verbinder 170"/>
              <p:cNvCxnSpPr/>
              <p:nvPr/>
            </p:nvCxnSpPr>
            <p:spPr>
              <a:xfrm>
                <a:off x="443218" y="4260415"/>
                <a:ext cx="0" cy="204398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9" name="Rechteck 168"/>
            <p:cNvSpPr/>
            <p:nvPr/>
          </p:nvSpPr>
          <p:spPr>
            <a:xfrm>
              <a:off x="4204544" y="2448125"/>
              <a:ext cx="233924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yaw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pitch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respect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fiducials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R1 – 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R8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7" name="Gruppieren 176"/>
          <p:cNvGrpSpPr/>
          <p:nvPr/>
        </p:nvGrpSpPr>
        <p:grpSpPr>
          <a:xfrm>
            <a:off x="208893" y="1568414"/>
            <a:ext cx="2340000" cy="327148"/>
            <a:chOff x="208893" y="3660449"/>
            <a:chExt cx="2340000" cy="327148"/>
          </a:xfrm>
        </p:grpSpPr>
        <p:grpSp>
          <p:nvGrpSpPr>
            <p:cNvPr id="178" name="Gruppieren 177"/>
            <p:cNvGrpSpPr/>
            <p:nvPr/>
          </p:nvGrpSpPr>
          <p:grpSpPr>
            <a:xfrm>
              <a:off x="208893" y="3660449"/>
              <a:ext cx="2340000" cy="327148"/>
              <a:chOff x="443218" y="4260415"/>
              <a:chExt cx="5599803" cy="1284917"/>
            </a:xfrm>
          </p:grpSpPr>
          <p:sp>
            <p:nvSpPr>
              <p:cNvPr id="180" name="Rechteck 179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81" name="Gerader Verbinder 180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9" name="Rechteck 178"/>
            <p:cNvSpPr/>
            <p:nvPr/>
          </p:nvSpPr>
          <p:spPr>
            <a:xfrm>
              <a:off x="208893" y="3667473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vibrating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wire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technique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2" name="Gruppieren 181"/>
          <p:cNvGrpSpPr/>
          <p:nvPr/>
        </p:nvGrpSpPr>
        <p:grpSpPr>
          <a:xfrm>
            <a:off x="208893" y="1283354"/>
            <a:ext cx="2340000" cy="461665"/>
            <a:chOff x="4204544" y="1492255"/>
            <a:chExt cx="2340000" cy="461665"/>
          </a:xfrm>
        </p:grpSpPr>
        <p:grpSp>
          <p:nvGrpSpPr>
            <p:cNvPr id="183" name="Gruppieren 182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185" name="Rechteck 184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86" name="Gerader Verbinder 185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4" name="Rechteck 183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magnetic axis measurement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7" name="Gruppieren 186"/>
          <p:cNvGrpSpPr/>
          <p:nvPr/>
        </p:nvGrpSpPr>
        <p:grpSpPr>
          <a:xfrm>
            <a:off x="208893" y="3920938"/>
            <a:ext cx="2340000" cy="327148"/>
            <a:chOff x="4204544" y="2441101"/>
            <a:chExt cx="2340000" cy="327148"/>
          </a:xfrm>
        </p:grpSpPr>
        <p:grpSp>
          <p:nvGrpSpPr>
            <p:cNvPr id="188" name="Gruppieren 187"/>
            <p:cNvGrpSpPr/>
            <p:nvPr/>
          </p:nvGrpSpPr>
          <p:grpSpPr>
            <a:xfrm>
              <a:off x="4204544" y="2441101"/>
              <a:ext cx="2340000" cy="327148"/>
              <a:chOff x="443218" y="4260415"/>
              <a:chExt cx="5599803" cy="1284917"/>
            </a:xfrm>
          </p:grpSpPr>
          <p:sp>
            <p:nvSpPr>
              <p:cNvPr id="190" name="Rechteck 189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91" name="Gerader Verbinder 190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9" name="Rechteck 188"/>
            <p:cNvSpPr/>
            <p:nvPr/>
          </p:nvSpPr>
          <p:spPr>
            <a:xfrm>
              <a:off x="4204544" y="244812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alignment of </a:t>
              </a:r>
              <a:r>
                <a:rPr lang="de-DE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girder</a:t>
              </a:r>
              <a:r>
                <a:rPr lang="de-DE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along</a:t>
              </a:r>
              <a:r>
                <a:rPr lang="de-DE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beam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" name="Gruppieren 101"/>
          <p:cNvGrpSpPr/>
          <p:nvPr/>
        </p:nvGrpSpPr>
        <p:grpSpPr>
          <a:xfrm>
            <a:off x="208893" y="3466843"/>
            <a:ext cx="2340000" cy="327148"/>
            <a:chOff x="4204544" y="2111486"/>
            <a:chExt cx="2340000" cy="327148"/>
          </a:xfrm>
        </p:grpSpPr>
        <p:grpSp>
          <p:nvGrpSpPr>
            <p:cNvPr id="103" name="Gruppieren 102"/>
            <p:cNvGrpSpPr/>
            <p:nvPr/>
          </p:nvGrpSpPr>
          <p:grpSpPr>
            <a:xfrm>
              <a:off x="4204544" y="2111486"/>
              <a:ext cx="2340000" cy="327148"/>
              <a:chOff x="443218" y="4260415"/>
              <a:chExt cx="5599803" cy="1284917"/>
            </a:xfrm>
          </p:grpSpPr>
          <p:sp>
            <p:nvSpPr>
              <p:cNvPr id="105" name="Rechteck 104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06" name="Gerader Verbinder 105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Rechteck 103"/>
            <p:cNvSpPr/>
            <p:nvPr/>
          </p:nvSpPr>
          <p:spPr>
            <a:xfrm>
              <a:off x="4204544" y="215031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units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adjusted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individually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2953779" y="1195282"/>
            <a:ext cx="5392576" cy="2953164"/>
            <a:chOff x="3469431" y="-3002001"/>
            <a:chExt cx="5392576" cy="2953164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9431" y="-3002001"/>
              <a:ext cx="5392576" cy="2571199"/>
            </a:xfrm>
            <a:prstGeom prst="rect">
              <a:avLst/>
            </a:prstGeom>
          </p:spPr>
        </p:pic>
        <p:grpSp>
          <p:nvGrpSpPr>
            <p:cNvPr id="110" name="Gruppieren 109"/>
            <p:cNvGrpSpPr/>
            <p:nvPr/>
          </p:nvGrpSpPr>
          <p:grpSpPr>
            <a:xfrm>
              <a:off x="7115430" y="-1206801"/>
              <a:ext cx="1732005" cy="1157964"/>
              <a:chOff x="709115" y="1614837"/>
              <a:chExt cx="1732005" cy="1157964"/>
            </a:xfrm>
          </p:grpSpPr>
          <p:grpSp>
            <p:nvGrpSpPr>
              <p:cNvPr id="111" name="Gruppieren 110"/>
              <p:cNvGrpSpPr/>
              <p:nvPr/>
            </p:nvGrpSpPr>
            <p:grpSpPr>
              <a:xfrm>
                <a:off x="709115" y="1821135"/>
                <a:ext cx="1339098" cy="951666"/>
                <a:chOff x="2413514" y="1527573"/>
                <a:chExt cx="1339098" cy="951666"/>
              </a:xfrm>
            </p:grpSpPr>
            <p:cxnSp>
              <p:nvCxnSpPr>
                <p:cNvPr id="114" name="Gerade Verbindung mit Pfeil 113"/>
                <p:cNvCxnSpPr/>
                <p:nvPr/>
              </p:nvCxnSpPr>
              <p:spPr>
                <a:xfrm flipH="1" flipV="1">
                  <a:off x="3272918" y="1561304"/>
                  <a:ext cx="0" cy="476101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Gerade Verbindung mit Pfeil 115"/>
                <p:cNvCxnSpPr/>
                <p:nvPr/>
              </p:nvCxnSpPr>
              <p:spPr>
                <a:xfrm flipH="1">
                  <a:off x="2614789" y="2037405"/>
                  <a:ext cx="659594" cy="189040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Gerade Verbindung mit Pfeil 116"/>
                <p:cNvCxnSpPr/>
                <p:nvPr/>
              </p:nvCxnSpPr>
              <p:spPr>
                <a:xfrm>
                  <a:off x="3274740" y="2029900"/>
                  <a:ext cx="431166" cy="227492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Gebogener Pfeil 117"/>
                <p:cNvSpPr/>
                <p:nvPr/>
              </p:nvSpPr>
              <p:spPr>
                <a:xfrm rot="10800000">
                  <a:off x="2413514" y="1917531"/>
                  <a:ext cx="480351" cy="561708"/>
                </a:xfrm>
                <a:prstGeom prst="circularArrow">
                  <a:avLst>
                    <a:gd name="adj1" fmla="val 5813"/>
                    <a:gd name="adj2" fmla="val 1142319"/>
                    <a:gd name="adj3" fmla="val 18022850"/>
                    <a:gd name="adj4" fmla="val 2858727"/>
                    <a:gd name="adj5" fmla="val 16835"/>
                  </a:avLst>
                </a:prstGeom>
                <a:solidFill>
                  <a:srgbClr val="FF0000"/>
                </a:solidFill>
                <a:ln w="95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9" name="Gebogener Pfeil 118"/>
                <p:cNvSpPr/>
                <p:nvPr/>
              </p:nvSpPr>
              <p:spPr>
                <a:xfrm rot="152675">
                  <a:off x="3299057" y="1858142"/>
                  <a:ext cx="376562" cy="561708"/>
                </a:xfrm>
                <a:prstGeom prst="circularArrow">
                  <a:avLst>
                    <a:gd name="adj1" fmla="val 7790"/>
                    <a:gd name="adj2" fmla="val 1142319"/>
                    <a:gd name="adj3" fmla="val 17727258"/>
                    <a:gd name="adj4" fmla="val 2858727"/>
                    <a:gd name="adj5" fmla="val 16835"/>
                  </a:avLst>
                </a:prstGeom>
                <a:solidFill>
                  <a:srgbClr val="FF0000"/>
                </a:solidFill>
                <a:ln w="95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" name="Gebogener Pfeil 119"/>
                <p:cNvSpPr/>
                <p:nvPr/>
              </p:nvSpPr>
              <p:spPr>
                <a:xfrm rot="16200000">
                  <a:off x="3133654" y="1393698"/>
                  <a:ext cx="293958" cy="561708"/>
                </a:xfrm>
                <a:prstGeom prst="circularArrow">
                  <a:avLst>
                    <a:gd name="adj1" fmla="val 7790"/>
                    <a:gd name="adj2" fmla="val 1142319"/>
                    <a:gd name="adj3" fmla="val 17727258"/>
                    <a:gd name="adj4" fmla="val 2858727"/>
                    <a:gd name="adj5" fmla="val 16835"/>
                  </a:avLst>
                </a:prstGeom>
                <a:solidFill>
                  <a:srgbClr val="FF0000"/>
                </a:solidFill>
                <a:ln w="952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" name="Rechteck 120"/>
                <p:cNvSpPr/>
                <p:nvPr/>
              </p:nvSpPr>
              <p:spPr>
                <a:xfrm>
                  <a:off x="2423306" y="1640078"/>
                  <a:ext cx="1329306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342900"/>
                  <a:r>
                    <a:rPr lang="en-GB" sz="1400" dirty="0" smtClean="0">
                      <a:solidFill>
                        <a:srgbClr val="4F81BD">
                          <a:lumMod val="50000"/>
                        </a:srgb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roll</a:t>
                  </a:r>
                </a:p>
              </p:txBody>
            </p:sp>
          </p:grpSp>
          <p:sp>
            <p:nvSpPr>
              <p:cNvPr id="112" name="Rechteck 111"/>
              <p:cNvSpPr/>
              <p:nvPr/>
            </p:nvSpPr>
            <p:spPr>
              <a:xfrm>
                <a:off x="1722937" y="1614837"/>
                <a:ext cx="51320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40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yaw</a:t>
                </a:r>
              </a:p>
            </p:txBody>
          </p:sp>
          <p:sp>
            <p:nvSpPr>
              <p:cNvPr id="113" name="Rechteck 112"/>
              <p:cNvSpPr/>
              <p:nvPr/>
            </p:nvSpPr>
            <p:spPr>
              <a:xfrm>
                <a:off x="1857088" y="1982329"/>
                <a:ext cx="58403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40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pitch</a:t>
                </a:r>
              </a:p>
            </p:txBody>
          </p:sp>
        </p:grpSp>
      </p:grpSp>
      <p:grpSp>
        <p:nvGrpSpPr>
          <p:cNvPr id="8" name="Gruppieren 7"/>
          <p:cNvGrpSpPr/>
          <p:nvPr/>
        </p:nvGrpSpPr>
        <p:grpSpPr>
          <a:xfrm>
            <a:off x="3167901" y="1294236"/>
            <a:ext cx="5611059" cy="3274307"/>
            <a:chOff x="3591380" y="-3523137"/>
            <a:chExt cx="5611059" cy="3274307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1380" y="-3523137"/>
              <a:ext cx="1965122" cy="3274307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0324" y="-1540110"/>
              <a:ext cx="3142115" cy="1291280"/>
            </a:xfrm>
            <a:prstGeom prst="rect">
              <a:avLst/>
            </a:prstGeom>
          </p:spPr>
        </p:pic>
        <p:sp>
          <p:nvSpPr>
            <p:cNvPr id="198" name="Rechteck 197"/>
            <p:cNvSpPr/>
            <p:nvPr/>
          </p:nvSpPr>
          <p:spPr>
            <a:xfrm>
              <a:off x="7566459" y="-1896667"/>
              <a:ext cx="162503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correction plates</a:t>
              </a:r>
            </a:p>
          </p:txBody>
        </p:sp>
        <p:sp>
          <p:nvSpPr>
            <p:cNvPr id="199" name="Rechteck 198"/>
            <p:cNvSpPr/>
            <p:nvPr/>
          </p:nvSpPr>
          <p:spPr>
            <a:xfrm>
              <a:off x="5689688" y="-3357862"/>
              <a:ext cx="13055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girder</a:t>
              </a: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4312202" y="1294236"/>
            <a:ext cx="3784907" cy="3240000"/>
            <a:chOff x="5182477" y="1295649"/>
            <a:chExt cx="3784907" cy="3240000"/>
          </a:xfrm>
        </p:grpSpPr>
        <p:sp>
          <p:nvSpPr>
            <p:cNvPr id="201" name="Rechteck 200"/>
            <p:cNvSpPr/>
            <p:nvPr/>
          </p:nvSpPr>
          <p:spPr>
            <a:xfrm>
              <a:off x="7661836" y="1435754"/>
              <a:ext cx="130554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integration of cold mass into cryostat</a:t>
              </a:r>
            </a:p>
          </p:txBody>
        </p:sp>
        <p:pic>
          <p:nvPicPr>
            <p:cNvPr id="107" name="Grafik 106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777477" y="1700649"/>
              <a:ext cx="3240000" cy="2430000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3233359" y="1294236"/>
            <a:ext cx="5744866" cy="3240000"/>
            <a:chOff x="3222518" y="1302813"/>
            <a:chExt cx="5744866" cy="3240000"/>
          </a:xfrm>
        </p:grpSpPr>
        <p:pic>
          <p:nvPicPr>
            <p:cNvPr id="202" name="Grafik 201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22518" y="1302813"/>
              <a:ext cx="4387646" cy="3240000"/>
            </a:xfrm>
            <a:prstGeom prst="rect">
              <a:avLst/>
            </a:prstGeom>
          </p:spPr>
        </p:pic>
        <p:sp>
          <p:nvSpPr>
            <p:cNvPr id="207" name="Rechteck 206"/>
            <p:cNvSpPr/>
            <p:nvPr/>
          </p:nvSpPr>
          <p:spPr>
            <a:xfrm>
              <a:off x="7661836" y="1435754"/>
              <a:ext cx="130554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two units aligned on common girder</a:t>
              </a:r>
            </a:p>
          </p:txBody>
        </p:sp>
      </p:grpSp>
      <p:grpSp>
        <p:nvGrpSpPr>
          <p:cNvPr id="208" name="Gruppieren 207"/>
          <p:cNvGrpSpPr/>
          <p:nvPr/>
        </p:nvGrpSpPr>
        <p:grpSpPr>
          <a:xfrm>
            <a:off x="208893" y="4217526"/>
            <a:ext cx="2341190" cy="320124"/>
            <a:chOff x="4203354" y="2441101"/>
            <a:chExt cx="2341190" cy="320124"/>
          </a:xfrm>
        </p:grpSpPr>
        <p:grpSp>
          <p:nvGrpSpPr>
            <p:cNvPr id="209" name="Gruppieren 208"/>
            <p:cNvGrpSpPr/>
            <p:nvPr/>
          </p:nvGrpSpPr>
          <p:grpSpPr>
            <a:xfrm>
              <a:off x="4203354" y="2441101"/>
              <a:ext cx="2341190" cy="320124"/>
              <a:chOff x="440370" y="4260415"/>
              <a:chExt cx="5602651" cy="1257329"/>
            </a:xfrm>
          </p:grpSpPr>
          <p:sp>
            <p:nvSpPr>
              <p:cNvPr id="211" name="Rechteck 210"/>
              <p:cNvSpPr/>
              <p:nvPr/>
            </p:nvSpPr>
            <p:spPr>
              <a:xfrm>
                <a:off x="443218" y="4260415"/>
                <a:ext cx="5599803" cy="125732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212" name="Gerader Verbinder 211"/>
              <p:cNvCxnSpPr/>
              <p:nvPr/>
            </p:nvCxnSpPr>
            <p:spPr>
              <a:xfrm flipH="1">
                <a:off x="440370" y="4260415"/>
                <a:ext cx="2848" cy="1257329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0" name="Rechteck 209"/>
            <p:cNvSpPr/>
            <p:nvPr/>
          </p:nvSpPr>
          <p:spPr>
            <a:xfrm>
              <a:off x="4204544" y="244812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within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cryostat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3583014" y="1294236"/>
            <a:ext cx="5384368" cy="3240000"/>
            <a:chOff x="3583015" y="1295399"/>
            <a:chExt cx="5384368" cy="3240000"/>
          </a:xfrm>
        </p:grpSpPr>
        <p:pic>
          <p:nvPicPr>
            <p:cNvPr id="213" name="Grafik 212"/>
            <p:cNvPicPr>
              <a:picLocks noChangeAspect="1"/>
            </p:cNvPicPr>
            <p:nvPr/>
          </p:nvPicPr>
          <p:blipFill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3015" y="1295399"/>
              <a:ext cx="4019296" cy="3240000"/>
            </a:xfrm>
            <a:prstGeom prst="rect">
              <a:avLst/>
            </a:prstGeom>
          </p:spPr>
        </p:pic>
        <p:sp>
          <p:nvSpPr>
            <p:cNvPr id="214" name="Rechteck 213"/>
            <p:cNvSpPr/>
            <p:nvPr/>
          </p:nvSpPr>
          <p:spPr>
            <a:xfrm>
              <a:off x="7661835" y="1435754"/>
              <a:ext cx="130554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two units prepared for girder mounting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03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95034" y="431822"/>
            <a:ext cx="7504564" cy="4362733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lvl="2" defTabSz="342900"/>
            <a:r>
              <a:rPr lang="en-US" b="1" dirty="0">
                <a:solidFill>
                  <a:schemeClr val="bg1"/>
                </a:solidFill>
              </a:rPr>
              <a:t>Superconducting Magnets </a:t>
            </a:r>
            <a:r>
              <a:rPr lang="en-US" dirty="0" smtClean="0">
                <a:solidFill>
                  <a:schemeClr val="bg1"/>
                </a:solidFill>
              </a:rPr>
              <a:t>for </a:t>
            </a:r>
            <a:r>
              <a:rPr lang="en-US" dirty="0">
                <a:solidFill>
                  <a:schemeClr val="bg1"/>
                </a:solidFill>
              </a:rPr>
              <a:t>FAIR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>
              <a:lnSpc>
                <a:spcPct val="150000"/>
              </a:lnSpc>
            </a:pPr>
            <a:r>
              <a:rPr lang="de-DE" sz="1350" b="1" i="1" dirty="0" smtClean="0">
                <a:solidFill>
                  <a:prstClr val="white"/>
                </a:solidFill>
                <a:latin typeface="Arial"/>
              </a:rPr>
              <a:t>SIS100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dipole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: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summary</a:t>
            </a:r>
            <a:endParaRPr lang="de-DE" sz="1350" i="1" dirty="0" smtClean="0">
              <a:solidFill>
                <a:prstClr val="white"/>
              </a:solidFill>
              <a:latin typeface="Arial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quadrupole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doublet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modules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: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technical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overview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,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players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and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sites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,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first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(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series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)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results</a:t>
            </a:r>
            <a:endParaRPr lang="de-DE" sz="1350" i="1" dirty="0" smtClean="0">
              <a:solidFill>
                <a:prstClr val="white"/>
              </a:solidFill>
              <a:latin typeface="Arial"/>
            </a:endParaRPr>
          </a:p>
          <a:p>
            <a:pPr defTabSz="342900">
              <a:lnSpc>
                <a:spcPct val="150000"/>
              </a:lnSpc>
            </a:pPr>
            <a:endParaRPr lang="de-DE" sz="1350" i="1" dirty="0">
              <a:solidFill>
                <a:prstClr val="white"/>
              </a:solidFill>
              <a:latin typeface="Arial"/>
            </a:endParaRPr>
          </a:p>
          <a:p>
            <a:pPr defTabSz="342900">
              <a:lnSpc>
                <a:spcPct val="150000"/>
              </a:lnSpc>
            </a:pPr>
            <a:r>
              <a:rPr lang="de-DE" sz="1350" b="1" i="1" dirty="0" smtClean="0">
                <a:solidFill>
                  <a:prstClr val="white"/>
                </a:solidFill>
                <a:latin typeface="Arial"/>
              </a:rPr>
              <a:t>Super-FRS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</a:rPr>
              <a:t>multiplets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and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dipoles</a:t>
            </a:r>
            <a:r>
              <a:rPr lang="de-DE" sz="1350" i="1" dirty="0" smtClean="0">
                <a:solidFill>
                  <a:prstClr val="white"/>
                </a:solidFill>
              </a:rPr>
              <a:t>: </a:t>
            </a:r>
            <a:r>
              <a:rPr lang="de-DE" sz="1350" i="1" dirty="0" err="1" smtClean="0">
                <a:solidFill>
                  <a:prstClr val="white"/>
                </a:solidFill>
              </a:rPr>
              <a:t>technical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and</a:t>
            </a:r>
            <a:r>
              <a:rPr lang="de-DE" sz="1350" i="1" dirty="0" smtClean="0">
                <a:solidFill>
                  <a:prstClr val="white"/>
                </a:solidFill>
              </a:rPr>
              <a:t> organisational </a:t>
            </a:r>
            <a:r>
              <a:rPr lang="de-DE" sz="1350" i="1" dirty="0" err="1" smtClean="0">
                <a:solidFill>
                  <a:prstClr val="white"/>
                </a:solidFill>
              </a:rPr>
              <a:t>overview</a:t>
            </a:r>
            <a:endParaRPr lang="de-DE" sz="1350" i="1" dirty="0">
              <a:solidFill>
                <a:prstClr val="white"/>
              </a:solidFill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</a:rPr>
              <a:t>first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results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from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cold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testing</a:t>
            </a:r>
            <a:r>
              <a:rPr lang="de-DE" sz="1350" i="1" dirty="0" smtClean="0">
                <a:solidFill>
                  <a:prstClr val="white"/>
                </a:solidFill>
              </a:rPr>
              <a:t> of a </a:t>
            </a:r>
            <a:r>
              <a:rPr lang="de-DE" sz="1350" i="1" dirty="0" err="1" smtClean="0">
                <a:solidFill>
                  <a:prstClr val="white"/>
                </a:solidFill>
              </a:rPr>
              <a:t>multiplet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and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status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1350" i="1" dirty="0">
              <a:solidFill>
                <a:prstClr val="white"/>
              </a:solidFill>
            </a:endParaRPr>
          </a:p>
          <a:p>
            <a:pPr defTabSz="342900">
              <a:lnSpc>
                <a:spcPct val="150000"/>
              </a:lnSpc>
            </a:pPr>
            <a:r>
              <a:rPr lang="de-DE" sz="1350" b="1" i="1" dirty="0" err="1" smtClean="0">
                <a:solidFill>
                  <a:prstClr val="white"/>
                </a:solidFill>
              </a:rPr>
              <a:t>Quench</a:t>
            </a:r>
            <a:r>
              <a:rPr lang="de-DE" sz="1350" b="1" i="1" dirty="0" smtClean="0">
                <a:solidFill>
                  <a:prstClr val="white"/>
                </a:solidFill>
              </a:rPr>
              <a:t> </a:t>
            </a:r>
            <a:r>
              <a:rPr lang="de-DE" sz="1350" b="1" i="1" dirty="0" err="1" smtClean="0">
                <a:solidFill>
                  <a:prstClr val="white"/>
                </a:solidFill>
              </a:rPr>
              <a:t>detection</a:t>
            </a:r>
            <a:r>
              <a:rPr lang="de-DE" sz="1350" b="1" i="1" dirty="0" smtClean="0">
                <a:solidFill>
                  <a:prstClr val="white"/>
                </a:solidFill>
              </a:rPr>
              <a:t> for FAIR</a:t>
            </a:r>
            <a:endParaRPr lang="de-DE" sz="1350" b="1" i="1" dirty="0">
              <a:solidFill>
                <a:prstClr val="white"/>
              </a:solidFill>
            </a:endParaRPr>
          </a:p>
          <a:p>
            <a:pPr marL="285750" indent="-285750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design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and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developments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: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status</a:t>
            </a:r>
            <a:endParaRPr lang="de-DE" sz="1350" i="1" dirty="0">
              <a:solidFill>
                <a:prstClr val="white"/>
              </a:solidFill>
            </a:endParaRPr>
          </a:p>
          <a:p>
            <a:pPr defTabSz="342900">
              <a:lnSpc>
                <a:spcPct val="150000"/>
              </a:lnSpc>
            </a:pPr>
            <a:endParaRPr lang="de-DE" sz="1350" i="1" dirty="0" smtClean="0">
              <a:solidFill>
                <a:prstClr val="white"/>
              </a:solidFill>
              <a:latin typeface="Arial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1350" i="1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118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FoS</a:t>
            </a:r>
            <a:r>
              <a:rPr lang="de-DE" dirty="0" smtClean="0"/>
              <a:t> QDM – </a:t>
            </a:r>
            <a:r>
              <a:rPr lang="de-DE" dirty="0" err="1" smtClean="0"/>
              <a:t>testing</a:t>
            </a:r>
            <a:r>
              <a:rPr lang="de-DE" dirty="0" smtClean="0"/>
              <a:t> at STF</a:t>
            </a:r>
            <a:endParaRPr lang="de-DE" dirty="0"/>
          </a:p>
        </p:txBody>
      </p:sp>
      <p:sp>
        <p:nvSpPr>
          <p:cNvPr id="6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grpSp>
        <p:nvGrpSpPr>
          <p:cNvPr id="101" name="Gruppieren 100"/>
          <p:cNvGrpSpPr/>
          <p:nvPr/>
        </p:nvGrpSpPr>
        <p:grpSpPr>
          <a:xfrm>
            <a:off x="208893" y="1340157"/>
            <a:ext cx="2347573" cy="329608"/>
            <a:chOff x="4196971" y="1779189"/>
            <a:chExt cx="2347573" cy="397311"/>
          </a:xfrm>
        </p:grpSpPr>
        <p:grpSp>
          <p:nvGrpSpPr>
            <p:cNvPr id="102" name="Gruppieren 101"/>
            <p:cNvGrpSpPr/>
            <p:nvPr/>
          </p:nvGrpSpPr>
          <p:grpSpPr>
            <a:xfrm>
              <a:off x="4196971" y="1783644"/>
              <a:ext cx="2347573" cy="392856"/>
              <a:chOff x="425095" y="4260411"/>
              <a:chExt cx="5617926" cy="1542996"/>
            </a:xfrm>
          </p:grpSpPr>
          <p:sp>
            <p:nvSpPr>
              <p:cNvPr id="104" name="Rechteck 103"/>
              <p:cNvSpPr/>
              <p:nvPr/>
            </p:nvSpPr>
            <p:spPr>
              <a:xfrm>
                <a:off x="435608" y="4260411"/>
                <a:ext cx="5607413" cy="15429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05" name="Gerader Verbinder 104"/>
              <p:cNvCxnSpPr/>
              <p:nvPr/>
            </p:nvCxnSpPr>
            <p:spPr>
              <a:xfrm flipH="1">
                <a:off x="425095" y="4260416"/>
                <a:ext cx="0" cy="1542991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Rechteck 102"/>
            <p:cNvSpPr/>
            <p:nvPr/>
          </p:nvSpPr>
          <p:spPr>
            <a:xfrm>
              <a:off x="4204544" y="1779189"/>
              <a:ext cx="2339241" cy="333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doublet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cryo-mechanics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6" name="Gruppieren 105"/>
          <p:cNvGrpSpPr/>
          <p:nvPr/>
        </p:nvGrpSpPr>
        <p:grpSpPr>
          <a:xfrm>
            <a:off x="208893" y="1052282"/>
            <a:ext cx="2340000" cy="461665"/>
            <a:chOff x="4204544" y="1492255"/>
            <a:chExt cx="2340000" cy="461665"/>
          </a:xfrm>
        </p:grpSpPr>
        <p:grpSp>
          <p:nvGrpSpPr>
            <p:cNvPr id="107" name="Gruppieren 106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109" name="Rechteck 108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10" name="Gerader Verbinder 109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8" name="Rechteck 107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approval of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1" name="Gruppieren 110"/>
          <p:cNvGrpSpPr/>
          <p:nvPr/>
        </p:nvGrpSpPr>
        <p:grpSpPr>
          <a:xfrm>
            <a:off x="208893" y="2166640"/>
            <a:ext cx="2340000" cy="877720"/>
            <a:chOff x="4204544" y="2111486"/>
            <a:chExt cx="2340000" cy="877720"/>
          </a:xfrm>
        </p:grpSpPr>
        <p:grpSp>
          <p:nvGrpSpPr>
            <p:cNvPr id="112" name="Gruppieren 111"/>
            <p:cNvGrpSpPr/>
            <p:nvPr/>
          </p:nvGrpSpPr>
          <p:grpSpPr>
            <a:xfrm>
              <a:off x="4204544" y="2111486"/>
              <a:ext cx="2340000" cy="877720"/>
              <a:chOff x="443218" y="4260415"/>
              <a:chExt cx="5599803" cy="3447361"/>
            </a:xfrm>
          </p:grpSpPr>
          <p:sp>
            <p:nvSpPr>
              <p:cNvPr id="114" name="Rechteck 113"/>
              <p:cNvSpPr/>
              <p:nvPr/>
            </p:nvSpPr>
            <p:spPr>
              <a:xfrm>
                <a:off x="443218" y="4260415"/>
                <a:ext cx="5599803" cy="3447361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15" name="Gerader Verbinder 114"/>
              <p:cNvCxnSpPr/>
              <p:nvPr/>
            </p:nvCxnSpPr>
            <p:spPr>
              <a:xfrm>
                <a:off x="443218" y="4260415"/>
                <a:ext cx="0" cy="3447361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Rechteck 112"/>
            <p:cNvSpPr/>
            <p:nvPr/>
          </p:nvSpPr>
          <p:spPr>
            <a:xfrm>
              <a:off x="4204544" y="2150315"/>
              <a:ext cx="233924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integration quality </a:t>
              </a:r>
            </a:p>
            <a:p>
              <a:pPr marL="171450" indent="-171450" defTabSz="342900">
                <a:buFontTx/>
                <a:buChar char="-"/>
              </a:pPr>
              <a:r>
                <a:rPr lang="en-GB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piping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indent="-171450" defTabSz="342900">
                <a:buFontTx/>
                <a:buChar char="-"/>
              </a:pPr>
              <a:r>
                <a:rPr lang="en-GB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instrumentation</a:t>
              </a:r>
            </a:p>
            <a:p>
              <a:pPr marL="171450" indent="-171450" defTabSz="342900">
                <a:buFontTx/>
                <a:buChar char="-"/>
              </a:pPr>
              <a:r>
                <a:rPr lang="en-GB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6" name="Gruppieren 115"/>
          <p:cNvGrpSpPr/>
          <p:nvPr/>
        </p:nvGrpSpPr>
        <p:grpSpPr>
          <a:xfrm>
            <a:off x="208893" y="1587441"/>
            <a:ext cx="2345152" cy="475713"/>
            <a:chOff x="203741" y="2770710"/>
            <a:chExt cx="2345152" cy="475713"/>
          </a:xfrm>
        </p:grpSpPr>
        <p:grpSp>
          <p:nvGrpSpPr>
            <p:cNvPr id="117" name="Gruppieren 116"/>
            <p:cNvGrpSpPr/>
            <p:nvPr/>
          </p:nvGrpSpPr>
          <p:grpSpPr>
            <a:xfrm>
              <a:off x="203741" y="2770710"/>
              <a:ext cx="2345152" cy="475713"/>
              <a:chOff x="430889" y="4260411"/>
              <a:chExt cx="5612132" cy="1868426"/>
            </a:xfrm>
          </p:grpSpPr>
          <p:sp>
            <p:nvSpPr>
              <p:cNvPr id="119" name="Rechteck 118"/>
              <p:cNvSpPr/>
              <p:nvPr/>
            </p:nvSpPr>
            <p:spPr>
              <a:xfrm>
                <a:off x="430889" y="4260411"/>
                <a:ext cx="5612132" cy="186842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20" name="Gerader Verbinder 119"/>
              <p:cNvCxnSpPr/>
              <p:nvPr/>
            </p:nvCxnSpPr>
            <p:spPr>
              <a:xfrm>
                <a:off x="432847" y="4260415"/>
                <a:ext cx="0" cy="1728909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Rechteck 117"/>
            <p:cNvSpPr/>
            <p:nvPr/>
          </p:nvSpPr>
          <p:spPr>
            <a:xfrm>
              <a:off x="208893" y="277773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UHV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system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1" name="Gruppieren 120"/>
          <p:cNvGrpSpPr/>
          <p:nvPr/>
        </p:nvGrpSpPr>
        <p:grpSpPr>
          <a:xfrm>
            <a:off x="208893" y="1888366"/>
            <a:ext cx="2340000" cy="339174"/>
            <a:chOff x="4204544" y="2429075"/>
            <a:chExt cx="2340000" cy="339174"/>
          </a:xfrm>
        </p:grpSpPr>
        <p:grpSp>
          <p:nvGrpSpPr>
            <p:cNvPr id="122" name="Gruppieren 121"/>
            <p:cNvGrpSpPr/>
            <p:nvPr/>
          </p:nvGrpSpPr>
          <p:grpSpPr>
            <a:xfrm>
              <a:off x="4204544" y="2441101"/>
              <a:ext cx="2340000" cy="327148"/>
              <a:chOff x="443218" y="4260415"/>
              <a:chExt cx="5599803" cy="1284917"/>
            </a:xfrm>
          </p:grpSpPr>
          <p:sp>
            <p:nvSpPr>
              <p:cNvPr id="124" name="Rechteck 123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25" name="Gerader Verbinder 124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Rechteck 122"/>
            <p:cNvSpPr/>
            <p:nvPr/>
          </p:nvSpPr>
          <p:spPr>
            <a:xfrm>
              <a:off x="4204544" y="242907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doublet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losses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3" name="Rechteck 132"/>
          <p:cNvSpPr/>
          <p:nvPr/>
        </p:nvSpPr>
        <p:spPr>
          <a:xfrm>
            <a:off x="11795686" y="5849443"/>
            <a:ext cx="130554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GB" sz="14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Bildtext</a:t>
            </a:r>
            <a:endParaRPr lang="en-GB" sz="14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change</a:t>
            </a:r>
          </a:p>
          <a:p>
            <a:pPr defTabSz="342900"/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width</a:t>
            </a:r>
          </a:p>
          <a:p>
            <a:pPr defTabSz="342900"/>
            <a:endParaRPr lang="en-GB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 size:</a:t>
            </a:r>
          </a:p>
          <a:p>
            <a:pPr defTabSz="342900"/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 9 cm in case of text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3146075" y="1292461"/>
            <a:ext cx="5391885" cy="3240000"/>
            <a:chOff x="3094065" y="1305620"/>
            <a:chExt cx="5391885" cy="3240000"/>
          </a:xfrm>
        </p:grpSpPr>
        <p:pic>
          <p:nvPicPr>
            <p:cNvPr id="126" name="Grafik 12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4065" y="1305620"/>
              <a:ext cx="5391885" cy="3240000"/>
            </a:xfrm>
            <a:prstGeom prst="rect">
              <a:avLst/>
            </a:prstGeom>
          </p:spPr>
        </p:pic>
        <p:sp>
          <p:nvSpPr>
            <p:cNvPr id="136" name="Rechteck 135"/>
            <p:cNvSpPr/>
            <p:nvPr/>
          </p:nvSpPr>
          <p:spPr>
            <a:xfrm>
              <a:off x="6736693" y="4155324"/>
              <a:ext cx="164685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delivery 11-2019 </a:t>
              </a: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3136917" y="1292461"/>
            <a:ext cx="5410200" cy="3240000"/>
            <a:chOff x="2862541" y="5320351"/>
            <a:chExt cx="5410200" cy="3240000"/>
          </a:xfrm>
        </p:grpSpPr>
        <p:pic>
          <p:nvPicPr>
            <p:cNvPr id="11" name="Bild 1" descr="C:\Users\STEFAN~1\AppData\Local\Temp\20191211_161910_resized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62541" y="5320351"/>
              <a:ext cx="5410200" cy="32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8" name="Rechteck 137"/>
            <p:cNvSpPr/>
            <p:nvPr/>
          </p:nvSpPr>
          <p:spPr>
            <a:xfrm>
              <a:off x="3453224" y="5422379"/>
              <a:ext cx="164685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</a:t>
              </a:r>
              <a:r>
                <a:rPr lang="en-GB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QDM @STF</a:t>
              </a:r>
            </a:p>
          </p:txBody>
        </p:sp>
      </p:grpSp>
      <p:grpSp>
        <p:nvGrpSpPr>
          <p:cNvPr id="100" name="Gruppieren 99"/>
          <p:cNvGrpSpPr/>
          <p:nvPr/>
        </p:nvGrpSpPr>
        <p:grpSpPr>
          <a:xfrm>
            <a:off x="2761321" y="1751146"/>
            <a:ext cx="6161392" cy="1590977"/>
            <a:chOff x="2417956" y="2129184"/>
            <a:chExt cx="6161392" cy="1590977"/>
          </a:xfrm>
        </p:grpSpPr>
        <p:pic>
          <p:nvPicPr>
            <p:cNvPr id="50" name="Grafik 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613751" y="2452016"/>
              <a:ext cx="5701217" cy="12587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Rechteck 92"/>
            <p:cNvSpPr/>
            <p:nvPr/>
          </p:nvSpPr>
          <p:spPr>
            <a:xfrm>
              <a:off x="7547936" y="3216947"/>
              <a:ext cx="1031412" cy="374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92" name="Rechteck 91"/>
            <p:cNvSpPr/>
            <p:nvPr/>
          </p:nvSpPr>
          <p:spPr>
            <a:xfrm>
              <a:off x="6140236" y="3287743"/>
              <a:ext cx="1031412" cy="374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91" name="Rechteck 90"/>
            <p:cNvSpPr/>
            <p:nvPr/>
          </p:nvSpPr>
          <p:spPr>
            <a:xfrm>
              <a:off x="2417956" y="3307297"/>
              <a:ext cx="1031412" cy="374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51" name="TextBox 6"/>
            <p:cNvSpPr txBox="1"/>
            <p:nvPr/>
          </p:nvSpPr>
          <p:spPr>
            <a:xfrm>
              <a:off x="3880798" y="2129184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00B0F0"/>
                  </a:solidFill>
                </a:rPr>
                <a:t>6 K</a:t>
              </a:r>
              <a:endParaRPr lang="de-DE" sz="1200" dirty="0">
                <a:solidFill>
                  <a:srgbClr val="00B0F0"/>
                </a:solidFill>
              </a:endParaRPr>
            </a:p>
          </p:txBody>
        </p:sp>
        <p:sp>
          <p:nvSpPr>
            <p:cNvPr id="53" name="Rectangle 9"/>
            <p:cNvSpPr/>
            <p:nvPr/>
          </p:nvSpPr>
          <p:spPr>
            <a:xfrm>
              <a:off x="2586993" y="2473061"/>
              <a:ext cx="341168" cy="2742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Rectangle 10"/>
            <p:cNvSpPr/>
            <p:nvPr/>
          </p:nvSpPr>
          <p:spPr>
            <a:xfrm>
              <a:off x="2928161" y="2490901"/>
              <a:ext cx="182848" cy="1806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tangle 11"/>
            <p:cNvSpPr/>
            <p:nvPr/>
          </p:nvSpPr>
          <p:spPr>
            <a:xfrm>
              <a:off x="2743083" y="2999308"/>
              <a:ext cx="214067" cy="229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Box 12"/>
            <p:cNvSpPr txBox="1"/>
            <p:nvPr/>
          </p:nvSpPr>
          <p:spPr>
            <a:xfrm rot="16200000">
              <a:off x="2516506" y="2240914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FF0000"/>
                  </a:solidFill>
                </a:rPr>
                <a:t>20 K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  <p:sp>
          <p:nvSpPr>
            <p:cNvPr id="59" name="Rectangle 14"/>
            <p:cNvSpPr/>
            <p:nvPr/>
          </p:nvSpPr>
          <p:spPr>
            <a:xfrm>
              <a:off x="5158020" y="2517658"/>
              <a:ext cx="361237" cy="2006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Rectangle 15"/>
            <p:cNvSpPr/>
            <p:nvPr/>
          </p:nvSpPr>
          <p:spPr>
            <a:xfrm>
              <a:off x="5838126" y="2581209"/>
              <a:ext cx="182848" cy="137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Rectangle 16"/>
            <p:cNvSpPr/>
            <p:nvPr/>
          </p:nvSpPr>
          <p:spPr>
            <a:xfrm>
              <a:off x="5521488" y="3037217"/>
              <a:ext cx="276503" cy="1739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Rectangle 17"/>
            <p:cNvSpPr/>
            <p:nvPr/>
          </p:nvSpPr>
          <p:spPr>
            <a:xfrm>
              <a:off x="5702105" y="3171007"/>
              <a:ext cx="227445" cy="2137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Rectangle 28"/>
            <p:cNvSpPr/>
            <p:nvPr/>
          </p:nvSpPr>
          <p:spPr>
            <a:xfrm>
              <a:off x="4874902" y="2671519"/>
              <a:ext cx="159565" cy="122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Rectangle 29"/>
            <p:cNvSpPr/>
            <p:nvPr/>
          </p:nvSpPr>
          <p:spPr>
            <a:xfrm>
              <a:off x="4875445" y="2946503"/>
              <a:ext cx="134033" cy="1566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Rectangle 30"/>
            <p:cNvSpPr/>
            <p:nvPr/>
          </p:nvSpPr>
          <p:spPr>
            <a:xfrm>
              <a:off x="3974595" y="2954815"/>
              <a:ext cx="321701" cy="1566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Rectangle 32"/>
            <p:cNvSpPr/>
            <p:nvPr/>
          </p:nvSpPr>
          <p:spPr>
            <a:xfrm>
              <a:off x="4019289" y="2638207"/>
              <a:ext cx="321701" cy="1566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Rectangle 33"/>
            <p:cNvSpPr/>
            <p:nvPr/>
          </p:nvSpPr>
          <p:spPr>
            <a:xfrm>
              <a:off x="6742682" y="2624194"/>
              <a:ext cx="321701" cy="1566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Rectangle 34"/>
            <p:cNvSpPr/>
            <p:nvPr/>
          </p:nvSpPr>
          <p:spPr>
            <a:xfrm>
              <a:off x="6828071" y="2951246"/>
              <a:ext cx="321701" cy="1466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Rectangle 35"/>
            <p:cNvSpPr/>
            <p:nvPr/>
          </p:nvSpPr>
          <p:spPr>
            <a:xfrm>
              <a:off x="3206604" y="2952470"/>
              <a:ext cx="188842" cy="1566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Rectangle 36"/>
            <p:cNvSpPr/>
            <p:nvPr/>
          </p:nvSpPr>
          <p:spPr>
            <a:xfrm>
              <a:off x="3215157" y="2634444"/>
              <a:ext cx="188842" cy="1566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Rectangle 37"/>
            <p:cNvSpPr/>
            <p:nvPr/>
          </p:nvSpPr>
          <p:spPr>
            <a:xfrm>
              <a:off x="4947037" y="2567059"/>
              <a:ext cx="155846" cy="1029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Rectangle 38"/>
            <p:cNvSpPr/>
            <p:nvPr/>
          </p:nvSpPr>
          <p:spPr>
            <a:xfrm>
              <a:off x="6083410" y="2572896"/>
              <a:ext cx="222984" cy="210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Rectangle 39"/>
            <p:cNvSpPr/>
            <p:nvPr/>
          </p:nvSpPr>
          <p:spPr>
            <a:xfrm>
              <a:off x="6134482" y="2951179"/>
              <a:ext cx="222984" cy="1602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Rectangle 40"/>
            <p:cNvSpPr/>
            <p:nvPr/>
          </p:nvSpPr>
          <p:spPr>
            <a:xfrm>
              <a:off x="7988436" y="2655501"/>
              <a:ext cx="167037" cy="127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Rectangle 41"/>
            <p:cNvSpPr/>
            <p:nvPr/>
          </p:nvSpPr>
          <p:spPr>
            <a:xfrm>
              <a:off x="7987340" y="2971571"/>
              <a:ext cx="167037" cy="127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Rechteck 89"/>
            <p:cNvSpPr/>
            <p:nvPr/>
          </p:nvSpPr>
          <p:spPr>
            <a:xfrm>
              <a:off x="3458287" y="3346088"/>
              <a:ext cx="1031412" cy="374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88" name="TextBox 26"/>
            <p:cNvSpPr txBox="1"/>
            <p:nvPr/>
          </p:nvSpPr>
          <p:spPr>
            <a:xfrm rot="16200000">
              <a:off x="2751452" y="2297582"/>
              <a:ext cx="6137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FFC000"/>
                  </a:solidFill>
                </a:rPr>
                <a:t>12 K</a:t>
              </a:r>
              <a:endParaRPr lang="de-DE" sz="1200" dirty="0">
                <a:solidFill>
                  <a:srgbClr val="FFC000"/>
                </a:solidFill>
              </a:endParaRPr>
            </a:p>
          </p:txBody>
        </p:sp>
        <p:sp>
          <p:nvSpPr>
            <p:cNvPr id="94" name="TextBox 26"/>
            <p:cNvSpPr txBox="1"/>
            <p:nvPr/>
          </p:nvSpPr>
          <p:spPr>
            <a:xfrm rot="16200000">
              <a:off x="4908816" y="2297581"/>
              <a:ext cx="6137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FFC000"/>
                  </a:solidFill>
                </a:rPr>
                <a:t>12 K</a:t>
              </a:r>
              <a:endParaRPr lang="de-DE" sz="1200" dirty="0">
                <a:solidFill>
                  <a:srgbClr val="FFC000"/>
                </a:solidFill>
              </a:endParaRPr>
            </a:p>
          </p:txBody>
        </p:sp>
        <p:sp>
          <p:nvSpPr>
            <p:cNvPr id="95" name="TextBox 6"/>
            <p:cNvSpPr txBox="1"/>
            <p:nvPr/>
          </p:nvSpPr>
          <p:spPr>
            <a:xfrm>
              <a:off x="5400329" y="2129184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00B0F0"/>
                  </a:solidFill>
                </a:rPr>
                <a:t>6 K</a:t>
              </a:r>
              <a:endParaRPr lang="de-DE" sz="1200" dirty="0">
                <a:solidFill>
                  <a:srgbClr val="00B0F0"/>
                </a:solidFill>
              </a:endParaRPr>
            </a:p>
          </p:txBody>
        </p:sp>
        <p:sp>
          <p:nvSpPr>
            <p:cNvPr id="96" name="TextBox 26"/>
            <p:cNvSpPr txBox="1"/>
            <p:nvPr/>
          </p:nvSpPr>
          <p:spPr>
            <a:xfrm rot="16200000">
              <a:off x="5653871" y="2297581"/>
              <a:ext cx="6137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FFC000"/>
                  </a:solidFill>
                </a:rPr>
                <a:t>12 K</a:t>
              </a:r>
              <a:endParaRPr lang="de-DE" sz="1200" dirty="0">
                <a:solidFill>
                  <a:srgbClr val="FFC000"/>
                </a:solidFill>
              </a:endParaRPr>
            </a:p>
          </p:txBody>
        </p:sp>
        <p:sp>
          <p:nvSpPr>
            <p:cNvPr id="97" name="TextBox 26"/>
            <p:cNvSpPr txBox="1"/>
            <p:nvPr/>
          </p:nvSpPr>
          <p:spPr>
            <a:xfrm rot="16200000">
              <a:off x="7978764" y="2297581"/>
              <a:ext cx="6137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FFC000"/>
                  </a:solidFill>
                </a:rPr>
                <a:t>12 K</a:t>
              </a:r>
              <a:endParaRPr lang="de-DE" sz="1200" dirty="0">
                <a:solidFill>
                  <a:srgbClr val="FFC000"/>
                </a:solidFill>
              </a:endParaRPr>
            </a:p>
          </p:txBody>
        </p:sp>
        <p:sp>
          <p:nvSpPr>
            <p:cNvPr id="98" name="TextBox 6"/>
            <p:cNvSpPr txBox="1"/>
            <p:nvPr/>
          </p:nvSpPr>
          <p:spPr>
            <a:xfrm>
              <a:off x="6933464" y="2129184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00B0F0"/>
                  </a:solidFill>
                </a:rPr>
                <a:t>6 K</a:t>
              </a:r>
              <a:endParaRPr lang="de-DE" sz="1200" dirty="0">
                <a:solidFill>
                  <a:srgbClr val="00B0F0"/>
                </a:solidFill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3148810" y="2556272"/>
              <a:ext cx="1982080" cy="65487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99" name="Rechteck 98"/>
            <p:cNvSpPr/>
            <p:nvPr/>
          </p:nvSpPr>
          <p:spPr>
            <a:xfrm>
              <a:off x="6067215" y="2553731"/>
              <a:ext cx="2114291" cy="64919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2662123" y="1547516"/>
            <a:ext cx="6291201" cy="2680211"/>
            <a:chOff x="1762055" y="5199095"/>
            <a:chExt cx="6291201" cy="2680211"/>
          </a:xfrm>
        </p:grpSpPr>
        <p:grpSp>
          <p:nvGrpSpPr>
            <p:cNvPr id="5" name="Gruppieren 4"/>
            <p:cNvGrpSpPr/>
            <p:nvPr/>
          </p:nvGrpSpPr>
          <p:grpSpPr>
            <a:xfrm>
              <a:off x="1762055" y="5199095"/>
              <a:ext cx="6291201" cy="2452791"/>
              <a:chOff x="2597174" y="1793727"/>
              <a:chExt cx="6291201" cy="2452791"/>
            </a:xfrm>
          </p:grpSpPr>
          <p:pic>
            <p:nvPicPr>
              <p:cNvPr id="13" name="Picture 14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/>
              <a:stretch/>
            </p:blipFill>
            <p:spPr>
              <a:xfrm>
                <a:off x="3124884" y="2084056"/>
                <a:ext cx="5118177" cy="1652273"/>
              </a:xfrm>
              <a:prstGeom prst="rect">
                <a:avLst/>
              </a:prstGeom>
            </p:spPr>
          </p:pic>
          <p:cxnSp>
            <p:nvCxnSpPr>
              <p:cNvPr id="46" name="Straight Arrow Connector 9"/>
              <p:cNvCxnSpPr/>
              <p:nvPr/>
            </p:nvCxnSpPr>
            <p:spPr>
              <a:xfrm flipV="1">
                <a:off x="7824347" y="1793727"/>
                <a:ext cx="0" cy="1525292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9"/>
              <p:cNvCxnSpPr/>
              <p:nvPr/>
            </p:nvCxnSpPr>
            <p:spPr>
              <a:xfrm flipV="1">
                <a:off x="3591540" y="2375351"/>
                <a:ext cx="0" cy="1525292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1"/>
              <p:cNvCxnSpPr/>
              <p:nvPr/>
            </p:nvCxnSpPr>
            <p:spPr>
              <a:xfrm flipV="1">
                <a:off x="2764654" y="2455154"/>
                <a:ext cx="6040168" cy="85369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3"/>
              <p:cNvCxnSpPr/>
              <p:nvPr/>
            </p:nvCxnSpPr>
            <p:spPr>
              <a:xfrm flipH="1" flipV="1">
                <a:off x="2680117" y="3091952"/>
                <a:ext cx="1744956" cy="201424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5"/>
              <p:cNvSpPr/>
              <p:nvPr/>
            </p:nvSpPr>
            <p:spPr>
              <a:xfrm>
                <a:off x="3512890" y="3112531"/>
                <a:ext cx="146730" cy="137503"/>
              </a:xfrm>
              <a:prstGeom prst="ellipse">
                <a:avLst/>
              </a:prstGeom>
              <a:solidFill>
                <a:srgbClr val="FDBB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1200" dirty="0" smtClean="0">
                    <a:solidFill>
                      <a:schemeClr val="tx1"/>
                    </a:solidFill>
                  </a:rPr>
                  <a:t>A</a:t>
                </a:r>
                <a:endParaRPr lang="de-DE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xtBox 16"/>
              <p:cNvSpPr txBox="1"/>
              <p:nvPr/>
            </p:nvSpPr>
            <p:spPr>
              <a:xfrm>
                <a:off x="3633542" y="2146840"/>
                <a:ext cx="256614" cy="254551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200" b="1" dirty="0" smtClean="0">
                    <a:solidFill>
                      <a:srgbClr val="FF0000"/>
                    </a:solidFill>
                  </a:rPr>
                  <a:t>Z</a:t>
                </a:r>
              </a:p>
            </p:txBody>
          </p:sp>
          <p:sp>
            <p:nvSpPr>
              <p:cNvPr id="20" name="Oval 70"/>
              <p:cNvSpPr/>
              <p:nvPr/>
            </p:nvSpPr>
            <p:spPr>
              <a:xfrm>
                <a:off x="3523078" y="2633814"/>
                <a:ext cx="146730" cy="137503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1200" dirty="0" smtClean="0">
                    <a:solidFill>
                      <a:schemeClr val="tx1"/>
                    </a:solidFill>
                  </a:rPr>
                  <a:t>1</a:t>
                </a:r>
                <a:endParaRPr lang="de-DE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Oval 75"/>
              <p:cNvSpPr/>
              <p:nvPr/>
            </p:nvSpPr>
            <p:spPr>
              <a:xfrm>
                <a:off x="3082556" y="3099538"/>
                <a:ext cx="146730" cy="137503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12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22" name="Oval 76"/>
              <p:cNvSpPr/>
              <p:nvPr/>
            </p:nvSpPr>
            <p:spPr>
              <a:xfrm>
                <a:off x="3512891" y="3609076"/>
                <a:ext cx="146730" cy="137503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12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23" name="Oval 77"/>
              <p:cNvSpPr/>
              <p:nvPr/>
            </p:nvSpPr>
            <p:spPr>
              <a:xfrm>
                <a:off x="3943227" y="3190798"/>
                <a:ext cx="146730" cy="137503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12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4" name="Oval 78"/>
              <p:cNvSpPr/>
              <p:nvPr/>
            </p:nvSpPr>
            <p:spPr>
              <a:xfrm>
                <a:off x="7747887" y="2025243"/>
                <a:ext cx="146730" cy="137503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12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25" name="Oval 80"/>
              <p:cNvSpPr/>
              <p:nvPr/>
            </p:nvSpPr>
            <p:spPr>
              <a:xfrm>
                <a:off x="7747475" y="3000494"/>
                <a:ext cx="146730" cy="137503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12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  <p:sp>
            <p:nvSpPr>
              <p:cNvPr id="26" name="TextBox 85"/>
              <p:cNvSpPr txBox="1"/>
              <p:nvPr/>
            </p:nvSpPr>
            <p:spPr>
              <a:xfrm>
                <a:off x="8624396" y="2157024"/>
                <a:ext cx="263979" cy="254551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200" b="1" dirty="0">
                    <a:solidFill>
                      <a:srgbClr val="FF0000"/>
                    </a:solidFill>
                  </a:rPr>
                  <a:t>X</a:t>
                </a:r>
                <a:endParaRPr lang="de-DE" sz="1200" b="1" dirty="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86"/>
              <p:cNvSpPr txBox="1"/>
              <p:nvPr/>
            </p:nvSpPr>
            <p:spPr>
              <a:xfrm>
                <a:off x="2597174" y="2775789"/>
                <a:ext cx="263979" cy="254551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200" b="1" dirty="0">
                    <a:solidFill>
                      <a:srgbClr val="FF0000"/>
                    </a:solidFill>
                  </a:rPr>
                  <a:t>Y</a:t>
                </a:r>
                <a:endParaRPr lang="de-DE" sz="1200" b="1" dirty="0" smtClean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7" name="Straight Arrow Connector 13"/>
              <p:cNvCxnSpPr/>
              <p:nvPr/>
            </p:nvCxnSpPr>
            <p:spPr>
              <a:xfrm flipH="1" flipV="1">
                <a:off x="6921236" y="2479880"/>
                <a:ext cx="1744955" cy="23187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66"/>
              <p:cNvSpPr/>
              <p:nvPr/>
            </p:nvSpPr>
            <p:spPr>
              <a:xfrm>
                <a:off x="7749100" y="2511201"/>
                <a:ext cx="146730" cy="137503"/>
              </a:xfrm>
              <a:prstGeom prst="ellipse">
                <a:avLst/>
              </a:prstGeom>
              <a:solidFill>
                <a:srgbClr val="FDBB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1200" dirty="0" smtClean="0">
                    <a:solidFill>
                      <a:schemeClr val="tx1"/>
                    </a:solidFill>
                  </a:rPr>
                  <a:t>B</a:t>
                </a:r>
                <a:endParaRPr lang="de-DE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Oval 81"/>
              <p:cNvSpPr/>
              <p:nvPr/>
            </p:nvSpPr>
            <p:spPr>
              <a:xfrm>
                <a:off x="8158370" y="2573117"/>
                <a:ext cx="146730" cy="137503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1200" dirty="0" smtClean="0">
                    <a:solidFill>
                      <a:schemeClr val="tx1"/>
                    </a:solidFill>
                  </a:rPr>
                  <a:t>8</a:t>
                </a:r>
                <a:endParaRPr lang="de-DE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Oval 78"/>
              <p:cNvSpPr/>
              <p:nvPr/>
            </p:nvSpPr>
            <p:spPr>
              <a:xfrm>
                <a:off x="7347384" y="2469338"/>
                <a:ext cx="146730" cy="137503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1200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49" name="Rechteck 48"/>
              <p:cNvSpPr/>
              <p:nvPr/>
            </p:nvSpPr>
            <p:spPr>
              <a:xfrm>
                <a:off x="4502638" y="3938741"/>
                <a:ext cx="39440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40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ΔY, </a:t>
                </a:r>
                <a:r>
                  <a:rPr lang="el-GR" sz="140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Δ</a:t>
                </a:r>
                <a:r>
                  <a:rPr lang="de-DE" sz="140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Z ≤ 0.1 mm </a:t>
                </a:r>
              </a:p>
            </p:txBody>
          </p:sp>
        </p:grpSp>
        <p:sp>
          <p:nvSpPr>
            <p:cNvPr id="137" name="Rechteck 136"/>
            <p:cNvSpPr/>
            <p:nvPr/>
          </p:nvSpPr>
          <p:spPr>
            <a:xfrm>
              <a:off x="5306570" y="7356086"/>
              <a:ext cx="243143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defTabSz="342900">
                <a:buFont typeface="Arial" panose="020B0604020202020204" pitchFamily="34" charset="0"/>
                <a:buChar char="•"/>
              </a:pPr>
              <a:r>
                <a:rPr lang="de-DE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300 K → 4 K  </a:t>
              </a:r>
            </a:p>
            <a:p>
              <a:pPr marL="285750" indent="-285750" defTabSz="342900">
                <a:buFont typeface="Arial" panose="020B0604020202020204" pitchFamily="34" charset="0"/>
                <a:buChar char="•"/>
              </a:pPr>
              <a:r>
                <a:rPr lang="de-DE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between</a:t>
              </a:r>
              <a:r>
                <a:rPr lang="de-DE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cycles</a:t>
              </a:r>
              <a:endParaRPr lang="en-GB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7" name="Gruppieren 146"/>
          <p:cNvGrpSpPr/>
          <p:nvPr/>
        </p:nvGrpSpPr>
        <p:grpSpPr>
          <a:xfrm>
            <a:off x="2975858" y="1306229"/>
            <a:ext cx="5410200" cy="3240000"/>
            <a:chOff x="2862541" y="5320351"/>
            <a:chExt cx="5410200" cy="3240000"/>
          </a:xfrm>
        </p:grpSpPr>
        <p:pic>
          <p:nvPicPr>
            <p:cNvPr id="148" name="Bild 1" descr="C:\Users\STEFAN~1\AppData\Local\Temp\20191211_161910_resized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62541" y="5320351"/>
              <a:ext cx="5410200" cy="32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9" name="Rechteck 148"/>
            <p:cNvSpPr/>
            <p:nvPr/>
          </p:nvSpPr>
          <p:spPr>
            <a:xfrm>
              <a:off x="3453224" y="5422379"/>
              <a:ext cx="164685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</a:t>
              </a:r>
              <a:r>
                <a:rPr lang="en-GB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QDM @STF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928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FoS</a:t>
            </a:r>
            <a:r>
              <a:rPr lang="de-DE" dirty="0"/>
              <a:t> QDM – </a:t>
            </a:r>
            <a:r>
              <a:rPr lang="de-DE" dirty="0" err="1"/>
              <a:t>testing</a:t>
            </a:r>
            <a:r>
              <a:rPr lang="de-DE" dirty="0"/>
              <a:t> at STF</a:t>
            </a:r>
          </a:p>
        </p:txBody>
      </p:sp>
      <p:sp>
        <p:nvSpPr>
          <p:cNvPr id="6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6798" y="1347832"/>
            <a:ext cx="3179260" cy="2075479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208893" y="3894069"/>
            <a:ext cx="2347573" cy="725555"/>
            <a:chOff x="4196971" y="1783642"/>
            <a:chExt cx="2347573" cy="874590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4196971" y="1783642"/>
              <a:ext cx="2347573" cy="874590"/>
              <a:chOff x="425095" y="4260406"/>
              <a:chExt cx="5617926" cy="3435075"/>
            </a:xfrm>
          </p:grpSpPr>
          <p:sp>
            <p:nvSpPr>
              <p:cNvPr id="12" name="Rechteck 11"/>
              <p:cNvSpPr/>
              <p:nvPr/>
            </p:nvSpPr>
            <p:spPr>
              <a:xfrm>
                <a:off x="435608" y="4260406"/>
                <a:ext cx="5607413" cy="343507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3" name="Gerader Verbinder 12"/>
              <p:cNvCxnSpPr/>
              <p:nvPr/>
            </p:nvCxnSpPr>
            <p:spPr>
              <a:xfrm>
                <a:off x="425095" y="4260415"/>
                <a:ext cx="0" cy="343506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chteck 10"/>
            <p:cNvSpPr/>
            <p:nvPr/>
          </p:nvSpPr>
          <p:spPr>
            <a:xfrm>
              <a:off x="4204544" y="1790670"/>
              <a:ext cx="2339241" cy="779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horizontal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steerer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</a:p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poor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quench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at </a:t>
              </a:r>
            </a:p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nominal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ramp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rate (1225 A/s)</a:t>
              </a: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208893" y="3312882"/>
            <a:ext cx="2340000" cy="461665"/>
            <a:chOff x="4204544" y="1492255"/>
            <a:chExt cx="2340000" cy="461665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17" name="Rechteck 16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8" name="Gerader Verbinder 17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echteck 15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issues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208893" y="1340157"/>
            <a:ext cx="2347573" cy="329608"/>
            <a:chOff x="4196971" y="1779189"/>
            <a:chExt cx="2347573" cy="397311"/>
          </a:xfrm>
        </p:grpSpPr>
        <p:grpSp>
          <p:nvGrpSpPr>
            <p:cNvPr id="35" name="Gruppieren 34"/>
            <p:cNvGrpSpPr/>
            <p:nvPr/>
          </p:nvGrpSpPr>
          <p:grpSpPr>
            <a:xfrm>
              <a:off x="4196971" y="1783644"/>
              <a:ext cx="2347573" cy="392856"/>
              <a:chOff x="425095" y="4260411"/>
              <a:chExt cx="5617926" cy="1542996"/>
            </a:xfrm>
          </p:grpSpPr>
          <p:sp>
            <p:nvSpPr>
              <p:cNvPr id="37" name="Rechteck 36"/>
              <p:cNvSpPr/>
              <p:nvPr/>
            </p:nvSpPr>
            <p:spPr>
              <a:xfrm>
                <a:off x="435608" y="4260411"/>
                <a:ext cx="5607413" cy="15429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38" name="Gerader Verbinder 37"/>
              <p:cNvCxnSpPr/>
              <p:nvPr/>
            </p:nvCxnSpPr>
            <p:spPr>
              <a:xfrm flipH="1">
                <a:off x="425095" y="4260416"/>
                <a:ext cx="0" cy="1542991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echteck 35"/>
            <p:cNvSpPr/>
            <p:nvPr/>
          </p:nvSpPr>
          <p:spPr>
            <a:xfrm>
              <a:off x="4204544" y="1779189"/>
              <a:ext cx="2339241" cy="333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doublet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cryo-mechanics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208893" y="1052282"/>
            <a:ext cx="2340000" cy="461665"/>
            <a:chOff x="4204544" y="1492255"/>
            <a:chExt cx="2340000" cy="461665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42" name="Rechteck 41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3" name="Gerader Verbinder 42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hteck 40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approval of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208893" y="2166640"/>
            <a:ext cx="2340000" cy="877720"/>
            <a:chOff x="4204544" y="2111486"/>
            <a:chExt cx="2340000" cy="877720"/>
          </a:xfrm>
        </p:grpSpPr>
        <p:grpSp>
          <p:nvGrpSpPr>
            <p:cNvPr id="45" name="Gruppieren 44"/>
            <p:cNvGrpSpPr/>
            <p:nvPr/>
          </p:nvGrpSpPr>
          <p:grpSpPr>
            <a:xfrm>
              <a:off x="4204544" y="2111486"/>
              <a:ext cx="2340000" cy="877720"/>
              <a:chOff x="443218" y="4260415"/>
              <a:chExt cx="5599803" cy="3447361"/>
            </a:xfrm>
          </p:grpSpPr>
          <p:sp>
            <p:nvSpPr>
              <p:cNvPr id="47" name="Rechteck 46"/>
              <p:cNvSpPr/>
              <p:nvPr/>
            </p:nvSpPr>
            <p:spPr>
              <a:xfrm>
                <a:off x="443218" y="4260415"/>
                <a:ext cx="5599803" cy="3447361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8" name="Gerader Verbinder 47"/>
              <p:cNvCxnSpPr/>
              <p:nvPr/>
            </p:nvCxnSpPr>
            <p:spPr>
              <a:xfrm>
                <a:off x="443218" y="4260415"/>
                <a:ext cx="0" cy="3447361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hteck 45"/>
            <p:cNvSpPr/>
            <p:nvPr/>
          </p:nvSpPr>
          <p:spPr>
            <a:xfrm>
              <a:off x="4204544" y="2150315"/>
              <a:ext cx="233924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integration quality </a:t>
              </a:r>
            </a:p>
            <a:p>
              <a:pPr marL="171450" indent="-171450" defTabSz="342900">
                <a:buFontTx/>
                <a:buChar char="-"/>
              </a:pPr>
              <a:r>
                <a:rPr lang="en-GB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piping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indent="-171450" defTabSz="342900">
                <a:buFontTx/>
                <a:buChar char="-"/>
              </a:pPr>
              <a:r>
                <a:rPr lang="en-GB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instrumentation</a:t>
              </a:r>
            </a:p>
            <a:p>
              <a:pPr marL="171450" indent="-171450" defTabSz="342900">
                <a:buFontTx/>
                <a:buChar char="-"/>
              </a:pPr>
              <a:r>
                <a:rPr lang="en-GB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208893" y="1587441"/>
            <a:ext cx="2345152" cy="475713"/>
            <a:chOff x="203741" y="2770710"/>
            <a:chExt cx="2345152" cy="475713"/>
          </a:xfrm>
        </p:grpSpPr>
        <p:grpSp>
          <p:nvGrpSpPr>
            <p:cNvPr id="50" name="Gruppieren 49"/>
            <p:cNvGrpSpPr/>
            <p:nvPr/>
          </p:nvGrpSpPr>
          <p:grpSpPr>
            <a:xfrm>
              <a:off x="203741" y="2770710"/>
              <a:ext cx="2345152" cy="475713"/>
              <a:chOff x="430889" y="4260411"/>
              <a:chExt cx="5612132" cy="1868426"/>
            </a:xfrm>
          </p:grpSpPr>
          <p:sp>
            <p:nvSpPr>
              <p:cNvPr id="52" name="Rechteck 51"/>
              <p:cNvSpPr/>
              <p:nvPr/>
            </p:nvSpPr>
            <p:spPr>
              <a:xfrm>
                <a:off x="430889" y="4260411"/>
                <a:ext cx="5612132" cy="186842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53" name="Gerader Verbinder 52"/>
              <p:cNvCxnSpPr/>
              <p:nvPr/>
            </p:nvCxnSpPr>
            <p:spPr>
              <a:xfrm>
                <a:off x="432847" y="4260415"/>
                <a:ext cx="0" cy="1728909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Rechteck 50"/>
            <p:cNvSpPr/>
            <p:nvPr/>
          </p:nvSpPr>
          <p:spPr>
            <a:xfrm>
              <a:off x="208893" y="277773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UHV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system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208893" y="1888366"/>
            <a:ext cx="2340000" cy="339174"/>
            <a:chOff x="4204544" y="2429075"/>
            <a:chExt cx="2340000" cy="339174"/>
          </a:xfrm>
        </p:grpSpPr>
        <p:grpSp>
          <p:nvGrpSpPr>
            <p:cNvPr id="55" name="Gruppieren 54"/>
            <p:cNvGrpSpPr/>
            <p:nvPr/>
          </p:nvGrpSpPr>
          <p:grpSpPr>
            <a:xfrm>
              <a:off x="4204544" y="2441101"/>
              <a:ext cx="2340000" cy="327148"/>
              <a:chOff x="443218" y="4260415"/>
              <a:chExt cx="5599803" cy="1284917"/>
            </a:xfrm>
          </p:grpSpPr>
          <p:sp>
            <p:nvSpPr>
              <p:cNvPr id="57" name="Rechteck 56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58" name="Gerader Verbinder 57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Rechteck 55"/>
            <p:cNvSpPr/>
            <p:nvPr/>
          </p:nvSpPr>
          <p:spPr>
            <a:xfrm>
              <a:off x="4204544" y="242907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doublet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losses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208893" y="3601593"/>
            <a:ext cx="2340000" cy="297160"/>
            <a:chOff x="4204544" y="2111486"/>
            <a:chExt cx="2340000" cy="877720"/>
          </a:xfrm>
        </p:grpSpPr>
        <p:grpSp>
          <p:nvGrpSpPr>
            <p:cNvPr id="66" name="Gruppieren 65"/>
            <p:cNvGrpSpPr/>
            <p:nvPr/>
          </p:nvGrpSpPr>
          <p:grpSpPr>
            <a:xfrm>
              <a:off x="4204544" y="2111486"/>
              <a:ext cx="2340000" cy="877720"/>
              <a:chOff x="443218" y="4260415"/>
              <a:chExt cx="5599803" cy="3447361"/>
            </a:xfrm>
          </p:grpSpPr>
          <p:sp>
            <p:nvSpPr>
              <p:cNvPr id="68" name="Rechteck 67"/>
              <p:cNvSpPr/>
              <p:nvPr/>
            </p:nvSpPr>
            <p:spPr>
              <a:xfrm>
                <a:off x="443218" y="4260415"/>
                <a:ext cx="5599803" cy="3447361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9" name="Gerader Verbinder 68"/>
              <p:cNvCxnSpPr/>
              <p:nvPr/>
            </p:nvCxnSpPr>
            <p:spPr>
              <a:xfrm>
                <a:off x="443218" y="4260415"/>
                <a:ext cx="0" cy="3447361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Rechteck 66"/>
            <p:cNvSpPr/>
            <p:nvPr/>
          </p:nvSpPr>
          <p:spPr>
            <a:xfrm>
              <a:off x="4204544" y="2150315"/>
              <a:ext cx="2339241" cy="818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several (little) leaks</a:t>
              </a:r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3287424" y="1306229"/>
            <a:ext cx="3139964" cy="3240000"/>
            <a:chOff x="3287424" y="1306229"/>
            <a:chExt cx="3139964" cy="324000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7424" y="1306229"/>
              <a:ext cx="1657800" cy="3240000"/>
            </a:xfrm>
            <a:prstGeom prst="rect">
              <a:avLst/>
            </a:prstGeom>
          </p:spPr>
        </p:pic>
        <p:sp>
          <p:nvSpPr>
            <p:cNvPr id="70" name="Rechteck 69"/>
            <p:cNvSpPr/>
            <p:nvPr/>
          </p:nvSpPr>
          <p:spPr>
            <a:xfrm>
              <a:off x="5121840" y="4220236"/>
              <a:ext cx="13055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loose cable</a:t>
              </a:r>
            </a:p>
          </p:txBody>
        </p:sp>
      </p:grpSp>
      <p:sp>
        <p:nvSpPr>
          <p:cNvPr id="76" name="Rechteck 75"/>
          <p:cNvSpPr/>
          <p:nvPr/>
        </p:nvSpPr>
        <p:spPr>
          <a:xfrm>
            <a:off x="3528914" y="1435754"/>
            <a:ext cx="13055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342900"/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nominal current not reached</a:t>
            </a:r>
          </a:p>
        </p:txBody>
      </p:sp>
      <p:grpSp>
        <p:nvGrpSpPr>
          <p:cNvPr id="79" name="Gruppieren 78"/>
          <p:cNvGrpSpPr/>
          <p:nvPr/>
        </p:nvGrpSpPr>
        <p:grpSpPr>
          <a:xfrm>
            <a:off x="2778688" y="1306229"/>
            <a:ext cx="6149972" cy="3240000"/>
            <a:chOff x="6644219" y="-2412769"/>
            <a:chExt cx="6149972" cy="3240000"/>
          </a:xfrm>
        </p:grpSpPr>
        <p:pic>
          <p:nvPicPr>
            <p:cNvPr id="5" name="Рисунок 15">
              <a:extLst>
                <a:ext uri="{FF2B5EF4-FFF2-40B4-BE49-F238E27FC236}">
                  <a16:creationId xmlns:a16="http://schemas.microsoft.com/office/drawing/2014/main" id="{987EB321-9EA3-469F-9719-E446EFF52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191" y="-2412769"/>
              <a:ext cx="2430000" cy="3240000"/>
            </a:xfrm>
            <a:prstGeom prst="rect">
              <a:avLst/>
            </a:prstGeom>
          </p:spPr>
        </p:pic>
        <p:pic>
          <p:nvPicPr>
            <p:cNvPr id="6" name="Рисунок 4">
              <a:extLst>
                <a:ext uri="{FF2B5EF4-FFF2-40B4-BE49-F238E27FC236}">
                  <a16:creationId xmlns:a16="http://schemas.microsoft.com/office/drawing/2014/main" id="{3A4D0215-8BA2-4283-9E17-FBFD47558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44219" y="-2412769"/>
              <a:ext cx="3483677" cy="1656904"/>
            </a:xfrm>
            <a:prstGeom prst="rect">
              <a:avLst/>
            </a:prstGeom>
          </p:spPr>
        </p:pic>
        <p:sp>
          <p:nvSpPr>
            <p:cNvPr id="78" name="Rechteck 77"/>
            <p:cNvSpPr/>
            <p:nvPr/>
          </p:nvSpPr>
          <p:spPr>
            <a:xfrm>
              <a:off x="6674354" y="-307977"/>
              <a:ext cx="345354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fixation: clamps and blocks</a:t>
              </a:r>
            </a:p>
            <a:p>
              <a:pPr defTabSz="342900"/>
              <a:endParaRPr lang="en-GB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en-GB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→ successful mitigation </a:t>
              </a:r>
            </a:p>
            <a:p>
              <a:pPr defTabSz="342900"/>
              <a:r>
                <a:rPr lang="en-GB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proven at next units</a:t>
              </a:r>
            </a:p>
          </p:txBody>
        </p:sp>
      </p:grpSp>
      <p:grpSp>
        <p:nvGrpSpPr>
          <p:cNvPr id="80" name="Gruppieren 79"/>
          <p:cNvGrpSpPr/>
          <p:nvPr/>
        </p:nvGrpSpPr>
        <p:grpSpPr>
          <a:xfrm>
            <a:off x="2975858" y="1306229"/>
            <a:ext cx="5410200" cy="3240000"/>
            <a:chOff x="2862541" y="5320351"/>
            <a:chExt cx="5410200" cy="3240000"/>
          </a:xfrm>
        </p:grpSpPr>
        <p:pic>
          <p:nvPicPr>
            <p:cNvPr id="81" name="Bild 1" descr="C:\Users\STEFAN~1\AppData\Local\Temp\20191211_161910_resized.jpg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62541" y="5320351"/>
              <a:ext cx="5410200" cy="32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Rechteck 81"/>
            <p:cNvSpPr/>
            <p:nvPr/>
          </p:nvSpPr>
          <p:spPr>
            <a:xfrm>
              <a:off x="3453224" y="5422379"/>
              <a:ext cx="164685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</a:t>
              </a:r>
              <a:r>
                <a:rPr lang="en-GB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QDM @STF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540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ight Arrow 42">
            <a:extLst>
              <a:ext uri="{FF2B5EF4-FFF2-40B4-BE49-F238E27FC236}">
                <a16:creationId xmlns:a16="http://schemas.microsoft.com/office/drawing/2014/main" id="{8E48B9B8-FF8D-4297-BBE4-E89C5F3099AB}"/>
              </a:ext>
            </a:extLst>
          </p:cNvPr>
          <p:cNvSpPr/>
          <p:nvPr/>
        </p:nvSpPr>
        <p:spPr>
          <a:xfrm>
            <a:off x="370801" y="2820933"/>
            <a:ext cx="4824000" cy="173859"/>
          </a:xfrm>
          <a:prstGeom prst="rightArrow">
            <a:avLst>
              <a:gd name="adj1" fmla="val 45068"/>
              <a:gd name="adj2" fmla="val 66644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7" name="Right Arrow 42">
            <a:extLst>
              <a:ext uri="{FF2B5EF4-FFF2-40B4-BE49-F238E27FC236}">
                <a16:creationId xmlns:a16="http://schemas.microsoft.com/office/drawing/2014/main" id="{8E48B9B8-FF8D-4297-BBE4-E89C5F3099AB}"/>
              </a:ext>
            </a:extLst>
          </p:cNvPr>
          <p:cNvSpPr/>
          <p:nvPr/>
        </p:nvSpPr>
        <p:spPr>
          <a:xfrm>
            <a:off x="380489" y="2820933"/>
            <a:ext cx="6984000" cy="173859"/>
          </a:xfrm>
          <a:prstGeom prst="rightArrow">
            <a:avLst>
              <a:gd name="adj1" fmla="val 45068"/>
              <a:gd name="adj2" fmla="val 66644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6" name="Right Arrow 42">
            <a:extLst>
              <a:ext uri="{FF2B5EF4-FFF2-40B4-BE49-F238E27FC236}">
                <a16:creationId xmlns:a16="http://schemas.microsoft.com/office/drawing/2014/main" id="{8E48B9B8-FF8D-4297-BBE4-E89C5F3099AB}"/>
              </a:ext>
            </a:extLst>
          </p:cNvPr>
          <p:cNvSpPr/>
          <p:nvPr/>
        </p:nvSpPr>
        <p:spPr>
          <a:xfrm>
            <a:off x="413412" y="2820933"/>
            <a:ext cx="8228446" cy="173859"/>
          </a:xfrm>
          <a:prstGeom prst="rightArrow">
            <a:avLst>
              <a:gd name="adj1" fmla="val 45068"/>
              <a:gd name="adj2" fmla="val 66644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4" name="Right Arrow 42">
            <a:extLst>
              <a:ext uri="{FF2B5EF4-FFF2-40B4-BE49-F238E27FC236}">
                <a16:creationId xmlns:a16="http://schemas.microsoft.com/office/drawing/2014/main" id="{8E48B9B8-FF8D-4297-BBE4-E89C5F3099AB}"/>
              </a:ext>
            </a:extLst>
          </p:cNvPr>
          <p:cNvSpPr/>
          <p:nvPr/>
        </p:nvSpPr>
        <p:spPr>
          <a:xfrm>
            <a:off x="391290" y="2820933"/>
            <a:ext cx="2520000" cy="173859"/>
          </a:xfrm>
          <a:prstGeom prst="rightArrow">
            <a:avLst>
              <a:gd name="adj1" fmla="val 45068"/>
              <a:gd name="adj2" fmla="val 66644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QDM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timeline</a:t>
            </a:r>
            <a:r>
              <a:rPr lang="de-DE" dirty="0" smtClean="0"/>
              <a:t> &amp; </a:t>
            </a:r>
            <a:r>
              <a:rPr lang="de-DE" dirty="0" err="1" smtClean="0"/>
              <a:t>prospective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sp>
        <p:nvSpPr>
          <p:cNvPr id="113" name="Textfeld 112"/>
          <p:cNvSpPr txBox="1"/>
          <p:nvPr/>
        </p:nvSpPr>
        <p:spPr>
          <a:xfrm>
            <a:off x="2168261" y="2708858"/>
            <a:ext cx="52" cy="222934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/>
          <a:p>
            <a:pPr algn="l"/>
            <a:endParaRPr lang="de-DE" dirty="0" smtClean="0"/>
          </a:p>
        </p:txBody>
      </p:sp>
      <p:sp>
        <p:nvSpPr>
          <p:cNvPr id="115" name="Oval 438">
            <a:extLst>
              <a:ext uri="{FF2B5EF4-FFF2-40B4-BE49-F238E27FC236}">
                <a16:creationId xmlns:a16="http://schemas.microsoft.com/office/drawing/2014/main" id="{44325C5F-0482-4FEE-9F88-C5BE0209D2F7}"/>
              </a:ext>
            </a:extLst>
          </p:cNvPr>
          <p:cNvSpPr/>
          <p:nvPr/>
        </p:nvSpPr>
        <p:spPr>
          <a:xfrm>
            <a:off x="251449" y="2820933"/>
            <a:ext cx="173860" cy="173859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6" name="Oval 439">
            <a:extLst>
              <a:ext uri="{FF2B5EF4-FFF2-40B4-BE49-F238E27FC236}">
                <a16:creationId xmlns:a16="http://schemas.microsoft.com/office/drawing/2014/main" id="{7EE38750-FD4A-4A3D-8F78-78F7DB43984B}"/>
              </a:ext>
            </a:extLst>
          </p:cNvPr>
          <p:cNvSpPr/>
          <p:nvPr/>
        </p:nvSpPr>
        <p:spPr>
          <a:xfrm>
            <a:off x="795745" y="2820933"/>
            <a:ext cx="173860" cy="17385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7" name="Oval 440">
            <a:extLst>
              <a:ext uri="{FF2B5EF4-FFF2-40B4-BE49-F238E27FC236}">
                <a16:creationId xmlns:a16="http://schemas.microsoft.com/office/drawing/2014/main" id="{741ED5CF-E256-4555-A8D2-3EA73A540F9D}"/>
              </a:ext>
            </a:extLst>
          </p:cNvPr>
          <p:cNvSpPr/>
          <p:nvPr/>
        </p:nvSpPr>
        <p:spPr>
          <a:xfrm>
            <a:off x="2834880" y="2820933"/>
            <a:ext cx="173860" cy="17385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8" name="Oval 441">
            <a:extLst>
              <a:ext uri="{FF2B5EF4-FFF2-40B4-BE49-F238E27FC236}">
                <a16:creationId xmlns:a16="http://schemas.microsoft.com/office/drawing/2014/main" id="{DD7D784B-53BA-495B-AA0E-81C7D4EC6EA6}"/>
              </a:ext>
            </a:extLst>
          </p:cNvPr>
          <p:cNvSpPr/>
          <p:nvPr/>
        </p:nvSpPr>
        <p:spPr>
          <a:xfrm>
            <a:off x="7249621" y="2820933"/>
            <a:ext cx="173860" cy="17385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9" name="Oval 441">
            <a:extLst>
              <a:ext uri="{FF2B5EF4-FFF2-40B4-BE49-F238E27FC236}">
                <a16:creationId xmlns:a16="http://schemas.microsoft.com/office/drawing/2014/main" id="{DD7D784B-53BA-495B-AA0E-81C7D4EC6EA6}"/>
              </a:ext>
            </a:extLst>
          </p:cNvPr>
          <p:cNvSpPr/>
          <p:nvPr/>
        </p:nvSpPr>
        <p:spPr>
          <a:xfrm>
            <a:off x="5124936" y="2817624"/>
            <a:ext cx="180478" cy="18047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0" name="Gruppieren 119"/>
          <p:cNvGrpSpPr/>
          <p:nvPr/>
        </p:nvGrpSpPr>
        <p:grpSpPr>
          <a:xfrm>
            <a:off x="6960254" y="1980757"/>
            <a:ext cx="1793436" cy="833587"/>
            <a:chOff x="6916263" y="5829317"/>
            <a:chExt cx="1793436" cy="833587"/>
          </a:xfrm>
        </p:grpSpPr>
        <p:grpSp>
          <p:nvGrpSpPr>
            <p:cNvPr id="121" name="Group 443">
              <a:extLst>
                <a:ext uri="{FF2B5EF4-FFF2-40B4-BE49-F238E27FC236}">
                  <a16:creationId xmlns:a16="http://schemas.microsoft.com/office/drawing/2014/main" id="{E8389D73-9635-433D-9DDC-E7D09C63F065}"/>
                </a:ext>
              </a:extLst>
            </p:cNvPr>
            <p:cNvGrpSpPr/>
            <p:nvPr/>
          </p:nvGrpSpPr>
          <p:grpSpPr>
            <a:xfrm>
              <a:off x="6916263" y="6355127"/>
              <a:ext cx="1793436" cy="307777"/>
              <a:chOff x="686065" y="5013082"/>
              <a:chExt cx="2135281" cy="417664"/>
            </a:xfrm>
          </p:grpSpPr>
          <p:sp>
            <p:nvSpPr>
              <p:cNvPr id="125" name="Chevron 124">
                <a:extLst>
                  <a:ext uri="{FF2B5EF4-FFF2-40B4-BE49-F238E27FC236}">
                    <a16:creationId xmlns:a16="http://schemas.microsoft.com/office/drawing/2014/main" id="{25F2D911-2A61-422A-9D3C-1AF1093FE324}"/>
                  </a:ext>
                </a:extLst>
              </p:cNvPr>
              <p:cNvSpPr/>
              <p:nvPr/>
            </p:nvSpPr>
            <p:spPr>
              <a:xfrm>
                <a:off x="686065" y="5140033"/>
                <a:ext cx="252000" cy="172208"/>
              </a:xfrm>
              <a:prstGeom prst="chevron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6" name="TextBox 445">
                <a:extLst>
                  <a:ext uri="{FF2B5EF4-FFF2-40B4-BE49-F238E27FC236}">
                    <a16:creationId xmlns:a16="http://schemas.microsoft.com/office/drawing/2014/main" id="{6C18E71A-B9C9-480F-9772-9E6503E43FBE}"/>
                  </a:ext>
                </a:extLst>
              </p:cNvPr>
              <p:cNvSpPr txBox="1"/>
              <p:nvPr/>
            </p:nvSpPr>
            <p:spPr>
              <a:xfrm>
                <a:off x="913589" y="5013082"/>
                <a:ext cx="1907757" cy="41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QDM testing</a:t>
                </a:r>
                <a:endParaRPr lang="en-GB" sz="14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24" name="Picture 2" descr="Risultati immagini per Logo INFN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3056" y="5829317"/>
              <a:ext cx="1009319" cy="491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7" name="Gruppieren 126"/>
          <p:cNvGrpSpPr/>
          <p:nvPr/>
        </p:nvGrpSpPr>
        <p:grpSpPr>
          <a:xfrm>
            <a:off x="537481" y="1866471"/>
            <a:ext cx="1793436" cy="947873"/>
            <a:chOff x="416381" y="1312173"/>
            <a:chExt cx="1793436" cy="947873"/>
          </a:xfrm>
        </p:grpSpPr>
        <p:grpSp>
          <p:nvGrpSpPr>
            <p:cNvPr id="128" name="Group 443">
              <a:extLst>
                <a:ext uri="{FF2B5EF4-FFF2-40B4-BE49-F238E27FC236}">
                  <a16:creationId xmlns:a16="http://schemas.microsoft.com/office/drawing/2014/main" id="{E8389D73-9635-433D-9DDC-E7D09C63F065}"/>
                </a:ext>
              </a:extLst>
            </p:cNvPr>
            <p:cNvGrpSpPr/>
            <p:nvPr/>
          </p:nvGrpSpPr>
          <p:grpSpPr>
            <a:xfrm>
              <a:off x="416381" y="1952269"/>
              <a:ext cx="1793436" cy="307777"/>
              <a:chOff x="686065" y="5013082"/>
              <a:chExt cx="2135281" cy="417664"/>
            </a:xfrm>
          </p:grpSpPr>
          <p:sp>
            <p:nvSpPr>
              <p:cNvPr id="130" name="Chevron 50">
                <a:extLst>
                  <a:ext uri="{FF2B5EF4-FFF2-40B4-BE49-F238E27FC236}">
                    <a16:creationId xmlns:a16="http://schemas.microsoft.com/office/drawing/2014/main" id="{25F2D911-2A61-422A-9D3C-1AF1093FE324}"/>
                  </a:ext>
                </a:extLst>
              </p:cNvPr>
              <p:cNvSpPr/>
              <p:nvPr/>
            </p:nvSpPr>
            <p:spPr>
              <a:xfrm>
                <a:off x="686065" y="5140033"/>
                <a:ext cx="252000" cy="172208"/>
              </a:xfrm>
              <a:prstGeom prst="chevron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31" name="TextBox 445">
                <a:extLst>
                  <a:ext uri="{FF2B5EF4-FFF2-40B4-BE49-F238E27FC236}">
                    <a16:creationId xmlns:a16="http://schemas.microsoft.com/office/drawing/2014/main" id="{6C18E71A-B9C9-480F-9772-9E6503E43FBE}"/>
                  </a:ext>
                </a:extLst>
              </p:cNvPr>
              <p:cNvSpPr txBox="1"/>
              <p:nvPr/>
            </p:nvSpPr>
            <p:spPr>
              <a:xfrm>
                <a:off x="913589" y="5013082"/>
                <a:ext cx="1907757" cy="41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units</a:t>
                </a:r>
                <a:endParaRPr lang="en-GB" sz="14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29" name="Grafik 12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313" y="1312173"/>
              <a:ext cx="625995" cy="625995"/>
            </a:xfrm>
            <a:prstGeom prst="rect">
              <a:avLst/>
            </a:prstGeom>
          </p:spPr>
        </p:pic>
      </p:grpSp>
      <p:grpSp>
        <p:nvGrpSpPr>
          <p:cNvPr id="132" name="Gruppieren 131"/>
          <p:cNvGrpSpPr/>
          <p:nvPr/>
        </p:nvGrpSpPr>
        <p:grpSpPr>
          <a:xfrm>
            <a:off x="2558713" y="1849737"/>
            <a:ext cx="1793436" cy="964607"/>
            <a:chOff x="1997674" y="852596"/>
            <a:chExt cx="1793436" cy="964607"/>
          </a:xfrm>
        </p:grpSpPr>
        <p:grpSp>
          <p:nvGrpSpPr>
            <p:cNvPr id="133" name="Group 443">
              <a:extLst>
                <a:ext uri="{FF2B5EF4-FFF2-40B4-BE49-F238E27FC236}">
                  <a16:creationId xmlns:a16="http://schemas.microsoft.com/office/drawing/2014/main" id="{E8389D73-9635-433D-9DDC-E7D09C63F065}"/>
                </a:ext>
              </a:extLst>
            </p:cNvPr>
            <p:cNvGrpSpPr/>
            <p:nvPr/>
          </p:nvGrpSpPr>
          <p:grpSpPr>
            <a:xfrm>
              <a:off x="1997674" y="1509426"/>
              <a:ext cx="1793436" cy="307777"/>
              <a:chOff x="686065" y="5013082"/>
              <a:chExt cx="2135281" cy="417664"/>
            </a:xfrm>
          </p:grpSpPr>
          <p:sp>
            <p:nvSpPr>
              <p:cNvPr id="135" name="Chevron 50">
                <a:extLst>
                  <a:ext uri="{FF2B5EF4-FFF2-40B4-BE49-F238E27FC236}">
                    <a16:creationId xmlns:a16="http://schemas.microsoft.com/office/drawing/2014/main" id="{25F2D911-2A61-422A-9D3C-1AF1093FE324}"/>
                  </a:ext>
                </a:extLst>
              </p:cNvPr>
              <p:cNvSpPr/>
              <p:nvPr/>
            </p:nvSpPr>
            <p:spPr>
              <a:xfrm>
                <a:off x="686065" y="5140033"/>
                <a:ext cx="252000" cy="172208"/>
              </a:xfrm>
              <a:prstGeom prst="chevron">
                <a:avLst/>
              </a:prstGeom>
              <a:solidFill>
                <a:srgbClr val="C05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36" name="TextBox 445">
                <a:extLst>
                  <a:ext uri="{FF2B5EF4-FFF2-40B4-BE49-F238E27FC236}">
                    <a16:creationId xmlns:a16="http://schemas.microsoft.com/office/drawing/2014/main" id="{6C18E71A-B9C9-480F-9772-9E6503E43FBE}"/>
                  </a:ext>
                </a:extLst>
              </p:cNvPr>
              <p:cNvSpPr txBox="1"/>
              <p:nvPr/>
            </p:nvSpPr>
            <p:spPr>
              <a:xfrm>
                <a:off x="913589" y="5013082"/>
                <a:ext cx="1907757" cy="41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QDM integration </a:t>
                </a:r>
                <a:endParaRPr lang="en-GB" sz="14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34" name="Grafik 13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8229" y="852596"/>
              <a:ext cx="705668" cy="663408"/>
            </a:xfrm>
            <a:prstGeom prst="rect">
              <a:avLst/>
            </a:prstGeom>
          </p:spPr>
        </p:pic>
      </p:grpSp>
      <p:grpSp>
        <p:nvGrpSpPr>
          <p:cNvPr id="137" name="Gruppieren 136"/>
          <p:cNvGrpSpPr/>
          <p:nvPr/>
        </p:nvGrpSpPr>
        <p:grpSpPr>
          <a:xfrm>
            <a:off x="4872798" y="1803576"/>
            <a:ext cx="1315451" cy="1010768"/>
            <a:chOff x="-1926037" y="4264935"/>
            <a:chExt cx="1315451" cy="1010768"/>
          </a:xfrm>
        </p:grpSpPr>
        <p:grpSp>
          <p:nvGrpSpPr>
            <p:cNvPr id="138" name="Group 443">
              <a:extLst>
                <a:ext uri="{FF2B5EF4-FFF2-40B4-BE49-F238E27FC236}">
                  <a16:creationId xmlns:a16="http://schemas.microsoft.com/office/drawing/2014/main" id="{E8389D73-9635-433D-9DDC-E7D09C63F065}"/>
                </a:ext>
              </a:extLst>
            </p:cNvPr>
            <p:cNvGrpSpPr/>
            <p:nvPr/>
          </p:nvGrpSpPr>
          <p:grpSpPr>
            <a:xfrm>
              <a:off x="-1926037" y="4967926"/>
              <a:ext cx="1315451" cy="307777"/>
              <a:chOff x="686065" y="5013082"/>
              <a:chExt cx="1715237" cy="417664"/>
            </a:xfrm>
          </p:grpSpPr>
          <p:sp>
            <p:nvSpPr>
              <p:cNvPr id="144" name="Chevron 50">
                <a:extLst>
                  <a:ext uri="{FF2B5EF4-FFF2-40B4-BE49-F238E27FC236}">
                    <a16:creationId xmlns:a16="http://schemas.microsoft.com/office/drawing/2014/main" id="{25F2D911-2A61-422A-9D3C-1AF1093FE324}"/>
                  </a:ext>
                </a:extLst>
              </p:cNvPr>
              <p:cNvSpPr/>
              <p:nvPr/>
            </p:nvSpPr>
            <p:spPr>
              <a:xfrm>
                <a:off x="686065" y="5140033"/>
                <a:ext cx="252000" cy="172208"/>
              </a:xfrm>
              <a:prstGeom prst="chevron">
                <a:avLst/>
              </a:prstGeom>
              <a:solidFill>
                <a:srgbClr val="9BBB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45" name="TextBox 445">
                <a:extLst>
                  <a:ext uri="{FF2B5EF4-FFF2-40B4-BE49-F238E27FC236}">
                    <a16:creationId xmlns:a16="http://schemas.microsoft.com/office/drawing/2014/main" id="{6C18E71A-B9C9-480F-9772-9E6503E43FBE}"/>
                  </a:ext>
                </a:extLst>
              </p:cNvPr>
              <p:cNvSpPr txBox="1"/>
              <p:nvPr/>
            </p:nvSpPr>
            <p:spPr>
              <a:xfrm>
                <a:off x="913589" y="5013082"/>
                <a:ext cx="1487713" cy="41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QDM testing</a:t>
                </a:r>
                <a:endParaRPr lang="en-GB" sz="14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9" name="Gruppieren 138"/>
            <p:cNvGrpSpPr/>
            <p:nvPr/>
          </p:nvGrpSpPr>
          <p:grpSpPr>
            <a:xfrm>
              <a:off x="-1645928" y="4264935"/>
              <a:ext cx="693963" cy="702991"/>
              <a:chOff x="-1464394" y="3713018"/>
              <a:chExt cx="734722" cy="810779"/>
            </a:xfrm>
            <a:solidFill>
              <a:schemeClr val="bg1"/>
            </a:solidFill>
          </p:grpSpPr>
          <p:sp>
            <p:nvSpPr>
              <p:cNvPr id="140" name="Rechteck 139"/>
              <p:cNvSpPr/>
              <p:nvPr/>
            </p:nvSpPr>
            <p:spPr>
              <a:xfrm>
                <a:off x="-1464394" y="3713018"/>
                <a:ext cx="734722" cy="81077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350">
                  <a:solidFill>
                    <a:prstClr val="white"/>
                  </a:solidFill>
                  <a:latin typeface="Arial"/>
                </a:endParaRPr>
              </a:p>
            </p:txBody>
          </p:sp>
          <p:grpSp>
            <p:nvGrpSpPr>
              <p:cNvPr id="141" name="Gruppieren 140"/>
              <p:cNvGrpSpPr/>
              <p:nvPr/>
            </p:nvGrpSpPr>
            <p:grpSpPr>
              <a:xfrm>
                <a:off x="-1406759" y="3753289"/>
                <a:ext cx="619362" cy="730235"/>
                <a:chOff x="4423495" y="3865674"/>
                <a:chExt cx="949574" cy="1119559"/>
              </a:xfrm>
              <a:grpFill/>
            </p:grpSpPr>
            <p:pic>
              <p:nvPicPr>
                <p:cNvPr id="142" name="Grafik 141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23496" y="4193922"/>
                  <a:ext cx="949573" cy="79131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43" name="Grafik 142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23495" y="3865674"/>
                  <a:ext cx="949573" cy="316524"/>
                </a:xfrm>
                <a:prstGeom prst="rect">
                  <a:avLst/>
                </a:prstGeom>
                <a:grpFill/>
              </p:spPr>
            </p:pic>
          </p:grpSp>
        </p:grpSp>
      </p:grpSp>
      <p:sp>
        <p:nvSpPr>
          <p:cNvPr id="146" name="Rechteck 145"/>
          <p:cNvSpPr/>
          <p:nvPr/>
        </p:nvSpPr>
        <p:spPr>
          <a:xfrm>
            <a:off x="719383" y="3125038"/>
            <a:ext cx="16748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GB" sz="1400" b="1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09-2018 </a:t>
            </a:r>
          </a:p>
          <a:p>
            <a:pPr defTabSz="342900"/>
            <a:r>
              <a:rPr lang="en-GB" sz="14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</a:t>
            </a: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units delivery</a:t>
            </a:r>
          </a:p>
          <a:p>
            <a:pPr defTabSz="342900"/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BNG</a:t>
            </a:r>
          </a:p>
        </p:txBody>
      </p:sp>
      <p:sp>
        <p:nvSpPr>
          <p:cNvPr id="147" name="Rechteck 146"/>
          <p:cNvSpPr/>
          <p:nvPr/>
        </p:nvSpPr>
        <p:spPr>
          <a:xfrm>
            <a:off x="2770369" y="3085772"/>
            <a:ext cx="16748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GB" sz="1400" b="1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11-2019 </a:t>
            </a:r>
          </a:p>
          <a:p>
            <a:pPr defTabSz="342900"/>
            <a:r>
              <a:rPr lang="en-GB" sz="14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</a:t>
            </a: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QDM delivery</a:t>
            </a:r>
          </a:p>
          <a:p>
            <a:pPr defTabSz="342900"/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FAIR</a:t>
            </a:r>
          </a:p>
        </p:txBody>
      </p:sp>
      <p:sp>
        <p:nvSpPr>
          <p:cNvPr id="148" name="Rechteck 147"/>
          <p:cNvSpPr/>
          <p:nvPr/>
        </p:nvSpPr>
        <p:spPr>
          <a:xfrm>
            <a:off x="5032752" y="3067143"/>
            <a:ext cx="16748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GB" sz="1400" b="1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10-2020 </a:t>
            </a:r>
          </a:p>
          <a:p>
            <a:pPr defTabSz="342900"/>
            <a:r>
              <a:rPr lang="en-GB" sz="14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</a:t>
            </a: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QDM handover</a:t>
            </a:r>
          </a:p>
          <a:p>
            <a:pPr defTabSz="342900"/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INFN</a:t>
            </a:r>
          </a:p>
        </p:txBody>
      </p:sp>
      <p:sp>
        <p:nvSpPr>
          <p:cNvPr id="149" name="Rechteck 148"/>
          <p:cNvSpPr/>
          <p:nvPr/>
        </p:nvSpPr>
        <p:spPr>
          <a:xfrm>
            <a:off x="7171910" y="3041329"/>
            <a:ext cx="16748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GB" sz="1400" b="1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</a:t>
            </a:r>
          </a:p>
          <a:p>
            <a:pPr defTabSz="342900"/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commissioning of facility</a:t>
            </a:r>
            <a:r>
              <a:rPr lang="en-GB" sz="1400" b="1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694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7" grpId="0" animBg="1"/>
      <p:bldP spid="77" grpId="1" animBg="1"/>
      <p:bldP spid="76" grpId="0" animBg="1"/>
      <p:bldP spid="114" grpId="0" animBg="1"/>
      <p:bldP spid="117" grpId="0" animBg="1"/>
      <p:bldP spid="118" grpId="0" animBg="1"/>
      <p:bldP spid="119" grpId="0" animBg="1"/>
      <p:bldP spid="147" grpId="0"/>
      <p:bldP spid="148" grpId="0"/>
      <p:bldP spid="14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Arrow 42">
            <a:extLst>
              <a:ext uri="{FF2B5EF4-FFF2-40B4-BE49-F238E27FC236}">
                <a16:creationId xmlns:a16="http://schemas.microsoft.com/office/drawing/2014/main" id="{8E48B9B8-FF8D-4297-BBE4-E89C5F3099AB}"/>
              </a:ext>
            </a:extLst>
          </p:cNvPr>
          <p:cNvSpPr/>
          <p:nvPr/>
        </p:nvSpPr>
        <p:spPr>
          <a:xfrm>
            <a:off x="371511" y="2820933"/>
            <a:ext cx="4680000" cy="172800"/>
          </a:xfrm>
          <a:prstGeom prst="rightArrow">
            <a:avLst>
              <a:gd name="adj1" fmla="val 45068"/>
              <a:gd name="adj2" fmla="val 66644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2" name="Right Arrow 42">
            <a:extLst>
              <a:ext uri="{FF2B5EF4-FFF2-40B4-BE49-F238E27FC236}">
                <a16:creationId xmlns:a16="http://schemas.microsoft.com/office/drawing/2014/main" id="{8E48B9B8-FF8D-4297-BBE4-E89C5F3099AB}"/>
              </a:ext>
            </a:extLst>
          </p:cNvPr>
          <p:cNvSpPr/>
          <p:nvPr/>
        </p:nvSpPr>
        <p:spPr>
          <a:xfrm>
            <a:off x="343476" y="2820933"/>
            <a:ext cx="2520000" cy="173859"/>
          </a:xfrm>
          <a:prstGeom prst="rightArrow">
            <a:avLst>
              <a:gd name="adj1" fmla="val 45068"/>
              <a:gd name="adj2" fmla="val 66644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2" name="Right Arrow 42">
            <a:extLst>
              <a:ext uri="{FF2B5EF4-FFF2-40B4-BE49-F238E27FC236}">
                <a16:creationId xmlns:a16="http://schemas.microsoft.com/office/drawing/2014/main" id="{8E48B9B8-FF8D-4297-BBE4-E89C5F3099AB}"/>
              </a:ext>
            </a:extLst>
          </p:cNvPr>
          <p:cNvSpPr/>
          <p:nvPr/>
        </p:nvSpPr>
        <p:spPr>
          <a:xfrm>
            <a:off x="5875979" y="4003607"/>
            <a:ext cx="1800000" cy="173859"/>
          </a:xfrm>
          <a:prstGeom prst="rightArrow">
            <a:avLst>
              <a:gd name="adj1" fmla="val 45068"/>
              <a:gd name="adj2" fmla="val 66644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0" name="Right Arrow 42">
            <a:extLst>
              <a:ext uri="{FF2B5EF4-FFF2-40B4-BE49-F238E27FC236}">
                <a16:creationId xmlns:a16="http://schemas.microsoft.com/office/drawing/2014/main" id="{8E48B9B8-FF8D-4297-BBE4-E89C5F3099AB}"/>
              </a:ext>
            </a:extLst>
          </p:cNvPr>
          <p:cNvSpPr/>
          <p:nvPr/>
        </p:nvSpPr>
        <p:spPr>
          <a:xfrm>
            <a:off x="5493827" y="1958384"/>
            <a:ext cx="1800000" cy="173859"/>
          </a:xfrm>
          <a:prstGeom prst="rightArrow">
            <a:avLst>
              <a:gd name="adj1" fmla="val 45068"/>
              <a:gd name="adj2" fmla="val 66644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QDM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timeline</a:t>
            </a:r>
            <a:r>
              <a:rPr lang="de-DE" dirty="0" smtClean="0"/>
              <a:t> &amp; </a:t>
            </a:r>
            <a:r>
              <a:rPr lang="de-DE" dirty="0" err="1" smtClean="0"/>
              <a:t>prospective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2037872" y="2170441"/>
            <a:ext cx="52" cy="222934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/>
          <a:p>
            <a:pPr algn="l"/>
            <a:endParaRPr lang="de-DE" dirty="0" smtClean="0"/>
          </a:p>
        </p:txBody>
      </p:sp>
      <p:sp>
        <p:nvSpPr>
          <p:cNvPr id="36" name="Oval 438">
            <a:extLst>
              <a:ext uri="{FF2B5EF4-FFF2-40B4-BE49-F238E27FC236}">
                <a16:creationId xmlns:a16="http://schemas.microsoft.com/office/drawing/2014/main" id="{44325C5F-0482-4FEE-9F88-C5BE0209D2F7}"/>
              </a:ext>
            </a:extLst>
          </p:cNvPr>
          <p:cNvSpPr/>
          <p:nvPr/>
        </p:nvSpPr>
        <p:spPr>
          <a:xfrm>
            <a:off x="251449" y="2823235"/>
            <a:ext cx="173860" cy="173859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Oval 439">
            <a:extLst>
              <a:ext uri="{FF2B5EF4-FFF2-40B4-BE49-F238E27FC236}">
                <a16:creationId xmlns:a16="http://schemas.microsoft.com/office/drawing/2014/main" id="{7EE38750-FD4A-4A3D-8F78-78F7DB43984B}"/>
              </a:ext>
            </a:extLst>
          </p:cNvPr>
          <p:cNvSpPr/>
          <p:nvPr/>
        </p:nvSpPr>
        <p:spPr>
          <a:xfrm>
            <a:off x="795745" y="2823235"/>
            <a:ext cx="173860" cy="17385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Oval 440">
            <a:extLst>
              <a:ext uri="{FF2B5EF4-FFF2-40B4-BE49-F238E27FC236}">
                <a16:creationId xmlns:a16="http://schemas.microsoft.com/office/drawing/2014/main" id="{741ED5CF-E256-4555-A8D2-3EA73A540F9D}"/>
              </a:ext>
            </a:extLst>
          </p:cNvPr>
          <p:cNvSpPr/>
          <p:nvPr/>
        </p:nvSpPr>
        <p:spPr>
          <a:xfrm>
            <a:off x="2888849" y="2823235"/>
            <a:ext cx="173860" cy="17385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" name="Oval 441">
            <a:extLst>
              <a:ext uri="{FF2B5EF4-FFF2-40B4-BE49-F238E27FC236}">
                <a16:creationId xmlns:a16="http://schemas.microsoft.com/office/drawing/2014/main" id="{DD7D784B-53BA-495B-AA0E-81C7D4EC6EA6}"/>
              </a:ext>
            </a:extLst>
          </p:cNvPr>
          <p:cNvSpPr/>
          <p:nvPr/>
        </p:nvSpPr>
        <p:spPr>
          <a:xfrm>
            <a:off x="5997756" y="1950929"/>
            <a:ext cx="180478" cy="18047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8" name="Gruppieren 107"/>
          <p:cNvGrpSpPr/>
          <p:nvPr/>
        </p:nvGrpSpPr>
        <p:grpSpPr>
          <a:xfrm>
            <a:off x="537481" y="1866363"/>
            <a:ext cx="1793436" cy="947873"/>
            <a:chOff x="416381" y="1312173"/>
            <a:chExt cx="1793436" cy="947873"/>
          </a:xfrm>
        </p:grpSpPr>
        <p:grpSp>
          <p:nvGrpSpPr>
            <p:cNvPr id="41" name="Group 443">
              <a:extLst>
                <a:ext uri="{FF2B5EF4-FFF2-40B4-BE49-F238E27FC236}">
                  <a16:creationId xmlns:a16="http://schemas.microsoft.com/office/drawing/2014/main" id="{E8389D73-9635-433D-9DDC-E7D09C63F065}"/>
                </a:ext>
              </a:extLst>
            </p:cNvPr>
            <p:cNvGrpSpPr/>
            <p:nvPr/>
          </p:nvGrpSpPr>
          <p:grpSpPr>
            <a:xfrm>
              <a:off x="416381" y="1952269"/>
              <a:ext cx="1793436" cy="307777"/>
              <a:chOff x="686065" y="5013082"/>
              <a:chExt cx="2135281" cy="417664"/>
            </a:xfrm>
          </p:grpSpPr>
          <p:sp>
            <p:nvSpPr>
              <p:cNvPr id="42" name="Chevron 50">
                <a:extLst>
                  <a:ext uri="{FF2B5EF4-FFF2-40B4-BE49-F238E27FC236}">
                    <a16:creationId xmlns:a16="http://schemas.microsoft.com/office/drawing/2014/main" id="{25F2D911-2A61-422A-9D3C-1AF1093FE324}"/>
                  </a:ext>
                </a:extLst>
              </p:cNvPr>
              <p:cNvSpPr/>
              <p:nvPr/>
            </p:nvSpPr>
            <p:spPr>
              <a:xfrm>
                <a:off x="686065" y="5140033"/>
                <a:ext cx="252000" cy="172208"/>
              </a:xfrm>
              <a:prstGeom prst="chevron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3" name="TextBox 445">
                <a:extLst>
                  <a:ext uri="{FF2B5EF4-FFF2-40B4-BE49-F238E27FC236}">
                    <a16:creationId xmlns:a16="http://schemas.microsoft.com/office/drawing/2014/main" id="{6C18E71A-B9C9-480F-9772-9E6503E43FBE}"/>
                  </a:ext>
                </a:extLst>
              </p:cNvPr>
              <p:cNvSpPr txBox="1"/>
              <p:nvPr/>
            </p:nvSpPr>
            <p:spPr>
              <a:xfrm>
                <a:off x="913589" y="5013082"/>
                <a:ext cx="1907757" cy="41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units</a:t>
                </a:r>
                <a:endParaRPr lang="en-GB" sz="14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98" name="Grafik 9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313" y="1312173"/>
              <a:ext cx="625995" cy="625995"/>
            </a:xfrm>
            <a:prstGeom prst="rect">
              <a:avLst/>
            </a:prstGeom>
          </p:spPr>
        </p:pic>
      </p:grpSp>
      <p:grpSp>
        <p:nvGrpSpPr>
          <p:cNvPr id="8" name="Gruppieren 7"/>
          <p:cNvGrpSpPr/>
          <p:nvPr/>
        </p:nvGrpSpPr>
        <p:grpSpPr>
          <a:xfrm>
            <a:off x="2612682" y="1849629"/>
            <a:ext cx="1793436" cy="964607"/>
            <a:chOff x="1997674" y="852596"/>
            <a:chExt cx="1793436" cy="964607"/>
          </a:xfrm>
        </p:grpSpPr>
        <p:grpSp>
          <p:nvGrpSpPr>
            <p:cNvPr id="47" name="Group 443">
              <a:extLst>
                <a:ext uri="{FF2B5EF4-FFF2-40B4-BE49-F238E27FC236}">
                  <a16:creationId xmlns:a16="http://schemas.microsoft.com/office/drawing/2014/main" id="{E8389D73-9635-433D-9DDC-E7D09C63F065}"/>
                </a:ext>
              </a:extLst>
            </p:cNvPr>
            <p:cNvGrpSpPr/>
            <p:nvPr/>
          </p:nvGrpSpPr>
          <p:grpSpPr>
            <a:xfrm>
              <a:off x="1997674" y="1509426"/>
              <a:ext cx="1793436" cy="307777"/>
              <a:chOff x="686065" y="5013082"/>
              <a:chExt cx="2135281" cy="417664"/>
            </a:xfrm>
          </p:grpSpPr>
          <p:sp>
            <p:nvSpPr>
              <p:cNvPr id="48" name="Chevron 50">
                <a:extLst>
                  <a:ext uri="{FF2B5EF4-FFF2-40B4-BE49-F238E27FC236}">
                    <a16:creationId xmlns:a16="http://schemas.microsoft.com/office/drawing/2014/main" id="{25F2D911-2A61-422A-9D3C-1AF1093FE324}"/>
                  </a:ext>
                </a:extLst>
              </p:cNvPr>
              <p:cNvSpPr/>
              <p:nvPr/>
            </p:nvSpPr>
            <p:spPr>
              <a:xfrm>
                <a:off x="686065" y="5140033"/>
                <a:ext cx="252000" cy="172208"/>
              </a:xfrm>
              <a:prstGeom prst="chevron">
                <a:avLst/>
              </a:prstGeom>
              <a:solidFill>
                <a:srgbClr val="C05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9" name="TextBox 445">
                <a:extLst>
                  <a:ext uri="{FF2B5EF4-FFF2-40B4-BE49-F238E27FC236}">
                    <a16:creationId xmlns:a16="http://schemas.microsoft.com/office/drawing/2014/main" id="{6C18E71A-B9C9-480F-9772-9E6503E43FBE}"/>
                  </a:ext>
                </a:extLst>
              </p:cNvPr>
              <p:cNvSpPr txBox="1"/>
              <p:nvPr/>
            </p:nvSpPr>
            <p:spPr>
              <a:xfrm>
                <a:off x="913589" y="5013082"/>
                <a:ext cx="1907757" cy="41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QDM integration </a:t>
                </a:r>
                <a:endParaRPr lang="en-GB" sz="14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0" name="Grafik 99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8229" y="852596"/>
              <a:ext cx="705668" cy="663408"/>
            </a:xfrm>
            <a:prstGeom prst="rect">
              <a:avLst/>
            </a:prstGeom>
          </p:spPr>
        </p:pic>
      </p:grpSp>
      <p:grpSp>
        <p:nvGrpSpPr>
          <p:cNvPr id="4" name="Gruppieren 3"/>
          <p:cNvGrpSpPr/>
          <p:nvPr/>
        </p:nvGrpSpPr>
        <p:grpSpPr>
          <a:xfrm>
            <a:off x="5745618" y="940161"/>
            <a:ext cx="1315451" cy="1010768"/>
            <a:chOff x="-1926037" y="4264935"/>
            <a:chExt cx="1315451" cy="1010768"/>
          </a:xfrm>
        </p:grpSpPr>
        <p:grpSp>
          <p:nvGrpSpPr>
            <p:cNvPr id="56" name="Group 443">
              <a:extLst>
                <a:ext uri="{FF2B5EF4-FFF2-40B4-BE49-F238E27FC236}">
                  <a16:creationId xmlns:a16="http://schemas.microsoft.com/office/drawing/2014/main" id="{E8389D73-9635-433D-9DDC-E7D09C63F065}"/>
                </a:ext>
              </a:extLst>
            </p:cNvPr>
            <p:cNvGrpSpPr/>
            <p:nvPr/>
          </p:nvGrpSpPr>
          <p:grpSpPr>
            <a:xfrm>
              <a:off x="-1926037" y="4967926"/>
              <a:ext cx="1315451" cy="307777"/>
              <a:chOff x="686065" y="5013082"/>
              <a:chExt cx="1715237" cy="417664"/>
            </a:xfrm>
          </p:grpSpPr>
          <p:sp>
            <p:nvSpPr>
              <p:cNvPr id="57" name="Chevron 50">
                <a:extLst>
                  <a:ext uri="{FF2B5EF4-FFF2-40B4-BE49-F238E27FC236}">
                    <a16:creationId xmlns:a16="http://schemas.microsoft.com/office/drawing/2014/main" id="{25F2D911-2A61-422A-9D3C-1AF1093FE324}"/>
                  </a:ext>
                </a:extLst>
              </p:cNvPr>
              <p:cNvSpPr/>
              <p:nvPr/>
            </p:nvSpPr>
            <p:spPr>
              <a:xfrm>
                <a:off x="686065" y="5140033"/>
                <a:ext cx="252000" cy="172208"/>
              </a:xfrm>
              <a:prstGeom prst="chevron">
                <a:avLst/>
              </a:prstGeom>
              <a:solidFill>
                <a:srgbClr val="9BBB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8" name="TextBox 445">
                <a:extLst>
                  <a:ext uri="{FF2B5EF4-FFF2-40B4-BE49-F238E27FC236}">
                    <a16:creationId xmlns:a16="http://schemas.microsoft.com/office/drawing/2014/main" id="{6C18E71A-B9C9-480F-9772-9E6503E43FBE}"/>
                  </a:ext>
                </a:extLst>
              </p:cNvPr>
              <p:cNvSpPr txBox="1"/>
              <p:nvPr/>
            </p:nvSpPr>
            <p:spPr>
              <a:xfrm>
                <a:off x="913589" y="5013082"/>
                <a:ext cx="1487713" cy="41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QDM testing</a:t>
                </a:r>
                <a:endParaRPr lang="en-GB" sz="14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2" name="Gruppieren 101"/>
            <p:cNvGrpSpPr/>
            <p:nvPr/>
          </p:nvGrpSpPr>
          <p:grpSpPr>
            <a:xfrm>
              <a:off x="-1645928" y="4264935"/>
              <a:ext cx="693963" cy="702991"/>
              <a:chOff x="-1464394" y="3713018"/>
              <a:chExt cx="734722" cy="810779"/>
            </a:xfrm>
            <a:solidFill>
              <a:schemeClr val="bg1"/>
            </a:solidFill>
          </p:grpSpPr>
          <p:sp>
            <p:nvSpPr>
              <p:cNvPr id="103" name="Rechteck 102"/>
              <p:cNvSpPr/>
              <p:nvPr/>
            </p:nvSpPr>
            <p:spPr>
              <a:xfrm>
                <a:off x="-1464394" y="3713018"/>
                <a:ext cx="734722" cy="81077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350">
                  <a:solidFill>
                    <a:prstClr val="white"/>
                  </a:solidFill>
                  <a:latin typeface="Arial"/>
                </a:endParaRPr>
              </a:p>
            </p:txBody>
          </p:sp>
          <p:grpSp>
            <p:nvGrpSpPr>
              <p:cNvPr id="104" name="Gruppieren 103"/>
              <p:cNvGrpSpPr/>
              <p:nvPr/>
            </p:nvGrpSpPr>
            <p:grpSpPr>
              <a:xfrm>
                <a:off x="-1406759" y="3753289"/>
                <a:ext cx="619362" cy="730235"/>
                <a:chOff x="4423495" y="3865674"/>
                <a:chExt cx="949574" cy="1119559"/>
              </a:xfrm>
              <a:grpFill/>
            </p:grpSpPr>
            <p:pic>
              <p:nvPicPr>
                <p:cNvPr id="105" name="Grafik 104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23496" y="4193922"/>
                  <a:ext cx="949573" cy="79131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06" name="Grafik 105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23495" y="3865674"/>
                  <a:ext cx="949573" cy="316524"/>
                </a:xfrm>
                <a:prstGeom prst="rect">
                  <a:avLst/>
                </a:prstGeom>
                <a:grpFill/>
              </p:spPr>
            </p:pic>
          </p:grpSp>
        </p:grpSp>
      </p:grpSp>
      <p:sp>
        <p:nvSpPr>
          <p:cNvPr id="107" name="Rechteck 106"/>
          <p:cNvSpPr/>
          <p:nvPr/>
        </p:nvSpPr>
        <p:spPr>
          <a:xfrm>
            <a:off x="433891" y="3117021"/>
            <a:ext cx="20085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342900">
              <a:buFont typeface="Symbol" panose="05050102010706020507" pitchFamily="18" charset="2"/>
              <a:buChar char="-"/>
            </a:pP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delivered: 12 units </a:t>
            </a:r>
          </a:p>
          <a:p>
            <a:pPr marL="285750" indent="-285750" defTabSz="342900">
              <a:buFont typeface="Symbol" panose="05050102010706020507" pitchFamily="18" charset="2"/>
              <a:buChar char="-"/>
            </a:pP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8: 06.2021</a:t>
            </a:r>
          </a:p>
          <a:p>
            <a:pPr marL="285750" indent="-285750" defTabSz="342900">
              <a:buFont typeface="Symbol" panose="05050102010706020507" pitchFamily="18" charset="2"/>
              <a:buChar char="-"/>
            </a:pP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 till end of 2023 </a:t>
            </a:r>
          </a:p>
        </p:txBody>
      </p:sp>
      <p:sp>
        <p:nvSpPr>
          <p:cNvPr id="153" name="Rechteck 152"/>
          <p:cNvSpPr/>
          <p:nvPr/>
        </p:nvSpPr>
        <p:spPr>
          <a:xfrm>
            <a:off x="2519516" y="3106195"/>
            <a:ext cx="2500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342900">
              <a:buFont typeface="Symbol" panose="05050102010706020507" pitchFamily="18" charset="2"/>
              <a:buChar char="-"/>
            </a:pP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series QDM: 06-2020</a:t>
            </a:r>
          </a:p>
          <a:p>
            <a:pPr marL="285750" indent="-285750" defTabSz="342900">
              <a:buFont typeface="Symbol" panose="05050102010706020507" pitchFamily="18" charset="2"/>
              <a:buChar char="-"/>
            </a:pP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more under preparation</a:t>
            </a:r>
          </a:p>
        </p:txBody>
      </p:sp>
      <p:sp>
        <p:nvSpPr>
          <p:cNvPr id="154" name="Oval 441">
            <a:extLst>
              <a:ext uri="{FF2B5EF4-FFF2-40B4-BE49-F238E27FC236}">
                <a16:creationId xmlns:a16="http://schemas.microsoft.com/office/drawing/2014/main" id="{DD7D784B-53BA-495B-AA0E-81C7D4EC6EA6}"/>
              </a:ext>
            </a:extLst>
          </p:cNvPr>
          <p:cNvSpPr/>
          <p:nvPr/>
        </p:nvSpPr>
        <p:spPr>
          <a:xfrm>
            <a:off x="6287123" y="4001334"/>
            <a:ext cx="173860" cy="17385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55" name="Gruppieren 154"/>
          <p:cNvGrpSpPr/>
          <p:nvPr/>
        </p:nvGrpSpPr>
        <p:grpSpPr>
          <a:xfrm>
            <a:off x="5997756" y="3154570"/>
            <a:ext cx="1793436" cy="833587"/>
            <a:chOff x="6916263" y="5829317"/>
            <a:chExt cx="1793436" cy="833587"/>
          </a:xfrm>
        </p:grpSpPr>
        <p:grpSp>
          <p:nvGrpSpPr>
            <p:cNvPr id="156" name="Group 443">
              <a:extLst>
                <a:ext uri="{FF2B5EF4-FFF2-40B4-BE49-F238E27FC236}">
                  <a16:creationId xmlns:a16="http://schemas.microsoft.com/office/drawing/2014/main" id="{E8389D73-9635-433D-9DDC-E7D09C63F065}"/>
                </a:ext>
              </a:extLst>
            </p:cNvPr>
            <p:cNvGrpSpPr/>
            <p:nvPr/>
          </p:nvGrpSpPr>
          <p:grpSpPr>
            <a:xfrm>
              <a:off x="6916263" y="6355127"/>
              <a:ext cx="1793436" cy="307777"/>
              <a:chOff x="686065" y="5013082"/>
              <a:chExt cx="2135281" cy="417664"/>
            </a:xfrm>
          </p:grpSpPr>
          <p:sp>
            <p:nvSpPr>
              <p:cNvPr id="158" name="Chevron 157">
                <a:extLst>
                  <a:ext uri="{FF2B5EF4-FFF2-40B4-BE49-F238E27FC236}">
                    <a16:creationId xmlns:a16="http://schemas.microsoft.com/office/drawing/2014/main" id="{25F2D911-2A61-422A-9D3C-1AF1093FE324}"/>
                  </a:ext>
                </a:extLst>
              </p:cNvPr>
              <p:cNvSpPr/>
              <p:nvPr/>
            </p:nvSpPr>
            <p:spPr>
              <a:xfrm>
                <a:off x="686065" y="5140033"/>
                <a:ext cx="252000" cy="172208"/>
              </a:xfrm>
              <a:prstGeom prst="chevron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59" name="TextBox 445">
                <a:extLst>
                  <a:ext uri="{FF2B5EF4-FFF2-40B4-BE49-F238E27FC236}">
                    <a16:creationId xmlns:a16="http://schemas.microsoft.com/office/drawing/2014/main" id="{6C18E71A-B9C9-480F-9772-9E6503E43FBE}"/>
                  </a:ext>
                </a:extLst>
              </p:cNvPr>
              <p:cNvSpPr txBox="1"/>
              <p:nvPr/>
            </p:nvSpPr>
            <p:spPr>
              <a:xfrm>
                <a:off x="913589" y="5013082"/>
                <a:ext cx="1907757" cy="41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QDM testing</a:t>
                </a:r>
                <a:endParaRPr lang="en-GB" sz="14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57" name="Picture 2" descr="Risultati immagini per Logo INFN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3056" y="5829317"/>
              <a:ext cx="1009319" cy="491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0" name="Rechteck 159"/>
          <p:cNvSpPr/>
          <p:nvPr/>
        </p:nvSpPr>
        <p:spPr>
          <a:xfrm>
            <a:off x="5636429" y="2265695"/>
            <a:ext cx="2500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342900">
              <a:buFont typeface="Symbol" panose="05050102010706020507" pitchFamily="18" charset="2"/>
              <a:buChar char="-"/>
            </a:pP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QDM</a:t>
            </a:r>
          </a:p>
          <a:p>
            <a:pPr marL="285750" indent="-285750" defTabSz="342900">
              <a:buFont typeface="Symbol" panose="05050102010706020507" pitchFamily="18" charset="2"/>
              <a:buChar char="-"/>
            </a:pP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of each type at STF</a:t>
            </a:r>
          </a:p>
        </p:txBody>
      </p:sp>
      <p:sp>
        <p:nvSpPr>
          <p:cNvPr id="161" name="Rechteck 160"/>
          <p:cNvSpPr/>
          <p:nvPr/>
        </p:nvSpPr>
        <p:spPr>
          <a:xfrm>
            <a:off x="5899617" y="4319059"/>
            <a:ext cx="2500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342900">
              <a:buFont typeface="Symbol" panose="05050102010706020507" pitchFamily="18" charset="2"/>
              <a:buChar char="-"/>
            </a:pP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 testing from 10-2021</a:t>
            </a:r>
          </a:p>
          <a:p>
            <a:pPr marL="285750" indent="-285750" defTabSz="342900">
              <a:buFont typeface="Symbol" panose="05050102010706020507" pitchFamily="18" charset="2"/>
              <a:buChar char="-"/>
            </a:pP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line Q1-2022</a:t>
            </a:r>
          </a:p>
        </p:txBody>
      </p:sp>
    </p:spTree>
    <p:extLst>
      <p:ext uri="{BB962C8B-B14F-4D97-AF65-F5344CB8AC3E}">
        <p14:creationId xmlns:p14="http://schemas.microsoft.com/office/powerpoint/2010/main" val="9067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62" grpId="0" animBg="1"/>
      <p:bldP spid="152" grpId="0" animBg="1"/>
      <p:bldP spid="150" grpId="0" animBg="1"/>
      <p:bldP spid="38" grpId="0" animBg="1"/>
      <p:bldP spid="63" grpId="0" animBg="1"/>
      <p:bldP spid="153" grpId="0"/>
      <p:bldP spid="154" grpId="0" animBg="1"/>
      <p:bldP spid="160" grpId="0"/>
      <p:bldP spid="1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Superconducting Magnets for FAIR - C. Roux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string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@STF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369" y="1950801"/>
            <a:ext cx="6042430" cy="214193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8443551" y="2979566"/>
            <a:ext cx="601955" cy="20774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900" dirty="0" smtClean="0">
                <a:solidFill>
                  <a:srgbClr val="00B050"/>
                </a:solidFill>
              </a:rPr>
              <a:t>End box </a:t>
            </a:r>
            <a:endParaRPr lang="de-DE" sz="900" dirty="0">
              <a:solidFill>
                <a:srgbClr val="00B05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330540" y="2811378"/>
            <a:ext cx="910207" cy="20774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900" dirty="0" err="1" smtClean="0"/>
              <a:t>FoS</a:t>
            </a:r>
            <a:r>
              <a:rPr lang="de-DE" sz="900" dirty="0" smtClean="0"/>
              <a:t> QDM 2.5 </a:t>
            </a:r>
            <a:endParaRPr lang="de-DE" sz="900" dirty="0"/>
          </a:p>
        </p:txBody>
      </p:sp>
      <p:sp>
        <p:nvSpPr>
          <p:cNvPr id="18" name="Textfeld 17"/>
          <p:cNvSpPr txBox="1"/>
          <p:nvPr/>
        </p:nvSpPr>
        <p:spPr>
          <a:xfrm>
            <a:off x="4418501" y="3890543"/>
            <a:ext cx="610129" cy="34624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900" dirty="0"/>
              <a:t>End Cap 1.E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662157" y="3491390"/>
            <a:ext cx="878352" cy="20774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900" dirty="0" err="1" smtClean="0"/>
              <a:t>FoS</a:t>
            </a:r>
            <a:r>
              <a:rPr lang="de-DE" sz="900" dirty="0" smtClean="0"/>
              <a:t> BPL</a:t>
            </a:r>
            <a:endParaRPr lang="de-DE" sz="900" dirty="0"/>
          </a:p>
        </p:txBody>
      </p:sp>
      <p:sp>
        <p:nvSpPr>
          <p:cNvPr id="24" name="Textfeld 23"/>
          <p:cNvSpPr txBox="1"/>
          <p:nvPr/>
        </p:nvSpPr>
        <p:spPr>
          <a:xfrm>
            <a:off x="4101333" y="1915575"/>
            <a:ext cx="670384" cy="34624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900" dirty="0" smtClean="0"/>
              <a:t>Dipole</a:t>
            </a:r>
          </a:p>
          <a:p>
            <a:pPr algn="l"/>
            <a:r>
              <a:rPr lang="de-DE" sz="900" dirty="0" err="1" smtClean="0"/>
              <a:t>with</a:t>
            </a:r>
            <a:r>
              <a:rPr lang="de-DE" sz="900" dirty="0" smtClean="0"/>
              <a:t> </a:t>
            </a:r>
            <a:r>
              <a:rPr lang="de-DE" sz="900" dirty="0"/>
              <a:t>VC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4782564" y="1574760"/>
            <a:ext cx="604859" cy="16866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900" dirty="0" smtClean="0">
                <a:solidFill>
                  <a:srgbClr val="00B050"/>
                </a:solidFill>
              </a:rPr>
              <a:t>Feed box 3</a:t>
            </a:r>
            <a:endParaRPr lang="de-DE" sz="900" dirty="0">
              <a:solidFill>
                <a:srgbClr val="00B05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3398311" y="2031578"/>
            <a:ext cx="628506" cy="20774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900" dirty="0" smtClean="0">
                <a:solidFill>
                  <a:srgbClr val="00B050"/>
                </a:solidFill>
              </a:rPr>
              <a:t>End box</a:t>
            </a:r>
            <a:r>
              <a:rPr lang="de-DE" sz="900" baseline="30000" dirty="0">
                <a:solidFill>
                  <a:schemeClr val="bg1">
                    <a:lumMod val="50000"/>
                  </a:schemeClr>
                </a:solidFill>
              </a:rPr>
              <a:t>*</a:t>
            </a:r>
          </a:p>
        </p:txBody>
      </p:sp>
      <p:sp>
        <p:nvSpPr>
          <p:cNvPr id="37" name="Textfeld 10"/>
          <p:cNvSpPr txBox="1"/>
          <p:nvPr/>
        </p:nvSpPr>
        <p:spPr>
          <a:xfrm>
            <a:off x="6583095" y="2811378"/>
            <a:ext cx="670384" cy="34624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900" dirty="0" smtClean="0"/>
              <a:t>Dipole </a:t>
            </a:r>
            <a:r>
              <a:rPr lang="de-DE" sz="900" dirty="0" err="1" smtClean="0"/>
              <a:t>with</a:t>
            </a:r>
            <a:r>
              <a:rPr lang="de-DE" sz="900" dirty="0" smtClean="0"/>
              <a:t> </a:t>
            </a:r>
            <a:r>
              <a:rPr lang="de-DE" sz="900" dirty="0"/>
              <a:t>VC</a:t>
            </a:r>
          </a:p>
        </p:txBody>
      </p:sp>
      <p:sp>
        <p:nvSpPr>
          <p:cNvPr id="38" name="Textfeld 10"/>
          <p:cNvSpPr txBox="1"/>
          <p:nvPr/>
        </p:nvSpPr>
        <p:spPr>
          <a:xfrm>
            <a:off x="7690894" y="2770501"/>
            <a:ext cx="670384" cy="48474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900" dirty="0" smtClean="0"/>
              <a:t>Dipole </a:t>
            </a:r>
          </a:p>
          <a:p>
            <a:pPr algn="l"/>
            <a:r>
              <a:rPr lang="de-DE" sz="900" dirty="0" err="1" smtClean="0"/>
              <a:t>with</a:t>
            </a:r>
            <a:r>
              <a:rPr lang="de-DE" sz="900" dirty="0" smtClean="0"/>
              <a:t> VC </a:t>
            </a:r>
            <a:r>
              <a:rPr lang="de-DE" sz="900" dirty="0" err="1" smtClean="0"/>
              <a:t>and</a:t>
            </a:r>
            <a:r>
              <a:rPr lang="de-DE" sz="900" dirty="0" smtClean="0"/>
              <a:t> CAP</a:t>
            </a:r>
            <a:endParaRPr lang="de-DE" sz="900" dirty="0"/>
          </a:p>
        </p:txBody>
      </p:sp>
      <p:grpSp>
        <p:nvGrpSpPr>
          <p:cNvPr id="58" name="Gruppieren 57"/>
          <p:cNvGrpSpPr/>
          <p:nvPr/>
        </p:nvGrpSpPr>
        <p:grpSpPr>
          <a:xfrm>
            <a:off x="208893" y="1157276"/>
            <a:ext cx="2347573" cy="830996"/>
            <a:chOff x="4196971" y="1692927"/>
            <a:chExt cx="2347573" cy="1001687"/>
          </a:xfrm>
        </p:grpSpPr>
        <p:grpSp>
          <p:nvGrpSpPr>
            <p:cNvPr id="59" name="Gruppieren 58"/>
            <p:cNvGrpSpPr/>
            <p:nvPr/>
          </p:nvGrpSpPr>
          <p:grpSpPr>
            <a:xfrm>
              <a:off x="4196971" y="1783644"/>
              <a:ext cx="2347573" cy="899986"/>
              <a:chOff x="425095" y="4260411"/>
              <a:chExt cx="5617926" cy="3534818"/>
            </a:xfrm>
          </p:grpSpPr>
          <p:sp>
            <p:nvSpPr>
              <p:cNvPr id="61" name="Rechteck 60"/>
              <p:cNvSpPr/>
              <p:nvPr/>
            </p:nvSpPr>
            <p:spPr>
              <a:xfrm>
                <a:off x="435608" y="4260411"/>
                <a:ext cx="5607413" cy="353481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2" name="Gerader Verbinder 61"/>
              <p:cNvCxnSpPr/>
              <p:nvPr/>
            </p:nvCxnSpPr>
            <p:spPr>
              <a:xfrm>
                <a:off x="425095" y="4260416"/>
                <a:ext cx="0" cy="347768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Rechteck 59"/>
            <p:cNvSpPr/>
            <p:nvPr/>
          </p:nvSpPr>
          <p:spPr>
            <a:xfrm>
              <a:off x="4204544" y="1692927"/>
              <a:ext cx="2339241" cy="10016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sequences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/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interfaces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process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decription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tool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qualification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3" name="Gruppieren 62"/>
          <p:cNvGrpSpPr/>
          <p:nvPr/>
        </p:nvGrpSpPr>
        <p:grpSpPr>
          <a:xfrm>
            <a:off x="208893" y="940967"/>
            <a:ext cx="2340000" cy="461665"/>
            <a:chOff x="4204544" y="1492255"/>
            <a:chExt cx="2340000" cy="461665"/>
          </a:xfrm>
        </p:grpSpPr>
        <p:grpSp>
          <p:nvGrpSpPr>
            <p:cNvPr id="64" name="Gruppieren 63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66" name="Rechteck 65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7" name="Gerader Verbinder 66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Rechteck 64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assembly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uppieren 88"/>
          <p:cNvGrpSpPr/>
          <p:nvPr/>
        </p:nvGrpSpPr>
        <p:grpSpPr>
          <a:xfrm>
            <a:off x="208893" y="2007690"/>
            <a:ext cx="2340000" cy="292210"/>
            <a:chOff x="4204544" y="1492255"/>
            <a:chExt cx="2340000" cy="292210"/>
          </a:xfrm>
        </p:grpSpPr>
        <p:grpSp>
          <p:nvGrpSpPr>
            <p:cNvPr id="90" name="Gruppieren 89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92" name="Rechteck 91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93" name="Gerader Verbinder 92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Rechteck 90"/>
            <p:cNvSpPr/>
            <p:nvPr/>
          </p:nvSpPr>
          <p:spPr>
            <a:xfrm>
              <a:off x="4204544" y="1492255"/>
              <a:ext cx="21508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 stability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4" name="Gruppieren 93"/>
          <p:cNvGrpSpPr/>
          <p:nvPr/>
        </p:nvGrpSpPr>
        <p:grpSpPr>
          <a:xfrm>
            <a:off x="208893" y="2766818"/>
            <a:ext cx="2347573" cy="665107"/>
            <a:chOff x="4196971" y="1670946"/>
            <a:chExt cx="2347573" cy="1006066"/>
          </a:xfrm>
        </p:grpSpPr>
        <p:grpSp>
          <p:nvGrpSpPr>
            <p:cNvPr id="95" name="Gruppieren 94"/>
            <p:cNvGrpSpPr/>
            <p:nvPr/>
          </p:nvGrpSpPr>
          <p:grpSpPr>
            <a:xfrm>
              <a:off x="4196971" y="1747564"/>
              <a:ext cx="2347573" cy="929448"/>
              <a:chOff x="425095" y="4118697"/>
              <a:chExt cx="5617926" cy="3650533"/>
            </a:xfrm>
          </p:grpSpPr>
          <p:sp>
            <p:nvSpPr>
              <p:cNvPr id="97" name="Rechteck 96"/>
              <p:cNvSpPr/>
              <p:nvPr/>
            </p:nvSpPr>
            <p:spPr>
              <a:xfrm>
                <a:off x="435608" y="4118697"/>
                <a:ext cx="5607413" cy="360337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98" name="Gerader Verbinder 97"/>
              <p:cNvCxnSpPr/>
              <p:nvPr/>
            </p:nvCxnSpPr>
            <p:spPr>
              <a:xfrm>
                <a:off x="425095" y="4260416"/>
                <a:ext cx="0" cy="3508814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Rechteck 95"/>
            <p:cNvSpPr/>
            <p:nvPr/>
          </p:nvSpPr>
          <p:spPr>
            <a:xfrm>
              <a:off x="4204544" y="1670946"/>
              <a:ext cx="2339241" cy="977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resistance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capacitance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cross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talk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resonances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traveling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waves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9" name="Gruppieren 98"/>
          <p:cNvGrpSpPr/>
          <p:nvPr/>
        </p:nvGrpSpPr>
        <p:grpSpPr>
          <a:xfrm>
            <a:off x="208893" y="2550502"/>
            <a:ext cx="2340000" cy="461665"/>
            <a:chOff x="4204544" y="1492255"/>
            <a:chExt cx="2340000" cy="461665"/>
          </a:xfrm>
        </p:grpSpPr>
        <p:grpSp>
          <p:nvGrpSpPr>
            <p:cNvPr id="100" name="Gruppieren 99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102" name="Rechteck 101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03" name="Gerader Verbinder 102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Rechteck 100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 electrical </a:t>
              </a:r>
              <a:r>
                <a:rPr lang="en-GB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uppieren 103"/>
          <p:cNvGrpSpPr/>
          <p:nvPr/>
        </p:nvGrpSpPr>
        <p:grpSpPr>
          <a:xfrm>
            <a:off x="208893" y="3692209"/>
            <a:ext cx="2347573" cy="639405"/>
            <a:chOff x="4196971" y="1673125"/>
            <a:chExt cx="2347573" cy="1211076"/>
          </a:xfrm>
        </p:grpSpPr>
        <p:grpSp>
          <p:nvGrpSpPr>
            <p:cNvPr id="105" name="Gruppieren 104"/>
            <p:cNvGrpSpPr/>
            <p:nvPr/>
          </p:nvGrpSpPr>
          <p:grpSpPr>
            <a:xfrm>
              <a:off x="4196971" y="1783644"/>
              <a:ext cx="2347573" cy="1100557"/>
              <a:chOff x="425095" y="4260411"/>
              <a:chExt cx="5617926" cy="4322588"/>
            </a:xfrm>
          </p:grpSpPr>
          <p:sp>
            <p:nvSpPr>
              <p:cNvPr id="107" name="Rechteck 106"/>
              <p:cNvSpPr/>
              <p:nvPr/>
            </p:nvSpPr>
            <p:spPr>
              <a:xfrm>
                <a:off x="435608" y="4260411"/>
                <a:ext cx="5607413" cy="430586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08" name="Gerader Verbinder 107"/>
              <p:cNvCxnSpPr/>
              <p:nvPr/>
            </p:nvCxnSpPr>
            <p:spPr>
              <a:xfrm>
                <a:off x="425095" y="4260418"/>
                <a:ext cx="0" cy="4322581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Rechteck 105"/>
            <p:cNvSpPr/>
            <p:nvPr/>
          </p:nvSpPr>
          <p:spPr>
            <a:xfrm>
              <a:off x="4204544" y="1673125"/>
              <a:ext cx="2339241" cy="7790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cooling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time</a:t>
              </a:r>
            </a:p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hydraulics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losses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9" name="Gruppieren 108"/>
          <p:cNvGrpSpPr/>
          <p:nvPr/>
        </p:nvGrpSpPr>
        <p:grpSpPr>
          <a:xfrm>
            <a:off x="208893" y="3467942"/>
            <a:ext cx="2340000" cy="461665"/>
            <a:chOff x="4204544" y="1492255"/>
            <a:chExt cx="2340000" cy="461665"/>
          </a:xfrm>
        </p:grpSpPr>
        <p:grpSp>
          <p:nvGrpSpPr>
            <p:cNvPr id="110" name="Gruppieren 109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112" name="Rechteck 111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13" name="Gerader Verbinder 112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1" name="Rechteck 110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cryogenics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5" name="Gruppieren 124"/>
          <p:cNvGrpSpPr/>
          <p:nvPr/>
        </p:nvGrpSpPr>
        <p:grpSpPr>
          <a:xfrm>
            <a:off x="208893" y="4606554"/>
            <a:ext cx="2347573" cy="345663"/>
            <a:chOff x="4196971" y="1721685"/>
            <a:chExt cx="2347573" cy="416663"/>
          </a:xfrm>
        </p:grpSpPr>
        <p:grpSp>
          <p:nvGrpSpPr>
            <p:cNvPr id="126" name="Gruppieren 125"/>
            <p:cNvGrpSpPr/>
            <p:nvPr/>
          </p:nvGrpSpPr>
          <p:grpSpPr>
            <a:xfrm>
              <a:off x="4196971" y="1764476"/>
              <a:ext cx="2347573" cy="373872"/>
              <a:chOff x="425095" y="4185125"/>
              <a:chExt cx="5617926" cy="1468433"/>
            </a:xfrm>
          </p:grpSpPr>
          <p:sp>
            <p:nvSpPr>
              <p:cNvPr id="128" name="Rechteck 127"/>
              <p:cNvSpPr/>
              <p:nvPr/>
            </p:nvSpPr>
            <p:spPr>
              <a:xfrm>
                <a:off x="435608" y="4185125"/>
                <a:ext cx="5607413" cy="146843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29" name="Gerader Verbinder 128"/>
              <p:cNvCxnSpPr/>
              <p:nvPr/>
            </p:nvCxnSpPr>
            <p:spPr>
              <a:xfrm>
                <a:off x="425095" y="4260416"/>
                <a:ext cx="0" cy="1293919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7" name="Rechteck 126"/>
            <p:cNvSpPr/>
            <p:nvPr/>
          </p:nvSpPr>
          <p:spPr>
            <a:xfrm>
              <a:off x="4204544" y="1721685"/>
              <a:ext cx="2339241" cy="333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insulation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30" name="Gruppieren 129"/>
          <p:cNvGrpSpPr/>
          <p:nvPr/>
        </p:nvGrpSpPr>
        <p:grpSpPr>
          <a:xfrm>
            <a:off x="208893" y="4366382"/>
            <a:ext cx="2340000" cy="461665"/>
            <a:chOff x="4204544" y="1492255"/>
            <a:chExt cx="2340000" cy="461665"/>
          </a:xfrm>
        </p:grpSpPr>
        <p:grpSp>
          <p:nvGrpSpPr>
            <p:cNvPr id="131" name="Gruppieren 130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133" name="Rechteck 132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34" name="Gerader Verbinder 133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2" name="Rechteck 131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 system 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4" name="Gruppieren 83"/>
          <p:cNvGrpSpPr/>
          <p:nvPr/>
        </p:nvGrpSpPr>
        <p:grpSpPr>
          <a:xfrm>
            <a:off x="208893" y="2204128"/>
            <a:ext cx="2347573" cy="317746"/>
            <a:chOff x="4196971" y="1539470"/>
            <a:chExt cx="2347573" cy="1344731"/>
          </a:xfrm>
        </p:grpSpPr>
        <p:grpSp>
          <p:nvGrpSpPr>
            <p:cNvPr id="85" name="Gruppieren 84"/>
            <p:cNvGrpSpPr/>
            <p:nvPr/>
          </p:nvGrpSpPr>
          <p:grpSpPr>
            <a:xfrm>
              <a:off x="4196971" y="1783644"/>
              <a:ext cx="2347573" cy="1100557"/>
              <a:chOff x="425095" y="4260411"/>
              <a:chExt cx="5617926" cy="4322588"/>
            </a:xfrm>
          </p:grpSpPr>
          <p:sp>
            <p:nvSpPr>
              <p:cNvPr id="87" name="Rechteck 86"/>
              <p:cNvSpPr/>
              <p:nvPr/>
            </p:nvSpPr>
            <p:spPr>
              <a:xfrm>
                <a:off x="435608" y="4260411"/>
                <a:ext cx="5607413" cy="430586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88" name="Gerader Verbinder 87"/>
              <p:cNvCxnSpPr/>
              <p:nvPr/>
            </p:nvCxnSpPr>
            <p:spPr>
              <a:xfrm>
                <a:off x="425095" y="4260411"/>
                <a:ext cx="0" cy="432258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Rechteck 85"/>
            <p:cNvSpPr/>
            <p:nvPr/>
          </p:nvSpPr>
          <p:spPr>
            <a:xfrm>
              <a:off x="4204544" y="1539470"/>
              <a:ext cx="2339241" cy="3338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forces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at cool-down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operatio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285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16747" y="846948"/>
            <a:ext cx="7431635" cy="3393237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lvl="2" defTabSz="342900"/>
            <a:r>
              <a:rPr lang="en-US" b="1" dirty="0" smtClean="0">
                <a:solidFill>
                  <a:prstClr val="white"/>
                </a:solidFill>
                <a:latin typeface="Arial"/>
                <a:cs typeface="Arial"/>
              </a:rPr>
              <a:t>SIS100 quadrupole doublet modules</a:t>
            </a:r>
            <a:endParaRPr lang="en-US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algn="ctr" defTabSz="342900"/>
            <a:endParaRPr lang="en-US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algn="ctr"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lvl="1" defTabSz="342900">
              <a:lnSpc>
                <a:spcPct val="150000"/>
              </a:lnSpc>
            </a:pPr>
            <a:r>
              <a:rPr lang="de-DE" sz="1350" i="1" dirty="0" err="1">
                <a:solidFill>
                  <a:prstClr val="white"/>
                </a:solidFill>
              </a:rPr>
              <a:t>FoS</a:t>
            </a:r>
            <a:r>
              <a:rPr lang="de-DE" sz="1350" i="1" dirty="0">
                <a:solidFill>
                  <a:prstClr val="white"/>
                </a:solidFill>
              </a:rPr>
              <a:t> QDM: </a:t>
            </a:r>
            <a:r>
              <a:rPr lang="de-DE" sz="1350" i="1" dirty="0" err="1">
                <a:solidFill>
                  <a:prstClr val="white"/>
                </a:solidFill>
              </a:rPr>
              <a:t>approval</a:t>
            </a:r>
            <a:r>
              <a:rPr lang="de-DE" sz="1350" i="1" dirty="0">
                <a:solidFill>
                  <a:prstClr val="white"/>
                </a:solidFill>
              </a:rPr>
              <a:t> of </a:t>
            </a:r>
            <a:r>
              <a:rPr lang="de-DE" sz="1350" i="1" dirty="0" err="1">
                <a:solidFill>
                  <a:prstClr val="white"/>
                </a:solidFill>
              </a:rPr>
              <a:t>doublet</a:t>
            </a:r>
            <a:r>
              <a:rPr lang="de-DE" sz="1350" i="1" dirty="0">
                <a:solidFill>
                  <a:prstClr val="white"/>
                </a:solidFill>
              </a:rPr>
              <a:t> </a:t>
            </a:r>
            <a:r>
              <a:rPr lang="de-DE" sz="1350" i="1" dirty="0" err="1">
                <a:solidFill>
                  <a:prstClr val="white"/>
                </a:solidFill>
              </a:rPr>
              <a:t>concept</a:t>
            </a:r>
            <a:endParaRPr lang="de-DE" sz="1350" i="1" dirty="0">
              <a:solidFill>
                <a:prstClr val="white"/>
              </a:solidFill>
            </a:endParaRPr>
          </a:p>
          <a:p>
            <a:pPr lvl="1" defTabSz="342900">
              <a:lnSpc>
                <a:spcPct val="150000"/>
              </a:lnSpc>
            </a:pPr>
            <a:endParaRPr lang="de-DE" sz="1350" i="1" dirty="0" smtClean="0">
              <a:solidFill>
                <a:prstClr val="white"/>
              </a:solidFill>
              <a:latin typeface="Arial"/>
            </a:endParaRPr>
          </a:p>
          <a:p>
            <a:pPr lvl="1" defTabSz="342900">
              <a:lnSpc>
                <a:spcPct val="150000"/>
              </a:lnSpc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series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production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and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testing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of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quadrupole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units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started</a:t>
            </a:r>
            <a:endParaRPr lang="de-DE" sz="1350" i="1" dirty="0" smtClean="0">
              <a:solidFill>
                <a:prstClr val="white"/>
              </a:solidFill>
              <a:latin typeface="Arial"/>
            </a:endParaRPr>
          </a:p>
          <a:p>
            <a:pPr lvl="1" defTabSz="342900">
              <a:lnSpc>
                <a:spcPct val="150000"/>
              </a:lnSpc>
            </a:pPr>
            <a:endParaRPr lang="de-DE" sz="1350" i="1" dirty="0">
              <a:solidFill>
                <a:prstClr val="white"/>
              </a:solidFill>
              <a:latin typeface="Arial"/>
            </a:endParaRPr>
          </a:p>
          <a:p>
            <a:pPr lvl="1" defTabSz="342900">
              <a:lnSpc>
                <a:spcPct val="150000"/>
              </a:lnSpc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first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series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QDM at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integration</a:t>
            </a:r>
            <a:endParaRPr lang="de-DE" sz="1350" i="1" dirty="0" smtClean="0">
              <a:solidFill>
                <a:prstClr val="white"/>
              </a:solidFill>
              <a:latin typeface="Arial"/>
            </a:endParaRPr>
          </a:p>
          <a:p>
            <a:pPr lvl="1" defTabSz="342900">
              <a:lnSpc>
                <a:spcPct val="150000"/>
              </a:lnSpc>
            </a:pPr>
            <a:endParaRPr lang="de-DE" sz="1350" i="1" dirty="0">
              <a:solidFill>
                <a:prstClr val="white"/>
              </a:solidFill>
              <a:latin typeface="Arial"/>
            </a:endParaRPr>
          </a:p>
          <a:p>
            <a:pPr lvl="1" defTabSz="342900">
              <a:lnSpc>
                <a:spcPct val="150000"/>
              </a:lnSpc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preparation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for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series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QDM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testing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at Salerno &amp; STF</a:t>
            </a:r>
          </a:p>
          <a:p>
            <a:pPr defTabSz="342900">
              <a:lnSpc>
                <a:spcPct val="150000"/>
              </a:lnSpc>
            </a:pPr>
            <a:endParaRPr lang="de-DE" sz="1350" i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Superconducting Magnets for FAIR - C. Roux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21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100" dirty="0" smtClean="0">
                <a:solidFill>
                  <a:schemeClr val="accent1">
                    <a:lumMod val="50000"/>
                  </a:schemeClr>
                </a:solidFill>
              </a:rPr>
              <a:t>Super-FRS magnet strings</a:t>
            </a:r>
            <a:endParaRPr lang="en-GB" sz="21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3134546" y="1062657"/>
            <a:ext cx="5752977" cy="2092126"/>
            <a:chOff x="1695817" y="3818901"/>
            <a:chExt cx="5553000" cy="2377728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88"/>
            <a:stretch/>
          </p:blipFill>
          <p:spPr bwMode="auto">
            <a:xfrm>
              <a:off x="1695817" y="3818901"/>
              <a:ext cx="5553000" cy="2377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" name="Gerade Verbindung 13"/>
            <p:cNvCxnSpPr/>
            <p:nvPr/>
          </p:nvCxnSpPr>
          <p:spPr>
            <a:xfrm>
              <a:off x="3413760" y="4033211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Grafik 5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9414" y="-1522046"/>
            <a:ext cx="2642372" cy="1525177"/>
          </a:xfrm>
          <a:prstGeom prst="rect">
            <a:avLst/>
          </a:prstGeom>
        </p:spPr>
      </p:pic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58208"/>
              </p:ext>
            </p:extLst>
          </p:nvPr>
        </p:nvGraphicFramePr>
        <p:xfrm>
          <a:off x="9402500" y="251386"/>
          <a:ext cx="2563392" cy="2503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464">
                  <a:extLst>
                    <a:ext uri="{9D8B030D-6E8A-4147-A177-3AD203B41FA5}">
                      <a16:colId xmlns:a16="http://schemas.microsoft.com/office/drawing/2014/main" val="2863022664"/>
                    </a:ext>
                  </a:extLst>
                </a:gridCol>
                <a:gridCol w="394807">
                  <a:extLst>
                    <a:ext uri="{9D8B030D-6E8A-4147-A177-3AD203B41FA5}">
                      <a16:colId xmlns:a16="http://schemas.microsoft.com/office/drawing/2014/main" val="3048732398"/>
                    </a:ext>
                  </a:extLst>
                </a:gridCol>
                <a:gridCol w="1314121">
                  <a:extLst>
                    <a:ext uri="{9D8B030D-6E8A-4147-A177-3AD203B41FA5}">
                      <a16:colId xmlns:a16="http://schemas.microsoft.com/office/drawing/2014/main" val="418903187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de-DE" sz="700" dirty="0" smtClean="0"/>
                        <a:t>SFRS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700" dirty="0" smtClean="0"/>
                        <a:t>#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3955659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700" dirty="0" smtClean="0"/>
                        <a:t>QUAD III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700" dirty="0" smtClean="0"/>
                        <a:t>44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tc rowSpan="5">
                  <a:txBody>
                    <a:bodyPr/>
                    <a:lstStyle/>
                    <a:p>
                      <a:r>
                        <a:rPr lang="de-DE" sz="700" dirty="0" smtClean="0"/>
                        <a:t>24 </a:t>
                      </a:r>
                      <a:r>
                        <a:rPr lang="de-DE" sz="700" dirty="0" err="1" smtClean="0"/>
                        <a:t>long</a:t>
                      </a:r>
                      <a:r>
                        <a:rPr lang="de-DE" sz="700" dirty="0" smtClean="0"/>
                        <a:t> </a:t>
                      </a:r>
                      <a:r>
                        <a:rPr lang="de-DE" sz="700" dirty="0" err="1" smtClean="0"/>
                        <a:t>multiplets</a:t>
                      </a:r>
                      <a:endParaRPr lang="de-DE" sz="700" dirty="0" smtClean="0"/>
                    </a:p>
                    <a:p>
                      <a:r>
                        <a:rPr lang="de-DE" sz="700" dirty="0" smtClean="0"/>
                        <a:t>7</a:t>
                      </a:r>
                      <a:r>
                        <a:rPr lang="de-DE" sz="700" baseline="0" dirty="0" smtClean="0"/>
                        <a:t> </a:t>
                      </a:r>
                      <a:r>
                        <a:rPr lang="de-DE" sz="700" baseline="0" dirty="0" err="1" smtClean="0"/>
                        <a:t>short</a:t>
                      </a:r>
                      <a:r>
                        <a:rPr lang="de-DE" sz="700" baseline="0" dirty="0" smtClean="0"/>
                        <a:t> </a:t>
                      </a:r>
                      <a:r>
                        <a:rPr lang="de-DE" sz="700" baseline="0" dirty="0" err="1" smtClean="0"/>
                        <a:t>mutliplets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2873356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700" dirty="0" smtClean="0"/>
                        <a:t>Quad IV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700" dirty="0" smtClean="0"/>
                        <a:t>32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76259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700" dirty="0" smtClean="0"/>
                        <a:t>Sext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700" dirty="0" smtClean="0"/>
                        <a:t>39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87345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700" dirty="0" err="1" smtClean="0"/>
                        <a:t>Oct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700" dirty="0" smtClean="0"/>
                        <a:t>42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23602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700" dirty="0" err="1" smtClean="0"/>
                        <a:t>Steerer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700" dirty="0" smtClean="0"/>
                        <a:t>13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6347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700" dirty="0" smtClean="0"/>
                        <a:t>Dipole</a:t>
                      </a:r>
                      <a:r>
                        <a:rPr lang="de-DE" sz="700" baseline="0" dirty="0" smtClean="0"/>
                        <a:t> Type 2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700" dirty="0" smtClean="0"/>
                        <a:t>3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539916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700" dirty="0" smtClean="0"/>
                        <a:t>Dipole </a:t>
                      </a:r>
                      <a:r>
                        <a:rPr lang="de-DE" sz="700" dirty="0" err="1" smtClean="0"/>
                        <a:t>Tye</a:t>
                      </a:r>
                      <a:r>
                        <a:rPr lang="de-DE" sz="700" baseline="0" dirty="0" smtClean="0"/>
                        <a:t> 3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700" dirty="0" smtClean="0"/>
                        <a:t>21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598126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700" dirty="0" smtClean="0"/>
                        <a:t>GESAMT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700" dirty="0" smtClean="0"/>
                        <a:t>194</a:t>
                      </a:r>
                      <a:endParaRPr lang="de-DE" sz="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71368454"/>
                  </a:ext>
                </a:extLst>
              </a:tr>
            </a:tbl>
          </a:graphicData>
        </a:graphic>
      </p:graphicFrame>
      <p:graphicFrame>
        <p:nvGraphicFramePr>
          <p:cNvPr id="21" name="Object 11">
            <a:extLst>
              <a:ext uri="{FF2B5EF4-FFF2-40B4-BE49-F238E27FC236}">
                <a16:creationId xmlns:a16="http://schemas.microsoft.com/office/drawing/2014/main" id="{C39A723C-49D1-4F95-9B39-3CED6D544A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430560"/>
              </p:ext>
            </p:extLst>
          </p:nvPr>
        </p:nvGraphicFramePr>
        <p:xfrm>
          <a:off x="9538165" y="3550098"/>
          <a:ext cx="3268276" cy="2229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5" name="Document" r:id="rId5" imgW="4130531" imgH="2822777" progId="Word.Document.12">
                  <p:embed/>
                </p:oleObj>
              </mc:Choice>
              <mc:Fallback>
                <p:oleObj name="Document" r:id="rId5" imgW="4130531" imgH="2822777" progId="Word.Document.12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C39A723C-49D1-4F95-9B39-3CED6D544A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38165" y="3550098"/>
                        <a:ext cx="3268276" cy="22294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Tabel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411885"/>
              </p:ext>
            </p:extLst>
          </p:nvPr>
        </p:nvGraphicFramePr>
        <p:xfrm>
          <a:off x="208893" y="2798339"/>
          <a:ext cx="2340000" cy="166878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1515981">
                  <a:extLst>
                    <a:ext uri="{9D8B030D-6E8A-4147-A177-3AD203B41FA5}">
                      <a16:colId xmlns:a16="http://schemas.microsoft.com/office/drawing/2014/main" val="2863022664"/>
                    </a:ext>
                  </a:extLst>
                </a:gridCol>
                <a:gridCol w="824019">
                  <a:extLst>
                    <a:ext uri="{9D8B030D-6E8A-4147-A177-3AD203B41FA5}">
                      <a16:colId xmlns:a16="http://schemas.microsoft.com/office/drawing/2014/main" val="304873239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dipole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73078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quadrupole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76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873356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sextupole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39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687345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octupole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42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23602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steerer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76347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b="1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total</a:t>
                      </a:r>
                      <a:endParaRPr lang="de-DE" sz="1050" b="1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b="1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194</a:t>
                      </a:r>
                      <a:endParaRPr lang="de-DE" sz="1050" b="1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1368454"/>
                  </a:ext>
                </a:extLst>
              </a:tr>
            </a:tbl>
          </a:graphicData>
        </a:graphic>
      </p:graphicFrame>
      <p:cxnSp>
        <p:nvCxnSpPr>
          <p:cNvPr id="27" name="Gerader Verbinder 26"/>
          <p:cNvCxnSpPr/>
          <p:nvPr/>
        </p:nvCxnSpPr>
        <p:spPr>
          <a:xfrm>
            <a:off x="208893" y="2785639"/>
            <a:ext cx="0" cy="168148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https://www.gsi.de/fileadmin/_processed_/4/3/csm_FAIR-beschriftet_MSV_d_bde70ef3ac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5179" y="2769895"/>
            <a:ext cx="2636145" cy="218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Ellipse 30"/>
          <p:cNvSpPr/>
          <p:nvPr/>
        </p:nvSpPr>
        <p:spPr>
          <a:xfrm rot="2211832">
            <a:off x="4195951" y="3517971"/>
            <a:ext cx="544546" cy="960091"/>
          </a:xfrm>
          <a:prstGeom prst="ellipse">
            <a:avLst/>
          </a:prstGeom>
          <a:solidFill>
            <a:srgbClr val="FFC000">
              <a:alpha val="27843"/>
            </a:srgb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32" name="Gruppieren 31"/>
          <p:cNvGrpSpPr/>
          <p:nvPr/>
        </p:nvGrpSpPr>
        <p:grpSpPr>
          <a:xfrm>
            <a:off x="208893" y="2451825"/>
            <a:ext cx="2340000" cy="342817"/>
            <a:chOff x="443218" y="4260415"/>
            <a:chExt cx="4979127" cy="331387"/>
          </a:xfrm>
        </p:grpSpPr>
        <p:sp>
          <p:nvSpPr>
            <p:cNvPr id="33" name="Rechteck 32"/>
            <p:cNvSpPr/>
            <p:nvPr/>
          </p:nvSpPr>
          <p:spPr>
            <a:xfrm>
              <a:off x="443218" y="4260415"/>
              <a:ext cx="4979127" cy="33138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/>
              <a:endParaRPr lang="de-DE" sz="120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34" name="Gerader Verbinder 33"/>
            <p:cNvCxnSpPr/>
            <p:nvPr/>
          </p:nvCxnSpPr>
          <p:spPr>
            <a:xfrm flipH="1">
              <a:off x="443218" y="4260415"/>
              <a:ext cx="10226" cy="331387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hteck 34"/>
          <p:cNvSpPr/>
          <p:nvPr/>
        </p:nvSpPr>
        <p:spPr>
          <a:xfrm>
            <a:off x="208893" y="2458298"/>
            <a:ext cx="2419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GB" sz="1200" b="1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needs</a:t>
            </a:r>
            <a:endParaRPr lang="en-GB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8" name="Gerader Verbinder 47"/>
          <p:cNvCxnSpPr/>
          <p:nvPr/>
        </p:nvCxnSpPr>
        <p:spPr>
          <a:xfrm flipH="1">
            <a:off x="5120332" y="1524729"/>
            <a:ext cx="521983" cy="35292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 flipH="1">
            <a:off x="7738945" y="3099777"/>
            <a:ext cx="81544" cy="49126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hteck 49"/>
          <p:cNvSpPr/>
          <p:nvPr/>
        </p:nvSpPr>
        <p:spPr>
          <a:xfrm>
            <a:off x="7226300" y="3653310"/>
            <a:ext cx="156427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GB" sz="105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multiplet</a:t>
            </a:r>
            <a:r>
              <a:rPr lang="en-GB" sz="105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defTabSz="342900"/>
            <a:r>
              <a:rPr lang="en-GB" sz="105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quadrupole + correctors</a:t>
            </a:r>
          </a:p>
        </p:txBody>
      </p:sp>
      <p:sp>
        <p:nvSpPr>
          <p:cNvPr id="52" name="Rechteck 51"/>
          <p:cNvSpPr/>
          <p:nvPr/>
        </p:nvSpPr>
        <p:spPr>
          <a:xfrm>
            <a:off x="5469740" y="1228904"/>
            <a:ext cx="214535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GB" sz="105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dipole magnet</a:t>
            </a:r>
          </a:p>
        </p:txBody>
      </p:sp>
      <p:grpSp>
        <p:nvGrpSpPr>
          <p:cNvPr id="41" name="Gruppieren 40"/>
          <p:cNvGrpSpPr/>
          <p:nvPr/>
        </p:nvGrpSpPr>
        <p:grpSpPr>
          <a:xfrm>
            <a:off x="208893" y="1283354"/>
            <a:ext cx="2340000" cy="718216"/>
            <a:chOff x="443218" y="4260414"/>
            <a:chExt cx="4979127" cy="427894"/>
          </a:xfrm>
        </p:grpSpPr>
        <p:sp>
          <p:nvSpPr>
            <p:cNvPr id="43" name="Rechteck 42"/>
            <p:cNvSpPr/>
            <p:nvPr/>
          </p:nvSpPr>
          <p:spPr>
            <a:xfrm>
              <a:off x="443218" y="4260414"/>
              <a:ext cx="4979127" cy="41473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/>
              <a:endParaRPr lang="de-DE" sz="120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45" name="Gerader Verbinder 44"/>
            <p:cNvCxnSpPr/>
            <p:nvPr/>
          </p:nvCxnSpPr>
          <p:spPr>
            <a:xfrm flipH="1">
              <a:off x="443218" y="4260415"/>
              <a:ext cx="10226" cy="427893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hteck 45"/>
          <p:cNvSpPr/>
          <p:nvPr/>
        </p:nvSpPr>
        <p:spPr>
          <a:xfrm>
            <a:off x="208893" y="1518724"/>
            <a:ext cx="2335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creation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separation</a:t>
            </a:r>
            <a:endParaRPr lang="en-GB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hteck 46"/>
          <p:cNvSpPr/>
          <p:nvPr/>
        </p:nvSpPr>
        <p:spPr>
          <a:xfrm>
            <a:off x="208893" y="1283354"/>
            <a:ext cx="2419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GB" sz="1200" b="1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Super-FRS </a:t>
            </a:r>
            <a:endParaRPr lang="en-GB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4450" y="2311400"/>
            <a:ext cx="2700729" cy="2432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22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/>
      <p:bldP spid="52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3444925" y="926796"/>
            <a:ext cx="4085313" cy="4026317"/>
          </a:xfrm>
          <a:prstGeom prst="rect">
            <a:avLst/>
          </a:prstGeom>
        </p:spPr>
      </p:pic>
      <p:sp>
        <p:nvSpPr>
          <p:cNvPr id="9" name="Stern mit 7 Zacken 8"/>
          <p:cNvSpPr/>
          <p:nvPr/>
        </p:nvSpPr>
        <p:spPr>
          <a:xfrm>
            <a:off x="6019448" y="2568169"/>
            <a:ext cx="126792" cy="122498"/>
          </a:xfrm>
          <a:prstGeom prst="star7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Stern mit 7 Zacken 10"/>
          <p:cNvSpPr/>
          <p:nvPr/>
        </p:nvSpPr>
        <p:spPr>
          <a:xfrm>
            <a:off x="4490687" y="3586486"/>
            <a:ext cx="126792" cy="122498"/>
          </a:xfrm>
          <a:prstGeom prst="star7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73" name="Stern mit 7 Zacken 72"/>
          <p:cNvSpPr/>
          <p:nvPr/>
        </p:nvSpPr>
        <p:spPr>
          <a:xfrm>
            <a:off x="5267153" y="2810196"/>
            <a:ext cx="126792" cy="122498"/>
          </a:xfrm>
          <a:prstGeom prst="star7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74" name="Stern mit 7 Zacken 73"/>
          <p:cNvSpPr/>
          <p:nvPr/>
        </p:nvSpPr>
        <p:spPr>
          <a:xfrm>
            <a:off x="6019448" y="3476841"/>
            <a:ext cx="126792" cy="122498"/>
          </a:xfrm>
          <a:prstGeom prst="star7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75" name="Stern mit 7 Zacken 74"/>
          <p:cNvSpPr/>
          <p:nvPr/>
        </p:nvSpPr>
        <p:spPr>
          <a:xfrm>
            <a:off x="5691565" y="3165149"/>
            <a:ext cx="126792" cy="122498"/>
          </a:xfrm>
          <a:prstGeom prst="star7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</a:t>
            </a:r>
            <a:r>
              <a:rPr lang="de-DE" dirty="0" err="1" smtClean="0"/>
              <a:t>upply</a:t>
            </a:r>
            <a:r>
              <a:rPr lang="de-DE" dirty="0" smtClean="0"/>
              <a:t> </a:t>
            </a:r>
            <a:r>
              <a:rPr lang="de-DE" dirty="0" err="1" smtClean="0"/>
              <a:t>chain</a:t>
            </a:r>
            <a:r>
              <a:rPr lang="de-DE" dirty="0" smtClean="0"/>
              <a:t>(s) Super-FRS</a:t>
            </a:r>
            <a:endParaRPr lang="de-DE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5889410" y="1683997"/>
            <a:ext cx="832969" cy="843805"/>
            <a:chOff x="-1464394" y="3713018"/>
            <a:chExt cx="734722" cy="810779"/>
          </a:xfrm>
          <a:solidFill>
            <a:schemeClr val="bg1"/>
          </a:solidFill>
        </p:grpSpPr>
        <p:sp>
          <p:nvSpPr>
            <p:cNvPr id="35" name="Rechteck 34"/>
            <p:cNvSpPr/>
            <p:nvPr/>
          </p:nvSpPr>
          <p:spPr>
            <a:xfrm>
              <a:off x="-1464394" y="3713018"/>
              <a:ext cx="734722" cy="81077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/>
              <a:endParaRPr lang="de-DE" sz="135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36" name="Gruppieren 35"/>
            <p:cNvGrpSpPr/>
            <p:nvPr/>
          </p:nvGrpSpPr>
          <p:grpSpPr>
            <a:xfrm>
              <a:off x="-1406759" y="3753289"/>
              <a:ext cx="619362" cy="730235"/>
              <a:chOff x="4423495" y="3865674"/>
              <a:chExt cx="949574" cy="1119559"/>
            </a:xfrm>
            <a:grpFill/>
          </p:grpSpPr>
          <p:pic>
            <p:nvPicPr>
              <p:cNvPr id="37" name="Grafik 36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23496" y="4193922"/>
                <a:ext cx="949573" cy="791311"/>
              </a:xfrm>
              <a:prstGeom prst="rect">
                <a:avLst/>
              </a:prstGeom>
              <a:grpFill/>
            </p:spPr>
          </p:pic>
          <p:pic>
            <p:nvPicPr>
              <p:cNvPr id="38" name="Grafik 37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23495" y="3865674"/>
                <a:ext cx="949573" cy="316524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16" name="Rechteckiger Pfeil 15"/>
          <p:cNvSpPr/>
          <p:nvPr/>
        </p:nvSpPr>
        <p:spPr>
          <a:xfrm rot="3164946">
            <a:off x="5048871" y="2807940"/>
            <a:ext cx="278653" cy="1137245"/>
          </a:xfrm>
          <a:prstGeom prst="bentArrow">
            <a:avLst>
              <a:gd name="adj1" fmla="val 11037"/>
              <a:gd name="adj2" fmla="val 17156"/>
              <a:gd name="adj3" fmla="val 22291"/>
              <a:gd name="adj4" fmla="val 80284"/>
            </a:avLst>
          </a:prstGeom>
          <a:solidFill>
            <a:srgbClr val="446E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7" name="Grafik 7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175" y="3803521"/>
            <a:ext cx="961417" cy="261574"/>
          </a:xfrm>
          <a:prstGeom prst="rect">
            <a:avLst/>
          </a:prstGeom>
        </p:spPr>
      </p:pic>
      <p:pic>
        <p:nvPicPr>
          <p:cNvPr id="78" name="Grafik 7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260" y="3403220"/>
            <a:ext cx="465446" cy="464116"/>
          </a:xfrm>
          <a:prstGeom prst="rect">
            <a:avLst/>
          </a:prstGeom>
        </p:spPr>
      </p:pic>
      <p:pic>
        <p:nvPicPr>
          <p:cNvPr id="79" name="Grafik 7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105" y="2332995"/>
            <a:ext cx="538481" cy="439269"/>
          </a:xfrm>
          <a:prstGeom prst="rect">
            <a:avLst/>
          </a:prstGeom>
        </p:spPr>
      </p:pic>
      <p:pic>
        <p:nvPicPr>
          <p:cNvPr id="80" name="Grafik 7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668" y="3403297"/>
            <a:ext cx="1042018" cy="310000"/>
          </a:xfrm>
          <a:prstGeom prst="rect">
            <a:avLst/>
          </a:prstGeom>
        </p:spPr>
      </p:pic>
      <p:sp>
        <p:nvSpPr>
          <p:cNvPr id="81" name="Rechteckiger Pfeil 80"/>
          <p:cNvSpPr/>
          <p:nvPr/>
        </p:nvSpPr>
        <p:spPr>
          <a:xfrm rot="13955303" flipH="1">
            <a:off x="4781983" y="2716436"/>
            <a:ext cx="158438" cy="1017025"/>
          </a:xfrm>
          <a:prstGeom prst="bentArrow">
            <a:avLst>
              <a:gd name="adj1" fmla="val 19812"/>
              <a:gd name="adj2" fmla="val 22016"/>
              <a:gd name="adj3" fmla="val 32934"/>
              <a:gd name="adj4" fmla="val 67017"/>
            </a:avLst>
          </a:prstGeom>
          <a:solidFill>
            <a:srgbClr val="446E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Pfeil nach rechts 81"/>
          <p:cNvSpPr/>
          <p:nvPr/>
        </p:nvSpPr>
        <p:spPr>
          <a:xfrm rot="18181362">
            <a:off x="5708167" y="2858354"/>
            <a:ext cx="417402" cy="73502"/>
          </a:xfrm>
          <a:prstGeom prst="rightArrow">
            <a:avLst>
              <a:gd name="adj1" fmla="val 45040"/>
              <a:gd name="adj2" fmla="val 80088"/>
            </a:avLst>
          </a:prstGeom>
          <a:solidFill>
            <a:srgbClr val="446E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83" name="Picture 6" descr="A picture containing indoor, ceiling, station, engine&#10;&#10;Description automatically generated">
            <a:extLst>
              <a:ext uri="{FF2B5EF4-FFF2-40B4-BE49-F238E27FC236}">
                <a16:creationId xmlns:a16="http://schemas.microsoft.com/office/drawing/2014/main" id="{79C3E553-B70F-4D18-865E-F34068C5279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073" y="3871681"/>
            <a:ext cx="914260" cy="685694"/>
          </a:xfrm>
          <a:prstGeom prst="rect">
            <a:avLst/>
          </a:prstGeom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3514" y="1463378"/>
            <a:ext cx="693080" cy="86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8">
            <a:extLst>
              <a:ext uri="{FF2B5EF4-FFF2-40B4-BE49-F238E27FC236}">
                <a16:creationId xmlns:a16="http://schemas.microsoft.com/office/drawing/2014/main" id="{3C8E62B9-E1D0-449F-88B3-51F1AE44F89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05620" y="4060254"/>
            <a:ext cx="867562" cy="836634"/>
          </a:xfrm>
          <a:prstGeom prst="rect">
            <a:avLst/>
          </a:prstGeom>
        </p:spPr>
      </p:pic>
      <p:pic>
        <p:nvPicPr>
          <p:cNvPr id="91" name="Picture 4">
            <a:extLst>
              <a:ext uri="{FF2B5EF4-FFF2-40B4-BE49-F238E27FC236}">
                <a16:creationId xmlns:a16="http://schemas.microsoft.com/office/drawing/2014/main" id="{EE077369-CFFA-48DE-A91D-62DBE2DA960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144" y="3716358"/>
            <a:ext cx="777542" cy="1006454"/>
          </a:xfrm>
          <a:prstGeom prst="rect">
            <a:avLst/>
          </a:prstGeom>
        </p:spPr>
      </p:pic>
      <p:pic>
        <p:nvPicPr>
          <p:cNvPr id="92" name="Picture 2" descr="Q:\Eigene Dateien\Conference\CEC_2013\Contribution\CEC-Material\Pictures\Capture_002.tif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410" y="1111083"/>
            <a:ext cx="1455364" cy="85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hteckiger Pfeil 92"/>
          <p:cNvSpPr/>
          <p:nvPr/>
        </p:nvSpPr>
        <p:spPr>
          <a:xfrm rot="20385571" flipH="1">
            <a:off x="5863508" y="3131760"/>
            <a:ext cx="158438" cy="366971"/>
          </a:xfrm>
          <a:prstGeom prst="bentArrow">
            <a:avLst>
              <a:gd name="adj1" fmla="val 19812"/>
              <a:gd name="adj2" fmla="val 22016"/>
              <a:gd name="adj3" fmla="val 32934"/>
              <a:gd name="adj4" fmla="val 67017"/>
            </a:avLst>
          </a:prstGeom>
          <a:solidFill>
            <a:srgbClr val="446E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de-DE" sz="135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208893" y="1283354"/>
            <a:ext cx="2340000" cy="648737"/>
            <a:chOff x="-2951707" y="1432796"/>
            <a:chExt cx="3471624" cy="3106411"/>
          </a:xfrm>
        </p:grpSpPr>
        <p:grpSp>
          <p:nvGrpSpPr>
            <p:cNvPr id="30" name="Gruppieren 29"/>
            <p:cNvGrpSpPr/>
            <p:nvPr/>
          </p:nvGrpSpPr>
          <p:grpSpPr>
            <a:xfrm>
              <a:off x="-2951707" y="1432796"/>
              <a:ext cx="3471624" cy="3106411"/>
              <a:chOff x="443218" y="4260415"/>
              <a:chExt cx="5540276" cy="1284917"/>
            </a:xfrm>
          </p:grpSpPr>
          <p:sp>
            <p:nvSpPr>
              <p:cNvPr id="32" name="Rechteck 31"/>
              <p:cNvSpPr/>
              <p:nvPr/>
            </p:nvSpPr>
            <p:spPr>
              <a:xfrm>
                <a:off x="443218" y="4260415"/>
                <a:ext cx="5540276" cy="128491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33" name="Gerader Verbinder 32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Rechteck 30"/>
            <p:cNvSpPr/>
            <p:nvPr/>
          </p:nvSpPr>
          <p:spPr>
            <a:xfrm>
              <a:off x="-2951707" y="1480326"/>
              <a:ext cx="3225346" cy="2210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ASG, </a:t>
              </a:r>
              <a:r>
                <a:rPr lang="en-GB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Genua</a:t>
              </a:r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Italy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echteck 33"/>
          <p:cNvSpPr/>
          <p:nvPr/>
        </p:nvSpPr>
        <p:spPr>
          <a:xfrm>
            <a:off x="208893" y="1559684"/>
            <a:ext cx="2339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multiplet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uppieren 38"/>
          <p:cNvGrpSpPr/>
          <p:nvPr/>
        </p:nvGrpSpPr>
        <p:grpSpPr>
          <a:xfrm>
            <a:off x="208893" y="1970529"/>
            <a:ext cx="2340000" cy="575577"/>
            <a:chOff x="-2951707" y="1432796"/>
            <a:chExt cx="3508925" cy="3106411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-2951707" y="1432796"/>
              <a:ext cx="3508925" cy="3106411"/>
              <a:chOff x="443218" y="4260415"/>
              <a:chExt cx="5599803" cy="1284917"/>
            </a:xfrm>
          </p:grpSpPr>
          <p:sp>
            <p:nvSpPr>
              <p:cNvPr id="42" name="Rechteck 41"/>
              <p:cNvSpPr/>
              <p:nvPr/>
            </p:nvSpPr>
            <p:spPr>
              <a:xfrm>
                <a:off x="443218" y="4260415"/>
                <a:ext cx="5599803" cy="128491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3" name="Gerader Verbinder 42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hteck 40"/>
            <p:cNvSpPr/>
            <p:nvPr/>
          </p:nvSpPr>
          <p:spPr>
            <a:xfrm>
              <a:off x="-2951707" y="1480328"/>
              <a:ext cx="3325099" cy="2207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CERN/GSI, Geneva, Switzerland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4" name="Rechteck 43"/>
          <p:cNvSpPr/>
          <p:nvPr/>
        </p:nvSpPr>
        <p:spPr>
          <a:xfrm>
            <a:off x="208893" y="2220026"/>
            <a:ext cx="24949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uppieren 45"/>
          <p:cNvGrpSpPr/>
          <p:nvPr/>
        </p:nvGrpSpPr>
        <p:grpSpPr>
          <a:xfrm>
            <a:off x="208893" y="2592589"/>
            <a:ext cx="2340000" cy="556898"/>
            <a:chOff x="-2951707" y="1432796"/>
            <a:chExt cx="3508925" cy="3106411"/>
          </a:xfrm>
        </p:grpSpPr>
        <p:grpSp>
          <p:nvGrpSpPr>
            <p:cNvPr id="47" name="Gruppieren 46"/>
            <p:cNvGrpSpPr/>
            <p:nvPr/>
          </p:nvGrpSpPr>
          <p:grpSpPr>
            <a:xfrm>
              <a:off x="-2951707" y="1432796"/>
              <a:ext cx="3508925" cy="3106411"/>
              <a:chOff x="443218" y="4260415"/>
              <a:chExt cx="5599803" cy="1284917"/>
            </a:xfrm>
          </p:grpSpPr>
          <p:sp>
            <p:nvSpPr>
              <p:cNvPr id="49" name="Rechteck 48"/>
              <p:cNvSpPr/>
              <p:nvPr/>
            </p:nvSpPr>
            <p:spPr>
              <a:xfrm>
                <a:off x="443218" y="4260415"/>
                <a:ext cx="5599803" cy="128491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50" name="Gerader Verbinder 49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hteck 47"/>
            <p:cNvSpPr/>
            <p:nvPr/>
          </p:nvSpPr>
          <p:spPr>
            <a:xfrm>
              <a:off x="-2951707" y="1480328"/>
              <a:ext cx="3225347" cy="2207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CEA, </a:t>
              </a:r>
              <a:r>
                <a:rPr lang="en-GB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Saclay</a:t>
              </a:r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France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1" name="Rechteck 50"/>
          <p:cNvSpPr/>
          <p:nvPr/>
        </p:nvSpPr>
        <p:spPr>
          <a:xfrm>
            <a:off x="208893" y="2846137"/>
            <a:ext cx="24949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dipole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design + follow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2" name="Gruppieren 51"/>
          <p:cNvGrpSpPr/>
          <p:nvPr/>
        </p:nvGrpSpPr>
        <p:grpSpPr>
          <a:xfrm>
            <a:off x="208893" y="3812429"/>
            <a:ext cx="2340000" cy="603821"/>
            <a:chOff x="-2951707" y="1432796"/>
            <a:chExt cx="3508925" cy="3106411"/>
          </a:xfrm>
        </p:grpSpPr>
        <p:grpSp>
          <p:nvGrpSpPr>
            <p:cNvPr id="53" name="Gruppieren 52"/>
            <p:cNvGrpSpPr/>
            <p:nvPr/>
          </p:nvGrpSpPr>
          <p:grpSpPr>
            <a:xfrm>
              <a:off x="-2951707" y="1432796"/>
              <a:ext cx="3508925" cy="3106411"/>
              <a:chOff x="443218" y="4260415"/>
              <a:chExt cx="5599803" cy="1284917"/>
            </a:xfrm>
          </p:grpSpPr>
          <p:sp>
            <p:nvSpPr>
              <p:cNvPr id="55" name="Rechteck 54"/>
              <p:cNvSpPr/>
              <p:nvPr/>
            </p:nvSpPr>
            <p:spPr>
              <a:xfrm>
                <a:off x="443218" y="4260415"/>
                <a:ext cx="5599803" cy="128491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56" name="Gerader Verbinder 55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Rechteck 53"/>
            <p:cNvSpPr/>
            <p:nvPr/>
          </p:nvSpPr>
          <p:spPr>
            <a:xfrm>
              <a:off x="-2907087" y="1480328"/>
              <a:ext cx="3225347" cy="2207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GSI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Rechteck 56"/>
          <p:cNvSpPr/>
          <p:nvPr/>
        </p:nvSpPr>
        <p:spPr>
          <a:xfrm>
            <a:off x="208893" y="4041831"/>
            <a:ext cx="24949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Super-FRS</a:t>
            </a:r>
          </a:p>
        </p:txBody>
      </p:sp>
      <p:grpSp>
        <p:nvGrpSpPr>
          <p:cNvPr id="99" name="Gruppieren 98"/>
          <p:cNvGrpSpPr/>
          <p:nvPr/>
        </p:nvGrpSpPr>
        <p:grpSpPr>
          <a:xfrm>
            <a:off x="208893" y="3196150"/>
            <a:ext cx="2340000" cy="557476"/>
            <a:chOff x="-2951707" y="1432796"/>
            <a:chExt cx="3508925" cy="3106411"/>
          </a:xfrm>
        </p:grpSpPr>
        <p:grpSp>
          <p:nvGrpSpPr>
            <p:cNvPr id="100" name="Gruppieren 99"/>
            <p:cNvGrpSpPr/>
            <p:nvPr/>
          </p:nvGrpSpPr>
          <p:grpSpPr>
            <a:xfrm>
              <a:off x="-2951707" y="1432796"/>
              <a:ext cx="3508925" cy="3106411"/>
              <a:chOff x="443218" y="4260415"/>
              <a:chExt cx="5599803" cy="1284917"/>
            </a:xfrm>
          </p:grpSpPr>
          <p:sp>
            <p:nvSpPr>
              <p:cNvPr id="102" name="Rechteck 101"/>
              <p:cNvSpPr/>
              <p:nvPr/>
            </p:nvSpPr>
            <p:spPr>
              <a:xfrm>
                <a:off x="443218" y="4260415"/>
                <a:ext cx="5599803" cy="128491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03" name="Gerader Verbinder 102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Rechteck 100"/>
            <p:cNvSpPr/>
            <p:nvPr/>
          </p:nvSpPr>
          <p:spPr>
            <a:xfrm>
              <a:off x="-2951707" y="1480328"/>
              <a:ext cx="3225347" cy="2207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Elytt</a:t>
              </a:r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Energy, Bilbao, Spain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4" name="Rechteck 103"/>
          <p:cNvSpPr/>
          <p:nvPr/>
        </p:nvSpPr>
        <p:spPr>
          <a:xfrm>
            <a:off x="208893" y="3445647"/>
            <a:ext cx="22174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dipole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Superconducting Magnets for FAIR - C. Roux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957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73" grpId="0" animBg="1"/>
      <p:bldP spid="75" grpId="0" animBg="1"/>
      <p:bldP spid="16" grpId="0" animBg="1"/>
      <p:bldP spid="81" grpId="0" animBg="1"/>
      <p:bldP spid="82" grpId="0" animBg="1"/>
      <p:bldP spid="93" grpId="0" animBg="1"/>
      <p:bldP spid="44" grpId="0"/>
      <p:bldP spid="51" grpId="0"/>
      <p:bldP spid="57" grpId="0"/>
      <p:bldP spid="10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" name="Tabelle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695409"/>
              </p:ext>
            </p:extLst>
          </p:nvPr>
        </p:nvGraphicFramePr>
        <p:xfrm>
          <a:off x="3122991" y="2105955"/>
          <a:ext cx="2731404" cy="167259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1308702">
                  <a:extLst>
                    <a:ext uri="{9D8B030D-6E8A-4147-A177-3AD203B41FA5}">
                      <a16:colId xmlns:a16="http://schemas.microsoft.com/office/drawing/2014/main" val="2863022664"/>
                    </a:ext>
                  </a:extLst>
                </a:gridCol>
                <a:gridCol w="711351">
                  <a:extLst>
                    <a:ext uri="{9D8B030D-6E8A-4147-A177-3AD203B41FA5}">
                      <a16:colId xmlns:a16="http://schemas.microsoft.com/office/drawing/2014/main" val="3048732398"/>
                    </a:ext>
                  </a:extLst>
                </a:gridCol>
                <a:gridCol w="711351">
                  <a:extLst>
                    <a:ext uri="{9D8B030D-6E8A-4147-A177-3AD203B41FA5}">
                      <a16:colId xmlns:a16="http://schemas.microsoft.com/office/drawing/2014/main" val="319987545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endParaRPr lang="de-DE" sz="1400" b="1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400" b="1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LQ</a:t>
                      </a:r>
                      <a:endParaRPr lang="de-DE" sz="1400" b="1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400" b="1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</a:t>
                      </a:r>
                      <a:endParaRPr lang="de-DE" sz="1400" b="1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73078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r" defTabSz="3429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400" kern="1200" baseline="-250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   </a:t>
                      </a:r>
                      <a:r>
                        <a:rPr lang="en-GB" sz="140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[A</a:t>
                      </a:r>
                      <a:r>
                        <a:rPr lang="en-GB" sz="1400" kern="1200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  <a:endParaRPr lang="de-DE" sz="140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300</a:t>
                      </a:r>
                      <a:endParaRPr lang="de-DE" sz="140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291</a:t>
                      </a:r>
                      <a:endParaRPr lang="de-DE" sz="140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873356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r" defTabSz="3429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400" kern="1200" baseline="-250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max   </a:t>
                      </a:r>
                      <a:r>
                        <a:rPr lang="en-GB" sz="140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[A</a:t>
                      </a:r>
                      <a:r>
                        <a:rPr lang="en-GB" sz="1400" kern="1200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  <a:endParaRPr lang="de-DE" sz="140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330</a:t>
                      </a:r>
                      <a:endParaRPr lang="de-DE" sz="140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320</a:t>
                      </a:r>
                      <a:endParaRPr lang="de-DE" sz="140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687345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r" defTabSz="3429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   [</a:t>
                      </a:r>
                      <a:r>
                        <a:rPr lang="en-GB" sz="1400" kern="1200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H] </a:t>
                      </a:r>
                      <a:endParaRPr lang="de-DE" sz="140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</a:t>
                      </a:r>
                      <a:endParaRPr lang="de-DE" sz="140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0.88</a:t>
                      </a:r>
                      <a:endParaRPr lang="de-DE" sz="140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23602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r" defTabSz="3429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n-GB" sz="1400" kern="1200" baseline="-250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max</a:t>
                      </a:r>
                      <a:r>
                        <a:rPr lang="en-GB" sz="1400" kern="1200" baseline="-250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GB" sz="1400" kern="1200" baseline="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[kJ]</a:t>
                      </a:r>
                      <a:endParaRPr lang="de-DE" sz="1400" kern="1200" baseline="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1100</a:t>
                      </a:r>
                      <a:endParaRPr lang="de-DE" sz="140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37</a:t>
                      </a:r>
                      <a:endParaRPr lang="de-DE" sz="140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76347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r" defTabSz="3429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ramp rate  </a:t>
                      </a:r>
                      <a:r>
                        <a:rPr lang="en-GB" sz="1400" kern="1200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[A/s]</a:t>
                      </a:r>
                      <a:endParaRPr lang="de-DE" sz="140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lang="de-DE" sz="1400" kern="120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2.425</a:t>
                      </a:r>
                      <a:endParaRPr lang="de-DE" sz="140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1368454"/>
                  </a:ext>
                </a:extLst>
              </a:tr>
            </a:tbl>
          </a:graphicData>
        </a:graphic>
      </p:graphicFrame>
      <p:sp>
        <p:nvSpPr>
          <p:cNvPr id="24" name="Rechteck 23"/>
          <p:cNvSpPr/>
          <p:nvPr/>
        </p:nvSpPr>
        <p:spPr>
          <a:xfrm>
            <a:off x="3162007" y="1709736"/>
            <a:ext cx="3260099" cy="24238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Super-FRS </a:t>
            </a:r>
            <a:r>
              <a:rPr lang="de-DE" dirty="0" err="1" smtClean="0"/>
              <a:t>multiplets</a:t>
            </a:r>
            <a:endParaRPr lang="de-DE" dirty="0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709" y="-1212309"/>
            <a:ext cx="892657" cy="588496"/>
          </a:xfrm>
          <a:prstGeom prst="rect">
            <a:avLst/>
          </a:prstGeom>
        </p:spPr>
      </p:pic>
      <p:grpSp>
        <p:nvGrpSpPr>
          <p:cNvPr id="63" name="Gruppieren 62"/>
          <p:cNvGrpSpPr/>
          <p:nvPr/>
        </p:nvGrpSpPr>
        <p:grpSpPr>
          <a:xfrm>
            <a:off x="202346" y="-1470893"/>
            <a:ext cx="2340000" cy="327148"/>
            <a:chOff x="4204544" y="2111486"/>
            <a:chExt cx="2340000" cy="327148"/>
          </a:xfrm>
        </p:grpSpPr>
        <p:grpSp>
          <p:nvGrpSpPr>
            <p:cNvPr id="64" name="Gruppieren 63"/>
            <p:cNvGrpSpPr/>
            <p:nvPr/>
          </p:nvGrpSpPr>
          <p:grpSpPr>
            <a:xfrm>
              <a:off x="4204544" y="2111486"/>
              <a:ext cx="2340000" cy="327148"/>
              <a:chOff x="443218" y="4260415"/>
              <a:chExt cx="5599803" cy="1284917"/>
            </a:xfrm>
          </p:grpSpPr>
          <p:sp>
            <p:nvSpPr>
              <p:cNvPr id="66" name="Rechteck 65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7" name="Gerader Verbinder 66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Rechteck 64"/>
            <p:cNvSpPr/>
            <p:nvPr/>
          </p:nvSpPr>
          <p:spPr>
            <a:xfrm>
              <a:off x="4204544" y="211851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text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02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202346" y="-1141278"/>
            <a:ext cx="2340000" cy="327148"/>
            <a:chOff x="4204544" y="2441101"/>
            <a:chExt cx="2340000" cy="327148"/>
          </a:xfrm>
        </p:grpSpPr>
        <p:grpSp>
          <p:nvGrpSpPr>
            <p:cNvPr id="69" name="Gruppieren 68"/>
            <p:cNvGrpSpPr/>
            <p:nvPr/>
          </p:nvGrpSpPr>
          <p:grpSpPr>
            <a:xfrm>
              <a:off x="4204544" y="2441101"/>
              <a:ext cx="2340000" cy="327148"/>
              <a:chOff x="443218" y="4260415"/>
              <a:chExt cx="5599803" cy="1284917"/>
            </a:xfrm>
          </p:grpSpPr>
          <p:sp>
            <p:nvSpPr>
              <p:cNvPr id="71" name="Rechteck 70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2" name="Gerader Verbinder 71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Rechteck 69"/>
            <p:cNvSpPr/>
            <p:nvPr/>
          </p:nvSpPr>
          <p:spPr>
            <a:xfrm>
              <a:off x="4204544" y="244812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text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03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199925" y="-769336"/>
            <a:ext cx="2340000" cy="327148"/>
            <a:chOff x="208893" y="2770711"/>
            <a:chExt cx="2340000" cy="327148"/>
          </a:xfrm>
        </p:grpSpPr>
        <p:grpSp>
          <p:nvGrpSpPr>
            <p:cNvPr id="74" name="Gruppieren 73"/>
            <p:cNvGrpSpPr/>
            <p:nvPr/>
          </p:nvGrpSpPr>
          <p:grpSpPr>
            <a:xfrm>
              <a:off x="208893" y="2770711"/>
              <a:ext cx="2340000" cy="327148"/>
              <a:chOff x="443218" y="4260415"/>
              <a:chExt cx="5599803" cy="1284917"/>
            </a:xfrm>
          </p:grpSpPr>
          <p:sp>
            <p:nvSpPr>
              <p:cNvPr id="76" name="Rechteck 75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7" name="Gerader Verbinder 76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Rechteck 74"/>
            <p:cNvSpPr/>
            <p:nvPr/>
          </p:nvSpPr>
          <p:spPr>
            <a:xfrm>
              <a:off x="208893" y="277773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text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04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205581" y="-383472"/>
            <a:ext cx="2340000" cy="327148"/>
            <a:chOff x="208893" y="3660449"/>
            <a:chExt cx="2340000" cy="327148"/>
          </a:xfrm>
        </p:grpSpPr>
        <p:grpSp>
          <p:nvGrpSpPr>
            <p:cNvPr id="79" name="Gruppieren 78"/>
            <p:cNvGrpSpPr/>
            <p:nvPr/>
          </p:nvGrpSpPr>
          <p:grpSpPr>
            <a:xfrm>
              <a:off x="208893" y="3660449"/>
              <a:ext cx="2340000" cy="327148"/>
              <a:chOff x="443218" y="4260415"/>
              <a:chExt cx="5599803" cy="1284917"/>
            </a:xfrm>
          </p:grpSpPr>
          <p:sp>
            <p:nvSpPr>
              <p:cNvPr id="81" name="Rechteck 80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82" name="Gerader Verbinder 81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Rechteck 79"/>
            <p:cNvSpPr/>
            <p:nvPr/>
          </p:nvSpPr>
          <p:spPr>
            <a:xfrm>
              <a:off x="208893" y="3667473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text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05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6304541" y="1351721"/>
            <a:ext cx="3032456" cy="2831368"/>
            <a:chOff x="5988300" y="1374194"/>
            <a:chExt cx="3032456" cy="2831368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1648" y="3127881"/>
              <a:ext cx="1137630" cy="1077681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8300" y="1374194"/>
              <a:ext cx="1835097" cy="1716845"/>
            </a:xfrm>
            <a:prstGeom prst="rect">
              <a:avLst/>
            </a:prstGeom>
          </p:spPr>
        </p:pic>
        <p:sp>
          <p:nvSpPr>
            <p:cNvPr id="119" name="Rechteck 118"/>
            <p:cNvSpPr/>
            <p:nvPr/>
          </p:nvSpPr>
          <p:spPr>
            <a:xfrm>
              <a:off x="7691450" y="1462712"/>
              <a:ext cx="13293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quadrupole</a:t>
              </a:r>
            </a:p>
          </p:txBody>
        </p:sp>
        <p:sp>
          <p:nvSpPr>
            <p:cNvPr id="120" name="Rechteck 119"/>
            <p:cNvSpPr/>
            <p:nvPr/>
          </p:nvSpPr>
          <p:spPr>
            <a:xfrm>
              <a:off x="7691450" y="3113359"/>
              <a:ext cx="13293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sextupole</a:t>
              </a:r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2859933" y="1194675"/>
            <a:ext cx="5720837" cy="3211444"/>
            <a:chOff x="3201469" y="1274028"/>
            <a:chExt cx="5720837" cy="3211444"/>
          </a:xfrm>
        </p:grpSpPr>
        <p:pic>
          <p:nvPicPr>
            <p:cNvPr id="106" name="Grafik 10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4396" y="1274028"/>
              <a:ext cx="2880013" cy="3211444"/>
            </a:xfrm>
            <a:prstGeom prst="rect">
              <a:avLst/>
            </a:prstGeom>
          </p:spPr>
        </p:pic>
        <p:sp>
          <p:nvSpPr>
            <p:cNvPr id="121" name="Rechteck 120"/>
            <p:cNvSpPr/>
            <p:nvPr/>
          </p:nvSpPr>
          <p:spPr>
            <a:xfrm>
              <a:off x="3393996" y="2342875"/>
              <a:ext cx="13293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342900"/>
              <a:r>
                <a:rPr lang="en-GB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</a:t>
              </a:r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reservoir</a:t>
              </a:r>
            </a:p>
          </p:txBody>
        </p:sp>
        <p:sp>
          <p:nvSpPr>
            <p:cNvPr id="122" name="Rechteck 121"/>
            <p:cNvSpPr/>
            <p:nvPr/>
          </p:nvSpPr>
          <p:spPr>
            <a:xfrm>
              <a:off x="7103945" y="3731818"/>
              <a:ext cx="13293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quadrupole</a:t>
              </a:r>
            </a:p>
          </p:txBody>
        </p:sp>
        <p:sp>
          <p:nvSpPr>
            <p:cNvPr id="123" name="Rechteck 122"/>
            <p:cNvSpPr/>
            <p:nvPr/>
          </p:nvSpPr>
          <p:spPr>
            <a:xfrm>
              <a:off x="7593000" y="3518294"/>
              <a:ext cx="13293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sextupole</a:t>
              </a:r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" name="Rechteck 123"/>
            <p:cNvSpPr/>
            <p:nvPr/>
          </p:nvSpPr>
          <p:spPr>
            <a:xfrm>
              <a:off x="3201469" y="2754541"/>
              <a:ext cx="13293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warm bore</a:t>
              </a:r>
            </a:p>
          </p:txBody>
        </p:sp>
        <p:cxnSp>
          <p:nvCxnSpPr>
            <p:cNvPr id="14" name="Gerader Verbinder 13"/>
            <p:cNvCxnSpPr/>
            <p:nvPr/>
          </p:nvCxnSpPr>
          <p:spPr>
            <a:xfrm>
              <a:off x="4504396" y="2914531"/>
              <a:ext cx="652844" cy="58970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r Verbinder 124"/>
            <p:cNvCxnSpPr/>
            <p:nvPr/>
          </p:nvCxnSpPr>
          <p:spPr>
            <a:xfrm>
              <a:off x="4689567" y="2518664"/>
              <a:ext cx="652844" cy="589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" name="Gerader Verbinder 125"/>
            <p:cNvCxnSpPr/>
            <p:nvPr/>
          </p:nvCxnSpPr>
          <p:spPr>
            <a:xfrm>
              <a:off x="6837980" y="3285279"/>
              <a:ext cx="792750" cy="30270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r Verbinder 127"/>
            <p:cNvCxnSpPr/>
            <p:nvPr/>
          </p:nvCxnSpPr>
          <p:spPr>
            <a:xfrm>
              <a:off x="6276212" y="3468828"/>
              <a:ext cx="881517" cy="332247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ieren 21"/>
          <p:cNvGrpSpPr/>
          <p:nvPr/>
        </p:nvGrpSpPr>
        <p:grpSpPr>
          <a:xfrm>
            <a:off x="10085923" y="-442188"/>
            <a:ext cx="4345861" cy="2209515"/>
            <a:chOff x="9303762" y="841061"/>
            <a:chExt cx="4345861" cy="2209515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3762" y="841061"/>
              <a:ext cx="3386229" cy="2209515"/>
            </a:xfrm>
            <a:prstGeom prst="rect">
              <a:avLst/>
            </a:prstGeom>
          </p:spPr>
        </p:pic>
        <p:sp>
          <p:nvSpPr>
            <p:cNvPr id="130" name="Rechteck 129"/>
            <p:cNvSpPr/>
            <p:nvPr/>
          </p:nvSpPr>
          <p:spPr>
            <a:xfrm>
              <a:off x="12320317" y="848898"/>
              <a:ext cx="13293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long </a:t>
              </a:r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multiplet</a:t>
              </a:r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3635734" y="1870124"/>
            <a:ext cx="4444647" cy="2056069"/>
            <a:chOff x="3527255" y="1932652"/>
            <a:chExt cx="4444647" cy="2056069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7255" y="2235513"/>
              <a:ext cx="4318813" cy="1667196"/>
            </a:xfrm>
            <a:prstGeom prst="rect">
              <a:avLst/>
            </a:prstGeom>
          </p:spPr>
        </p:pic>
        <p:sp>
          <p:nvSpPr>
            <p:cNvPr id="131" name="Rechteck 130"/>
            <p:cNvSpPr/>
            <p:nvPr/>
          </p:nvSpPr>
          <p:spPr>
            <a:xfrm>
              <a:off x="6642596" y="3680944"/>
              <a:ext cx="13293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cold mass</a:t>
              </a:r>
            </a:p>
          </p:txBody>
        </p:sp>
        <p:sp>
          <p:nvSpPr>
            <p:cNvPr id="132" name="Rechteck 131"/>
            <p:cNvSpPr/>
            <p:nvPr/>
          </p:nvSpPr>
          <p:spPr>
            <a:xfrm rot="21109803">
              <a:off x="3975584" y="1932652"/>
              <a:ext cx="324117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 – SQ+OC – SE – LQ – ST – </a:t>
              </a:r>
              <a:r>
                <a:rPr lang="en-GB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SQ+OC – </a:t>
              </a:r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3899580" y="1830511"/>
            <a:ext cx="4177313" cy="2207347"/>
            <a:chOff x="6295993" y="-1476003"/>
            <a:chExt cx="4177313" cy="2207347"/>
          </a:xfrm>
        </p:grpSpPr>
        <p:pic>
          <p:nvPicPr>
            <p:cNvPr id="136" name="Grafik 135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5993" y="-1476003"/>
              <a:ext cx="3363770" cy="2207347"/>
            </a:xfrm>
            <a:prstGeom prst="rect">
              <a:avLst/>
            </a:prstGeom>
          </p:spPr>
        </p:pic>
        <p:sp>
          <p:nvSpPr>
            <p:cNvPr id="138" name="Rechteck 137"/>
            <p:cNvSpPr/>
            <p:nvPr/>
          </p:nvSpPr>
          <p:spPr>
            <a:xfrm>
              <a:off x="9144000" y="-1449284"/>
              <a:ext cx="13293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long </a:t>
              </a:r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multiplet</a:t>
              </a:r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2596905" y="1394512"/>
            <a:ext cx="3356981" cy="2551652"/>
            <a:chOff x="3704206" y="-1965948"/>
            <a:chExt cx="3356981" cy="2551652"/>
          </a:xfrm>
        </p:grpSpPr>
        <p:pic>
          <p:nvPicPr>
            <p:cNvPr id="137" name="Grafik 136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4206" y="-1961726"/>
              <a:ext cx="2616779" cy="2547430"/>
            </a:xfrm>
            <a:prstGeom prst="rect">
              <a:avLst/>
            </a:prstGeom>
          </p:spPr>
        </p:pic>
        <p:sp>
          <p:nvSpPr>
            <p:cNvPr id="139" name="Rechteck 138"/>
            <p:cNvSpPr/>
            <p:nvPr/>
          </p:nvSpPr>
          <p:spPr>
            <a:xfrm>
              <a:off x="5731881" y="-1965948"/>
              <a:ext cx="13293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short </a:t>
              </a:r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multiplet</a:t>
              </a:r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11124880" y="-1075531"/>
            <a:ext cx="2843224" cy="2982902"/>
            <a:chOff x="4540285" y="1377632"/>
            <a:chExt cx="2843224" cy="2982902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0285" y="1377632"/>
              <a:ext cx="2343710" cy="2982902"/>
            </a:xfrm>
            <a:prstGeom prst="rect">
              <a:avLst/>
            </a:prstGeom>
          </p:spPr>
        </p:pic>
        <p:sp>
          <p:nvSpPr>
            <p:cNvPr id="118" name="Rechteck 117"/>
            <p:cNvSpPr/>
            <p:nvPr/>
          </p:nvSpPr>
          <p:spPr>
            <a:xfrm>
              <a:off x="6054203" y="1476955"/>
              <a:ext cx="13293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short </a:t>
              </a:r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multiplet</a:t>
              </a:r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0" name="Gruppieren 139"/>
          <p:cNvGrpSpPr/>
          <p:nvPr/>
        </p:nvGrpSpPr>
        <p:grpSpPr>
          <a:xfrm>
            <a:off x="208893" y="2541215"/>
            <a:ext cx="2340000" cy="957542"/>
            <a:chOff x="4204544" y="1783645"/>
            <a:chExt cx="2340000" cy="957542"/>
          </a:xfrm>
        </p:grpSpPr>
        <p:grpSp>
          <p:nvGrpSpPr>
            <p:cNvPr id="141" name="Gruppieren 140"/>
            <p:cNvGrpSpPr/>
            <p:nvPr/>
          </p:nvGrpSpPr>
          <p:grpSpPr>
            <a:xfrm>
              <a:off x="4204544" y="1783645"/>
              <a:ext cx="2340000" cy="957542"/>
              <a:chOff x="443218" y="4260411"/>
              <a:chExt cx="5599803" cy="3760872"/>
            </a:xfrm>
          </p:grpSpPr>
          <p:sp>
            <p:nvSpPr>
              <p:cNvPr id="143" name="Rechteck 142"/>
              <p:cNvSpPr/>
              <p:nvPr/>
            </p:nvSpPr>
            <p:spPr>
              <a:xfrm>
                <a:off x="443218" y="4260411"/>
                <a:ext cx="5599803" cy="3760872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44" name="Gerader Verbinder 143"/>
              <p:cNvCxnSpPr/>
              <p:nvPr/>
            </p:nvCxnSpPr>
            <p:spPr>
              <a:xfrm>
                <a:off x="443218" y="4260415"/>
                <a:ext cx="15483" cy="376086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2" name="Rechteck 141"/>
            <p:cNvSpPr/>
            <p:nvPr/>
          </p:nvSpPr>
          <p:spPr>
            <a:xfrm>
              <a:off x="4204544" y="1790670"/>
              <a:ext cx="2339241" cy="950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ts val="1700"/>
                </a:lnSpc>
              </a:pP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iron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dominated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>
                <a:lnSpc>
                  <a:spcPts val="1700"/>
                </a:lnSpc>
              </a:pP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helium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bath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>
                <a:lnSpc>
                  <a:spcPts val="1700"/>
                </a:lnSpc>
              </a:pP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warm beam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pipe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(d = 380 mm)</a:t>
              </a:r>
            </a:p>
            <a:p>
              <a:pPr defTabSz="342900">
                <a:lnSpc>
                  <a:spcPts val="1700"/>
                </a:lnSpc>
              </a:pP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individual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powering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(I &lt; 300 A)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5" name="Gruppieren 144"/>
          <p:cNvGrpSpPr/>
          <p:nvPr/>
        </p:nvGrpSpPr>
        <p:grpSpPr>
          <a:xfrm>
            <a:off x="208893" y="2352958"/>
            <a:ext cx="2340000" cy="461665"/>
            <a:chOff x="4204544" y="1492255"/>
            <a:chExt cx="2340000" cy="461665"/>
          </a:xfrm>
        </p:grpSpPr>
        <p:grpSp>
          <p:nvGrpSpPr>
            <p:cNvPr id="146" name="Gruppieren 145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148" name="Rechteck 147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49" name="Gerader Verbinder 148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7" name="Rechteck 146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en-GB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ultiplets</a:t>
              </a:r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– common specs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0" name="Gruppieren 149"/>
          <p:cNvGrpSpPr/>
          <p:nvPr/>
        </p:nvGrpSpPr>
        <p:grpSpPr>
          <a:xfrm>
            <a:off x="208893" y="1573819"/>
            <a:ext cx="2340000" cy="739533"/>
            <a:chOff x="4204544" y="1783645"/>
            <a:chExt cx="2340000" cy="739533"/>
          </a:xfrm>
        </p:grpSpPr>
        <p:grpSp>
          <p:nvGrpSpPr>
            <p:cNvPr id="151" name="Gruppieren 150"/>
            <p:cNvGrpSpPr/>
            <p:nvPr/>
          </p:nvGrpSpPr>
          <p:grpSpPr>
            <a:xfrm>
              <a:off x="4204544" y="1783645"/>
              <a:ext cx="2340000" cy="728735"/>
              <a:chOff x="443218" y="4260411"/>
              <a:chExt cx="5599803" cy="2862203"/>
            </a:xfrm>
          </p:grpSpPr>
          <p:sp>
            <p:nvSpPr>
              <p:cNvPr id="153" name="Rechteck 152"/>
              <p:cNvSpPr/>
              <p:nvPr/>
            </p:nvSpPr>
            <p:spPr>
              <a:xfrm>
                <a:off x="443218" y="4260411"/>
                <a:ext cx="5599803" cy="286220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54" name="Gerader Verbinder 153"/>
              <p:cNvCxnSpPr/>
              <p:nvPr/>
            </p:nvCxnSpPr>
            <p:spPr>
              <a:xfrm>
                <a:off x="443218" y="4260415"/>
                <a:ext cx="23225" cy="2862199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2" name="Rechteck 151"/>
            <p:cNvSpPr/>
            <p:nvPr/>
          </p:nvSpPr>
          <p:spPr>
            <a:xfrm>
              <a:off x="4204544" y="1790670"/>
              <a:ext cx="2339241" cy="732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ts val="1700"/>
                </a:lnSpc>
              </a:pP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separator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>
                <a:lnSpc>
                  <a:spcPts val="1700"/>
                </a:lnSpc>
              </a:pP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standard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quadrupole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+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sextupole</a:t>
              </a:r>
              <a:endParaRPr lang="de-DE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>
                <a:lnSpc>
                  <a:spcPts val="1700"/>
                </a:lnSpc>
              </a:pP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2.5 m, 25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tons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5" name="Gruppieren 154"/>
          <p:cNvGrpSpPr/>
          <p:nvPr/>
        </p:nvGrpSpPr>
        <p:grpSpPr>
          <a:xfrm>
            <a:off x="208893" y="1283354"/>
            <a:ext cx="2340000" cy="461665"/>
            <a:chOff x="4204544" y="1492255"/>
            <a:chExt cx="2340000" cy="461665"/>
          </a:xfrm>
        </p:grpSpPr>
        <p:grpSp>
          <p:nvGrpSpPr>
            <p:cNvPr id="156" name="Gruppieren 155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158" name="Rechteck 157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59" name="Gerader Verbinder 158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7" name="Rechteck 156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short </a:t>
              </a:r>
              <a:r>
                <a:rPr lang="en-GB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multiplets</a:t>
              </a:r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(8 pcs)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0" name="Gruppieren 159"/>
          <p:cNvGrpSpPr/>
          <p:nvPr/>
        </p:nvGrpSpPr>
        <p:grpSpPr>
          <a:xfrm>
            <a:off x="208893" y="3746727"/>
            <a:ext cx="2340000" cy="804131"/>
            <a:chOff x="4204544" y="1783646"/>
            <a:chExt cx="2340000" cy="864422"/>
          </a:xfrm>
        </p:grpSpPr>
        <p:grpSp>
          <p:nvGrpSpPr>
            <p:cNvPr id="161" name="Gruppieren 160"/>
            <p:cNvGrpSpPr/>
            <p:nvPr/>
          </p:nvGrpSpPr>
          <p:grpSpPr>
            <a:xfrm>
              <a:off x="4204544" y="1783646"/>
              <a:ext cx="2340000" cy="864422"/>
              <a:chOff x="443218" y="4260415"/>
              <a:chExt cx="5599803" cy="3395132"/>
            </a:xfrm>
          </p:grpSpPr>
          <p:sp>
            <p:nvSpPr>
              <p:cNvPr id="163" name="Rechteck 162"/>
              <p:cNvSpPr/>
              <p:nvPr/>
            </p:nvSpPr>
            <p:spPr>
              <a:xfrm>
                <a:off x="443218" y="4260415"/>
                <a:ext cx="5599803" cy="3395132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64" name="Gerader Verbinder 163"/>
              <p:cNvCxnSpPr/>
              <p:nvPr/>
            </p:nvCxnSpPr>
            <p:spPr>
              <a:xfrm>
                <a:off x="443218" y="4260415"/>
                <a:ext cx="15483" cy="3395132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2" name="Rechteck 161"/>
            <p:cNvSpPr/>
            <p:nvPr/>
          </p:nvSpPr>
          <p:spPr>
            <a:xfrm>
              <a:off x="4204544" y="1807218"/>
              <a:ext cx="2339241" cy="732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ts val="1700"/>
                </a:lnSpc>
              </a:pP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separator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>
                <a:lnSpc>
                  <a:spcPts val="1700"/>
                </a:lnSpc>
              </a:pP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configs</a:t>
              </a:r>
              <a:endPara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>
                <a:lnSpc>
                  <a:spcPts val="1700"/>
                </a:lnSpc>
              </a:pP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max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9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magnets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7 m, 60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tons</a:t>
              </a:r>
              <a:endPara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5" name="Gruppieren 164"/>
          <p:cNvGrpSpPr/>
          <p:nvPr/>
        </p:nvGrpSpPr>
        <p:grpSpPr>
          <a:xfrm>
            <a:off x="208893" y="3580938"/>
            <a:ext cx="2340000" cy="461665"/>
            <a:chOff x="4204544" y="1492255"/>
            <a:chExt cx="2340000" cy="461665"/>
          </a:xfrm>
        </p:grpSpPr>
        <p:grpSp>
          <p:nvGrpSpPr>
            <p:cNvPr id="166" name="Gruppieren 165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168" name="Rechteck 167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69" name="Gerader Verbinder 168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7" name="Rechteck 166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long </a:t>
              </a:r>
              <a:r>
                <a:rPr lang="en-GB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multiplets</a:t>
              </a:r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(25 pcs)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689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/>
          <p:cNvGrpSpPr/>
          <p:nvPr/>
        </p:nvGrpSpPr>
        <p:grpSpPr>
          <a:xfrm>
            <a:off x="3212739" y="1283354"/>
            <a:ext cx="5924677" cy="3240000"/>
            <a:chOff x="3190675" y="1283354"/>
            <a:chExt cx="5924677" cy="324000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0675" y="1283354"/>
              <a:ext cx="4451573" cy="3240000"/>
            </a:xfrm>
            <a:prstGeom prst="rect">
              <a:avLst/>
            </a:prstGeom>
          </p:spPr>
        </p:pic>
        <p:sp>
          <p:nvSpPr>
            <p:cNvPr id="138" name="Rechteck 137"/>
            <p:cNvSpPr/>
            <p:nvPr/>
          </p:nvSpPr>
          <p:spPr>
            <a:xfrm>
              <a:off x="7786046" y="1435754"/>
              <a:ext cx="13293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dipole coil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2714530" y="1283354"/>
            <a:ext cx="6621162" cy="3240000"/>
            <a:chOff x="2638534" y="1228789"/>
            <a:chExt cx="6621162" cy="3233274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8534" y="1228789"/>
              <a:ext cx="6200556" cy="3233274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>
            <a:xfrm>
              <a:off x="7856650" y="1228789"/>
              <a:ext cx="989456" cy="397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39" name="Rechteck 138"/>
            <p:cNvSpPr/>
            <p:nvPr/>
          </p:nvSpPr>
          <p:spPr>
            <a:xfrm>
              <a:off x="7930390" y="1318818"/>
              <a:ext cx="13293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octupole</a:t>
              </a:r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3378765" y="1283354"/>
            <a:ext cx="5754134" cy="3210771"/>
            <a:chOff x="3361218" y="1283354"/>
            <a:chExt cx="5754134" cy="3210771"/>
          </a:xfrm>
        </p:grpSpPr>
        <p:pic>
          <p:nvPicPr>
            <p:cNvPr id="103" name="Inhaltsplatzhalter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1218" y="1283354"/>
              <a:ext cx="4281030" cy="3210771"/>
            </a:xfrm>
            <a:prstGeom prst="rect">
              <a:avLst/>
            </a:prstGeom>
          </p:spPr>
        </p:pic>
        <p:sp>
          <p:nvSpPr>
            <p:cNvPr id="140" name="Rechteck 139"/>
            <p:cNvSpPr/>
            <p:nvPr/>
          </p:nvSpPr>
          <p:spPr>
            <a:xfrm>
              <a:off x="7786046" y="1435754"/>
              <a:ext cx="13293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cold mass 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2787151" y="1283354"/>
            <a:ext cx="6353726" cy="3240000"/>
            <a:chOff x="2761626" y="1283354"/>
            <a:chExt cx="6353726" cy="3240000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1626" y="1283354"/>
              <a:ext cx="4880622" cy="3240000"/>
            </a:xfrm>
            <a:prstGeom prst="rect">
              <a:avLst/>
            </a:prstGeom>
          </p:spPr>
        </p:pic>
        <p:sp>
          <p:nvSpPr>
            <p:cNvPr id="142" name="Rechteck 141"/>
            <p:cNvSpPr/>
            <p:nvPr/>
          </p:nvSpPr>
          <p:spPr>
            <a:xfrm>
              <a:off x="7786046" y="1435754"/>
              <a:ext cx="1329306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cold mass</a:t>
              </a:r>
            </a:p>
            <a:p>
              <a:pPr defTabSz="342900"/>
              <a:endParaRPr lang="en-GB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concentricity </a:t>
              </a: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 0.3 mm 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Super-FRS </a:t>
            </a:r>
            <a:r>
              <a:rPr lang="de-DE" dirty="0" err="1" smtClean="0"/>
              <a:t>multiplets</a:t>
            </a:r>
            <a:r>
              <a:rPr lang="de-DE" dirty="0" smtClean="0"/>
              <a:t> - </a:t>
            </a:r>
            <a:r>
              <a:rPr lang="de-DE" dirty="0" err="1" smtClean="0"/>
              <a:t>production</a:t>
            </a:r>
            <a:endParaRPr lang="de-DE" dirty="0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grpSp>
        <p:nvGrpSpPr>
          <p:cNvPr id="30" name="Gruppieren 29"/>
          <p:cNvGrpSpPr/>
          <p:nvPr/>
        </p:nvGrpSpPr>
        <p:grpSpPr>
          <a:xfrm>
            <a:off x="3345390" y="1283354"/>
            <a:ext cx="5793104" cy="3240000"/>
            <a:chOff x="3322248" y="1283354"/>
            <a:chExt cx="5793104" cy="3240000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3322248" y="1283354"/>
              <a:ext cx="4320000" cy="3240000"/>
            </a:xfrm>
            <a:prstGeom prst="rect">
              <a:avLst/>
            </a:prstGeom>
          </p:spPr>
        </p:pic>
        <p:sp>
          <p:nvSpPr>
            <p:cNvPr id="135" name="Rechteck 134"/>
            <p:cNvSpPr/>
            <p:nvPr/>
          </p:nvSpPr>
          <p:spPr>
            <a:xfrm>
              <a:off x="7786046" y="1435754"/>
              <a:ext cx="13293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quadrupol</a:t>
              </a:r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4216609" y="1283354"/>
            <a:ext cx="5753686" cy="3240000"/>
            <a:chOff x="4190175" y="1283354"/>
            <a:chExt cx="5753686" cy="324000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0175" y="1283354"/>
              <a:ext cx="3452073" cy="3240000"/>
            </a:xfrm>
            <a:prstGeom prst="rect">
              <a:avLst/>
            </a:prstGeom>
          </p:spPr>
        </p:pic>
        <p:sp>
          <p:nvSpPr>
            <p:cNvPr id="54" name="Rechteck 53"/>
            <p:cNvSpPr/>
            <p:nvPr/>
          </p:nvSpPr>
          <p:spPr>
            <a:xfrm>
              <a:off x="7786046" y="1435754"/>
              <a:ext cx="215781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quadrupole coil</a:t>
              </a: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48 turns, </a:t>
              </a: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26 layers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2889167" y="1283354"/>
            <a:ext cx="6241174" cy="3240000"/>
            <a:chOff x="2874178" y="1283354"/>
            <a:chExt cx="6241174" cy="3240000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74178" y="1283354"/>
              <a:ext cx="4768070" cy="3240000"/>
            </a:xfrm>
            <a:prstGeom prst="rect">
              <a:avLst/>
            </a:prstGeom>
          </p:spPr>
        </p:pic>
        <p:sp>
          <p:nvSpPr>
            <p:cNvPr id="136" name="Rechteck 135"/>
            <p:cNvSpPr/>
            <p:nvPr/>
          </p:nvSpPr>
          <p:spPr>
            <a:xfrm>
              <a:off x="7786046" y="1435754"/>
              <a:ext cx="13293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sextupole</a:t>
              </a:r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208893" y="2541215"/>
            <a:ext cx="2340000" cy="957542"/>
            <a:chOff x="4204544" y="1783645"/>
            <a:chExt cx="2340000" cy="957542"/>
          </a:xfrm>
        </p:grpSpPr>
        <p:grpSp>
          <p:nvGrpSpPr>
            <p:cNvPr id="59" name="Gruppieren 58"/>
            <p:cNvGrpSpPr/>
            <p:nvPr/>
          </p:nvGrpSpPr>
          <p:grpSpPr>
            <a:xfrm>
              <a:off x="4204544" y="1783645"/>
              <a:ext cx="2340000" cy="957542"/>
              <a:chOff x="443218" y="4260411"/>
              <a:chExt cx="5599803" cy="3760872"/>
            </a:xfrm>
          </p:grpSpPr>
          <p:sp>
            <p:nvSpPr>
              <p:cNvPr id="61" name="Rechteck 60"/>
              <p:cNvSpPr/>
              <p:nvPr/>
            </p:nvSpPr>
            <p:spPr>
              <a:xfrm>
                <a:off x="443218" y="4260411"/>
                <a:ext cx="5599803" cy="3760872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2" name="Gerader Verbinder 61"/>
              <p:cNvCxnSpPr/>
              <p:nvPr/>
            </p:nvCxnSpPr>
            <p:spPr>
              <a:xfrm>
                <a:off x="443218" y="4260415"/>
                <a:ext cx="15483" cy="376086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Rechteck 59"/>
            <p:cNvSpPr/>
            <p:nvPr/>
          </p:nvSpPr>
          <p:spPr>
            <a:xfrm>
              <a:off x="4204544" y="1790670"/>
              <a:ext cx="2339241" cy="950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ts val="1700"/>
                </a:lnSpc>
              </a:pP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iron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dominated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>
                <a:lnSpc>
                  <a:spcPts val="1700"/>
                </a:lnSpc>
              </a:pP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helium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bath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>
                <a:lnSpc>
                  <a:spcPts val="1700"/>
                </a:lnSpc>
              </a:pP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warm beam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pipe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(d = 380 mm)</a:t>
              </a:r>
            </a:p>
            <a:p>
              <a:pPr defTabSz="342900">
                <a:lnSpc>
                  <a:spcPts val="1700"/>
                </a:lnSpc>
              </a:pP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individual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powering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(I &lt; 300 A)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3" name="Gruppieren 62"/>
          <p:cNvGrpSpPr/>
          <p:nvPr/>
        </p:nvGrpSpPr>
        <p:grpSpPr>
          <a:xfrm>
            <a:off x="208893" y="2352958"/>
            <a:ext cx="2340000" cy="461665"/>
            <a:chOff x="4204544" y="1492255"/>
            <a:chExt cx="2340000" cy="461665"/>
          </a:xfrm>
        </p:grpSpPr>
        <p:grpSp>
          <p:nvGrpSpPr>
            <p:cNvPr id="64" name="Gruppieren 63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66" name="Rechteck 65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7" name="Gerader Verbinder 66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Rechteck 64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en-GB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ultiplets</a:t>
              </a:r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– common specs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208893" y="1573819"/>
            <a:ext cx="2340000" cy="739533"/>
            <a:chOff x="4204544" y="1783645"/>
            <a:chExt cx="2340000" cy="739533"/>
          </a:xfrm>
        </p:grpSpPr>
        <p:grpSp>
          <p:nvGrpSpPr>
            <p:cNvPr id="69" name="Gruppieren 68"/>
            <p:cNvGrpSpPr/>
            <p:nvPr/>
          </p:nvGrpSpPr>
          <p:grpSpPr>
            <a:xfrm>
              <a:off x="4204544" y="1783645"/>
              <a:ext cx="2340000" cy="728735"/>
              <a:chOff x="443218" y="4260411"/>
              <a:chExt cx="5599803" cy="2862203"/>
            </a:xfrm>
          </p:grpSpPr>
          <p:sp>
            <p:nvSpPr>
              <p:cNvPr id="71" name="Rechteck 70"/>
              <p:cNvSpPr/>
              <p:nvPr/>
            </p:nvSpPr>
            <p:spPr>
              <a:xfrm>
                <a:off x="443218" y="4260411"/>
                <a:ext cx="5599803" cy="286220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2" name="Gerader Verbinder 71"/>
              <p:cNvCxnSpPr/>
              <p:nvPr/>
            </p:nvCxnSpPr>
            <p:spPr>
              <a:xfrm>
                <a:off x="443218" y="4260415"/>
                <a:ext cx="23225" cy="2862199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Rechteck 69"/>
            <p:cNvSpPr/>
            <p:nvPr/>
          </p:nvSpPr>
          <p:spPr>
            <a:xfrm>
              <a:off x="4204544" y="1790670"/>
              <a:ext cx="2339241" cy="732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ts val="1700"/>
                </a:lnSpc>
              </a:pP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separator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>
                <a:lnSpc>
                  <a:spcPts val="1700"/>
                </a:lnSpc>
              </a:pP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standard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quadrupole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+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sextupole</a:t>
              </a:r>
              <a:endParaRPr lang="de-DE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>
                <a:lnSpc>
                  <a:spcPts val="1700"/>
                </a:lnSpc>
              </a:pP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2.5 m, 25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tons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208893" y="1283354"/>
            <a:ext cx="2340000" cy="461665"/>
            <a:chOff x="4204544" y="1492255"/>
            <a:chExt cx="2340000" cy="461665"/>
          </a:xfrm>
        </p:grpSpPr>
        <p:grpSp>
          <p:nvGrpSpPr>
            <p:cNvPr id="74" name="Gruppieren 73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76" name="Rechteck 75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7" name="Gerader Verbinder 76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Rechteck 74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short </a:t>
              </a:r>
              <a:r>
                <a:rPr lang="en-GB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multiplets</a:t>
              </a:r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(8 pcs)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208893" y="3746727"/>
            <a:ext cx="2340000" cy="804131"/>
            <a:chOff x="4204544" y="1783646"/>
            <a:chExt cx="2340000" cy="864422"/>
          </a:xfrm>
        </p:grpSpPr>
        <p:grpSp>
          <p:nvGrpSpPr>
            <p:cNvPr id="79" name="Gruppieren 78"/>
            <p:cNvGrpSpPr/>
            <p:nvPr/>
          </p:nvGrpSpPr>
          <p:grpSpPr>
            <a:xfrm>
              <a:off x="4204544" y="1783646"/>
              <a:ext cx="2340000" cy="864422"/>
              <a:chOff x="443218" y="4260415"/>
              <a:chExt cx="5599803" cy="3395132"/>
            </a:xfrm>
          </p:grpSpPr>
          <p:sp>
            <p:nvSpPr>
              <p:cNvPr id="81" name="Rechteck 80"/>
              <p:cNvSpPr/>
              <p:nvPr/>
            </p:nvSpPr>
            <p:spPr>
              <a:xfrm>
                <a:off x="443218" y="4260415"/>
                <a:ext cx="5599803" cy="3395132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82" name="Gerader Verbinder 81"/>
              <p:cNvCxnSpPr/>
              <p:nvPr/>
            </p:nvCxnSpPr>
            <p:spPr>
              <a:xfrm>
                <a:off x="443218" y="4260415"/>
                <a:ext cx="15483" cy="3395132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Rechteck 79"/>
            <p:cNvSpPr/>
            <p:nvPr/>
          </p:nvSpPr>
          <p:spPr>
            <a:xfrm>
              <a:off x="4204544" y="1807218"/>
              <a:ext cx="2339241" cy="732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ts val="1700"/>
                </a:lnSpc>
              </a:pP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separator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>
                <a:lnSpc>
                  <a:spcPts val="1700"/>
                </a:lnSpc>
              </a:pP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configs</a:t>
              </a:r>
              <a:endPara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>
                <a:lnSpc>
                  <a:spcPts val="1700"/>
                </a:lnSpc>
              </a:pP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max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9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magnets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7 m, 60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tons</a:t>
              </a:r>
              <a:endPara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3" name="Gruppieren 82"/>
          <p:cNvGrpSpPr/>
          <p:nvPr/>
        </p:nvGrpSpPr>
        <p:grpSpPr>
          <a:xfrm>
            <a:off x="208893" y="3580938"/>
            <a:ext cx="2340000" cy="461665"/>
            <a:chOff x="4204544" y="1492255"/>
            <a:chExt cx="2340000" cy="461665"/>
          </a:xfrm>
        </p:grpSpPr>
        <p:grpSp>
          <p:nvGrpSpPr>
            <p:cNvPr id="84" name="Gruppieren 83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86" name="Rechteck 85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87" name="Gerader Verbinder 86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Rechteck 84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long </a:t>
              </a:r>
              <a:r>
                <a:rPr lang="en-GB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multiplets</a:t>
              </a:r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(25 pcs)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39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95033" y="431822"/>
            <a:ext cx="7825551" cy="3474028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lvl="2" defTabSz="342900"/>
            <a:r>
              <a:rPr lang="en-US" dirty="0" smtClean="0">
                <a:solidFill>
                  <a:schemeClr val="bg1"/>
                </a:solidFill>
              </a:rPr>
              <a:t>(partially) </a:t>
            </a:r>
            <a:r>
              <a:rPr lang="en-US" b="1" dirty="0" smtClean="0">
                <a:solidFill>
                  <a:schemeClr val="bg1"/>
                </a:solidFill>
              </a:rPr>
              <a:t>related or accompanying talks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100" b="1" i="1" dirty="0" err="1">
                <a:solidFill>
                  <a:schemeClr val="bg1"/>
                </a:solidFill>
                <a:latin typeface="Arial"/>
              </a:rPr>
              <a:t>v</a:t>
            </a:r>
            <a:r>
              <a:rPr lang="de-DE" sz="1100" b="1" i="1" dirty="0" err="1" smtClean="0">
                <a:solidFill>
                  <a:schemeClr val="bg1"/>
                </a:solidFill>
                <a:latin typeface="Arial"/>
              </a:rPr>
              <a:t>acuum</a:t>
            </a:r>
            <a:r>
              <a:rPr lang="de-DE" sz="1100" b="1" i="1" dirty="0">
                <a:solidFill>
                  <a:schemeClr val="bg1"/>
                </a:solidFill>
                <a:latin typeface="Arial"/>
              </a:rPr>
              <a:t>: </a:t>
            </a:r>
            <a:r>
              <a:rPr lang="en-US" sz="1100" i="1" dirty="0" smtClean="0">
                <a:solidFill>
                  <a:schemeClr val="bg1"/>
                </a:solidFill>
                <a:latin typeface="Arial"/>
              </a:rPr>
              <a:t>"</a:t>
            </a:r>
            <a:r>
              <a:rPr lang="en-US" sz="1100" i="1" dirty="0">
                <a:solidFill>
                  <a:schemeClr val="bg1"/>
                </a:solidFill>
                <a:latin typeface="Arial"/>
              </a:rPr>
              <a:t>Vacuum Requirements for GSI and </a:t>
            </a:r>
            <a:r>
              <a:rPr lang="en-US" sz="1100" i="1" dirty="0" smtClean="0">
                <a:solidFill>
                  <a:schemeClr val="bg1"/>
                </a:solidFill>
                <a:latin typeface="Arial"/>
              </a:rPr>
              <a:t>FAIR“, </a:t>
            </a:r>
            <a:r>
              <a:rPr lang="en-US" sz="1100" i="1" dirty="0">
                <a:solidFill>
                  <a:schemeClr val="bg1"/>
                </a:solidFill>
              </a:rPr>
              <a:t>Andreas </a:t>
            </a:r>
            <a:r>
              <a:rPr lang="en-US" sz="1100" i="1" dirty="0" smtClean="0">
                <a:solidFill>
                  <a:schemeClr val="bg1"/>
                </a:solidFill>
              </a:rPr>
              <a:t>Krämer</a:t>
            </a:r>
            <a:endParaRPr lang="de-DE" sz="1100" i="1" dirty="0">
              <a:solidFill>
                <a:schemeClr val="bg1"/>
              </a:solidFill>
              <a:latin typeface="Arial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100" b="1" i="1" dirty="0">
                <a:solidFill>
                  <a:schemeClr val="bg1"/>
                </a:solidFill>
                <a:latin typeface="Arial"/>
              </a:rPr>
              <a:t>beam </a:t>
            </a:r>
            <a:r>
              <a:rPr lang="en-US" sz="1100" b="1" i="1" dirty="0" smtClean="0">
                <a:solidFill>
                  <a:schemeClr val="bg1"/>
                </a:solidFill>
                <a:latin typeface="Arial"/>
              </a:rPr>
              <a:t>physics:</a:t>
            </a:r>
            <a:r>
              <a:rPr lang="en-US" sz="1100" i="1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en-US" sz="1100" i="1" dirty="0">
                <a:solidFill>
                  <a:schemeClr val="bg1"/>
                </a:solidFill>
                <a:latin typeface="Arial"/>
              </a:rPr>
              <a:t>"Simulation of intense beams in </a:t>
            </a:r>
            <a:r>
              <a:rPr lang="en-US" sz="1100" i="1" dirty="0" smtClean="0">
                <a:solidFill>
                  <a:schemeClr val="bg1"/>
                </a:solidFill>
                <a:latin typeface="Arial"/>
              </a:rPr>
              <a:t>synchrotrons“, </a:t>
            </a:r>
            <a:r>
              <a:rPr lang="en-US" sz="1100" i="1" dirty="0">
                <a:solidFill>
                  <a:schemeClr val="bg1"/>
                </a:solidFill>
              </a:rPr>
              <a:t>Adrian Oeftiger</a:t>
            </a:r>
            <a:endParaRPr lang="en-US" sz="1100" i="1" dirty="0" smtClean="0">
              <a:solidFill>
                <a:schemeClr val="bg1"/>
              </a:solidFill>
              <a:latin typeface="Arial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100" b="1" i="1" dirty="0" smtClean="0">
                <a:solidFill>
                  <a:schemeClr val="bg1"/>
                </a:solidFill>
                <a:latin typeface="Arial"/>
              </a:rPr>
              <a:t>SIS100 magnets:</a:t>
            </a:r>
            <a:r>
              <a:rPr lang="en-US" sz="1100" i="1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en-US" sz="1100" i="1" dirty="0">
                <a:solidFill>
                  <a:schemeClr val="bg1"/>
                </a:solidFill>
                <a:latin typeface="Arial"/>
              </a:rPr>
              <a:t>"Superconducting magnets for SIS100 from design to series </a:t>
            </a:r>
            <a:r>
              <a:rPr lang="en-US" sz="1100" i="1" dirty="0" smtClean="0">
                <a:solidFill>
                  <a:schemeClr val="bg1"/>
                </a:solidFill>
                <a:latin typeface="Arial"/>
              </a:rPr>
              <a:t>testing“, </a:t>
            </a:r>
            <a:r>
              <a:rPr lang="en-US" sz="1100" i="1" dirty="0">
                <a:solidFill>
                  <a:schemeClr val="bg1"/>
                </a:solidFill>
              </a:rPr>
              <a:t>Anna Szwangruber</a:t>
            </a:r>
            <a:endParaRPr lang="en-US" sz="1100" i="1" dirty="0" smtClean="0">
              <a:solidFill>
                <a:schemeClr val="bg1"/>
              </a:solidFill>
              <a:latin typeface="Arial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100" b="1" i="1" dirty="0">
                <a:solidFill>
                  <a:schemeClr val="bg1"/>
                </a:solidFill>
                <a:latin typeface="Arial"/>
              </a:rPr>
              <a:t>beam physics</a:t>
            </a:r>
            <a:r>
              <a:rPr lang="en-US" sz="1100" b="1" i="1" dirty="0" smtClean="0">
                <a:solidFill>
                  <a:schemeClr val="bg1"/>
                </a:solidFill>
                <a:latin typeface="Arial"/>
              </a:rPr>
              <a:t>:</a:t>
            </a:r>
            <a:r>
              <a:rPr lang="en-US" sz="1100" i="1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en-US" sz="1100" i="1" dirty="0">
                <a:solidFill>
                  <a:schemeClr val="bg1"/>
                </a:solidFill>
                <a:latin typeface="Arial"/>
              </a:rPr>
              <a:t>"Magnetic field and ion-optical simulations for the optimization of the </a:t>
            </a:r>
            <a:r>
              <a:rPr lang="en-US" sz="1100" i="1" dirty="0" smtClean="0">
                <a:solidFill>
                  <a:schemeClr val="bg1"/>
                </a:solidFill>
                <a:latin typeface="Arial"/>
              </a:rPr>
              <a:t>Super-FRS”, </a:t>
            </a:r>
            <a:r>
              <a:rPr lang="en-US" sz="1100" i="1" dirty="0">
                <a:solidFill>
                  <a:schemeClr val="bg1"/>
                </a:solidFill>
              </a:rPr>
              <a:t>Erika </a:t>
            </a:r>
            <a:r>
              <a:rPr lang="en-US" sz="1100" i="1" dirty="0" err="1">
                <a:solidFill>
                  <a:schemeClr val="bg1"/>
                </a:solidFill>
              </a:rPr>
              <a:t>Kazantseva</a:t>
            </a:r>
            <a:endParaRPr lang="de-DE" sz="1100" i="1" dirty="0">
              <a:solidFill>
                <a:schemeClr val="bg1"/>
              </a:solidFill>
              <a:latin typeface="Arial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100" b="1" i="1" dirty="0" smtClean="0">
                <a:solidFill>
                  <a:schemeClr val="bg1"/>
                </a:solidFill>
                <a:latin typeface="Arial"/>
              </a:rPr>
              <a:t>beam physics: </a:t>
            </a:r>
            <a:r>
              <a:rPr lang="en-US" sz="1100" i="1" dirty="0" smtClean="0">
                <a:solidFill>
                  <a:schemeClr val="bg1"/>
                </a:solidFill>
                <a:latin typeface="Arial"/>
              </a:rPr>
              <a:t>"</a:t>
            </a:r>
            <a:r>
              <a:rPr lang="en-US" sz="1100" i="1" dirty="0">
                <a:solidFill>
                  <a:schemeClr val="bg1"/>
                </a:solidFill>
                <a:latin typeface="Arial"/>
              </a:rPr>
              <a:t>Simulation of Fragment </a:t>
            </a:r>
            <a:r>
              <a:rPr lang="en-US" sz="1100" i="1" dirty="0">
                <a:solidFill>
                  <a:schemeClr val="bg1"/>
                </a:solidFill>
                <a:latin typeface="Arial"/>
              </a:rPr>
              <a:t>Separators</a:t>
            </a:r>
            <a:r>
              <a:rPr lang="en-US" sz="1100" i="1" dirty="0" smtClean="0">
                <a:solidFill>
                  <a:schemeClr val="bg1"/>
                </a:solidFill>
                <a:latin typeface="Arial"/>
              </a:rPr>
              <a:t>“, </a:t>
            </a:r>
            <a:r>
              <a:rPr lang="en-US" sz="1100" i="1" dirty="0">
                <a:solidFill>
                  <a:schemeClr val="bg1"/>
                </a:solidFill>
              </a:rPr>
              <a:t>Helmut </a:t>
            </a:r>
            <a:r>
              <a:rPr lang="en-US" sz="1100" i="1" dirty="0" err="1">
                <a:solidFill>
                  <a:schemeClr val="bg1"/>
                </a:solidFill>
              </a:rPr>
              <a:t>Weick</a:t>
            </a:r>
            <a:endParaRPr lang="en-US" sz="1100" i="1" dirty="0">
              <a:solidFill>
                <a:schemeClr val="bg1"/>
              </a:solidFill>
              <a:latin typeface="Arial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100" b="1" i="1" dirty="0" smtClean="0">
                <a:solidFill>
                  <a:schemeClr val="bg1"/>
                </a:solidFill>
                <a:latin typeface="Arial"/>
              </a:rPr>
              <a:t>beam physics:</a:t>
            </a:r>
            <a:r>
              <a:rPr lang="en-US" sz="1100" i="1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en-US" sz="1100" i="1" dirty="0">
                <a:solidFill>
                  <a:schemeClr val="bg1"/>
                </a:solidFill>
                <a:latin typeface="Arial"/>
              </a:rPr>
              <a:t>"Beam Dynamics for SIS100 of FAIR and for the Future Circular Collider (FCC</a:t>
            </a:r>
            <a:r>
              <a:rPr lang="en-US" sz="1100" i="1" dirty="0" smtClean="0">
                <a:solidFill>
                  <a:schemeClr val="bg1"/>
                </a:solidFill>
                <a:latin typeface="Arial"/>
              </a:rPr>
              <a:t>)“, </a:t>
            </a:r>
            <a:r>
              <a:rPr lang="en-US" sz="1100" i="1" dirty="0">
                <a:solidFill>
                  <a:schemeClr val="bg1"/>
                </a:solidFill>
              </a:rPr>
              <a:t>Vladimir Kornilov</a:t>
            </a:r>
            <a:endParaRPr lang="en-US" sz="1100" i="1" dirty="0">
              <a:solidFill>
                <a:schemeClr val="bg1"/>
              </a:solidFill>
              <a:latin typeface="Arial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100" b="1" i="1" dirty="0" smtClean="0">
                <a:solidFill>
                  <a:schemeClr val="bg1"/>
                </a:solidFill>
                <a:latin typeface="Arial"/>
              </a:rPr>
              <a:t>SIS100:</a:t>
            </a:r>
            <a:r>
              <a:rPr lang="de-DE" sz="1100" i="1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de-DE" sz="1100" i="1" dirty="0">
                <a:solidFill>
                  <a:schemeClr val="bg1"/>
                </a:solidFill>
                <a:latin typeface="Arial"/>
              </a:rPr>
              <a:t>"SIS18/SIS100 Status </a:t>
            </a:r>
            <a:r>
              <a:rPr lang="de-DE" sz="1100" i="1" dirty="0" err="1">
                <a:solidFill>
                  <a:schemeClr val="bg1"/>
                </a:solidFill>
                <a:latin typeface="Arial"/>
              </a:rPr>
              <a:t>and</a:t>
            </a:r>
            <a:r>
              <a:rPr lang="de-DE" sz="1100" i="1" dirty="0">
                <a:solidFill>
                  <a:schemeClr val="bg1"/>
                </a:solidFill>
                <a:latin typeface="Arial"/>
              </a:rPr>
              <a:t> </a:t>
            </a:r>
            <a:r>
              <a:rPr lang="de-DE" sz="1100" i="1" dirty="0" err="1" smtClean="0">
                <a:solidFill>
                  <a:schemeClr val="bg1"/>
                </a:solidFill>
                <a:latin typeface="Arial"/>
              </a:rPr>
              <a:t>Perspectives</a:t>
            </a:r>
            <a:r>
              <a:rPr lang="de-DE" sz="1100" i="1" dirty="0" smtClean="0">
                <a:solidFill>
                  <a:schemeClr val="bg1"/>
                </a:solidFill>
                <a:latin typeface="Arial"/>
              </a:rPr>
              <a:t>“, </a:t>
            </a:r>
            <a:r>
              <a:rPr lang="de-DE" sz="1100" i="1" dirty="0">
                <a:solidFill>
                  <a:schemeClr val="bg1"/>
                </a:solidFill>
              </a:rPr>
              <a:t>Peter Spiller</a:t>
            </a:r>
            <a:endParaRPr lang="de-DE" sz="1100" i="1" dirty="0" smtClean="0">
              <a:solidFill>
                <a:schemeClr val="bg1"/>
              </a:solidFill>
              <a:latin typeface="Arial"/>
            </a:endParaRPr>
          </a:p>
          <a:p>
            <a:pPr defTabSz="342900">
              <a:lnSpc>
                <a:spcPct val="150000"/>
              </a:lnSpc>
            </a:pPr>
            <a:endParaRPr lang="de-DE" sz="1100" i="1" dirty="0">
              <a:solidFill>
                <a:schemeClr val="bg1"/>
              </a:solidFill>
              <a:latin typeface="Arial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1100" i="1" dirty="0" smtClean="0">
              <a:solidFill>
                <a:schemeClr val="bg1"/>
              </a:solidFill>
              <a:latin typeface="Arial"/>
            </a:endParaRPr>
          </a:p>
          <a:p>
            <a:pPr defTabSz="342900">
              <a:lnSpc>
                <a:spcPct val="150000"/>
              </a:lnSpc>
            </a:pPr>
            <a:r>
              <a:rPr lang="it-IT" sz="1100" dirty="0">
                <a:solidFill>
                  <a:schemeClr val="bg1"/>
                </a:solidFill>
              </a:rPr>
              <a:t>Accelerator Seminar </a:t>
            </a:r>
            <a:r>
              <a:rPr lang="it-IT" sz="1100" dirty="0" smtClean="0">
                <a:solidFill>
                  <a:schemeClr val="bg1"/>
                </a:solidFill>
              </a:rPr>
              <a:t>· https</a:t>
            </a:r>
            <a:r>
              <a:rPr lang="it-IT" sz="1100" dirty="0">
                <a:solidFill>
                  <a:schemeClr val="bg1"/>
                </a:solidFill>
              </a:rPr>
              <a:t>://indico.gsi.de/category/359/</a:t>
            </a:r>
            <a:endParaRPr lang="de-DE" sz="1100" i="1" dirty="0">
              <a:solidFill>
                <a:schemeClr val="bg1"/>
              </a:solidFill>
              <a:latin typeface="Arial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1350" i="1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91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2647833" y="1283354"/>
            <a:ext cx="6319550" cy="3240000"/>
            <a:chOff x="3543870" y="7030654"/>
            <a:chExt cx="6319550" cy="3240000"/>
          </a:xfrm>
        </p:grpSpPr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EE077369-CFFA-48DE-A91D-62DBE2DA9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0338" y="7030654"/>
              <a:ext cx="2503082" cy="3240000"/>
            </a:xfrm>
            <a:prstGeom prst="rect">
              <a:avLst/>
            </a:prstGeom>
          </p:spPr>
        </p:pic>
        <p:pic>
          <p:nvPicPr>
            <p:cNvPr id="56" name="Grafik 5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43870" y="7030654"/>
              <a:ext cx="3876383" cy="3240000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2647833" y="1280201"/>
            <a:ext cx="6387407" cy="3240000"/>
            <a:chOff x="3137683" y="-3726433"/>
            <a:chExt cx="6387407" cy="3240000"/>
          </a:xfrm>
        </p:grpSpPr>
        <p:pic>
          <p:nvPicPr>
            <p:cNvPr id="74" name="Picture 6" descr="A large machine in a factory&#10;&#10;Description automatically generated with low confidence">
              <a:extLst>
                <a:ext uri="{FF2B5EF4-FFF2-40B4-BE49-F238E27FC236}">
                  <a16:creationId xmlns:a16="http://schemas.microsoft.com/office/drawing/2014/main" id="{70E4B273-B6FF-48A0-8A9E-CF1A51B7D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7683" y="-3726433"/>
              <a:ext cx="2922595" cy="3240000"/>
            </a:xfrm>
            <a:prstGeom prst="rect">
              <a:avLst/>
            </a:prstGeom>
          </p:spPr>
        </p:pic>
        <p:pic>
          <p:nvPicPr>
            <p:cNvPr id="76" name="Grafik 75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492"/>
            <a:stretch/>
          </p:blipFill>
          <p:spPr>
            <a:xfrm>
              <a:off x="6060278" y="-3726433"/>
              <a:ext cx="3464812" cy="32400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Super-FRS </a:t>
            </a:r>
            <a:r>
              <a:rPr lang="de-DE" dirty="0" err="1" smtClean="0"/>
              <a:t>multiplets</a:t>
            </a:r>
            <a:r>
              <a:rPr lang="de-DE" dirty="0" smtClean="0"/>
              <a:t> – </a:t>
            </a:r>
            <a:r>
              <a:rPr lang="de-DE" dirty="0" err="1" smtClean="0"/>
              <a:t>delivery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endParaRPr lang="de-DE" dirty="0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grpSp>
        <p:nvGrpSpPr>
          <p:cNvPr id="115" name="Gruppieren 114"/>
          <p:cNvGrpSpPr/>
          <p:nvPr/>
        </p:nvGrpSpPr>
        <p:grpSpPr>
          <a:xfrm>
            <a:off x="208893" y="1884121"/>
            <a:ext cx="2340000" cy="284023"/>
            <a:chOff x="4204544" y="1783646"/>
            <a:chExt cx="2340000" cy="653356"/>
          </a:xfrm>
        </p:grpSpPr>
        <p:grpSp>
          <p:nvGrpSpPr>
            <p:cNvPr id="116" name="Gruppieren 115"/>
            <p:cNvGrpSpPr/>
            <p:nvPr/>
          </p:nvGrpSpPr>
          <p:grpSpPr>
            <a:xfrm>
              <a:off x="4204544" y="1783646"/>
              <a:ext cx="2340000" cy="653356"/>
              <a:chOff x="443218" y="4260415"/>
              <a:chExt cx="5599803" cy="2566142"/>
            </a:xfrm>
          </p:grpSpPr>
          <p:sp>
            <p:nvSpPr>
              <p:cNvPr id="118" name="Rechteck 117"/>
              <p:cNvSpPr/>
              <p:nvPr/>
            </p:nvSpPr>
            <p:spPr>
              <a:xfrm>
                <a:off x="443218" y="4260415"/>
                <a:ext cx="5599803" cy="2566142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19" name="Gerader Verbinder 118"/>
              <p:cNvCxnSpPr/>
              <p:nvPr/>
            </p:nvCxnSpPr>
            <p:spPr>
              <a:xfrm>
                <a:off x="443218" y="4260415"/>
                <a:ext cx="0" cy="2566142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Rechteck 116"/>
            <p:cNvSpPr/>
            <p:nvPr/>
          </p:nvSpPr>
          <p:spPr>
            <a:xfrm>
              <a:off x="4204544" y="179067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2.5 m, 25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tons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0" name="Gruppieren 119"/>
          <p:cNvGrpSpPr/>
          <p:nvPr/>
        </p:nvGrpSpPr>
        <p:grpSpPr>
          <a:xfrm>
            <a:off x="208893" y="1592730"/>
            <a:ext cx="2340000" cy="461665"/>
            <a:chOff x="4204544" y="1492255"/>
            <a:chExt cx="2340000" cy="461665"/>
          </a:xfrm>
        </p:grpSpPr>
        <p:grpSp>
          <p:nvGrpSpPr>
            <p:cNvPr id="121" name="Gruppieren 120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123" name="Rechteck 122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24" name="Gerader Verbinder 123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Rechteck 121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short </a:t>
              </a:r>
              <a:r>
                <a:rPr lang="en-GB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multiplet</a:t>
              </a:r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GB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208893" y="2169207"/>
            <a:ext cx="2340000" cy="327148"/>
            <a:chOff x="4204544" y="2441101"/>
            <a:chExt cx="2340000" cy="327148"/>
          </a:xfrm>
        </p:grpSpPr>
        <p:grpSp>
          <p:nvGrpSpPr>
            <p:cNvPr id="59" name="Gruppieren 58"/>
            <p:cNvGrpSpPr/>
            <p:nvPr/>
          </p:nvGrpSpPr>
          <p:grpSpPr>
            <a:xfrm>
              <a:off x="4204544" y="2441101"/>
              <a:ext cx="2340000" cy="327148"/>
              <a:chOff x="443218" y="4260415"/>
              <a:chExt cx="5599803" cy="1284917"/>
            </a:xfrm>
          </p:grpSpPr>
          <p:sp>
            <p:nvSpPr>
              <p:cNvPr id="61" name="Rechteck 60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2" name="Gerader Verbinder 61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Rechteck 59"/>
            <p:cNvSpPr/>
            <p:nvPr/>
          </p:nvSpPr>
          <p:spPr>
            <a:xfrm>
              <a:off x="4204544" y="244812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 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– SE 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" name="Gruppieren 101"/>
          <p:cNvGrpSpPr/>
          <p:nvPr/>
        </p:nvGrpSpPr>
        <p:grpSpPr>
          <a:xfrm>
            <a:off x="208893" y="3222589"/>
            <a:ext cx="2340000" cy="284023"/>
            <a:chOff x="4204544" y="1783646"/>
            <a:chExt cx="2340000" cy="653356"/>
          </a:xfrm>
        </p:grpSpPr>
        <p:grpSp>
          <p:nvGrpSpPr>
            <p:cNvPr id="104" name="Gruppieren 103"/>
            <p:cNvGrpSpPr/>
            <p:nvPr/>
          </p:nvGrpSpPr>
          <p:grpSpPr>
            <a:xfrm>
              <a:off x="4204544" y="1783646"/>
              <a:ext cx="2340000" cy="653356"/>
              <a:chOff x="443218" y="4260415"/>
              <a:chExt cx="5599803" cy="2566142"/>
            </a:xfrm>
          </p:grpSpPr>
          <p:sp>
            <p:nvSpPr>
              <p:cNvPr id="141" name="Rechteck 140"/>
              <p:cNvSpPr/>
              <p:nvPr/>
            </p:nvSpPr>
            <p:spPr>
              <a:xfrm>
                <a:off x="443218" y="4260415"/>
                <a:ext cx="5599803" cy="2566142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45" name="Gerader Verbinder 144"/>
              <p:cNvCxnSpPr/>
              <p:nvPr/>
            </p:nvCxnSpPr>
            <p:spPr>
              <a:xfrm>
                <a:off x="443218" y="4260415"/>
                <a:ext cx="0" cy="2566142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7" name="Rechteck 136"/>
            <p:cNvSpPr/>
            <p:nvPr/>
          </p:nvSpPr>
          <p:spPr>
            <a:xfrm>
              <a:off x="4204544" y="1790669"/>
              <a:ext cx="2339241" cy="6371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m, 60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tons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6" name="Gruppieren 145"/>
          <p:cNvGrpSpPr/>
          <p:nvPr/>
        </p:nvGrpSpPr>
        <p:grpSpPr>
          <a:xfrm>
            <a:off x="208893" y="2931198"/>
            <a:ext cx="2340000" cy="461665"/>
            <a:chOff x="4204544" y="1492255"/>
            <a:chExt cx="2340000" cy="461665"/>
          </a:xfrm>
        </p:grpSpPr>
        <p:grpSp>
          <p:nvGrpSpPr>
            <p:cNvPr id="147" name="Gruppieren 146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149" name="Rechteck 148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50" name="Gerader Verbinder 149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8" name="Rechteck 147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long </a:t>
              </a:r>
              <a:r>
                <a:rPr lang="en-GB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multiplet</a:t>
              </a:r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GB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1" name="Gruppieren 150"/>
          <p:cNvGrpSpPr/>
          <p:nvPr/>
        </p:nvGrpSpPr>
        <p:grpSpPr>
          <a:xfrm>
            <a:off x="208893" y="3502650"/>
            <a:ext cx="2340000" cy="474669"/>
            <a:chOff x="4204544" y="2441100"/>
            <a:chExt cx="2340000" cy="474669"/>
          </a:xfrm>
        </p:grpSpPr>
        <p:grpSp>
          <p:nvGrpSpPr>
            <p:cNvPr id="152" name="Gruppieren 151"/>
            <p:cNvGrpSpPr/>
            <p:nvPr/>
          </p:nvGrpSpPr>
          <p:grpSpPr>
            <a:xfrm>
              <a:off x="4204544" y="2441100"/>
              <a:ext cx="2340000" cy="474669"/>
              <a:chOff x="443218" y="4260411"/>
              <a:chExt cx="5599803" cy="1864325"/>
            </a:xfrm>
          </p:grpSpPr>
          <p:sp>
            <p:nvSpPr>
              <p:cNvPr id="154" name="Rechteck 153"/>
              <p:cNvSpPr/>
              <p:nvPr/>
            </p:nvSpPr>
            <p:spPr>
              <a:xfrm>
                <a:off x="443218" y="4260411"/>
                <a:ext cx="5599803" cy="186432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55" name="Gerader Verbinder 154"/>
              <p:cNvCxnSpPr/>
              <p:nvPr/>
            </p:nvCxnSpPr>
            <p:spPr>
              <a:xfrm>
                <a:off x="443218" y="4260415"/>
                <a:ext cx="0" cy="184083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Rechteck 152"/>
            <p:cNvSpPr/>
            <p:nvPr/>
          </p:nvSpPr>
          <p:spPr>
            <a:xfrm>
              <a:off x="4204544" y="2448125"/>
              <a:ext cx="224134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 – SQ+OC – SE – LQ – ST 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–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SQ+OC – SE 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6" name="Gruppieren 155"/>
          <p:cNvGrpSpPr/>
          <p:nvPr/>
        </p:nvGrpSpPr>
        <p:grpSpPr>
          <a:xfrm>
            <a:off x="208893" y="3971171"/>
            <a:ext cx="2340000" cy="327148"/>
            <a:chOff x="208893" y="2770711"/>
            <a:chExt cx="2340000" cy="327148"/>
          </a:xfrm>
        </p:grpSpPr>
        <p:grpSp>
          <p:nvGrpSpPr>
            <p:cNvPr id="157" name="Gruppieren 156"/>
            <p:cNvGrpSpPr/>
            <p:nvPr/>
          </p:nvGrpSpPr>
          <p:grpSpPr>
            <a:xfrm>
              <a:off x="208893" y="2770711"/>
              <a:ext cx="2340000" cy="327148"/>
              <a:chOff x="443218" y="4260415"/>
              <a:chExt cx="5599803" cy="1284917"/>
            </a:xfrm>
          </p:grpSpPr>
          <p:sp>
            <p:nvSpPr>
              <p:cNvPr id="159" name="Rechteck 158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60" name="Gerader Verbinder 159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8" name="Rechteck 157"/>
            <p:cNvSpPr/>
            <p:nvPr/>
          </p:nvSpPr>
          <p:spPr>
            <a:xfrm>
              <a:off x="208893" y="277773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delivery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CERN: 11.2020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5" name="Gruppieren 84"/>
          <p:cNvGrpSpPr/>
          <p:nvPr/>
        </p:nvGrpSpPr>
        <p:grpSpPr>
          <a:xfrm>
            <a:off x="208893" y="2496084"/>
            <a:ext cx="2340000" cy="327148"/>
            <a:chOff x="208893" y="2770711"/>
            <a:chExt cx="2340000" cy="327148"/>
          </a:xfrm>
        </p:grpSpPr>
        <p:grpSp>
          <p:nvGrpSpPr>
            <p:cNvPr id="86" name="Gruppieren 85"/>
            <p:cNvGrpSpPr/>
            <p:nvPr/>
          </p:nvGrpSpPr>
          <p:grpSpPr>
            <a:xfrm>
              <a:off x="208893" y="2770711"/>
              <a:ext cx="2340000" cy="327148"/>
              <a:chOff x="443218" y="4260415"/>
              <a:chExt cx="5599803" cy="1284917"/>
            </a:xfrm>
          </p:grpSpPr>
          <p:sp>
            <p:nvSpPr>
              <p:cNvPr id="88" name="Rechteck 87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89" name="Gerader Verbinder 88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Rechteck 86"/>
            <p:cNvSpPr/>
            <p:nvPr/>
          </p:nvSpPr>
          <p:spPr>
            <a:xfrm>
              <a:off x="208893" y="277773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delivery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CERN: 02.2019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46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Super-FRS </a:t>
            </a:r>
            <a:r>
              <a:rPr lang="de-DE" dirty="0" err="1" smtClean="0"/>
              <a:t>magnets</a:t>
            </a:r>
            <a:r>
              <a:rPr lang="de-DE" dirty="0" smtClean="0"/>
              <a:t> - </a:t>
            </a:r>
            <a:r>
              <a:rPr lang="de-DE" dirty="0" err="1" smtClean="0"/>
              <a:t>dipole</a:t>
            </a:r>
            <a:endParaRPr lang="de-DE" dirty="0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pic>
        <p:nvPicPr>
          <p:cNvPr id="50" name="Grafik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777" y="1110135"/>
            <a:ext cx="3388214" cy="3413219"/>
          </a:xfrm>
          <a:prstGeom prst="rect">
            <a:avLst/>
          </a:prstGeom>
        </p:spPr>
      </p:pic>
      <p:grpSp>
        <p:nvGrpSpPr>
          <p:cNvPr id="51" name="Gruppieren 50"/>
          <p:cNvGrpSpPr/>
          <p:nvPr/>
        </p:nvGrpSpPr>
        <p:grpSpPr>
          <a:xfrm>
            <a:off x="208893" y="1877862"/>
            <a:ext cx="2340000" cy="971392"/>
            <a:chOff x="4204544" y="1783645"/>
            <a:chExt cx="2340000" cy="971392"/>
          </a:xfrm>
        </p:grpSpPr>
        <p:grpSp>
          <p:nvGrpSpPr>
            <p:cNvPr id="52" name="Gruppieren 51"/>
            <p:cNvGrpSpPr/>
            <p:nvPr/>
          </p:nvGrpSpPr>
          <p:grpSpPr>
            <a:xfrm>
              <a:off x="4204544" y="1783645"/>
              <a:ext cx="2340000" cy="957542"/>
              <a:chOff x="443218" y="4260411"/>
              <a:chExt cx="5599803" cy="3760872"/>
            </a:xfrm>
          </p:grpSpPr>
          <p:sp>
            <p:nvSpPr>
              <p:cNvPr id="54" name="Rechteck 53"/>
              <p:cNvSpPr/>
              <p:nvPr/>
            </p:nvSpPr>
            <p:spPr>
              <a:xfrm>
                <a:off x="443218" y="4260411"/>
                <a:ext cx="5599803" cy="3760872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55" name="Gerader Verbinder 54"/>
              <p:cNvCxnSpPr/>
              <p:nvPr/>
            </p:nvCxnSpPr>
            <p:spPr>
              <a:xfrm>
                <a:off x="443218" y="4260415"/>
                <a:ext cx="15483" cy="376086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Rechteck 52"/>
            <p:cNvSpPr/>
            <p:nvPr/>
          </p:nvSpPr>
          <p:spPr>
            <a:xfrm>
              <a:off x="4204544" y="1790670"/>
              <a:ext cx="2339241" cy="9643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ts val="1700"/>
                </a:lnSpc>
              </a:pP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warm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iron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dominated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>
                <a:lnSpc>
                  <a:spcPts val="1700"/>
                </a:lnSpc>
              </a:pP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superconducting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coil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>
                <a:lnSpc>
                  <a:spcPts val="1700"/>
                </a:lnSpc>
              </a:pP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60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tons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>
                <a:lnSpc>
                  <a:spcPts val="1700"/>
                </a:lnSpc>
              </a:pP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1.6 T @250 A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208893" y="1586285"/>
            <a:ext cx="2340000" cy="461665"/>
            <a:chOff x="4204544" y="1492255"/>
            <a:chExt cx="2340000" cy="461665"/>
          </a:xfrm>
        </p:grpSpPr>
        <p:grpSp>
          <p:nvGrpSpPr>
            <p:cNvPr id="57" name="Gruppieren 56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59" name="Rechteck 58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0" name="Gerader Verbinder 59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Rechteck 57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specs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208893" y="3304126"/>
            <a:ext cx="2344851" cy="812785"/>
            <a:chOff x="4199693" y="1783645"/>
            <a:chExt cx="2344851" cy="812785"/>
          </a:xfrm>
        </p:grpSpPr>
        <p:grpSp>
          <p:nvGrpSpPr>
            <p:cNvPr id="62" name="Gruppieren 61"/>
            <p:cNvGrpSpPr/>
            <p:nvPr/>
          </p:nvGrpSpPr>
          <p:grpSpPr>
            <a:xfrm>
              <a:off x="4199693" y="1783645"/>
              <a:ext cx="2344851" cy="812785"/>
              <a:chOff x="431609" y="4260411"/>
              <a:chExt cx="5611412" cy="3192320"/>
            </a:xfrm>
          </p:grpSpPr>
          <p:sp>
            <p:nvSpPr>
              <p:cNvPr id="64" name="Rechteck 63"/>
              <p:cNvSpPr/>
              <p:nvPr/>
            </p:nvSpPr>
            <p:spPr>
              <a:xfrm>
                <a:off x="443218" y="4260411"/>
                <a:ext cx="5599803" cy="319232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5" name="Gerader Verbinder 64"/>
              <p:cNvCxnSpPr/>
              <p:nvPr/>
            </p:nvCxnSpPr>
            <p:spPr>
              <a:xfrm flipH="1">
                <a:off x="431609" y="4260415"/>
                <a:ext cx="0" cy="319231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Rechteck 62"/>
            <p:cNvSpPr/>
            <p:nvPr/>
          </p:nvSpPr>
          <p:spPr>
            <a:xfrm>
              <a:off x="4204544" y="1790670"/>
              <a:ext cx="2339241" cy="746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ts val="1700"/>
                </a:lnSpc>
              </a:pP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pcs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 9.75°</a:t>
              </a:r>
            </a:p>
            <a:p>
              <a:pPr defTabSz="342900">
                <a:lnSpc>
                  <a:spcPts val="1700"/>
                </a:lnSpc>
              </a:pP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pcs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       11°</a:t>
              </a:r>
            </a:p>
            <a:p>
              <a:pPr defTabSz="342900">
                <a:lnSpc>
                  <a:spcPts val="1700"/>
                </a:lnSpc>
              </a:pP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pcs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    9.75°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branched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Gruppieren 65"/>
          <p:cNvGrpSpPr/>
          <p:nvPr/>
        </p:nvGrpSpPr>
        <p:grpSpPr>
          <a:xfrm>
            <a:off x="208893" y="3018471"/>
            <a:ext cx="2340000" cy="461665"/>
            <a:chOff x="4204544" y="1492255"/>
            <a:chExt cx="2340000" cy="461665"/>
          </a:xfrm>
        </p:grpSpPr>
        <p:grpSp>
          <p:nvGrpSpPr>
            <p:cNvPr id="67" name="Gruppieren 66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69" name="Rechteck 68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0" name="Gerader Verbinder 69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Rechteck 67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types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3233193" y="1786259"/>
            <a:ext cx="5734190" cy="2134235"/>
            <a:chOff x="3233194" y="1283354"/>
            <a:chExt cx="5734190" cy="2134235"/>
          </a:xfrm>
        </p:grpSpPr>
        <p:pic>
          <p:nvPicPr>
            <p:cNvPr id="28" name="Grafik 2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194" y="1283354"/>
              <a:ext cx="4378325" cy="21342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Rechteck 32"/>
            <p:cNvSpPr/>
            <p:nvPr/>
          </p:nvSpPr>
          <p:spPr>
            <a:xfrm>
              <a:off x="7661836" y="1435754"/>
              <a:ext cx="1305548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conductor: </a:t>
              </a: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wire in channel</a:t>
              </a:r>
            </a:p>
            <a:p>
              <a:pPr defTabSz="342900"/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self protecting</a:t>
              </a: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Cu/</a:t>
              </a:r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</a:t>
              </a:r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9</a:t>
              </a: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3960622" y="1283358"/>
            <a:ext cx="4650814" cy="3239995"/>
            <a:chOff x="4886903" y="1283358"/>
            <a:chExt cx="4650814" cy="3239995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629213" y="1541048"/>
              <a:ext cx="3239995" cy="2724615"/>
            </a:xfrm>
            <a:prstGeom prst="rect">
              <a:avLst/>
            </a:prstGeom>
          </p:spPr>
        </p:pic>
        <p:sp>
          <p:nvSpPr>
            <p:cNvPr id="35" name="Rechteck 34"/>
            <p:cNvSpPr/>
            <p:nvPr/>
          </p:nvSpPr>
          <p:spPr>
            <a:xfrm>
              <a:off x="7661834" y="1435754"/>
              <a:ext cx="187588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dipole </a:t>
              </a:r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</a:t>
              </a:r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13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" descr="A picture containing text, building, indoor, scene&#10;&#10;Description automatically generated">
            <a:extLst>
              <a:ext uri="{FF2B5EF4-FFF2-40B4-BE49-F238E27FC236}">
                <a16:creationId xmlns:a16="http://schemas.microsoft.com/office/drawing/2014/main" id="{EAF84C85-DD7D-44A2-BA09-82C68AC2E5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863217" y="1283354"/>
            <a:ext cx="5352282" cy="324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FoS</a:t>
            </a:r>
            <a:r>
              <a:rPr lang="de-DE" dirty="0" smtClean="0"/>
              <a:t> </a:t>
            </a:r>
            <a:r>
              <a:rPr lang="de-DE" dirty="0" err="1" smtClean="0"/>
              <a:t>testing</a:t>
            </a:r>
            <a:endParaRPr lang="de-DE" dirty="0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208893" y="1270992"/>
            <a:ext cx="2340000" cy="1565622"/>
            <a:chOff x="-2951707" y="1432797"/>
            <a:chExt cx="3508925" cy="4164770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-2951707" y="1432797"/>
              <a:ext cx="3508925" cy="4164770"/>
              <a:chOff x="443218" y="4260415"/>
              <a:chExt cx="5599803" cy="1722690"/>
            </a:xfrm>
          </p:grpSpPr>
          <p:sp>
            <p:nvSpPr>
              <p:cNvPr id="27" name="Rechteck 26"/>
              <p:cNvSpPr/>
              <p:nvPr/>
            </p:nvSpPr>
            <p:spPr>
              <a:xfrm>
                <a:off x="443218" y="4260415"/>
                <a:ext cx="5599803" cy="172269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28" name="Gerader Verbinder 27"/>
              <p:cNvCxnSpPr/>
              <p:nvPr/>
            </p:nvCxnSpPr>
            <p:spPr>
              <a:xfrm>
                <a:off x="443218" y="4260415"/>
                <a:ext cx="0" cy="172269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echteck 25"/>
            <p:cNvSpPr/>
            <p:nvPr/>
          </p:nvSpPr>
          <p:spPr>
            <a:xfrm>
              <a:off x="-2951707" y="1480326"/>
              <a:ext cx="3225347" cy="8682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short </a:t>
              </a:r>
              <a:r>
                <a:rPr lang="en-GB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multiplet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6" name="Rechteck 35"/>
          <p:cNvSpPr/>
          <p:nvPr/>
        </p:nvSpPr>
        <p:spPr>
          <a:xfrm>
            <a:off x="208893" y="1551870"/>
            <a:ext cx="2339241" cy="1367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ts val="1700"/>
              </a:lnSpc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ool down: 7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>
              <a:lnSpc>
                <a:spcPts val="1700"/>
              </a:lnSpc>
            </a:pPr>
            <a:r>
              <a:rPr lang="de-DE" sz="12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stable</a:t>
            </a:r>
            <a:r>
              <a:rPr lang="de-DE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de-DE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axis</a:t>
            </a:r>
            <a:r>
              <a:rPr lang="de-DE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(@cool down)</a:t>
            </a:r>
            <a:endParaRPr lang="de-DE" sz="12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>
              <a:lnSpc>
                <a:spcPts val="1700"/>
              </a:lnSpc>
            </a:pPr>
            <a:r>
              <a:rPr lang="de-DE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 </a:t>
            </a:r>
            <a:r>
              <a:rPr lang="de-DE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@4 </a:t>
            </a:r>
            <a:r>
              <a:rPr lang="de-DE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</a:t>
            </a:r>
            <a:r>
              <a:rPr lang="de-DE" sz="1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de-DE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partially</a:t>
            </a:r>
            <a:r>
              <a:rPr lang="de-DE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ok</a:t>
            </a:r>
          </a:p>
          <a:p>
            <a:pPr defTabSz="342900">
              <a:lnSpc>
                <a:spcPts val="1700"/>
              </a:lnSpc>
            </a:pPr>
            <a:r>
              <a:rPr lang="de-DE" sz="1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issues</a:t>
            </a:r>
            <a:r>
              <a:rPr lang="de-DE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leakage</a:t>
            </a:r>
            <a:r>
              <a:rPr lang="de-DE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</a:t>
            </a:r>
            <a:r>
              <a:rPr lang="de-DE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endParaRPr lang="de-DE" sz="12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>
              <a:lnSpc>
                <a:spcPts val="1700"/>
              </a:lnSpc>
            </a:pP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benches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5770412" y="2071346"/>
            <a:ext cx="3471561" cy="2674183"/>
            <a:chOff x="5796435" y="1636671"/>
            <a:chExt cx="3471561" cy="2674183"/>
          </a:xfrm>
        </p:grpSpPr>
        <p:grpSp>
          <p:nvGrpSpPr>
            <p:cNvPr id="56" name="Group 20">
              <a:extLst>
                <a:ext uri="{FF2B5EF4-FFF2-40B4-BE49-F238E27FC236}">
                  <a16:creationId xmlns:a16="http://schemas.microsoft.com/office/drawing/2014/main" id="{B5AE5A7F-E217-475F-B1D6-A52C78E48994}"/>
                </a:ext>
              </a:extLst>
            </p:cNvPr>
            <p:cNvGrpSpPr/>
            <p:nvPr/>
          </p:nvGrpSpPr>
          <p:grpSpPr>
            <a:xfrm>
              <a:off x="5796435" y="1636671"/>
              <a:ext cx="3471561" cy="2674183"/>
              <a:chOff x="12402782" y="1942314"/>
              <a:chExt cx="4937481" cy="3803398"/>
            </a:xfrm>
          </p:grpSpPr>
          <p:pic>
            <p:nvPicPr>
              <p:cNvPr id="60" name="Picture 9" descr="Chart, line chart&#10;&#10;Description automatically generated">
                <a:extLst>
                  <a:ext uri="{FF2B5EF4-FFF2-40B4-BE49-F238E27FC236}">
                    <a16:creationId xmlns:a16="http://schemas.microsoft.com/office/drawing/2014/main" id="{DE083D30-AE62-4428-8BA3-DE59F3C93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02782" y="1942314"/>
                <a:ext cx="4937481" cy="3803398"/>
              </a:xfrm>
              <a:prstGeom prst="rect">
                <a:avLst/>
              </a:prstGeom>
            </p:spPr>
          </p:pic>
          <p:cxnSp>
            <p:nvCxnSpPr>
              <p:cNvPr id="58" name="Straight Connector 14">
                <a:extLst>
                  <a:ext uri="{FF2B5EF4-FFF2-40B4-BE49-F238E27FC236}">
                    <a16:creationId xmlns:a16="http://schemas.microsoft.com/office/drawing/2014/main" id="{C337C035-AF7D-4F47-9057-40EC7121E7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08329" y="2281065"/>
                <a:ext cx="0" cy="297316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18">
                <a:extLst>
                  <a:ext uri="{FF2B5EF4-FFF2-40B4-BE49-F238E27FC236}">
                    <a16:creationId xmlns:a16="http://schemas.microsoft.com/office/drawing/2014/main" id="{DFB7CDF2-3610-419B-90D6-472AF34711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6765" y="2281065"/>
                <a:ext cx="0" cy="297316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Rechteck 73"/>
            <p:cNvSpPr/>
            <p:nvPr/>
          </p:nvSpPr>
          <p:spPr>
            <a:xfrm>
              <a:off x="6312755" y="3101218"/>
              <a:ext cx="13293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300 K → 80 K</a:t>
              </a: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 bar, 23 g/s</a:t>
              </a:r>
            </a:p>
          </p:txBody>
        </p:sp>
        <p:sp>
          <p:nvSpPr>
            <p:cNvPr id="75" name="Rechteck 74"/>
            <p:cNvSpPr/>
            <p:nvPr/>
          </p:nvSpPr>
          <p:spPr>
            <a:xfrm rot="5400000">
              <a:off x="7790083" y="2723356"/>
              <a:ext cx="195797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 K → 4.2 K, 1.3 bar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208893" y="2898287"/>
            <a:ext cx="2340000" cy="1047550"/>
            <a:chOff x="-2951707" y="1432797"/>
            <a:chExt cx="3508925" cy="4164770"/>
          </a:xfrm>
        </p:grpSpPr>
        <p:grpSp>
          <p:nvGrpSpPr>
            <p:cNvPr id="83" name="Gruppieren 82"/>
            <p:cNvGrpSpPr/>
            <p:nvPr/>
          </p:nvGrpSpPr>
          <p:grpSpPr>
            <a:xfrm>
              <a:off x="-2951707" y="1432797"/>
              <a:ext cx="3508925" cy="4164770"/>
              <a:chOff x="443218" y="4260415"/>
              <a:chExt cx="5599803" cy="1722690"/>
            </a:xfrm>
          </p:grpSpPr>
          <p:sp>
            <p:nvSpPr>
              <p:cNvPr id="85" name="Rechteck 84"/>
              <p:cNvSpPr/>
              <p:nvPr/>
            </p:nvSpPr>
            <p:spPr>
              <a:xfrm>
                <a:off x="443218" y="4260415"/>
                <a:ext cx="5599803" cy="172269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86" name="Gerader Verbinder 85"/>
              <p:cNvCxnSpPr/>
              <p:nvPr/>
            </p:nvCxnSpPr>
            <p:spPr>
              <a:xfrm>
                <a:off x="443218" y="4260415"/>
                <a:ext cx="0" cy="172269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Rechteck 83"/>
            <p:cNvSpPr/>
            <p:nvPr/>
          </p:nvSpPr>
          <p:spPr>
            <a:xfrm>
              <a:off x="-2951707" y="1480327"/>
              <a:ext cx="3225347" cy="8682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long </a:t>
              </a:r>
              <a:r>
                <a:rPr lang="en-GB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multiplet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7" name="Rechteck 86"/>
          <p:cNvSpPr/>
          <p:nvPr/>
        </p:nvSpPr>
        <p:spPr>
          <a:xfrm>
            <a:off x="208893" y="3173188"/>
            <a:ext cx="2339241" cy="93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ts val="1700"/>
              </a:lnSpc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ool down: 16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>
              <a:lnSpc>
                <a:spcPts val="1700"/>
              </a:lnSpc>
            </a:pP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 @ 4 K ok: all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>
              <a:lnSpc>
                <a:spcPts val="1700"/>
              </a:lnSpc>
            </a:pP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facility</a:t>
            </a:r>
            <a:endParaRPr lang="de-DE" sz="12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9" name="Gruppieren 88"/>
          <p:cNvGrpSpPr/>
          <p:nvPr/>
        </p:nvGrpSpPr>
        <p:grpSpPr>
          <a:xfrm>
            <a:off x="208893" y="3997479"/>
            <a:ext cx="2340000" cy="619661"/>
            <a:chOff x="-2951707" y="1432797"/>
            <a:chExt cx="3508925" cy="4164770"/>
          </a:xfrm>
        </p:grpSpPr>
        <p:grpSp>
          <p:nvGrpSpPr>
            <p:cNvPr id="90" name="Gruppieren 89"/>
            <p:cNvGrpSpPr/>
            <p:nvPr/>
          </p:nvGrpSpPr>
          <p:grpSpPr>
            <a:xfrm>
              <a:off x="-2951707" y="1432797"/>
              <a:ext cx="3508925" cy="4164770"/>
              <a:chOff x="443218" y="4260415"/>
              <a:chExt cx="5599803" cy="1722690"/>
            </a:xfrm>
          </p:grpSpPr>
          <p:sp>
            <p:nvSpPr>
              <p:cNvPr id="92" name="Rechteck 91"/>
              <p:cNvSpPr/>
              <p:nvPr/>
            </p:nvSpPr>
            <p:spPr>
              <a:xfrm>
                <a:off x="443218" y="4260415"/>
                <a:ext cx="5599803" cy="172269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93" name="Gerader Verbinder 92"/>
              <p:cNvCxnSpPr/>
              <p:nvPr/>
            </p:nvCxnSpPr>
            <p:spPr>
              <a:xfrm>
                <a:off x="443218" y="4260415"/>
                <a:ext cx="0" cy="172269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Rechteck 90"/>
            <p:cNvSpPr/>
            <p:nvPr/>
          </p:nvSpPr>
          <p:spPr>
            <a:xfrm>
              <a:off x="-2907087" y="1480327"/>
              <a:ext cx="3225347" cy="1101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dipole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4" name="Rechteck 93"/>
          <p:cNvSpPr/>
          <p:nvPr/>
        </p:nvSpPr>
        <p:spPr>
          <a:xfrm>
            <a:off x="208893" y="4199981"/>
            <a:ext cx="2339241" cy="296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ts val="1700"/>
              </a:lnSpc>
            </a:pP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electrical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@300 K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</a:t>
            </a:r>
            <a:endParaRPr lang="de-DE" sz="12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6133342" y="1288076"/>
            <a:ext cx="2833342" cy="3241513"/>
            <a:chOff x="2861920" y="-1887478"/>
            <a:chExt cx="2833342" cy="3241513"/>
          </a:xfrm>
        </p:grpSpPr>
        <p:grpSp>
          <p:nvGrpSpPr>
            <p:cNvPr id="5" name="Gruppieren 4"/>
            <p:cNvGrpSpPr/>
            <p:nvPr/>
          </p:nvGrpSpPr>
          <p:grpSpPr>
            <a:xfrm>
              <a:off x="2861920" y="-1887478"/>
              <a:ext cx="2833342" cy="3241513"/>
              <a:chOff x="4090504" y="1358094"/>
              <a:chExt cx="2833342" cy="3241513"/>
            </a:xfrm>
          </p:grpSpPr>
          <p:pic>
            <p:nvPicPr>
              <p:cNvPr id="68" name="Picture 5" descr="A picture containing food, engine&#10;&#10;Description automatically generated">
                <a:extLst>
                  <a:ext uri="{FF2B5EF4-FFF2-40B4-BE49-F238E27FC236}">
                    <a16:creationId xmlns:a16="http://schemas.microsoft.com/office/drawing/2014/main" id="{3A96452A-E174-4553-B3ED-05A1F64D64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54189" y="1358094"/>
                <a:ext cx="1369657" cy="1410448"/>
              </a:xfrm>
              <a:prstGeom prst="rect">
                <a:avLst/>
              </a:prstGeom>
            </p:spPr>
          </p:pic>
          <p:pic>
            <p:nvPicPr>
              <p:cNvPr id="69" name="Picture 7" descr="A picture containing indoor, table, counter, sitting&#10;&#10;Description automatically generated">
                <a:extLst>
                  <a:ext uri="{FF2B5EF4-FFF2-40B4-BE49-F238E27FC236}">
                    <a16:creationId xmlns:a16="http://schemas.microsoft.com/office/drawing/2014/main" id="{10BB9066-E826-4F26-B588-CCAD2ED26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0504" y="3062192"/>
                <a:ext cx="1153062" cy="1537415"/>
              </a:xfrm>
              <a:prstGeom prst="rect">
                <a:avLst/>
              </a:prstGeom>
            </p:spPr>
          </p:pic>
          <p:pic>
            <p:nvPicPr>
              <p:cNvPr id="70" name="E012E563-AE1F-4243-AD6E-27243DD164A7">
                <a:extLst>
                  <a:ext uri="{FF2B5EF4-FFF2-40B4-BE49-F238E27FC236}">
                    <a16:creationId xmlns:a16="http://schemas.microsoft.com/office/drawing/2014/main" id="{8B58AE33-6DA3-40D3-A46B-31D287AFC7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447730" y="3403998"/>
                <a:ext cx="1476116" cy="1195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5" name="Rechteck 94"/>
            <p:cNvSpPr/>
            <p:nvPr/>
          </p:nvSpPr>
          <p:spPr>
            <a:xfrm>
              <a:off x="3438451" y="-903562"/>
              <a:ext cx="13293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heat load</a:t>
              </a:r>
            </a:p>
          </p:txBody>
        </p:sp>
        <p:sp>
          <p:nvSpPr>
            <p:cNvPr id="96" name="Rechteck 95"/>
            <p:cNvSpPr/>
            <p:nvPr/>
          </p:nvSpPr>
          <p:spPr>
            <a:xfrm>
              <a:off x="4218120" y="-174510"/>
              <a:ext cx="13293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current leads</a:t>
              </a:r>
            </a:p>
          </p:txBody>
        </p:sp>
      </p:grpSp>
      <p:sp>
        <p:nvSpPr>
          <p:cNvPr id="98" name="Inhaltsplatzhalter 11"/>
          <p:cNvSpPr txBox="1">
            <a:spLocks/>
          </p:cNvSpPr>
          <p:nvPr/>
        </p:nvSpPr>
        <p:spPr>
          <a:xfrm>
            <a:off x="9559096" y="368692"/>
            <a:ext cx="2399964" cy="2780884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600" b="1" dirty="0" smtClean="0"/>
              <a:t>SM </a:t>
            </a:r>
            <a:r>
              <a:rPr lang="en-GB" sz="600" b="1" dirty="0" err="1" smtClean="0"/>
              <a:t>programm</a:t>
            </a:r>
            <a:r>
              <a:rPr lang="en-GB" sz="600" b="1" dirty="0" smtClean="0"/>
              <a:t> details</a:t>
            </a:r>
          </a:p>
          <a:p>
            <a:r>
              <a:rPr lang="en-GB" sz="600" dirty="0" smtClean="0"/>
              <a:t>delivery: Feb. 2019 </a:t>
            </a:r>
          </a:p>
          <a:p>
            <a:r>
              <a:rPr lang="en-GB" sz="600" dirty="0" smtClean="0"/>
              <a:t>warm tests at preparation area (repair of non-conformities)</a:t>
            </a:r>
            <a:endParaRPr lang="de-DE" sz="600" dirty="0" smtClean="0"/>
          </a:p>
          <a:p>
            <a:r>
              <a:rPr lang="en-GB" sz="600" dirty="0" smtClean="0"/>
              <a:t>1st cold test Q3/4 2019: </a:t>
            </a:r>
          </a:p>
          <a:p>
            <a:pPr lvl="1"/>
            <a:r>
              <a:rPr lang="en-GB" sz="600" dirty="0" smtClean="0"/>
              <a:t>commissioning </a:t>
            </a:r>
          </a:p>
          <a:p>
            <a:pPr lvl="1"/>
            <a:r>
              <a:rPr lang="en-GB" sz="600" dirty="0" smtClean="0"/>
              <a:t>Long quadrupole powering</a:t>
            </a:r>
          </a:p>
          <a:p>
            <a:pPr lvl="1"/>
            <a:r>
              <a:rPr lang="en-GB" sz="600" dirty="0" smtClean="0"/>
              <a:t>Long quadrupole magnetic pre-qualification measurements </a:t>
            </a:r>
            <a:endParaRPr lang="de-DE" sz="600" dirty="0" smtClean="0"/>
          </a:p>
          <a:p>
            <a:r>
              <a:rPr lang="en-GB" sz="600" dirty="0" smtClean="0"/>
              <a:t>2nd cold test Q1 2020:</a:t>
            </a:r>
          </a:p>
          <a:p>
            <a:pPr lvl="1"/>
            <a:r>
              <a:rPr lang="en-GB" sz="600" dirty="0" smtClean="0"/>
              <a:t>Long quadrupole full magnetic measurements </a:t>
            </a:r>
          </a:p>
          <a:p>
            <a:pPr lvl="1"/>
            <a:r>
              <a:rPr lang="en-GB" sz="600" dirty="0" err="1" smtClean="0"/>
              <a:t>Sextupole</a:t>
            </a:r>
            <a:r>
              <a:rPr lang="en-GB" sz="600" dirty="0" smtClean="0"/>
              <a:t> powering</a:t>
            </a:r>
            <a:endParaRPr lang="de-DE" sz="600" dirty="0" smtClean="0"/>
          </a:p>
          <a:p>
            <a:r>
              <a:rPr lang="en-GB" sz="600" dirty="0" smtClean="0">
                <a:solidFill>
                  <a:srgbClr val="FF0000"/>
                </a:solidFill>
              </a:rPr>
              <a:t>corona break: mid March - mid June: magnet floating, testing could re-start as "1st priority" at CERN.</a:t>
            </a:r>
            <a:endParaRPr lang="de-DE" sz="600" dirty="0" smtClean="0">
              <a:solidFill>
                <a:srgbClr val="FF0000"/>
              </a:solidFill>
            </a:endParaRPr>
          </a:p>
          <a:p>
            <a:r>
              <a:rPr lang="en-GB" sz="600" dirty="0" smtClean="0"/>
              <a:t>3rd cold test: July 2020: </a:t>
            </a:r>
          </a:p>
          <a:p>
            <a:pPr lvl="1"/>
            <a:r>
              <a:rPr lang="en-GB" sz="600" dirty="0" smtClean="0"/>
              <a:t>parallel powering of both magnets, </a:t>
            </a:r>
          </a:p>
          <a:p>
            <a:pPr lvl="1"/>
            <a:r>
              <a:rPr lang="en-GB" sz="600" dirty="0" smtClean="0"/>
              <a:t>Sextuple magnetic measurements </a:t>
            </a:r>
          </a:p>
          <a:p>
            <a:pPr lvl="1"/>
            <a:r>
              <a:rPr lang="en-GB" sz="600" dirty="0" smtClean="0"/>
              <a:t>cross talk magnetic measurements</a:t>
            </a:r>
          </a:p>
          <a:p>
            <a:pPr lvl="1"/>
            <a:r>
              <a:rPr lang="en-GB" sz="600" dirty="0" smtClean="0"/>
              <a:t>cryogenic tests</a:t>
            </a:r>
            <a:endParaRPr lang="de-DE" sz="600" dirty="0" smtClean="0"/>
          </a:p>
          <a:p>
            <a:r>
              <a:rPr lang="en-GB" sz="600" dirty="0" smtClean="0"/>
              <a:t>4th cold test: Q4 2020:</a:t>
            </a:r>
          </a:p>
          <a:p>
            <a:pPr lvl="1"/>
            <a:r>
              <a:rPr lang="en-GB" sz="600" dirty="0" smtClean="0"/>
              <a:t>bench-2 commissioning </a:t>
            </a:r>
          </a:p>
          <a:p>
            <a:pPr lvl="1"/>
            <a:r>
              <a:rPr lang="en-GB" sz="600" dirty="0" smtClean="0"/>
              <a:t>additional cryogenic tests</a:t>
            </a:r>
            <a:endParaRPr lang="de-DE" sz="600" dirty="0" smtClean="0"/>
          </a:p>
          <a:p>
            <a:endParaRPr lang="de-DE" dirty="0"/>
          </a:p>
        </p:txBody>
      </p:sp>
      <p:grpSp>
        <p:nvGrpSpPr>
          <p:cNvPr id="47" name="Gruppieren 46"/>
          <p:cNvGrpSpPr/>
          <p:nvPr/>
        </p:nvGrpSpPr>
        <p:grpSpPr>
          <a:xfrm>
            <a:off x="2858149" y="1283354"/>
            <a:ext cx="4217655" cy="3240000"/>
            <a:chOff x="4749729" y="1283354"/>
            <a:chExt cx="4217655" cy="3240000"/>
          </a:xfrm>
        </p:grpSpPr>
        <p:pic>
          <p:nvPicPr>
            <p:cNvPr id="48" name="Picture 11" descr="A picture containing indoor, green, metal, engine&#10;&#10;Description automatically generated">
              <a:extLst>
                <a:ext uri="{FF2B5EF4-FFF2-40B4-BE49-F238E27FC236}">
                  <a16:creationId xmlns:a16="http://schemas.microsoft.com/office/drawing/2014/main" id="{EC0D6C7F-CECE-4C69-93E9-A3D0B5D35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9729" y="1283354"/>
              <a:ext cx="2861790" cy="3240000"/>
            </a:xfrm>
            <a:prstGeom prst="rect">
              <a:avLst/>
            </a:prstGeom>
          </p:spPr>
        </p:pic>
        <p:sp>
          <p:nvSpPr>
            <p:cNvPr id="49" name="Rechteck 48"/>
            <p:cNvSpPr/>
            <p:nvPr/>
          </p:nvSpPr>
          <p:spPr>
            <a:xfrm>
              <a:off x="7661836" y="1435754"/>
              <a:ext cx="13055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</a:t>
              </a:r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SM at </a:t>
              </a:r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testbench</a:t>
              </a:r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2855345" y="1283354"/>
            <a:ext cx="5675866" cy="3240000"/>
            <a:chOff x="3291517" y="1283354"/>
            <a:chExt cx="5675866" cy="3240000"/>
          </a:xfrm>
        </p:grpSpPr>
        <p:pic>
          <p:nvPicPr>
            <p:cNvPr id="72" name="Picture 6" descr="A picture containing indoor, ceiling, station, engine&#10;&#10;Description automatically generated">
              <a:extLst>
                <a:ext uri="{FF2B5EF4-FFF2-40B4-BE49-F238E27FC236}">
                  <a16:creationId xmlns:a16="http://schemas.microsoft.com/office/drawing/2014/main" id="{79C3E553-B70F-4D18-865E-F34068C52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1517" y="1283354"/>
              <a:ext cx="4320002" cy="3240000"/>
            </a:xfrm>
            <a:prstGeom prst="rect">
              <a:avLst/>
            </a:prstGeom>
          </p:spPr>
        </p:pic>
        <p:sp>
          <p:nvSpPr>
            <p:cNvPr id="50" name="Rechteck 49"/>
            <p:cNvSpPr/>
            <p:nvPr/>
          </p:nvSpPr>
          <p:spPr>
            <a:xfrm>
              <a:off x="7661835" y="1435754"/>
              <a:ext cx="130554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</a:t>
              </a:r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LM (front)</a:t>
              </a:r>
            </a:p>
            <a:p>
              <a:pPr defTabSz="342900"/>
              <a:endParaRPr lang="en-GB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</a:t>
              </a:r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SM (back)</a:t>
              </a:r>
            </a:p>
          </p:txBody>
        </p:sp>
      </p:grpSp>
      <p:pic>
        <p:nvPicPr>
          <p:cNvPr id="88" name="Picture 5">
            <a:extLst>
              <a:ext uri="{FF2B5EF4-FFF2-40B4-BE49-F238E27FC236}">
                <a16:creationId xmlns:a16="http://schemas.microsoft.com/office/drawing/2014/main" id="{FE2065BA-385B-4BA9-A7A5-F659260A541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8370" y="1283144"/>
            <a:ext cx="2569901" cy="1221380"/>
          </a:xfrm>
          <a:prstGeom prst="rect">
            <a:avLst/>
          </a:prstGeom>
        </p:spPr>
      </p:pic>
      <p:sp>
        <p:nvSpPr>
          <p:cNvPr id="52" name="Inhaltsplatzhalter 11"/>
          <p:cNvSpPr txBox="1">
            <a:spLocks/>
          </p:cNvSpPr>
          <p:nvPr/>
        </p:nvSpPr>
        <p:spPr>
          <a:xfrm>
            <a:off x="9527124" y="3171017"/>
            <a:ext cx="3793691" cy="3149023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e-DE" sz="1000" b="1" dirty="0" err="1" smtClean="0">
                <a:solidFill>
                  <a:schemeClr val="tx1"/>
                </a:solidFill>
              </a:rPr>
              <a:t>FoS</a:t>
            </a:r>
            <a:r>
              <a:rPr lang="de-DE" sz="1000" b="1" dirty="0" smtClean="0">
                <a:solidFill>
                  <a:schemeClr val="tx1"/>
                </a:solidFill>
              </a:rPr>
              <a:t> </a:t>
            </a:r>
            <a:r>
              <a:rPr lang="de-DE" sz="1000" b="1" dirty="0" err="1" smtClean="0">
                <a:solidFill>
                  <a:schemeClr val="tx1"/>
                </a:solidFill>
              </a:rPr>
              <a:t>short</a:t>
            </a:r>
            <a:r>
              <a:rPr lang="de-DE" sz="1000" b="1" dirty="0" smtClean="0">
                <a:solidFill>
                  <a:schemeClr val="tx1"/>
                </a:solidFill>
              </a:rPr>
              <a:t> </a:t>
            </a:r>
            <a:r>
              <a:rPr lang="de-DE" sz="1000" b="1" dirty="0" err="1" smtClean="0">
                <a:solidFill>
                  <a:schemeClr val="tx1"/>
                </a:solidFill>
              </a:rPr>
              <a:t>multiplet</a:t>
            </a:r>
            <a:endParaRPr lang="de-DE" sz="1000" b="1" dirty="0" smtClean="0">
              <a:solidFill>
                <a:schemeClr val="tx1"/>
              </a:solidFill>
            </a:endParaRPr>
          </a:p>
          <a:p>
            <a:pPr marL="0" indent="0">
              <a:buFont typeface="Wingdings" charset="2"/>
              <a:buNone/>
            </a:pPr>
            <a:r>
              <a:rPr lang="de-DE" sz="1000" dirty="0" smtClean="0">
                <a:solidFill>
                  <a:srgbClr val="00CC00"/>
                </a:solidFill>
              </a:rPr>
              <a:t>+</a:t>
            </a:r>
            <a:r>
              <a:rPr lang="de-DE" sz="1000" dirty="0" smtClean="0">
                <a:solidFill>
                  <a:srgbClr val="00FF00"/>
                </a:solidFill>
              </a:rPr>
              <a:t> </a:t>
            </a:r>
            <a:r>
              <a:rPr lang="de-DE" sz="1000" dirty="0" err="1" smtClean="0">
                <a:solidFill>
                  <a:srgbClr val="00CC00"/>
                </a:solidFill>
              </a:rPr>
              <a:t>Magnetic</a:t>
            </a:r>
            <a:r>
              <a:rPr lang="de-DE" sz="1000" dirty="0" smtClean="0">
                <a:solidFill>
                  <a:srgbClr val="00CC00"/>
                </a:solidFill>
              </a:rPr>
              <a:t> </a:t>
            </a:r>
            <a:r>
              <a:rPr lang="de-DE" sz="1000" dirty="0" err="1" smtClean="0">
                <a:solidFill>
                  <a:srgbClr val="00CC00"/>
                </a:solidFill>
              </a:rPr>
              <a:t>parameters</a:t>
            </a:r>
            <a:r>
              <a:rPr lang="de-DE" sz="1000" dirty="0" smtClean="0">
                <a:solidFill>
                  <a:srgbClr val="00CC00"/>
                </a:solidFill>
              </a:rPr>
              <a:t> of </a:t>
            </a:r>
            <a:r>
              <a:rPr lang="de-DE" sz="1000" dirty="0" err="1" smtClean="0">
                <a:solidFill>
                  <a:srgbClr val="00CC00"/>
                </a:solidFill>
              </a:rPr>
              <a:t>long</a:t>
            </a:r>
            <a:r>
              <a:rPr lang="de-DE" sz="1000" dirty="0" smtClean="0">
                <a:solidFill>
                  <a:srgbClr val="00CC00"/>
                </a:solidFill>
              </a:rPr>
              <a:t> </a:t>
            </a:r>
            <a:r>
              <a:rPr lang="de-DE" sz="1000" dirty="0" err="1" smtClean="0">
                <a:solidFill>
                  <a:srgbClr val="00CC00"/>
                </a:solidFill>
              </a:rPr>
              <a:t>quadrupole</a:t>
            </a:r>
            <a:r>
              <a:rPr lang="de-DE" sz="1000" dirty="0" smtClean="0">
                <a:solidFill>
                  <a:srgbClr val="00CC00"/>
                </a:solidFill>
              </a:rPr>
              <a:t> </a:t>
            </a:r>
            <a:r>
              <a:rPr lang="de-DE" sz="1000" dirty="0" err="1" smtClean="0">
                <a:solidFill>
                  <a:srgbClr val="00CC00"/>
                </a:solidFill>
              </a:rPr>
              <a:t>and</a:t>
            </a:r>
            <a:r>
              <a:rPr lang="de-DE" sz="1000" dirty="0" smtClean="0">
                <a:solidFill>
                  <a:srgbClr val="00CC00"/>
                </a:solidFill>
              </a:rPr>
              <a:t> </a:t>
            </a:r>
            <a:r>
              <a:rPr lang="de-DE" sz="1000" dirty="0" err="1" smtClean="0">
                <a:solidFill>
                  <a:srgbClr val="00CC00"/>
                </a:solidFill>
              </a:rPr>
              <a:t>sextupole</a:t>
            </a:r>
            <a:r>
              <a:rPr lang="de-DE" sz="1000" dirty="0" smtClean="0">
                <a:solidFill>
                  <a:srgbClr val="00CC00"/>
                </a:solidFill>
              </a:rPr>
              <a:t> ok</a:t>
            </a:r>
          </a:p>
          <a:p>
            <a:pPr marL="0" indent="0">
              <a:buFont typeface="Wingdings" charset="2"/>
              <a:buNone/>
            </a:pPr>
            <a:r>
              <a:rPr lang="de-DE" sz="1000" dirty="0" smtClean="0">
                <a:solidFill>
                  <a:srgbClr val="00CC00"/>
                </a:solidFill>
              </a:rPr>
              <a:t>+ </a:t>
            </a:r>
            <a:r>
              <a:rPr lang="de-DE" sz="1000" dirty="0" err="1" smtClean="0">
                <a:solidFill>
                  <a:srgbClr val="00CC00"/>
                </a:solidFill>
              </a:rPr>
              <a:t>No</a:t>
            </a:r>
            <a:r>
              <a:rPr lang="de-DE" sz="1000" dirty="0" smtClean="0">
                <a:solidFill>
                  <a:srgbClr val="00CC00"/>
                </a:solidFill>
              </a:rPr>
              <a:t> </a:t>
            </a:r>
            <a:r>
              <a:rPr lang="de-DE" sz="1000" dirty="0" err="1" smtClean="0">
                <a:solidFill>
                  <a:srgbClr val="00CC00"/>
                </a:solidFill>
              </a:rPr>
              <a:t>magnetic</a:t>
            </a:r>
            <a:r>
              <a:rPr lang="de-DE" sz="1000" dirty="0" smtClean="0">
                <a:solidFill>
                  <a:srgbClr val="00CC00"/>
                </a:solidFill>
              </a:rPr>
              <a:t> </a:t>
            </a:r>
            <a:r>
              <a:rPr lang="de-DE" sz="1000" dirty="0" err="1" smtClean="0">
                <a:solidFill>
                  <a:srgbClr val="00CC00"/>
                </a:solidFill>
              </a:rPr>
              <a:t>axis</a:t>
            </a:r>
            <a:r>
              <a:rPr lang="de-DE" sz="1000" dirty="0" smtClean="0">
                <a:solidFill>
                  <a:srgbClr val="00CC00"/>
                </a:solidFill>
              </a:rPr>
              <a:t> </a:t>
            </a:r>
            <a:r>
              <a:rPr lang="de-DE" sz="1000" dirty="0" err="1" smtClean="0">
                <a:solidFill>
                  <a:srgbClr val="00CC00"/>
                </a:solidFill>
              </a:rPr>
              <a:t>movement</a:t>
            </a:r>
            <a:r>
              <a:rPr lang="de-DE" sz="1000" dirty="0" smtClean="0">
                <a:solidFill>
                  <a:srgbClr val="00CC00"/>
                </a:solidFill>
              </a:rPr>
              <a:t> after thermal </a:t>
            </a:r>
            <a:r>
              <a:rPr lang="de-DE" sz="1000" dirty="0" err="1" smtClean="0">
                <a:solidFill>
                  <a:srgbClr val="00CC00"/>
                </a:solidFill>
              </a:rPr>
              <a:t>cycles</a:t>
            </a:r>
            <a:endParaRPr lang="de-DE" sz="1000" dirty="0" smtClean="0">
              <a:solidFill>
                <a:srgbClr val="00CC00"/>
              </a:solidFill>
            </a:endParaRPr>
          </a:p>
          <a:p>
            <a:pPr marL="0" indent="0">
              <a:buFont typeface="Wingdings" charset="2"/>
              <a:buNone/>
            </a:pPr>
            <a:r>
              <a:rPr lang="de-DE" sz="1000" dirty="0" smtClean="0">
                <a:solidFill>
                  <a:srgbClr val="00CC00"/>
                </a:solidFill>
              </a:rPr>
              <a:t>+ Cool down time </a:t>
            </a:r>
            <a:r>
              <a:rPr lang="de-DE" sz="1000" dirty="0" err="1" smtClean="0">
                <a:solidFill>
                  <a:srgbClr val="00CC00"/>
                </a:solidFill>
              </a:rPr>
              <a:t>significantly</a:t>
            </a:r>
            <a:r>
              <a:rPr lang="de-DE" sz="1000" dirty="0" smtClean="0">
                <a:solidFill>
                  <a:srgbClr val="00CC00"/>
                </a:solidFill>
              </a:rPr>
              <a:t> </a:t>
            </a:r>
            <a:r>
              <a:rPr lang="de-DE" sz="1000" dirty="0" err="1" smtClean="0">
                <a:solidFill>
                  <a:srgbClr val="00CC00"/>
                </a:solidFill>
              </a:rPr>
              <a:t>faster</a:t>
            </a:r>
            <a:r>
              <a:rPr lang="de-DE" sz="1000" dirty="0" smtClean="0">
                <a:solidFill>
                  <a:srgbClr val="00CC00"/>
                </a:solidFill>
              </a:rPr>
              <a:t> </a:t>
            </a:r>
            <a:r>
              <a:rPr lang="de-DE" sz="1000" dirty="0" err="1" smtClean="0">
                <a:solidFill>
                  <a:srgbClr val="00CC00"/>
                </a:solidFill>
              </a:rPr>
              <a:t>than</a:t>
            </a:r>
            <a:r>
              <a:rPr lang="de-DE" sz="1000" dirty="0" smtClean="0">
                <a:solidFill>
                  <a:srgbClr val="00CC00"/>
                </a:solidFill>
              </a:rPr>
              <a:t> </a:t>
            </a:r>
            <a:r>
              <a:rPr lang="de-DE" sz="1000" dirty="0" err="1" smtClean="0">
                <a:solidFill>
                  <a:srgbClr val="00CC00"/>
                </a:solidFill>
              </a:rPr>
              <a:t>required</a:t>
            </a:r>
            <a:endParaRPr lang="de-DE" sz="1000" dirty="0" smtClean="0">
              <a:solidFill>
                <a:srgbClr val="00CC00"/>
              </a:solidFill>
            </a:endParaRPr>
          </a:p>
          <a:p>
            <a:pPr marL="0" indent="0">
              <a:buFont typeface="Wingdings" charset="2"/>
              <a:buNone/>
            </a:pPr>
            <a:r>
              <a:rPr lang="de-DE" sz="1000" dirty="0" smtClean="0">
                <a:solidFill>
                  <a:srgbClr val="FFC000"/>
                </a:solidFill>
              </a:rPr>
              <a:t>o </a:t>
            </a:r>
            <a:r>
              <a:rPr lang="de-DE" sz="1000" dirty="0" err="1" smtClean="0">
                <a:solidFill>
                  <a:srgbClr val="FFC000"/>
                </a:solidFill>
              </a:rPr>
              <a:t>Heat</a:t>
            </a:r>
            <a:r>
              <a:rPr lang="de-DE" sz="1000" dirty="0" smtClean="0">
                <a:solidFill>
                  <a:srgbClr val="FFC000"/>
                </a:solidFill>
              </a:rPr>
              <a:t> </a:t>
            </a:r>
            <a:r>
              <a:rPr lang="de-DE" sz="1000" dirty="0" err="1" smtClean="0">
                <a:solidFill>
                  <a:srgbClr val="FFC000"/>
                </a:solidFill>
              </a:rPr>
              <a:t>loads</a:t>
            </a:r>
            <a:r>
              <a:rPr lang="de-DE" sz="1000" dirty="0" smtClean="0">
                <a:solidFill>
                  <a:srgbClr val="FFC000"/>
                </a:solidFill>
              </a:rPr>
              <a:t> </a:t>
            </a:r>
            <a:r>
              <a:rPr lang="de-DE" sz="1000" dirty="0" err="1" smtClean="0">
                <a:solidFill>
                  <a:srgbClr val="FFC000"/>
                </a:solidFill>
              </a:rPr>
              <a:t>higher</a:t>
            </a:r>
            <a:r>
              <a:rPr lang="de-DE" sz="1000" dirty="0" smtClean="0">
                <a:solidFill>
                  <a:srgbClr val="FFC000"/>
                </a:solidFill>
              </a:rPr>
              <a:t> </a:t>
            </a:r>
            <a:r>
              <a:rPr lang="de-DE" sz="1000" dirty="0" err="1" smtClean="0">
                <a:solidFill>
                  <a:srgbClr val="FFC000"/>
                </a:solidFill>
              </a:rPr>
              <a:t>than</a:t>
            </a:r>
            <a:r>
              <a:rPr lang="de-DE" sz="1000" dirty="0" smtClean="0">
                <a:solidFill>
                  <a:srgbClr val="FFC000"/>
                </a:solidFill>
              </a:rPr>
              <a:t> </a:t>
            </a:r>
            <a:r>
              <a:rPr lang="de-DE" sz="1000" dirty="0" err="1" smtClean="0">
                <a:solidFill>
                  <a:srgbClr val="FFC000"/>
                </a:solidFill>
              </a:rPr>
              <a:t>expected</a:t>
            </a:r>
            <a:r>
              <a:rPr lang="de-DE" sz="1000" dirty="0" smtClean="0">
                <a:solidFill>
                  <a:srgbClr val="FFC000"/>
                </a:solidFill>
              </a:rPr>
              <a:t> (Re-evaluation </a:t>
            </a:r>
            <a:r>
              <a:rPr lang="de-DE" sz="1000" dirty="0" err="1" smtClean="0">
                <a:solidFill>
                  <a:srgbClr val="FFC000"/>
                </a:solidFill>
              </a:rPr>
              <a:t>ongoing</a:t>
            </a:r>
            <a:r>
              <a:rPr lang="de-DE" sz="1000" dirty="0" smtClean="0">
                <a:solidFill>
                  <a:srgbClr val="FFC000"/>
                </a:solidFill>
              </a:rPr>
              <a:t>)</a:t>
            </a:r>
          </a:p>
          <a:p>
            <a:pPr marL="0" indent="0">
              <a:buFont typeface="Wingdings" charset="2"/>
              <a:buNone/>
            </a:pPr>
            <a:r>
              <a:rPr lang="de-DE" sz="1000" dirty="0" smtClean="0">
                <a:solidFill>
                  <a:srgbClr val="FF0000"/>
                </a:solidFill>
              </a:rPr>
              <a:t>- </a:t>
            </a:r>
            <a:r>
              <a:rPr lang="de-DE" sz="1000" dirty="0" err="1" smtClean="0">
                <a:solidFill>
                  <a:srgbClr val="FF0000"/>
                </a:solidFill>
              </a:rPr>
              <a:t>Leakage</a:t>
            </a:r>
            <a:r>
              <a:rPr lang="de-DE" sz="1000" dirty="0" smtClean="0">
                <a:solidFill>
                  <a:srgbClr val="FF0000"/>
                </a:solidFill>
              </a:rPr>
              <a:t> of thermal </a:t>
            </a:r>
            <a:r>
              <a:rPr lang="de-DE" sz="1000" dirty="0" err="1" smtClean="0">
                <a:solidFill>
                  <a:srgbClr val="FF0000"/>
                </a:solidFill>
              </a:rPr>
              <a:t>shield</a:t>
            </a:r>
            <a:r>
              <a:rPr lang="de-DE" sz="1000" dirty="0" smtClean="0">
                <a:solidFill>
                  <a:srgbClr val="FF0000"/>
                </a:solidFill>
              </a:rPr>
              <a:t> </a:t>
            </a:r>
            <a:r>
              <a:rPr lang="de-DE" sz="1000" dirty="0" err="1" smtClean="0">
                <a:solidFill>
                  <a:srgbClr val="FF0000"/>
                </a:solidFill>
              </a:rPr>
              <a:t>pipe</a:t>
            </a:r>
            <a:endParaRPr lang="de-DE" sz="1000" dirty="0" smtClean="0">
              <a:solidFill>
                <a:srgbClr val="FF0000"/>
              </a:solidFill>
            </a:endParaRPr>
          </a:p>
          <a:p>
            <a:pPr marL="0" indent="0">
              <a:buFont typeface="Wingdings" charset="2"/>
              <a:buNone/>
            </a:pPr>
            <a:r>
              <a:rPr lang="de-DE" sz="1000" dirty="0" smtClean="0">
                <a:solidFill>
                  <a:srgbClr val="FF0000"/>
                </a:solidFill>
              </a:rPr>
              <a:t>- </a:t>
            </a:r>
            <a:r>
              <a:rPr lang="de-DE" sz="1000" dirty="0" err="1" smtClean="0">
                <a:solidFill>
                  <a:srgbClr val="FF0000"/>
                </a:solidFill>
              </a:rPr>
              <a:t>Leakage</a:t>
            </a:r>
            <a:r>
              <a:rPr lang="de-DE" sz="1000" dirty="0" smtClean="0">
                <a:solidFill>
                  <a:srgbClr val="FF0000"/>
                </a:solidFill>
              </a:rPr>
              <a:t> of </a:t>
            </a:r>
            <a:r>
              <a:rPr lang="de-DE" sz="1000" dirty="0" err="1" smtClean="0">
                <a:solidFill>
                  <a:srgbClr val="FF0000"/>
                </a:solidFill>
              </a:rPr>
              <a:t>current</a:t>
            </a:r>
            <a:r>
              <a:rPr lang="de-DE" sz="1000" dirty="0" smtClean="0">
                <a:solidFill>
                  <a:srgbClr val="FF0000"/>
                </a:solidFill>
              </a:rPr>
              <a:t> </a:t>
            </a:r>
            <a:r>
              <a:rPr lang="de-DE" sz="1000" dirty="0" err="1" smtClean="0">
                <a:solidFill>
                  <a:srgbClr val="FF0000"/>
                </a:solidFill>
              </a:rPr>
              <a:t>leads</a:t>
            </a:r>
            <a:r>
              <a:rPr lang="de-DE" sz="1000" dirty="0" smtClean="0">
                <a:solidFill>
                  <a:srgbClr val="FF0000"/>
                </a:solidFill>
              </a:rPr>
              <a:t> </a:t>
            </a:r>
            <a:r>
              <a:rPr lang="de-DE" sz="1000" dirty="0" err="1" smtClean="0">
                <a:solidFill>
                  <a:srgbClr val="FF0000"/>
                </a:solidFill>
              </a:rPr>
              <a:t>to</a:t>
            </a:r>
            <a:r>
              <a:rPr lang="de-DE" sz="1000" dirty="0" smtClean="0">
                <a:solidFill>
                  <a:srgbClr val="FF0000"/>
                </a:solidFill>
              </a:rPr>
              <a:t> </a:t>
            </a:r>
            <a:r>
              <a:rPr lang="de-DE" sz="1000" dirty="0" err="1" smtClean="0">
                <a:solidFill>
                  <a:srgbClr val="FF0000"/>
                </a:solidFill>
              </a:rPr>
              <a:t>atmosphere</a:t>
            </a:r>
            <a:r>
              <a:rPr lang="de-DE" sz="10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Font typeface="Wingdings" charset="2"/>
              <a:buNone/>
            </a:pPr>
            <a:r>
              <a:rPr lang="de-DE" sz="1000" dirty="0" smtClean="0">
                <a:solidFill>
                  <a:srgbClr val="FF0000"/>
                </a:solidFill>
              </a:rPr>
              <a:t>- HV </a:t>
            </a:r>
            <a:r>
              <a:rPr lang="de-DE" sz="1000" dirty="0" err="1" smtClean="0">
                <a:solidFill>
                  <a:srgbClr val="FF0000"/>
                </a:solidFill>
              </a:rPr>
              <a:t>test</a:t>
            </a:r>
            <a:r>
              <a:rPr lang="de-DE" sz="1000" dirty="0" smtClean="0">
                <a:solidFill>
                  <a:srgbClr val="FF0000"/>
                </a:solidFill>
              </a:rPr>
              <a:t> at </a:t>
            </a:r>
            <a:r>
              <a:rPr lang="de-DE" sz="1000" dirty="0" err="1" smtClean="0">
                <a:solidFill>
                  <a:srgbClr val="FF0000"/>
                </a:solidFill>
              </a:rPr>
              <a:t>cold</a:t>
            </a:r>
            <a:r>
              <a:rPr lang="de-DE" sz="1000" dirty="0" smtClean="0">
                <a:solidFill>
                  <a:srgbClr val="FF0000"/>
                </a:solidFill>
              </a:rPr>
              <a:t> </a:t>
            </a:r>
            <a:r>
              <a:rPr lang="de-DE" sz="1000" dirty="0" err="1" smtClean="0">
                <a:solidFill>
                  <a:srgbClr val="FF0000"/>
                </a:solidFill>
              </a:rPr>
              <a:t>failed</a:t>
            </a:r>
            <a:r>
              <a:rPr lang="de-DE" sz="1000" dirty="0" smtClean="0">
                <a:solidFill>
                  <a:srgbClr val="FF0000"/>
                </a:solidFill>
              </a:rPr>
              <a:t> (1050 V </a:t>
            </a:r>
            <a:r>
              <a:rPr lang="de-DE" sz="1000" dirty="0" err="1" smtClean="0">
                <a:solidFill>
                  <a:srgbClr val="FF0000"/>
                </a:solidFill>
              </a:rPr>
              <a:t>instead</a:t>
            </a:r>
            <a:r>
              <a:rPr lang="de-DE" sz="1000" dirty="0" smtClean="0">
                <a:solidFill>
                  <a:srgbClr val="FF0000"/>
                </a:solidFill>
              </a:rPr>
              <a:t> of 1500 V)</a:t>
            </a:r>
          </a:p>
          <a:p>
            <a:pPr marL="0" indent="0">
              <a:buFont typeface="Wingdings" charset="2"/>
              <a:buNone/>
            </a:pPr>
            <a:endParaRPr lang="de-DE" sz="2000" dirty="0" smtClean="0">
              <a:solidFill>
                <a:srgbClr val="FFC000"/>
              </a:solidFill>
            </a:endParaRPr>
          </a:p>
          <a:p>
            <a:pPr marL="0" indent="0">
              <a:buFont typeface="Wingdings" charset="2"/>
              <a:buNone/>
            </a:pPr>
            <a:endParaRPr lang="de-DE" sz="2000" dirty="0" smtClean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8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Super-FRS –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testing</a:t>
            </a:r>
            <a:r>
              <a:rPr lang="de-DE" dirty="0" smtClean="0"/>
              <a:t> </a:t>
            </a:r>
            <a:r>
              <a:rPr lang="de-DE" dirty="0" err="1" smtClean="0"/>
              <a:t>setup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Superconducting Magnets for FAIR - C. Roux</a:t>
            </a:r>
            <a:endParaRPr lang="de-DE" dirty="0"/>
          </a:p>
        </p:txBody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id="{02D04710-F42C-4F28-AA70-CEC445B89C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4188" y="1296213"/>
            <a:ext cx="5603195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Content Placeholder 5" descr="A picture containing indoor, cabinet, sitting, small&#10;&#10;Description automatically generated">
            <a:extLst>
              <a:ext uri="{FF2B5EF4-FFF2-40B4-BE49-F238E27FC236}">
                <a16:creationId xmlns:a16="http://schemas.microsoft.com/office/drawing/2014/main" id="{83D8CE89-8661-441D-83DE-D2D750DE4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904" y="1283354"/>
            <a:ext cx="5751479" cy="3240000"/>
          </a:xfrm>
          <a:prstGeom prst="rect">
            <a:avLst/>
          </a:prstGeom>
        </p:spPr>
      </p:pic>
      <p:grpSp>
        <p:nvGrpSpPr>
          <p:cNvPr id="25" name="Gruppieren 24"/>
          <p:cNvGrpSpPr/>
          <p:nvPr/>
        </p:nvGrpSpPr>
        <p:grpSpPr>
          <a:xfrm>
            <a:off x="208893" y="1193290"/>
            <a:ext cx="2340000" cy="683306"/>
            <a:chOff x="-2951707" y="1432797"/>
            <a:chExt cx="3508925" cy="4164770"/>
          </a:xfrm>
        </p:grpSpPr>
        <p:grpSp>
          <p:nvGrpSpPr>
            <p:cNvPr id="26" name="Gruppieren 25"/>
            <p:cNvGrpSpPr/>
            <p:nvPr/>
          </p:nvGrpSpPr>
          <p:grpSpPr>
            <a:xfrm>
              <a:off x="-2951707" y="1432797"/>
              <a:ext cx="3508925" cy="4164770"/>
              <a:chOff x="443218" y="4260415"/>
              <a:chExt cx="5599803" cy="1722690"/>
            </a:xfrm>
          </p:grpSpPr>
          <p:sp>
            <p:nvSpPr>
              <p:cNvPr id="28" name="Rechteck 27"/>
              <p:cNvSpPr/>
              <p:nvPr/>
            </p:nvSpPr>
            <p:spPr>
              <a:xfrm>
                <a:off x="443218" y="4260415"/>
                <a:ext cx="5599803" cy="172269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29" name="Gerader Verbinder 28"/>
              <p:cNvCxnSpPr/>
              <p:nvPr/>
            </p:nvCxnSpPr>
            <p:spPr>
              <a:xfrm>
                <a:off x="443218" y="4260415"/>
                <a:ext cx="0" cy="172269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hteck 26"/>
            <p:cNvSpPr/>
            <p:nvPr/>
          </p:nvSpPr>
          <p:spPr>
            <a:xfrm>
              <a:off x="-2951707" y="1480326"/>
              <a:ext cx="3225347" cy="736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rotating coils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echteck 29"/>
          <p:cNvSpPr/>
          <p:nvPr/>
        </p:nvSpPr>
        <p:spPr>
          <a:xfrm>
            <a:off x="208893" y="1474168"/>
            <a:ext cx="2339241" cy="93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ts val="1700"/>
              </a:lnSpc>
            </a:pP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induced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voltage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due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flux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>
              <a:lnSpc>
                <a:spcPts val="1700"/>
              </a:lnSpc>
            </a:pP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>
              <a:lnSpc>
                <a:spcPts val="1700"/>
              </a:lnSpc>
            </a:pP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2925841" y="1283354"/>
            <a:ext cx="6041542" cy="3240000"/>
            <a:chOff x="2925842" y="1283354"/>
            <a:chExt cx="6041542" cy="3240000"/>
          </a:xfrm>
        </p:grpSpPr>
        <p:pic>
          <p:nvPicPr>
            <p:cNvPr id="24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A2E7F2C-1BDE-427C-8F8D-E2918B97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5842" y="1283354"/>
              <a:ext cx="6041542" cy="3240000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7165851" y="1283355"/>
              <a:ext cx="1801533" cy="1218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50" name="Rechteck 49"/>
            <p:cNvSpPr/>
            <p:nvPr/>
          </p:nvSpPr>
          <p:spPr>
            <a:xfrm>
              <a:off x="7165851" y="1435754"/>
              <a:ext cx="1801533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342900"/>
              <a:r>
                <a:rPr lang="en-GB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</a:t>
              </a:r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PCBs</a:t>
              </a:r>
            </a:p>
            <a:p>
              <a:pPr algn="r" defTabSz="342900"/>
              <a:r>
                <a:rPr lang="en-GB" sz="8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sz="8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</a:t>
              </a:r>
              <a:r>
                <a:rPr lang="en-GB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radial coils </a:t>
              </a:r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each</a:t>
              </a:r>
              <a:endParaRPr lang="en-GB" sz="8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defTabSz="342900"/>
              <a:r>
                <a:rPr lang="en-GB" sz="8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8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r"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outer </a:t>
              </a:r>
              <a:r>
                <a:rPr lang="en-GB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radius 167 mm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208893" y="1713901"/>
            <a:ext cx="2340000" cy="343363"/>
            <a:chOff x="4204544" y="2441100"/>
            <a:chExt cx="2340000" cy="474669"/>
          </a:xfrm>
        </p:grpSpPr>
        <p:grpSp>
          <p:nvGrpSpPr>
            <p:cNvPr id="52" name="Gruppieren 51"/>
            <p:cNvGrpSpPr/>
            <p:nvPr/>
          </p:nvGrpSpPr>
          <p:grpSpPr>
            <a:xfrm>
              <a:off x="4204544" y="2441100"/>
              <a:ext cx="2340000" cy="474669"/>
              <a:chOff x="443218" y="4260411"/>
              <a:chExt cx="5599803" cy="1864325"/>
            </a:xfrm>
          </p:grpSpPr>
          <p:sp>
            <p:nvSpPr>
              <p:cNvPr id="54" name="Rechteck 53"/>
              <p:cNvSpPr/>
              <p:nvPr/>
            </p:nvSpPr>
            <p:spPr>
              <a:xfrm>
                <a:off x="443218" y="4260411"/>
                <a:ext cx="5599803" cy="186432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55" name="Gerader Verbinder 54"/>
              <p:cNvCxnSpPr/>
              <p:nvPr/>
            </p:nvCxnSpPr>
            <p:spPr>
              <a:xfrm>
                <a:off x="443218" y="4260415"/>
                <a:ext cx="0" cy="184083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Rechteck 52"/>
            <p:cNvSpPr/>
            <p:nvPr/>
          </p:nvSpPr>
          <p:spPr>
            <a:xfrm>
              <a:off x="4204544" y="2448125"/>
              <a:ext cx="2241341" cy="382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Fourier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analysis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208893" y="2035130"/>
            <a:ext cx="2340000" cy="327148"/>
            <a:chOff x="208893" y="2770711"/>
            <a:chExt cx="2340000" cy="327148"/>
          </a:xfrm>
        </p:grpSpPr>
        <p:grpSp>
          <p:nvGrpSpPr>
            <p:cNvPr id="57" name="Gruppieren 56"/>
            <p:cNvGrpSpPr/>
            <p:nvPr/>
          </p:nvGrpSpPr>
          <p:grpSpPr>
            <a:xfrm>
              <a:off x="208893" y="2770711"/>
              <a:ext cx="2340000" cy="327148"/>
              <a:chOff x="443218" y="4260415"/>
              <a:chExt cx="5599803" cy="1284917"/>
            </a:xfrm>
          </p:grpSpPr>
          <p:sp>
            <p:nvSpPr>
              <p:cNvPr id="62" name="Rechteck 61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3" name="Gerader Verbinder 62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Rechteck 60"/>
            <p:cNvSpPr/>
            <p:nvPr/>
          </p:nvSpPr>
          <p:spPr>
            <a:xfrm>
              <a:off x="208893" y="277773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field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strength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harmonics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208893" y="2734135"/>
            <a:ext cx="2340000" cy="606225"/>
            <a:chOff x="208893" y="2770710"/>
            <a:chExt cx="2340000" cy="606225"/>
          </a:xfrm>
        </p:grpSpPr>
        <p:grpSp>
          <p:nvGrpSpPr>
            <p:cNvPr id="65" name="Gruppieren 64"/>
            <p:cNvGrpSpPr/>
            <p:nvPr/>
          </p:nvGrpSpPr>
          <p:grpSpPr>
            <a:xfrm>
              <a:off x="208893" y="2770710"/>
              <a:ext cx="2340000" cy="606225"/>
              <a:chOff x="443218" y="4260411"/>
              <a:chExt cx="5599803" cy="2381029"/>
            </a:xfrm>
          </p:grpSpPr>
          <p:sp>
            <p:nvSpPr>
              <p:cNvPr id="67" name="Rechteck 66"/>
              <p:cNvSpPr/>
              <p:nvPr/>
            </p:nvSpPr>
            <p:spPr>
              <a:xfrm>
                <a:off x="443218" y="4260411"/>
                <a:ext cx="5599803" cy="238102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8" name="Gerader Verbinder 67"/>
              <p:cNvCxnSpPr/>
              <p:nvPr/>
            </p:nvCxnSpPr>
            <p:spPr>
              <a:xfrm>
                <a:off x="443218" y="4260415"/>
                <a:ext cx="0" cy="2381025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Rechteck 65"/>
            <p:cNvSpPr/>
            <p:nvPr/>
          </p:nvSpPr>
          <p:spPr>
            <a:xfrm>
              <a:off x="208893" y="2777735"/>
              <a:ext cx="2339241" cy="528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ts val="1700"/>
                </a:lnSpc>
              </a:pP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flux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through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surface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traced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by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moved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wire</a:t>
              </a:r>
              <a:endPara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uppieren 68"/>
          <p:cNvGrpSpPr/>
          <p:nvPr/>
        </p:nvGrpSpPr>
        <p:grpSpPr>
          <a:xfrm>
            <a:off x="208893" y="2439829"/>
            <a:ext cx="2340000" cy="301295"/>
            <a:chOff x="-2951707" y="1432797"/>
            <a:chExt cx="3508925" cy="4164770"/>
          </a:xfrm>
        </p:grpSpPr>
        <p:grpSp>
          <p:nvGrpSpPr>
            <p:cNvPr id="70" name="Gruppieren 69"/>
            <p:cNvGrpSpPr/>
            <p:nvPr/>
          </p:nvGrpSpPr>
          <p:grpSpPr>
            <a:xfrm>
              <a:off x="-2951707" y="1432797"/>
              <a:ext cx="3508925" cy="4164770"/>
              <a:chOff x="443218" y="4260415"/>
              <a:chExt cx="5599803" cy="1722690"/>
            </a:xfrm>
          </p:grpSpPr>
          <p:sp>
            <p:nvSpPr>
              <p:cNvPr id="72" name="Rechteck 71"/>
              <p:cNvSpPr/>
              <p:nvPr/>
            </p:nvSpPr>
            <p:spPr>
              <a:xfrm>
                <a:off x="443218" y="4260415"/>
                <a:ext cx="5599803" cy="172269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3" name="Gerader Verbinder 72"/>
              <p:cNvCxnSpPr/>
              <p:nvPr/>
            </p:nvCxnSpPr>
            <p:spPr>
              <a:xfrm>
                <a:off x="443218" y="4260415"/>
                <a:ext cx="0" cy="172269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Rechteck 70"/>
            <p:cNvSpPr/>
            <p:nvPr/>
          </p:nvSpPr>
          <p:spPr>
            <a:xfrm>
              <a:off x="-2951707" y="1480320"/>
              <a:ext cx="3225347" cy="38289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stretched wire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uppieren 79"/>
          <p:cNvGrpSpPr/>
          <p:nvPr/>
        </p:nvGrpSpPr>
        <p:grpSpPr>
          <a:xfrm>
            <a:off x="208893" y="3252324"/>
            <a:ext cx="2340000" cy="642333"/>
            <a:chOff x="208893" y="2770711"/>
            <a:chExt cx="2340000" cy="468689"/>
          </a:xfrm>
        </p:grpSpPr>
        <p:grpSp>
          <p:nvGrpSpPr>
            <p:cNvPr id="81" name="Gruppieren 80"/>
            <p:cNvGrpSpPr/>
            <p:nvPr/>
          </p:nvGrpSpPr>
          <p:grpSpPr>
            <a:xfrm>
              <a:off x="208893" y="2770711"/>
              <a:ext cx="2340000" cy="327148"/>
              <a:chOff x="443218" y="4260415"/>
              <a:chExt cx="5599803" cy="1284917"/>
            </a:xfrm>
          </p:grpSpPr>
          <p:sp>
            <p:nvSpPr>
              <p:cNvPr id="83" name="Rechteck 82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84" name="Gerader Verbinder 83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Rechteck 81"/>
            <p:cNvSpPr/>
            <p:nvPr/>
          </p:nvSpPr>
          <p:spPr>
            <a:xfrm>
              <a:off x="208893" y="2777735"/>
              <a:ext cx="233924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field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strength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/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harmonics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magnetic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axis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5" name="Gruppieren 104"/>
          <p:cNvGrpSpPr/>
          <p:nvPr/>
        </p:nvGrpSpPr>
        <p:grpSpPr>
          <a:xfrm>
            <a:off x="208893" y="4069548"/>
            <a:ext cx="2340000" cy="606225"/>
            <a:chOff x="208893" y="2770710"/>
            <a:chExt cx="2340000" cy="606225"/>
          </a:xfrm>
        </p:grpSpPr>
        <p:grpSp>
          <p:nvGrpSpPr>
            <p:cNvPr id="106" name="Gruppieren 105"/>
            <p:cNvGrpSpPr/>
            <p:nvPr/>
          </p:nvGrpSpPr>
          <p:grpSpPr>
            <a:xfrm>
              <a:off x="208893" y="2770710"/>
              <a:ext cx="2340000" cy="606225"/>
              <a:chOff x="443218" y="4260411"/>
              <a:chExt cx="5599803" cy="2381029"/>
            </a:xfrm>
          </p:grpSpPr>
          <p:sp>
            <p:nvSpPr>
              <p:cNvPr id="108" name="Rechteck 107"/>
              <p:cNvSpPr/>
              <p:nvPr/>
            </p:nvSpPr>
            <p:spPr>
              <a:xfrm>
                <a:off x="443218" y="4260411"/>
                <a:ext cx="5599803" cy="238102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09" name="Gerader Verbinder 108"/>
              <p:cNvCxnSpPr/>
              <p:nvPr/>
            </p:nvCxnSpPr>
            <p:spPr>
              <a:xfrm>
                <a:off x="443218" y="4260415"/>
                <a:ext cx="0" cy="2381025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Rechteck 106"/>
            <p:cNvSpPr/>
            <p:nvPr/>
          </p:nvSpPr>
          <p:spPr>
            <a:xfrm>
              <a:off x="208893" y="2777735"/>
              <a:ext cx="2339241" cy="2964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ts val="1700"/>
                </a:lnSpc>
              </a:pP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translating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fluxmeter</a:t>
              </a:r>
              <a:endPara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0" name="Gruppieren 109"/>
          <p:cNvGrpSpPr/>
          <p:nvPr/>
        </p:nvGrpSpPr>
        <p:grpSpPr>
          <a:xfrm>
            <a:off x="208893" y="3775242"/>
            <a:ext cx="2340000" cy="301295"/>
            <a:chOff x="-2951707" y="1432797"/>
            <a:chExt cx="3508925" cy="4164770"/>
          </a:xfrm>
        </p:grpSpPr>
        <p:grpSp>
          <p:nvGrpSpPr>
            <p:cNvPr id="111" name="Gruppieren 110"/>
            <p:cNvGrpSpPr/>
            <p:nvPr/>
          </p:nvGrpSpPr>
          <p:grpSpPr>
            <a:xfrm>
              <a:off x="-2951707" y="1432797"/>
              <a:ext cx="3508925" cy="4164770"/>
              <a:chOff x="443218" y="4260415"/>
              <a:chExt cx="5599803" cy="1722690"/>
            </a:xfrm>
          </p:grpSpPr>
          <p:sp>
            <p:nvSpPr>
              <p:cNvPr id="113" name="Rechteck 112"/>
              <p:cNvSpPr/>
              <p:nvPr/>
            </p:nvSpPr>
            <p:spPr>
              <a:xfrm>
                <a:off x="443218" y="4260415"/>
                <a:ext cx="5599803" cy="172269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14" name="Gerader Verbinder 113"/>
              <p:cNvCxnSpPr/>
              <p:nvPr/>
            </p:nvCxnSpPr>
            <p:spPr>
              <a:xfrm>
                <a:off x="443218" y="4260415"/>
                <a:ext cx="0" cy="172269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" name="Rechteck 111"/>
            <p:cNvSpPr/>
            <p:nvPr/>
          </p:nvSpPr>
          <p:spPr>
            <a:xfrm>
              <a:off x="-2951707" y="1480320"/>
              <a:ext cx="3225347" cy="38289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further (for dipole)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ruppieren 114"/>
          <p:cNvGrpSpPr/>
          <p:nvPr/>
        </p:nvGrpSpPr>
        <p:grpSpPr>
          <a:xfrm>
            <a:off x="208893" y="4359135"/>
            <a:ext cx="2340000" cy="374939"/>
            <a:chOff x="208893" y="2770711"/>
            <a:chExt cx="2340000" cy="327148"/>
          </a:xfrm>
        </p:grpSpPr>
        <p:grpSp>
          <p:nvGrpSpPr>
            <p:cNvPr id="116" name="Gruppieren 115"/>
            <p:cNvGrpSpPr/>
            <p:nvPr/>
          </p:nvGrpSpPr>
          <p:grpSpPr>
            <a:xfrm>
              <a:off x="208893" y="2770711"/>
              <a:ext cx="2340000" cy="327148"/>
              <a:chOff x="443218" y="4260415"/>
              <a:chExt cx="5599803" cy="1284917"/>
            </a:xfrm>
          </p:grpSpPr>
          <p:sp>
            <p:nvSpPr>
              <p:cNvPr id="118" name="Rechteck 117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19" name="Gerader Verbinder 118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Rechteck 116"/>
            <p:cNvSpPr/>
            <p:nvPr/>
          </p:nvSpPr>
          <p:spPr>
            <a:xfrm>
              <a:off x="208893" y="2777735"/>
              <a:ext cx="2339241" cy="202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Hall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sensor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on 3D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mapper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7" name="Rechteck 86"/>
          <p:cNvSpPr/>
          <p:nvPr/>
        </p:nvSpPr>
        <p:spPr>
          <a:xfrm rot="17928296">
            <a:off x="-255536" y="2722011"/>
            <a:ext cx="3413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de-DE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CERN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0" name="Picture 12">
            <a:extLst>
              <a:ext uri="{FF2B5EF4-FFF2-40B4-BE49-F238E27FC236}">
                <a16:creationId xmlns:a16="http://schemas.microsoft.com/office/drawing/2014/main" id="{7D63D47F-BE32-426D-B493-04CDB275AE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227" y="1283354"/>
            <a:ext cx="6066156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quality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 smtClean="0"/>
              <a:t>Superconducting Magnets for FAIR - C. Roux</a:t>
            </a:r>
            <a:endParaRPr lang="de-DE" dirty="0"/>
          </a:p>
        </p:txBody>
      </p:sp>
      <p:pic>
        <p:nvPicPr>
          <p:cNvPr id="16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5DFB684-2FA5-4ABD-AEDF-AA12E36E42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450" y="1081359"/>
            <a:ext cx="4292499" cy="3852037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208854" y="1503271"/>
            <a:ext cx="2340000" cy="683306"/>
            <a:chOff x="-2951707" y="1432797"/>
            <a:chExt cx="3508925" cy="4164770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-2951707" y="1432797"/>
              <a:ext cx="3508925" cy="4164770"/>
              <a:chOff x="443218" y="4260415"/>
              <a:chExt cx="5599803" cy="1722690"/>
            </a:xfrm>
          </p:grpSpPr>
          <p:sp>
            <p:nvSpPr>
              <p:cNvPr id="21" name="Rechteck 20"/>
              <p:cNvSpPr/>
              <p:nvPr/>
            </p:nvSpPr>
            <p:spPr>
              <a:xfrm>
                <a:off x="443218" y="4260415"/>
                <a:ext cx="5599803" cy="172269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22" name="Gerader Verbinder 21"/>
              <p:cNvCxnSpPr/>
              <p:nvPr/>
            </p:nvCxnSpPr>
            <p:spPr>
              <a:xfrm>
                <a:off x="443218" y="4260415"/>
                <a:ext cx="0" cy="172269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hteck 19"/>
            <p:cNvSpPr/>
            <p:nvPr/>
          </p:nvSpPr>
          <p:spPr>
            <a:xfrm>
              <a:off x="-2951707" y="1480326"/>
              <a:ext cx="3225347" cy="1688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field quality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Rechteck 22"/>
          <p:cNvSpPr/>
          <p:nvPr/>
        </p:nvSpPr>
        <p:spPr>
          <a:xfrm>
            <a:off x="208854" y="1784149"/>
            <a:ext cx="2339241" cy="93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ts val="1700"/>
              </a:lnSpc>
            </a:pP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quadrupole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approved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>
              <a:lnSpc>
                <a:spcPts val="1700"/>
              </a:lnSpc>
            </a:pP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>
              <a:lnSpc>
                <a:spcPts val="1700"/>
              </a:lnSpc>
            </a:pP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208854" y="2093553"/>
            <a:ext cx="2340000" cy="466746"/>
            <a:chOff x="4204544" y="2441100"/>
            <a:chExt cx="2340000" cy="645235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4204544" y="2441100"/>
              <a:ext cx="2340000" cy="474669"/>
              <a:chOff x="443218" y="4260411"/>
              <a:chExt cx="5599803" cy="1864325"/>
            </a:xfrm>
          </p:grpSpPr>
          <p:sp>
            <p:nvSpPr>
              <p:cNvPr id="27" name="Rechteck 26"/>
              <p:cNvSpPr/>
              <p:nvPr/>
            </p:nvSpPr>
            <p:spPr>
              <a:xfrm>
                <a:off x="443218" y="4260411"/>
                <a:ext cx="5599803" cy="186432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28" name="Gerader Verbinder 27"/>
              <p:cNvCxnSpPr/>
              <p:nvPr/>
            </p:nvCxnSpPr>
            <p:spPr>
              <a:xfrm>
                <a:off x="443218" y="4260415"/>
                <a:ext cx="0" cy="184083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echteck 25"/>
            <p:cNvSpPr/>
            <p:nvPr/>
          </p:nvSpPr>
          <p:spPr>
            <a:xfrm>
              <a:off x="4204544" y="2448125"/>
              <a:ext cx="2241341" cy="6382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sextupole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approved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208854" y="3786927"/>
            <a:ext cx="2351076" cy="672877"/>
            <a:chOff x="208893" y="2770710"/>
            <a:chExt cx="2351076" cy="606225"/>
          </a:xfrm>
        </p:grpSpPr>
        <p:grpSp>
          <p:nvGrpSpPr>
            <p:cNvPr id="35" name="Gruppieren 34"/>
            <p:cNvGrpSpPr/>
            <p:nvPr/>
          </p:nvGrpSpPr>
          <p:grpSpPr>
            <a:xfrm>
              <a:off x="208893" y="2770710"/>
              <a:ext cx="2351076" cy="606225"/>
              <a:chOff x="443218" y="4260411"/>
              <a:chExt cx="5626309" cy="2381029"/>
            </a:xfrm>
          </p:grpSpPr>
          <p:sp>
            <p:nvSpPr>
              <p:cNvPr id="37" name="Rechteck 36"/>
              <p:cNvSpPr/>
              <p:nvPr/>
            </p:nvSpPr>
            <p:spPr>
              <a:xfrm>
                <a:off x="469724" y="4260411"/>
                <a:ext cx="5599803" cy="238102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38" name="Gerader Verbinder 37"/>
              <p:cNvCxnSpPr/>
              <p:nvPr/>
            </p:nvCxnSpPr>
            <p:spPr>
              <a:xfrm>
                <a:off x="443218" y="4260415"/>
                <a:ext cx="0" cy="2381025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echteck 35"/>
            <p:cNvSpPr/>
            <p:nvPr/>
          </p:nvSpPr>
          <p:spPr>
            <a:xfrm>
              <a:off x="208893" y="2777735"/>
              <a:ext cx="2339241" cy="385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ts val="1700"/>
                </a:lnSpc>
              </a:pP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approval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methods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&amp;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equipment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>
                <a:lnSpc>
                  <a:spcPts val="1700"/>
                </a:lnSpc>
              </a:pP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cross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calibration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208854" y="3487765"/>
            <a:ext cx="2340000" cy="301295"/>
            <a:chOff x="-2951707" y="1432797"/>
            <a:chExt cx="3508925" cy="4164770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-2951707" y="1432797"/>
              <a:ext cx="3508925" cy="4164770"/>
              <a:chOff x="443218" y="4260415"/>
              <a:chExt cx="5599803" cy="1722690"/>
            </a:xfrm>
          </p:grpSpPr>
          <p:sp>
            <p:nvSpPr>
              <p:cNvPr id="42" name="Rechteck 41"/>
              <p:cNvSpPr/>
              <p:nvPr/>
            </p:nvSpPr>
            <p:spPr>
              <a:xfrm>
                <a:off x="443218" y="4260415"/>
                <a:ext cx="5599803" cy="172269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3" name="Gerader Verbinder 42"/>
              <p:cNvCxnSpPr/>
              <p:nvPr/>
            </p:nvCxnSpPr>
            <p:spPr>
              <a:xfrm>
                <a:off x="443218" y="4260415"/>
                <a:ext cx="0" cy="1722690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hteck 40"/>
            <p:cNvSpPr/>
            <p:nvPr/>
          </p:nvSpPr>
          <p:spPr>
            <a:xfrm>
              <a:off x="-2951707" y="1480320"/>
              <a:ext cx="3225347" cy="38289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(huge) effort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208854" y="2939536"/>
            <a:ext cx="2340000" cy="448353"/>
            <a:chOff x="208893" y="2770711"/>
            <a:chExt cx="2340000" cy="327148"/>
          </a:xfrm>
        </p:grpSpPr>
        <p:grpSp>
          <p:nvGrpSpPr>
            <p:cNvPr id="45" name="Gruppieren 44"/>
            <p:cNvGrpSpPr/>
            <p:nvPr/>
          </p:nvGrpSpPr>
          <p:grpSpPr>
            <a:xfrm>
              <a:off x="208893" y="2770711"/>
              <a:ext cx="2340000" cy="327148"/>
              <a:chOff x="443218" y="4260415"/>
              <a:chExt cx="5599803" cy="1284917"/>
            </a:xfrm>
          </p:grpSpPr>
          <p:sp>
            <p:nvSpPr>
              <p:cNvPr id="47" name="Rechteck 46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8" name="Gerader Verbinder 47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hteck 45"/>
            <p:cNvSpPr/>
            <p:nvPr/>
          </p:nvSpPr>
          <p:spPr>
            <a:xfrm>
              <a:off x="208893" y="2777735"/>
              <a:ext cx="2339241" cy="202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cross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talk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investigation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ongoing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Gruppieren 65"/>
          <p:cNvGrpSpPr/>
          <p:nvPr/>
        </p:nvGrpSpPr>
        <p:grpSpPr>
          <a:xfrm>
            <a:off x="208854" y="2387563"/>
            <a:ext cx="2343976" cy="606225"/>
            <a:chOff x="204917" y="2770710"/>
            <a:chExt cx="2343976" cy="606225"/>
          </a:xfrm>
        </p:grpSpPr>
        <p:grpSp>
          <p:nvGrpSpPr>
            <p:cNvPr id="67" name="Gruppieren 66"/>
            <p:cNvGrpSpPr/>
            <p:nvPr/>
          </p:nvGrpSpPr>
          <p:grpSpPr>
            <a:xfrm>
              <a:off x="204917" y="2770710"/>
              <a:ext cx="2343976" cy="606225"/>
              <a:chOff x="433703" y="4260411"/>
              <a:chExt cx="5609318" cy="2381029"/>
            </a:xfrm>
          </p:grpSpPr>
          <p:sp>
            <p:nvSpPr>
              <p:cNvPr id="69" name="Rechteck 68"/>
              <p:cNvSpPr/>
              <p:nvPr/>
            </p:nvSpPr>
            <p:spPr>
              <a:xfrm>
                <a:off x="443218" y="4260411"/>
                <a:ext cx="5599803" cy="238102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0" name="Gerader Verbinder 69"/>
              <p:cNvCxnSpPr/>
              <p:nvPr/>
            </p:nvCxnSpPr>
            <p:spPr>
              <a:xfrm>
                <a:off x="433703" y="4260415"/>
                <a:ext cx="0" cy="2381025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Rechteck 67"/>
            <p:cNvSpPr/>
            <p:nvPr/>
          </p:nvSpPr>
          <p:spPr>
            <a:xfrm>
              <a:off x="208893" y="2777735"/>
              <a:ext cx="233924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some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allowed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harmonics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beyond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expectation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but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fine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2" name="Rechteck 71"/>
          <p:cNvSpPr/>
          <p:nvPr/>
        </p:nvSpPr>
        <p:spPr>
          <a:xfrm>
            <a:off x="7314979" y="1625972"/>
            <a:ext cx="1550347" cy="1149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ts val="1700"/>
              </a:lnSpc>
            </a:pP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variation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gradient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(integral)</a:t>
            </a:r>
          </a:p>
          <a:p>
            <a:pPr defTabSz="342900">
              <a:lnSpc>
                <a:spcPts val="1700"/>
              </a:lnSpc>
            </a:pP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>
              <a:lnSpc>
                <a:spcPts val="1700"/>
              </a:lnSpc>
            </a:pP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8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Arrow 42">
            <a:extLst>
              <a:ext uri="{FF2B5EF4-FFF2-40B4-BE49-F238E27FC236}">
                <a16:creationId xmlns:a16="http://schemas.microsoft.com/office/drawing/2014/main" id="{8E48B9B8-FF8D-4297-BBE4-E89C5F3099AB}"/>
              </a:ext>
            </a:extLst>
          </p:cNvPr>
          <p:cNvSpPr/>
          <p:nvPr/>
        </p:nvSpPr>
        <p:spPr>
          <a:xfrm>
            <a:off x="371511" y="1847542"/>
            <a:ext cx="4680000" cy="172800"/>
          </a:xfrm>
          <a:prstGeom prst="rightArrow">
            <a:avLst>
              <a:gd name="adj1" fmla="val 45068"/>
              <a:gd name="adj2" fmla="val 66644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2" name="Right Arrow 42">
            <a:extLst>
              <a:ext uri="{FF2B5EF4-FFF2-40B4-BE49-F238E27FC236}">
                <a16:creationId xmlns:a16="http://schemas.microsoft.com/office/drawing/2014/main" id="{8E48B9B8-FF8D-4297-BBE4-E89C5F3099AB}"/>
              </a:ext>
            </a:extLst>
          </p:cNvPr>
          <p:cNvSpPr/>
          <p:nvPr/>
        </p:nvSpPr>
        <p:spPr>
          <a:xfrm>
            <a:off x="343476" y="1847542"/>
            <a:ext cx="3204000" cy="173859"/>
          </a:xfrm>
          <a:prstGeom prst="rightArrow">
            <a:avLst>
              <a:gd name="adj1" fmla="val 45068"/>
              <a:gd name="adj2" fmla="val 66644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2" name="Right Arrow 42">
            <a:extLst>
              <a:ext uri="{FF2B5EF4-FFF2-40B4-BE49-F238E27FC236}">
                <a16:creationId xmlns:a16="http://schemas.microsoft.com/office/drawing/2014/main" id="{8E48B9B8-FF8D-4297-BBE4-E89C5F3099AB}"/>
              </a:ext>
            </a:extLst>
          </p:cNvPr>
          <p:cNvSpPr/>
          <p:nvPr/>
        </p:nvSpPr>
        <p:spPr>
          <a:xfrm>
            <a:off x="1870877" y="4021985"/>
            <a:ext cx="3024000" cy="173859"/>
          </a:xfrm>
          <a:prstGeom prst="rightArrow">
            <a:avLst>
              <a:gd name="adj1" fmla="val 45068"/>
              <a:gd name="adj2" fmla="val 66644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0" name="Right Arrow 42">
            <a:extLst>
              <a:ext uri="{FF2B5EF4-FFF2-40B4-BE49-F238E27FC236}">
                <a16:creationId xmlns:a16="http://schemas.microsoft.com/office/drawing/2014/main" id="{8E48B9B8-FF8D-4297-BBE4-E89C5F3099AB}"/>
              </a:ext>
            </a:extLst>
          </p:cNvPr>
          <p:cNvSpPr/>
          <p:nvPr/>
        </p:nvSpPr>
        <p:spPr>
          <a:xfrm>
            <a:off x="6275245" y="2640393"/>
            <a:ext cx="2556000" cy="173859"/>
          </a:xfrm>
          <a:prstGeom prst="rightArrow">
            <a:avLst>
              <a:gd name="adj1" fmla="val 45068"/>
              <a:gd name="adj2" fmla="val 66644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S-FRS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timeline</a:t>
            </a:r>
            <a:r>
              <a:rPr lang="de-DE" dirty="0" smtClean="0"/>
              <a:t> &amp; </a:t>
            </a:r>
            <a:r>
              <a:rPr lang="de-DE" dirty="0" err="1" smtClean="0"/>
              <a:t>prospective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2037872" y="1197050"/>
            <a:ext cx="52" cy="222934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/>
          <a:p>
            <a:pPr algn="l"/>
            <a:endParaRPr lang="de-DE" dirty="0" smtClean="0"/>
          </a:p>
        </p:txBody>
      </p:sp>
      <p:sp>
        <p:nvSpPr>
          <p:cNvPr id="36" name="Oval 438">
            <a:extLst>
              <a:ext uri="{FF2B5EF4-FFF2-40B4-BE49-F238E27FC236}">
                <a16:creationId xmlns:a16="http://schemas.microsoft.com/office/drawing/2014/main" id="{44325C5F-0482-4FEE-9F88-C5BE0209D2F7}"/>
              </a:ext>
            </a:extLst>
          </p:cNvPr>
          <p:cNvSpPr/>
          <p:nvPr/>
        </p:nvSpPr>
        <p:spPr>
          <a:xfrm>
            <a:off x="251449" y="1849844"/>
            <a:ext cx="173860" cy="173859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Oval 439">
            <a:extLst>
              <a:ext uri="{FF2B5EF4-FFF2-40B4-BE49-F238E27FC236}">
                <a16:creationId xmlns:a16="http://schemas.microsoft.com/office/drawing/2014/main" id="{7EE38750-FD4A-4A3D-8F78-78F7DB43984B}"/>
              </a:ext>
            </a:extLst>
          </p:cNvPr>
          <p:cNvSpPr/>
          <p:nvPr/>
        </p:nvSpPr>
        <p:spPr>
          <a:xfrm>
            <a:off x="795745" y="1849844"/>
            <a:ext cx="173860" cy="17385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Oval 440">
            <a:extLst>
              <a:ext uri="{FF2B5EF4-FFF2-40B4-BE49-F238E27FC236}">
                <a16:creationId xmlns:a16="http://schemas.microsoft.com/office/drawing/2014/main" id="{741ED5CF-E256-4555-A8D2-3EA73A540F9D}"/>
              </a:ext>
            </a:extLst>
          </p:cNvPr>
          <p:cNvSpPr/>
          <p:nvPr/>
        </p:nvSpPr>
        <p:spPr>
          <a:xfrm>
            <a:off x="3515654" y="1849844"/>
            <a:ext cx="173860" cy="17385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" name="Oval 441">
            <a:extLst>
              <a:ext uri="{FF2B5EF4-FFF2-40B4-BE49-F238E27FC236}">
                <a16:creationId xmlns:a16="http://schemas.microsoft.com/office/drawing/2014/main" id="{DD7D784B-53BA-495B-AA0E-81C7D4EC6EA6}"/>
              </a:ext>
            </a:extLst>
          </p:cNvPr>
          <p:cNvSpPr/>
          <p:nvPr/>
        </p:nvSpPr>
        <p:spPr>
          <a:xfrm>
            <a:off x="6779174" y="2632938"/>
            <a:ext cx="180478" cy="18047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1" name="Group 443">
            <a:extLst>
              <a:ext uri="{FF2B5EF4-FFF2-40B4-BE49-F238E27FC236}">
                <a16:creationId xmlns:a16="http://schemas.microsoft.com/office/drawing/2014/main" id="{E8389D73-9635-433D-9DDC-E7D09C63F065}"/>
              </a:ext>
            </a:extLst>
          </p:cNvPr>
          <p:cNvGrpSpPr/>
          <p:nvPr/>
        </p:nvGrpSpPr>
        <p:grpSpPr>
          <a:xfrm>
            <a:off x="537481" y="1533068"/>
            <a:ext cx="1793436" cy="307777"/>
            <a:chOff x="686065" y="5013082"/>
            <a:chExt cx="2135281" cy="417664"/>
          </a:xfrm>
        </p:grpSpPr>
        <p:sp>
          <p:nvSpPr>
            <p:cNvPr id="42" name="Chevron 50">
              <a:extLst>
                <a:ext uri="{FF2B5EF4-FFF2-40B4-BE49-F238E27FC236}">
                  <a16:creationId xmlns:a16="http://schemas.microsoft.com/office/drawing/2014/main" id="{25F2D911-2A61-422A-9D3C-1AF1093FE324}"/>
                </a:ext>
              </a:extLst>
            </p:cNvPr>
            <p:cNvSpPr/>
            <p:nvPr/>
          </p:nvSpPr>
          <p:spPr>
            <a:xfrm>
              <a:off x="686065" y="5140033"/>
              <a:ext cx="252000" cy="172208"/>
            </a:xfrm>
            <a:prstGeom prst="chevr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TextBox 445">
              <a:extLst>
                <a:ext uri="{FF2B5EF4-FFF2-40B4-BE49-F238E27FC236}">
                  <a16:creationId xmlns:a16="http://schemas.microsoft.com/office/drawing/2014/main" id="{6C18E71A-B9C9-480F-9772-9E6503E43FBE}"/>
                </a:ext>
              </a:extLst>
            </p:cNvPr>
            <p:cNvSpPr txBox="1"/>
            <p:nvPr/>
          </p:nvSpPr>
          <p:spPr>
            <a:xfrm>
              <a:off x="913589" y="5013082"/>
              <a:ext cx="1907757" cy="417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err="1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multiplets</a:t>
              </a:r>
              <a:endParaRPr lang="en-GB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43">
            <a:extLst>
              <a:ext uri="{FF2B5EF4-FFF2-40B4-BE49-F238E27FC236}">
                <a16:creationId xmlns:a16="http://schemas.microsoft.com/office/drawing/2014/main" id="{E8389D73-9635-433D-9DDC-E7D09C63F065}"/>
              </a:ext>
            </a:extLst>
          </p:cNvPr>
          <p:cNvGrpSpPr/>
          <p:nvPr/>
        </p:nvGrpSpPr>
        <p:grpSpPr>
          <a:xfrm>
            <a:off x="3239487" y="1533068"/>
            <a:ext cx="1793436" cy="307777"/>
            <a:chOff x="686065" y="5013082"/>
            <a:chExt cx="2135281" cy="417664"/>
          </a:xfrm>
        </p:grpSpPr>
        <p:sp>
          <p:nvSpPr>
            <p:cNvPr id="48" name="Chevron 50">
              <a:extLst>
                <a:ext uri="{FF2B5EF4-FFF2-40B4-BE49-F238E27FC236}">
                  <a16:creationId xmlns:a16="http://schemas.microsoft.com/office/drawing/2014/main" id="{25F2D911-2A61-422A-9D3C-1AF1093FE324}"/>
                </a:ext>
              </a:extLst>
            </p:cNvPr>
            <p:cNvSpPr/>
            <p:nvPr/>
          </p:nvSpPr>
          <p:spPr>
            <a:xfrm>
              <a:off x="686065" y="5140033"/>
              <a:ext cx="252000" cy="172208"/>
            </a:xfrm>
            <a:prstGeom prst="chevron">
              <a:avLst/>
            </a:prstGeom>
            <a:solidFill>
              <a:srgbClr val="C05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" name="TextBox 445">
              <a:extLst>
                <a:ext uri="{FF2B5EF4-FFF2-40B4-BE49-F238E27FC236}">
                  <a16:creationId xmlns:a16="http://schemas.microsoft.com/office/drawing/2014/main" id="{6C18E71A-B9C9-480F-9772-9E6503E43FBE}"/>
                </a:ext>
              </a:extLst>
            </p:cNvPr>
            <p:cNvSpPr txBox="1"/>
            <p:nvPr/>
          </p:nvSpPr>
          <p:spPr>
            <a:xfrm>
              <a:off x="913589" y="5013082"/>
              <a:ext cx="1907757" cy="417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cold testing</a:t>
              </a:r>
              <a:endParaRPr lang="en-GB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6527036" y="1622170"/>
            <a:ext cx="2211385" cy="1010768"/>
            <a:chOff x="-1926037" y="4264935"/>
            <a:chExt cx="2211385" cy="1010768"/>
          </a:xfrm>
        </p:grpSpPr>
        <p:grpSp>
          <p:nvGrpSpPr>
            <p:cNvPr id="56" name="Group 443">
              <a:extLst>
                <a:ext uri="{FF2B5EF4-FFF2-40B4-BE49-F238E27FC236}">
                  <a16:creationId xmlns:a16="http://schemas.microsoft.com/office/drawing/2014/main" id="{E8389D73-9635-433D-9DDC-E7D09C63F065}"/>
                </a:ext>
              </a:extLst>
            </p:cNvPr>
            <p:cNvGrpSpPr/>
            <p:nvPr/>
          </p:nvGrpSpPr>
          <p:grpSpPr>
            <a:xfrm>
              <a:off x="-1926037" y="4967926"/>
              <a:ext cx="2211385" cy="307777"/>
              <a:chOff x="686065" y="5013082"/>
              <a:chExt cx="2883459" cy="417664"/>
            </a:xfrm>
          </p:grpSpPr>
          <p:sp>
            <p:nvSpPr>
              <p:cNvPr id="57" name="Chevron 50">
                <a:extLst>
                  <a:ext uri="{FF2B5EF4-FFF2-40B4-BE49-F238E27FC236}">
                    <a16:creationId xmlns:a16="http://schemas.microsoft.com/office/drawing/2014/main" id="{25F2D911-2A61-422A-9D3C-1AF1093FE324}"/>
                  </a:ext>
                </a:extLst>
              </p:cNvPr>
              <p:cNvSpPr/>
              <p:nvPr/>
            </p:nvSpPr>
            <p:spPr>
              <a:xfrm>
                <a:off x="686065" y="5140033"/>
                <a:ext cx="252000" cy="172208"/>
              </a:xfrm>
              <a:prstGeom prst="chevron">
                <a:avLst/>
              </a:prstGeom>
              <a:solidFill>
                <a:srgbClr val="9BBB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8" name="TextBox 445">
                <a:extLst>
                  <a:ext uri="{FF2B5EF4-FFF2-40B4-BE49-F238E27FC236}">
                    <a16:creationId xmlns:a16="http://schemas.microsoft.com/office/drawing/2014/main" id="{6C18E71A-B9C9-480F-9772-9E6503E43FBE}"/>
                  </a:ext>
                </a:extLst>
              </p:cNvPr>
              <p:cNvSpPr txBox="1"/>
              <p:nvPr/>
            </p:nvSpPr>
            <p:spPr>
              <a:xfrm>
                <a:off x="913589" y="5013082"/>
                <a:ext cx="2655935" cy="41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pre-assembly / assembly</a:t>
                </a:r>
                <a:endParaRPr lang="en-GB" sz="14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2" name="Gruppieren 101"/>
            <p:cNvGrpSpPr/>
            <p:nvPr/>
          </p:nvGrpSpPr>
          <p:grpSpPr>
            <a:xfrm>
              <a:off x="-1645928" y="4264935"/>
              <a:ext cx="693963" cy="702991"/>
              <a:chOff x="-1464394" y="3713018"/>
              <a:chExt cx="734722" cy="810779"/>
            </a:xfrm>
            <a:solidFill>
              <a:schemeClr val="bg1"/>
            </a:solidFill>
          </p:grpSpPr>
          <p:sp>
            <p:nvSpPr>
              <p:cNvPr id="103" name="Rechteck 102"/>
              <p:cNvSpPr/>
              <p:nvPr/>
            </p:nvSpPr>
            <p:spPr>
              <a:xfrm>
                <a:off x="-1464394" y="3713018"/>
                <a:ext cx="734722" cy="81077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350">
                  <a:solidFill>
                    <a:prstClr val="white"/>
                  </a:solidFill>
                  <a:latin typeface="Arial"/>
                </a:endParaRPr>
              </a:p>
            </p:txBody>
          </p:sp>
          <p:grpSp>
            <p:nvGrpSpPr>
              <p:cNvPr id="104" name="Gruppieren 103"/>
              <p:cNvGrpSpPr/>
              <p:nvPr/>
            </p:nvGrpSpPr>
            <p:grpSpPr>
              <a:xfrm>
                <a:off x="-1406759" y="3753289"/>
                <a:ext cx="619362" cy="730235"/>
                <a:chOff x="4423495" y="3865674"/>
                <a:chExt cx="949574" cy="1119559"/>
              </a:xfrm>
              <a:grpFill/>
            </p:grpSpPr>
            <p:pic>
              <p:nvPicPr>
                <p:cNvPr id="105" name="Grafik 104"/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23496" y="4193922"/>
                  <a:ext cx="949573" cy="79131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06" name="Grafik 105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23495" y="3865674"/>
                  <a:ext cx="949573" cy="316524"/>
                </a:xfrm>
                <a:prstGeom prst="rect">
                  <a:avLst/>
                </a:prstGeom>
                <a:grpFill/>
              </p:spPr>
            </p:pic>
          </p:grpSp>
        </p:grpSp>
      </p:grpSp>
      <p:sp>
        <p:nvSpPr>
          <p:cNvPr id="107" name="Rechteck 106"/>
          <p:cNvSpPr/>
          <p:nvPr/>
        </p:nvSpPr>
        <p:spPr>
          <a:xfrm>
            <a:off x="433891" y="2099386"/>
            <a:ext cx="26496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342900">
              <a:buFont typeface="Symbol" panose="05050102010706020507" pitchFamily="18" charset="2"/>
              <a:buChar char="-"/>
            </a:pPr>
            <a:r>
              <a:rPr lang="en-GB" sz="14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</a:t>
            </a: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 delivery </a:t>
            </a:r>
            <a:r>
              <a:rPr lang="de-DE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02.2019</a:t>
            </a:r>
            <a:endParaRPr lang="en-GB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342900">
              <a:buFont typeface="Symbol" panose="05050102010706020507" pitchFamily="18" charset="2"/>
              <a:buChar char="-"/>
            </a:pPr>
            <a:r>
              <a:rPr lang="en-GB" sz="14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</a:t>
            </a: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LM delivery </a:t>
            </a:r>
            <a:r>
              <a:rPr lang="de-DE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11.2020</a:t>
            </a:r>
            <a:endParaRPr lang="en-GB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342900">
              <a:buFont typeface="Symbol" panose="05050102010706020507" pitchFamily="18" charset="2"/>
              <a:buChar char="-"/>
            </a:pP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FAT (SM) </a:t>
            </a:r>
            <a:r>
              <a:rPr lang="en-GB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</a:t>
            </a:r>
          </a:p>
        </p:txBody>
      </p:sp>
      <p:sp>
        <p:nvSpPr>
          <p:cNvPr id="153" name="Rechteck 152"/>
          <p:cNvSpPr/>
          <p:nvPr/>
        </p:nvSpPr>
        <p:spPr>
          <a:xfrm>
            <a:off x="3146321" y="2088560"/>
            <a:ext cx="25003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342900">
              <a:buFont typeface="Symbol" panose="05050102010706020507" pitchFamily="18" charset="2"/>
              <a:buChar char="-"/>
            </a:pPr>
            <a:r>
              <a:rPr lang="en-GB" sz="14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</a:t>
            </a: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 finished</a:t>
            </a:r>
          </a:p>
          <a:p>
            <a:pPr marL="285750" indent="-285750" defTabSz="342900">
              <a:buFont typeface="Symbol" panose="05050102010706020507" pitchFamily="18" charset="2"/>
              <a:buChar char="-"/>
            </a:pPr>
            <a:r>
              <a:rPr lang="en-GB" sz="14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</a:t>
            </a: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LM ongoing</a:t>
            </a:r>
          </a:p>
          <a:p>
            <a:pPr defTabSz="342900"/>
            <a:endParaRPr lang="en-GB" sz="14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6" name="Group 443">
            <a:extLst>
              <a:ext uri="{FF2B5EF4-FFF2-40B4-BE49-F238E27FC236}">
                <a16:creationId xmlns:a16="http://schemas.microsoft.com/office/drawing/2014/main" id="{E8389D73-9635-433D-9DDC-E7D09C63F065}"/>
              </a:ext>
            </a:extLst>
          </p:cNvPr>
          <p:cNvGrpSpPr/>
          <p:nvPr/>
        </p:nvGrpSpPr>
        <p:grpSpPr>
          <a:xfrm>
            <a:off x="1992654" y="3702949"/>
            <a:ext cx="1793436" cy="307777"/>
            <a:chOff x="686065" y="5013082"/>
            <a:chExt cx="2135281" cy="417664"/>
          </a:xfrm>
        </p:grpSpPr>
        <p:sp>
          <p:nvSpPr>
            <p:cNvPr id="158" name="Chevron 157">
              <a:extLst>
                <a:ext uri="{FF2B5EF4-FFF2-40B4-BE49-F238E27FC236}">
                  <a16:creationId xmlns:a16="http://schemas.microsoft.com/office/drawing/2014/main" id="{25F2D911-2A61-422A-9D3C-1AF1093FE324}"/>
                </a:ext>
              </a:extLst>
            </p:cNvPr>
            <p:cNvSpPr/>
            <p:nvPr/>
          </p:nvSpPr>
          <p:spPr>
            <a:xfrm>
              <a:off x="686065" y="5140033"/>
              <a:ext cx="252000" cy="172208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9" name="TextBox 445">
              <a:extLst>
                <a:ext uri="{FF2B5EF4-FFF2-40B4-BE49-F238E27FC236}">
                  <a16:creationId xmlns:a16="http://schemas.microsoft.com/office/drawing/2014/main" id="{6C18E71A-B9C9-480F-9772-9E6503E43FBE}"/>
                </a:ext>
              </a:extLst>
            </p:cNvPr>
            <p:cNvSpPr txBox="1"/>
            <p:nvPr/>
          </p:nvSpPr>
          <p:spPr>
            <a:xfrm>
              <a:off x="913589" y="5013082"/>
              <a:ext cx="1907757" cy="417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dipoles</a:t>
              </a:r>
              <a:endParaRPr lang="en-GB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0" name="Rechteck 159"/>
          <p:cNvSpPr/>
          <p:nvPr/>
        </p:nvSpPr>
        <p:spPr>
          <a:xfrm>
            <a:off x="6417847" y="2829720"/>
            <a:ext cx="2500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342900">
              <a:buFont typeface="Symbol" panose="05050102010706020507" pitchFamily="18" charset="2"/>
              <a:buChar char="-"/>
            </a:pP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preparation ongoing</a:t>
            </a:r>
          </a:p>
          <a:p>
            <a:pPr defTabSz="342900"/>
            <a:endParaRPr lang="en-GB" sz="14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1" name="Rechteck 160"/>
          <p:cNvSpPr/>
          <p:nvPr/>
        </p:nvSpPr>
        <p:spPr>
          <a:xfrm>
            <a:off x="1894515" y="4251437"/>
            <a:ext cx="2500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342900">
              <a:buFont typeface="Symbol" panose="05050102010706020507" pitchFamily="18" charset="2"/>
              <a:buChar char="-"/>
            </a:pPr>
            <a:r>
              <a:rPr lang="en-GB" sz="14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</a:t>
            </a: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delivery 02.2021</a:t>
            </a:r>
          </a:p>
          <a:p>
            <a:pPr marL="285750" indent="-285750" defTabSz="342900">
              <a:buFont typeface="Symbol" panose="05050102010706020507" pitchFamily="18" charset="2"/>
              <a:buChar char="-"/>
            </a:pP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FAT ongoing</a:t>
            </a: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918" y="3456737"/>
            <a:ext cx="961417" cy="261574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654" y="1060246"/>
            <a:ext cx="465446" cy="464116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918" y="3112490"/>
            <a:ext cx="425411" cy="347031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13" y="1161954"/>
            <a:ext cx="1042018" cy="310000"/>
          </a:xfrm>
          <a:prstGeom prst="rect">
            <a:avLst/>
          </a:prstGeom>
        </p:spPr>
      </p:pic>
      <p:sp>
        <p:nvSpPr>
          <p:cNvPr id="51" name="Right Arrow 42">
            <a:extLst>
              <a:ext uri="{FF2B5EF4-FFF2-40B4-BE49-F238E27FC236}">
                <a16:creationId xmlns:a16="http://schemas.microsoft.com/office/drawing/2014/main" id="{8E48B9B8-FF8D-4297-BBE4-E89C5F3099AB}"/>
              </a:ext>
            </a:extLst>
          </p:cNvPr>
          <p:cNvSpPr/>
          <p:nvPr/>
        </p:nvSpPr>
        <p:spPr>
          <a:xfrm>
            <a:off x="1848138" y="4021985"/>
            <a:ext cx="5292000" cy="173859"/>
          </a:xfrm>
          <a:prstGeom prst="rightArrow">
            <a:avLst>
              <a:gd name="adj1" fmla="val 45068"/>
              <a:gd name="adj2" fmla="val 66644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Oval 438">
            <a:extLst>
              <a:ext uri="{FF2B5EF4-FFF2-40B4-BE49-F238E27FC236}">
                <a16:creationId xmlns:a16="http://schemas.microsoft.com/office/drawing/2014/main" id="{44325C5F-0482-4FEE-9F88-C5BE0209D2F7}"/>
              </a:ext>
            </a:extLst>
          </p:cNvPr>
          <p:cNvSpPr/>
          <p:nvPr/>
        </p:nvSpPr>
        <p:spPr>
          <a:xfrm>
            <a:off x="1723474" y="4021985"/>
            <a:ext cx="173860" cy="173859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Oval 440">
            <a:extLst>
              <a:ext uri="{FF2B5EF4-FFF2-40B4-BE49-F238E27FC236}">
                <a16:creationId xmlns:a16="http://schemas.microsoft.com/office/drawing/2014/main" id="{741ED5CF-E256-4555-A8D2-3EA73A540F9D}"/>
              </a:ext>
            </a:extLst>
          </p:cNvPr>
          <p:cNvSpPr/>
          <p:nvPr/>
        </p:nvSpPr>
        <p:spPr>
          <a:xfrm>
            <a:off x="4862318" y="4021985"/>
            <a:ext cx="173860" cy="17385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4" name="Group 443">
            <a:extLst>
              <a:ext uri="{FF2B5EF4-FFF2-40B4-BE49-F238E27FC236}">
                <a16:creationId xmlns:a16="http://schemas.microsoft.com/office/drawing/2014/main" id="{E8389D73-9635-433D-9DDC-E7D09C63F065}"/>
              </a:ext>
            </a:extLst>
          </p:cNvPr>
          <p:cNvGrpSpPr/>
          <p:nvPr/>
        </p:nvGrpSpPr>
        <p:grpSpPr>
          <a:xfrm>
            <a:off x="4586151" y="3703319"/>
            <a:ext cx="1793436" cy="307777"/>
            <a:chOff x="686065" y="5013082"/>
            <a:chExt cx="2135281" cy="417664"/>
          </a:xfrm>
        </p:grpSpPr>
        <p:sp>
          <p:nvSpPr>
            <p:cNvPr id="55" name="Chevron 50">
              <a:extLst>
                <a:ext uri="{FF2B5EF4-FFF2-40B4-BE49-F238E27FC236}">
                  <a16:creationId xmlns:a16="http://schemas.microsoft.com/office/drawing/2014/main" id="{25F2D911-2A61-422A-9D3C-1AF1093FE324}"/>
                </a:ext>
              </a:extLst>
            </p:cNvPr>
            <p:cNvSpPr/>
            <p:nvPr/>
          </p:nvSpPr>
          <p:spPr>
            <a:xfrm>
              <a:off x="686065" y="5140033"/>
              <a:ext cx="252000" cy="172208"/>
            </a:xfrm>
            <a:prstGeom prst="chevron">
              <a:avLst/>
            </a:prstGeom>
            <a:solidFill>
              <a:srgbClr val="C05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" name="TextBox 445">
              <a:extLst>
                <a:ext uri="{FF2B5EF4-FFF2-40B4-BE49-F238E27FC236}">
                  <a16:creationId xmlns:a16="http://schemas.microsoft.com/office/drawing/2014/main" id="{6C18E71A-B9C9-480F-9772-9E6503E43FBE}"/>
                </a:ext>
              </a:extLst>
            </p:cNvPr>
            <p:cNvSpPr txBox="1"/>
            <p:nvPr/>
          </p:nvSpPr>
          <p:spPr>
            <a:xfrm>
              <a:off x="913589" y="5013082"/>
              <a:ext cx="1907757" cy="417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cold testing</a:t>
              </a:r>
              <a:endParaRPr lang="en-GB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0" name="Rechteck 59"/>
          <p:cNvSpPr/>
          <p:nvPr/>
        </p:nvSpPr>
        <p:spPr>
          <a:xfrm>
            <a:off x="4492985" y="4251437"/>
            <a:ext cx="2500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342900">
              <a:buFont typeface="Symbol" panose="05050102010706020507" pitchFamily="18" charset="2"/>
              <a:buChar char="-"/>
            </a:pPr>
            <a:r>
              <a:rPr lang="en-GB" sz="14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</a:t>
            </a:r>
            <a:r>
              <a: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testing started</a:t>
            </a:r>
          </a:p>
        </p:txBody>
      </p:sp>
      <p:pic>
        <p:nvPicPr>
          <p:cNvPr id="61" name="Grafik 6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318" y="3230497"/>
            <a:ext cx="465446" cy="464116"/>
          </a:xfrm>
          <a:prstGeom prst="rect">
            <a:avLst/>
          </a:prstGeom>
        </p:spPr>
      </p:pic>
      <p:sp>
        <p:nvSpPr>
          <p:cNvPr id="154" name="Oval 441">
            <a:extLst>
              <a:ext uri="{FF2B5EF4-FFF2-40B4-BE49-F238E27FC236}">
                <a16:creationId xmlns:a16="http://schemas.microsoft.com/office/drawing/2014/main" id="{DD7D784B-53BA-495B-AA0E-81C7D4EC6EA6}"/>
              </a:ext>
            </a:extLst>
          </p:cNvPr>
          <p:cNvSpPr/>
          <p:nvPr/>
        </p:nvSpPr>
        <p:spPr>
          <a:xfrm>
            <a:off x="2282021" y="4021985"/>
            <a:ext cx="173860" cy="17385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4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62" grpId="0" animBg="1"/>
      <p:bldP spid="152" grpId="0" animBg="1"/>
      <p:bldP spid="152" grpId="1" animBg="1"/>
      <p:bldP spid="150" grpId="0" animBg="1"/>
      <p:bldP spid="38" grpId="0" animBg="1"/>
      <p:bldP spid="63" grpId="0" animBg="1"/>
      <p:bldP spid="153" grpId="0"/>
      <p:bldP spid="160" grpId="0"/>
      <p:bldP spid="161" grpId="0"/>
      <p:bldP spid="51" grpId="0" animBg="1"/>
      <p:bldP spid="52" grpId="0" animBg="1"/>
      <p:bldP spid="53" grpId="0" animBg="1"/>
      <p:bldP spid="60" grpId="0"/>
      <p:bldP spid="15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16747" y="846948"/>
            <a:ext cx="7431635" cy="3393237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lvl="2" defTabSz="342900"/>
            <a:r>
              <a:rPr lang="en-US" b="1" dirty="0" smtClean="0">
                <a:solidFill>
                  <a:prstClr val="white"/>
                </a:solidFill>
                <a:latin typeface="Arial"/>
                <a:cs typeface="Arial"/>
              </a:rPr>
              <a:t>Super-FRS magnets</a:t>
            </a:r>
            <a:endParaRPr lang="en-US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algn="ctr" defTabSz="342900"/>
            <a:endParaRPr lang="en-US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algn="ctr"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lvl="1" defTabSz="342900">
              <a:lnSpc>
                <a:spcPct val="150000"/>
              </a:lnSpc>
            </a:pPr>
            <a:r>
              <a:rPr lang="de-DE" sz="1350" i="1" dirty="0" err="1" smtClean="0">
                <a:solidFill>
                  <a:prstClr val="white"/>
                </a:solidFill>
              </a:rPr>
              <a:t>FoS</a:t>
            </a:r>
            <a:r>
              <a:rPr lang="de-DE" sz="1350" i="1" dirty="0" smtClean="0">
                <a:solidFill>
                  <a:prstClr val="white"/>
                </a:solidFill>
              </a:rPr>
              <a:t> for </a:t>
            </a:r>
            <a:r>
              <a:rPr lang="de-DE" sz="1350" i="1" dirty="0" err="1" smtClean="0">
                <a:solidFill>
                  <a:prstClr val="white"/>
                </a:solidFill>
              </a:rPr>
              <a:t>each</a:t>
            </a:r>
            <a:r>
              <a:rPr lang="de-DE" sz="1350" i="1" dirty="0" smtClean="0">
                <a:solidFill>
                  <a:prstClr val="white"/>
                </a:solidFill>
              </a:rPr>
              <a:t> type </a:t>
            </a:r>
            <a:r>
              <a:rPr lang="de-DE" sz="1350" i="1" dirty="0" err="1" smtClean="0">
                <a:solidFill>
                  <a:prstClr val="white"/>
                </a:solidFill>
              </a:rPr>
              <a:t>delivered</a:t>
            </a:r>
            <a:endParaRPr lang="de-DE" sz="1350" i="1" dirty="0" smtClean="0">
              <a:solidFill>
                <a:prstClr val="white"/>
              </a:solidFill>
            </a:endParaRPr>
          </a:p>
          <a:p>
            <a:pPr lvl="1" defTabSz="342900">
              <a:lnSpc>
                <a:spcPct val="150000"/>
              </a:lnSpc>
            </a:pPr>
            <a:endParaRPr lang="de-DE" sz="1350" i="1" dirty="0">
              <a:solidFill>
                <a:prstClr val="white"/>
              </a:solidFill>
            </a:endParaRPr>
          </a:p>
          <a:p>
            <a:pPr lvl="1" defTabSz="342900">
              <a:lnSpc>
                <a:spcPct val="150000"/>
              </a:lnSpc>
            </a:pPr>
            <a:r>
              <a:rPr lang="de-DE" sz="1350" i="1" dirty="0" err="1" smtClean="0">
                <a:solidFill>
                  <a:prstClr val="white"/>
                </a:solidFill>
              </a:rPr>
              <a:t>testing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site</a:t>
            </a:r>
            <a:r>
              <a:rPr lang="de-DE" sz="1350" i="1" dirty="0" smtClean="0">
                <a:solidFill>
                  <a:prstClr val="white"/>
                </a:solidFill>
              </a:rPr>
              <a:t> (</a:t>
            </a:r>
            <a:r>
              <a:rPr lang="de-DE" sz="1350" i="1" dirty="0" err="1" smtClean="0">
                <a:solidFill>
                  <a:prstClr val="white"/>
                </a:solidFill>
              </a:rPr>
              <a:t>almost</a:t>
            </a:r>
            <a:r>
              <a:rPr lang="de-DE" sz="1350" i="1" dirty="0" smtClean="0">
                <a:solidFill>
                  <a:prstClr val="white"/>
                </a:solidFill>
              </a:rPr>
              <a:t>) </a:t>
            </a:r>
            <a:r>
              <a:rPr lang="de-DE" sz="1350" i="1" dirty="0" err="1" smtClean="0">
                <a:solidFill>
                  <a:prstClr val="white"/>
                </a:solidFill>
              </a:rPr>
              <a:t>fully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commissioned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endParaRPr lang="de-DE" sz="1350" i="1" dirty="0">
              <a:solidFill>
                <a:prstClr val="white"/>
              </a:solidFill>
            </a:endParaRPr>
          </a:p>
          <a:p>
            <a:pPr lvl="1" defTabSz="342900">
              <a:lnSpc>
                <a:spcPct val="150000"/>
              </a:lnSpc>
            </a:pPr>
            <a:endParaRPr lang="de-DE" sz="1350" i="1" dirty="0" smtClean="0">
              <a:solidFill>
                <a:prstClr val="white"/>
              </a:solidFill>
              <a:latin typeface="Arial"/>
            </a:endParaRPr>
          </a:p>
          <a:p>
            <a:pPr lvl="1" defTabSz="342900">
              <a:lnSpc>
                <a:spcPct val="150000"/>
              </a:lnSpc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FoS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short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multiplet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: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approval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of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concept</a:t>
            </a:r>
            <a:endParaRPr lang="de-DE" sz="1350" i="1" dirty="0" smtClean="0">
              <a:solidFill>
                <a:prstClr val="white"/>
              </a:solidFill>
              <a:latin typeface="Arial"/>
            </a:endParaRPr>
          </a:p>
          <a:p>
            <a:pPr lvl="1" defTabSz="342900">
              <a:lnSpc>
                <a:spcPct val="150000"/>
              </a:lnSpc>
            </a:pPr>
            <a:endParaRPr lang="de-DE" sz="1350" i="1" dirty="0">
              <a:solidFill>
                <a:prstClr val="white"/>
              </a:solidFill>
              <a:latin typeface="Arial"/>
            </a:endParaRPr>
          </a:p>
          <a:p>
            <a:pPr lvl="1" defTabSz="342900">
              <a:lnSpc>
                <a:spcPct val="150000"/>
              </a:lnSpc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FoS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long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multiplet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and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dipole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testing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upcoming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soon</a:t>
            </a:r>
            <a:endParaRPr lang="de-DE" sz="1350" i="1" dirty="0" smtClean="0">
              <a:solidFill>
                <a:prstClr val="white"/>
              </a:solidFill>
              <a:latin typeface="Arial"/>
            </a:endParaRPr>
          </a:p>
          <a:p>
            <a:pPr lvl="1" defTabSz="342900">
              <a:lnSpc>
                <a:spcPct val="150000"/>
              </a:lnSpc>
            </a:pPr>
            <a:endParaRPr lang="de-DE" sz="1350" i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Superconducting Magnets for FAIR - C. Roux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593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defTabSz="342900"/>
            <a:r>
              <a:rPr lang="en-US" dirty="0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100" dirty="0" err="1" smtClean="0">
                <a:solidFill>
                  <a:schemeClr val="accent1">
                    <a:lumMod val="50000"/>
                  </a:schemeClr>
                </a:solidFill>
              </a:rPr>
              <a:t>Quench</a:t>
            </a:r>
            <a:r>
              <a:rPr lang="en-GB" sz="2100" dirty="0" err="1" smtClean="0"/>
              <a:t>detection</a:t>
            </a:r>
            <a:endParaRPr lang="en-GB" sz="21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442" y="1058370"/>
            <a:ext cx="2229749" cy="376270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348" y="1061728"/>
            <a:ext cx="2224626" cy="2829856"/>
          </a:xfrm>
          <a:prstGeom prst="rect">
            <a:avLst/>
          </a:prstGeom>
        </p:spPr>
      </p:pic>
      <p:graphicFrame>
        <p:nvGraphicFramePr>
          <p:cNvPr id="27" name="Tabel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201304"/>
              </p:ext>
            </p:extLst>
          </p:nvPr>
        </p:nvGraphicFramePr>
        <p:xfrm>
          <a:off x="11174786" y="1475607"/>
          <a:ext cx="3149976" cy="2804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5366">
                  <a:extLst>
                    <a:ext uri="{9D8B030D-6E8A-4147-A177-3AD203B41FA5}">
                      <a16:colId xmlns:a16="http://schemas.microsoft.com/office/drawing/2014/main" val="1272469512"/>
                    </a:ext>
                  </a:extLst>
                </a:gridCol>
                <a:gridCol w="634697">
                  <a:extLst>
                    <a:ext uri="{9D8B030D-6E8A-4147-A177-3AD203B41FA5}">
                      <a16:colId xmlns:a16="http://schemas.microsoft.com/office/drawing/2014/main" val="2711720012"/>
                    </a:ext>
                  </a:extLst>
                </a:gridCol>
                <a:gridCol w="539100">
                  <a:extLst>
                    <a:ext uri="{9D8B030D-6E8A-4147-A177-3AD203B41FA5}">
                      <a16:colId xmlns:a16="http://schemas.microsoft.com/office/drawing/2014/main" val="2601637555"/>
                    </a:ext>
                  </a:extLst>
                </a:gridCol>
                <a:gridCol w="709920">
                  <a:extLst>
                    <a:ext uri="{9D8B030D-6E8A-4147-A177-3AD203B41FA5}">
                      <a16:colId xmlns:a16="http://schemas.microsoft.com/office/drawing/2014/main" val="2715604819"/>
                    </a:ext>
                  </a:extLst>
                </a:gridCol>
                <a:gridCol w="300893">
                  <a:extLst>
                    <a:ext uri="{9D8B030D-6E8A-4147-A177-3AD203B41FA5}">
                      <a16:colId xmlns:a16="http://schemas.microsoft.com/office/drawing/2014/main" val="1311567535"/>
                    </a:ext>
                  </a:extLst>
                </a:gridCol>
              </a:tblGrid>
              <a:tr h="111706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SIS100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 dirty="0">
                          <a:effectLst/>
                        </a:rPr>
                        <a:t>LHC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74140906"/>
                  </a:ext>
                </a:extLst>
              </a:tr>
              <a:tr h="11170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Type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Super-ferric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Coil-dominated cos</a:t>
                      </a:r>
                      <a:r>
                        <a:rPr lang="el-GR" sz="800" u="none" strike="noStrike">
                          <a:effectLst/>
                        </a:rPr>
                        <a:t>Θ</a:t>
                      </a:r>
                      <a:endParaRPr lang="el-G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514137"/>
                  </a:ext>
                </a:extLst>
              </a:tr>
              <a:tr h="11170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Nominal field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B [T]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1,9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8,33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13901802"/>
                  </a:ext>
                </a:extLst>
              </a:tr>
              <a:tr h="11170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Nominal current 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 dirty="0">
                          <a:effectLst/>
                        </a:rPr>
                        <a:t>In [</a:t>
                      </a:r>
                      <a:r>
                        <a:rPr lang="de-DE" sz="800" u="none" strike="noStrike" dirty="0" err="1">
                          <a:effectLst/>
                        </a:rPr>
                        <a:t>kA</a:t>
                      </a:r>
                      <a:r>
                        <a:rPr lang="de-DE" sz="800" u="none" strike="noStrike" dirty="0">
                          <a:effectLst/>
                        </a:rPr>
                        <a:t>]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13,2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11,85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93587364"/>
                  </a:ext>
                </a:extLst>
              </a:tr>
              <a:tr h="11170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Inductance at 0 A 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Lo [mH]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0,56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51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98258508"/>
                  </a:ext>
                </a:extLst>
              </a:tr>
              <a:tr h="11170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Inductance at In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Ln [mH]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0,45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 dirty="0">
                          <a:effectLst/>
                        </a:rPr>
                        <a:t>49,35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18595507"/>
                  </a:ext>
                </a:extLst>
              </a:tr>
              <a:tr h="11170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Energy stored at In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Emag [kJ]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40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3465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62426941"/>
                  </a:ext>
                </a:extLst>
              </a:tr>
              <a:tr h="11170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Nominal cycling rate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dI/dt [A/s]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28000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08433640"/>
                  </a:ext>
                </a:extLst>
              </a:tr>
              <a:tr h="11170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Inductive voltage at cycling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Vmag [V]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16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39447539"/>
                  </a:ext>
                </a:extLst>
              </a:tr>
              <a:tr h="111706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66124492"/>
                  </a:ext>
                </a:extLst>
              </a:tr>
              <a:tr h="11170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Operating temperature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Top [K]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4,2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1,9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758050"/>
                  </a:ext>
                </a:extLst>
              </a:tr>
              <a:tr h="11170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Bending radius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800" u="none" strike="noStrike">
                          <a:effectLst/>
                        </a:rPr>
                        <a:t>ρ [</a:t>
                      </a:r>
                      <a:r>
                        <a:rPr lang="de-DE" sz="800" u="none" strike="noStrike">
                          <a:effectLst/>
                        </a:rPr>
                        <a:t>m]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53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2804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836103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Total mass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M [t]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3,2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27,5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40027443"/>
                  </a:ext>
                </a:extLst>
              </a:tr>
              <a:tr h="111706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18406241"/>
                  </a:ext>
                </a:extLst>
              </a:tr>
              <a:tr h="11170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Temperature margin at In, Bn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Tmargin [K]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~1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07321492"/>
                  </a:ext>
                </a:extLst>
              </a:tr>
              <a:tr h="11170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Energy margin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u="none" strike="noStrike">
                          <a:effectLst/>
                        </a:rPr>
                        <a:t>E margin [mJ/cm3]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1,1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u="none" strike="noStrike">
                          <a:effectLst/>
                        </a:rPr>
                        <a:t>3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25175384"/>
                  </a:ext>
                </a:extLst>
              </a:tr>
              <a:tr h="111706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13871532"/>
                  </a:ext>
                </a:extLst>
              </a:tr>
              <a:tr h="111706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16062322"/>
                  </a:ext>
                </a:extLst>
              </a:tr>
            </a:tbl>
          </a:graphicData>
        </a:graphic>
      </p:graphicFrame>
      <p:grpSp>
        <p:nvGrpSpPr>
          <p:cNvPr id="6" name="Gruppieren 5"/>
          <p:cNvGrpSpPr/>
          <p:nvPr/>
        </p:nvGrpSpPr>
        <p:grpSpPr>
          <a:xfrm>
            <a:off x="3865339" y="3798012"/>
            <a:ext cx="1001520" cy="838665"/>
            <a:chOff x="5435266" y="3740723"/>
            <a:chExt cx="1001520" cy="838665"/>
          </a:xfrm>
        </p:grpSpPr>
        <p:sp>
          <p:nvSpPr>
            <p:cNvPr id="23" name="Explosion 1 22"/>
            <p:cNvSpPr/>
            <p:nvPr/>
          </p:nvSpPr>
          <p:spPr>
            <a:xfrm>
              <a:off x="5435266" y="3740723"/>
              <a:ext cx="1001520" cy="838665"/>
            </a:xfrm>
            <a:prstGeom prst="irregularSeal1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/>
              <a:endParaRPr lang="de-DE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8" name="Explosion 1 27"/>
            <p:cNvSpPr/>
            <p:nvPr/>
          </p:nvSpPr>
          <p:spPr>
            <a:xfrm>
              <a:off x="5603148" y="3889716"/>
              <a:ext cx="665888" cy="557609"/>
            </a:xfrm>
            <a:prstGeom prst="irregularSeal1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/>
              <a:endParaRPr lang="de-DE" sz="135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184604" y="1349280"/>
            <a:ext cx="2340000" cy="306337"/>
            <a:chOff x="4204544" y="1783646"/>
            <a:chExt cx="2340000" cy="494964"/>
          </a:xfrm>
        </p:grpSpPr>
        <p:grpSp>
          <p:nvGrpSpPr>
            <p:cNvPr id="58" name="Gruppieren 57"/>
            <p:cNvGrpSpPr/>
            <p:nvPr/>
          </p:nvGrpSpPr>
          <p:grpSpPr>
            <a:xfrm>
              <a:off x="4204544" y="1783646"/>
              <a:ext cx="2340000" cy="494964"/>
              <a:chOff x="443218" y="4260415"/>
              <a:chExt cx="5599803" cy="1944037"/>
            </a:xfrm>
          </p:grpSpPr>
          <p:sp>
            <p:nvSpPr>
              <p:cNvPr id="63" name="Rechteck 62"/>
              <p:cNvSpPr/>
              <p:nvPr/>
            </p:nvSpPr>
            <p:spPr>
              <a:xfrm>
                <a:off x="443218" y="4260415"/>
                <a:ext cx="5599803" cy="194403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5" name="Gerader Verbinder 64"/>
              <p:cNvCxnSpPr/>
              <p:nvPr/>
            </p:nvCxnSpPr>
            <p:spPr>
              <a:xfrm>
                <a:off x="443218" y="4260415"/>
                <a:ext cx="1816" cy="194403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Rechteck 58"/>
            <p:cNvSpPr/>
            <p:nvPr/>
          </p:nvSpPr>
          <p:spPr>
            <a:xfrm>
              <a:off x="4204544" y="179067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transition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normal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state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184604" y="1063693"/>
            <a:ext cx="2340000" cy="292210"/>
            <a:chOff x="4204544" y="1492255"/>
            <a:chExt cx="2340000" cy="292210"/>
          </a:xfrm>
        </p:grpSpPr>
        <p:grpSp>
          <p:nvGrpSpPr>
            <p:cNvPr id="70" name="Gruppieren 69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76" name="Rechteck 75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8" name="Gerader Verbinder 77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Rechteck 74"/>
            <p:cNvSpPr/>
            <p:nvPr/>
          </p:nvSpPr>
          <p:spPr>
            <a:xfrm>
              <a:off x="4204544" y="1492255"/>
              <a:ext cx="21508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Quench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5" name="Gruppieren 84"/>
          <p:cNvGrpSpPr/>
          <p:nvPr/>
        </p:nvGrpSpPr>
        <p:grpSpPr>
          <a:xfrm>
            <a:off x="184604" y="2423146"/>
            <a:ext cx="2340000" cy="463648"/>
            <a:chOff x="4204544" y="2441100"/>
            <a:chExt cx="2340000" cy="1642538"/>
          </a:xfrm>
        </p:grpSpPr>
        <p:grpSp>
          <p:nvGrpSpPr>
            <p:cNvPr id="86" name="Gruppieren 85"/>
            <p:cNvGrpSpPr/>
            <p:nvPr/>
          </p:nvGrpSpPr>
          <p:grpSpPr>
            <a:xfrm>
              <a:off x="4204544" y="2441100"/>
              <a:ext cx="2340000" cy="1207353"/>
              <a:chOff x="443218" y="4260411"/>
              <a:chExt cx="5599803" cy="4742038"/>
            </a:xfrm>
          </p:grpSpPr>
          <p:sp>
            <p:nvSpPr>
              <p:cNvPr id="88" name="Rechteck 87"/>
              <p:cNvSpPr/>
              <p:nvPr/>
            </p:nvSpPr>
            <p:spPr>
              <a:xfrm>
                <a:off x="443218" y="4260411"/>
                <a:ext cx="5599803" cy="47420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89" name="Gerader Verbinder 88"/>
              <p:cNvCxnSpPr/>
              <p:nvPr/>
            </p:nvCxnSpPr>
            <p:spPr>
              <a:xfrm>
                <a:off x="443218" y="4260415"/>
                <a:ext cx="0" cy="4742034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Rechteck 86"/>
            <p:cNvSpPr/>
            <p:nvPr/>
          </p:nvSpPr>
          <p:spPr>
            <a:xfrm>
              <a:off x="4204544" y="2448125"/>
              <a:ext cx="2339241" cy="16355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hardware</a:t>
              </a:r>
              <a:r>
                <a:rPr lang="de-DE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  <a:r>
                <a:rPr lang="de-DE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@GSI</a:t>
              </a: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0" name="Gruppieren 89"/>
          <p:cNvGrpSpPr/>
          <p:nvPr/>
        </p:nvGrpSpPr>
        <p:grpSpPr>
          <a:xfrm>
            <a:off x="184604" y="2673353"/>
            <a:ext cx="2340000" cy="327148"/>
            <a:chOff x="208893" y="2770711"/>
            <a:chExt cx="2340000" cy="327148"/>
          </a:xfrm>
        </p:grpSpPr>
        <p:grpSp>
          <p:nvGrpSpPr>
            <p:cNvPr id="91" name="Gruppieren 90"/>
            <p:cNvGrpSpPr/>
            <p:nvPr/>
          </p:nvGrpSpPr>
          <p:grpSpPr>
            <a:xfrm>
              <a:off x="208893" y="2770711"/>
              <a:ext cx="2340000" cy="327148"/>
              <a:chOff x="443218" y="4260415"/>
              <a:chExt cx="5599803" cy="1284917"/>
            </a:xfrm>
          </p:grpSpPr>
          <p:sp>
            <p:nvSpPr>
              <p:cNvPr id="93" name="Rechteck 92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94" name="Gerader Verbinder 93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Rechteck 91"/>
            <p:cNvSpPr/>
            <p:nvPr/>
          </p:nvSpPr>
          <p:spPr>
            <a:xfrm>
              <a:off x="208893" y="277773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units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boards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uppieren 94"/>
          <p:cNvGrpSpPr/>
          <p:nvPr/>
        </p:nvGrpSpPr>
        <p:grpSpPr>
          <a:xfrm>
            <a:off x="184604" y="2908993"/>
            <a:ext cx="2340000" cy="327148"/>
            <a:chOff x="208893" y="3660449"/>
            <a:chExt cx="2340000" cy="327148"/>
          </a:xfrm>
        </p:grpSpPr>
        <p:grpSp>
          <p:nvGrpSpPr>
            <p:cNvPr id="96" name="Gruppieren 95"/>
            <p:cNvGrpSpPr/>
            <p:nvPr/>
          </p:nvGrpSpPr>
          <p:grpSpPr>
            <a:xfrm>
              <a:off x="208893" y="3660449"/>
              <a:ext cx="2340000" cy="327148"/>
              <a:chOff x="443218" y="4260415"/>
              <a:chExt cx="5599803" cy="1284917"/>
            </a:xfrm>
          </p:grpSpPr>
          <p:sp>
            <p:nvSpPr>
              <p:cNvPr id="98" name="Rechteck 97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99" name="Gerader Verbinder 98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Rechteck 96"/>
            <p:cNvSpPr/>
            <p:nvPr/>
          </p:nvSpPr>
          <p:spPr>
            <a:xfrm>
              <a:off x="208893" y="3667473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cabinets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control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cabinet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4124495" y="1062052"/>
            <a:ext cx="4968402" cy="3800651"/>
            <a:chOff x="3998980" y="1072591"/>
            <a:chExt cx="4968402" cy="3800651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365538" y="1706033"/>
              <a:ext cx="3800651" cy="2533767"/>
            </a:xfrm>
            <a:prstGeom prst="rect">
              <a:avLst/>
            </a:prstGeom>
          </p:spPr>
        </p:pic>
        <p:sp>
          <p:nvSpPr>
            <p:cNvPr id="106" name="Rechteck 105"/>
            <p:cNvSpPr/>
            <p:nvPr/>
          </p:nvSpPr>
          <p:spPr>
            <a:xfrm>
              <a:off x="7202051" y="1435754"/>
              <a:ext cx="1765331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cabinets</a:t>
              </a:r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55 pcs. </a:t>
              </a: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+ 18 control cabinets</a:t>
              </a:r>
            </a:p>
            <a:p>
              <a:pPr defTabSz="342900"/>
              <a:endParaRPr lang="en-GB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en-GB" sz="14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S-FRS</a:t>
              </a:r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integrated into PS</a:t>
              </a:r>
            </a:p>
            <a:p>
              <a:pPr defTabSz="342900"/>
              <a:endParaRPr lang="en-GB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use of accelerator network (LAN)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3154612" y="1104572"/>
            <a:ext cx="5568943" cy="3551389"/>
            <a:chOff x="3398440" y="1119295"/>
            <a:chExt cx="5568943" cy="3551389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3398440" y="1119295"/>
              <a:ext cx="4199372" cy="3551389"/>
              <a:chOff x="3398440" y="1119295"/>
              <a:chExt cx="4199372" cy="3551389"/>
            </a:xfrm>
          </p:grpSpPr>
          <p:pic>
            <p:nvPicPr>
              <p:cNvPr id="107" name="Picture 60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37184" y="1119295"/>
                <a:ext cx="2025828" cy="1489838"/>
              </a:xfrm>
              <a:prstGeom prst="rect">
                <a:avLst/>
              </a:prstGeom>
            </p:spPr>
          </p:pic>
          <p:pic>
            <p:nvPicPr>
              <p:cNvPr id="108" name="Grafik 107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98440" y="2903884"/>
                <a:ext cx="4199372" cy="1766800"/>
              </a:xfrm>
              <a:prstGeom prst="rect">
                <a:avLst/>
              </a:prstGeom>
            </p:spPr>
          </p:pic>
        </p:grpSp>
        <p:sp>
          <p:nvSpPr>
            <p:cNvPr id="110" name="Rechteck 109"/>
            <p:cNvSpPr/>
            <p:nvPr/>
          </p:nvSpPr>
          <p:spPr>
            <a:xfrm>
              <a:off x="7611519" y="1435754"/>
              <a:ext cx="1355864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conditioning boxes (QCB)</a:t>
              </a:r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450 pcs. for SIS100</a:t>
              </a:r>
            </a:p>
            <a:p>
              <a:pPr defTabSz="342900"/>
              <a:endParaRPr lang="en-GB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1" name="Gruppieren 110"/>
          <p:cNvGrpSpPr/>
          <p:nvPr/>
        </p:nvGrpSpPr>
        <p:grpSpPr>
          <a:xfrm>
            <a:off x="184604" y="3589009"/>
            <a:ext cx="2340000" cy="463571"/>
            <a:chOff x="4204544" y="2441100"/>
            <a:chExt cx="2340000" cy="1708921"/>
          </a:xfrm>
        </p:grpSpPr>
        <p:grpSp>
          <p:nvGrpSpPr>
            <p:cNvPr id="112" name="Gruppieren 111"/>
            <p:cNvGrpSpPr/>
            <p:nvPr/>
          </p:nvGrpSpPr>
          <p:grpSpPr>
            <a:xfrm>
              <a:off x="4204544" y="2441100"/>
              <a:ext cx="2340000" cy="1207353"/>
              <a:chOff x="443218" y="4260411"/>
              <a:chExt cx="5599803" cy="4742038"/>
            </a:xfrm>
          </p:grpSpPr>
          <p:sp>
            <p:nvSpPr>
              <p:cNvPr id="114" name="Rechteck 113"/>
              <p:cNvSpPr/>
              <p:nvPr/>
            </p:nvSpPr>
            <p:spPr>
              <a:xfrm>
                <a:off x="443218" y="4260411"/>
                <a:ext cx="5599803" cy="47420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15" name="Gerader Verbinder 114"/>
              <p:cNvCxnSpPr/>
              <p:nvPr/>
            </p:nvCxnSpPr>
            <p:spPr>
              <a:xfrm>
                <a:off x="443218" y="4260415"/>
                <a:ext cx="0" cy="4742034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Rechteck 112"/>
            <p:cNvSpPr/>
            <p:nvPr/>
          </p:nvSpPr>
          <p:spPr>
            <a:xfrm>
              <a:off x="4204544" y="2448126"/>
              <a:ext cx="2339241" cy="1701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software</a:t>
              </a:r>
              <a:r>
                <a:rPr lang="de-DE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&amp; </a:t>
              </a:r>
              <a:r>
                <a:rPr lang="de-DE" sz="12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testing</a:t>
              </a:r>
              <a:endParaRPr lang="de-DE" sz="1200" b="1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6" name="Gruppieren 115"/>
          <p:cNvGrpSpPr/>
          <p:nvPr/>
        </p:nvGrpSpPr>
        <p:grpSpPr>
          <a:xfrm>
            <a:off x="184604" y="3149697"/>
            <a:ext cx="2340000" cy="327148"/>
            <a:chOff x="208893" y="3660449"/>
            <a:chExt cx="2340000" cy="327148"/>
          </a:xfrm>
        </p:grpSpPr>
        <p:grpSp>
          <p:nvGrpSpPr>
            <p:cNvPr id="117" name="Gruppieren 116"/>
            <p:cNvGrpSpPr/>
            <p:nvPr/>
          </p:nvGrpSpPr>
          <p:grpSpPr>
            <a:xfrm>
              <a:off x="208893" y="3660449"/>
              <a:ext cx="2340000" cy="327148"/>
              <a:chOff x="443218" y="4260415"/>
              <a:chExt cx="5599803" cy="1284917"/>
            </a:xfrm>
          </p:grpSpPr>
          <p:sp>
            <p:nvSpPr>
              <p:cNvPr id="119" name="Rechteck 118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20" name="Gerader Verbinder 119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Rechteck 117"/>
            <p:cNvSpPr/>
            <p:nvPr/>
          </p:nvSpPr>
          <p:spPr>
            <a:xfrm>
              <a:off x="208893" y="3667473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conditioning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boxes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1" name="Gruppieren 120"/>
          <p:cNvGrpSpPr/>
          <p:nvPr/>
        </p:nvGrpSpPr>
        <p:grpSpPr>
          <a:xfrm>
            <a:off x="184604" y="4138379"/>
            <a:ext cx="2340000" cy="327148"/>
            <a:chOff x="208893" y="3660449"/>
            <a:chExt cx="2340000" cy="327148"/>
          </a:xfrm>
        </p:grpSpPr>
        <p:grpSp>
          <p:nvGrpSpPr>
            <p:cNvPr id="122" name="Gruppieren 121"/>
            <p:cNvGrpSpPr/>
            <p:nvPr/>
          </p:nvGrpSpPr>
          <p:grpSpPr>
            <a:xfrm>
              <a:off x="208893" y="3660449"/>
              <a:ext cx="2340000" cy="327148"/>
              <a:chOff x="443218" y="4260415"/>
              <a:chExt cx="5599803" cy="1284917"/>
            </a:xfrm>
          </p:grpSpPr>
          <p:sp>
            <p:nvSpPr>
              <p:cNvPr id="124" name="Rechteck 123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25" name="Gerader Verbinder 124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Rechteck 122"/>
            <p:cNvSpPr/>
            <p:nvPr/>
          </p:nvSpPr>
          <p:spPr>
            <a:xfrm>
              <a:off x="208893" y="3667473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aquisition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6" name="Gruppieren 125"/>
          <p:cNvGrpSpPr/>
          <p:nvPr/>
        </p:nvGrpSpPr>
        <p:grpSpPr>
          <a:xfrm>
            <a:off x="184604" y="3896277"/>
            <a:ext cx="2340000" cy="327148"/>
            <a:chOff x="208893" y="3660449"/>
            <a:chExt cx="2340000" cy="327148"/>
          </a:xfrm>
        </p:grpSpPr>
        <p:grpSp>
          <p:nvGrpSpPr>
            <p:cNvPr id="127" name="Gruppieren 126"/>
            <p:cNvGrpSpPr/>
            <p:nvPr/>
          </p:nvGrpSpPr>
          <p:grpSpPr>
            <a:xfrm>
              <a:off x="208893" y="3660449"/>
              <a:ext cx="2340000" cy="327148"/>
              <a:chOff x="443218" y="4260415"/>
              <a:chExt cx="5599803" cy="1284917"/>
            </a:xfrm>
          </p:grpSpPr>
          <p:sp>
            <p:nvSpPr>
              <p:cNvPr id="129" name="Rechteck 128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30" name="Gerader Verbinder 129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Rechteck 127"/>
            <p:cNvSpPr/>
            <p:nvPr/>
          </p:nvSpPr>
          <p:spPr>
            <a:xfrm>
              <a:off x="208893" y="3667473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unit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firmware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736060" y="1998305"/>
            <a:ext cx="6223133" cy="1711477"/>
            <a:chOff x="2728485" y="1294558"/>
            <a:chExt cx="6223133" cy="1711477"/>
          </a:xfrm>
        </p:grpSpPr>
        <p:pic>
          <p:nvPicPr>
            <p:cNvPr id="131" name="Grafik 13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8485" y="1294558"/>
              <a:ext cx="4871126" cy="1711477"/>
            </a:xfrm>
            <a:prstGeom prst="rect">
              <a:avLst/>
            </a:prstGeom>
          </p:spPr>
        </p:pic>
        <p:sp>
          <p:nvSpPr>
            <p:cNvPr id="132" name="Rechteck 131"/>
            <p:cNvSpPr/>
            <p:nvPr/>
          </p:nvSpPr>
          <p:spPr>
            <a:xfrm>
              <a:off x="7646070" y="1466137"/>
              <a:ext cx="1305548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QuD</a:t>
              </a:r>
              <a:r>
                <a:rPr lang="en-GB" sz="14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unit</a:t>
              </a:r>
            </a:p>
            <a:p>
              <a:pPr defTabSz="342900"/>
              <a:endParaRPr lang="en-GB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S-FRS:     250</a:t>
              </a: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SIS100: 1250</a:t>
              </a:r>
            </a:p>
            <a:p>
              <a:pPr defTabSz="342900"/>
              <a:endParaRPr lang="en-GB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2656893" y="1280754"/>
            <a:ext cx="5989043" cy="3223860"/>
            <a:chOff x="2995916" y="1307163"/>
            <a:chExt cx="5989043" cy="3223860"/>
          </a:xfrm>
        </p:grpSpPr>
        <p:pic>
          <p:nvPicPr>
            <p:cNvPr id="109" name="Grafik 108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5916" y="1307163"/>
              <a:ext cx="4604535" cy="3223860"/>
            </a:xfrm>
            <a:prstGeom prst="rect">
              <a:avLst/>
            </a:prstGeom>
          </p:spPr>
        </p:pic>
        <p:sp>
          <p:nvSpPr>
            <p:cNvPr id="133" name="Rechteck 132"/>
            <p:cNvSpPr/>
            <p:nvPr/>
          </p:nvSpPr>
          <p:spPr>
            <a:xfrm>
              <a:off x="7679411" y="1450440"/>
              <a:ext cx="130554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b="1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QuD</a:t>
              </a:r>
              <a:r>
                <a:rPr lang="en-GB" sz="14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unit</a:t>
              </a:r>
            </a:p>
            <a:p>
              <a:pPr defTabSz="342900"/>
              <a:endParaRPr lang="en-GB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analogue input</a:t>
              </a: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(bridges)</a:t>
              </a:r>
            </a:p>
            <a:p>
              <a:pPr defTabSz="342900"/>
              <a:endParaRPr lang="en-GB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digital data processing (FPGA)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hteck 133"/>
              <p:cNvSpPr/>
              <p:nvPr/>
            </p:nvSpPr>
            <p:spPr>
              <a:xfrm>
                <a:off x="5682698" y="3375116"/>
                <a:ext cx="3064896" cy="4033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14:m>
                  <m:oMath xmlns:m="http://schemas.openxmlformats.org/officeDocument/2006/math">
                    <m:sSub>
                      <m:sSubPr>
                        <m:ctrlPr>
                          <a:rPr lang="de-DE" sz="12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2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mag</m:t>
                        </m:r>
                      </m:sub>
                    </m:sSub>
                    <m:r>
                      <a:rPr lang="de-DE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pHide m:val="on"/>
                        <m:ctrlPr>
                          <a:rPr lang="de-DE" sz="1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de-DE" sz="1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f>
                          <m:fPr>
                            <m:ctrlPr>
                              <a:rPr lang="de-DE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sz="1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de-DE" sz="1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de-DE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de-DE" sz="1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de-DE" sz="1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de-DE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r>
                          <a:rPr lang="de-DE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de-DE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de-DE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de-DE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de-DE" sz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Volume</m:t>
                        </m:r>
                        <m:r>
                          <a:rPr lang="de-DE" sz="1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de-DE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type m:val="skw"/>
                            <m:ctrlPr>
                              <a:rPr lang="de-DE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de-DE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sSup>
                          <m:sSupPr>
                            <m:ctrlPr>
                              <a:rPr lang="de-DE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de-DE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GB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4" name="Rechteck 1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698" y="3375116"/>
                <a:ext cx="3064896" cy="403316"/>
              </a:xfrm>
              <a:prstGeom prst="rect">
                <a:avLst/>
              </a:prstGeom>
              <a:blipFill>
                <a:blip r:embed="rId10"/>
                <a:stretch>
                  <a:fillRect t="-68182" b="-1196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uppieren 34"/>
          <p:cNvGrpSpPr/>
          <p:nvPr/>
        </p:nvGrpSpPr>
        <p:grpSpPr>
          <a:xfrm>
            <a:off x="65444" y="1610536"/>
            <a:ext cx="2457462" cy="703036"/>
            <a:chOff x="2847308" y="1265838"/>
            <a:chExt cx="2457462" cy="703036"/>
          </a:xfrm>
        </p:grpSpPr>
        <p:grpSp>
          <p:nvGrpSpPr>
            <p:cNvPr id="135" name="Gruppieren 134"/>
            <p:cNvGrpSpPr/>
            <p:nvPr/>
          </p:nvGrpSpPr>
          <p:grpSpPr>
            <a:xfrm>
              <a:off x="2953587" y="1265838"/>
              <a:ext cx="2351183" cy="703036"/>
              <a:chOff x="4192602" y="1783646"/>
              <a:chExt cx="2351183" cy="1135930"/>
            </a:xfrm>
          </p:grpSpPr>
          <p:grpSp>
            <p:nvGrpSpPr>
              <p:cNvPr id="136" name="Gruppieren 135"/>
              <p:cNvGrpSpPr/>
              <p:nvPr/>
            </p:nvGrpSpPr>
            <p:grpSpPr>
              <a:xfrm>
                <a:off x="4192602" y="1783646"/>
                <a:ext cx="2339241" cy="1135930"/>
                <a:chOff x="414640" y="4260415"/>
                <a:chExt cx="5597987" cy="4461518"/>
              </a:xfrm>
            </p:grpSpPr>
            <p:sp>
              <p:nvSpPr>
                <p:cNvPr id="138" name="Rechteck 137"/>
                <p:cNvSpPr/>
                <p:nvPr/>
              </p:nvSpPr>
              <p:spPr>
                <a:xfrm>
                  <a:off x="414640" y="4260415"/>
                  <a:ext cx="5597987" cy="446151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342900"/>
                  <a:endParaRPr lang="de-DE" sz="12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cxnSp>
              <p:nvCxnSpPr>
                <p:cNvPr id="139" name="Gerader Verbinder 138"/>
                <p:cNvCxnSpPr/>
                <p:nvPr/>
              </p:nvCxnSpPr>
              <p:spPr>
                <a:xfrm flipH="1">
                  <a:off x="441402" y="4260415"/>
                  <a:ext cx="1816" cy="4461518"/>
                </a:xfrm>
                <a:prstGeom prst="line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7" name="Rechteck 136"/>
              <p:cNvSpPr/>
              <p:nvPr/>
            </p:nvSpPr>
            <p:spPr>
              <a:xfrm>
                <a:off x="4204544" y="1790670"/>
                <a:ext cx="2339241" cy="1044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de-DE" sz="120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quench</a:t>
                </a:r>
                <a:r>
                  <a:rPr lang="de-DE" sz="120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20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signal</a:t>
                </a:r>
                <a:r>
                  <a:rPr lang="de-DE" sz="120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defTabSz="342900"/>
                <a:r>
                  <a:rPr lang="de-DE" sz="120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inductive</a:t>
                </a:r>
                <a:r>
                  <a:rPr lang="de-DE" sz="120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20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voltage</a:t>
                </a:r>
                <a:r>
                  <a:rPr lang="de-DE" sz="12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342900"/>
                <a:r>
                  <a:rPr lang="de-DE" sz="120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time </a:t>
                </a:r>
                <a:r>
                  <a:rPr lang="de-DE" sz="120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scale</a:t>
                </a:r>
                <a:endParaRPr lang="en-GB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2" name="Rechteck 141"/>
            <p:cNvSpPr/>
            <p:nvPr/>
          </p:nvSpPr>
          <p:spPr>
            <a:xfrm>
              <a:off x="2847308" y="1292461"/>
              <a:ext cx="23392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~ 100 mV</a:t>
              </a:r>
            </a:p>
            <a:p>
              <a:pPr algn="r"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~ 100 V</a:t>
              </a:r>
            </a:p>
            <a:p>
              <a:pPr algn="r"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~ 10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ms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6" name="Rechteck 145"/>
          <p:cNvSpPr/>
          <p:nvPr/>
        </p:nvSpPr>
        <p:spPr>
          <a:xfrm>
            <a:off x="7215146" y="4311638"/>
            <a:ext cx="3140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GB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design phase </a:t>
            </a:r>
          </a:p>
        </p:txBody>
      </p:sp>
      <p:sp>
        <p:nvSpPr>
          <p:cNvPr id="147" name="Rechteck 146"/>
          <p:cNvSpPr/>
          <p:nvPr/>
        </p:nvSpPr>
        <p:spPr>
          <a:xfrm>
            <a:off x="4118797" y="3839378"/>
            <a:ext cx="3140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GB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 upcoming (SIS100)</a:t>
            </a:r>
          </a:p>
        </p:txBody>
      </p:sp>
      <p:sp>
        <p:nvSpPr>
          <p:cNvPr id="148" name="Rechteck 147"/>
          <p:cNvSpPr/>
          <p:nvPr/>
        </p:nvSpPr>
        <p:spPr>
          <a:xfrm>
            <a:off x="6699043" y="4042222"/>
            <a:ext cx="162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GB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finished </a:t>
            </a:r>
          </a:p>
        </p:txBody>
      </p:sp>
      <p:grpSp>
        <p:nvGrpSpPr>
          <p:cNvPr id="151" name="Gruppieren 150"/>
          <p:cNvGrpSpPr/>
          <p:nvPr/>
        </p:nvGrpSpPr>
        <p:grpSpPr>
          <a:xfrm>
            <a:off x="184604" y="4420154"/>
            <a:ext cx="2340000" cy="327148"/>
            <a:chOff x="208893" y="3660449"/>
            <a:chExt cx="2340000" cy="327148"/>
          </a:xfrm>
        </p:grpSpPr>
        <p:grpSp>
          <p:nvGrpSpPr>
            <p:cNvPr id="152" name="Gruppieren 151"/>
            <p:cNvGrpSpPr/>
            <p:nvPr/>
          </p:nvGrpSpPr>
          <p:grpSpPr>
            <a:xfrm>
              <a:off x="208893" y="3660449"/>
              <a:ext cx="2340000" cy="327148"/>
              <a:chOff x="443218" y="4260415"/>
              <a:chExt cx="5599803" cy="1284917"/>
            </a:xfrm>
          </p:grpSpPr>
          <p:sp>
            <p:nvSpPr>
              <p:cNvPr id="154" name="Rechteck 153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55" name="Gerader Verbinder 154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Rechteck 152"/>
            <p:cNvSpPr/>
            <p:nvPr/>
          </p:nvSpPr>
          <p:spPr>
            <a:xfrm>
              <a:off x="208893" y="3667473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approval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at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test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84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4" grpId="1"/>
      <p:bldP spid="146" grpId="0"/>
      <p:bldP spid="146" grpId="1"/>
      <p:bldP spid="147" grpId="0"/>
      <p:bldP spid="147" grpId="1"/>
      <p:bldP spid="14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16747" y="846948"/>
            <a:ext cx="7431635" cy="2769989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lvl="2" defTabSz="342900"/>
            <a:r>
              <a:rPr lang="en-US" b="1" dirty="0" smtClean="0">
                <a:solidFill>
                  <a:prstClr val="white"/>
                </a:solidFill>
                <a:latin typeface="Arial"/>
                <a:cs typeface="Arial"/>
              </a:rPr>
              <a:t>Quench detection for FAIR</a:t>
            </a:r>
            <a:endParaRPr lang="en-US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algn="ctr" defTabSz="342900"/>
            <a:endParaRPr lang="en-US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algn="ctr"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lvl="1" defTabSz="342900">
              <a:lnSpc>
                <a:spcPct val="150000"/>
              </a:lnSpc>
            </a:pPr>
            <a:r>
              <a:rPr lang="de-DE" sz="1350" i="1" dirty="0" err="1" smtClean="0">
                <a:solidFill>
                  <a:prstClr val="white"/>
                </a:solidFill>
              </a:rPr>
              <a:t>quench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detection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units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developed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and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prototypes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approved</a:t>
            </a:r>
            <a:endParaRPr lang="de-DE" sz="1350" i="1" dirty="0" smtClean="0">
              <a:solidFill>
                <a:prstClr val="white"/>
              </a:solidFill>
            </a:endParaRPr>
          </a:p>
          <a:p>
            <a:pPr lvl="1" defTabSz="342900">
              <a:lnSpc>
                <a:spcPct val="150000"/>
              </a:lnSpc>
            </a:pPr>
            <a:endParaRPr lang="de-DE" sz="1350" i="1" dirty="0">
              <a:solidFill>
                <a:prstClr val="white"/>
              </a:solidFill>
            </a:endParaRPr>
          </a:p>
          <a:p>
            <a:pPr lvl="1" defTabSz="342900">
              <a:lnSpc>
                <a:spcPct val="150000"/>
              </a:lnSpc>
            </a:pPr>
            <a:r>
              <a:rPr lang="de-DE" sz="1350" i="1" dirty="0" err="1" smtClean="0">
                <a:solidFill>
                  <a:prstClr val="white"/>
                </a:solidFill>
              </a:rPr>
              <a:t>development</a:t>
            </a:r>
            <a:r>
              <a:rPr lang="de-DE" sz="1350" i="1" dirty="0" smtClean="0">
                <a:solidFill>
                  <a:prstClr val="white"/>
                </a:solidFill>
              </a:rPr>
              <a:t> of </a:t>
            </a:r>
            <a:r>
              <a:rPr lang="de-DE" sz="1350" i="1" dirty="0" err="1" smtClean="0">
                <a:solidFill>
                  <a:prstClr val="white"/>
                </a:solidFill>
              </a:rPr>
              <a:t>further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hardware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and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software</a:t>
            </a:r>
            <a:endParaRPr lang="de-DE" sz="1350" i="1" dirty="0" smtClean="0">
              <a:solidFill>
                <a:prstClr val="white"/>
              </a:solidFill>
            </a:endParaRPr>
          </a:p>
          <a:p>
            <a:pPr lvl="1" defTabSz="342900">
              <a:lnSpc>
                <a:spcPct val="150000"/>
              </a:lnSpc>
            </a:pPr>
            <a:endParaRPr lang="de-DE" sz="1350" i="1" dirty="0">
              <a:solidFill>
                <a:prstClr val="white"/>
              </a:solidFill>
            </a:endParaRPr>
          </a:p>
          <a:p>
            <a:pPr lvl="1" defTabSz="342900">
              <a:lnSpc>
                <a:spcPct val="150000"/>
              </a:lnSpc>
            </a:pPr>
            <a:r>
              <a:rPr lang="de-DE" sz="1350" i="1" dirty="0" err="1" smtClean="0">
                <a:solidFill>
                  <a:prstClr val="white"/>
                </a:solidFill>
              </a:rPr>
              <a:t>procurement</a:t>
            </a:r>
            <a:r>
              <a:rPr lang="de-DE" sz="1350" i="1" dirty="0" smtClean="0">
                <a:solidFill>
                  <a:prstClr val="white"/>
                </a:solidFill>
              </a:rPr>
              <a:t> (</a:t>
            </a:r>
            <a:r>
              <a:rPr lang="de-DE" sz="1350" i="1" dirty="0" err="1" smtClean="0">
                <a:solidFill>
                  <a:prstClr val="white"/>
                </a:solidFill>
              </a:rPr>
              <a:t>series</a:t>
            </a:r>
            <a:r>
              <a:rPr lang="de-DE" sz="1350" i="1" dirty="0" smtClean="0">
                <a:solidFill>
                  <a:prstClr val="white"/>
                </a:solidFill>
              </a:rPr>
              <a:t>) </a:t>
            </a:r>
            <a:r>
              <a:rPr lang="de-DE" sz="1350" i="1" dirty="0" err="1" smtClean="0">
                <a:solidFill>
                  <a:prstClr val="white"/>
                </a:solidFill>
              </a:rPr>
              <a:t>ongoing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or</a:t>
            </a:r>
            <a:r>
              <a:rPr lang="de-DE" sz="1350" i="1" dirty="0" smtClean="0">
                <a:solidFill>
                  <a:prstClr val="white"/>
                </a:solidFill>
              </a:rPr>
              <a:t> in </a:t>
            </a:r>
            <a:r>
              <a:rPr lang="de-DE" sz="1350" i="1" dirty="0" err="1" smtClean="0">
                <a:solidFill>
                  <a:prstClr val="white"/>
                </a:solidFill>
              </a:rPr>
              <a:t>preparation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</a:p>
          <a:p>
            <a:pPr lvl="1" defTabSz="342900">
              <a:lnSpc>
                <a:spcPct val="150000"/>
              </a:lnSpc>
            </a:pPr>
            <a:endParaRPr lang="de-DE" sz="1350" i="1" dirty="0">
              <a:solidFill>
                <a:prstClr val="white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 smtClean="0"/>
              <a:t>Superconducting Magnets for FAIR - C. Roux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43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452787" y="3824023"/>
            <a:ext cx="5964842" cy="653962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de-DE" sz="1350" b="1" i="1" dirty="0" smtClean="0">
                <a:solidFill>
                  <a:prstClr val="white"/>
                </a:solidFill>
              </a:rPr>
              <a:t>all </a:t>
            </a:r>
            <a:r>
              <a:rPr lang="de-DE" sz="1350" b="1" i="1" dirty="0" err="1" smtClean="0">
                <a:solidFill>
                  <a:prstClr val="white"/>
                </a:solidFill>
              </a:rPr>
              <a:t>project</a:t>
            </a:r>
            <a:r>
              <a:rPr lang="de-DE" sz="1350" b="1" i="1" dirty="0" smtClean="0">
                <a:solidFill>
                  <a:prstClr val="white"/>
                </a:solidFill>
              </a:rPr>
              <a:t> on </a:t>
            </a:r>
            <a:r>
              <a:rPr lang="de-DE" sz="1350" b="1" i="1" dirty="0" err="1" smtClean="0">
                <a:solidFill>
                  <a:prstClr val="white"/>
                </a:solidFill>
              </a:rPr>
              <a:t>track</a:t>
            </a:r>
            <a:r>
              <a:rPr lang="de-DE" sz="1350" b="1" i="1" dirty="0" smtClean="0">
                <a:solidFill>
                  <a:prstClr val="white"/>
                </a:solidFill>
              </a:rPr>
              <a:t> (</a:t>
            </a:r>
            <a:r>
              <a:rPr lang="de-DE" sz="1350" b="1" i="1" dirty="0" err="1" smtClean="0">
                <a:solidFill>
                  <a:prstClr val="white"/>
                </a:solidFill>
              </a:rPr>
              <a:t>or</a:t>
            </a:r>
            <a:r>
              <a:rPr lang="de-DE" sz="1350" b="1" i="1" dirty="0" smtClean="0">
                <a:solidFill>
                  <a:prstClr val="white"/>
                </a:solidFill>
              </a:rPr>
              <a:t> </a:t>
            </a:r>
            <a:r>
              <a:rPr lang="de-DE" sz="1350" b="1" i="1" dirty="0" err="1" smtClean="0">
                <a:solidFill>
                  <a:prstClr val="white"/>
                </a:solidFill>
              </a:rPr>
              <a:t>finished</a:t>
            </a:r>
            <a:r>
              <a:rPr lang="de-DE" sz="1350" b="1" i="1" dirty="0" smtClean="0">
                <a:solidFill>
                  <a:prstClr val="white"/>
                </a:solidFill>
              </a:rPr>
              <a:t>)</a:t>
            </a:r>
            <a:endParaRPr lang="de-DE" sz="1350" b="1" i="1" dirty="0" smtClean="0">
              <a:solidFill>
                <a:prstClr val="white"/>
              </a:solidFill>
              <a:latin typeface="Arial"/>
            </a:endParaRPr>
          </a:p>
          <a:p>
            <a:pPr defTabSz="342900">
              <a:lnSpc>
                <a:spcPct val="150000"/>
              </a:lnSpc>
            </a:pPr>
            <a:endParaRPr lang="de-DE" sz="1350" i="1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52787" y="3824023"/>
            <a:ext cx="5964842" cy="653962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de-DE" sz="1350" b="1" i="1" dirty="0" err="1" smtClean="0">
                <a:solidFill>
                  <a:prstClr val="white"/>
                </a:solidFill>
              </a:rPr>
              <a:t>enormeous</a:t>
            </a:r>
            <a:r>
              <a:rPr lang="de-DE" sz="1350" b="1" i="1" dirty="0" smtClean="0">
                <a:solidFill>
                  <a:prstClr val="white"/>
                </a:solidFill>
              </a:rPr>
              <a:t> </a:t>
            </a:r>
            <a:r>
              <a:rPr lang="de-DE" sz="1350" b="1" i="1" dirty="0" err="1" smtClean="0">
                <a:solidFill>
                  <a:prstClr val="white"/>
                </a:solidFill>
              </a:rPr>
              <a:t>effort</a:t>
            </a:r>
            <a:r>
              <a:rPr lang="de-DE" sz="1350" b="1" i="1" dirty="0" smtClean="0">
                <a:solidFill>
                  <a:prstClr val="white"/>
                </a:solidFill>
              </a:rPr>
              <a:t> </a:t>
            </a:r>
            <a:r>
              <a:rPr lang="de-DE" sz="1350" b="1" i="1" dirty="0" err="1" smtClean="0">
                <a:solidFill>
                  <a:prstClr val="white"/>
                </a:solidFill>
              </a:rPr>
              <a:t>needed</a:t>
            </a:r>
            <a:r>
              <a:rPr lang="de-DE" sz="1350" b="1" i="1" dirty="0" smtClean="0">
                <a:solidFill>
                  <a:prstClr val="white"/>
                </a:solidFill>
              </a:rPr>
              <a:t> in </a:t>
            </a:r>
            <a:r>
              <a:rPr lang="de-DE" sz="1350" b="1" i="1" dirty="0" err="1" smtClean="0">
                <a:solidFill>
                  <a:prstClr val="white"/>
                </a:solidFill>
              </a:rPr>
              <a:t>the</a:t>
            </a:r>
            <a:r>
              <a:rPr lang="de-DE" sz="1350" b="1" i="1" dirty="0" smtClean="0">
                <a:solidFill>
                  <a:prstClr val="white"/>
                </a:solidFill>
              </a:rPr>
              <a:t> </a:t>
            </a:r>
            <a:r>
              <a:rPr lang="de-DE" sz="1350" b="1" i="1" dirty="0" err="1" smtClean="0">
                <a:solidFill>
                  <a:prstClr val="white"/>
                </a:solidFill>
              </a:rPr>
              <a:t>next</a:t>
            </a:r>
            <a:r>
              <a:rPr lang="de-DE" sz="1350" b="1" i="1" dirty="0" smtClean="0">
                <a:solidFill>
                  <a:prstClr val="white"/>
                </a:solidFill>
              </a:rPr>
              <a:t> </a:t>
            </a:r>
            <a:r>
              <a:rPr lang="de-DE" sz="1350" b="1" i="1" dirty="0" err="1" smtClean="0">
                <a:solidFill>
                  <a:prstClr val="white"/>
                </a:solidFill>
              </a:rPr>
              <a:t>years</a:t>
            </a:r>
            <a:endParaRPr lang="de-DE" sz="1350" b="1" i="1" dirty="0" smtClean="0">
              <a:solidFill>
                <a:prstClr val="white"/>
              </a:solidFill>
              <a:latin typeface="Arial"/>
            </a:endParaRPr>
          </a:p>
          <a:p>
            <a:pPr defTabSz="342900">
              <a:lnSpc>
                <a:spcPct val="150000"/>
              </a:lnSpc>
            </a:pPr>
            <a:endParaRPr lang="de-DE" sz="1350" i="1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52787" y="3824023"/>
            <a:ext cx="5964842" cy="653962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de-DE" sz="1350" b="1" i="1" dirty="0" err="1" smtClean="0">
                <a:solidFill>
                  <a:prstClr val="white"/>
                </a:solidFill>
              </a:rPr>
              <a:t>we</a:t>
            </a:r>
            <a:r>
              <a:rPr lang="de-DE" sz="1350" b="1" i="1" dirty="0" smtClean="0">
                <a:solidFill>
                  <a:prstClr val="white"/>
                </a:solidFill>
              </a:rPr>
              <a:t> </a:t>
            </a:r>
            <a:r>
              <a:rPr lang="de-DE" sz="1350" b="1" i="1" dirty="0" err="1" smtClean="0">
                <a:solidFill>
                  <a:prstClr val="white"/>
                </a:solidFill>
              </a:rPr>
              <a:t>are</a:t>
            </a:r>
            <a:r>
              <a:rPr lang="de-DE" sz="1350" b="1" i="1" dirty="0" smtClean="0">
                <a:solidFill>
                  <a:prstClr val="white"/>
                </a:solidFill>
              </a:rPr>
              <a:t> </a:t>
            </a:r>
            <a:r>
              <a:rPr lang="de-DE" sz="1350" b="1" i="1" dirty="0" err="1" smtClean="0">
                <a:solidFill>
                  <a:prstClr val="white"/>
                </a:solidFill>
              </a:rPr>
              <a:t>looking</a:t>
            </a:r>
            <a:r>
              <a:rPr lang="de-DE" sz="1350" b="1" i="1" dirty="0" smtClean="0">
                <a:solidFill>
                  <a:prstClr val="white"/>
                </a:solidFill>
              </a:rPr>
              <a:t> </a:t>
            </a:r>
            <a:r>
              <a:rPr lang="de-DE" sz="1350" b="1" i="1" dirty="0" err="1" smtClean="0">
                <a:solidFill>
                  <a:prstClr val="white"/>
                </a:solidFill>
              </a:rPr>
              <a:t>forward</a:t>
            </a:r>
            <a:r>
              <a:rPr lang="de-DE" sz="1350" b="1" i="1" dirty="0" smtClean="0">
                <a:solidFill>
                  <a:prstClr val="white"/>
                </a:solidFill>
              </a:rPr>
              <a:t> </a:t>
            </a:r>
            <a:r>
              <a:rPr lang="de-DE" sz="1350" b="1" i="1" dirty="0" smtClean="0">
                <a:solidFill>
                  <a:prstClr val="white"/>
                </a:solidFill>
                <a:sym typeface="Wingdings" panose="05000000000000000000" pitchFamily="2" charset="2"/>
              </a:rPr>
              <a:t></a:t>
            </a:r>
            <a:endParaRPr lang="de-DE" sz="1350" b="1" i="1" dirty="0" smtClean="0">
              <a:solidFill>
                <a:prstClr val="white"/>
              </a:solidFill>
              <a:latin typeface="Arial"/>
            </a:endParaRPr>
          </a:p>
          <a:p>
            <a:pPr defTabSz="342900">
              <a:lnSpc>
                <a:spcPct val="150000"/>
              </a:lnSpc>
            </a:pPr>
            <a:endParaRPr lang="de-DE" sz="1350" i="1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52787" y="276898"/>
            <a:ext cx="5964842" cy="3547125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defTabSz="342900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SIS100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dipole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project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successfully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finished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with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strong GSI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effort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and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expertise</a:t>
            </a:r>
            <a:endParaRPr lang="de-DE" sz="1350" i="1" dirty="0">
              <a:solidFill>
                <a:prstClr val="white"/>
              </a:solidFill>
              <a:latin typeface="Arial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quadrupole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unit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series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production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started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FoS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QDM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with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approval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of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concept</a:t>
            </a:r>
            <a:endParaRPr lang="de-DE" sz="1350" i="1" dirty="0" smtClean="0">
              <a:solidFill>
                <a:prstClr val="white"/>
              </a:solidFill>
              <a:latin typeface="Arial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first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series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QDM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under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integration</a:t>
            </a:r>
            <a:endParaRPr lang="de-DE" sz="1350" i="1" dirty="0" smtClean="0">
              <a:solidFill>
                <a:prstClr val="white"/>
              </a:solidFill>
              <a:latin typeface="Arial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1350" i="1" dirty="0">
              <a:solidFill>
                <a:prstClr val="white"/>
              </a:solidFill>
              <a:latin typeface="Arial"/>
            </a:endParaRPr>
          </a:p>
          <a:p>
            <a:pPr defTabSz="342900"/>
            <a:r>
              <a:rPr lang="en-US" sz="1400" b="1" dirty="0" smtClean="0">
                <a:solidFill>
                  <a:schemeClr val="bg1"/>
                </a:solidFill>
                <a:cs typeface="Arial"/>
              </a:rPr>
              <a:t>Super-FRS</a:t>
            </a:r>
            <a:endParaRPr lang="en-US" sz="1400" dirty="0">
              <a:solidFill>
                <a:schemeClr val="bg1"/>
              </a:solidFill>
              <a:cs typeface="Arial"/>
            </a:endParaRPr>
          </a:p>
          <a:p>
            <a:pPr defTabSz="342900"/>
            <a:endParaRPr lang="en-GB" sz="1400" dirty="0">
              <a:solidFill>
                <a:prstClr val="white">
                  <a:lumMod val="65000"/>
                </a:prstClr>
              </a:solidFill>
              <a:cs typeface="Arial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</a:rPr>
              <a:t>FoS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modules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delivered</a:t>
            </a:r>
            <a:r>
              <a:rPr lang="de-DE" sz="1350" i="1" dirty="0" smtClean="0">
                <a:solidFill>
                  <a:prstClr val="white"/>
                </a:solidFill>
              </a:rPr>
              <a:t>, </a:t>
            </a:r>
            <a:r>
              <a:rPr lang="de-DE" sz="1350" i="1" dirty="0" err="1" smtClean="0">
                <a:solidFill>
                  <a:prstClr val="white"/>
                </a:solidFill>
              </a:rPr>
              <a:t>FoS</a:t>
            </a:r>
            <a:r>
              <a:rPr lang="de-DE" sz="1350" i="1" dirty="0" smtClean="0">
                <a:solidFill>
                  <a:prstClr val="white"/>
                </a:solidFill>
              </a:rPr>
              <a:t> SM </a:t>
            </a:r>
            <a:r>
              <a:rPr lang="de-DE" sz="1350" i="1" dirty="0" err="1" smtClean="0">
                <a:solidFill>
                  <a:prstClr val="white"/>
                </a:solidFill>
              </a:rPr>
              <a:t>approved</a:t>
            </a:r>
            <a:endParaRPr lang="de-DE" sz="1350" i="1" dirty="0" smtClean="0">
              <a:solidFill>
                <a:prstClr val="white"/>
              </a:solidFill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</a:rPr>
              <a:t>testing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</a:rPr>
              <a:t>site</a:t>
            </a:r>
            <a:r>
              <a:rPr lang="de-DE" sz="1350" i="1" dirty="0" smtClean="0">
                <a:solidFill>
                  <a:prstClr val="white"/>
                </a:solidFill>
              </a:rPr>
              <a:t> in </a:t>
            </a:r>
            <a:r>
              <a:rPr lang="de-DE" sz="1350" i="1" dirty="0" err="1" smtClean="0">
                <a:solidFill>
                  <a:prstClr val="white"/>
                </a:solidFill>
              </a:rPr>
              <a:t>operation</a:t>
            </a:r>
            <a:r>
              <a:rPr lang="de-DE" sz="1350" i="1" dirty="0" smtClean="0">
                <a:solidFill>
                  <a:prstClr val="white"/>
                </a:solidFill>
              </a:rPr>
              <a:t> </a:t>
            </a:r>
          </a:p>
          <a:p>
            <a:pPr defTabSz="342900">
              <a:lnSpc>
                <a:spcPct val="150000"/>
              </a:lnSpc>
            </a:pPr>
            <a:endParaRPr lang="de-DE" sz="1350" i="1" dirty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52787" y="3824671"/>
            <a:ext cx="5964842" cy="653962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de-DE" sz="1350" b="1" i="1" dirty="0" smtClean="0">
                <a:solidFill>
                  <a:prstClr val="white"/>
                </a:solidFill>
              </a:rPr>
              <a:t>in parallel: </a:t>
            </a:r>
            <a:r>
              <a:rPr lang="de-DE" sz="1350" b="1" i="1" dirty="0" err="1" smtClean="0">
                <a:solidFill>
                  <a:prstClr val="white"/>
                </a:solidFill>
              </a:rPr>
              <a:t>preparation</a:t>
            </a:r>
            <a:r>
              <a:rPr lang="de-DE" sz="1350" b="1" i="1" dirty="0" smtClean="0">
                <a:solidFill>
                  <a:prstClr val="white"/>
                </a:solidFill>
              </a:rPr>
              <a:t> for </a:t>
            </a:r>
            <a:r>
              <a:rPr lang="de-DE" sz="1350" b="1" i="1" dirty="0" err="1" smtClean="0">
                <a:solidFill>
                  <a:prstClr val="white"/>
                </a:solidFill>
              </a:rPr>
              <a:t>installation</a:t>
            </a:r>
            <a:r>
              <a:rPr lang="de-DE" sz="1350" b="1" i="1" dirty="0" smtClean="0">
                <a:solidFill>
                  <a:prstClr val="white"/>
                </a:solidFill>
              </a:rPr>
              <a:t> </a:t>
            </a:r>
            <a:r>
              <a:rPr lang="de-DE" sz="1350" b="1" i="1" dirty="0" err="1" smtClean="0">
                <a:solidFill>
                  <a:prstClr val="white"/>
                </a:solidFill>
              </a:rPr>
              <a:t>phase</a:t>
            </a:r>
            <a:r>
              <a:rPr lang="de-DE" sz="1350" b="1" i="1" dirty="0" smtClean="0">
                <a:solidFill>
                  <a:prstClr val="white"/>
                </a:solidFill>
              </a:rPr>
              <a:t> at FAIR</a:t>
            </a:r>
            <a:endParaRPr lang="de-DE" sz="1350" b="1" i="1" dirty="0" smtClean="0">
              <a:solidFill>
                <a:prstClr val="white"/>
              </a:solidFill>
              <a:latin typeface="Arial"/>
            </a:endParaRPr>
          </a:p>
          <a:p>
            <a:pPr defTabSz="342900">
              <a:lnSpc>
                <a:spcPct val="150000"/>
              </a:lnSpc>
            </a:pPr>
            <a:endParaRPr lang="de-DE" sz="1350" i="1" dirty="0" smtClean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60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" name="Tabelle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688259"/>
              </p:ext>
            </p:extLst>
          </p:nvPr>
        </p:nvGraphicFramePr>
        <p:xfrm>
          <a:off x="208893" y="2602738"/>
          <a:ext cx="2340000" cy="194691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1515981">
                  <a:extLst>
                    <a:ext uri="{9D8B030D-6E8A-4147-A177-3AD203B41FA5}">
                      <a16:colId xmlns:a16="http://schemas.microsoft.com/office/drawing/2014/main" val="2863022664"/>
                    </a:ext>
                  </a:extLst>
                </a:gridCol>
                <a:gridCol w="824019">
                  <a:extLst>
                    <a:ext uri="{9D8B030D-6E8A-4147-A177-3AD203B41FA5}">
                      <a16:colId xmlns:a16="http://schemas.microsoft.com/office/drawing/2014/main" val="304873239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dipoles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108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73078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quadrupoles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166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873356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sextupoles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42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687345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steerer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83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23602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multipole</a:t>
                      </a:r>
                      <a:r>
                        <a:rPr lang="de-DE" sz="1050" kern="1200" baseline="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50" kern="1200" baseline="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correctors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76347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special</a:t>
                      </a:r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quadrupoles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39916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b="1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total</a:t>
                      </a:r>
                      <a:endParaRPr lang="de-DE" sz="1050" b="1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b="1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427</a:t>
                      </a:r>
                      <a:endParaRPr lang="de-DE" sz="1050" b="1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1368454"/>
                  </a:ext>
                </a:extLst>
              </a:tr>
            </a:tbl>
          </a:graphicData>
        </a:graphic>
      </p:graphicFrame>
      <p:grpSp>
        <p:nvGrpSpPr>
          <p:cNvPr id="22" name="Gruppieren 21"/>
          <p:cNvGrpSpPr/>
          <p:nvPr/>
        </p:nvGrpSpPr>
        <p:grpSpPr>
          <a:xfrm>
            <a:off x="2831561" y="1520480"/>
            <a:ext cx="5939376" cy="2428519"/>
            <a:chOff x="0" y="2695575"/>
            <a:chExt cx="4749800" cy="1900238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95575"/>
              <a:ext cx="4749800" cy="1900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85017">
              <a:off x="3221352" y="3786628"/>
              <a:ext cx="611797" cy="46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646" y="4161192"/>
              <a:ext cx="200025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100" dirty="0" smtClean="0">
                <a:solidFill>
                  <a:schemeClr val="accent1">
                    <a:lumMod val="50000"/>
                  </a:schemeClr>
                </a:solidFill>
              </a:rPr>
              <a:t>superconducting magnets for SIS100 </a:t>
            </a:r>
            <a:endParaRPr lang="en-GB" sz="21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" name="Picture 2" descr="https://www.gsi.de/fileadmin/_processed_/4/3/csm_FAIR-beschriftet_MSV_d_bde70ef3ac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5179" y="2769895"/>
            <a:ext cx="2636145" cy="218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lipse 20"/>
          <p:cNvSpPr/>
          <p:nvPr/>
        </p:nvSpPr>
        <p:spPr>
          <a:xfrm>
            <a:off x="4104691" y="2735726"/>
            <a:ext cx="1364953" cy="889111"/>
          </a:xfrm>
          <a:prstGeom prst="ellipse">
            <a:avLst/>
          </a:prstGeom>
          <a:solidFill>
            <a:srgbClr val="FFC000">
              <a:alpha val="27843"/>
            </a:srgb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43" name="Gruppieren 42"/>
          <p:cNvGrpSpPr/>
          <p:nvPr/>
        </p:nvGrpSpPr>
        <p:grpSpPr>
          <a:xfrm>
            <a:off x="208893" y="2267902"/>
            <a:ext cx="2340000" cy="347475"/>
            <a:chOff x="443218" y="4260415"/>
            <a:chExt cx="4979127" cy="331387"/>
          </a:xfrm>
        </p:grpSpPr>
        <p:sp>
          <p:nvSpPr>
            <p:cNvPr id="45" name="Rechteck 44"/>
            <p:cNvSpPr/>
            <p:nvPr/>
          </p:nvSpPr>
          <p:spPr>
            <a:xfrm>
              <a:off x="443218" y="4260415"/>
              <a:ext cx="4979127" cy="33138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/>
              <a:endParaRPr lang="de-DE" sz="120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46" name="Gerader Verbinder 45"/>
            <p:cNvCxnSpPr/>
            <p:nvPr/>
          </p:nvCxnSpPr>
          <p:spPr>
            <a:xfrm flipH="1">
              <a:off x="443218" y="4260415"/>
              <a:ext cx="10226" cy="331387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hteck 48"/>
          <p:cNvSpPr/>
          <p:nvPr/>
        </p:nvSpPr>
        <p:spPr>
          <a:xfrm>
            <a:off x="208893" y="2237362"/>
            <a:ext cx="2419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GB" sz="1200" b="1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</a:t>
            </a:r>
            <a:r>
              <a:rPr lang="en-GB" sz="1200" b="1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magnet zoo</a:t>
            </a:r>
            <a:endParaRPr lang="en-GB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8" name="Tabel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857872"/>
              </p:ext>
            </p:extLst>
          </p:nvPr>
        </p:nvGraphicFramePr>
        <p:xfrm>
          <a:off x="3765550" y="-1054100"/>
          <a:ext cx="208280" cy="29718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841732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287265"/>
                  </a:ext>
                </a:extLst>
              </a:tr>
            </a:tbl>
          </a:graphicData>
        </a:graphic>
      </p:graphicFrame>
      <p:grpSp>
        <p:nvGrpSpPr>
          <p:cNvPr id="42" name="Gruppieren 41"/>
          <p:cNvGrpSpPr/>
          <p:nvPr/>
        </p:nvGrpSpPr>
        <p:grpSpPr>
          <a:xfrm>
            <a:off x="208893" y="1291255"/>
            <a:ext cx="2340000" cy="845091"/>
            <a:chOff x="443218" y="4260415"/>
            <a:chExt cx="4979127" cy="331387"/>
          </a:xfrm>
        </p:grpSpPr>
        <p:sp>
          <p:nvSpPr>
            <p:cNvPr id="44" name="Rechteck 43"/>
            <p:cNvSpPr/>
            <p:nvPr/>
          </p:nvSpPr>
          <p:spPr>
            <a:xfrm>
              <a:off x="443218" y="4260415"/>
              <a:ext cx="4979127" cy="33138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/>
              <a:endParaRPr lang="de-DE" sz="120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48" name="Gerader Verbinder 47"/>
            <p:cNvCxnSpPr/>
            <p:nvPr/>
          </p:nvCxnSpPr>
          <p:spPr>
            <a:xfrm flipH="1">
              <a:off x="443218" y="4260415"/>
              <a:ext cx="10226" cy="331387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hteck 53"/>
          <p:cNvSpPr/>
          <p:nvPr/>
        </p:nvSpPr>
        <p:spPr>
          <a:xfrm>
            <a:off x="208893" y="1541331"/>
            <a:ext cx="2419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accelerator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FAIR</a:t>
            </a:r>
          </a:p>
          <a:p>
            <a:pPr defTabSz="342900"/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synchrotron</a:t>
            </a:r>
            <a:endParaRPr lang="en-GB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208893" y="1291255"/>
            <a:ext cx="2419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GB" sz="1200" b="1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SIS100 </a:t>
            </a:r>
            <a:endParaRPr lang="en-GB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6105946" y="1326465"/>
            <a:ext cx="2673049" cy="1456130"/>
            <a:chOff x="6105946" y="1326465"/>
            <a:chExt cx="2673049" cy="1456130"/>
          </a:xfrm>
        </p:grpSpPr>
        <p:cxnSp>
          <p:nvCxnSpPr>
            <p:cNvPr id="36" name="Gerader Verbinder 35"/>
            <p:cNvCxnSpPr/>
            <p:nvPr/>
          </p:nvCxnSpPr>
          <p:spPr>
            <a:xfrm flipH="1">
              <a:off x="6661150" y="2291333"/>
              <a:ext cx="81544" cy="49126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uppieren 2"/>
            <p:cNvGrpSpPr/>
            <p:nvPr/>
          </p:nvGrpSpPr>
          <p:grpSpPr>
            <a:xfrm>
              <a:off x="6105946" y="1326465"/>
              <a:ext cx="2673049" cy="889414"/>
              <a:chOff x="6105946" y="1326465"/>
              <a:chExt cx="2673049" cy="889414"/>
            </a:xfrm>
          </p:grpSpPr>
          <p:pic>
            <p:nvPicPr>
              <p:cNvPr id="11" name="Grafik 10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78391" y="1684259"/>
                <a:ext cx="1139517" cy="531620"/>
              </a:xfrm>
              <a:prstGeom prst="rect">
                <a:avLst/>
              </a:prstGeom>
            </p:spPr>
          </p:pic>
          <p:sp>
            <p:nvSpPr>
              <p:cNvPr id="78" name="Rechteck 77"/>
              <p:cNvSpPr/>
              <p:nvPr/>
            </p:nvSpPr>
            <p:spPr>
              <a:xfrm>
                <a:off x="7342082" y="1796287"/>
                <a:ext cx="1436913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05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 correctors</a:t>
                </a:r>
              </a:p>
            </p:txBody>
          </p:sp>
          <p:sp>
            <p:nvSpPr>
              <p:cNvPr id="41" name="Rechteck 40"/>
              <p:cNvSpPr/>
              <p:nvPr/>
            </p:nvSpPr>
            <p:spPr>
              <a:xfrm>
                <a:off x="6105946" y="1326465"/>
                <a:ext cx="232378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40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quadrupole doublet modules</a:t>
                </a:r>
              </a:p>
            </p:txBody>
          </p:sp>
        </p:grpSp>
      </p:grpSp>
      <p:grpSp>
        <p:nvGrpSpPr>
          <p:cNvPr id="13" name="Gruppieren 12"/>
          <p:cNvGrpSpPr/>
          <p:nvPr/>
        </p:nvGrpSpPr>
        <p:grpSpPr>
          <a:xfrm>
            <a:off x="6050106" y="3017131"/>
            <a:ext cx="2532021" cy="1682163"/>
            <a:chOff x="6050106" y="3017131"/>
            <a:chExt cx="2532021" cy="1682163"/>
          </a:xfrm>
        </p:grpSpPr>
        <p:cxnSp>
          <p:nvCxnSpPr>
            <p:cNvPr id="10" name="Gerader Verbinder 9"/>
            <p:cNvCxnSpPr/>
            <p:nvPr/>
          </p:nvCxnSpPr>
          <p:spPr>
            <a:xfrm>
              <a:off x="6050106" y="3017131"/>
              <a:ext cx="280823" cy="710703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/>
            <p:cNvCxnSpPr/>
            <p:nvPr/>
          </p:nvCxnSpPr>
          <p:spPr>
            <a:xfrm flipV="1">
              <a:off x="6889599" y="3377883"/>
              <a:ext cx="237050" cy="4831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ieren 11"/>
            <p:cNvGrpSpPr/>
            <p:nvPr/>
          </p:nvGrpSpPr>
          <p:grpSpPr>
            <a:xfrm>
              <a:off x="6258346" y="3954442"/>
              <a:ext cx="2323781" cy="744852"/>
              <a:chOff x="6258346" y="3954442"/>
              <a:chExt cx="2323781" cy="744852"/>
            </a:xfrm>
          </p:grpSpPr>
          <p:pic>
            <p:nvPicPr>
              <p:cNvPr id="47" name="Grafik 46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17333" y="3954442"/>
                <a:ext cx="572266" cy="426707"/>
              </a:xfrm>
              <a:prstGeom prst="rect">
                <a:avLst/>
              </a:prstGeom>
            </p:spPr>
          </p:pic>
          <p:sp>
            <p:nvSpPr>
              <p:cNvPr id="52" name="Rechteck 51"/>
              <p:cNvSpPr/>
              <p:nvPr/>
            </p:nvSpPr>
            <p:spPr>
              <a:xfrm>
                <a:off x="6258346" y="4391517"/>
                <a:ext cx="232378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40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dipoles</a:t>
                </a:r>
              </a:p>
            </p:txBody>
          </p:sp>
        </p:grpSp>
      </p:grpSp>
      <p:sp>
        <p:nvSpPr>
          <p:cNvPr id="14" name="Rechteck 13"/>
          <p:cNvSpPr/>
          <p:nvPr/>
        </p:nvSpPr>
        <p:spPr>
          <a:xfrm>
            <a:off x="0" y="2514361"/>
            <a:ext cx="2745179" cy="2248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48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9" grpId="0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33110" y="1506954"/>
            <a:ext cx="736901" cy="98291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793405" y="1366849"/>
            <a:ext cx="755592" cy="79824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50736" y="1371789"/>
            <a:ext cx="664938" cy="79330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848575" y="2587383"/>
            <a:ext cx="829337" cy="68813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138" y="3649798"/>
            <a:ext cx="644474" cy="96698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307" y="2495036"/>
            <a:ext cx="656305" cy="91476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600" y="1675777"/>
            <a:ext cx="635187" cy="85271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8481" y="3775544"/>
            <a:ext cx="632637" cy="794697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9059" y="380292"/>
            <a:ext cx="616258" cy="77970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320" y="2702073"/>
            <a:ext cx="676473" cy="82496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666" y="2622111"/>
            <a:ext cx="574097" cy="741946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854" y="3680266"/>
            <a:ext cx="581955" cy="77400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071" y="2677166"/>
            <a:ext cx="579294" cy="86918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563" y="3527040"/>
            <a:ext cx="654459" cy="906173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625" y="3615175"/>
            <a:ext cx="599716" cy="8391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0526" y="387335"/>
            <a:ext cx="711549" cy="845289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64061" y="2721541"/>
            <a:ext cx="926791" cy="695093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600" y="614522"/>
            <a:ext cx="798197" cy="929145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40" y="1838668"/>
            <a:ext cx="770233" cy="767023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120" y="479920"/>
            <a:ext cx="673812" cy="1011003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5235" y="521512"/>
            <a:ext cx="593860" cy="731827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080" y="1362218"/>
            <a:ext cx="582565" cy="809091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105" y="2816631"/>
            <a:ext cx="641817" cy="796355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252" y="1450163"/>
            <a:ext cx="543529" cy="850558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5204" y="3775544"/>
            <a:ext cx="740225" cy="732136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708" y="1543667"/>
            <a:ext cx="588820" cy="757054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134" y="510358"/>
            <a:ext cx="837446" cy="558298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129" y="3775544"/>
            <a:ext cx="637818" cy="843910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721" y="401809"/>
            <a:ext cx="462198" cy="768289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809" y="1366849"/>
            <a:ext cx="636834" cy="955520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804" y="2549980"/>
            <a:ext cx="574073" cy="829734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656" y="510358"/>
            <a:ext cx="598457" cy="897938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 rotWithShape="1"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703" y="3829175"/>
            <a:ext cx="578412" cy="854321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896" y="365128"/>
            <a:ext cx="578807" cy="87399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507" y="3771033"/>
            <a:ext cx="616837" cy="7947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74" y="3722139"/>
            <a:ext cx="650138" cy="83315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805" y="2559690"/>
            <a:ext cx="693506" cy="88110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5144" y="1555902"/>
            <a:ext cx="540990" cy="77096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144" y="365128"/>
            <a:ext cx="594333" cy="803889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464" y="2572650"/>
            <a:ext cx="616472" cy="924708"/>
          </a:xfrm>
          <a:prstGeom prst="rect">
            <a:avLst/>
          </a:prstGeom>
        </p:spPr>
      </p:pic>
      <p:sp>
        <p:nvSpPr>
          <p:cNvPr id="48" name="Textfeld 47"/>
          <p:cNvSpPr txBox="1"/>
          <p:nvPr/>
        </p:nvSpPr>
        <p:spPr>
          <a:xfrm>
            <a:off x="1" y="11213"/>
            <a:ext cx="9143999" cy="5209118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algn="ctr" defTabSz="342900"/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2" defTabSz="342900"/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32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2" defTabSz="342900"/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2" defTabSz="342900"/>
            <a:r>
              <a:rPr lang="de-DE" sz="7200" b="1" dirty="0" err="1" smtClean="0">
                <a:solidFill>
                  <a:schemeClr val="bg1"/>
                </a:solidFill>
                <a:latin typeface="Arial"/>
                <a:cs typeface="Arial"/>
              </a:rPr>
              <a:t>thank</a:t>
            </a:r>
            <a:r>
              <a:rPr lang="de-DE" sz="72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7200" b="1" dirty="0" err="1" smtClean="0">
                <a:solidFill>
                  <a:schemeClr val="bg1"/>
                </a:solidFill>
                <a:latin typeface="Arial"/>
                <a:cs typeface="Arial"/>
              </a:rPr>
              <a:t>you</a:t>
            </a:r>
            <a:r>
              <a:rPr lang="de-DE" sz="72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GB" sz="7200" dirty="0" smtClean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 smtClean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 smtClean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 smtClean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 smtClean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 smtClean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-6327" y="-10218"/>
            <a:ext cx="9143999" cy="6317114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algn="ctr" defTabSz="342900"/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2" defTabSz="342900"/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32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2" defTabSz="342900"/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2" defTabSz="342900"/>
            <a:endParaRPr lang="de-DE" sz="72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2" defTabSz="342900"/>
            <a:r>
              <a:rPr lang="de-DE" sz="7200" b="1" dirty="0" smtClean="0">
                <a:solidFill>
                  <a:schemeClr val="bg1"/>
                </a:solidFill>
                <a:latin typeface="Arial"/>
                <a:cs typeface="Arial"/>
              </a:rPr>
              <a:t>+ all </a:t>
            </a:r>
            <a:r>
              <a:rPr lang="de-DE" sz="7200" b="1" dirty="0" err="1" smtClean="0">
                <a:solidFill>
                  <a:schemeClr val="bg1"/>
                </a:solidFill>
                <a:latin typeface="Arial"/>
                <a:cs typeface="Arial"/>
              </a:rPr>
              <a:t>collaborators</a:t>
            </a:r>
            <a:r>
              <a:rPr lang="de-DE" sz="72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GB" sz="7200" dirty="0" smtClean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 smtClean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 smtClean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 smtClean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 smtClean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 smtClean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519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2" name="Gruppieren 1"/>
          <p:cNvGrpSpPr/>
          <p:nvPr/>
        </p:nvGrpSpPr>
        <p:grpSpPr>
          <a:xfrm>
            <a:off x="-12069" y="0"/>
            <a:ext cx="9151525" cy="4954874"/>
            <a:chOff x="184244" y="930335"/>
            <a:chExt cx="8959756" cy="4009214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4244" y="930335"/>
              <a:ext cx="8959756" cy="4009214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261073" y="930335"/>
              <a:ext cx="8253412" cy="24622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000" dirty="0" smtClean="0">
                  <a:solidFill>
                    <a:schemeClr val="bg1"/>
                  </a:solidFill>
                </a:rPr>
                <a:t>https://www.gsi.de/forschungbeschleuniger/fair</a:t>
              </a:r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-35859" y="11213"/>
            <a:ext cx="9179859" cy="5209118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algn="ctr" defTabSz="342900"/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2" defTabSz="342900"/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32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2" defTabSz="342900"/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2" defTabSz="342900"/>
            <a:r>
              <a:rPr lang="de-DE" sz="7200" b="1" dirty="0" err="1" smtClean="0">
                <a:solidFill>
                  <a:schemeClr val="bg1"/>
                </a:solidFill>
                <a:latin typeface="Arial"/>
                <a:cs typeface="Arial"/>
              </a:rPr>
              <a:t>thank</a:t>
            </a:r>
            <a:r>
              <a:rPr lang="de-DE" sz="72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7200" b="1" dirty="0" err="1" smtClean="0">
                <a:solidFill>
                  <a:schemeClr val="bg1"/>
                </a:solidFill>
                <a:latin typeface="Arial"/>
                <a:cs typeface="Arial"/>
              </a:rPr>
              <a:t>you</a:t>
            </a:r>
            <a:endParaRPr lang="en-GB" sz="7200" dirty="0" smtClean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 smtClean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 smtClean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 smtClean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 smtClean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 smtClean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09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uppieren 76"/>
          <p:cNvGrpSpPr/>
          <p:nvPr/>
        </p:nvGrpSpPr>
        <p:grpSpPr>
          <a:xfrm>
            <a:off x="4268410" y="1297650"/>
            <a:ext cx="4698974" cy="3240000"/>
            <a:chOff x="4268410" y="1297650"/>
            <a:chExt cx="4698974" cy="3240000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68410" y="1297650"/>
              <a:ext cx="3317951" cy="3240000"/>
            </a:xfrm>
            <a:prstGeom prst="rect">
              <a:avLst/>
            </a:prstGeom>
          </p:spPr>
        </p:pic>
        <p:sp>
          <p:nvSpPr>
            <p:cNvPr id="76" name="Rechteck 75"/>
            <p:cNvSpPr/>
            <p:nvPr/>
          </p:nvSpPr>
          <p:spPr>
            <a:xfrm>
              <a:off x="7661836" y="1435754"/>
              <a:ext cx="13055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dipole</a:t>
              </a:r>
            </a:p>
          </p:txBody>
        </p:sp>
      </p:grp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100" dirty="0">
                <a:solidFill>
                  <a:schemeClr val="accent1">
                    <a:lumMod val="50000"/>
                  </a:schemeClr>
                </a:solidFill>
              </a:rPr>
              <a:t>SIS100 </a:t>
            </a:r>
            <a:r>
              <a:rPr lang="en-GB" sz="2100" dirty="0" smtClean="0"/>
              <a:t>d</a:t>
            </a:r>
            <a:r>
              <a:rPr lang="en-GB" sz="2100" dirty="0" smtClean="0">
                <a:solidFill>
                  <a:schemeClr val="accent1">
                    <a:lumMod val="50000"/>
                  </a:schemeClr>
                </a:solidFill>
              </a:rPr>
              <a:t>ipole</a:t>
            </a:r>
            <a:endParaRPr lang="en-GB" sz="21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3" name="Tabel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13955"/>
              </p:ext>
            </p:extLst>
          </p:nvPr>
        </p:nvGraphicFramePr>
        <p:xfrm>
          <a:off x="207342" y="2558196"/>
          <a:ext cx="2338449" cy="222504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1206788">
                  <a:extLst>
                    <a:ext uri="{9D8B030D-6E8A-4147-A177-3AD203B41FA5}">
                      <a16:colId xmlns:a16="http://schemas.microsoft.com/office/drawing/2014/main" val="2863022664"/>
                    </a:ext>
                  </a:extLst>
                </a:gridCol>
                <a:gridCol w="1131661">
                  <a:extLst>
                    <a:ext uri="{9D8B030D-6E8A-4147-A177-3AD203B41FA5}">
                      <a16:colId xmlns:a16="http://schemas.microsoft.com/office/drawing/2014/main" val="304873239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b="1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</a:t>
                      </a:r>
                      <a:endParaRPr lang="de-DE" sz="1050" b="1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342900" rtl="0" eaLnBrk="1" latinLnBrk="0" hangingPunct="1"/>
                      <a:r>
                        <a:rPr lang="de-DE" sz="1050" b="1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1.9 T</a:t>
                      </a:r>
                      <a:endParaRPr lang="de-DE" sz="1050" b="1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73078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de-DE" sz="1050" kern="1200" baseline="-250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nominal</a:t>
                      </a:r>
                      <a:endParaRPr lang="de-DE" sz="1050" kern="1200" baseline="-250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13.2 </a:t>
                      </a:r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kA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873356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ramp</a:t>
                      </a:r>
                      <a:r>
                        <a:rPr lang="de-DE" sz="1050" kern="1200" baseline="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rate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 T/s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687345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current</a:t>
                      </a:r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ramp</a:t>
                      </a:r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rate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 </a:t>
                      </a:r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kA</a:t>
                      </a:r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/s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17751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deflection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1/3°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23602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aperture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140</a:t>
                      </a:r>
                      <a:r>
                        <a:rPr lang="de-DE" sz="1050" kern="1200" baseline="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mm × 68 mm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76347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length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~ 3 m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136845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050" kern="1200" dirty="0" err="1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weight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342900" rtl="0" eaLnBrk="1" latinLnBrk="0" hangingPunct="1"/>
                      <a:r>
                        <a:rPr lang="de-DE" sz="1050" kern="1200" dirty="0" smtClean="0">
                          <a:solidFill>
                            <a:srgbClr val="4F81BD">
                              <a:lumMod val="50000"/>
                            </a:srgb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t</a:t>
                      </a:r>
                      <a:endParaRPr lang="de-DE" sz="1050" kern="1200" dirty="0">
                        <a:solidFill>
                          <a:srgbClr val="4F81BD">
                            <a:lumMod val="50000"/>
                          </a:srgb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3168856"/>
                  </a:ext>
                </a:extLst>
              </a:tr>
            </a:tbl>
          </a:graphicData>
        </a:graphic>
      </p:graphicFrame>
      <p:grpSp>
        <p:nvGrpSpPr>
          <p:cNvPr id="25" name="Gruppieren 24"/>
          <p:cNvGrpSpPr/>
          <p:nvPr/>
        </p:nvGrpSpPr>
        <p:grpSpPr>
          <a:xfrm>
            <a:off x="207342" y="1341431"/>
            <a:ext cx="2340000" cy="327148"/>
            <a:chOff x="4204544" y="1783646"/>
            <a:chExt cx="2340000" cy="327148"/>
          </a:xfrm>
        </p:grpSpPr>
        <p:grpSp>
          <p:nvGrpSpPr>
            <p:cNvPr id="26" name="Gruppieren 25"/>
            <p:cNvGrpSpPr/>
            <p:nvPr/>
          </p:nvGrpSpPr>
          <p:grpSpPr>
            <a:xfrm>
              <a:off x="4204544" y="1783646"/>
              <a:ext cx="2340000" cy="327148"/>
              <a:chOff x="443218" y="4260415"/>
              <a:chExt cx="5599803" cy="1284917"/>
            </a:xfrm>
          </p:grpSpPr>
          <p:sp>
            <p:nvSpPr>
              <p:cNvPr id="28" name="Rechteck 27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29" name="Gerader Verbinder 28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hteck 26"/>
            <p:cNvSpPr/>
            <p:nvPr/>
          </p:nvSpPr>
          <p:spPr>
            <a:xfrm>
              <a:off x="4204544" y="179067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iron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dominated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window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frame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207342" y="1050040"/>
            <a:ext cx="2340000" cy="461665"/>
            <a:chOff x="4204544" y="1492255"/>
            <a:chExt cx="2340000" cy="461665"/>
          </a:xfrm>
        </p:grpSpPr>
        <p:grpSp>
          <p:nvGrpSpPr>
            <p:cNvPr id="31" name="Gruppieren 30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33" name="Rechteck 32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34" name="Gerader Verbinder 33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Rechteck 31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type and specs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207342" y="1637372"/>
            <a:ext cx="2340000" cy="327148"/>
            <a:chOff x="4204544" y="2111486"/>
            <a:chExt cx="2340000" cy="327148"/>
          </a:xfrm>
        </p:grpSpPr>
        <p:grpSp>
          <p:nvGrpSpPr>
            <p:cNvPr id="36" name="Gruppieren 35"/>
            <p:cNvGrpSpPr/>
            <p:nvPr/>
          </p:nvGrpSpPr>
          <p:grpSpPr>
            <a:xfrm>
              <a:off x="4204544" y="2111486"/>
              <a:ext cx="2340000" cy="327148"/>
              <a:chOff x="443218" y="4260415"/>
              <a:chExt cx="5599803" cy="1284917"/>
            </a:xfrm>
          </p:grpSpPr>
          <p:sp>
            <p:nvSpPr>
              <p:cNvPr id="39" name="Rechteck 38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0" name="Gerader Verbinder 39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Rechteck 36"/>
            <p:cNvSpPr/>
            <p:nvPr/>
          </p:nvSpPr>
          <p:spPr>
            <a:xfrm>
              <a:off x="4204544" y="211851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Nuclotron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NbTi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cable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208899" y="1937780"/>
            <a:ext cx="2340000" cy="327148"/>
            <a:chOff x="4204544" y="2441101"/>
            <a:chExt cx="2340000" cy="327148"/>
          </a:xfrm>
        </p:grpSpPr>
        <p:grpSp>
          <p:nvGrpSpPr>
            <p:cNvPr id="42" name="Gruppieren 41"/>
            <p:cNvGrpSpPr/>
            <p:nvPr/>
          </p:nvGrpSpPr>
          <p:grpSpPr>
            <a:xfrm>
              <a:off x="4204544" y="2441101"/>
              <a:ext cx="2340000" cy="327148"/>
              <a:chOff x="443218" y="4260415"/>
              <a:chExt cx="5599803" cy="1284917"/>
            </a:xfrm>
          </p:grpSpPr>
          <p:sp>
            <p:nvSpPr>
              <p:cNvPr id="46" name="Rechteck 45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7" name="Gerader Verbinder 46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hteck 44"/>
            <p:cNvSpPr/>
            <p:nvPr/>
          </p:nvSpPr>
          <p:spPr>
            <a:xfrm>
              <a:off x="4204544" y="244812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forced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flow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two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-phase 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 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3256463" y="1292461"/>
            <a:ext cx="5710920" cy="3240000"/>
            <a:chOff x="3256270" y="1287390"/>
            <a:chExt cx="5710920" cy="3240000"/>
          </a:xfrm>
        </p:grpSpPr>
        <p:sp>
          <p:nvSpPr>
            <p:cNvPr id="65" name="Rechteck 64"/>
            <p:cNvSpPr/>
            <p:nvPr/>
          </p:nvSpPr>
          <p:spPr>
            <a:xfrm>
              <a:off x="7661642" y="1466048"/>
              <a:ext cx="13055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dipole yoke</a:t>
              </a:r>
            </a:p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 coil</a:t>
              </a: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6270" y="1287390"/>
              <a:ext cx="4343396" cy="3240000"/>
            </a:xfrm>
            <a:prstGeom prst="rect">
              <a:avLst/>
            </a:prstGeom>
          </p:spPr>
        </p:pic>
      </p:grpSp>
      <p:grpSp>
        <p:nvGrpSpPr>
          <p:cNvPr id="18" name="Gruppieren 17"/>
          <p:cNvGrpSpPr/>
          <p:nvPr/>
        </p:nvGrpSpPr>
        <p:grpSpPr>
          <a:xfrm>
            <a:off x="3291517" y="1292461"/>
            <a:ext cx="5650707" cy="3240000"/>
            <a:chOff x="-5544053" y="5553135"/>
            <a:chExt cx="5650707" cy="3240000"/>
          </a:xfrm>
        </p:grpSpPr>
        <p:grpSp>
          <p:nvGrpSpPr>
            <p:cNvPr id="3" name="Gruppieren 2"/>
            <p:cNvGrpSpPr/>
            <p:nvPr/>
          </p:nvGrpSpPr>
          <p:grpSpPr>
            <a:xfrm>
              <a:off x="-5544053" y="5553135"/>
              <a:ext cx="5650707" cy="3240000"/>
              <a:chOff x="3316677" y="1283354"/>
              <a:chExt cx="5650707" cy="3240000"/>
            </a:xfrm>
          </p:grpSpPr>
          <p:pic>
            <p:nvPicPr>
              <p:cNvPr id="2" name="Grafik 1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16677" y="1283354"/>
                <a:ext cx="4320001" cy="3240000"/>
              </a:xfrm>
              <a:prstGeom prst="rect">
                <a:avLst/>
              </a:prstGeom>
            </p:spPr>
          </p:pic>
          <p:sp>
            <p:nvSpPr>
              <p:cNvPr id="62" name="Rechteck 61"/>
              <p:cNvSpPr/>
              <p:nvPr/>
            </p:nvSpPr>
            <p:spPr>
              <a:xfrm>
                <a:off x="7661836" y="1435754"/>
                <a:ext cx="130554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4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en-GB" sz="1400" dirty="0" err="1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uclotron</a:t>
                </a:r>
                <a:r>
                  <a:rPr lang="en-GB" sz="1400" dirty="0" smtClean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cable</a:t>
                </a:r>
              </a:p>
            </p:txBody>
          </p:sp>
        </p:grpSp>
        <p:sp>
          <p:nvSpPr>
            <p:cNvPr id="67" name="Rechteck 66"/>
            <p:cNvSpPr/>
            <p:nvPr/>
          </p:nvSpPr>
          <p:spPr>
            <a:xfrm>
              <a:off x="-3555135" y="7733459"/>
              <a:ext cx="13055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NbTi</a:t>
              </a:r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within </a:t>
              </a:r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CuMn</a:t>
              </a:r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matric</a:t>
              </a:r>
              <a:endParaRPr lang="en-GB" sz="14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Rechteck 67"/>
            <p:cNvSpPr/>
            <p:nvPr/>
          </p:nvSpPr>
          <p:spPr>
            <a:xfrm>
              <a:off x="-2839185" y="6310108"/>
              <a:ext cx="13055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CrNi</a:t>
              </a:r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wire</a:t>
              </a:r>
            </a:p>
          </p:txBody>
        </p:sp>
        <p:sp>
          <p:nvSpPr>
            <p:cNvPr id="69" name="Rechteck 68"/>
            <p:cNvSpPr/>
            <p:nvPr/>
          </p:nvSpPr>
          <p:spPr>
            <a:xfrm>
              <a:off x="-5008252" y="6988288"/>
              <a:ext cx="13055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CuNi</a:t>
              </a:r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tube</a:t>
              </a:r>
            </a:p>
          </p:txBody>
        </p:sp>
      </p:grpSp>
      <p:grpSp>
        <p:nvGrpSpPr>
          <p:cNvPr id="74" name="Gruppieren 73"/>
          <p:cNvGrpSpPr/>
          <p:nvPr/>
        </p:nvGrpSpPr>
        <p:grpSpPr>
          <a:xfrm>
            <a:off x="3164360" y="1292461"/>
            <a:ext cx="4860687" cy="3240000"/>
            <a:chOff x="3561055" y="1042275"/>
            <a:chExt cx="4860687" cy="3240000"/>
          </a:xfrm>
        </p:grpSpPr>
        <p:grpSp>
          <p:nvGrpSpPr>
            <p:cNvPr id="72" name="Gruppieren 71"/>
            <p:cNvGrpSpPr/>
            <p:nvPr/>
          </p:nvGrpSpPr>
          <p:grpSpPr>
            <a:xfrm>
              <a:off x="3561055" y="1042275"/>
              <a:ext cx="4860687" cy="3240000"/>
              <a:chOff x="3444824" y="1307065"/>
              <a:chExt cx="4860687" cy="3240000"/>
            </a:xfrm>
          </p:grpSpPr>
          <p:grpSp>
            <p:nvGrpSpPr>
              <p:cNvPr id="12" name="Gruppieren 11"/>
              <p:cNvGrpSpPr/>
              <p:nvPr/>
            </p:nvGrpSpPr>
            <p:grpSpPr>
              <a:xfrm>
                <a:off x="3444824" y="1307065"/>
                <a:ext cx="4860687" cy="3240000"/>
                <a:chOff x="532435" y="9568646"/>
                <a:chExt cx="4860687" cy="3240000"/>
              </a:xfrm>
            </p:grpSpPr>
            <p:pic>
              <p:nvPicPr>
                <p:cNvPr id="6" name="Grafik 5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2435" y="9568646"/>
                  <a:ext cx="4860687" cy="3240000"/>
                </a:xfrm>
                <a:prstGeom prst="rect">
                  <a:avLst/>
                </a:prstGeom>
              </p:spPr>
            </p:pic>
            <p:sp>
              <p:nvSpPr>
                <p:cNvPr id="44" name="Rechteck 43"/>
                <p:cNvSpPr/>
                <p:nvPr/>
              </p:nvSpPr>
              <p:spPr>
                <a:xfrm>
                  <a:off x="2921083" y="12614565"/>
                  <a:ext cx="2472039" cy="18466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de-DE" sz="600" dirty="0">
                      <a:solidFill>
                        <a:schemeClr val="bg1"/>
                      </a:solidFill>
                    </a:rPr>
                    <a:t>J. </a:t>
                  </a:r>
                  <a:r>
                    <a:rPr lang="de-DE" sz="600" dirty="0" err="1" smtClean="0">
                      <a:solidFill>
                        <a:schemeClr val="bg1"/>
                      </a:solidFill>
                    </a:rPr>
                    <a:t>Hosan</a:t>
                  </a:r>
                  <a:r>
                    <a:rPr lang="de-DE" sz="600" dirty="0" smtClean="0">
                      <a:solidFill>
                        <a:schemeClr val="bg1"/>
                      </a:solidFill>
                    </a:rPr>
                    <a:t> / GSI </a:t>
                  </a:r>
                  <a:r>
                    <a:rPr lang="de-DE" sz="600" dirty="0" err="1">
                      <a:solidFill>
                        <a:schemeClr val="bg1"/>
                      </a:solidFill>
                    </a:rPr>
                    <a:t>Helmholtzzentrum</a:t>
                  </a:r>
                  <a:r>
                    <a:rPr lang="de-DE" sz="600" dirty="0">
                      <a:solidFill>
                        <a:schemeClr val="bg1"/>
                      </a:solidFill>
                    </a:rPr>
                    <a:t> für Schwerionenforschung GmbH</a:t>
                  </a:r>
                </a:p>
              </p:txBody>
            </p:sp>
          </p:grpSp>
          <p:sp>
            <p:nvSpPr>
              <p:cNvPr id="70" name="Rechteck 69"/>
              <p:cNvSpPr/>
              <p:nvPr/>
            </p:nvSpPr>
            <p:spPr>
              <a:xfrm>
                <a:off x="5692990" y="3800519"/>
                <a:ext cx="130554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cooling lines</a:t>
                </a:r>
              </a:p>
            </p:txBody>
          </p:sp>
          <p:sp>
            <p:nvSpPr>
              <p:cNvPr id="71" name="Rechteck 70"/>
              <p:cNvSpPr/>
              <p:nvPr/>
            </p:nvSpPr>
            <p:spPr>
              <a:xfrm>
                <a:off x="6673074" y="2201872"/>
                <a:ext cx="146641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GB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vacuum vessel &amp;</a:t>
                </a:r>
              </a:p>
              <a:p>
                <a:pPr defTabSz="342900"/>
                <a:r>
                  <a:rPr lang="en-GB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thermal shield</a:t>
                </a:r>
              </a:p>
            </p:txBody>
          </p:sp>
        </p:grpSp>
        <p:sp>
          <p:nvSpPr>
            <p:cNvPr id="73" name="Rechteck 72"/>
            <p:cNvSpPr/>
            <p:nvPr/>
          </p:nvSpPr>
          <p:spPr>
            <a:xfrm>
              <a:off x="4202762" y="3195690"/>
              <a:ext cx="13055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bus bars</a:t>
              </a:r>
            </a:p>
          </p:txBody>
        </p:sp>
      </p:grpSp>
      <p:sp>
        <p:nvSpPr>
          <p:cNvPr id="75" name="Rechteck 74"/>
          <p:cNvSpPr/>
          <p:nvPr/>
        </p:nvSpPr>
        <p:spPr>
          <a:xfrm>
            <a:off x="8991" y="2368831"/>
            <a:ext cx="2957018" cy="24144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465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Diagramm 8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3112297"/>
              </p:ext>
            </p:extLst>
          </p:nvPr>
        </p:nvGraphicFramePr>
        <p:xfrm>
          <a:off x="2745969" y="1181682"/>
          <a:ext cx="6082920" cy="3479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Grafik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471" y="1401916"/>
            <a:ext cx="6223895" cy="2942451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echteck 39"/>
          <p:cNvSpPr/>
          <p:nvPr/>
        </p:nvSpPr>
        <p:spPr>
          <a:xfrm>
            <a:off x="6050364" y="2554084"/>
            <a:ext cx="1737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GB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 production &amp; test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dipole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endParaRPr lang="de-DE" dirty="0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588" y="1170307"/>
            <a:ext cx="5760001" cy="324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4114" y="1181682"/>
            <a:ext cx="6021055" cy="3388133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5086351" y="3452742"/>
            <a:ext cx="2646487" cy="661066"/>
            <a:chOff x="5053531" y="3324194"/>
            <a:chExt cx="2646487" cy="661066"/>
          </a:xfrm>
        </p:grpSpPr>
        <p:sp>
          <p:nvSpPr>
            <p:cNvPr id="41" name="Rechteck 40"/>
            <p:cNvSpPr/>
            <p:nvPr/>
          </p:nvSpPr>
          <p:spPr>
            <a:xfrm>
              <a:off x="5053531" y="3324194"/>
              <a:ext cx="264648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release of series production: 22.07.16</a:t>
              </a:r>
            </a:p>
          </p:txBody>
        </p:sp>
        <p:cxnSp>
          <p:nvCxnSpPr>
            <p:cNvPr id="42" name="Gerader Verbinder 41"/>
            <p:cNvCxnSpPr/>
            <p:nvPr/>
          </p:nvCxnSpPr>
          <p:spPr>
            <a:xfrm>
              <a:off x="5053531" y="3382519"/>
              <a:ext cx="0" cy="602741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/>
          <p:cNvGrpSpPr/>
          <p:nvPr/>
        </p:nvGrpSpPr>
        <p:grpSpPr>
          <a:xfrm>
            <a:off x="4018553" y="3454386"/>
            <a:ext cx="1305548" cy="660911"/>
            <a:chOff x="9767338" y="4979894"/>
            <a:chExt cx="1305548" cy="660911"/>
          </a:xfrm>
        </p:grpSpPr>
        <p:sp>
          <p:nvSpPr>
            <p:cNvPr id="39" name="Rechteck 38"/>
            <p:cNvSpPr/>
            <p:nvPr/>
          </p:nvSpPr>
          <p:spPr>
            <a:xfrm>
              <a:off x="9767338" y="4979894"/>
              <a:ext cx="13055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FoS1 delivery: 03.06.13</a:t>
              </a:r>
            </a:p>
          </p:txBody>
        </p:sp>
        <p:cxnSp>
          <p:nvCxnSpPr>
            <p:cNvPr id="43" name="Gerader Verbinder 42"/>
            <p:cNvCxnSpPr/>
            <p:nvPr/>
          </p:nvCxnSpPr>
          <p:spPr>
            <a:xfrm>
              <a:off x="9767338" y="5038064"/>
              <a:ext cx="0" cy="602741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/>
          <p:cNvGrpSpPr/>
          <p:nvPr/>
        </p:nvGrpSpPr>
        <p:grpSpPr>
          <a:xfrm>
            <a:off x="4768418" y="3456961"/>
            <a:ext cx="1305548" cy="651090"/>
            <a:chOff x="7071109" y="3792775"/>
            <a:chExt cx="1305548" cy="651090"/>
          </a:xfrm>
        </p:grpSpPr>
        <p:sp>
          <p:nvSpPr>
            <p:cNvPr id="44" name="Rechteck 43"/>
            <p:cNvSpPr/>
            <p:nvPr/>
          </p:nvSpPr>
          <p:spPr>
            <a:xfrm>
              <a:off x="7071109" y="3792775"/>
              <a:ext cx="13055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FoS2 delivery: 09.10.15</a:t>
              </a:r>
            </a:p>
          </p:txBody>
        </p:sp>
        <p:cxnSp>
          <p:nvCxnSpPr>
            <p:cNvPr id="45" name="Gerader Verbinder 44"/>
            <p:cNvCxnSpPr/>
            <p:nvPr/>
          </p:nvCxnSpPr>
          <p:spPr>
            <a:xfrm>
              <a:off x="7081627" y="3841124"/>
              <a:ext cx="0" cy="602741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6"/>
          <p:cNvGrpSpPr/>
          <p:nvPr/>
        </p:nvGrpSpPr>
        <p:grpSpPr>
          <a:xfrm>
            <a:off x="5452837" y="3448213"/>
            <a:ext cx="1667943" cy="651090"/>
            <a:chOff x="9230108" y="3983275"/>
            <a:chExt cx="1667943" cy="651090"/>
          </a:xfrm>
        </p:grpSpPr>
        <p:sp>
          <p:nvSpPr>
            <p:cNvPr id="49" name="Rechteck 48"/>
            <p:cNvSpPr/>
            <p:nvPr/>
          </p:nvSpPr>
          <p:spPr>
            <a:xfrm>
              <a:off x="9230108" y="3983275"/>
              <a:ext cx="166794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first series dipole: 29.09.17</a:t>
              </a:r>
            </a:p>
          </p:txBody>
        </p:sp>
        <p:cxnSp>
          <p:nvCxnSpPr>
            <p:cNvPr id="50" name="Gerader Verbinder 49"/>
            <p:cNvCxnSpPr/>
            <p:nvPr/>
          </p:nvCxnSpPr>
          <p:spPr>
            <a:xfrm>
              <a:off x="9240627" y="4031624"/>
              <a:ext cx="0" cy="602741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pieren 50"/>
          <p:cNvGrpSpPr/>
          <p:nvPr/>
        </p:nvGrpSpPr>
        <p:grpSpPr>
          <a:xfrm>
            <a:off x="208893" y="1484148"/>
            <a:ext cx="2340000" cy="327148"/>
            <a:chOff x="4204544" y="1783646"/>
            <a:chExt cx="2340000" cy="327148"/>
          </a:xfrm>
        </p:grpSpPr>
        <p:grpSp>
          <p:nvGrpSpPr>
            <p:cNvPr id="52" name="Gruppieren 51"/>
            <p:cNvGrpSpPr/>
            <p:nvPr/>
          </p:nvGrpSpPr>
          <p:grpSpPr>
            <a:xfrm>
              <a:off x="4204544" y="1783646"/>
              <a:ext cx="2340000" cy="327148"/>
              <a:chOff x="443218" y="4260415"/>
              <a:chExt cx="5599803" cy="1284917"/>
            </a:xfrm>
          </p:grpSpPr>
          <p:sp>
            <p:nvSpPr>
              <p:cNvPr id="54" name="Rechteck 53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55" name="Gerader Verbinder 54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Rechteck 52"/>
            <p:cNvSpPr/>
            <p:nvPr/>
          </p:nvSpPr>
          <p:spPr>
            <a:xfrm>
              <a:off x="4204544" y="179067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production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testing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finished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208893" y="1192757"/>
            <a:ext cx="2340000" cy="461665"/>
            <a:chOff x="4204544" y="1492255"/>
            <a:chExt cx="2340000" cy="461665"/>
          </a:xfrm>
        </p:grpSpPr>
        <p:grpSp>
          <p:nvGrpSpPr>
            <p:cNvPr id="57" name="Gruppieren 56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59" name="Rechteck 58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0" name="Gerader Verbinder 59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Rechteck 57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project progress and status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208893" y="2243690"/>
            <a:ext cx="2340000" cy="327148"/>
            <a:chOff x="4204544" y="2111486"/>
            <a:chExt cx="2340000" cy="327148"/>
          </a:xfrm>
        </p:grpSpPr>
        <p:grpSp>
          <p:nvGrpSpPr>
            <p:cNvPr id="62" name="Gruppieren 61"/>
            <p:cNvGrpSpPr/>
            <p:nvPr/>
          </p:nvGrpSpPr>
          <p:grpSpPr>
            <a:xfrm>
              <a:off x="4204544" y="2111486"/>
              <a:ext cx="2340000" cy="327148"/>
              <a:chOff x="443218" y="4260415"/>
              <a:chExt cx="5599803" cy="1284917"/>
            </a:xfrm>
          </p:grpSpPr>
          <p:sp>
            <p:nvSpPr>
              <p:cNvPr id="64" name="Rechteck 63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5" name="Gerader Verbinder 64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Rechteck 62"/>
            <p:cNvSpPr/>
            <p:nvPr/>
          </p:nvSpPr>
          <p:spPr>
            <a:xfrm>
              <a:off x="4204544" y="211851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upcoming: 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Gruppieren 65"/>
          <p:cNvGrpSpPr/>
          <p:nvPr/>
        </p:nvGrpSpPr>
        <p:grpSpPr>
          <a:xfrm>
            <a:off x="208893" y="2482447"/>
            <a:ext cx="2340000" cy="327148"/>
            <a:chOff x="4204544" y="2441101"/>
            <a:chExt cx="2340000" cy="327148"/>
          </a:xfrm>
        </p:grpSpPr>
        <p:grpSp>
          <p:nvGrpSpPr>
            <p:cNvPr id="67" name="Gruppieren 66"/>
            <p:cNvGrpSpPr/>
            <p:nvPr/>
          </p:nvGrpSpPr>
          <p:grpSpPr>
            <a:xfrm>
              <a:off x="4204544" y="2441101"/>
              <a:ext cx="2340000" cy="327148"/>
              <a:chOff x="443218" y="4260415"/>
              <a:chExt cx="5599803" cy="1284917"/>
            </a:xfrm>
          </p:grpSpPr>
          <p:sp>
            <p:nvSpPr>
              <p:cNvPr id="69" name="Rechteck 68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0" name="Gerader Verbinder 69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Rechteck 67"/>
            <p:cNvSpPr/>
            <p:nvPr/>
          </p:nvSpPr>
          <p:spPr>
            <a:xfrm>
              <a:off x="4204544" y="244812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VC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integration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(not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included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here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1" name="Gruppieren 70"/>
          <p:cNvGrpSpPr/>
          <p:nvPr/>
        </p:nvGrpSpPr>
        <p:grpSpPr>
          <a:xfrm>
            <a:off x="208893" y="2713517"/>
            <a:ext cx="2340000" cy="327148"/>
            <a:chOff x="208893" y="2770711"/>
            <a:chExt cx="2340000" cy="327148"/>
          </a:xfrm>
        </p:grpSpPr>
        <p:grpSp>
          <p:nvGrpSpPr>
            <p:cNvPr id="72" name="Gruppieren 71"/>
            <p:cNvGrpSpPr/>
            <p:nvPr/>
          </p:nvGrpSpPr>
          <p:grpSpPr>
            <a:xfrm>
              <a:off x="208893" y="2770711"/>
              <a:ext cx="2340000" cy="327148"/>
              <a:chOff x="443218" y="4260415"/>
              <a:chExt cx="5599803" cy="1284917"/>
            </a:xfrm>
          </p:grpSpPr>
          <p:sp>
            <p:nvSpPr>
              <p:cNvPr id="74" name="Rechteck 73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5" name="Gerader Verbinder 74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Rechteck 72"/>
            <p:cNvSpPr/>
            <p:nvPr/>
          </p:nvSpPr>
          <p:spPr>
            <a:xfrm>
              <a:off x="208893" y="277773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+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commissioning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81" name="Diagramm 8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5130390"/>
              </p:ext>
            </p:extLst>
          </p:nvPr>
        </p:nvGraphicFramePr>
        <p:xfrm>
          <a:off x="2748471" y="1047955"/>
          <a:ext cx="5815538" cy="360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2" name="Rechteck 81"/>
          <p:cNvSpPr/>
          <p:nvPr/>
        </p:nvSpPr>
        <p:spPr>
          <a:xfrm>
            <a:off x="3696011" y="2528602"/>
            <a:ext cx="16445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systematic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issues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342900"/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re-work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wiring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interface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feedthroughs</a:t>
            </a:r>
            <a:endParaRPr lang="en-GB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uppieren 83"/>
          <p:cNvGrpSpPr/>
          <p:nvPr/>
        </p:nvGrpSpPr>
        <p:grpSpPr>
          <a:xfrm>
            <a:off x="208893" y="1759551"/>
            <a:ext cx="2340000" cy="539907"/>
            <a:chOff x="208893" y="2770710"/>
            <a:chExt cx="2340000" cy="539907"/>
          </a:xfrm>
        </p:grpSpPr>
        <p:grpSp>
          <p:nvGrpSpPr>
            <p:cNvPr id="85" name="Gruppieren 84"/>
            <p:cNvGrpSpPr/>
            <p:nvPr/>
          </p:nvGrpSpPr>
          <p:grpSpPr>
            <a:xfrm>
              <a:off x="208893" y="2770710"/>
              <a:ext cx="2340000" cy="539907"/>
              <a:chOff x="443218" y="4260411"/>
              <a:chExt cx="5599803" cy="2120556"/>
            </a:xfrm>
          </p:grpSpPr>
          <p:sp>
            <p:nvSpPr>
              <p:cNvPr id="87" name="Rechteck 86"/>
              <p:cNvSpPr/>
              <p:nvPr/>
            </p:nvSpPr>
            <p:spPr>
              <a:xfrm>
                <a:off x="443218" y="4260411"/>
                <a:ext cx="5599803" cy="212055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88" name="Gerader Verbinder 87"/>
              <p:cNvCxnSpPr/>
              <p:nvPr/>
            </p:nvCxnSpPr>
            <p:spPr>
              <a:xfrm>
                <a:off x="443218" y="4260415"/>
                <a:ext cx="0" cy="2120552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Rechteck 85"/>
            <p:cNvSpPr/>
            <p:nvPr/>
          </p:nvSpPr>
          <p:spPr>
            <a:xfrm>
              <a:off x="208893" y="2777735"/>
              <a:ext cx="233924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straight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delivery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&amp;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testing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(after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starting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problems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0" name="Gruppieren 89"/>
          <p:cNvGrpSpPr/>
          <p:nvPr/>
        </p:nvGrpSpPr>
        <p:grpSpPr>
          <a:xfrm>
            <a:off x="208893" y="3100878"/>
            <a:ext cx="2340000" cy="461665"/>
            <a:chOff x="4204544" y="1492255"/>
            <a:chExt cx="2340000" cy="461665"/>
          </a:xfrm>
        </p:grpSpPr>
        <p:grpSp>
          <p:nvGrpSpPr>
            <p:cNvPr id="91" name="Gruppieren 90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93" name="Rechteck 92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94" name="Gerader Verbinder 93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Rechteck 91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spent effort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uppieren 94"/>
          <p:cNvGrpSpPr/>
          <p:nvPr/>
        </p:nvGrpSpPr>
        <p:grpSpPr>
          <a:xfrm>
            <a:off x="208893" y="3364185"/>
            <a:ext cx="2340000" cy="539907"/>
            <a:chOff x="208893" y="2770710"/>
            <a:chExt cx="2340000" cy="539907"/>
          </a:xfrm>
        </p:grpSpPr>
        <p:grpSp>
          <p:nvGrpSpPr>
            <p:cNvPr id="96" name="Gruppieren 95"/>
            <p:cNvGrpSpPr/>
            <p:nvPr/>
          </p:nvGrpSpPr>
          <p:grpSpPr>
            <a:xfrm>
              <a:off x="208893" y="2770710"/>
              <a:ext cx="2340000" cy="539907"/>
              <a:chOff x="443218" y="4260411"/>
              <a:chExt cx="5599803" cy="2120556"/>
            </a:xfrm>
          </p:grpSpPr>
          <p:sp>
            <p:nvSpPr>
              <p:cNvPr id="98" name="Rechteck 97"/>
              <p:cNvSpPr/>
              <p:nvPr/>
            </p:nvSpPr>
            <p:spPr>
              <a:xfrm>
                <a:off x="443218" y="4260411"/>
                <a:ext cx="5599803" cy="212055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99" name="Gerader Verbinder 98"/>
              <p:cNvCxnSpPr/>
              <p:nvPr/>
            </p:nvCxnSpPr>
            <p:spPr>
              <a:xfrm>
                <a:off x="443218" y="4260415"/>
                <a:ext cx="0" cy="2120552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Rechteck 96"/>
            <p:cNvSpPr/>
            <p:nvPr/>
          </p:nvSpPr>
          <p:spPr>
            <a:xfrm>
              <a:off x="208893" y="277773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up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49 SATs/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year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0" name="Gruppieren 99"/>
          <p:cNvGrpSpPr/>
          <p:nvPr/>
        </p:nvGrpSpPr>
        <p:grpSpPr>
          <a:xfrm>
            <a:off x="208893" y="3585650"/>
            <a:ext cx="2341743" cy="685334"/>
            <a:chOff x="207150" y="2770710"/>
            <a:chExt cx="2341743" cy="685334"/>
          </a:xfrm>
        </p:grpSpPr>
        <p:grpSp>
          <p:nvGrpSpPr>
            <p:cNvPr id="101" name="Gruppieren 100"/>
            <p:cNvGrpSpPr/>
            <p:nvPr/>
          </p:nvGrpSpPr>
          <p:grpSpPr>
            <a:xfrm>
              <a:off x="207150" y="2770710"/>
              <a:ext cx="2341743" cy="685334"/>
              <a:chOff x="439047" y="4260411"/>
              <a:chExt cx="5603974" cy="2691740"/>
            </a:xfrm>
          </p:grpSpPr>
          <p:sp>
            <p:nvSpPr>
              <p:cNvPr id="103" name="Rechteck 102"/>
              <p:cNvSpPr/>
              <p:nvPr/>
            </p:nvSpPr>
            <p:spPr>
              <a:xfrm>
                <a:off x="443218" y="4260411"/>
                <a:ext cx="5599803" cy="269174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04" name="Gerader Verbinder 103"/>
              <p:cNvCxnSpPr/>
              <p:nvPr/>
            </p:nvCxnSpPr>
            <p:spPr>
              <a:xfrm flipH="1">
                <a:off x="439047" y="4260415"/>
                <a:ext cx="4171" cy="2566138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Rechteck 101"/>
            <p:cNvSpPr/>
            <p:nvPr/>
          </p:nvSpPr>
          <p:spPr>
            <a:xfrm>
              <a:off x="208893" y="2777735"/>
              <a:ext cx="23392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steps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per SAT</a:t>
              </a:r>
            </a:p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parameters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investigated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documented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6" name="Gruppieren 105"/>
          <p:cNvGrpSpPr/>
          <p:nvPr/>
        </p:nvGrpSpPr>
        <p:grpSpPr>
          <a:xfrm>
            <a:off x="208893" y="4237671"/>
            <a:ext cx="2340000" cy="468689"/>
            <a:chOff x="208893" y="2770711"/>
            <a:chExt cx="2340000" cy="468689"/>
          </a:xfrm>
        </p:grpSpPr>
        <p:grpSp>
          <p:nvGrpSpPr>
            <p:cNvPr id="107" name="Gruppieren 106"/>
            <p:cNvGrpSpPr/>
            <p:nvPr/>
          </p:nvGrpSpPr>
          <p:grpSpPr>
            <a:xfrm>
              <a:off x="208893" y="2770711"/>
              <a:ext cx="2340000" cy="452006"/>
              <a:chOff x="443218" y="4260415"/>
              <a:chExt cx="5599803" cy="1775313"/>
            </a:xfrm>
          </p:grpSpPr>
          <p:sp>
            <p:nvSpPr>
              <p:cNvPr id="109" name="Rechteck 108"/>
              <p:cNvSpPr/>
              <p:nvPr/>
            </p:nvSpPr>
            <p:spPr>
              <a:xfrm>
                <a:off x="443218" y="4260415"/>
                <a:ext cx="5599803" cy="1684561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10" name="Gerader Verbinder 109"/>
              <p:cNvCxnSpPr/>
              <p:nvPr/>
            </p:nvCxnSpPr>
            <p:spPr>
              <a:xfrm>
                <a:off x="443218" y="4260415"/>
                <a:ext cx="0" cy="1775313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8" name="Rechteck 107"/>
            <p:cNvSpPr/>
            <p:nvPr/>
          </p:nvSpPr>
          <p:spPr>
            <a:xfrm>
              <a:off x="208893" y="2777735"/>
              <a:ext cx="233924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highly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efficient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organisation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interplay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all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actors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1" name="Textfeld 110"/>
          <p:cNvSpPr txBox="1"/>
          <p:nvPr/>
        </p:nvSpPr>
        <p:spPr>
          <a:xfrm>
            <a:off x="2872395" y="1047955"/>
            <a:ext cx="6012774" cy="377411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lvl="1" defTabSz="342900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thanks to </a:t>
            </a:r>
            <a:endParaRPr lang="en-GB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marL="671513" lvl="1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testing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team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(s) </a:t>
            </a:r>
          </a:p>
          <a:p>
            <a:pPr marL="671513" lvl="1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cry</a:t>
            </a:r>
            <a:endParaRPr lang="de-DE" sz="1350" i="1" dirty="0" smtClean="0">
              <a:solidFill>
                <a:prstClr val="white"/>
              </a:solidFill>
              <a:latin typeface="Arial"/>
            </a:endParaRPr>
          </a:p>
          <a:p>
            <a:pPr marL="671513" lvl="1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vac</a:t>
            </a:r>
            <a:endParaRPr lang="de-DE" sz="1350" i="1" dirty="0" smtClean="0">
              <a:solidFill>
                <a:prstClr val="white"/>
              </a:solidFill>
              <a:latin typeface="Arial"/>
            </a:endParaRPr>
          </a:p>
          <a:p>
            <a:pPr marL="671513" lvl="1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tri</a:t>
            </a:r>
            <a:endParaRPr lang="de-DE" sz="1350" i="1" dirty="0">
              <a:solidFill>
                <a:prstClr val="white"/>
              </a:solidFill>
              <a:latin typeface="Arial"/>
            </a:endParaRPr>
          </a:p>
          <a:p>
            <a:pPr marL="671513" lvl="1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eps</a:t>
            </a:r>
            <a:endParaRPr lang="de-DE" sz="1350" i="1" dirty="0" smtClean="0">
              <a:solidFill>
                <a:prstClr val="white"/>
              </a:solidFill>
              <a:latin typeface="Arial"/>
            </a:endParaRPr>
          </a:p>
          <a:p>
            <a:pPr marL="671513" lvl="1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qua</a:t>
            </a:r>
            <a:endParaRPr lang="de-DE" sz="1350" i="1" dirty="0" smtClean="0">
              <a:solidFill>
                <a:prstClr val="white"/>
              </a:solidFill>
              <a:latin typeface="Arial"/>
            </a:endParaRPr>
          </a:p>
          <a:p>
            <a:pPr marL="671513" lvl="1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alignmnent</a:t>
            </a:r>
            <a:endParaRPr lang="de-DE" sz="1350" i="1" dirty="0" smtClean="0">
              <a:solidFill>
                <a:prstClr val="white"/>
              </a:solidFill>
              <a:latin typeface="Arial"/>
            </a:endParaRPr>
          </a:p>
          <a:p>
            <a:pPr marL="671513" lvl="1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mew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endParaRPr lang="de-DE" sz="1350" i="1" dirty="0">
              <a:solidFill>
                <a:prstClr val="white"/>
              </a:solidFill>
              <a:latin typeface="Arial"/>
            </a:endParaRPr>
          </a:p>
          <a:p>
            <a:pPr marL="671513" lvl="1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mds</a:t>
            </a:r>
            <a:endParaRPr lang="de-DE" sz="1350" i="1" dirty="0" smtClean="0">
              <a:solidFill>
                <a:prstClr val="white"/>
              </a:solidFill>
              <a:latin typeface="Arial"/>
            </a:endParaRPr>
          </a:p>
          <a:p>
            <a:pPr marL="671513" lvl="1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and</a:t>
            </a:r>
            <a:r>
              <a:rPr lang="de-DE" sz="1350" i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sz="1350" i="1" dirty="0" err="1" smtClean="0">
                <a:solidFill>
                  <a:prstClr val="white"/>
                </a:solidFill>
                <a:latin typeface="Arial"/>
              </a:rPr>
              <a:t>further</a:t>
            </a:r>
            <a:endParaRPr lang="de-DE" sz="1350" i="1" dirty="0" smtClean="0">
              <a:solidFill>
                <a:prstClr val="white"/>
              </a:solidFill>
              <a:latin typeface="Arial"/>
            </a:endParaRPr>
          </a:p>
          <a:p>
            <a:pPr marL="214313" indent="-214313" defTabSz="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1350" i="1" dirty="0" smtClean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9" grpId="0">
        <p:bldAsOne/>
      </p:bldGraphic>
      <p:bldGraphic spid="89" grpId="1">
        <p:bldAsOne/>
      </p:bldGraphic>
      <p:bldP spid="40" grpId="0"/>
      <p:bldP spid="40" grpId="1"/>
      <p:bldGraphic spid="81" grpId="0">
        <p:bldAsOne/>
      </p:bldGraphic>
      <p:bldGraphic spid="81" grpId="1">
        <p:bldAsOne/>
      </p:bldGraphic>
      <p:bldP spid="82" grpId="0"/>
      <p:bldP spid="82" grpId="1"/>
      <p:bldP spid="111" grpId="0" animBg="1"/>
      <p:bldP spid="1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FoS</a:t>
            </a:r>
            <a:r>
              <a:rPr lang="de-DE" dirty="0" smtClean="0"/>
              <a:t> </a:t>
            </a:r>
            <a:r>
              <a:rPr lang="de-DE" dirty="0" err="1" smtClean="0"/>
              <a:t>reminder</a:t>
            </a:r>
            <a:endParaRPr lang="de-DE" dirty="0"/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2204" y="3277060"/>
            <a:ext cx="1576141" cy="1169499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-3001145" y="-2788079"/>
            <a:ext cx="2068729" cy="951906"/>
            <a:chOff x="4275023" y="1232332"/>
            <a:chExt cx="4598527" cy="2115969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5023" y="1232332"/>
              <a:ext cx="4598527" cy="2115969"/>
            </a:xfrm>
            <a:prstGeom prst="rect">
              <a:avLst/>
            </a:prstGeom>
          </p:spPr>
        </p:pic>
        <p:sp>
          <p:nvSpPr>
            <p:cNvPr id="12" name="Title 4"/>
            <p:cNvSpPr txBox="1">
              <a:spLocks/>
            </p:cNvSpPr>
            <p:nvPr/>
          </p:nvSpPr>
          <p:spPr>
            <a:xfrm>
              <a:off x="4766751" y="1329927"/>
              <a:ext cx="2922896" cy="316700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rgbClr val="333333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r>
                <a:rPr lang="en-GB" sz="1600" dirty="0" smtClean="0">
                  <a:solidFill>
                    <a:schemeClr val="accent1">
                      <a:lumMod val="50000"/>
                    </a:schemeClr>
                  </a:solidFill>
                </a:rPr>
                <a:t>example  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9800073" y="-2847705"/>
            <a:ext cx="3175543" cy="2259961"/>
            <a:chOff x="2877573" y="1482800"/>
            <a:chExt cx="5896988" cy="419675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7573" y="1482800"/>
              <a:ext cx="5832317" cy="3888211"/>
            </a:xfrm>
            <a:prstGeom prst="rect">
              <a:avLst/>
            </a:prstGeom>
          </p:spPr>
        </p:pic>
        <p:sp>
          <p:nvSpPr>
            <p:cNvPr id="20" name="Textfeld 19"/>
            <p:cNvSpPr txBox="1"/>
            <p:nvPr/>
          </p:nvSpPr>
          <p:spPr>
            <a:xfrm>
              <a:off x="5878947" y="5371774"/>
              <a:ext cx="2895614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r"/>
              <a:r>
                <a:rPr lang="de-DE" sz="1400" dirty="0" err="1" smtClean="0">
                  <a:solidFill>
                    <a:srgbClr val="002060"/>
                  </a:solidFill>
                </a:rPr>
                <a:t>insertion</a:t>
              </a:r>
              <a:r>
                <a:rPr lang="de-DE" sz="1400" dirty="0" smtClean="0">
                  <a:solidFill>
                    <a:srgbClr val="002060"/>
                  </a:solidFill>
                </a:rPr>
                <a:t> </a:t>
              </a:r>
              <a:r>
                <a:rPr lang="de-DE" sz="1400" dirty="0" err="1" smtClean="0">
                  <a:solidFill>
                    <a:srgbClr val="002060"/>
                  </a:solidFill>
                </a:rPr>
                <a:t>into</a:t>
              </a:r>
              <a:r>
                <a:rPr lang="de-DE" sz="1400" dirty="0" smtClean="0">
                  <a:solidFill>
                    <a:srgbClr val="002060"/>
                  </a:solidFill>
                </a:rPr>
                <a:t> </a:t>
              </a:r>
              <a:r>
                <a:rPr lang="de-DE" sz="1400" dirty="0" err="1" smtClean="0">
                  <a:solidFill>
                    <a:srgbClr val="002060"/>
                  </a:solidFill>
                </a:rPr>
                <a:t>yoke</a:t>
              </a:r>
              <a:endParaRPr lang="de-DE" sz="1400" dirty="0" smtClean="0">
                <a:solidFill>
                  <a:srgbClr val="002060"/>
                </a:solidFill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10659865" y="2173647"/>
            <a:ext cx="3549805" cy="2582562"/>
            <a:chOff x="25208" y="1653358"/>
            <a:chExt cx="6236736" cy="4537365"/>
          </a:xfrm>
        </p:grpSpPr>
        <p:sp>
          <p:nvSpPr>
            <p:cNvPr id="22" name="Textfeld 21"/>
            <p:cNvSpPr txBox="1"/>
            <p:nvPr/>
          </p:nvSpPr>
          <p:spPr>
            <a:xfrm>
              <a:off x="3366330" y="5584662"/>
              <a:ext cx="2895614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r"/>
              <a:r>
                <a:rPr lang="de-DE" sz="1400" dirty="0" err="1" smtClean="0">
                  <a:solidFill>
                    <a:srgbClr val="002060"/>
                  </a:solidFill>
                </a:rPr>
                <a:t>aperture</a:t>
              </a:r>
              <a:r>
                <a:rPr lang="de-DE" sz="1400" dirty="0" smtClean="0">
                  <a:solidFill>
                    <a:srgbClr val="002060"/>
                  </a:solidFill>
                </a:rPr>
                <a:t> </a:t>
              </a:r>
              <a:r>
                <a:rPr lang="de-DE" sz="1400" dirty="0" err="1" smtClean="0">
                  <a:solidFill>
                    <a:srgbClr val="002060"/>
                  </a:solidFill>
                </a:rPr>
                <a:t>measurement</a:t>
              </a:r>
              <a:r>
                <a:rPr lang="de-DE" sz="1400" dirty="0" smtClean="0">
                  <a:solidFill>
                    <a:srgbClr val="002060"/>
                  </a:solidFill>
                </a:rPr>
                <a:t> </a:t>
              </a:r>
              <a:r>
                <a:rPr lang="de-DE" sz="1400" dirty="0" err="1" smtClean="0">
                  <a:solidFill>
                    <a:srgbClr val="002060"/>
                  </a:solidFill>
                </a:rPr>
                <a:t>system</a:t>
              </a:r>
              <a:endParaRPr lang="de-DE" sz="1400" dirty="0" smtClean="0">
                <a:solidFill>
                  <a:srgbClr val="002060"/>
                </a:solidFill>
              </a:endParaRPr>
            </a:p>
          </p:txBody>
        </p:sp>
        <p:grpSp>
          <p:nvGrpSpPr>
            <p:cNvPr id="23" name="Gruppieren 22"/>
            <p:cNvGrpSpPr/>
            <p:nvPr/>
          </p:nvGrpSpPr>
          <p:grpSpPr>
            <a:xfrm>
              <a:off x="25208" y="1653358"/>
              <a:ext cx="6236735" cy="4537365"/>
              <a:chOff x="25208" y="1653358"/>
              <a:chExt cx="6236735" cy="4537365"/>
            </a:xfrm>
          </p:grpSpPr>
          <p:pic>
            <p:nvPicPr>
              <p:cNvPr id="24" name="Grafik 23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208" y="2301232"/>
                <a:ext cx="5638489" cy="3889491"/>
              </a:xfrm>
              <a:prstGeom prst="rect">
                <a:avLst/>
              </a:prstGeom>
            </p:spPr>
          </p:pic>
          <p:sp>
            <p:nvSpPr>
              <p:cNvPr id="25" name="Textfeld 24"/>
              <p:cNvSpPr txBox="1"/>
              <p:nvPr/>
            </p:nvSpPr>
            <p:spPr>
              <a:xfrm>
                <a:off x="1994892" y="1653358"/>
                <a:ext cx="2895614" cy="30777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r"/>
                <a:r>
                  <a:rPr lang="de-DE" sz="1400" dirty="0" err="1" smtClean="0">
                    <a:solidFill>
                      <a:schemeClr val="bg1"/>
                    </a:solidFill>
                  </a:rPr>
                  <a:t>capacitive</a:t>
                </a:r>
                <a:r>
                  <a:rPr lang="de-DE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chemeClr val="bg1"/>
                    </a:solidFill>
                  </a:rPr>
                  <a:t>sensors</a:t>
                </a:r>
                <a:endParaRPr lang="de-DE" sz="14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3366329" y="1767238"/>
                <a:ext cx="2895614" cy="52322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r"/>
                <a:r>
                  <a:rPr lang="de-DE" sz="1400" dirty="0" err="1" smtClean="0">
                    <a:solidFill>
                      <a:schemeClr val="bg1"/>
                    </a:solidFill>
                  </a:rPr>
                  <a:t>targets</a:t>
                </a:r>
                <a:r>
                  <a:rPr lang="de-DE" sz="1400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pPr algn="r"/>
                <a:r>
                  <a:rPr lang="de-DE" sz="1400" dirty="0" smtClean="0">
                    <a:solidFill>
                      <a:schemeClr val="bg1"/>
                    </a:solidFill>
                  </a:rPr>
                  <a:t>(</a:t>
                </a:r>
                <a:r>
                  <a:rPr lang="de-DE" sz="1400" dirty="0" err="1" smtClean="0">
                    <a:solidFill>
                      <a:schemeClr val="bg1"/>
                    </a:solidFill>
                  </a:rPr>
                  <a:t>laser</a:t>
                </a:r>
                <a:r>
                  <a:rPr lang="de-DE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chemeClr val="bg1"/>
                    </a:solidFill>
                  </a:rPr>
                  <a:t>tracker</a:t>
                </a:r>
                <a:r>
                  <a:rPr lang="de-DE" sz="1400" dirty="0" smtClean="0">
                    <a:solidFill>
                      <a:schemeClr val="bg1"/>
                    </a:solidFill>
                  </a:rPr>
                  <a:t>)</a:t>
                </a:r>
              </a:p>
            </p:txBody>
          </p:sp>
          <p:cxnSp>
            <p:nvCxnSpPr>
              <p:cNvPr id="28" name="Gerader Verbinder 27"/>
              <p:cNvCxnSpPr/>
              <p:nvPr/>
            </p:nvCxnSpPr>
            <p:spPr>
              <a:xfrm flipH="1">
                <a:off x="3923607" y="1961135"/>
                <a:ext cx="58189" cy="32932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>
              <a:xfrm flipH="1">
                <a:off x="5702531" y="2301232"/>
                <a:ext cx="119150" cy="64787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2" name="Grafik 4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998" y="-139401"/>
            <a:ext cx="3627620" cy="1864705"/>
          </a:xfrm>
          <a:prstGeom prst="rect">
            <a:avLst/>
          </a:prstGeom>
        </p:spPr>
      </p:pic>
      <p:grpSp>
        <p:nvGrpSpPr>
          <p:cNvPr id="30" name="Gruppieren 29"/>
          <p:cNvGrpSpPr/>
          <p:nvPr/>
        </p:nvGrpSpPr>
        <p:grpSpPr>
          <a:xfrm>
            <a:off x="208893" y="1595430"/>
            <a:ext cx="2340000" cy="819353"/>
            <a:chOff x="4204544" y="1783646"/>
            <a:chExt cx="2340000" cy="327148"/>
          </a:xfrm>
        </p:grpSpPr>
        <p:grpSp>
          <p:nvGrpSpPr>
            <p:cNvPr id="31" name="Gruppieren 30"/>
            <p:cNvGrpSpPr/>
            <p:nvPr/>
          </p:nvGrpSpPr>
          <p:grpSpPr>
            <a:xfrm>
              <a:off x="4204544" y="1783646"/>
              <a:ext cx="2340000" cy="327148"/>
              <a:chOff x="443218" y="4260415"/>
              <a:chExt cx="5599803" cy="1284917"/>
            </a:xfrm>
          </p:grpSpPr>
          <p:sp>
            <p:nvSpPr>
              <p:cNvPr id="43" name="Rechteck 42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4" name="Gerader Verbinder 43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Rechteck 31"/>
            <p:cNvSpPr/>
            <p:nvPr/>
          </p:nvSpPr>
          <p:spPr>
            <a:xfrm>
              <a:off x="4204544" y="179067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first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time:</a:t>
              </a: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208893" y="1304040"/>
            <a:ext cx="2340000" cy="461665"/>
            <a:chOff x="4204544" y="1492255"/>
            <a:chExt cx="2340000" cy="461665"/>
          </a:xfrm>
        </p:grpSpPr>
        <p:grpSp>
          <p:nvGrpSpPr>
            <p:cNvPr id="46" name="Gruppieren 45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48" name="Rechteck 47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9" name="Gerader Verbinder 48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Rechteck 46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FoS1: </a:t>
              </a:r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“proof of principle”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208893" y="2306775"/>
            <a:ext cx="2340000" cy="327148"/>
            <a:chOff x="4204544" y="2111486"/>
            <a:chExt cx="2340000" cy="327148"/>
          </a:xfrm>
        </p:grpSpPr>
        <p:grpSp>
          <p:nvGrpSpPr>
            <p:cNvPr id="51" name="Gruppieren 50"/>
            <p:cNvGrpSpPr/>
            <p:nvPr/>
          </p:nvGrpSpPr>
          <p:grpSpPr>
            <a:xfrm>
              <a:off x="4204544" y="2111486"/>
              <a:ext cx="2340000" cy="327148"/>
              <a:chOff x="443218" y="4260415"/>
              <a:chExt cx="5599803" cy="1284917"/>
            </a:xfrm>
          </p:grpSpPr>
          <p:sp>
            <p:nvSpPr>
              <p:cNvPr id="53" name="Rechteck 52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54" name="Gerader Verbinder 53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Rechteck 51"/>
            <p:cNvSpPr/>
            <p:nvPr/>
          </p:nvSpPr>
          <p:spPr>
            <a:xfrm>
              <a:off x="4204544" y="211851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low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losses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stable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operation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208893" y="2585578"/>
            <a:ext cx="2340000" cy="327148"/>
            <a:chOff x="4204544" y="2441101"/>
            <a:chExt cx="2340000" cy="327148"/>
          </a:xfrm>
        </p:grpSpPr>
        <p:grpSp>
          <p:nvGrpSpPr>
            <p:cNvPr id="56" name="Gruppieren 55"/>
            <p:cNvGrpSpPr/>
            <p:nvPr/>
          </p:nvGrpSpPr>
          <p:grpSpPr>
            <a:xfrm>
              <a:off x="4204544" y="2441101"/>
              <a:ext cx="2340000" cy="327148"/>
              <a:chOff x="443218" y="4260415"/>
              <a:chExt cx="5599803" cy="1284917"/>
            </a:xfrm>
          </p:grpSpPr>
          <p:sp>
            <p:nvSpPr>
              <p:cNvPr id="58" name="Rechteck 57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59" name="Gerader Verbinder 58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Rechteck 56"/>
            <p:cNvSpPr/>
            <p:nvPr/>
          </p:nvSpPr>
          <p:spPr>
            <a:xfrm>
              <a:off x="4204544" y="244812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bad</a:t>
              </a:r>
              <a:r>
                <a:rPr lang="de-DE" sz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field</a:t>
              </a:r>
              <a:r>
                <a:rPr lang="de-DE" sz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r>
                <a:rPr lang="de-DE" sz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2" name="Rechteck 61"/>
          <p:cNvSpPr/>
          <p:nvPr/>
        </p:nvSpPr>
        <p:spPr>
          <a:xfrm>
            <a:off x="964542" y="1612746"/>
            <a:ext cx="1489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342900">
              <a:buFont typeface="Symbol" panose="05050102010706020507" pitchFamily="18" charset="2"/>
              <a:buChar char="-"/>
            </a:pP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steel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342900">
              <a:buFont typeface="Symbol" panose="05050102010706020507" pitchFamily="18" charset="2"/>
              <a:buChar char="-"/>
            </a:pP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cable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 defTabSz="342900">
              <a:buFont typeface="Symbol" panose="05050102010706020507" pitchFamily="18" charset="2"/>
              <a:buChar char="-"/>
            </a:pP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layer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0" name="Gruppieren 69"/>
          <p:cNvGrpSpPr/>
          <p:nvPr/>
        </p:nvGrpSpPr>
        <p:grpSpPr>
          <a:xfrm>
            <a:off x="208893" y="3210472"/>
            <a:ext cx="2340000" cy="480658"/>
            <a:chOff x="4204544" y="1492312"/>
            <a:chExt cx="2340000" cy="480658"/>
          </a:xfrm>
        </p:grpSpPr>
        <p:grpSp>
          <p:nvGrpSpPr>
            <p:cNvPr id="71" name="Gruppieren 70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73" name="Rechteck 72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4" name="Gerader Verbinder 73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Rechteck 71"/>
            <p:cNvSpPr/>
            <p:nvPr/>
          </p:nvSpPr>
          <p:spPr>
            <a:xfrm>
              <a:off x="4204544" y="151130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FoS2 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Gruppieren 74"/>
          <p:cNvGrpSpPr/>
          <p:nvPr/>
        </p:nvGrpSpPr>
        <p:grpSpPr>
          <a:xfrm>
            <a:off x="208893" y="3499211"/>
            <a:ext cx="2340000" cy="327148"/>
            <a:chOff x="4204544" y="2111486"/>
            <a:chExt cx="2340000" cy="327148"/>
          </a:xfrm>
        </p:grpSpPr>
        <p:grpSp>
          <p:nvGrpSpPr>
            <p:cNvPr id="76" name="Gruppieren 75"/>
            <p:cNvGrpSpPr/>
            <p:nvPr/>
          </p:nvGrpSpPr>
          <p:grpSpPr>
            <a:xfrm>
              <a:off x="4204544" y="2111486"/>
              <a:ext cx="2340000" cy="327148"/>
              <a:chOff x="443218" y="4260415"/>
              <a:chExt cx="5599803" cy="1284917"/>
            </a:xfrm>
          </p:grpSpPr>
          <p:sp>
            <p:nvSpPr>
              <p:cNvPr id="78" name="Rechteck 77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9" name="Gerader Verbinder 78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Rechteck 76"/>
            <p:cNvSpPr/>
            <p:nvPr/>
          </p:nvSpPr>
          <p:spPr>
            <a:xfrm>
              <a:off x="4204544" y="211851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precise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stamping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lamination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uppieren 79"/>
          <p:cNvGrpSpPr/>
          <p:nvPr/>
        </p:nvGrpSpPr>
        <p:grpSpPr>
          <a:xfrm>
            <a:off x="208893" y="3817423"/>
            <a:ext cx="2344307" cy="838021"/>
            <a:chOff x="4200237" y="2441101"/>
            <a:chExt cx="2344307" cy="838021"/>
          </a:xfrm>
        </p:grpSpPr>
        <p:grpSp>
          <p:nvGrpSpPr>
            <p:cNvPr id="81" name="Gruppieren 80"/>
            <p:cNvGrpSpPr/>
            <p:nvPr/>
          </p:nvGrpSpPr>
          <p:grpSpPr>
            <a:xfrm>
              <a:off x="4200237" y="2441101"/>
              <a:ext cx="2344307" cy="782410"/>
              <a:chOff x="432911" y="4260415"/>
              <a:chExt cx="5610110" cy="3073019"/>
            </a:xfrm>
          </p:grpSpPr>
          <p:sp>
            <p:nvSpPr>
              <p:cNvPr id="83" name="Rechteck 82"/>
              <p:cNvSpPr/>
              <p:nvPr/>
            </p:nvSpPr>
            <p:spPr>
              <a:xfrm>
                <a:off x="443218" y="4260415"/>
                <a:ext cx="5599803" cy="307301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84" name="Gerader Verbinder 83"/>
              <p:cNvCxnSpPr/>
              <p:nvPr/>
            </p:nvCxnSpPr>
            <p:spPr>
              <a:xfrm flipH="1">
                <a:off x="432911" y="4260415"/>
                <a:ext cx="0" cy="3073019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Rechteck 81"/>
            <p:cNvSpPr/>
            <p:nvPr/>
          </p:nvSpPr>
          <p:spPr>
            <a:xfrm>
              <a:off x="4204544" y="2448125"/>
              <a:ext cx="233924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laser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welding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indent="-171450" defTabSz="342900">
                <a:buFont typeface="Symbol" panose="05050102010706020507" pitchFamily="18" charset="2"/>
                <a:buChar char="-"/>
              </a:pP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minimization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tension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71450" indent="-171450" defTabSz="342900">
                <a:buFont typeface="Symbol" panose="05050102010706020507" pitchFamily="18" charset="2"/>
                <a:buChar char="-"/>
              </a:pP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increase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reproducability</a:t>
              </a:r>
              <a:endPara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7" name="Gruppieren 86"/>
          <p:cNvGrpSpPr/>
          <p:nvPr/>
        </p:nvGrpSpPr>
        <p:grpSpPr>
          <a:xfrm>
            <a:off x="3853855" y="1326457"/>
            <a:ext cx="4698974" cy="3240000"/>
            <a:chOff x="4268410" y="1297650"/>
            <a:chExt cx="4698974" cy="3240000"/>
          </a:xfrm>
        </p:grpSpPr>
        <p:pic>
          <p:nvPicPr>
            <p:cNvPr id="88" name="Grafik 8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68410" y="1297650"/>
              <a:ext cx="3317951" cy="3240000"/>
            </a:xfrm>
            <a:prstGeom prst="rect">
              <a:avLst/>
            </a:prstGeom>
          </p:spPr>
        </p:pic>
        <p:sp>
          <p:nvSpPr>
            <p:cNvPr id="89" name="Rechteck 88"/>
            <p:cNvSpPr/>
            <p:nvPr/>
          </p:nvSpPr>
          <p:spPr>
            <a:xfrm>
              <a:off x="7661836" y="1435754"/>
              <a:ext cx="13055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dipole</a:t>
              </a:r>
            </a:p>
          </p:txBody>
        </p:sp>
      </p:grpSp>
      <p:pic>
        <p:nvPicPr>
          <p:cNvPr id="97" name="Grafik 9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870" y="1788347"/>
            <a:ext cx="3094610" cy="2077782"/>
          </a:xfrm>
          <a:prstGeom prst="rect">
            <a:avLst/>
          </a:prstGeom>
        </p:spPr>
      </p:pic>
      <p:pic>
        <p:nvPicPr>
          <p:cNvPr id="98" name="Grafik 9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356" y="1792701"/>
            <a:ext cx="3088124" cy="2073428"/>
          </a:xfrm>
          <a:prstGeom prst="rect">
            <a:avLst/>
          </a:prstGeom>
        </p:spPr>
      </p:pic>
      <p:sp>
        <p:nvSpPr>
          <p:cNvPr id="9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64992" y="4914483"/>
            <a:ext cx="744898" cy="273844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en-GB" noProof="0" smtClean="0"/>
              <a:pPr/>
              <a:t>7</a:t>
            </a:fld>
            <a:endParaRPr lang="en-GB" noProof="0" dirty="0"/>
          </a:p>
        </p:txBody>
      </p:sp>
      <p:pic>
        <p:nvPicPr>
          <p:cNvPr id="100" name="Grafik 9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035" y="1340826"/>
            <a:ext cx="2980739" cy="1661446"/>
          </a:xfrm>
          <a:prstGeom prst="rect">
            <a:avLst/>
          </a:prstGeom>
        </p:spPr>
      </p:pic>
      <p:pic>
        <p:nvPicPr>
          <p:cNvPr id="101" name="Grafik 10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901" y="1343538"/>
            <a:ext cx="2975873" cy="1658734"/>
          </a:xfrm>
          <a:prstGeom prst="rect">
            <a:avLst/>
          </a:prstGeom>
        </p:spPr>
      </p:pic>
      <p:grpSp>
        <p:nvGrpSpPr>
          <p:cNvPr id="104" name="Gruppieren 103"/>
          <p:cNvGrpSpPr/>
          <p:nvPr/>
        </p:nvGrpSpPr>
        <p:grpSpPr>
          <a:xfrm>
            <a:off x="8840108" y="1835971"/>
            <a:ext cx="230832" cy="425265"/>
            <a:chOff x="8695751" y="1936867"/>
            <a:chExt cx="307776" cy="567020"/>
          </a:xfrm>
        </p:grpSpPr>
        <p:cxnSp>
          <p:nvCxnSpPr>
            <p:cNvPr id="105" name="Gerade Verbindung mit Pfeil 104"/>
            <p:cNvCxnSpPr/>
            <p:nvPr/>
          </p:nvCxnSpPr>
          <p:spPr>
            <a:xfrm>
              <a:off x="8709890" y="2019993"/>
              <a:ext cx="0" cy="407323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6" name="Textfeld 105"/>
            <p:cNvSpPr txBox="1"/>
            <p:nvPr/>
          </p:nvSpPr>
          <p:spPr>
            <a:xfrm rot="5400000">
              <a:off x="8566129" y="2066489"/>
              <a:ext cx="567020" cy="307776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r"/>
              <a:r>
                <a:rPr lang="de-DE" sz="1050" dirty="0" err="1">
                  <a:solidFill>
                    <a:srgbClr val="002060"/>
                  </a:solidFill>
                </a:rPr>
                <a:t>spec</a:t>
              </a:r>
              <a:r>
                <a:rPr lang="de-DE" sz="1050" dirty="0">
                  <a:solidFill>
                    <a:srgbClr val="002060"/>
                  </a:solidFill>
                </a:rPr>
                <a:t> </a:t>
              </a:r>
            </a:p>
          </p:txBody>
        </p:sp>
      </p:grpSp>
      <p:grpSp>
        <p:nvGrpSpPr>
          <p:cNvPr id="108" name="Gruppieren 107"/>
          <p:cNvGrpSpPr/>
          <p:nvPr/>
        </p:nvGrpSpPr>
        <p:grpSpPr>
          <a:xfrm>
            <a:off x="208893" y="2847845"/>
            <a:ext cx="2340000" cy="327148"/>
            <a:chOff x="4204544" y="2441101"/>
            <a:chExt cx="2340000" cy="327148"/>
          </a:xfrm>
        </p:grpSpPr>
        <p:grpSp>
          <p:nvGrpSpPr>
            <p:cNvPr id="109" name="Gruppieren 108"/>
            <p:cNvGrpSpPr/>
            <p:nvPr/>
          </p:nvGrpSpPr>
          <p:grpSpPr>
            <a:xfrm>
              <a:off x="4204544" y="2441101"/>
              <a:ext cx="2340000" cy="327148"/>
              <a:chOff x="443218" y="4260415"/>
              <a:chExt cx="5599803" cy="1284917"/>
            </a:xfrm>
          </p:grpSpPr>
          <p:sp>
            <p:nvSpPr>
              <p:cNvPr id="111" name="Rechteck 110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12" name="Gerader Verbinder 111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Rechteck 109"/>
            <p:cNvSpPr/>
            <p:nvPr/>
          </p:nvSpPr>
          <p:spPr>
            <a:xfrm>
              <a:off x="4204544" y="2448125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due </a:t>
              </a:r>
              <a:r>
                <a:rPr lang="de-DE" sz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de-DE" sz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bad</a:t>
              </a:r>
              <a:r>
                <a:rPr lang="de-DE" sz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yoke</a:t>
              </a:r>
              <a:r>
                <a:rPr lang="de-DE" sz="1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en-GB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43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yoke</a:t>
            </a:r>
            <a:r>
              <a:rPr lang="de-DE" dirty="0" smtClean="0"/>
              <a:t> </a:t>
            </a:r>
            <a:r>
              <a:rPr lang="de-DE" dirty="0" err="1" smtClean="0"/>
              <a:t>precision</a:t>
            </a:r>
            <a:r>
              <a:rPr lang="de-DE" dirty="0" smtClean="0"/>
              <a:t> – </a:t>
            </a:r>
            <a:r>
              <a:rPr lang="de-DE" dirty="0" err="1" smtClean="0"/>
              <a:t>series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865" y="1066738"/>
            <a:ext cx="5225764" cy="2404586"/>
          </a:xfrm>
          <a:prstGeom prst="rect">
            <a:avLst/>
          </a:prstGeom>
        </p:spPr>
      </p:pic>
      <p:grpSp>
        <p:nvGrpSpPr>
          <p:cNvPr id="31" name="Gruppieren 30"/>
          <p:cNvGrpSpPr/>
          <p:nvPr/>
        </p:nvGrpSpPr>
        <p:grpSpPr>
          <a:xfrm>
            <a:off x="208893" y="1894428"/>
            <a:ext cx="2340000" cy="471457"/>
            <a:chOff x="4204544" y="1783646"/>
            <a:chExt cx="2340000" cy="338162"/>
          </a:xfrm>
        </p:grpSpPr>
        <p:grpSp>
          <p:nvGrpSpPr>
            <p:cNvPr id="32" name="Gruppieren 31"/>
            <p:cNvGrpSpPr/>
            <p:nvPr/>
          </p:nvGrpSpPr>
          <p:grpSpPr>
            <a:xfrm>
              <a:off x="4204544" y="1783646"/>
              <a:ext cx="2340000" cy="327148"/>
              <a:chOff x="443218" y="4260415"/>
              <a:chExt cx="5599803" cy="1284917"/>
            </a:xfrm>
          </p:grpSpPr>
          <p:sp>
            <p:nvSpPr>
              <p:cNvPr id="44" name="Rechteck 43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5" name="Gerader Verbinder 44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hteck 42"/>
            <p:cNvSpPr/>
            <p:nvPr/>
          </p:nvSpPr>
          <p:spPr>
            <a:xfrm>
              <a:off x="4204544" y="1790670"/>
              <a:ext cx="2339241" cy="331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capacitive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sensors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on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carrier</a:t>
              </a:r>
              <a:endPara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208893" y="1610263"/>
            <a:ext cx="2340000" cy="461665"/>
            <a:chOff x="4204544" y="1492255"/>
            <a:chExt cx="2340000" cy="461665"/>
          </a:xfrm>
        </p:grpSpPr>
        <p:grpSp>
          <p:nvGrpSpPr>
            <p:cNvPr id="47" name="Gruppieren 46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49" name="Rechteck 48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50" name="Gerader Verbinder 49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hteck 47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measurement system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208893" y="2170530"/>
            <a:ext cx="2340000" cy="327148"/>
            <a:chOff x="4204544" y="2111486"/>
            <a:chExt cx="2340000" cy="327148"/>
          </a:xfrm>
        </p:grpSpPr>
        <p:grpSp>
          <p:nvGrpSpPr>
            <p:cNvPr id="52" name="Gruppieren 51"/>
            <p:cNvGrpSpPr/>
            <p:nvPr/>
          </p:nvGrpSpPr>
          <p:grpSpPr>
            <a:xfrm>
              <a:off x="4204544" y="2111486"/>
              <a:ext cx="2340000" cy="327148"/>
              <a:chOff x="443218" y="4260415"/>
              <a:chExt cx="5599803" cy="1284917"/>
            </a:xfrm>
          </p:grpSpPr>
          <p:sp>
            <p:nvSpPr>
              <p:cNvPr id="54" name="Rechteck 53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55" name="Gerader Verbinder 54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Rechteck 52"/>
            <p:cNvSpPr/>
            <p:nvPr/>
          </p:nvSpPr>
          <p:spPr>
            <a:xfrm>
              <a:off x="4204544" y="211851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laser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targets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follow sag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208893" y="2895890"/>
            <a:ext cx="2340000" cy="461665"/>
            <a:chOff x="4204544" y="1492255"/>
            <a:chExt cx="2340000" cy="461665"/>
          </a:xfrm>
        </p:grpSpPr>
        <p:grpSp>
          <p:nvGrpSpPr>
            <p:cNvPr id="63" name="Gruppieren 62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65" name="Rechteck 64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6" name="Gerader Verbinder 65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Rechteck 63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aperture height 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208893" y="3171894"/>
            <a:ext cx="2340000" cy="272285"/>
            <a:chOff x="4204544" y="2093390"/>
            <a:chExt cx="2340000" cy="345244"/>
          </a:xfrm>
        </p:grpSpPr>
        <p:grpSp>
          <p:nvGrpSpPr>
            <p:cNvPr id="68" name="Gruppieren 67"/>
            <p:cNvGrpSpPr/>
            <p:nvPr/>
          </p:nvGrpSpPr>
          <p:grpSpPr>
            <a:xfrm>
              <a:off x="4204544" y="2111486"/>
              <a:ext cx="2340000" cy="327148"/>
              <a:chOff x="443218" y="4260415"/>
              <a:chExt cx="5599803" cy="1284917"/>
            </a:xfrm>
          </p:grpSpPr>
          <p:sp>
            <p:nvSpPr>
              <p:cNvPr id="70" name="Rechteck 69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1" name="Gerader Verbinder 70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Rechteck 68"/>
            <p:cNvSpPr/>
            <p:nvPr/>
          </p:nvSpPr>
          <p:spPr>
            <a:xfrm>
              <a:off x="4204544" y="209339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determines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transfer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function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2" name="Gruppieren 71"/>
          <p:cNvGrpSpPr/>
          <p:nvPr/>
        </p:nvGrpSpPr>
        <p:grpSpPr>
          <a:xfrm>
            <a:off x="208893" y="3442895"/>
            <a:ext cx="2344307" cy="474204"/>
            <a:chOff x="4200237" y="2441101"/>
            <a:chExt cx="2344307" cy="782410"/>
          </a:xfrm>
        </p:grpSpPr>
        <p:grpSp>
          <p:nvGrpSpPr>
            <p:cNvPr id="73" name="Gruppieren 72"/>
            <p:cNvGrpSpPr/>
            <p:nvPr/>
          </p:nvGrpSpPr>
          <p:grpSpPr>
            <a:xfrm>
              <a:off x="4200237" y="2441101"/>
              <a:ext cx="2344307" cy="782410"/>
              <a:chOff x="432911" y="4260415"/>
              <a:chExt cx="5610110" cy="3073019"/>
            </a:xfrm>
          </p:grpSpPr>
          <p:sp>
            <p:nvSpPr>
              <p:cNvPr id="75" name="Rechteck 74"/>
              <p:cNvSpPr/>
              <p:nvPr/>
            </p:nvSpPr>
            <p:spPr>
              <a:xfrm>
                <a:off x="443218" y="4260415"/>
                <a:ext cx="5599803" cy="307301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76" name="Gerader Verbinder 75"/>
              <p:cNvCxnSpPr/>
              <p:nvPr/>
            </p:nvCxnSpPr>
            <p:spPr>
              <a:xfrm flipH="1">
                <a:off x="432911" y="4260415"/>
                <a:ext cx="0" cy="3073019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Rechteck 73"/>
            <p:cNvSpPr/>
            <p:nvPr/>
          </p:nvSpPr>
          <p:spPr>
            <a:xfrm>
              <a:off x="4204544" y="2448114"/>
              <a:ext cx="2339241" cy="461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spec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&lt; 0.1 mm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limit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spread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along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series</a:t>
              </a:r>
              <a:endParaRPr lang="en-GB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263" y="1184935"/>
            <a:ext cx="5105410" cy="2435357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3896309" y="3659451"/>
            <a:ext cx="4037903" cy="1005630"/>
            <a:chOff x="3378887" y="5642691"/>
            <a:chExt cx="4037903" cy="1005630"/>
          </a:xfrm>
        </p:grpSpPr>
        <p:grpSp>
          <p:nvGrpSpPr>
            <p:cNvPr id="7" name="Gruppieren 6"/>
            <p:cNvGrpSpPr/>
            <p:nvPr/>
          </p:nvGrpSpPr>
          <p:grpSpPr>
            <a:xfrm>
              <a:off x="3378887" y="5642691"/>
              <a:ext cx="4037903" cy="1005630"/>
              <a:chOff x="4116111" y="3560814"/>
              <a:chExt cx="4037903" cy="1005630"/>
            </a:xfrm>
          </p:grpSpPr>
          <p:pic>
            <p:nvPicPr>
              <p:cNvPr id="5" name="Grafik 4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16111" y="3615400"/>
                <a:ext cx="1281728" cy="951044"/>
              </a:xfrm>
              <a:prstGeom prst="rect">
                <a:avLst/>
              </a:prstGeom>
            </p:spPr>
          </p:pic>
          <p:pic>
            <p:nvPicPr>
              <p:cNvPr id="14" name="Grafik 13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37938" y="3560814"/>
                <a:ext cx="2016076" cy="1000865"/>
              </a:xfrm>
              <a:prstGeom prst="rect">
                <a:avLst/>
              </a:prstGeom>
            </p:spPr>
          </p:pic>
        </p:grpSp>
        <p:sp>
          <p:nvSpPr>
            <p:cNvPr id="82" name="Rechteck 81"/>
            <p:cNvSpPr/>
            <p:nvPr/>
          </p:nvSpPr>
          <p:spPr>
            <a:xfrm>
              <a:off x="4358539" y="5998323"/>
              <a:ext cx="38644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en-GB" sz="1400" baseline="-250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cxnSp>
          <p:nvCxnSpPr>
            <p:cNvPr id="84" name="Gerade Verbindung mit Pfeil 83"/>
            <p:cNvCxnSpPr/>
            <p:nvPr/>
          </p:nvCxnSpPr>
          <p:spPr>
            <a:xfrm>
              <a:off x="4399129" y="6022509"/>
              <a:ext cx="0" cy="305492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" name="Gruppieren 8"/>
          <p:cNvGrpSpPr/>
          <p:nvPr/>
        </p:nvGrpSpPr>
        <p:grpSpPr>
          <a:xfrm>
            <a:off x="2918661" y="1297650"/>
            <a:ext cx="6048722" cy="3240000"/>
            <a:chOff x="2918662" y="1308732"/>
            <a:chExt cx="6048722" cy="3240000"/>
          </a:xfrm>
        </p:grpSpPr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8662" y="1308732"/>
              <a:ext cx="4696940" cy="3240000"/>
            </a:xfrm>
            <a:prstGeom prst="rect">
              <a:avLst/>
            </a:prstGeom>
          </p:spPr>
        </p:pic>
        <p:sp>
          <p:nvSpPr>
            <p:cNvPr id="90" name="Rechteck 89"/>
            <p:cNvSpPr/>
            <p:nvPr/>
          </p:nvSpPr>
          <p:spPr>
            <a:xfrm>
              <a:off x="7661836" y="1435754"/>
              <a:ext cx="13055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aperture tool</a:t>
              </a:r>
            </a:p>
          </p:txBody>
        </p:sp>
        <p:sp>
          <p:nvSpPr>
            <p:cNvPr id="92" name="Rechteck 91"/>
            <p:cNvSpPr/>
            <p:nvPr/>
          </p:nvSpPr>
          <p:spPr>
            <a:xfrm>
              <a:off x="5458985" y="1434265"/>
              <a:ext cx="164850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capacitive sensors</a:t>
              </a:r>
            </a:p>
          </p:txBody>
        </p:sp>
        <p:sp>
          <p:nvSpPr>
            <p:cNvPr id="93" name="Rechteck 92"/>
            <p:cNvSpPr/>
            <p:nvPr/>
          </p:nvSpPr>
          <p:spPr>
            <a:xfrm rot="20031581">
              <a:off x="6494624" y="2754867"/>
              <a:ext cx="1116896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laser targets</a:t>
              </a:r>
            </a:p>
          </p:txBody>
        </p:sp>
      </p:grpSp>
      <p:grpSp>
        <p:nvGrpSpPr>
          <p:cNvPr id="94" name="Gruppieren 93"/>
          <p:cNvGrpSpPr/>
          <p:nvPr/>
        </p:nvGrpSpPr>
        <p:grpSpPr>
          <a:xfrm>
            <a:off x="208893" y="2436911"/>
            <a:ext cx="2340000" cy="327148"/>
            <a:chOff x="4204544" y="2111486"/>
            <a:chExt cx="2340000" cy="327148"/>
          </a:xfrm>
        </p:grpSpPr>
        <p:grpSp>
          <p:nvGrpSpPr>
            <p:cNvPr id="95" name="Gruppieren 94"/>
            <p:cNvGrpSpPr/>
            <p:nvPr/>
          </p:nvGrpSpPr>
          <p:grpSpPr>
            <a:xfrm>
              <a:off x="4204544" y="2111486"/>
              <a:ext cx="2340000" cy="327148"/>
              <a:chOff x="443218" y="4260415"/>
              <a:chExt cx="5599803" cy="1284917"/>
            </a:xfrm>
          </p:grpSpPr>
          <p:sp>
            <p:nvSpPr>
              <p:cNvPr id="97" name="Rechteck 96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98" name="Gerader Verbinder 97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Rechteck 95"/>
            <p:cNvSpPr/>
            <p:nvPr/>
          </p:nvSpPr>
          <p:spPr>
            <a:xfrm>
              <a:off x="4204544" y="211851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functional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@4 K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2752140" y="1264937"/>
            <a:ext cx="6215243" cy="3240000"/>
            <a:chOff x="2744194" y="1295488"/>
            <a:chExt cx="6215243" cy="3240000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4194" y="1295488"/>
              <a:ext cx="4860002" cy="3240000"/>
            </a:xfrm>
            <a:prstGeom prst="rect">
              <a:avLst/>
            </a:prstGeom>
          </p:spPr>
        </p:pic>
        <p:sp>
          <p:nvSpPr>
            <p:cNvPr id="99" name="Rechteck 98"/>
            <p:cNvSpPr/>
            <p:nvPr/>
          </p:nvSpPr>
          <p:spPr>
            <a:xfrm>
              <a:off x="7653889" y="1458870"/>
              <a:ext cx="13055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4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aperture tool</a:t>
              </a:r>
            </a:p>
          </p:txBody>
        </p:sp>
      </p:grpSp>
      <p:grpSp>
        <p:nvGrpSpPr>
          <p:cNvPr id="100" name="Gruppieren 99"/>
          <p:cNvGrpSpPr/>
          <p:nvPr/>
        </p:nvGrpSpPr>
        <p:grpSpPr>
          <a:xfrm>
            <a:off x="208893" y="3904330"/>
            <a:ext cx="2344307" cy="339574"/>
            <a:chOff x="4200237" y="2441101"/>
            <a:chExt cx="2344307" cy="782410"/>
          </a:xfrm>
        </p:grpSpPr>
        <p:grpSp>
          <p:nvGrpSpPr>
            <p:cNvPr id="101" name="Gruppieren 100"/>
            <p:cNvGrpSpPr/>
            <p:nvPr/>
          </p:nvGrpSpPr>
          <p:grpSpPr>
            <a:xfrm>
              <a:off x="4200237" y="2441101"/>
              <a:ext cx="2344307" cy="782410"/>
              <a:chOff x="432911" y="4260415"/>
              <a:chExt cx="5610110" cy="3073019"/>
            </a:xfrm>
          </p:grpSpPr>
          <p:sp>
            <p:nvSpPr>
              <p:cNvPr id="103" name="Rechteck 102"/>
              <p:cNvSpPr/>
              <p:nvPr/>
            </p:nvSpPr>
            <p:spPr>
              <a:xfrm>
                <a:off x="443218" y="4260415"/>
                <a:ext cx="5599803" cy="307301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04" name="Gerader Verbinder 103"/>
              <p:cNvCxnSpPr/>
              <p:nvPr/>
            </p:nvCxnSpPr>
            <p:spPr>
              <a:xfrm flipH="1">
                <a:off x="432911" y="4260415"/>
                <a:ext cx="0" cy="3073019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Rechteck 101"/>
            <p:cNvSpPr/>
            <p:nvPr/>
          </p:nvSpPr>
          <p:spPr>
            <a:xfrm>
              <a:off x="4204544" y="2448125"/>
              <a:ext cx="233924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outstanding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results</a:t>
              </a:r>
              <a:endParaRPr lang="en-GB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21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quench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 &amp; </a:t>
            </a:r>
            <a:r>
              <a:rPr lang="de-DE" dirty="0" err="1" smtClean="0"/>
              <a:t>ac</a:t>
            </a:r>
            <a:r>
              <a:rPr lang="de-DE" dirty="0" smtClean="0"/>
              <a:t> </a:t>
            </a:r>
            <a:r>
              <a:rPr lang="de-DE" dirty="0" err="1" smtClean="0"/>
              <a:t>losses</a:t>
            </a:r>
            <a:endParaRPr lang="de-DE" dirty="0"/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 defTabSz="342900"/>
            <a:r>
              <a:rPr lang="en-US" smtClean="0">
                <a:latin typeface="Arial"/>
              </a:rPr>
              <a:t>Superconducting Magnets for FAIR - C. Roux</a:t>
            </a:r>
            <a:endParaRPr lang="en-GB" dirty="0">
              <a:latin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313" y="1240200"/>
            <a:ext cx="4505021" cy="3161508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2961877" y="1125458"/>
            <a:ext cx="5620347" cy="3637151"/>
            <a:chOff x="3263968" y="1124049"/>
            <a:chExt cx="5620347" cy="3637151"/>
          </a:xfrm>
        </p:grpSpPr>
        <p:pic>
          <p:nvPicPr>
            <p:cNvPr id="6" name="Picture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3968" y="1124049"/>
              <a:ext cx="5620347" cy="3637151"/>
            </a:xfrm>
            <a:prstGeom prst="rect">
              <a:avLst/>
            </a:prstGeom>
          </p:spPr>
        </p:pic>
        <p:cxnSp>
          <p:nvCxnSpPr>
            <p:cNvPr id="7" name="Straight Connector 10"/>
            <p:cNvCxnSpPr/>
            <p:nvPr/>
          </p:nvCxnSpPr>
          <p:spPr>
            <a:xfrm>
              <a:off x="4639157" y="1300095"/>
              <a:ext cx="0" cy="1298325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3"/>
            <p:cNvCxnSpPr/>
            <p:nvPr/>
          </p:nvCxnSpPr>
          <p:spPr>
            <a:xfrm>
              <a:off x="5796196" y="1300095"/>
              <a:ext cx="0" cy="1298325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6"/>
            <p:cNvCxnSpPr/>
            <p:nvPr/>
          </p:nvCxnSpPr>
          <p:spPr>
            <a:xfrm>
              <a:off x="7487790" y="1269759"/>
              <a:ext cx="0" cy="1348756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flipH="1">
              <a:off x="8634949" y="1300095"/>
              <a:ext cx="1390" cy="1318420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"/>
            <p:cNvCxnSpPr/>
            <p:nvPr/>
          </p:nvCxnSpPr>
          <p:spPr>
            <a:xfrm>
              <a:off x="4644804" y="3140342"/>
              <a:ext cx="0" cy="1318478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9"/>
            <p:cNvCxnSpPr/>
            <p:nvPr/>
          </p:nvCxnSpPr>
          <p:spPr>
            <a:xfrm>
              <a:off x="5792499" y="3140342"/>
              <a:ext cx="0" cy="1318478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0"/>
            <p:cNvCxnSpPr/>
            <p:nvPr/>
          </p:nvCxnSpPr>
          <p:spPr>
            <a:xfrm>
              <a:off x="7485012" y="3140342"/>
              <a:ext cx="0" cy="1318478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1"/>
            <p:cNvCxnSpPr/>
            <p:nvPr/>
          </p:nvCxnSpPr>
          <p:spPr>
            <a:xfrm>
              <a:off x="8636339" y="3140342"/>
              <a:ext cx="0" cy="1318478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2"/>
            <p:cNvCxnSpPr/>
            <p:nvPr/>
          </p:nvCxnSpPr>
          <p:spPr>
            <a:xfrm flipV="1">
              <a:off x="5052864" y="3140342"/>
              <a:ext cx="0" cy="13184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6"/>
            <p:cNvCxnSpPr/>
            <p:nvPr/>
          </p:nvCxnSpPr>
          <p:spPr>
            <a:xfrm flipV="1">
              <a:off x="7878658" y="3140342"/>
              <a:ext cx="0" cy="13184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7"/>
            <p:cNvCxnSpPr/>
            <p:nvPr/>
          </p:nvCxnSpPr>
          <p:spPr>
            <a:xfrm flipV="1">
              <a:off x="5035535" y="1300095"/>
              <a:ext cx="0" cy="130286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8"/>
            <p:cNvCxnSpPr/>
            <p:nvPr/>
          </p:nvCxnSpPr>
          <p:spPr>
            <a:xfrm flipV="1">
              <a:off x="7936899" y="1269759"/>
              <a:ext cx="0" cy="134528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2"/>
            <p:cNvCxnSpPr/>
            <p:nvPr/>
          </p:nvCxnSpPr>
          <p:spPr>
            <a:xfrm flipV="1">
              <a:off x="6630630" y="3215148"/>
              <a:ext cx="0" cy="216798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26"/>
            <p:cNvSpPr txBox="1"/>
            <p:nvPr/>
          </p:nvSpPr>
          <p:spPr>
            <a:xfrm>
              <a:off x="6609850" y="3140342"/>
              <a:ext cx="545342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800" dirty="0" smtClean="0">
                  <a:solidFill>
                    <a:srgbClr val="00B050"/>
                  </a:solidFill>
                  <a:latin typeface="+mj-lt"/>
                </a:rPr>
                <a:t>nominal</a:t>
              </a:r>
              <a:endParaRPr lang="en-GB" sz="800" dirty="0">
                <a:solidFill>
                  <a:srgbClr val="00B050"/>
                </a:solidFill>
              </a:endParaRPr>
            </a:p>
            <a:p>
              <a:pPr algn="l"/>
              <a:r>
                <a:rPr lang="en-GB" sz="800" dirty="0" smtClean="0">
                  <a:solidFill>
                    <a:srgbClr val="00B050"/>
                  </a:solidFill>
                </a:rPr>
                <a:t>current</a:t>
              </a:r>
            </a:p>
          </p:txBody>
        </p:sp>
        <p:sp>
          <p:nvSpPr>
            <p:cNvPr id="21" name="TextBox 27"/>
            <p:cNvSpPr txBox="1"/>
            <p:nvPr/>
          </p:nvSpPr>
          <p:spPr>
            <a:xfrm>
              <a:off x="6609850" y="3559184"/>
              <a:ext cx="713657" cy="353943"/>
            </a:xfrm>
            <a:prstGeom prst="rect">
              <a:avLst/>
            </a:prstGeom>
            <a:ln>
              <a:noFill/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800" dirty="0" smtClean="0">
                  <a:latin typeface="+mj-lt"/>
                </a:rPr>
                <a:t>acceptance</a:t>
              </a:r>
            </a:p>
            <a:p>
              <a:pPr algn="l"/>
              <a:r>
                <a:rPr lang="en-GB" sz="900" dirty="0" smtClean="0">
                  <a:latin typeface="+mj-lt"/>
                </a:rPr>
                <a:t>criterion</a:t>
              </a:r>
              <a:endParaRPr lang="en-GB" sz="900" dirty="0" smtClean="0"/>
            </a:p>
          </p:txBody>
        </p:sp>
        <p:cxnSp>
          <p:nvCxnSpPr>
            <p:cNvPr id="22" name="Straight Connector 39"/>
            <p:cNvCxnSpPr/>
            <p:nvPr/>
          </p:nvCxnSpPr>
          <p:spPr>
            <a:xfrm flipV="1">
              <a:off x="6630630" y="3644599"/>
              <a:ext cx="0" cy="22532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40"/>
            <p:cNvCxnSpPr/>
            <p:nvPr/>
          </p:nvCxnSpPr>
          <p:spPr>
            <a:xfrm flipV="1">
              <a:off x="6631583" y="4040366"/>
              <a:ext cx="0" cy="258614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41"/>
            <p:cNvSpPr txBox="1"/>
            <p:nvPr/>
          </p:nvSpPr>
          <p:spPr>
            <a:xfrm>
              <a:off x="6616378" y="3943082"/>
              <a:ext cx="614271" cy="46166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800" dirty="0" smtClean="0">
                  <a:solidFill>
                    <a:srgbClr val="FF0000"/>
                  </a:solidFill>
                  <a:latin typeface="+mj-lt"/>
                </a:rPr>
                <a:t>power</a:t>
              </a:r>
            </a:p>
            <a:p>
              <a:pPr algn="l"/>
              <a:r>
                <a:rPr lang="en-GB" sz="800" dirty="0" smtClean="0">
                  <a:solidFill>
                    <a:srgbClr val="FF0000"/>
                  </a:solidFill>
                  <a:latin typeface="+mj-lt"/>
                </a:rPr>
                <a:t>converter</a:t>
              </a:r>
            </a:p>
            <a:p>
              <a:pPr algn="l"/>
              <a:r>
                <a:rPr lang="en-GB" sz="800" dirty="0" smtClean="0">
                  <a:solidFill>
                    <a:srgbClr val="FF0000"/>
                  </a:solidFill>
                  <a:latin typeface="+mj-lt"/>
                </a:rPr>
                <a:t>limit</a:t>
              </a:r>
              <a:endParaRPr lang="en-GB" sz="800" dirty="0" smtClean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27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419973"/>
              </p:ext>
            </p:extLst>
          </p:nvPr>
        </p:nvGraphicFramePr>
        <p:xfrm>
          <a:off x="10681524" y="2101600"/>
          <a:ext cx="3014392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540">
                  <a:extLst>
                    <a:ext uri="{9D8B030D-6E8A-4147-A177-3AD203B41FA5}">
                      <a16:colId xmlns:a16="http://schemas.microsoft.com/office/drawing/2014/main" val="3691492592"/>
                    </a:ext>
                  </a:extLst>
                </a:gridCol>
                <a:gridCol w="661852">
                  <a:extLst>
                    <a:ext uri="{9D8B030D-6E8A-4147-A177-3AD203B41FA5}">
                      <a16:colId xmlns:a16="http://schemas.microsoft.com/office/drawing/2014/main" val="170936152"/>
                    </a:ext>
                  </a:extLst>
                </a:gridCol>
              </a:tblGrid>
              <a:tr h="224887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Current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[kA]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559798"/>
                  </a:ext>
                </a:extLst>
              </a:tr>
              <a:tr h="211658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Nominal (</a:t>
                      </a:r>
                      <a:r>
                        <a:rPr lang="en-GB" sz="1000" i="1" dirty="0" smtClean="0"/>
                        <a:t>I</a:t>
                      </a:r>
                      <a:r>
                        <a:rPr lang="en-GB" sz="1000" baseline="-25000" dirty="0" smtClean="0"/>
                        <a:t>n</a:t>
                      </a:r>
                      <a:r>
                        <a:rPr lang="en-GB" sz="1000" dirty="0" smtClean="0"/>
                        <a:t>)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13.2</a:t>
                      </a:r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689791"/>
                  </a:ext>
                </a:extLst>
              </a:tr>
              <a:tr h="211658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/>
                        <a:t>Acceptance criterion (110 % </a:t>
                      </a:r>
                      <a:r>
                        <a:rPr lang="en-GB" sz="1000" i="1" dirty="0" smtClean="0"/>
                        <a:t>I</a:t>
                      </a:r>
                      <a:r>
                        <a:rPr lang="en-GB" sz="1000" baseline="-25000" dirty="0" smtClean="0"/>
                        <a:t>n</a:t>
                      </a:r>
                      <a:r>
                        <a:rPr lang="en-GB" sz="1000" dirty="0" smtClean="0"/>
                        <a:t>)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/>
                        <a:t>14.5</a:t>
                      </a:r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171400"/>
                  </a:ext>
                </a:extLst>
              </a:tr>
              <a:tr h="211658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Power converter limit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16.9</a:t>
                      </a:r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161005"/>
                  </a:ext>
                </a:extLst>
              </a:tr>
              <a:tr h="211658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Theoretical</a:t>
                      </a:r>
                      <a:r>
                        <a:rPr lang="en-GB" sz="1000" baseline="0" dirty="0" smtClean="0"/>
                        <a:t> cable limit 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17.8</a:t>
                      </a:r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154354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498" y="1907979"/>
            <a:ext cx="4723446" cy="1987870"/>
          </a:xfrm>
          <a:prstGeom prst="rect">
            <a:avLst/>
          </a:prstGeom>
        </p:spPr>
      </p:pic>
      <p:grpSp>
        <p:nvGrpSpPr>
          <p:cNvPr id="29" name="Gruppieren 28"/>
          <p:cNvGrpSpPr/>
          <p:nvPr/>
        </p:nvGrpSpPr>
        <p:grpSpPr>
          <a:xfrm>
            <a:off x="207342" y="1759143"/>
            <a:ext cx="2340000" cy="697428"/>
            <a:chOff x="4204544" y="1783646"/>
            <a:chExt cx="2340000" cy="327148"/>
          </a:xfrm>
        </p:grpSpPr>
        <p:grpSp>
          <p:nvGrpSpPr>
            <p:cNvPr id="30" name="Gruppieren 29"/>
            <p:cNvGrpSpPr/>
            <p:nvPr/>
          </p:nvGrpSpPr>
          <p:grpSpPr>
            <a:xfrm>
              <a:off x="4204544" y="1783646"/>
              <a:ext cx="2340000" cy="327148"/>
              <a:chOff x="443218" y="4260415"/>
              <a:chExt cx="5599803" cy="1284917"/>
            </a:xfrm>
          </p:grpSpPr>
          <p:sp>
            <p:nvSpPr>
              <p:cNvPr id="32" name="Rechteck 31"/>
              <p:cNvSpPr/>
              <p:nvPr/>
            </p:nvSpPr>
            <p:spPr>
              <a:xfrm>
                <a:off x="443218" y="4260415"/>
                <a:ext cx="5599803" cy="12849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33" name="Gerader Verbinder 32"/>
              <p:cNvCxnSpPr/>
              <p:nvPr/>
            </p:nvCxnSpPr>
            <p:spPr>
              <a:xfrm flipH="1">
                <a:off x="443218" y="4260415"/>
                <a:ext cx="0" cy="128491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Rechteck 30"/>
            <p:cNvSpPr/>
            <p:nvPr/>
          </p:nvSpPr>
          <p:spPr>
            <a:xfrm>
              <a:off x="4204544" y="1790670"/>
              <a:ext cx="2339241" cy="1986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strong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forces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→ </a:t>
              </a:r>
              <a:endPara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207342" y="1474976"/>
            <a:ext cx="2340000" cy="461665"/>
            <a:chOff x="4204544" y="1492255"/>
            <a:chExt cx="2340000" cy="461665"/>
          </a:xfrm>
        </p:grpSpPr>
        <p:grpSp>
          <p:nvGrpSpPr>
            <p:cNvPr id="35" name="Gruppieren 34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37" name="Rechteck 36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38" name="Gerader Verbinder 37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echteck 35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quench training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208893" y="2853307"/>
            <a:ext cx="2340000" cy="369906"/>
            <a:chOff x="4204544" y="2096343"/>
            <a:chExt cx="2340000" cy="468689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4204544" y="2096343"/>
              <a:ext cx="2340000" cy="468689"/>
              <a:chOff x="443218" y="4200939"/>
              <a:chExt cx="5599803" cy="1840838"/>
            </a:xfrm>
          </p:grpSpPr>
          <p:sp>
            <p:nvSpPr>
              <p:cNvPr id="42" name="Rechteck 41"/>
              <p:cNvSpPr/>
              <p:nvPr/>
            </p:nvSpPr>
            <p:spPr>
              <a:xfrm>
                <a:off x="443218" y="4200939"/>
                <a:ext cx="5599803" cy="184083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3" name="Gerader Verbinder 42"/>
              <p:cNvCxnSpPr/>
              <p:nvPr/>
            </p:nvCxnSpPr>
            <p:spPr>
              <a:xfrm>
                <a:off x="443218" y="4260415"/>
                <a:ext cx="0" cy="1781362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hteck 40"/>
            <p:cNvSpPr/>
            <p:nvPr/>
          </p:nvSpPr>
          <p:spPr>
            <a:xfrm>
              <a:off x="4204544" y="2118510"/>
              <a:ext cx="2339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outstanding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results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along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series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208893" y="3403211"/>
            <a:ext cx="2340000" cy="461665"/>
            <a:chOff x="4204544" y="1492255"/>
            <a:chExt cx="2340000" cy="461665"/>
          </a:xfrm>
        </p:grpSpPr>
        <p:grpSp>
          <p:nvGrpSpPr>
            <p:cNvPr id="45" name="Gruppieren 44"/>
            <p:cNvGrpSpPr/>
            <p:nvPr/>
          </p:nvGrpSpPr>
          <p:grpSpPr>
            <a:xfrm>
              <a:off x="4204544" y="1492312"/>
              <a:ext cx="2340000" cy="292153"/>
              <a:chOff x="443218" y="4260415"/>
              <a:chExt cx="5599803" cy="679296"/>
            </a:xfrm>
          </p:grpSpPr>
          <p:sp>
            <p:nvSpPr>
              <p:cNvPr id="47" name="Rechteck 46"/>
              <p:cNvSpPr/>
              <p:nvPr/>
            </p:nvSpPr>
            <p:spPr>
              <a:xfrm>
                <a:off x="443218" y="4260415"/>
                <a:ext cx="5599803" cy="6792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8" name="Gerader Verbinder 47"/>
              <p:cNvCxnSpPr/>
              <p:nvPr/>
            </p:nvCxnSpPr>
            <p:spPr>
              <a:xfrm>
                <a:off x="443218" y="4260415"/>
                <a:ext cx="0" cy="679296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hteck 45"/>
            <p:cNvSpPr/>
            <p:nvPr/>
          </p:nvSpPr>
          <p:spPr>
            <a:xfrm>
              <a:off x="4204544" y="1492255"/>
              <a:ext cx="21508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en-GB" sz="1200" b="1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 losses</a:t>
              </a:r>
              <a:endParaRPr lang="en-GB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208893" y="3684400"/>
            <a:ext cx="2344307" cy="474204"/>
            <a:chOff x="4200237" y="2441101"/>
            <a:chExt cx="2344307" cy="782410"/>
          </a:xfrm>
        </p:grpSpPr>
        <p:grpSp>
          <p:nvGrpSpPr>
            <p:cNvPr id="55" name="Gruppieren 54"/>
            <p:cNvGrpSpPr/>
            <p:nvPr/>
          </p:nvGrpSpPr>
          <p:grpSpPr>
            <a:xfrm>
              <a:off x="4200237" y="2441101"/>
              <a:ext cx="2344307" cy="782410"/>
              <a:chOff x="432911" y="4260415"/>
              <a:chExt cx="5610110" cy="3073019"/>
            </a:xfrm>
          </p:grpSpPr>
          <p:sp>
            <p:nvSpPr>
              <p:cNvPr id="57" name="Rechteck 56"/>
              <p:cNvSpPr/>
              <p:nvPr/>
            </p:nvSpPr>
            <p:spPr>
              <a:xfrm>
                <a:off x="443218" y="4260415"/>
                <a:ext cx="5599803" cy="307301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58" name="Gerader Verbinder 57"/>
              <p:cNvCxnSpPr/>
              <p:nvPr/>
            </p:nvCxnSpPr>
            <p:spPr>
              <a:xfrm flipH="1">
                <a:off x="432911" y="4260415"/>
                <a:ext cx="0" cy="3073019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Rechteck 55"/>
            <p:cNvSpPr/>
            <p:nvPr/>
          </p:nvSpPr>
          <p:spPr>
            <a:xfrm>
              <a:off x="4204544" y="2448114"/>
              <a:ext cx="2339241" cy="461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lower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than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expected</a:t>
              </a:r>
              <a:endParaRPr lang="en-GB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207342" y="2398533"/>
            <a:ext cx="2644232" cy="490948"/>
            <a:chOff x="4204544" y="2111486"/>
            <a:chExt cx="2644232" cy="490948"/>
          </a:xfrm>
        </p:grpSpPr>
        <p:grpSp>
          <p:nvGrpSpPr>
            <p:cNvPr id="60" name="Gruppieren 59"/>
            <p:cNvGrpSpPr/>
            <p:nvPr/>
          </p:nvGrpSpPr>
          <p:grpSpPr>
            <a:xfrm>
              <a:off x="4204544" y="2111486"/>
              <a:ext cx="2340000" cy="490948"/>
              <a:chOff x="443218" y="4260415"/>
              <a:chExt cx="5599803" cy="1928263"/>
            </a:xfrm>
          </p:grpSpPr>
          <p:sp>
            <p:nvSpPr>
              <p:cNvPr id="62" name="Rechteck 61"/>
              <p:cNvSpPr/>
              <p:nvPr/>
            </p:nvSpPr>
            <p:spPr>
              <a:xfrm>
                <a:off x="479607" y="4260415"/>
                <a:ext cx="5563414" cy="192826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3" name="Gerader Verbinder 62"/>
              <p:cNvCxnSpPr/>
              <p:nvPr/>
            </p:nvCxnSpPr>
            <p:spPr>
              <a:xfrm>
                <a:off x="443218" y="4260415"/>
                <a:ext cx="0" cy="1871454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Rechteck 60"/>
            <p:cNvSpPr/>
            <p:nvPr/>
          </p:nvSpPr>
          <p:spPr>
            <a:xfrm>
              <a:off x="4204544" y="2118510"/>
              <a:ext cx="264423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recipe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en-GB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208893" y="3996978"/>
            <a:ext cx="2344307" cy="339574"/>
            <a:chOff x="4200237" y="2441101"/>
            <a:chExt cx="2344307" cy="782410"/>
          </a:xfrm>
        </p:grpSpPr>
        <p:grpSp>
          <p:nvGrpSpPr>
            <p:cNvPr id="65" name="Gruppieren 64"/>
            <p:cNvGrpSpPr/>
            <p:nvPr/>
          </p:nvGrpSpPr>
          <p:grpSpPr>
            <a:xfrm>
              <a:off x="4200237" y="2441101"/>
              <a:ext cx="2344307" cy="782410"/>
              <a:chOff x="432911" y="4260415"/>
              <a:chExt cx="5610110" cy="3073019"/>
            </a:xfrm>
          </p:grpSpPr>
          <p:sp>
            <p:nvSpPr>
              <p:cNvPr id="67" name="Rechteck 66"/>
              <p:cNvSpPr/>
              <p:nvPr/>
            </p:nvSpPr>
            <p:spPr>
              <a:xfrm>
                <a:off x="443218" y="4260415"/>
                <a:ext cx="5599803" cy="307301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/>
                <a:endParaRPr lang="de-DE" sz="120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68" name="Gerader Verbinder 67"/>
              <p:cNvCxnSpPr/>
              <p:nvPr/>
            </p:nvCxnSpPr>
            <p:spPr>
              <a:xfrm flipH="1">
                <a:off x="432911" y="4260415"/>
                <a:ext cx="0" cy="3073019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Rechteck 65"/>
            <p:cNvSpPr/>
            <p:nvPr/>
          </p:nvSpPr>
          <p:spPr>
            <a:xfrm>
              <a:off x="4204544" y="2448124"/>
              <a:ext cx="2339241" cy="638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tolerable for </a:t>
              </a:r>
              <a:r>
                <a:rPr lang="de-DE" sz="1200" dirty="0" err="1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200" dirty="0" smtClean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plant</a:t>
              </a:r>
              <a:endParaRPr lang="en-GB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9" name="Rechteck 68"/>
          <p:cNvSpPr/>
          <p:nvPr/>
        </p:nvSpPr>
        <p:spPr>
          <a:xfrm>
            <a:off x="1222358" y="1766517"/>
            <a:ext cx="1285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342900">
              <a:buFont typeface="Symbol" panose="05050102010706020507" pitchFamily="18" charset="2"/>
              <a:buChar char="-"/>
            </a:pP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movement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342900">
              <a:buFont typeface="Symbol" panose="05050102010706020507" pitchFamily="18" charset="2"/>
              <a:buChar char="-"/>
            </a:pP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cracks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342900">
              <a:buFont typeface="Symbol" panose="05050102010706020507" pitchFamily="18" charset="2"/>
              <a:buChar char="-"/>
            </a:pP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GB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Rechteck 71"/>
          <p:cNvSpPr/>
          <p:nvPr/>
        </p:nvSpPr>
        <p:spPr>
          <a:xfrm>
            <a:off x="809437" y="2409605"/>
            <a:ext cx="16361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342900">
              <a:buFont typeface="Symbol" panose="05050102010706020507" pitchFamily="18" charset="2"/>
              <a:buChar char="-"/>
            </a:pP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stability</a:t>
            </a:r>
            <a:endParaRPr lang="de-DE" sz="1200" dirty="0" smtClean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342900">
              <a:buFont typeface="Symbol" panose="05050102010706020507" pitchFamily="18" charset="2"/>
              <a:buChar char="-"/>
            </a:pP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</a:t>
            </a:r>
            <a:r>
              <a:rPr lang="de-DE" sz="1200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endParaRPr lang="en-GB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4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si-folienmaster_2019_50Jahre_16zu9" id="{80228A31-CB38-8C45-BA44-B2C6B2F0FBFF}" vid="{EEE01115-FCFC-4442-9D97-3CF7E176002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gsi-folienmaster_2019_16zu9</Template>
  <TotalTime>0</TotalTime>
  <Words>3156</Words>
  <Application>Microsoft Office PowerPoint</Application>
  <PresentationFormat>Bildschirmpräsentation (16:9)</PresentationFormat>
  <Paragraphs>1015</Paragraphs>
  <Slides>41</Slides>
  <Notes>15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41</vt:i4>
      </vt:variant>
    </vt:vector>
  </HeadingPairs>
  <TitlesOfParts>
    <vt:vector size="51" baseType="lpstr">
      <vt:lpstr>Arial</vt:lpstr>
      <vt:lpstr>Calibri</vt:lpstr>
      <vt:lpstr>Cambria Math</vt:lpstr>
      <vt:lpstr>돋움</vt:lpstr>
      <vt:lpstr>Lucida Grande</vt:lpstr>
      <vt:lpstr>Symbol</vt:lpstr>
      <vt:lpstr>Wingdings</vt:lpstr>
      <vt:lpstr>fair-gsi-folienmaster_2017_onering</vt:lpstr>
      <vt:lpstr>Bitmap-Bild</vt:lpstr>
      <vt:lpstr>Document</vt:lpstr>
      <vt:lpstr>Superconducting Magnets for FAIR overview and progress</vt:lpstr>
      <vt:lpstr>PowerPoint-Präsentation</vt:lpstr>
      <vt:lpstr>PowerPoint-Präsentation</vt:lpstr>
      <vt:lpstr>superconducting magnets for SIS100 </vt:lpstr>
      <vt:lpstr>SIS100 dipole</vt:lpstr>
      <vt:lpstr>dipole project</vt:lpstr>
      <vt:lpstr>FoS reminder</vt:lpstr>
      <vt:lpstr>yoke precision – series </vt:lpstr>
      <vt:lpstr>quench performance &amp; ac losses</vt:lpstr>
      <vt:lpstr>dipole field</vt:lpstr>
      <vt:lpstr>harmonics</vt:lpstr>
      <vt:lpstr>integration of vacuum chamber</vt:lpstr>
      <vt:lpstr>PowerPoint-Präsentation</vt:lpstr>
      <vt:lpstr>quadrupole doublet – design concept</vt:lpstr>
      <vt:lpstr>supply chain - quadrupole doublets</vt:lpstr>
      <vt:lpstr>unit production - impressions</vt:lpstr>
      <vt:lpstr>quadrupole units – FAT and SAT</vt:lpstr>
      <vt:lpstr>quadrupole units – FAT &amp; SAT</vt:lpstr>
      <vt:lpstr>magnetic axis vs. doublet concept </vt:lpstr>
      <vt:lpstr>FoS QDM – testing at STF</vt:lpstr>
      <vt:lpstr>FoS QDM – testing at STF</vt:lpstr>
      <vt:lpstr>QDM project timeline &amp; prospective </vt:lpstr>
      <vt:lpstr>QDM project timeline &amp; prospective </vt:lpstr>
      <vt:lpstr>string test @STF</vt:lpstr>
      <vt:lpstr>PowerPoint-Präsentation</vt:lpstr>
      <vt:lpstr>Super-FRS magnet strings</vt:lpstr>
      <vt:lpstr>supply chain(s) Super-FRS</vt:lpstr>
      <vt:lpstr>Super-FRS multiplets</vt:lpstr>
      <vt:lpstr>Super-FRS multiplets - production</vt:lpstr>
      <vt:lpstr>Super-FRS multiplets – delivery status</vt:lpstr>
      <vt:lpstr>Super-FRS magnets - dipole</vt:lpstr>
      <vt:lpstr>FoS testing</vt:lpstr>
      <vt:lpstr>Super-FRS – field testing setup</vt:lpstr>
      <vt:lpstr>field quality</vt:lpstr>
      <vt:lpstr>S-FRS project timeline &amp; prospective </vt:lpstr>
      <vt:lpstr>PowerPoint-Präsentation</vt:lpstr>
      <vt:lpstr>Quenchdetection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Roux, Christian Dr.</dc:creator>
  <cp:lastModifiedBy>Roux, Christian Dr.</cp:lastModifiedBy>
  <cp:revision>730</cp:revision>
  <cp:lastPrinted>2021-05-11T11:24:36Z</cp:lastPrinted>
  <dcterms:created xsi:type="dcterms:W3CDTF">2021-05-07T08:49:35Z</dcterms:created>
  <dcterms:modified xsi:type="dcterms:W3CDTF">2021-06-10T16:15:22Z</dcterms:modified>
</cp:coreProperties>
</file>