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9" autoAdjust="0"/>
    <p:restoredTop sz="94651"/>
  </p:normalViewPr>
  <p:slideViewPr>
    <p:cSldViewPr snapToGrid="0">
      <p:cViewPr>
        <p:scale>
          <a:sx n="100" d="100"/>
          <a:sy n="100" d="100"/>
        </p:scale>
        <p:origin x="336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DB960-D6E6-8843-A511-729A595B5DEB}" type="datetimeFigureOut">
              <a:rPr lang="en-US" smtClean="0"/>
              <a:t>4/26/21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DEE49-69BC-F045-BF07-F4C9AFFEBCB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77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Emiliano </a:t>
            </a:r>
            <a:r>
              <a:rPr lang="en-US" dirty="0" err="1" smtClean="0"/>
              <a:t>Piselli</a:t>
            </a:r>
            <a:r>
              <a:rPr lang="en-US" dirty="0" smtClean="0"/>
              <a:t> &lt;</a:t>
            </a:r>
            <a:r>
              <a:rPr lang="en-US" dirty="0" err="1" smtClean="0"/>
              <a:t>Emiliano.Piselli@cern.ch</a:t>
            </a:r>
            <a:r>
              <a:rPr lang="en-US" smtClean="0"/>
              <a:t>&gt;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EE49-69BC-F045-BF07-F4C9AFFEBC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5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73158C-2213-4AFD-8313-551144AC1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2B1F4D9-92E7-4564-B156-C88C3C32D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F9F2F2-6181-40C5-8867-A866953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8A9685-4EF9-447A-81C6-92296532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04193D-26CD-4E43-9927-1B27A9D2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5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1E9E45-543A-426D-A261-6F1C3FBF8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1440F15-82EA-43FF-8B5C-C68E42214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28437B-56B7-4744-B7E1-590DD5963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7205C8-D956-47C2-96F0-EBE9EEB9B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DC99E0-ABEB-428F-9206-6945AB8E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5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117AB39-A391-4E93-A31E-853A645C9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483E1F7-AB5D-405E-84B6-94EFAD54D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4E8A2A-8B2E-4E32-BE52-5E4F75E2F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B557BA-5E51-4E11-8DF6-02820C6A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ABE21F-015A-4270-BCC2-BEAE99A2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5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58737B-5382-40FE-B643-7A459A3C4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813569-F763-40DF-B680-958D5CF3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11637B-27BC-43B5-A587-1C498EF77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BA3F41-ACAD-45DC-AFB7-252A20AF8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9DF3B2B-3776-464D-B763-6F5A624E1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1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82A590-3665-43E9-9636-CD4C955F8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AFDBC5-C23B-4B30-AA10-4FBFD465C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ABF2D5-F48B-4558-AEF8-CAC1D5748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2B672E-E07E-4469-88C7-10626685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9C0F46-0DF0-43A6-B1C3-8EA5E30F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2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75F56B-3637-49E6-816D-7820BAC93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65E1DC-50B0-4CFB-A815-96265235EC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BA6859A-1162-4552-A376-31EF86536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2F4F7B5-E10E-4831-9656-90B54289B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FC86477-4710-4955-B925-1F8F367B0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F5AA38-885A-49DC-9CD1-1DCA789C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9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993FA0-AAE3-4744-8AAE-2D677068F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1FA9EBA-90A4-4BF2-AA85-391A16549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0435C02-3005-4A38-BDEF-A8A203FA5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A584114-C951-47B3-B6B2-7A2FBA7624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A85A40D-323E-4A6C-A0C1-1C69C3A160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706C978-8081-48D6-AF32-31AD161A7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8138BEE-330C-4984-93BD-AB6AA9FE3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7417096-21FD-4B38-8A3F-0D8854841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8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C9C8CB-B2E8-451D-9CD3-C1ECD5724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4CB84F7-DB1F-4877-96A4-1E49EF4B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A0FDDE1-6AF5-453A-BB87-6013BA56C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884B0A1-57AA-42AE-9D75-363A711EF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8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42BEFCF-FBEC-4317-AFB0-DCE243DFA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334F71-0136-4E45-9E04-F95E83C9B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B459A1-79A9-4B33-9B42-0C8A3E7DF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9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5DBDAD-FBC0-47A8-8DF5-B9DEA39B2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438BB7-DA5D-4D10-BA36-F41BB6A80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4F6ED37-21BA-4775-9845-37E4E31DE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07B33EF-3834-4E58-9B96-6E8C9AFD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42A1E0-3A37-4E4B-8C3E-4D8958FD9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DBB0A09-F611-4CDF-9699-8D46EE9E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4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8F8B09-8D77-4F76-BA7C-74F12331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8B92BC0-92D2-40DF-966A-168C1103A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01C034F-D235-4032-B59B-2FD3A9909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0A129D4-FFB7-4008-85F5-92A3E09B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D831025-1879-4BF3-8CAB-444769020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117B512-49B8-434E-A43A-09E8907DE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6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25411-B2AB-43A4-92AB-DBE28FE61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62E7833-EF19-4858-89EB-8B5798120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292806E-096F-4B0C-A189-7CC7C7B477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98F5D-B8EF-460A-BD04-BBB8D06A64FE}" type="datetimeFigureOut">
              <a:rPr lang="en-US" smtClean="0"/>
              <a:t>4/26/21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234737C-195E-4AB4-86F5-D5661EAF2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CC5567-FED1-46B4-A6B2-8434D05F1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A1CCF-3AA5-4AEE-BCC1-AED1957C1D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0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s://cds.cern.ch/record/2693005?ln=en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3FA165-6DD9-424E-A81B-EB8750E1AB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EURO-LABS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F0285B2-BE1B-4FBF-90C5-282AD638BF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ML @ ISOLDE</a:t>
            </a:r>
          </a:p>
        </p:txBody>
      </p:sp>
    </p:spTree>
    <p:extLst>
      <p:ext uri="{BB962C8B-B14F-4D97-AF65-F5344CB8AC3E}">
        <p14:creationId xmlns:p14="http://schemas.microsoft.com/office/powerpoint/2010/main" val="229479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AC04DC6-F123-4A76-9FF3-352C1B49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71618"/>
            <a:ext cx="10515600" cy="854075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</a:rPr>
              <a:t>Machine Learning and AI for RIB facilities</a:t>
            </a:r>
            <a:endParaRPr lang="en-US" sz="6000" dirty="0"/>
          </a:p>
        </p:txBody>
      </p:sp>
      <p:pic>
        <p:nvPicPr>
          <p:cNvPr id="6" name="Picture 2" descr="EURO-LABS">
            <a:extLst>
              <a:ext uri="{FF2B5EF4-FFF2-40B4-BE49-F238E27FC236}">
                <a16:creationId xmlns:a16="http://schemas.microsoft.com/office/drawing/2014/main" xmlns="" id="{96E220D7-6502-4B37-BD04-208B4F630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1278" y="135378"/>
            <a:ext cx="2496551" cy="122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B278189-5F1C-4590-92DC-8F36220913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4991" y="1345945"/>
            <a:ext cx="2585510" cy="29751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340B0B31-10C7-4B84-995D-9AC620951E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8621" y="4713468"/>
            <a:ext cx="3221880" cy="17439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09405F8-5D34-4759-AACA-0B74EA7D5501}"/>
              </a:ext>
            </a:extLst>
          </p:cNvPr>
          <p:cNvSpPr txBox="1"/>
          <p:nvPr/>
        </p:nvSpPr>
        <p:spPr>
          <a:xfrm rot="16200000">
            <a:off x="6062519" y="1097183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https://cds.cern.ch/record/2305963?ln=en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5F340DD-62D0-4331-AE48-03C9D5D7596C}"/>
              </a:ext>
            </a:extLst>
          </p:cNvPr>
          <p:cNvSpPr txBox="1"/>
          <p:nvPr/>
        </p:nvSpPr>
        <p:spPr>
          <a:xfrm>
            <a:off x="10757879" y="6426344"/>
            <a:ext cx="11554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N.Madysa</a:t>
            </a:r>
            <a:r>
              <a:rPr lang="en-US" sz="1200" dirty="0"/>
              <a:t> et al.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1FDA7B4-E2FD-4842-A52C-D7BEEAAC8CD6}"/>
              </a:ext>
            </a:extLst>
          </p:cNvPr>
          <p:cNvSpPr txBox="1"/>
          <p:nvPr/>
        </p:nvSpPr>
        <p:spPr>
          <a:xfrm>
            <a:off x="10726212" y="4259273"/>
            <a:ext cx="11006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E.Piselli</a:t>
            </a:r>
            <a:r>
              <a:rPr lang="en-US" sz="1400" dirty="0"/>
              <a:t> et.al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AA00995-2FC0-4A9D-A562-6349687B71CB}"/>
              </a:ext>
            </a:extLst>
          </p:cNvPr>
          <p:cNvSpPr txBox="1"/>
          <p:nvPr/>
        </p:nvSpPr>
        <p:spPr>
          <a:xfrm>
            <a:off x="5440952" y="829570"/>
            <a:ext cx="2424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S.Rothe, </a:t>
            </a:r>
            <a:r>
              <a:rPr lang="en-US" dirty="0" err="1"/>
              <a:t>E.Piselli</a:t>
            </a:r>
            <a:r>
              <a:rPr lang="en-US" dirty="0"/>
              <a:t> (CERN)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9C86E66-32B2-4CA9-9B7D-03066151568E}"/>
              </a:ext>
            </a:extLst>
          </p:cNvPr>
          <p:cNvSpPr txBox="1"/>
          <p:nvPr/>
        </p:nvSpPr>
        <p:spPr>
          <a:xfrm>
            <a:off x="588295" y="1302321"/>
            <a:ext cx="684195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</a:rPr>
              <a:t>“RIB facilities are </a:t>
            </a:r>
            <a:r>
              <a:rPr lang="en-US" sz="1800" b="1" dirty="0">
                <a:effectLst/>
                <a:latin typeface="Calibri" panose="020F0502020204030204" pitchFamily="34" charset="0"/>
              </a:rPr>
              <a:t>multi-parameter </a:t>
            </a:r>
            <a:r>
              <a:rPr lang="en-US" sz="1800" dirty="0">
                <a:effectLst/>
                <a:latin typeface="Calibri" panose="020F0502020204030204" pitchFamily="34" charset="0"/>
              </a:rPr>
              <a:t>systems that require </a:t>
            </a:r>
            <a:r>
              <a:rPr lang="en-US" sz="1800" b="1" dirty="0">
                <a:effectLst/>
                <a:latin typeface="Calibri" panose="020F0502020204030204" pitchFamily="34" charset="0"/>
              </a:rPr>
              <a:t>tuning and optimization</a:t>
            </a:r>
            <a:r>
              <a:rPr lang="en-US" sz="1800" dirty="0">
                <a:effectLst/>
                <a:latin typeface="Calibri" panose="020F0502020204030204" pitchFamily="34" charset="0"/>
              </a:rPr>
              <a:t> to provide best experimental conditions for its USERS.”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D5BF4D12-1B27-43CC-B7B0-1C1A5450F00A}"/>
              </a:ext>
            </a:extLst>
          </p:cNvPr>
          <p:cNvSpPr txBox="1"/>
          <p:nvPr/>
        </p:nvSpPr>
        <p:spPr>
          <a:xfrm>
            <a:off x="223238" y="4569795"/>
            <a:ext cx="71628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effectLst/>
                <a:latin typeface="Calibri" panose="020F0502020204030204" pitchFamily="34" charset="0"/>
              </a:rPr>
              <a:t>Potential applications / synergies:</a:t>
            </a:r>
          </a:p>
          <a:p>
            <a:pPr marL="3429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</a:rPr>
              <a:t> Target / plasma ion source /</a:t>
            </a:r>
            <a:r>
              <a:rPr lang="en-US" dirty="0">
                <a:effectLst/>
                <a:latin typeface="Calibri" panose="020F0502020204030204" pitchFamily="34" charset="0"/>
              </a:rPr>
              <a:t> Laser ion source (RILIS) </a:t>
            </a:r>
          </a:p>
          <a:p>
            <a:pPr marL="3429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</a:rPr>
              <a:t> Mass separation (MR-</a:t>
            </a:r>
            <a:r>
              <a:rPr lang="en-US" sz="1800" dirty="0" err="1">
                <a:effectLst/>
                <a:latin typeface="Calibri" panose="020F0502020204030204" pitchFamily="34" charset="0"/>
              </a:rPr>
              <a:t>tof</a:t>
            </a:r>
            <a:r>
              <a:rPr lang="en-US" sz="1800" dirty="0">
                <a:effectLst/>
                <a:latin typeface="Calibri" panose="020F0502020204030204" pitchFamily="34" charset="0"/>
              </a:rPr>
              <a:t>)</a:t>
            </a:r>
          </a:p>
          <a:p>
            <a:pPr marL="3429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</a:rPr>
              <a:t>ion Beam delivery to experiments (overlap of laser/atom beam)</a:t>
            </a:r>
          </a:p>
          <a:p>
            <a:pPr marL="3429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 RF cavity phasing (</a:t>
            </a:r>
            <a:r>
              <a:rPr lang="en-US" sz="1800" dirty="0">
                <a:effectLst/>
                <a:latin typeface="Calibri" panose="020F0502020204030204" pitchFamily="34" charset="0"/>
                <a:hlinkClick r:id="rId6"/>
              </a:rPr>
              <a:t>https://cds.cern.ch/record/2693005?ln=en</a:t>
            </a:r>
            <a:r>
              <a:rPr lang="en-US" dirty="0">
                <a:latin typeface="Calibri" panose="020F0502020204030204" pitchFamily="34" charset="0"/>
              </a:rPr>
              <a:t>)</a:t>
            </a:r>
          </a:p>
          <a:p>
            <a:pPr marL="342900" rtl="0" fontAlgn="ct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17236967-785A-48DB-B082-913BD592E70A}"/>
              </a:ext>
            </a:extLst>
          </p:cNvPr>
          <p:cNvSpPr txBox="1"/>
          <p:nvPr/>
        </p:nvSpPr>
        <p:spPr>
          <a:xfrm>
            <a:off x="223238" y="2209768"/>
            <a:ext cx="78398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ML/AI Toolkits are in development at CERN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Proton beam </a:t>
            </a:r>
            <a:r>
              <a:rPr lang="en-US" dirty="0"/>
              <a:t>tuning in </a:t>
            </a:r>
            <a:r>
              <a:rPr lang="en-US" b="1" dirty="0"/>
              <a:t>accelerators</a:t>
            </a:r>
            <a:r>
              <a:rPr lang="en-US" dirty="0"/>
              <a:t>, </a:t>
            </a:r>
            <a:r>
              <a:rPr lang="en-US" b="1" dirty="0"/>
              <a:t>ion beam </a:t>
            </a:r>
            <a:r>
              <a:rPr lang="en-US" dirty="0"/>
              <a:t>optimization at ISOLDE (a)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Agnostic toolkit </a:t>
            </a:r>
            <a:r>
              <a:rPr lang="en-US" dirty="0"/>
              <a:t>allows swapping algorithms and system to be optimized  (b)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049B2F5-56A8-4417-A972-89516D6ADE22}"/>
              </a:ext>
            </a:extLst>
          </p:cNvPr>
          <p:cNvSpPr txBox="1"/>
          <p:nvPr/>
        </p:nvSpPr>
        <p:spPr>
          <a:xfrm>
            <a:off x="223238" y="3366721"/>
            <a:ext cx="85284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Within EURO-LABS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Collaborate on </a:t>
            </a:r>
            <a:r>
              <a:rPr lang="en-US" b="1" dirty="0"/>
              <a:t>unified ML optimizer toolkit </a:t>
            </a:r>
            <a:r>
              <a:rPr lang="en-US" dirty="0"/>
              <a:t>which allows to share algorithms (</a:t>
            </a:r>
            <a:r>
              <a:rPr lang="en-US" dirty="0" err="1"/>
              <a:t>gitlab</a:t>
            </a:r>
            <a:r>
              <a:rPr lang="en-US" dirty="0"/>
              <a:t>..)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Extend toolkit to USERS </a:t>
            </a:r>
            <a:r>
              <a:rPr lang="en-US" dirty="0"/>
              <a:t>and their experimental beamline e.g. link their observables</a:t>
            </a: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2AC2F4C-CFAF-4811-A4C7-A29178224340}"/>
              </a:ext>
            </a:extLst>
          </p:cNvPr>
          <p:cNvSpPr txBox="1"/>
          <p:nvPr/>
        </p:nvSpPr>
        <p:spPr>
          <a:xfrm>
            <a:off x="8421455" y="1272111"/>
            <a:ext cx="425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8561CB6-AC98-4E24-B869-F9DDB4F56A93}"/>
              </a:ext>
            </a:extLst>
          </p:cNvPr>
          <p:cNvSpPr txBox="1"/>
          <p:nvPr/>
        </p:nvSpPr>
        <p:spPr>
          <a:xfrm>
            <a:off x="8533047" y="4178594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284F992-C295-4A1F-B3C2-2947FFD093F7}"/>
              </a:ext>
            </a:extLst>
          </p:cNvPr>
          <p:cNvSpPr txBox="1"/>
          <p:nvPr/>
        </p:nvSpPr>
        <p:spPr>
          <a:xfrm>
            <a:off x="2813021" y="6195511"/>
            <a:ext cx="5255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Links already established with GSI, potentially TRIUMF</a:t>
            </a:r>
          </a:p>
        </p:txBody>
      </p:sp>
    </p:spTree>
    <p:extLst>
      <p:ext uri="{BB962C8B-B14F-4D97-AF65-F5344CB8AC3E}">
        <p14:creationId xmlns:p14="http://schemas.microsoft.com/office/powerpoint/2010/main" val="157125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Macintosh PowerPoint</Application>
  <PresentationFormat>Breitbild</PresentationFormat>
  <Paragraphs>24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EURO-LABS</vt:lpstr>
      <vt:lpstr>Machine Learning and AI for RIB facilities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EUROLABS</dc:title>
  <dc:creator>Sebastian Rothe</dc:creator>
  <cp:lastModifiedBy>Microsoft Office User</cp:lastModifiedBy>
  <cp:revision>10</cp:revision>
  <dcterms:created xsi:type="dcterms:W3CDTF">2021-04-23T13:31:39Z</dcterms:created>
  <dcterms:modified xsi:type="dcterms:W3CDTF">2021-04-26T07:44:57Z</dcterms:modified>
</cp:coreProperties>
</file>