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51"/>
  </p:normalViewPr>
  <p:slideViewPr>
    <p:cSldViewPr snapToGrid="0" snapToObjects="1" showGuides="1">
      <p:cViewPr varScale="1">
        <p:scale>
          <a:sx n="107" d="100"/>
          <a:sy n="107" d="100"/>
        </p:scale>
        <p:origin x="200" y="3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F6FE-8EF0-2E42-82E0-A183E840D640}" type="datetimeFigureOut">
              <a:rPr lang="en-US" smtClean="0"/>
              <a:t>4/23/21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EACF-EAD5-B540-A53E-2492F7FB634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3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F6FE-8EF0-2E42-82E0-A183E840D640}" type="datetimeFigureOut">
              <a:rPr lang="en-US" smtClean="0"/>
              <a:t>4/23/21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EACF-EAD5-B540-A53E-2492F7FB634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9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F6FE-8EF0-2E42-82E0-A183E840D640}" type="datetimeFigureOut">
              <a:rPr lang="en-US" smtClean="0"/>
              <a:t>4/23/21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EACF-EAD5-B540-A53E-2492F7FB634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3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F6FE-8EF0-2E42-82E0-A183E840D640}" type="datetimeFigureOut">
              <a:rPr lang="en-US" smtClean="0"/>
              <a:t>4/23/21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EACF-EAD5-B540-A53E-2492F7FB634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9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F6FE-8EF0-2E42-82E0-A183E840D640}" type="datetimeFigureOut">
              <a:rPr lang="en-US" smtClean="0"/>
              <a:t>4/23/21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EACF-EAD5-B540-A53E-2492F7FB634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2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F6FE-8EF0-2E42-82E0-A183E840D640}" type="datetimeFigureOut">
              <a:rPr lang="en-US" smtClean="0"/>
              <a:t>4/23/21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EACF-EAD5-B540-A53E-2492F7FB634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6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F6FE-8EF0-2E42-82E0-A183E840D640}" type="datetimeFigureOut">
              <a:rPr lang="en-US" smtClean="0"/>
              <a:t>4/23/21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EACF-EAD5-B540-A53E-2492F7FB634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1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F6FE-8EF0-2E42-82E0-A183E840D640}" type="datetimeFigureOut">
              <a:rPr lang="en-US" smtClean="0"/>
              <a:t>4/23/21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EACF-EAD5-B540-A53E-2492F7FB634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63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F6FE-8EF0-2E42-82E0-A183E840D640}" type="datetimeFigureOut">
              <a:rPr lang="en-US" smtClean="0"/>
              <a:t>4/23/21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EACF-EAD5-B540-A53E-2492F7FB634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53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F6FE-8EF0-2E42-82E0-A183E840D640}" type="datetimeFigureOut">
              <a:rPr lang="en-US" smtClean="0"/>
              <a:t>4/23/21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EACF-EAD5-B540-A53E-2492F7FB634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4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F6FE-8EF0-2E42-82E0-A183E840D640}" type="datetimeFigureOut">
              <a:rPr lang="en-US" smtClean="0"/>
              <a:t>4/23/21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AEACF-EAD5-B540-A53E-2492F7FB634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5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0F6FE-8EF0-2E42-82E0-A183E840D640}" type="datetimeFigureOut">
              <a:rPr lang="en-US" smtClean="0"/>
              <a:t>4/23/21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AEACF-EAD5-B540-A53E-2492F7FB634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ldscientific.com/toc/ijmpa/34/36" TargetMode="External"/><Relationship Id="rId4" Type="http://schemas.openxmlformats.org/officeDocument/2006/relationships/hyperlink" Target="https://iopscience.iop.org/article/10.1088/1742-6596/1350/1/012104" TargetMode="External"/><Relationship Id="rId5" Type="http://schemas.openxmlformats.org/officeDocument/2006/relationships/image" Target="../media/image1.emf"/><Relationship Id="rId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worldscientific.com/worldscinet/ijmp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2683918" y="114949"/>
            <a:ext cx="68592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effectLst/>
              </a:rPr>
              <a:t>Al and ML for accelerator control at FAIR/GSI</a:t>
            </a:r>
            <a:endParaRPr lang="en-US" sz="2800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297976" y="730965"/>
            <a:ext cx="5669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Automated machine optimization, S. Appel</a:t>
            </a:r>
            <a:endParaRPr lang="en-US" sz="2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264108" y="6314803"/>
            <a:ext cx="6677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S. Appel et al</a:t>
            </a:r>
            <a:r>
              <a:rPr lang="en-GB" sz="1200" dirty="0" smtClean="0"/>
              <a:t>. </a:t>
            </a:r>
            <a:r>
              <a:rPr lang="en-US" sz="1200" dirty="0" smtClean="0">
                <a:hlinkClick r:id="rId2"/>
              </a:rPr>
              <a:t>International Journal of Modern Physics A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3"/>
              </a:rPr>
              <a:t>Vol. 34, No. 36, 1942019 (2019)</a:t>
            </a:r>
            <a:r>
              <a:rPr lang="en-US" sz="1200" dirty="0" smtClean="0"/>
              <a:t> </a:t>
            </a:r>
            <a:endParaRPr lang="de-DE" sz="1200" dirty="0" smtClean="0"/>
          </a:p>
          <a:p>
            <a:r>
              <a:rPr lang="de-DE" sz="1200" b="1" dirty="0"/>
              <a:t>S. Appel </a:t>
            </a:r>
            <a:r>
              <a:rPr lang="de-DE" sz="1200" b="1" dirty="0" smtClean="0"/>
              <a:t>et al. </a:t>
            </a:r>
            <a:r>
              <a:rPr lang="de-DE" sz="1200" i="1" dirty="0" smtClean="0">
                <a:hlinkClick r:id="rId4"/>
              </a:rPr>
              <a:t>Beam </a:t>
            </a:r>
            <a:r>
              <a:rPr lang="de-DE" sz="1200" i="1" dirty="0">
                <a:hlinkClick r:id="rId4"/>
              </a:rPr>
              <a:t>Line Optimization using Derivative-Free Algorithms</a:t>
            </a:r>
            <a:r>
              <a:rPr lang="de-DE" sz="1200" dirty="0"/>
              <a:t>, J. Phys.: </a:t>
            </a:r>
            <a:r>
              <a:rPr lang="de-DE" sz="1200" dirty="0" err="1"/>
              <a:t>Conf</a:t>
            </a:r>
            <a:r>
              <a:rPr lang="de-DE" sz="1200" dirty="0"/>
              <a:t>. </a:t>
            </a:r>
            <a:r>
              <a:rPr lang="de-DE" sz="1200" dirty="0" err="1"/>
              <a:t>Ser</a:t>
            </a:r>
            <a:r>
              <a:rPr lang="de-DE" sz="1200" dirty="0"/>
              <a:t>. 1350 </a:t>
            </a:r>
            <a:r>
              <a:rPr lang="de-DE" sz="1200" dirty="0" smtClean="0"/>
              <a:t>012104</a:t>
            </a:r>
            <a:endParaRPr lang="de-DE" sz="1200" dirty="0"/>
          </a:p>
        </p:txBody>
      </p:sp>
      <p:grpSp>
        <p:nvGrpSpPr>
          <p:cNvPr id="24" name="Gruppierung 23"/>
          <p:cNvGrpSpPr/>
          <p:nvPr/>
        </p:nvGrpSpPr>
        <p:grpSpPr>
          <a:xfrm>
            <a:off x="6300801" y="3802989"/>
            <a:ext cx="5693004" cy="2547836"/>
            <a:chOff x="5308270" y="1186905"/>
            <a:chExt cx="5355771" cy="2296314"/>
          </a:xfrm>
        </p:grpSpPr>
        <p:pic>
          <p:nvPicPr>
            <p:cNvPr id="19" name="Bild 18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0000"/>
            <a:stretch/>
          </p:blipFill>
          <p:spPr>
            <a:xfrm>
              <a:off x="5308270" y="1186905"/>
              <a:ext cx="5355771" cy="2142309"/>
            </a:xfrm>
            <a:prstGeom prst="rect">
              <a:avLst/>
            </a:prstGeom>
          </p:spPr>
        </p:pic>
        <p:sp>
          <p:nvSpPr>
            <p:cNvPr id="20" name="TextBox 6"/>
            <p:cNvSpPr txBox="1"/>
            <p:nvPr/>
          </p:nvSpPr>
          <p:spPr>
            <a:xfrm>
              <a:off x="7986155" y="3205826"/>
              <a:ext cx="2309363" cy="2773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err="1" smtClean="0"/>
                <a:t>Courtesy</a:t>
              </a:r>
              <a:r>
                <a:rPr lang="de-DE" sz="1400" dirty="0" smtClean="0"/>
                <a:t>: W. </a:t>
              </a:r>
              <a:r>
                <a:rPr lang="de-DE" sz="1400" dirty="0" err="1" smtClean="0"/>
                <a:t>Geithner</a:t>
              </a:r>
              <a:r>
                <a:rPr lang="de-DE" sz="1400" dirty="0" smtClean="0"/>
                <a:t>, S. Appel</a:t>
              </a:r>
              <a:endParaRPr lang="de-DE" sz="1400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5807034" y="2073393"/>
              <a:ext cx="8018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Online</a:t>
              </a:r>
              <a:endParaRPr lang="en-US" dirty="0"/>
            </a:p>
          </p:txBody>
        </p:sp>
      </p:grpSp>
      <p:grpSp>
        <p:nvGrpSpPr>
          <p:cNvPr id="23" name="Gruppierung 22"/>
          <p:cNvGrpSpPr/>
          <p:nvPr/>
        </p:nvGrpSpPr>
        <p:grpSpPr>
          <a:xfrm>
            <a:off x="7018870" y="867398"/>
            <a:ext cx="4839691" cy="2564948"/>
            <a:chOff x="26896" y="1325708"/>
            <a:chExt cx="4033076" cy="2137458"/>
          </a:xfrm>
        </p:grpSpPr>
        <p:grpSp>
          <p:nvGrpSpPr>
            <p:cNvPr id="16" name="Gruppierung 15"/>
            <p:cNvGrpSpPr/>
            <p:nvPr/>
          </p:nvGrpSpPr>
          <p:grpSpPr>
            <a:xfrm>
              <a:off x="26896" y="1325708"/>
              <a:ext cx="4033076" cy="2103510"/>
              <a:chOff x="7833088" y="2833575"/>
              <a:chExt cx="3068682" cy="1334729"/>
            </a:xfrm>
          </p:grpSpPr>
          <p:pic>
            <p:nvPicPr>
              <p:cNvPr id="14" name="Bild 13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3984" r="9075" b="3748"/>
              <a:stretch/>
            </p:blipFill>
            <p:spPr>
              <a:xfrm>
                <a:off x="7833088" y="3136605"/>
                <a:ext cx="2868583" cy="1031699"/>
              </a:xfrm>
              <a:prstGeom prst="rect">
                <a:avLst/>
              </a:prstGeom>
            </p:spPr>
          </p:pic>
          <p:pic>
            <p:nvPicPr>
              <p:cNvPr id="15" name="Bild 14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282" b="87549"/>
              <a:stretch/>
            </p:blipFill>
            <p:spPr>
              <a:xfrm>
                <a:off x="7903251" y="2833575"/>
                <a:ext cx="2998519" cy="334926"/>
              </a:xfrm>
              <a:prstGeom prst="rect">
                <a:avLst/>
              </a:prstGeom>
            </p:spPr>
          </p:pic>
        </p:grpSp>
        <p:sp>
          <p:nvSpPr>
            <p:cNvPr id="17" name="TextBox 6"/>
            <p:cNvSpPr txBox="1"/>
            <p:nvPr/>
          </p:nvSpPr>
          <p:spPr>
            <a:xfrm>
              <a:off x="2747975" y="3206685"/>
              <a:ext cx="1258464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err="1" smtClean="0"/>
                <a:t>Courtesy</a:t>
              </a:r>
              <a:r>
                <a:rPr lang="de-DE" sz="1400" dirty="0" smtClean="0"/>
                <a:t>: S. Appel</a:t>
              </a: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1705299" y="2146453"/>
              <a:ext cx="1184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Simulation</a:t>
              </a:r>
              <a:endParaRPr lang="en-US"/>
            </a:p>
          </p:txBody>
        </p:sp>
      </p:grpSp>
      <p:sp>
        <p:nvSpPr>
          <p:cNvPr id="25" name="Textfeld 24"/>
          <p:cNvSpPr txBox="1"/>
          <p:nvPr/>
        </p:nvSpPr>
        <p:spPr>
          <a:xfrm>
            <a:off x="468909" y="1253614"/>
            <a:ext cx="58318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Experience on beam based optimization</a:t>
            </a:r>
          </a:p>
          <a:p>
            <a:pPr marL="742950" lvl="1" indent="-285750">
              <a:buFont typeface="Symbol" charset="2"/>
              <a:buChar char="-"/>
            </a:pPr>
            <a:r>
              <a:rPr lang="en-US" dirty="0" smtClean="0"/>
              <a:t>﻿Multi-objective ﻿genetic algorithms</a:t>
            </a:r>
          </a:p>
          <a:p>
            <a:pPr marL="742950" lvl="1" indent="-285750">
              <a:buFont typeface="Symbol" charset="2"/>
              <a:buChar char="-"/>
            </a:pPr>
            <a:r>
              <a:rPr lang="en-US" dirty="0" smtClean="0"/>
              <a:t>Derivative free algorithms like ﻿BOBYQA and Bayesian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Usage: Beam lines and injection optimization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ML-assisted optimization has been applied successfully 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Ongoing cooperation with CERN, </a:t>
            </a:r>
            <a:r>
              <a:rPr lang="en-US" dirty="0" err="1" smtClean="0"/>
              <a:t>Jülich</a:t>
            </a:r>
            <a:r>
              <a:rPr lang="en-US" dirty="0" smtClean="0"/>
              <a:t> (</a:t>
            </a:r>
            <a:r>
              <a:rPr lang="en-US" dirty="0" err="1" smtClean="0"/>
              <a:t>Cosy</a:t>
            </a:r>
            <a:r>
              <a:rPr lang="en-US" dirty="0" smtClean="0"/>
              <a:t>)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Planned: Reformed learning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264108" y="3486190"/>
            <a:ext cx="5521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Predictive maintenance, O. + W. Geithner </a:t>
            </a:r>
            <a:endParaRPr lang="en-US" sz="2400" b="1" dirty="0"/>
          </a:p>
        </p:txBody>
      </p:sp>
      <p:sp>
        <p:nvSpPr>
          <p:cNvPr id="30" name="Rechteck 29"/>
          <p:cNvSpPr/>
          <p:nvPr/>
        </p:nvSpPr>
        <p:spPr>
          <a:xfrm>
            <a:off x="326984" y="4029789"/>
            <a:ext cx="57690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Forecasting undesired machine state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A framework for assimilation and analysis of non-destructive sensor from FAIR accelerators, i.e. beam current and position monitors, machine settings like magnet values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Prototype for data acquisition and provisioning established at CRYRING@ESR. 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5920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53568" y="73805"/>
            <a:ext cx="68592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/>
              <a:t>Al and ML for accelerator control at FAIR/GSI</a:t>
            </a:r>
            <a:endParaRPr lang="en-US" sz="28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109730" y="673241"/>
            <a:ext cx="5851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B</a:t>
            </a:r>
            <a:r>
              <a:rPr lang="en-GB" sz="2400" b="1" dirty="0" smtClean="0"/>
              <a:t>eam diagnostics, R. </a:t>
            </a:r>
            <a:r>
              <a:rPr lang="en-GB" sz="2400" b="1" dirty="0" smtClean="0"/>
              <a:t>Singh, P. </a:t>
            </a:r>
            <a:r>
              <a:rPr lang="en-GB" sz="2400" b="1" dirty="0" err="1" smtClean="0"/>
              <a:t>Boutachkov</a:t>
            </a:r>
            <a:r>
              <a:rPr lang="en-GB" sz="2400" b="1" dirty="0" smtClean="0"/>
              <a:t>, D. </a:t>
            </a:r>
            <a:r>
              <a:rPr lang="en-GB" sz="2400" b="1" dirty="0" err="1" smtClean="0"/>
              <a:t>Vilsmeier</a:t>
            </a:r>
            <a:r>
              <a:rPr lang="en-GB" sz="2400" b="1" dirty="0" smtClean="0"/>
              <a:t>  </a:t>
            </a:r>
            <a:endParaRPr lang="en-US" sz="2400" b="1" dirty="0"/>
          </a:p>
        </p:txBody>
      </p:sp>
      <p:pic>
        <p:nvPicPr>
          <p:cNvPr id="7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" t="3633" r="7682"/>
          <a:stretch/>
        </p:blipFill>
        <p:spPr bwMode="auto">
          <a:xfrm>
            <a:off x="6518366" y="3750826"/>
            <a:ext cx="5175068" cy="29225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098" y="903929"/>
            <a:ext cx="4717868" cy="2599465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264095" y="1666626"/>
            <a:ext cx="58319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Particle counters</a:t>
            </a:r>
            <a:r>
              <a:rPr lang="en-GB" dirty="0" smtClean="0"/>
              <a:t>: </a:t>
            </a:r>
          </a:p>
          <a:p>
            <a:pPr marL="285750" indent="-285750">
              <a:buFont typeface="Wingdings" charset="2"/>
              <a:buChar char="Ø"/>
            </a:pPr>
            <a:r>
              <a:rPr lang="en-GB" dirty="0" smtClean="0"/>
              <a:t>Limited by simple threshold based counting mechanisms. </a:t>
            </a:r>
            <a:r>
              <a:rPr lang="en-GB" dirty="0" smtClean="0">
                <a:sym typeface="Wingdings" panose="05000000000000000000" pitchFamily="2" charset="2"/>
              </a:rPr>
              <a:t>Counting rate c</a:t>
            </a:r>
            <a:r>
              <a:rPr lang="en-GB" dirty="0" smtClean="0"/>
              <a:t>ould be significantly increased by supervised learning algorithms. </a:t>
            </a:r>
          </a:p>
          <a:p>
            <a:pPr marL="285750" indent="-285750">
              <a:buFont typeface="Wingdings" charset="2"/>
              <a:buChar char="Ø"/>
            </a:pPr>
            <a:r>
              <a:rPr lang="en-GB" dirty="0" smtClean="0"/>
              <a:t>Vital for operating the scintillation counters under wide dynamic intensity ranges in FAIR for beam slow extraction and control. </a:t>
            </a:r>
            <a:r>
              <a:rPr lang="en-US" b="1" dirty="0" smtClean="0"/>
              <a:t>R. Singh, P. </a:t>
            </a:r>
            <a:r>
              <a:rPr lang="en-US" b="1" dirty="0" err="1" smtClean="0"/>
              <a:t>Forck</a:t>
            </a:r>
            <a:r>
              <a:rPr lang="en-US" b="1" dirty="0" smtClean="0"/>
              <a:t>, and S. </a:t>
            </a:r>
            <a:r>
              <a:rPr lang="en-US" b="1" dirty="0" err="1" smtClean="0"/>
              <a:t>Sorge</a:t>
            </a:r>
            <a:r>
              <a:rPr lang="en-US" b="1" dirty="0" smtClean="0"/>
              <a:t>, Phys. Rev. Applied 13, 044076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264094" y="4370209"/>
            <a:ext cx="58319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Profile reconstruction</a:t>
            </a:r>
            <a:r>
              <a:rPr lang="en-GB" dirty="0" smtClean="0"/>
              <a:t>: </a:t>
            </a:r>
          </a:p>
          <a:p>
            <a:pPr marL="285750" indent="-285750">
              <a:buFont typeface="Wingdings" charset="2"/>
              <a:buChar char="Ø"/>
            </a:pPr>
            <a:r>
              <a:rPr lang="en-GB" dirty="0" smtClean="0"/>
              <a:t>Under high intensities, profile monitors based on ionization and fluorescence are affected by the charged particle </a:t>
            </a:r>
          </a:p>
          <a:p>
            <a:pPr marL="285750" indent="-285750">
              <a:buFont typeface="Wingdings" charset="2"/>
              <a:buChar char="Ø"/>
            </a:pPr>
            <a:r>
              <a:rPr lang="en-GB" dirty="0" smtClean="0">
                <a:sym typeface="Wingdings" panose="05000000000000000000" pitchFamily="2" charset="2"/>
              </a:rPr>
              <a:t>Proposal of neural network based deconvolution. </a:t>
            </a:r>
            <a:r>
              <a:rPr lang="de-DE" b="1" dirty="0" smtClean="0"/>
              <a:t>D. </a:t>
            </a:r>
            <a:r>
              <a:rPr lang="de-DE" b="1" dirty="0" err="1" smtClean="0"/>
              <a:t>Vilsmeier</a:t>
            </a:r>
            <a:r>
              <a:rPr lang="de-DE" b="1" dirty="0" smtClean="0"/>
              <a:t>, M. </a:t>
            </a:r>
            <a:r>
              <a:rPr lang="de-DE" b="1" dirty="0" err="1" smtClean="0"/>
              <a:t>Sapinski</a:t>
            </a:r>
            <a:r>
              <a:rPr lang="de-DE" b="1" dirty="0" smtClean="0"/>
              <a:t>, </a:t>
            </a:r>
            <a:r>
              <a:rPr lang="de-DE" b="1" dirty="0" err="1" smtClean="0"/>
              <a:t>and</a:t>
            </a:r>
            <a:r>
              <a:rPr lang="de-DE" b="1" dirty="0" smtClean="0"/>
              <a:t> R. Singh, Phys. </a:t>
            </a:r>
            <a:r>
              <a:rPr lang="de-DE" b="1" dirty="0" err="1" smtClean="0"/>
              <a:t>Rev</a:t>
            </a:r>
            <a:r>
              <a:rPr lang="de-DE" b="1" dirty="0" smtClean="0"/>
              <a:t>. Accel. </a:t>
            </a:r>
            <a:r>
              <a:rPr lang="de-DE" b="1" dirty="0" err="1" smtClean="0"/>
              <a:t>Beams</a:t>
            </a:r>
            <a:r>
              <a:rPr lang="de-DE" b="1" dirty="0" smtClean="0"/>
              <a:t> 22, 052801</a:t>
            </a:r>
          </a:p>
        </p:txBody>
      </p:sp>
    </p:spTree>
    <p:extLst>
      <p:ext uri="{BB962C8B-B14F-4D97-AF65-F5344CB8AC3E}">
        <p14:creationId xmlns:p14="http://schemas.microsoft.com/office/powerpoint/2010/main" val="754218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</Words>
  <Application>Microsoft Macintosh PowerPoint</Application>
  <PresentationFormat>Breitbild</PresentationFormat>
  <Paragraphs>27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Calibri</vt:lpstr>
      <vt:lpstr>Calibri Light</vt:lpstr>
      <vt:lpstr>Symbol</vt:lpstr>
      <vt:lpstr>Wingdings</vt:lpstr>
      <vt:lpstr>Arial</vt:lpstr>
      <vt:lpstr>Office-Design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Microsoft Office User</cp:lastModifiedBy>
  <cp:revision>10</cp:revision>
  <dcterms:created xsi:type="dcterms:W3CDTF">2021-04-23T08:36:40Z</dcterms:created>
  <dcterms:modified xsi:type="dcterms:W3CDTF">2021-04-23T10:34:57Z</dcterms:modified>
</cp:coreProperties>
</file>